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8" r:id="rId2"/>
    <p:sldId id="259" r:id="rId3"/>
    <p:sldId id="308" r:id="rId4"/>
    <p:sldId id="265" r:id="rId5"/>
    <p:sldId id="266" r:id="rId6"/>
    <p:sldId id="272" r:id="rId7"/>
    <p:sldId id="273" r:id="rId8"/>
    <p:sldId id="258" r:id="rId9"/>
    <p:sldId id="275" r:id="rId10"/>
    <p:sldId id="276" r:id="rId11"/>
    <p:sldId id="277" r:id="rId12"/>
    <p:sldId id="278" r:id="rId13"/>
    <p:sldId id="284" r:id="rId14"/>
    <p:sldId id="310" r:id="rId15"/>
    <p:sldId id="309" r:id="rId16"/>
    <p:sldId id="287" r:id="rId17"/>
    <p:sldId id="301" r:id="rId18"/>
    <p:sldId id="302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00"/>
    <a:srgbClr val="FF9933"/>
    <a:srgbClr val="009900"/>
    <a:srgbClr val="FF99FF"/>
    <a:srgbClr val="99CCFF"/>
    <a:srgbClr val="CCECFF"/>
    <a:srgbClr val="9900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59" autoAdjust="0"/>
    <p:restoredTop sz="94660"/>
  </p:normalViewPr>
  <p:slideViewPr>
    <p:cSldViewPr snapToGrid="0">
      <p:cViewPr varScale="1">
        <p:scale>
          <a:sx n="74" d="100"/>
          <a:sy n="74" d="100"/>
        </p:scale>
        <p:origin x="8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1297E0-B79F-4B27-A8D7-EAF651429B9F}" type="datetimeFigureOut">
              <a:rPr lang="es-ES" smtClean="0"/>
              <a:t>10/03/2016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E6D63-39DA-416E-9788-59FA272D8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7320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D7B31-DF21-45E9-9CC1-CBC6761E307D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405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D7B31-DF21-45E9-9CC1-CBC6761E307D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7317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4587E-530F-42DB-AB48-5769F102BF7C}" type="datetimeFigureOut">
              <a:rPr lang="es-ES" smtClean="0"/>
              <a:t>10/03/2016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8C326-113C-4F47-BFC9-094222DED9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2123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4587E-530F-42DB-AB48-5769F102BF7C}" type="datetimeFigureOut">
              <a:rPr lang="es-ES" smtClean="0"/>
              <a:t>10/03/2016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8C326-113C-4F47-BFC9-094222DED9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9505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4587E-530F-42DB-AB48-5769F102BF7C}" type="datetimeFigureOut">
              <a:rPr lang="es-ES" smtClean="0"/>
              <a:t>10/03/2016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8C326-113C-4F47-BFC9-094222DED9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8190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4587E-530F-42DB-AB48-5769F102BF7C}" type="datetimeFigureOut">
              <a:rPr lang="es-ES" smtClean="0"/>
              <a:t>10/03/2016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8C326-113C-4F47-BFC9-094222DED9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0245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4587E-530F-42DB-AB48-5769F102BF7C}" type="datetimeFigureOut">
              <a:rPr lang="es-ES" smtClean="0"/>
              <a:t>10/03/2016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8C326-113C-4F47-BFC9-094222DED9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6885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4587E-530F-42DB-AB48-5769F102BF7C}" type="datetimeFigureOut">
              <a:rPr lang="es-ES" smtClean="0"/>
              <a:t>10/03/2016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8C326-113C-4F47-BFC9-094222DED9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563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4587E-530F-42DB-AB48-5769F102BF7C}" type="datetimeFigureOut">
              <a:rPr lang="es-ES" smtClean="0"/>
              <a:t>10/03/2016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8C326-113C-4F47-BFC9-094222DED9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6837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4587E-530F-42DB-AB48-5769F102BF7C}" type="datetimeFigureOut">
              <a:rPr lang="es-ES" smtClean="0"/>
              <a:t>10/03/2016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8C326-113C-4F47-BFC9-094222DED9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545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4587E-530F-42DB-AB48-5769F102BF7C}" type="datetimeFigureOut">
              <a:rPr lang="es-ES" smtClean="0"/>
              <a:t>10/03/2016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8C326-113C-4F47-BFC9-094222DED9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957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4587E-530F-42DB-AB48-5769F102BF7C}" type="datetimeFigureOut">
              <a:rPr lang="es-ES" smtClean="0"/>
              <a:t>10/03/2016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8C326-113C-4F47-BFC9-094222DED9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1622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4587E-530F-42DB-AB48-5769F102BF7C}" type="datetimeFigureOut">
              <a:rPr lang="es-ES" smtClean="0"/>
              <a:t>10/03/2016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8C326-113C-4F47-BFC9-094222DED9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7051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4587E-530F-42DB-AB48-5769F102BF7C}" type="datetimeFigureOut">
              <a:rPr lang="es-ES" smtClean="0"/>
              <a:t>10/03/2016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8C326-113C-4F47-BFC9-094222DED9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7838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https://www.ucm.es/data/cont/media/www/pag-50260/pato%20uc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58" y="490418"/>
            <a:ext cx="1336431" cy="1645920"/>
          </a:xfrm>
          <a:prstGeom prst="rect">
            <a:avLst/>
          </a:prstGeom>
          <a:noFill/>
        </p:spPr>
      </p:pic>
      <p:pic>
        <p:nvPicPr>
          <p:cNvPr id="6" name="Imagen 5" descr="http://auditore.cab.inta-csic.es/solid/files/2015/09/logo-CSIC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643" y="351692"/>
            <a:ext cx="1275471" cy="1645920"/>
          </a:xfrm>
          <a:prstGeom prst="rect">
            <a:avLst/>
          </a:prstGeom>
          <a:noFill/>
        </p:spPr>
      </p:pic>
      <p:sp>
        <p:nvSpPr>
          <p:cNvPr id="8" name="Rectángulo 7"/>
          <p:cNvSpPr/>
          <p:nvPr/>
        </p:nvSpPr>
        <p:spPr>
          <a:xfrm>
            <a:off x="1602631" y="2318451"/>
            <a:ext cx="896097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dirty="0" smtClean="0">
                <a:ln w="12700">
                  <a:solidFill>
                    <a:srgbClr val="0033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Complex ungulate and predator effects on </a:t>
            </a:r>
          </a:p>
          <a:p>
            <a:pPr algn="ctr"/>
            <a:r>
              <a:rPr lang="en-GB" sz="3600" b="1" dirty="0" smtClean="0">
                <a:ln w="12700">
                  <a:solidFill>
                    <a:srgbClr val="0033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foraging behaviour and acorn dispersal </a:t>
            </a:r>
          </a:p>
          <a:p>
            <a:pPr algn="ctr"/>
            <a:r>
              <a:rPr lang="en-GB" sz="3600" b="1" dirty="0" smtClean="0">
                <a:ln w="12700">
                  <a:solidFill>
                    <a:srgbClr val="0033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by Algerian mice: an experimental approach</a:t>
            </a:r>
            <a:endParaRPr lang="en-GB" sz="3600" b="1" cap="none" spc="0" dirty="0">
              <a:ln w="12700">
                <a:solidFill>
                  <a:srgbClr val="003300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www.rediris.es/jt/jt2013/expo/logo-mnc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2" r="4040"/>
          <a:stretch/>
        </p:blipFill>
        <p:spPr bwMode="auto">
          <a:xfrm>
            <a:off x="4104785" y="283247"/>
            <a:ext cx="3956669" cy="181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7449349" y="5249070"/>
            <a:ext cx="3114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Palatino Linotype" panose="02040502050505030304" pitchFamily="18" charset="0"/>
              </a:rPr>
              <a:t>Diego Gallego García Mario Díaz Esteban</a:t>
            </a:r>
            <a:endParaRPr lang="en-GB" sz="2400" dirty="0">
              <a:latin typeface="Palatino Linotype" panose="0204050205050503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2631" y="4404350"/>
            <a:ext cx="2630455" cy="175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9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665026"/>
              </p:ext>
            </p:extLst>
          </p:nvPr>
        </p:nvGraphicFramePr>
        <p:xfrm>
          <a:off x="6120245" y="1752372"/>
          <a:ext cx="547600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9002"/>
                <a:gridCol w="1369002"/>
                <a:gridCol w="1369002"/>
                <a:gridCol w="1369002"/>
              </a:tblGrid>
              <a:tr h="243993">
                <a:tc>
                  <a:txBody>
                    <a:bodyPr/>
                    <a:lstStyle/>
                    <a:p>
                      <a:pPr algn="ctr"/>
                      <a:r>
                        <a:rPr lang="en-GB" sz="1400" i="1" noProof="0" dirty="0" smtClean="0">
                          <a:latin typeface="+mn-lt"/>
                          <a:cs typeface="Times New Roman" panose="02020603050405020304" pitchFamily="18" charset="0"/>
                        </a:rPr>
                        <a:t>Effect</a:t>
                      </a:r>
                      <a:endParaRPr lang="en-GB" sz="1400" i="1" noProof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d.f.</a:t>
                      </a:r>
                      <a:endParaRPr lang="es-ES" sz="1100" i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i="1" dirty="0" smtClean="0">
                          <a:latin typeface="+mn-lt"/>
                          <a:cs typeface="Times New Roman" panose="02020603050405020304" pitchFamily="18" charset="0"/>
                        </a:rPr>
                        <a:t>F</a:t>
                      </a:r>
                      <a:endParaRPr lang="es-ES" sz="1400" i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i="1" dirty="0" smtClean="0">
                          <a:latin typeface="+mn-lt"/>
                          <a:cs typeface="Times New Roman" panose="02020603050405020304" pitchFamily="18" charset="0"/>
                        </a:rPr>
                        <a:t>p</a:t>
                      </a:r>
                      <a:endParaRPr lang="es-ES" sz="1400" i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43993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>
                          <a:latin typeface="+mn-lt"/>
                          <a:cs typeface="Times New Roman" panose="02020603050405020304" pitchFamily="18" charset="0"/>
                        </a:rPr>
                        <a:t>Site</a:t>
                      </a:r>
                      <a:endParaRPr lang="en-GB" sz="1400" noProof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</a:rPr>
                        <a:t>1</a:t>
                      </a:r>
                      <a:endParaRPr lang="es-E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</a:rPr>
                        <a:t>97.09</a:t>
                      </a:r>
                      <a:endParaRPr lang="es-E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0.000</a:t>
                      </a:r>
                      <a:endParaRPr lang="es-E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</a:tr>
              <a:tr h="243993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>
                          <a:latin typeface="+mn-lt"/>
                          <a:cs typeface="Times New Roman" panose="02020603050405020304" pitchFamily="18" charset="0"/>
                        </a:rPr>
                        <a:t>Exclosure</a:t>
                      </a:r>
                      <a:endParaRPr lang="en-GB" sz="1400" noProof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</a:rPr>
                        <a:t>1</a:t>
                      </a:r>
                      <a:endParaRPr lang="es-E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</a:rPr>
                        <a:t>394.66</a:t>
                      </a:r>
                      <a:endParaRPr lang="es-E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0.000</a:t>
                      </a:r>
                      <a:endParaRPr lang="es-E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</a:tr>
              <a:tr h="243993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>
                          <a:latin typeface="+mn-lt"/>
                          <a:cs typeface="Times New Roman" panose="02020603050405020304" pitchFamily="18" charset="0"/>
                        </a:rPr>
                        <a:t>Scent</a:t>
                      </a:r>
                      <a:endParaRPr lang="en-GB" sz="1400" noProof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</a:rPr>
                        <a:t>1</a:t>
                      </a:r>
                      <a:endParaRPr lang="es-E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</a:rPr>
                        <a:t>2.58</a:t>
                      </a:r>
                      <a:endParaRPr lang="es-E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0" dirty="0" smtClean="0">
                          <a:effectLst/>
                          <a:latin typeface="+mn-lt"/>
                        </a:rPr>
                        <a:t>0.109</a:t>
                      </a:r>
                      <a:endParaRPr lang="es-ES" sz="1400" b="0" dirty="0">
                        <a:effectLst/>
                        <a:latin typeface="+mn-lt"/>
                      </a:endParaRPr>
                    </a:p>
                  </a:txBody>
                  <a:tcPr/>
                </a:tc>
              </a:tr>
              <a:tr h="243993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>
                          <a:latin typeface="+mn-lt"/>
                          <a:cs typeface="Times New Roman" panose="02020603050405020304" pitchFamily="18" charset="0"/>
                        </a:rPr>
                        <a:t>Excl.</a:t>
                      </a:r>
                      <a:r>
                        <a:rPr lang="en-GB" sz="1400" baseline="0" noProof="0" dirty="0" smtClean="0">
                          <a:latin typeface="+mn-lt"/>
                          <a:cs typeface="Times New Roman" panose="02020603050405020304" pitchFamily="18" charset="0"/>
                        </a:rPr>
                        <a:t> x Scent</a:t>
                      </a:r>
                      <a:endParaRPr lang="en-GB" sz="1400" noProof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</a:rPr>
                        <a:t>1</a:t>
                      </a:r>
                      <a:endParaRPr lang="es-E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</a:rPr>
                        <a:t>12.07</a:t>
                      </a:r>
                      <a:endParaRPr lang="es-E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0.001</a:t>
                      </a:r>
                      <a:endParaRPr lang="es-E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</a:tr>
              <a:tr h="243993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>
                          <a:latin typeface="+mn-lt"/>
                          <a:cs typeface="Times New Roman" panose="02020603050405020304" pitchFamily="18" charset="0"/>
                        </a:rPr>
                        <a:t>Error</a:t>
                      </a:r>
                      <a:endParaRPr lang="en-GB" sz="1400" noProof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</a:rPr>
                        <a:t>956</a:t>
                      </a:r>
                      <a:endParaRPr lang="es-E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CuadroTexto 12"/>
          <p:cNvSpPr txBox="1">
            <a:spLocks noChangeAspect="1"/>
          </p:cNvSpPr>
          <p:nvPr/>
        </p:nvSpPr>
        <p:spPr>
          <a:xfrm>
            <a:off x="6120245" y="3867292"/>
            <a:ext cx="5476010" cy="2585323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More time spent vigilant without ungulates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No significant effects of scent treatment overall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Interaction: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With ungulates: </a:t>
            </a:r>
            <a:r>
              <a:rPr lang="en-GB" dirty="0">
                <a:cs typeface="Times New Roman" panose="02020603050405020304" pitchFamily="18" charset="0"/>
              </a:rPr>
              <a:t>no significant effects of scent </a:t>
            </a:r>
            <a:r>
              <a:rPr lang="en-GB" dirty="0" smtClean="0">
                <a:cs typeface="Times New Roman" panose="02020603050405020304" pitchFamily="18" charset="0"/>
              </a:rPr>
              <a:t>treatment</a:t>
            </a:r>
            <a:endParaRPr lang="en-GB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Without ungulates: reduction in vigilance time as a response to scent treatment</a:t>
            </a:r>
            <a:endParaRPr lang="en-GB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3916519" y="777295"/>
            <a:ext cx="44069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VIGILANCE TIME (%)</a:t>
            </a:r>
            <a:endParaRPr lang="es-E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5" name="10 Forma libre"/>
          <p:cNvSpPr/>
          <p:nvPr/>
        </p:nvSpPr>
        <p:spPr>
          <a:xfrm>
            <a:off x="5283384" y="-6624"/>
            <a:ext cx="4342071" cy="331346"/>
          </a:xfrm>
          <a:custGeom>
            <a:avLst/>
            <a:gdLst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19379 w 2816352"/>
              <a:gd name="connsiteY3" fmla="*/ 541325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41357 w 2816352"/>
              <a:gd name="connsiteY3" fmla="*/ 548640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41357 w 2816352"/>
              <a:gd name="connsiteY3" fmla="*/ 548640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469349 w 2816352"/>
              <a:gd name="connsiteY3" fmla="*/ 548640 h 548640"/>
              <a:gd name="connsiteX4" fmla="*/ 0 w 2816352"/>
              <a:gd name="connsiteY4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6352" h="548640">
                <a:moveTo>
                  <a:pt x="0" y="0"/>
                </a:moveTo>
                <a:lnTo>
                  <a:pt x="2267712" y="0"/>
                </a:lnTo>
                <a:lnTo>
                  <a:pt x="2816352" y="548640"/>
                </a:lnTo>
                <a:lnTo>
                  <a:pt x="469349" y="548640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          	Results &amp; Discussion</a:t>
            </a:r>
            <a:endParaRPr lang="en-GB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r="49151"/>
          <a:stretch/>
        </p:blipFill>
        <p:spPr>
          <a:xfrm>
            <a:off x="354366" y="1752371"/>
            <a:ext cx="4856837" cy="4700243"/>
          </a:xfrm>
          <a:prstGeom prst="rect">
            <a:avLst/>
          </a:prstGeom>
        </p:spPr>
      </p:pic>
      <p:sp>
        <p:nvSpPr>
          <p:cNvPr id="17" name="Elipse 16"/>
          <p:cNvSpPr/>
          <p:nvPr/>
        </p:nvSpPr>
        <p:spPr>
          <a:xfrm>
            <a:off x="3591339" y="3867292"/>
            <a:ext cx="1033670" cy="9034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465" y="6004099"/>
            <a:ext cx="539894" cy="528028"/>
          </a:xfrm>
          <a:prstGeom prst="rect">
            <a:avLst/>
          </a:prstGeom>
        </p:spPr>
      </p:pic>
      <p:sp>
        <p:nvSpPr>
          <p:cNvPr id="9" name="Distinto de 8"/>
          <p:cNvSpPr/>
          <p:nvPr/>
        </p:nvSpPr>
        <p:spPr>
          <a:xfrm rot="20539844">
            <a:off x="2399732" y="4138776"/>
            <a:ext cx="1210826" cy="746760"/>
          </a:xfrm>
          <a:prstGeom prst="mathNotEqual">
            <a:avLst>
              <a:gd name="adj1" fmla="val 13331"/>
              <a:gd name="adj2" fmla="val 6600000"/>
              <a:gd name="adj3" fmla="val 13844"/>
            </a:avLst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217474" y="971891"/>
            <a:ext cx="2851608" cy="738664"/>
            <a:chOff x="217474" y="971891"/>
            <a:chExt cx="2851608" cy="738664"/>
          </a:xfrm>
        </p:grpSpPr>
        <p:sp>
          <p:nvSpPr>
            <p:cNvPr id="11" name="CuadroTexto 10"/>
            <p:cNvSpPr txBox="1"/>
            <p:nvPr/>
          </p:nvSpPr>
          <p:spPr>
            <a:xfrm>
              <a:off x="430834" y="971891"/>
              <a:ext cx="263824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400" dirty="0" smtClean="0"/>
                <a:t>Control</a:t>
              </a:r>
            </a:p>
            <a:p>
              <a:pPr>
                <a:lnSpc>
                  <a:spcPct val="150000"/>
                </a:lnSpc>
              </a:pPr>
              <a:r>
                <a:rPr lang="en-GB" sz="1400" dirty="0" smtClean="0"/>
                <a:t>Scent treatment (genet)</a:t>
              </a:r>
              <a:endParaRPr lang="en-GB" sz="1400" dirty="0"/>
            </a:p>
          </p:txBody>
        </p:sp>
        <p:sp>
          <p:nvSpPr>
            <p:cNvPr id="16" name="Elipse 15"/>
            <p:cNvSpPr/>
            <p:nvPr/>
          </p:nvSpPr>
          <p:spPr>
            <a:xfrm>
              <a:off x="217474" y="1401944"/>
              <a:ext cx="213360" cy="21330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Elipse 18"/>
            <p:cNvSpPr/>
            <p:nvPr/>
          </p:nvSpPr>
          <p:spPr>
            <a:xfrm>
              <a:off x="217474" y="1070278"/>
              <a:ext cx="213360" cy="2133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5425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05365"/>
              </p:ext>
            </p:extLst>
          </p:nvPr>
        </p:nvGraphicFramePr>
        <p:xfrm>
          <a:off x="6120245" y="1738305"/>
          <a:ext cx="547601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9003"/>
                <a:gridCol w="1369003"/>
                <a:gridCol w="1369003"/>
                <a:gridCol w="1369003"/>
              </a:tblGrid>
              <a:tr h="243993">
                <a:tc>
                  <a:txBody>
                    <a:bodyPr/>
                    <a:lstStyle/>
                    <a:p>
                      <a:pPr algn="ctr"/>
                      <a:r>
                        <a:rPr lang="en-GB" sz="1400" i="1" noProof="0" dirty="0" smtClean="0">
                          <a:latin typeface="+mn-lt"/>
                          <a:cs typeface="Times New Roman" panose="02020603050405020304" pitchFamily="18" charset="0"/>
                        </a:rPr>
                        <a:t>Effect</a:t>
                      </a:r>
                      <a:endParaRPr lang="en-GB" sz="1400" i="1" noProof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d.f.</a:t>
                      </a:r>
                      <a:endParaRPr lang="es-ES" sz="1100" i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i="1" dirty="0" smtClean="0">
                          <a:latin typeface="+mn-lt"/>
                          <a:cs typeface="Times New Roman" panose="02020603050405020304" pitchFamily="18" charset="0"/>
                        </a:rPr>
                        <a:t>F</a:t>
                      </a:r>
                      <a:endParaRPr lang="es-ES" sz="1400" i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i="1" dirty="0" smtClean="0">
                          <a:latin typeface="+mn-lt"/>
                          <a:cs typeface="Times New Roman" panose="02020603050405020304" pitchFamily="18" charset="0"/>
                        </a:rPr>
                        <a:t>p</a:t>
                      </a:r>
                      <a:endParaRPr lang="es-ES" sz="1400" i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43993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>
                          <a:latin typeface="+mn-lt"/>
                          <a:cs typeface="Times New Roman" panose="02020603050405020304" pitchFamily="18" charset="0"/>
                        </a:rPr>
                        <a:t>Site</a:t>
                      </a:r>
                      <a:endParaRPr lang="en-GB" sz="1400" noProof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</a:rPr>
                        <a:t>1</a:t>
                      </a:r>
                      <a:endParaRPr lang="es-E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</a:rPr>
                        <a:t>8.23</a:t>
                      </a:r>
                      <a:endParaRPr lang="es-E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0.004</a:t>
                      </a:r>
                      <a:endParaRPr lang="es-E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</a:tr>
              <a:tr h="243993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>
                          <a:latin typeface="+mn-lt"/>
                          <a:cs typeface="Times New Roman" panose="02020603050405020304" pitchFamily="18" charset="0"/>
                        </a:rPr>
                        <a:t>Exclosure</a:t>
                      </a:r>
                      <a:endParaRPr lang="en-GB" sz="1400" noProof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</a:rPr>
                        <a:t>1</a:t>
                      </a:r>
                      <a:endParaRPr lang="es-E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</a:rPr>
                        <a:t>121.73</a:t>
                      </a:r>
                      <a:endParaRPr lang="es-E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0.000</a:t>
                      </a:r>
                      <a:endParaRPr lang="es-E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</a:tr>
              <a:tr h="243993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>
                          <a:latin typeface="+mn-lt"/>
                          <a:cs typeface="Times New Roman" panose="02020603050405020304" pitchFamily="18" charset="0"/>
                        </a:rPr>
                        <a:t>Scent</a:t>
                      </a:r>
                      <a:endParaRPr lang="en-GB" sz="1400" noProof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</a:rPr>
                        <a:t>1</a:t>
                      </a:r>
                      <a:endParaRPr lang="es-E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</a:rPr>
                        <a:t>57.34</a:t>
                      </a:r>
                      <a:endParaRPr lang="es-E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0.000</a:t>
                      </a:r>
                      <a:endParaRPr lang="es-ES" sz="1400" b="0" dirty="0">
                        <a:effectLst/>
                        <a:latin typeface="+mn-lt"/>
                      </a:endParaRPr>
                    </a:p>
                  </a:txBody>
                  <a:tcPr/>
                </a:tc>
              </a:tr>
              <a:tr h="243993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>
                          <a:latin typeface="+mn-lt"/>
                          <a:cs typeface="Times New Roman" panose="02020603050405020304" pitchFamily="18" charset="0"/>
                        </a:rPr>
                        <a:t>Excl.</a:t>
                      </a:r>
                      <a:r>
                        <a:rPr lang="en-GB" sz="1400" baseline="0" noProof="0" dirty="0" smtClean="0">
                          <a:latin typeface="+mn-lt"/>
                          <a:cs typeface="Times New Roman" panose="02020603050405020304" pitchFamily="18" charset="0"/>
                        </a:rPr>
                        <a:t> x Scent</a:t>
                      </a:r>
                      <a:endParaRPr lang="en-GB" sz="1400" noProof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</a:rPr>
                        <a:t>1</a:t>
                      </a:r>
                      <a:endParaRPr lang="es-E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</a:rPr>
                        <a:t>77.96</a:t>
                      </a:r>
                      <a:endParaRPr lang="es-E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0.000</a:t>
                      </a:r>
                      <a:endParaRPr lang="es-E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</a:tr>
              <a:tr h="243993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>
                          <a:latin typeface="+mn-lt"/>
                          <a:cs typeface="Times New Roman" panose="02020603050405020304" pitchFamily="18" charset="0"/>
                        </a:rPr>
                        <a:t>Error</a:t>
                      </a:r>
                      <a:endParaRPr lang="en-GB" sz="1400" noProof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</a:rPr>
                        <a:t>956</a:t>
                      </a:r>
                      <a:endParaRPr lang="es-E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CuadroTexto 11"/>
          <p:cNvSpPr txBox="1">
            <a:spLocks noChangeAspect="1"/>
          </p:cNvSpPr>
          <p:nvPr/>
        </p:nvSpPr>
        <p:spPr>
          <a:xfrm>
            <a:off x="6120245" y="3716004"/>
            <a:ext cx="5476010" cy="2585323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More time spent handling acorns with ungulates</a:t>
            </a:r>
            <a:endParaRPr lang="en-GB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Scent treatment increased acorn handling time</a:t>
            </a:r>
            <a:endParaRPr lang="en-GB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  <a:cs typeface="Times New Roman" panose="02020603050405020304" pitchFamily="18" charset="0"/>
              </a:rPr>
              <a:t>Interaction: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With ungulates: no significant effects of scent treatment</a:t>
            </a:r>
            <a:endParaRPr lang="en-GB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Without ungulates: </a:t>
            </a:r>
            <a:r>
              <a:rPr lang="en-GB" dirty="0">
                <a:solidFill>
                  <a:prstClr val="black"/>
                </a:solidFill>
                <a:cs typeface="Times New Roman" panose="02020603050405020304" pitchFamily="18" charset="0"/>
              </a:rPr>
              <a:t>scent treatment </a:t>
            </a:r>
            <a:r>
              <a:rPr lang="en-GB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increased  acorn handling time</a:t>
            </a:r>
            <a:endParaRPr lang="en-GB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091906" y="777295"/>
            <a:ext cx="60562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ACORN HANDLING TIME (%)</a:t>
            </a:r>
            <a:endParaRPr lang="es-E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4" name="10 Forma libre"/>
          <p:cNvSpPr/>
          <p:nvPr/>
        </p:nvSpPr>
        <p:spPr>
          <a:xfrm>
            <a:off x="5283384" y="-6624"/>
            <a:ext cx="4342071" cy="331346"/>
          </a:xfrm>
          <a:custGeom>
            <a:avLst/>
            <a:gdLst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19379 w 2816352"/>
              <a:gd name="connsiteY3" fmla="*/ 541325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41357 w 2816352"/>
              <a:gd name="connsiteY3" fmla="*/ 548640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41357 w 2816352"/>
              <a:gd name="connsiteY3" fmla="*/ 548640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469349 w 2816352"/>
              <a:gd name="connsiteY3" fmla="*/ 548640 h 548640"/>
              <a:gd name="connsiteX4" fmla="*/ 0 w 2816352"/>
              <a:gd name="connsiteY4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6352" h="548640">
                <a:moveTo>
                  <a:pt x="0" y="0"/>
                </a:moveTo>
                <a:lnTo>
                  <a:pt x="2267712" y="0"/>
                </a:lnTo>
                <a:lnTo>
                  <a:pt x="2816352" y="548640"/>
                </a:lnTo>
                <a:lnTo>
                  <a:pt x="469349" y="548640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          	Results &amp; Discussion</a:t>
            </a:r>
            <a:endParaRPr lang="en-GB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50487"/>
          <a:stretch/>
        </p:blipFill>
        <p:spPr>
          <a:xfrm>
            <a:off x="304800" y="1738304"/>
            <a:ext cx="4585252" cy="4557203"/>
          </a:xfrm>
          <a:prstGeom prst="rect">
            <a:avLst/>
          </a:prstGeom>
        </p:spPr>
      </p:pic>
      <p:sp>
        <p:nvSpPr>
          <p:cNvPr id="16" name="Elipse 15"/>
          <p:cNvSpPr/>
          <p:nvPr/>
        </p:nvSpPr>
        <p:spPr>
          <a:xfrm>
            <a:off x="3366052" y="2146852"/>
            <a:ext cx="1258957" cy="18818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083" y="4191757"/>
            <a:ext cx="539894" cy="52802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977" y="3381208"/>
            <a:ext cx="634536" cy="736099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800" y="5922198"/>
            <a:ext cx="539894" cy="528028"/>
          </a:xfrm>
          <a:prstGeom prst="rect">
            <a:avLst/>
          </a:prstGeom>
        </p:spPr>
      </p:pic>
      <p:sp>
        <p:nvSpPr>
          <p:cNvPr id="15" name="Distinto de 14"/>
          <p:cNvSpPr/>
          <p:nvPr/>
        </p:nvSpPr>
        <p:spPr>
          <a:xfrm rot="1124467">
            <a:off x="2486493" y="2227212"/>
            <a:ext cx="1210826" cy="746760"/>
          </a:xfrm>
          <a:prstGeom prst="mathNotEqual">
            <a:avLst>
              <a:gd name="adj1" fmla="val 13331"/>
              <a:gd name="adj2" fmla="val 6600000"/>
              <a:gd name="adj3" fmla="val 13844"/>
            </a:avLst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217474" y="971891"/>
            <a:ext cx="2851608" cy="738664"/>
            <a:chOff x="217474" y="971891"/>
            <a:chExt cx="2851608" cy="738664"/>
          </a:xfrm>
        </p:grpSpPr>
        <p:sp>
          <p:nvSpPr>
            <p:cNvPr id="21" name="CuadroTexto 20"/>
            <p:cNvSpPr txBox="1"/>
            <p:nvPr/>
          </p:nvSpPr>
          <p:spPr>
            <a:xfrm>
              <a:off x="430834" y="971891"/>
              <a:ext cx="263824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400" dirty="0" smtClean="0"/>
                <a:t>Control</a:t>
              </a:r>
            </a:p>
            <a:p>
              <a:pPr>
                <a:lnSpc>
                  <a:spcPct val="150000"/>
                </a:lnSpc>
              </a:pPr>
              <a:r>
                <a:rPr lang="en-GB" sz="1400" dirty="0" smtClean="0"/>
                <a:t>Scent treatment (genet)</a:t>
              </a:r>
              <a:endParaRPr lang="en-GB" sz="1400" dirty="0"/>
            </a:p>
          </p:txBody>
        </p:sp>
        <p:sp>
          <p:nvSpPr>
            <p:cNvPr id="22" name="Elipse 21"/>
            <p:cNvSpPr/>
            <p:nvPr/>
          </p:nvSpPr>
          <p:spPr>
            <a:xfrm>
              <a:off x="217474" y="1401944"/>
              <a:ext cx="213360" cy="21330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Elipse 22"/>
            <p:cNvSpPr/>
            <p:nvPr/>
          </p:nvSpPr>
          <p:spPr>
            <a:xfrm>
              <a:off x="217474" y="1070278"/>
              <a:ext cx="213360" cy="2133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426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3192560" y="701095"/>
            <a:ext cx="58549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ACORN DISPERSAL RATE(%)</a:t>
            </a:r>
            <a:endParaRPr lang="es-E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428735"/>
              </p:ext>
            </p:extLst>
          </p:nvPr>
        </p:nvGraphicFramePr>
        <p:xfrm>
          <a:off x="6007581" y="1752371"/>
          <a:ext cx="558867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7169"/>
                <a:gridCol w="1397169"/>
                <a:gridCol w="1397169"/>
                <a:gridCol w="1397169"/>
              </a:tblGrid>
              <a:tr h="243993">
                <a:tc>
                  <a:txBody>
                    <a:bodyPr/>
                    <a:lstStyle/>
                    <a:p>
                      <a:pPr algn="ctr"/>
                      <a:r>
                        <a:rPr lang="en-GB" sz="1400" i="1" noProof="0" dirty="0" smtClean="0">
                          <a:latin typeface="+mn-lt"/>
                          <a:cs typeface="Times New Roman" panose="02020603050405020304" pitchFamily="18" charset="0"/>
                        </a:rPr>
                        <a:t>Effect</a:t>
                      </a:r>
                      <a:endParaRPr lang="en-GB" sz="1400" i="1" noProof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d.f.</a:t>
                      </a:r>
                      <a:endParaRPr lang="es-ES" sz="1100" i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i="1" dirty="0" smtClean="0">
                          <a:latin typeface="+mn-lt"/>
                          <a:cs typeface="Times New Roman" panose="02020603050405020304" pitchFamily="18" charset="0"/>
                        </a:rPr>
                        <a:t>F</a:t>
                      </a:r>
                      <a:endParaRPr lang="es-ES" sz="1400" i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i="1" dirty="0" smtClean="0">
                          <a:latin typeface="+mn-lt"/>
                          <a:cs typeface="Times New Roman" panose="02020603050405020304" pitchFamily="18" charset="0"/>
                        </a:rPr>
                        <a:t>p</a:t>
                      </a:r>
                      <a:endParaRPr lang="es-ES" sz="1400" i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43993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>
                          <a:latin typeface="+mn-lt"/>
                          <a:cs typeface="Times New Roman" panose="02020603050405020304" pitchFamily="18" charset="0"/>
                        </a:rPr>
                        <a:t>Site</a:t>
                      </a:r>
                      <a:endParaRPr lang="en-GB" sz="1400" noProof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</a:rPr>
                        <a:t>1</a:t>
                      </a:r>
                      <a:endParaRPr lang="es-E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</a:rPr>
                        <a:t>9.27</a:t>
                      </a:r>
                      <a:endParaRPr lang="es-E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0.002</a:t>
                      </a:r>
                      <a:endParaRPr lang="es-E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</a:tr>
              <a:tr h="243993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>
                          <a:latin typeface="+mn-lt"/>
                          <a:cs typeface="Times New Roman" panose="02020603050405020304" pitchFamily="18" charset="0"/>
                        </a:rPr>
                        <a:t>Exclosure</a:t>
                      </a:r>
                      <a:endParaRPr lang="en-GB" sz="1400" noProof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</a:rPr>
                        <a:t>1</a:t>
                      </a:r>
                      <a:endParaRPr lang="es-E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</a:rPr>
                        <a:t>5.41</a:t>
                      </a:r>
                      <a:endParaRPr lang="es-E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0.020</a:t>
                      </a:r>
                      <a:endParaRPr lang="es-E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</a:tr>
              <a:tr h="291709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>
                          <a:latin typeface="+mn-lt"/>
                          <a:cs typeface="Times New Roman" panose="02020603050405020304" pitchFamily="18" charset="0"/>
                        </a:rPr>
                        <a:t>Scent</a:t>
                      </a:r>
                      <a:endParaRPr lang="en-GB" sz="1400" noProof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</a:rPr>
                        <a:t>1</a:t>
                      </a:r>
                      <a:endParaRPr lang="es-E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</a:rPr>
                        <a:t>7.71</a:t>
                      </a:r>
                      <a:endParaRPr lang="es-E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0.006</a:t>
                      </a:r>
                      <a:endParaRPr lang="es-ES" sz="1400" b="0" dirty="0">
                        <a:effectLst/>
                        <a:latin typeface="+mn-lt"/>
                      </a:endParaRPr>
                    </a:p>
                  </a:txBody>
                  <a:tcPr/>
                </a:tc>
              </a:tr>
              <a:tr h="243993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>
                          <a:latin typeface="+mn-lt"/>
                          <a:cs typeface="Times New Roman" panose="02020603050405020304" pitchFamily="18" charset="0"/>
                        </a:rPr>
                        <a:t>Excl.</a:t>
                      </a:r>
                      <a:r>
                        <a:rPr lang="en-GB" sz="1400" baseline="0" noProof="0" dirty="0" smtClean="0">
                          <a:latin typeface="+mn-lt"/>
                          <a:cs typeface="Times New Roman" panose="02020603050405020304" pitchFamily="18" charset="0"/>
                        </a:rPr>
                        <a:t> x Scent</a:t>
                      </a:r>
                      <a:endParaRPr lang="en-GB" sz="1400" noProof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</a:rPr>
                        <a:t>1</a:t>
                      </a:r>
                      <a:endParaRPr lang="es-E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</a:rPr>
                        <a:t>1.39</a:t>
                      </a:r>
                      <a:endParaRPr lang="es-E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0" dirty="0" smtClean="0">
                          <a:effectLst/>
                          <a:latin typeface="+mn-lt"/>
                        </a:rPr>
                        <a:t>0.238</a:t>
                      </a:r>
                      <a:endParaRPr lang="es-ES" sz="1400" b="0" dirty="0">
                        <a:effectLst/>
                        <a:latin typeface="+mn-lt"/>
                      </a:endParaRPr>
                    </a:p>
                  </a:txBody>
                  <a:tcPr/>
                </a:tc>
              </a:tr>
              <a:tr h="243993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>
                          <a:latin typeface="+mn-lt"/>
                          <a:cs typeface="Times New Roman" panose="02020603050405020304" pitchFamily="18" charset="0"/>
                        </a:rPr>
                        <a:t>Error</a:t>
                      </a:r>
                      <a:endParaRPr lang="en-GB" sz="1400" noProof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</a:rPr>
                        <a:t>956</a:t>
                      </a:r>
                      <a:endParaRPr lang="es-E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b="0" dirty="0">
                        <a:effectLst/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CuadroTexto 12"/>
          <p:cNvSpPr txBox="1">
            <a:spLocks noChangeAspect="1"/>
          </p:cNvSpPr>
          <p:nvPr/>
        </p:nvSpPr>
        <p:spPr>
          <a:xfrm>
            <a:off x="6007581" y="4106185"/>
            <a:ext cx="5588676" cy="1477328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Higher acorn mobilization without ungulates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Lower acorn dispersal in response to scent treatment</a:t>
            </a:r>
            <a:endParaRPr lang="en-GB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n-GB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Non-significant effects of the interaction</a:t>
            </a:r>
            <a:endParaRPr lang="en-GB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10 Forma libre"/>
          <p:cNvSpPr/>
          <p:nvPr/>
        </p:nvSpPr>
        <p:spPr>
          <a:xfrm>
            <a:off x="5283384" y="-6624"/>
            <a:ext cx="4342071" cy="331346"/>
          </a:xfrm>
          <a:custGeom>
            <a:avLst/>
            <a:gdLst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19379 w 2816352"/>
              <a:gd name="connsiteY3" fmla="*/ 541325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41357 w 2816352"/>
              <a:gd name="connsiteY3" fmla="*/ 548640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41357 w 2816352"/>
              <a:gd name="connsiteY3" fmla="*/ 548640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469349 w 2816352"/>
              <a:gd name="connsiteY3" fmla="*/ 548640 h 548640"/>
              <a:gd name="connsiteX4" fmla="*/ 0 w 2816352"/>
              <a:gd name="connsiteY4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6352" h="548640">
                <a:moveTo>
                  <a:pt x="0" y="0"/>
                </a:moveTo>
                <a:lnTo>
                  <a:pt x="2267712" y="0"/>
                </a:lnTo>
                <a:lnTo>
                  <a:pt x="2816352" y="548640"/>
                </a:lnTo>
                <a:lnTo>
                  <a:pt x="469349" y="548640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          	Results &amp; Discussion</a:t>
            </a:r>
            <a:endParaRPr lang="en-GB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r="49509"/>
          <a:stretch/>
        </p:blipFill>
        <p:spPr>
          <a:xfrm>
            <a:off x="393336" y="1752370"/>
            <a:ext cx="4890048" cy="4667625"/>
          </a:xfrm>
          <a:prstGeom prst="rect">
            <a:avLst/>
          </a:prstGeom>
        </p:spPr>
      </p:pic>
      <p:sp>
        <p:nvSpPr>
          <p:cNvPr id="16" name="Elipse 15"/>
          <p:cNvSpPr/>
          <p:nvPr/>
        </p:nvSpPr>
        <p:spPr>
          <a:xfrm>
            <a:off x="1586190" y="2780613"/>
            <a:ext cx="1260634" cy="13255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Elipse 16"/>
          <p:cNvSpPr/>
          <p:nvPr/>
        </p:nvSpPr>
        <p:spPr>
          <a:xfrm>
            <a:off x="3372678" y="1937754"/>
            <a:ext cx="1384852" cy="19295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616" y="4580835"/>
            <a:ext cx="539894" cy="52802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856" y="4086182"/>
            <a:ext cx="539894" cy="52802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59" y="5119221"/>
            <a:ext cx="539894" cy="528028"/>
          </a:xfrm>
          <a:prstGeom prst="rect">
            <a:avLst/>
          </a:prstGeom>
        </p:spPr>
      </p:pic>
      <p:sp>
        <p:nvSpPr>
          <p:cNvPr id="2" name="Igual que 1"/>
          <p:cNvSpPr/>
          <p:nvPr/>
        </p:nvSpPr>
        <p:spPr>
          <a:xfrm rot="20111769">
            <a:off x="2832784" y="2863918"/>
            <a:ext cx="500520" cy="470070"/>
          </a:xfrm>
          <a:prstGeom prst="mathEqual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217474" y="971891"/>
            <a:ext cx="2851608" cy="738664"/>
            <a:chOff x="217474" y="971891"/>
            <a:chExt cx="2851608" cy="738664"/>
          </a:xfrm>
        </p:grpSpPr>
        <p:sp>
          <p:nvSpPr>
            <p:cNvPr id="21" name="CuadroTexto 20"/>
            <p:cNvSpPr txBox="1"/>
            <p:nvPr/>
          </p:nvSpPr>
          <p:spPr>
            <a:xfrm>
              <a:off x="430834" y="971891"/>
              <a:ext cx="263824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400" dirty="0" smtClean="0"/>
                <a:t>Control</a:t>
              </a:r>
            </a:p>
            <a:p>
              <a:pPr>
                <a:lnSpc>
                  <a:spcPct val="150000"/>
                </a:lnSpc>
              </a:pPr>
              <a:r>
                <a:rPr lang="en-GB" sz="1400" dirty="0" smtClean="0"/>
                <a:t>Scent treatment (genet)</a:t>
              </a:r>
              <a:endParaRPr lang="en-GB" sz="1400" dirty="0"/>
            </a:p>
          </p:txBody>
        </p:sp>
        <p:sp>
          <p:nvSpPr>
            <p:cNvPr id="22" name="Elipse 21"/>
            <p:cNvSpPr/>
            <p:nvPr/>
          </p:nvSpPr>
          <p:spPr>
            <a:xfrm>
              <a:off x="217474" y="1401944"/>
              <a:ext cx="213360" cy="21330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Elipse 22"/>
            <p:cNvSpPr/>
            <p:nvPr/>
          </p:nvSpPr>
          <p:spPr>
            <a:xfrm>
              <a:off x="217474" y="1070278"/>
              <a:ext cx="213360" cy="2133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52046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892346" y="3162841"/>
            <a:ext cx="672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However, the effects of fixed factors on mice foraging behaviour and acorn dispersal did not change</a:t>
            </a:r>
          </a:p>
        </p:txBody>
      </p:sp>
      <p:sp>
        <p:nvSpPr>
          <p:cNvPr id="10" name="Flecha abajo 9"/>
          <p:cNvSpPr/>
          <p:nvPr/>
        </p:nvSpPr>
        <p:spPr>
          <a:xfrm>
            <a:off x="5816237" y="4040216"/>
            <a:ext cx="484411" cy="3582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Forma libre"/>
          <p:cNvSpPr/>
          <p:nvPr/>
        </p:nvSpPr>
        <p:spPr>
          <a:xfrm>
            <a:off x="5283384" y="-6624"/>
            <a:ext cx="4342071" cy="331346"/>
          </a:xfrm>
          <a:custGeom>
            <a:avLst/>
            <a:gdLst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19379 w 2816352"/>
              <a:gd name="connsiteY3" fmla="*/ 541325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41357 w 2816352"/>
              <a:gd name="connsiteY3" fmla="*/ 548640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41357 w 2816352"/>
              <a:gd name="connsiteY3" fmla="*/ 548640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469349 w 2816352"/>
              <a:gd name="connsiteY3" fmla="*/ 548640 h 548640"/>
              <a:gd name="connsiteX4" fmla="*/ 0 w 2816352"/>
              <a:gd name="connsiteY4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6352" h="548640">
                <a:moveTo>
                  <a:pt x="0" y="0"/>
                </a:moveTo>
                <a:lnTo>
                  <a:pt x="2267712" y="0"/>
                </a:lnTo>
                <a:lnTo>
                  <a:pt x="2816352" y="548640"/>
                </a:lnTo>
                <a:lnTo>
                  <a:pt x="469349" y="548640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          	Results &amp; Discussion</a:t>
            </a:r>
            <a:endParaRPr lang="en-GB" dirty="0"/>
          </a:p>
        </p:txBody>
      </p:sp>
      <p:sp>
        <p:nvSpPr>
          <p:cNvPr id="2" name="Rectángulo 1"/>
          <p:cNvSpPr/>
          <p:nvPr/>
        </p:nvSpPr>
        <p:spPr>
          <a:xfrm>
            <a:off x="6452315" y="1333292"/>
            <a:ext cx="473942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Reduction in perceived predation risk</a:t>
            </a:r>
            <a:endParaRPr lang="en-GB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24248" y="579344"/>
            <a:ext cx="8242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When we added covariates related to </a:t>
            </a:r>
            <a:r>
              <a:rPr lang="en-GB" sz="2000" b="1" dirty="0" smtClean="0"/>
              <a:t>vegetation structure </a:t>
            </a:r>
            <a:r>
              <a:rPr lang="en-GB" sz="2000" dirty="0" smtClean="0"/>
              <a:t>to our analysis…</a:t>
            </a:r>
            <a:endParaRPr lang="en-GB" sz="2000" dirty="0"/>
          </a:p>
        </p:txBody>
      </p:sp>
      <p:sp>
        <p:nvSpPr>
          <p:cNvPr id="6" name="CuadroTexto 5"/>
          <p:cNvSpPr txBox="1"/>
          <p:nvPr/>
        </p:nvSpPr>
        <p:spPr>
          <a:xfrm>
            <a:off x="824248" y="1222394"/>
            <a:ext cx="56280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Resprout cover and resprout height</a:t>
            </a:r>
            <a:r>
              <a:rPr lang="en-GB" sz="2000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9900"/>
                </a:solidFill>
              </a:rPr>
              <a:t>Increased</a:t>
            </a:r>
            <a:r>
              <a:rPr lang="en-GB" sz="2000" dirty="0" smtClean="0"/>
              <a:t> event duration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Decreased</a:t>
            </a:r>
            <a:r>
              <a:rPr lang="en-GB" sz="2000" dirty="0" smtClean="0"/>
              <a:t> vigilance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9900"/>
                </a:solidFill>
              </a:rPr>
              <a:t>Increased</a:t>
            </a:r>
            <a:r>
              <a:rPr lang="en-GB" sz="2000" dirty="0" smtClean="0"/>
              <a:t> acorn handling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Decreased</a:t>
            </a:r>
            <a:r>
              <a:rPr lang="en-GB" sz="2000" dirty="0" smtClean="0"/>
              <a:t> the number of acorns dispersed</a:t>
            </a:r>
          </a:p>
        </p:txBody>
      </p:sp>
      <p:sp>
        <p:nvSpPr>
          <p:cNvPr id="12" name="Cerrar llave 11"/>
          <p:cNvSpPr/>
          <p:nvPr/>
        </p:nvSpPr>
        <p:spPr>
          <a:xfrm>
            <a:off x="6130344" y="1262130"/>
            <a:ext cx="412124" cy="1579261"/>
          </a:xfrm>
          <a:prstGeom prst="rightBrace">
            <a:avLst>
              <a:gd name="adj1" fmla="val 39583"/>
              <a:gd name="adj2" fmla="val 50000"/>
            </a:avLst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ángulo 12"/>
          <p:cNvSpPr/>
          <p:nvPr/>
        </p:nvSpPr>
        <p:spPr>
          <a:xfrm>
            <a:off x="2179320" y="4675974"/>
            <a:ext cx="789432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The effects of ungulate exclosures on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mice foraging behaviour and acorn dispersal </a:t>
            </a:r>
            <a:r>
              <a:rPr lang="en-US" sz="2400" b="1" dirty="0" smtClean="0">
                <a:solidFill>
                  <a:srgbClr val="FF0000"/>
                </a:solidFill>
              </a:rPr>
              <a:t>WERE NOT MEDIATED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by the exclosure effects on vegetation structure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8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2" grpId="0"/>
      <p:bldP spid="6" grpId="0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42329" y="3162841"/>
            <a:ext cx="578801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Once more, the effects of fixed factors on </a:t>
            </a:r>
            <a:r>
              <a:rPr lang="en-GB" sz="2000" b="1" u="sng" dirty="0" smtClean="0">
                <a:solidFill>
                  <a:srgbClr val="FF6600"/>
                </a:solidFill>
              </a:rPr>
              <a:t>mice foraging behaviour</a:t>
            </a:r>
            <a:r>
              <a:rPr lang="en-GB" sz="2000" dirty="0" smtClean="0"/>
              <a:t> </a:t>
            </a:r>
            <a:r>
              <a:rPr lang="en-GB" sz="2000" b="1" dirty="0" smtClean="0"/>
              <a:t>did not change</a:t>
            </a:r>
          </a:p>
        </p:txBody>
      </p:sp>
      <p:sp>
        <p:nvSpPr>
          <p:cNvPr id="10" name="Flecha abajo 9"/>
          <p:cNvSpPr/>
          <p:nvPr/>
        </p:nvSpPr>
        <p:spPr>
          <a:xfrm>
            <a:off x="3201824" y="4040216"/>
            <a:ext cx="484411" cy="3582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Forma libre"/>
          <p:cNvSpPr/>
          <p:nvPr/>
        </p:nvSpPr>
        <p:spPr>
          <a:xfrm>
            <a:off x="5283384" y="-6624"/>
            <a:ext cx="4342071" cy="331346"/>
          </a:xfrm>
          <a:custGeom>
            <a:avLst/>
            <a:gdLst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19379 w 2816352"/>
              <a:gd name="connsiteY3" fmla="*/ 541325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41357 w 2816352"/>
              <a:gd name="connsiteY3" fmla="*/ 548640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41357 w 2816352"/>
              <a:gd name="connsiteY3" fmla="*/ 548640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469349 w 2816352"/>
              <a:gd name="connsiteY3" fmla="*/ 548640 h 548640"/>
              <a:gd name="connsiteX4" fmla="*/ 0 w 2816352"/>
              <a:gd name="connsiteY4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6352" h="548640">
                <a:moveTo>
                  <a:pt x="0" y="0"/>
                </a:moveTo>
                <a:lnTo>
                  <a:pt x="2267712" y="0"/>
                </a:lnTo>
                <a:lnTo>
                  <a:pt x="2816352" y="548640"/>
                </a:lnTo>
                <a:lnTo>
                  <a:pt x="469349" y="548640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          	Results &amp; Discussion</a:t>
            </a:r>
            <a:endParaRPr lang="en-GB" dirty="0"/>
          </a:p>
        </p:txBody>
      </p:sp>
      <p:sp>
        <p:nvSpPr>
          <p:cNvPr id="2" name="Rectángulo 1"/>
          <p:cNvSpPr/>
          <p:nvPr/>
        </p:nvSpPr>
        <p:spPr>
          <a:xfrm>
            <a:off x="6589475" y="1592372"/>
            <a:ext cx="473942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Increase in cache pilferage risk</a:t>
            </a:r>
            <a:endParaRPr lang="en-GB" sz="4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24248" y="579344"/>
            <a:ext cx="8409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When we added covariates related to </a:t>
            </a:r>
            <a:r>
              <a:rPr lang="en-GB" sz="2000" b="1" dirty="0" smtClean="0"/>
              <a:t>the activity of sneakers </a:t>
            </a:r>
            <a:r>
              <a:rPr lang="en-GB" sz="2000" dirty="0" smtClean="0"/>
              <a:t>to our analysis…</a:t>
            </a:r>
            <a:endParaRPr lang="en-GB" sz="2000" dirty="0"/>
          </a:p>
        </p:txBody>
      </p:sp>
      <p:sp>
        <p:nvSpPr>
          <p:cNvPr id="6" name="CuadroTexto 5"/>
          <p:cNvSpPr txBox="1"/>
          <p:nvPr/>
        </p:nvSpPr>
        <p:spPr>
          <a:xfrm>
            <a:off x="824248" y="1115714"/>
            <a:ext cx="56280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dirty="0" smtClean="0"/>
              <a:t>The time that sneakers spent inside the cages</a:t>
            </a:r>
            <a:r>
              <a:rPr lang="en-GB" sz="2000" dirty="0" smtClean="0"/>
              <a:t>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9900"/>
                </a:solidFill>
              </a:rPr>
              <a:t>Increased</a:t>
            </a:r>
            <a:r>
              <a:rPr lang="en-GB" sz="2000" dirty="0" smtClean="0"/>
              <a:t> event duration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Decreased</a:t>
            </a:r>
            <a:r>
              <a:rPr lang="en-GB" sz="2000" dirty="0" smtClean="0"/>
              <a:t> vigilance time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9900"/>
                </a:solidFill>
              </a:rPr>
              <a:t>Increased</a:t>
            </a:r>
            <a:r>
              <a:rPr lang="en-GB" sz="2000" dirty="0" smtClean="0"/>
              <a:t> acorn handling time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9900"/>
                </a:solidFill>
              </a:rPr>
              <a:t>Increased </a:t>
            </a:r>
            <a:r>
              <a:rPr lang="en-GB" sz="2000" dirty="0" smtClean="0"/>
              <a:t>the number of acorns dispersed</a:t>
            </a:r>
          </a:p>
        </p:txBody>
      </p:sp>
      <p:sp>
        <p:nvSpPr>
          <p:cNvPr id="12" name="Cerrar llave 11"/>
          <p:cNvSpPr/>
          <p:nvPr/>
        </p:nvSpPr>
        <p:spPr>
          <a:xfrm>
            <a:off x="6130344" y="1475490"/>
            <a:ext cx="412124" cy="1579261"/>
          </a:xfrm>
          <a:prstGeom prst="rightBrace">
            <a:avLst>
              <a:gd name="adj1" fmla="val 39583"/>
              <a:gd name="adj2" fmla="val 50000"/>
            </a:avLst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ángulo 12"/>
          <p:cNvSpPr/>
          <p:nvPr/>
        </p:nvSpPr>
        <p:spPr>
          <a:xfrm>
            <a:off x="389157" y="4521426"/>
            <a:ext cx="5741188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The effects of ungulate exclosures on 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mice foraging behaviour </a:t>
            </a:r>
            <a:r>
              <a:rPr lang="en-US" sz="2000" b="1" dirty="0" smtClean="0">
                <a:solidFill>
                  <a:srgbClr val="FF6600"/>
                </a:solidFill>
              </a:rPr>
              <a:t>WERE NOT MEDIATED 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by the exclosure effects on the activity of sneakers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761408" y="3145552"/>
            <a:ext cx="4121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But the effects of fixed factors on </a:t>
            </a:r>
            <a:r>
              <a:rPr lang="en-GB" sz="2000" b="1" u="sng" dirty="0" smtClean="0">
                <a:solidFill>
                  <a:srgbClr val="FF00FF"/>
                </a:solidFill>
              </a:rPr>
              <a:t>acorn dispersal </a:t>
            </a:r>
            <a:r>
              <a:rPr lang="en-GB" sz="2000" b="1" dirty="0" smtClean="0"/>
              <a:t>changed</a:t>
            </a:r>
          </a:p>
        </p:txBody>
      </p:sp>
      <p:sp>
        <p:nvSpPr>
          <p:cNvPr id="15" name="Flecha abajo 14"/>
          <p:cNvSpPr/>
          <p:nvPr/>
        </p:nvSpPr>
        <p:spPr>
          <a:xfrm>
            <a:off x="8579822" y="4034115"/>
            <a:ext cx="484411" cy="3582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/>
          <p:cNvSpPr/>
          <p:nvPr/>
        </p:nvSpPr>
        <p:spPr>
          <a:xfrm>
            <a:off x="6193639" y="4514763"/>
            <a:ext cx="5741188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The effects of ungulate exclosures on 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acorn dispersal </a:t>
            </a:r>
            <a:r>
              <a:rPr lang="en-US" sz="2000" b="1" dirty="0" smtClean="0">
                <a:solidFill>
                  <a:srgbClr val="FF00FF"/>
                </a:solidFill>
              </a:rPr>
              <a:t>WERE MEDIATED 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by the exclosure effects on the activity of sneakers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950720" y="5739609"/>
            <a:ext cx="8321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Why did sneakers have an effect on acorn dispersal, but did not </a:t>
            </a:r>
            <a:r>
              <a:rPr lang="en-US" sz="2400" b="1" dirty="0"/>
              <a:t>have the pertinent effect on mice foraging </a:t>
            </a:r>
            <a:r>
              <a:rPr lang="en-US" sz="2400" b="1" dirty="0" smtClean="0"/>
              <a:t>behaviour? </a:t>
            </a:r>
            <a:endParaRPr lang="en-GB" sz="2400" dirty="0"/>
          </a:p>
        </p:txBody>
      </p:sp>
      <p:sp>
        <p:nvSpPr>
          <p:cNvPr id="4" name="Rectángulo 3"/>
          <p:cNvSpPr/>
          <p:nvPr/>
        </p:nvSpPr>
        <p:spPr>
          <a:xfrm>
            <a:off x="1200825" y="1539416"/>
            <a:ext cx="4839365" cy="1112343"/>
          </a:xfrm>
          <a:prstGeom prst="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ángulo 16"/>
          <p:cNvSpPr/>
          <p:nvPr/>
        </p:nvSpPr>
        <p:spPr>
          <a:xfrm>
            <a:off x="1207227" y="2659012"/>
            <a:ext cx="4832964" cy="395694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39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2" grpId="0"/>
      <p:bldP spid="6" grpId="0"/>
      <p:bldP spid="12" grpId="0" animBg="1"/>
      <p:bldP spid="13" grpId="0" animBg="1"/>
      <p:bldP spid="14" grpId="0"/>
      <p:bldP spid="15" grpId="0" animBg="1"/>
      <p:bldP spid="16" grpId="0" animBg="1"/>
      <p:bldP spid="7" grpId="0"/>
      <p:bldP spid="4" grpId="0" animBg="1"/>
      <p:bldP spid="4" grpId="1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42329" y="3391441"/>
            <a:ext cx="5788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Once more, the effects of fixed factors </a:t>
            </a:r>
            <a:r>
              <a:rPr lang="en-GB" sz="2000" u="sng" dirty="0" smtClean="0"/>
              <a:t>on mice foraging behaviour</a:t>
            </a:r>
            <a:r>
              <a:rPr lang="en-GB" sz="2000" dirty="0" smtClean="0"/>
              <a:t> </a:t>
            </a:r>
            <a:r>
              <a:rPr lang="en-GB" sz="2000" b="1" dirty="0" smtClean="0">
                <a:solidFill>
                  <a:schemeClr val="accent1">
                    <a:lumMod val="75000"/>
                  </a:schemeClr>
                </a:solidFill>
              </a:rPr>
              <a:t>did not change</a:t>
            </a:r>
          </a:p>
        </p:txBody>
      </p:sp>
      <p:sp>
        <p:nvSpPr>
          <p:cNvPr id="10" name="Flecha abajo 9"/>
          <p:cNvSpPr/>
          <p:nvPr/>
        </p:nvSpPr>
        <p:spPr>
          <a:xfrm>
            <a:off x="3201824" y="4299296"/>
            <a:ext cx="484411" cy="3582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Forma libre"/>
          <p:cNvSpPr/>
          <p:nvPr/>
        </p:nvSpPr>
        <p:spPr>
          <a:xfrm>
            <a:off x="5283384" y="-6624"/>
            <a:ext cx="4342071" cy="331346"/>
          </a:xfrm>
          <a:custGeom>
            <a:avLst/>
            <a:gdLst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19379 w 2816352"/>
              <a:gd name="connsiteY3" fmla="*/ 541325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41357 w 2816352"/>
              <a:gd name="connsiteY3" fmla="*/ 548640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41357 w 2816352"/>
              <a:gd name="connsiteY3" fmla="*/ 548640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469349 w 2816352"/>
              <a:gd name="connsiteY3" fmla="*/ 548640 h 548640"/>
              <a:gd name="connsiteX4" fmla="*/ 0 w 2816352"/>
              <a:gd name="connsiteY4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6352" h="548640">
                <a:moveTo>
                  <a:pt x="0" y="0"/>
                </a:moveTo>
                <a:lnTo>
                  <a:pt x="2267712" y="0"/>
                </a:lnTo>
                <a:lnTo>
                  <a:pt x="2816352" y="548640"/>
                </a:lnTo>
                <a:lnTo>
                  <a:pt x="469349" y="548640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          	Results &amp; Discussion</a:t>
            </a:r>
            <a:endParaRPr lang="en-GB" dirty="0"/>
          </a:p>
        </p:txBody>
      </p:sp>
      <p:sp>
        <p:nvSpPr>
          <p:cNvPr id="2" name="Rectángulo 1"/>
          <p:cNvSpPr/>
          <p:nvPr/>
        </p:nvSpPr>
        <p:spPr>
          <a:xfrm>
            <a:off x="6452315" y="1104692"/>
            <a:ext cx="473942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Reduction in perceived predation risk</a:t>
            </a:r>
            <a:endParaRPr lang="en-GB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24248" y="579344"/>
            <a:ext cx="8409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When we added covariates related to </a:t>
            </a:r>
            <a:r>
              <a:rPr lang="en-GB" sz="2000" b="1" dirty="0" smtClean="0"/>
              <a:t>the activity of relatives </a:t>
            </a:r>
            <a:r>
              <a:rPr lang="en-GB" sz="2000" dirty="0" smtClean="0"/>
              <a:t>to our analysis…</a:t>
            </a:r>
            <a:endParaRPr lang="en-GB" sz="2000" dirty="0"/>
          </a:p>
        </p:txBody>
      </p:sp>
      <p:sp>
        <p:nvSpPr>
          <p:cNvPr id="6" name="CuadroTexto 5"/>
          <p:cNvSpPr txBox="1"/>
          <p:nvPr/>
        </p:nvSpPr>
        <p:spPr>
          <a:xfrm>
            <a:off x="824248" y="1222394"/>
            <a:ext cx="56280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The time that relatives spent inside the cages</a:t>
            </a:r>
            <a:r>
              <a:rPr lang="en-GB" sz="2000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9900"/>
                </a:solidFill>
              </a:rPr>
              <a:t>Increased</a:t>
            </a:r>
            <a:r>
              <a:rPr lang="en-GB" sz="2000" dirty="0" smtClean="0"/>
              <a:t> event duration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Decreased</a:t>
            </a:r>
            <a:r>
              <a:rPr lang="en-GB" sz="2000" dirty="0" smtClean="0"/>
              <a:t> vigilance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9900"/>
                </a:solidFill>
              </a:rPr>
              <a:t>Increased</a:t>
            </a:r>
            <a:r>
              <a:rPr lang="en-GB" sz="2000" dirty="0" smtClean="0"/>
              <a:t> acorn handling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Decreased</a:t>
            </a:r>
            <a:r>
              <a:rPr lang="en-GB" sz="2000" dirty="0" smtClean="0">
                <a:solidFill>
                  <a:srgbClr val="009900"/>
                </a:solidFill>
              </a:rPr>
              <a:t> </a:t>
            </a:r>
            <a:r>
              <a:rPr lang="en-GB" sz="2000" dirty="0" smtClean="0"/>
              <a:t>the number of acorns dispersed</a:t>
            </a:r>
          </a:p>
        </p:txBody>
      </p:sp>
      <p:sp>
        <p:nvSpPr>
          <p:cNvPr id="12" name="Cerrar llave 11"/>
          <p:cNvSpPr/>
          <p:nvPr/>
        </p:nvSpPr>
        <p:spPr>
          <a:xfrm>
            <a:off x="6130344" y="1262130"/>
            <a:ext cx="412124" cy="1579261"/>
          </a:xfrm>
          <a:prstGeom prst="rightBrace">
            <a:avLst>
              <a:gd name="adj1" fmla="val 39583"/>
              <a:gd name="adj2" fmla="val 50000"/>
            </a:avLst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ángulo 12"/>
          <p:cNvSpPr/>
          <p:nvPr/>
        </p:nvSpPr>
        <p:spPr>
          <a:xfrm>
            <a:off x="389157" y="4826226"/>
            <a:ext cx="5741188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The effects of ungulate exclosures on 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mice foraging behaviour </a:t>
            </a:r>
            <a:r>
              <a:rPr lang="en-US" sz="2000" b="1" dirty="0" smtClean="0">
                <a:solidFill>
                  <a:srgbClr val="0070C0"/>
                </a:solidFill>
              </a:rPr>
              <a:t>WERE NOT MEDIATED 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by the exclosure effects on the activity of relatives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761408" y="3435112"/>
            <a:ext cx="4121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But the effects of fixed factors on </a:t>
            </a:r>
            <a:r>
              <a:rPr lang="en-GB" sz="2000" u="sng" dirty="0" smtClean="0"/>
              <a:t>acorn dispersal </a:t>
            </a:r>
            <a:r>
              <a:rPr lang="en-GB" sz="2000" b="1" dirty="0" smtClean="0">
                <a:solidFill>
                  <a:srgbClr val="FF6600"/>
                </a:solidFill>
              </a:rPr>
              <a:t>changed</a:t>
            </a:r>
          </a:p>
        </p:txBody>
      </p:sp>
      <p:sp>
        <p:nvSpPr>
          <p:cNvPr id="15" name="Flecha abajo 14"/>
          <p:cNvSpPr/>
          <p:nvPr/>
        </p:nvSpPr>
        <p:spPr>
          <a:xfrm>
            <a:off x="8579822" y="4323675"/>
            <a:ext cx="484411" cy="3582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/>
          <p:cNvSpPr/>
          <p:nvPr/>
        </p:nvSpPr>
        <p:spPr>
          <a:xfrm>
            <a:off x="6193639" y="4819563"/>
            <a:ext cx="5741188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The effects of ungulate exclosures on 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acorn dispersal </a:t>
            </a:r>
            <a:r>
              <a:rPr lang="en-US" sz="2000" b="1" dirty="0" smtClean="0">
                <a:solidFill>
                  <a:srgbClr val="FF6600"/>
                </a:solidFill>
              </a:rPr>
              <a:t>WERE MEDIATED 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by the exclosure effects on the activity of relatives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061914" y="2289781"/>
            <a:ext cx="4566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1" dirty="0" smtClean="0"/>
              <a:t>Dilution effect on predation risk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1" dirty="0" smtClean="0"/>
              <a:t>Reduction of individual vigilance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1249680" y="2997072"/>
            <a:ext cx="98554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Elgar MA. 1989. Predator vigilance and group size in mammals and birds: a critical review of the empirical evidence. Biological Review 64:13-33.</a:t>
            </a:r>
            <a:endParaRPr lang="en-GB" sz="1200" dirty="0"/>
          </a:p>
        </p:txBody>
      </p:sp>
      <p:sp>
        <p:nvSpPr>
          <p:cNvPr id="9" name="Rectángulo 8"/>
          <p:cNvSpPr/>
          <p:nvPr/>
        </p:nvSpPr>
        <p:spPr>
          <a:xfrm>
            <a:off x="1249680" y="1554480"/>
            <a:ext cx="3611880" cy="96672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ángulo 17"/>
          <p:cNvSpPr/>
          <p:nvPr/>
        </p:nvSpPr>
        <p:spPr>
          <a:xfrm>
            <a:off x="1249679" y="2521209"/>
            <a:ext cx="4880665" cy="332085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46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2" grpId="0"/>
      <p:bldP spid="6" grpId="0"/>
      <p:bldP spid="12" grpId="0" animBg="1"/>
      <p:bldP spid="13" grpId="0" animBg="1"/>
      <p:bldP spid="14" grpId="0"/>
      <p:bldP spid="15" grpId="0" animBg="1"/>
      <p:bldP spid="16" grpId="0" animBg="1"/>
      <p:bldP spid="8" grpId="0"/>
      <p:bldP spid="17" grpId="0"/>
      <p:bldP spid="9" grpId="0" animBg="1"/>
      <p:bldP spid="9" grpId="1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1625627" y="3023000"/>
            <a:ext cx="90752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Why did relatives have an effect on acorn dispersal, but did not </a:t>
            </a:r>
            <a:r>
              <a:rPr lang="en-US" sz="3200" b="1" dirty="0"/>
              <a:t>have the pertinent effect on mice foraging </a:t>
            </a:r>
            <a:r>
              <a:rPr lang="en-US" sz="3200" b="1" dirty="0" smtClean="0"/>
              <a:t>behaviour? </a:t>
            </a:r>
            <a:endParaRPr lang="en-GB" sz="32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r="49258"/>
          <a:stretch/>
        </p:blipFill>
        <p:spPr>
          <a:xfrm>
            <a:off x="711227" y="2244493"/>
            <a:ext cx="4317974" cy="410113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/>
          <a:srcRect l="50815"/>
          <a:stretch/>
        </p:blipFill>
        <p:spPr>
          <a:xfrm>
            <a:off x="6598921" y="2272956"/>
            <a:ext cx="4185421" cy="410113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107096" y="903824"/>
            <a:ext cx="8269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When controlling for the effects of the activity of relatives, outside exclosures scent treatment produced the expected response on acorn dispersal</a:t>
            </a:r>
          </a:p>
        </p:txBody>
      </p:sp>
      <p:sp>
        <p:nvSpPr>
          <p:cNvPr id="3" name="10 Forma libre"/>
          <p:cNvSpPr/>
          <p:nvPr/>
        </p:nvSpPr>
        <p:spPr>
          <a:xfrm>
            <a:off x="5283384" y="-6624"/>
            <a:ext cx="4342071" cy="331346"/>
          </a:xfrm>
          <a:custGeom>
            <a:avLst/>
            <a:gdLst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19379 w 2816352"/>
              <a:gd name="connsiteY3" fmla="*/ 541325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41357 w 2816352"/>
              <a:gd name="connsiteY3" fmla="*/ 548640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41357 w 2816352"/>
              <a:gd name="connsiteY3" fmla="*/ 548640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469349 w 2816352"/>
              <a:gd name="connsiteY3" fmla="*/ 548640 h 548640"/>
              <a:gd name="connsiteX4" fmla="*/ 0 w 2816352"/>
              <a:gd name="connsiteY4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6352" h="548640">
                <a:moveTo>
                  <a:pt x="0" y="0"/>
                </a:moveTo>
                <a:lnTo>
                  <a:pt x="2267712" y="0"/>
                </a:lnTo>
                <a:lnTo>
                  <a:pt x="2816352" y="548640"/>
                </a:lnTo>
                <a:lnTo>
                  <a:pt x="469349" y="548640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          	Results &amp; Discussion</a:t>
            </a:r>
            <a:endParaRPr lang="en-GB" dirty="0"/>
          </a:p>
        </p:txBody>
      </p:sp>
      <p:sp>
        <p:nvSpPr>
          <p:cNvPr id="8" name="Elipse 7"/>
          <p:cNvSpPr/>
          <p:nvPr/>
        </p:nvSpPr>
        <p:spPr>
          <a:xfrm>
            <a:off x="1798321" y="2941983"/>
            <a:ext cx="993912" cy="152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lipse 8"/>
          <p:cNvSpPr/>
          <p:nvPr/>
        </p:nvSpPr>
        <p:spPr>
          <a:xfrm>
            <a:off x="7811494" y="3306418"/>
            <a:ext cx="1027043" cy="203420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930" y="2329224"/>
            <a:ext cx="539894" cy="52802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996" y="2213718"/>
            <a:ext cx="539894" cy="52802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192" y="2489202"/>
            <a:ext cx="634536" cy="73609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030" y="2857251"/>
            <a:ext cx="539894" cy="528028"/>
          </a:xfrm>
          <a:prstGeom prst="rect">
            <a:avLst/>
          </a:prstGeom>
        </p:spPr>
      </p:pic>
      <p:sp>
        <p:nvSpPr>
          <p:cNvPr id="5" name="Flecha derecha 4"/>
          <p:cNvSpPr/>
          <p:nvPr/>
        </p:nvSpPr>
        <p:spPr>
          <a:xfrm>
            <a:off x="5117262" y="3535680"/>
            <a:ext cx="1598807" cy="787841"/>
          </a:xfrm>
          <a:prstGeom prst="rightArrow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upo 16"/>
          <p:cNvGrpSpPr/>
          <p:nvPr/>
        </p:nvGrpSpPr>
        <p:grpSpPr>
          <a:xfrm>
            <a:off x="217474" y="971891"/>
            <a:ext cx="2851608" cy="738664"/>
            <a:chOff x="217474" y="971891"/>
            <a:chExt cx="2851608" cy="738664"/>
          </a:xfrm>
        </p:grpSpPr>
        <p:sp>
          <p:nvSpPr>
            <p:cNvPr id="18" name="CuadroTexto 17"/>
            <p:cNvSpPr txBox="1"/>
            <p:nvPr/>
          </p:nvSpPr>
          <p:spPr>
            <a:xfrm>
              <a:off x="430834" y="971891"/>
              <a:ext cx="263824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400" dirty="0" smtClean="0"/>
                <a:t>Control</a:t>
              </a:r>
            </a:p>
            <a:p>
              <a:pPr>
                <a:lnSpc>
                  <a:spcPct val="150000"/>
                </a:lnSpc>
              </a:pPr>
              <a:r>
                <a:rPr lang="en-GB" sz="1400" dirty="0" smtClean="0"/>
                <a:t>Scent treatment (genet)</a:t>
              </a:r>
              <a:endParaRPr lang="en-GB" sz="1400" dirty="0"/>
            </a:p>
          </p:txBody>
        </p:sp>
        <p:sp>
          <p:nvSpPr>
            <p:cNvPr id="19" name="Elipse 18"/>
            <p:cNvSpPr/>
            <p:nvPr/>
          </p:nvSpPr>
          <p:spPr>
            <a:xfrm>
              <a:off x="217474" y="1401944"/>
              <a:ext cx="213360" cy="21330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Elipse 19"/>
            <p:cNvSpPr/>
            <p:nvPr/>
          </p:nvSpPr>
          <p:spPr>
            <a:xfrm>
              <a:off x="217474" y="1070278"/>
              <a:ext cx="213360" cy="2133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CuadroTexto 3"/>
          <p:cNvSpPr txBox="1"/>
          <p:nvPr/>
        </p:nvSpPr>
        <p:spPr>
          <a:xfrm>
            <a:off x="4909034" y="3048508"/>
            <a:ext cx="1945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7030A0"/>
                </a:solidFill>
              </a:rPr>
              <a:t>+ COVARIATE</a:t>
            </a:r>
            <a:endParaRPr lang="en-GB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61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7" grpId="1"/>
      <p:bldP spid="8" grpId="0" animBg="1"/>
      <p:bldP spid="8" grpId="1" animBg="1"/>
      <p:bldP spid="9" grpId="0" animBg="1"/>
      <p:bldP spid="9" grpId="1" animBg="1"/>
      <p:bldP spid="5" grpId="0" animBg="1"/>
      <p:bldP spid="5" grpId="1" animBg="1"/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90942" y="530594"/>
            <a:ext cx="10678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Experimental exclosure of ungulates and the addition of predator odor in field conditions proved that </a:t>
            </a:r>
            <a:r>
              <a:rPr lang="en-US" b="1" dirty="0"/>
              <a:t>rodents </a:t>
            </a:r>
            <a:r>
              <a:rPr lang="en-US" b="1" dirty="0" smtClean="0"/>
              <a:t>are responsive</a:t>
            </a:r>
            <a:r>
              <a:rPr lang="en-US" dirty="0" smtClean="0"/>
              <a:t> </a:t>
            </a:r>
            <a:r>
              <a:rPr lang="en-US" b="1" dirty="0"/>
              <a:t>to the presence and activity of these distantly-related animal </a:t>
            </a:r>
            <a:r>
              <a:rPr lang="en-US" b="1" dirty="0" smtClean="0"/>
              <a:t>groups </a:t>
            </a:r>
          </a:p>
        </p:txBody>
      </p:sp>
      <p:sp>
        <p:nvSpPr>
          <p:cNvPr id="6" name="10 Forma libre"/>
          <p:cNvSpPr/>
          <p:nvPr/>
        </p:nvSpPr>
        <p:spPr>
          <a:xfrm>
            <a:off x="8709074" y="2"/>
            <a:ext cx="4342071" cy="331346"/>
          </a:xfrm>
          <a:custGeom>
            <a:avLst/>
            <a:gdLst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19379 w 2816352"/>
              <a:gd name="connsiteY3" fmla="*/ 541325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41357 w 2816352"/>
              <a:gd name="connsiteY3" fmla="*/ 548640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41357 w 2816352"/>
              <a:gd name="connsiteY3" fmla="*/ 548640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469349 w 2816352"/>
              <a:gd name="connsiteY3" fmla="*/ 548640 h 548640"/>
              <a:gd name="connsiteX4" fmla="*/ 0 w 2816352"/>
              <a:gd name="connsiteY4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6352" h="548640">
                <a:moveTo>
                  <a:pt x="0" y="0"/>
                </a:moveTo>
                <a:lnTo>
                  <a:pt x="2267712" y="0"/>
                </a:lnTo>
                <a:lnTo>
                  <a:pt x="2816352" y="548640"/>
                </a:lnTo>
                <a:lnTo>
                  <a:pt x="469349" y="548640"/>
                </a:lnTo>
                <a:lnTo>
                  <a:pt x="0" y="0"/>
                </a:lnTo>
                <a:close/>
              </a:path>
            </a:pathLst>
          </a:custGeom>
          <a:solidFill>
            <a:srgbClr val="9900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          	Conclusions</a:t>
            </a:r>
            <a:endParaRPr lang="en-GB" dirty="0"/>
          </a:p>
        </p:txBody>
      </p:sp>
      <p:sp>
        <p:nvSpPr>
          <p:cNvPr id="3" name="Rectángulo 2"/>
          <p:cNvSpPr/>
          <p:nvPr/>
        </p:nvSpPr>
        <p:spPr>
          <a:xfrm>
            <a:off x="490944" y="1343883"/>
            <a:ext cx="10678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We obtained </a:t>
            </a:r>
            <a:r>
              <a:rPr lang="en-GB" b="1" dirty="0" smtClean="0"/>
              <a:t>complex (and unexpected) results</a:t>
            </a:r>
            <a:r>
              <a:rPr lang="en-GB" dirty="0" smtClean="0"/>
              <a:t> regarding the effects of experimental manipulations on mice foraging activity and acorn dispersal:</a:t>
            </a:r>
          </a:p>
          <a:p>
            <a:pPr marL="828000" lvl="1" indent="-285750">
              <a:buFont typeface="Wingdings" panose="05000000000000000000" pitchFamily="2" charset="2"/>
              <a:buChar char="ü"/>
            </a:pPr>
            <a:r>
              <a:rPr lang="en-GB" dirty="0" smtClean="0"/>
              <a:t>Scent treatment produced less distressed behaviours inside exclosures, while outside them it produced no significant effects </a:t>
            </a:r>
            <a:r>
              <a:rPr lang="en-GB" dirty="0" smtClean="0">
                <a:sym typeface="Wingdings" panose="05000000000000000000" pitchFamily="2" charset="2"/>
              </a:rPr>
              <a:t> less acorns were dispersed when predator presence was simulated</a:t>
            </a:r>
            <a:endParaRPr lang="en-GB" dirty="0" smtClean="0"/>
          </a:p>
        </p:txBody>
      </p:sp>
      <p:sp>
        <p:nvSpPr>
          <p:cNvPr id="8" name="CuadroTexto 7"/>
          <p:cNvSpPr txBox="1"/>
          <p:nvPr/>
        </p:nvSpPr>
        <p:spPr>
          <a:xfrm>
            <a:off x="490944" y="3880812"/>
            <a:ext cx="10678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However, </a:t>
            </a:r>
            <a:r>
              <a:rPr lang="en-GB" b="1" dirty="0" smtClean="0"/>
              <a:t>mice acorn dispersal was mediated by exclosure effects on conspecific activity </a:t>
            </a:r>
            <a:r>
              <a:rPr lang="en-GB" dirty="0" smtClean="0">
                <a:sym typeface="Wingdings" panose="05000000000000000000" pitchFamily="2" charset="2"/>
              </a:rPr>
              <a:t> foraging decisions are modulated by the presence of conspecifics</a:t>
            </a:r>
            <a:endParaRPr lang="en-GB" dirty="0" smtClean="0"/>
          </a:p>
        </p:txBody>
      </p:sp>
      <p:sp>
        <p:nvSpPr>
          <p:cNvPr id="5" name="Rectángulo 4"/>
          <p:cNvSpPr/>
          <p:nvPr/>
        </p:nvSpPr>
        <p:spPr>
          <a:xfrm>
            <a:off x="490944" y="2828836"/>
            <a:ext cx="108242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</a:rPr>
              <a:t>Besides, in the case of </a:t>
            </a:r>
            <a:r>
              <a:rPr lang="en-US" b="1" dirty="0" smtClean="0">
                <a:ea typeface="Calibri" panose="020F0502020204030204" pitchFamily="34" charset="0"/>
              </a:rPr>
              <a:t>foraging behaviour variables </a:t>
            </a:r>
            <a:r>
              <a:rPr lang="en-US" dirty="0" smtClean="0">
                <a:ea typeface="Calibri" panose="020F0502020204030204" pitchFamily="34" charset="0"/>
              </a:rPr>
              <a:t>(event </a:t>
            </a:r>
            <a:r>
              <a:rPr lang="en-US" dirty="0">
                <a:ea typeface="Calibri" panose="020F0502020204030204" pitchFamily="34" charset="0"/>
              </a:rPr>
              <a:t>length, vigilance time and acorn handling </a:t>
            </a:r>
            <a:r>
              <a:rPr lang="en-US" dirty="0" smtClean="0">
                <a:ea typeface="Calibri" panose="020F0502020204030204" pitchFamily="34" charset="0"/>
              </a:rPr>
              <a:t>time) </a:t>
            </a:r>
            <a:r>
              <a:rPr lang="en-US" dirty="0">
                <a:ea typeface="Calibri" panose="020F0502020204030204" pitchFamily="34" charset="0"/>
              </a:rPr>
              <a:t>these effects were </a:t>
            </a:r>
            <a:r>
              <a:rPr lang="en-US" b="1" dirty="0">
                <a:ea typeface="Calibri" panose="020F0502020204030204" pitchFamily="34" charset="0"/>
              </a:rPr>
              <a:t>not explained by </a:t>
            </a:r>
            <a:r>
              <a:rPr lang="en-US" dirty="0" smtClean="0">
                <a:ea typeface="Calibri" panose="020F0502020204030204" pitchFamily="34" charset="0"/>
              </a:rPr>
              <a:t>indirect </a:t>
            </a:r>
            <a:r>
              <a:rPr lang="en-US" dirty="0">
                <a:ea typeface="Calibri" panose="020F0502020204030204" pitchFamily="34" charset="0"/>
              </a:rPr>
              <a:t>effects of the ungulate exclosures on </a:t>
            </a:r>
            <a:r>
              <a:rPr lang="en-US" b="1" dirty="0" smtClean="0">
                <a:ea typeface="Calibri" panose="020F0502020204030204" pitchFamily="34" charset="0"/>
              </a:rPr>
              <a:t>vegetation </a:t>
            </a:r>
            <a:r>
              <a:rPr lang="en-US" b="1" dirty="0">
                <a:ea typeface="Calibri" panose="020F0502020204030204" pitchFamily="34" charset="0"/>
              </a:rPr>
              <a:t>structure and </a:t>
            </a:r>
            <a:r>
              <a:rPr lang="en-US" b="1" dirty="0" smtClean="0">
                <a:ea typeface="Calibri" panose="020F0502020204030204" pitchFamily="34" charset="0"/>
              </a:rPr>
              <a:t>intraspecific </a:t>
            </a:r>
            <a:r>
              <a:rPr lang="en-US" b="1" dirty="0">
                <a:ea typeface="Calibri" panose="020F0502020204030204" pitchFamily="34" charset="0"/>
              </a:rPr>
              <a:t>relations </a:t>
            </a:r>
            <a:r>
              <a:rPr lang="en-US" dirty="0">
                <a:ea typeface="Calibri" panose="020F0502020204030204" pitchFamily="34" charset="0"/>
              </a:rPr>
              <a:t>(relatives and sneakers). </a:t>
            </a:r>
            <a:endParaRPr lang="en-GB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90943" y="4748358"/>
            <a:ext cx="10678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The interaction between the effects of ungulates and predators produced </a:t>
            </a:r>
            <a:r>
              <a:rPr lang="en-GB" b="1" dirty="0" smtClean="0"/>
              <a:t>complex outcomes on factors influencing mice foraging behaviour.</a:t>
            </a:r>
            <a:r>
              <a:rPr lang="en-GB" dirty="0" smtClean="0"/>
              <a:t> Such outcomes can be mediated by indirect effects of ungulates on vegetation structure and conspecific activity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490942" y="5961481"/>
            <a:ext cx="10824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ea typeface="Calibri" panose="020F0502020204030204" pitchFamily="34" charset="0"/>
                <a:cs typeface="Calibri" panose="020F0502020204030204" pitchFamily="34" charset="0"/>
              </a:rPr>
              <a:t>These 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complex, cascading effects </a:t>
            </a:r>
            <a:r>
              <a:rPr lang="en-US" b="1" dirty="0">
                <a:ea typeface="Calibri" panose="020F0502020204030204" pitchFamily="34" charset="0"/>
                <a:cs typeface="Calibri" panose="020F0502020204030204" pitchFamily="34" charset="0"/>
              </a:rPr>
              <a:t>could ultimately determine oak tree regeneration and long-term sustainability of dehesas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 if not taken properly into </a:t>
            </a:r>
            <a:r>
              <a:rPr lang="en-US" dirty="0" smtClean="0">
                <a:ea typeface="Calibri" panose="020F0502020204030204" pitchFamily="34" charset="0"/>
                <a:cs typeface="Calibri" panose="020F0502020204030204" pitchFamily="34" charset="0"/>
              </a:rPr>
              <a:t>account</a:t>
            </a:r>
            <a:endParaRPr lang="es-ES" sz="14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57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5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t="-14000" r="-7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091373" y="1061748"/>
            <a:ext cx="576542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THANKS FOR YOUR</a:t>
            </a:r>
          </a:p>
          <a:p>
            <a:pPr algn="ctr"/>
            <a:r>
              <a:rPr lang="es-ES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ATTENTION!!</a:t>
            </a:r>
            <a:endParaRPr lang="es-E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021034" y="5268686"/>
            <a:ext cx="16491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bg1"/>
                </a:solidFill>
              </a:rPr>
              <a:t>AMAIA</a:t>
            </a:r>
          </a:p>
          <a:p>
            <a:pPr algn="ctr"/>
            <a:r>
              <a:rPr lang="es-ES" sz="2000" b="1" dirty="0" smtClean="0">
                <a:solidFill>
                  <a:schemeClr val="bg1"/>
                </a:solidFill>
              </a:rPr>
              <a:t>AITA, AMA PAULA</a:t>
            </a:r>
          </a:p>
          <a:p>
            <a:pPr algn="ctr"/>
            <a:r>
              <a:rPr lang="es-ES" sz="2000" b="1" dirty="0" smtClean="0">
                <a:solidFill>
                  <a:schemeClr val="bg1"/>
                </a:solidFill>
              </a:rPr>
              <a:t>PABLO</a:t>
            </a:r>
          </a:p>
          <a:p>
            <a:pPr algn="ctr"/>
            <a:r>
              <a:rPr lang="es-ES" sz="2000" b="1" dirty="0" smtClean="0">
                <a:solidFill>
                  <a:schemeClr val="bg1"/>
                </a:solidFill>
              </a:rPr>
              <a:t>TOMÁS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67640" y="4480560"/>
            <a:ext cx="4853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1" dirty="0" smtClean="0">
                <a:cs typeface="Times New Roman" panose="02020603050405020304" pitchFamily="18" charset="0"/>
              </a:rPr>
              <a:t>“La mayor encina fue bellota chiquitina”</a:t>
            </a:r>
            <a:endParaRPr lang="es-ES" sz="2000" b="1" i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81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060"/>
          <p:cNvSpPr txBox="1">
            <a:spLocks noChangeArrowheads="1"/>
          </p:cNvSpPr>
          <p:nvPr/>
        </p:nvSpPr>
        <p:spPr bwMode="auto">
          <a:xfrm>
            <a:off x="171905" y="5456522"/>
            <a:ext cx="118054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s-ES" sz="1400" dirty="0">
                <a:solidFill>
                  <a:schemeClr val="bg1"/>
                </a:solidFill>
                <a:latin typeface="+mn-lt"/>
              </a:rPr>
              <a:t>Díaz M, Campos P &amp; Pulido FJ. 1997. 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The Spanish dehesas: a diversity in land-use and </a:t>
            </a:r>
            <a:r>
              <a:rPr lang="en-GB" sz="1400" dirty="0">
                <a:solidFill>
                  <a:schemeClr val="bg1"/>
                </a:solidFill>
                <a:latin typeface="+mn-lt"/>
              </a:rPr>
              <a:t>wildlife. In: Pain D &amp; </a:t>
            </a:r>
            <a:r>
              <a:rPr lang="en-GB" sz="1400" dirty="0" err="1">
                <a:solidFill>
                  <a:schemeClr val="bg1"/>
                </a:solidFill>
                <a:latin typeface="+mn-lt"/>
              </a:rPr>
              <a:t>Pienkowski</a:t>
            </a:r>
            <a:r>
              <a:rPr lang="en-GB" sz="1400" dirty="0">
                <a:solidFill>
                  <a:schemeClr val="bg1"/>
                </a:solidFill>
                <a:latin typeface="+mn-lt"/>
              </a:rPr>
              <a:t> M, editors. Farming and birds in Europe: The Common Agricultural Policy and its implications for bird conservation. London (UK): Academic Press. p. 178-209. </a:t>
            </a:r>
            <a:endParaRPr lang="es-ES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7" name="10 Forma libre"/>
          <p:cNvSpPr/>
          <p:nvPr/>
        </p:nvSpPr>
        <p:spPr>
          <a:xfrm>
            <a:off x="-649357" y="0"/>
            <a:ext cx="3286540" cy="331346"/>
          </a:xfrm>
          <a:custGeom>
            <a:avLst/>
            <a:gdLst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19379 w 2816352"/>
              <a:gd name="connsiteY3" fmla="*/ 541325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41357 w 2816352"/>
              <a:gd name="connsiteY3" fmla="*/ 548640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41357 w 2816352"/>
              <a:gd name="connsiteY3" fmla="*/ 548640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469349 w 2816352"/>
              <a:gd name="connsiteY3" fmla="*/ 548640 h 548640"/>
              <a:gd name="connsiteX4" fmla="*/ 0 w 2816352"/>
              <a:gd name="connsiteY4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6352" h="548640">
                <a:moveTo>
                  <a:pt x="0" y="0"/>
                </a:moveTo>
                <a:lnTo>
                  <a:pt x="2267712" y="0"/>
                </a:lnTo>
                <a:lnTo>
                  <a:pt x="2816352" y="548640"/>
                </a:lnTo>
                <a:lnTo>
                  <a:pt x="469349" y="5486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          	Introduction</a:t>
            </a:r>
            <a:endParaRPr lang="en-GB" dirty="0"/>
          </a:p>
        </p:txBody>
      </p:sp>
      <p:sp>
        <p:nvSpPr>
          <p:cNvPr id="31" name="Rectángulo 30"/>
          <p:cNvSpPr/>
          <p:nvPr/>
        </p:nvSpPr>
        <p:spPr>
          <a:xfrm>
            <a:off x="171904" y="4904272"/>
            <a:ext cx="118054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400" dirty="0">
                <a:solidFill>
                  <a:schemeClr val="bg1"/>
                </a:solidFill>
              </a:rPr>
              <a:t>Campos P, </a:t>
            </a:r>
            <a:r>
              <a:rPr lang="en-GB" sz="1400" dirty="0" err="1">
                <a:solidFill>
                  <a:schemeClr val="bg1"/>
                </a:solidFill>
              </a:rPr>
              <a:t>Huntsinger</a:t>
            </a:r>
            <a:r>
              <a:rPr lang="en-GB" sz="1400" dirty="0">
                <a:solidFill>
                  <a:schemeClr val="bg1"/>
                </a:solidFill>
              </a:rPr>
              <a:t> L, Oviedo JL, Díaz M, </a:t>
            </a:r>
            <a:r>
              <a:rPr lang="en-GB" sz="1400" dirty="0" err="1">
                <a:solidFill>
                  <a:schemeClr val="bg1"/>
                </a:solidFill>
              </a:rPr>
              <a:t>Starrs</a:t>
            </a:r>
            <a:r>
              <a:rPr lang="en-GB" sz="1400" dirty="0">
                <a:solidFill>
                  <a:schemeClr val="bg1"/>
                </a:solidFill>
              </a:rPr>
              <a:t> P, </a:t>
            </a:r>
            <a:r>
              <a:rPr lang="en-GB" sz="1400" dirty="0" err="1">
                <a:solidFill>
                  <a:schemeClr val="bg1"/>
                </a:solidFill>
              </a:rPr>
              <a:t>Standiford</a:t>
            </a:r>
            <a:r>
              <a:rPr lang="en-GB" sz="1400" dirty="0">
                <a:solidFill>
                  <a:schemeClr val="bg1"/>
                </a:solidFill>
              </a:rPr>
              <a:t> RB &amp; Montero G. 2013. Mediterranean Oak Woodland </a:t>
            </a:r>
            <a:r>
              <a:rPr lang="en-GB" sz="1400" dirty="0" smtClean="0">
                <a:solidFill>
                  <a:schemeClr val="bg1"/>
                </a:solidFill>
              </a:rPr>
              <a:t>Working </a:t>
            </a:r>
            <a:r>
              <a:rPr lang="en-GB" sz="1400" dirty="0">
                <a:solidFill>
                  <a:schemeClr val="bg1"/>
                </a:solidFill>
              </a:rPr>
              <a:t>Landscapes: Dehesas of Spain and </a:t>
            </a:r>
            <a:r>
              <a:rPr lang="en-GB" sz="1400" dirty="0" err="1">
                <a:solidFill>
                  <a:schemeClr val="bg1"/>
                </a:solidFill>
              </a:rPr>
              <a:t>Ranchlands</a:t>
            </a:r>
            <a:r>
              <a:rPr lang="en-GB" sz="1400" dirty="0">
                <a:solidFill>
                  <a:schemeClr val="bg1"/>
                </a:solidFill>
              </a:rPr>
              <a:t> of California. New York (NY): Springer.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71903" y="5999525"/>
            <a:ext cx="118054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Pulido </a:t>
            </a:r>
            <a:r>
              <a:rPr lang="en-US" sz="1400" dirty="0">
                <a:solidFill>
                  <a:schemeClr val="bg1"/>
                </a:solidFill>
                <a:cs typeface="Times New Roman" panose="02020603050405020304" pitchFamily="18" charset="0"/>
              </a:rPr>
              <a:t>FJ &amp; Díaz M. 2005. Regeneration of a Mediterranean oak: a whole-cycle approach. </a:t>
            </a:r>
            <a:r>
              <a:rPr lang="en-US" sz="1400" dirty="0" err="1">
                <a:solidFill>
                  <a:schemeClr val="bg1"/>
                </a:solidFill>
                <a:cs typeface="Times New Roman" panose="02020603050405020304" pitchFamily="18" charset="0"/>
              </a:rPr>
              <a:t>Ecoscience</a:t>
            </a:r>
            <a:r>
              <a:rPr lang="en-US" sz="1400" dirty="0">
                <a:solidFill>
                  <a:schemeClr val="bg1"/>
                </a:solidFill>
                <a:cs typeface="Times New Roman" panose="02020603050405020304" pitchFamily="18" charset="0"/>
              </a:rPr>
              <a:t>. 12:92-102</a:t>
            </a:r>
            <a:r>
              <a:rPr lang="en-US" sz="1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  <a:endParaRPr lang="es-ES" sz="14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71903" y="6388045"/>
            <a:ext cx="58883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Vander Wall SB. 1990. Food hoarding in animals. University of Chicago Press.</a:t>
            </a:r>
          </a:p>
        </p:txBody>
      </p:sp>
      <p:sp>
        <p:nvSpPr>
          <p:cNvPr id="2" name="Rectángulo redondeado 1"/>
          <p:cNvSpPr/>
          <p:nvPr/>
        </p:nvSpPr>
        <p:spPr>
          <a:xfrm>
            <a:off x="3870960" y="3958072"/>
            <a:ext cx="4785360" cy="71628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Seed dispersal is a </a:t>
            </a:r>
            <a:r>
              <a:rPr lang="en-GB" sz="2000" b="1" dirty="0" smtClean="0">
                <a:solidFill>
                  <a:schemeClr val="tx1"/>
                </a:solidFill>
              </a:rPr>
              <a:t>conditional mutualism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2316480" y="503471"/>
            <a:ext cx="8031480" cy="71628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tx1"/>
                </a:solidFill>
              </a:rPr>
              <a:t>Dehesas</a:t>
            </a:r>
            <a:r>
              <a:rPr lang="en-GB" sz="2000" dirty="0" smtClean="0">
                <a:solidFill>
                  <a:schemeClr val="tx1"/>
                </a:solidFill>
              </a:rPr>
              <a:t> are human-managed oak woodlands (</a:t>
            </a:r>
            <a:r>
              <a:rPr lang="en-GB" sz="2000" i="1" dirty="0" smtClean="0">
                <a:solidFill>
                  <a:schemeClr val="tx1"/>
                </a:solidFill>
              </a:rPr>
              <a:t>Quercus</a:t>
            </a:r>
            <a:r>
              <a:rPr lang="en-GB" sz="2000" dirty="0" smtClean="0">
                <a:solidFill>
                  <a:schemeClr val="tx1"/>
                </a:solidFill>
              </a:rPr>
              <a:t>) of SW Spain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3246120" y="1349291"/>
            <a:ext cx="6035040" cy="716280"/>
          </a:xfrm>
          <a:prstGeom prst="roundRect">
            <a:avLst/>
          </a:prstGeom>
          <a:solidFill>
            <a:srgbClr val="00B0F0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tx1"/>
                </a:solidFill>
              </a:rPr>
              <a:t>Scattered distribution of trees</a:t>
            </a:r>
            <a:r>
              <a:rPr lang="en-GB" sz="2000" dirty="0" smtClean="0">
                <a:solidFill>
                  <a:schemeClr val="tx1"/>
                </a:solidFill>
              </a:rPr>
              <a:t> on a grassland matrix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3870960" y="2237641"/>
            <a:ext cx="4785360" cy="71628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Natural regeneration </a:t>
            </a:r>
            <a:r>
              <a:rPr lang="en-GB" sz="2000" b="1" dirty="0" smtClean="0">
                <a:solidFill>
                  <a:schemeClr val="tx1"/>
                </a:solidFill>
              </a:rPr>
              <a:t>failure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868680" y="3103313"/>
            <a:ext cx="10713720" cy="716280"/>
          </a:xfrm>
          <a:prstGeom prst="roundRect">
            <a:avLst/>
          </a:prstGeom>
          <a:solidFill>
            <a:srgbClr val="00B0F0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Regeneration of Mediterranean woodlands </a:t>
            </a:r>
            <a:r>
              <a:rPr lang="en-GB" sz="2000" b="1" dirty="0" smtClean="0">
                <a:solidFill>
                  <a:schemeClr val="tx1"/>
                </a:solidFill>
              </a:rPr>
              <a:t>depends on seed dispersal by scatter-hoarding animals</a:t>
            </a:r>
            <a:endParaRPr lang="en-GB" sz="2000" b="1" dirty="0">
              <a:solidFill>
                <a:schemeClr val="tx1"/>
              </a:solidFill>
            </a:endParaRPr>
          </a:p>
        </p:txBody>
      </p:sp>
      <p:pic>
        <p:nvPicPr>
          <p:cNvPr id="19" name="Imagen 1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6" r="15224" b="33319"/>
          <a:stretch/>
        </p:blipFill>
        <p:spPr bwMode="auto">
          <a:xfrm>
            <a:off x="-20382" y="1274067"/>
            <a:ext cx="2336862" cy="16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4260" y="1251486"/>
            <a:ext cx="2397740" cy="177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4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1" grpId="0"/>
      <p:bldP spid="9" grpId="0"/>
      <p:bldP spid="10" grpId="0"/>
      <p:bldP spid="2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o 22"/>
          <p:cNvGrpSpPr/>
          <p:nvPr/>
        </p:nvGrpSpPr>
        <p:grpSpPr>
          <a:xfrm>
            <a:off x="-106755" y="1647581"/>
            <a:ext cx="2782066" cy="1771746"/>
            <a:chOff x="8063498" y="182856"/>
            <a:chExt cx="2782066" cy="1771746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437"/>
            <a:stretch/>
          </p:blipFill>
          <p:spPr>
            <a:xfrm>
              <a:off x="8316322" y="190603"/>
              <a:ext cx="2490573" cy="1763999"/>
            </a:xfrm>
            <a:prstGeom prst="rect">
              <a:avLst/>
            </a:prstGeom>
          </p:spPr>
        </p:pic>
        <p:sp>
          <p:nvSpPr>
            <p:cNvPr id="17" name="CuadroTexto 16"/>
            <p:cNvSpPr txBox="1"/>
            <p:nvPr/>
          </p:nvSpPr>
          <p:spPr>
            <a:xfrm>
              <a:off x="8063498" y="182856"/>
              <a:ext cx="278206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smtClean="0">
                  <a:solidFill>
                    <a:schemeClr val="bg1"/>
                  </a:solidFill>
                </a:rPr>
                <a:t>Interspecific competitors</a:t>
              </a:r>
              <a:endParaRPr lang="en-GB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1" name="CuadroTexto 40"/>
          <p:cNvSpPr txBox="1"/>
          <p:nvPr/>
        </p:nvSpPr>
        <p:spPr>
          <a:xfrm>
            <a:off x="3236520" y="3929422"/>
            <a:ext cx="156278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Cache </a:t>
            </a:r>
          </a:p>
          <a:p>
            <a:pPr algn="ctr"/>
            <a:r>
              <a:rPr lang="es-ES" sz="1400" dirty="0" err="1" smtClean="0"/>
              <a:t>pilferage</a:t>
            </a:r>
            <a:r>
              <a:rPr lang="es-ES" sz="1400" dirty="0" smtClean="0"/>
              <a:t> </a:t>
            </a:r>
            <a:r>
              <a:rPr lang="es-ES" sz="1400" dirty="0" err="1" smtClean="0"/>
              <a:t>risk</a:t>
            </a:r>
            <a:endParaRPr lang="es-ES" sz="1400" dirty="0" smtClean="0"/>
          </a:p>
        </p:txBody>
      </p:sp>
      <p:cxnSp>
        <p:nvCxnSpPr>
          <p:cNvPr id="59" name="Conector recto de flecha 58"/>
          <p:cNvCxnSpPr/>
          <p:nvPr/>
        </p:nvCxnSpPr>
        <p:spPr>
          <a:xfrm>
            <a:off x="4881489" y="2433128"/>
            <a:ext cx="408445" cy="423565"/>
          </a:xfrm>
          <a:prstGeom prst="straightConnector1">
            <a:avLst/>
          </a:prstGeom>
          <a:ln w="76200" cmpd="sng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3" t="4823" b="10463"/>
          <a:stretch/>
        </p:blipFill>
        <p:spPr>
          <a:xfrm>
            <a:off x="5158466" y="4738000"/>
            <a:ext cx="2234348" cy="1877108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6226658" y="866168"/>
            <a:ext cx="2799403" cy="1626680"/>
            <a:chOff x="538325" y="367764"/>
            <a:chExt cx="2799403" cy="1626680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5" t="27492" r="22878" b="9338"/>
            <a:stretch/>
          </p:blipFill>
          <p:spPr>
            <a:xfrm>
              <a:off x="538325" y="367764"/>
              <a:ext cx="2799403" cy="1626680"/>
            </a:xfrm>
            <a:prstGeom prst="rect">
              <a:avLst/>
            </a:prstGeom>
          </p:spPr>
        </p:pic>
        <p:sp>
          <p:nvSpPr>
            <p:cNvPr id="9" name="Rectángulo 8"/>
            <p:cNvSpPr/>
            <p:nvPr/>
          </p:nvSpPr>
          <p:spPr>
            <a:xfrm>
              <a:off x="2237437" y="1579010"/>
              <a:ext cx="1087039" cy="40221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 smtClean="0">
                  <a:solidFill>
                    <a:schemeClr val="bg1"/>
                  </a:solidFill>
                </a:rPr>
                <a:t>Predators</a:t>
              </a:r>
              <a:endParaRPr lang="en-GB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81481" y="3542582"/>
            <a:ext cx="2553269" cy="2057176"/>
            <a:chOff x="4548553" y="68675"/>
            <a:chExt cx="2553269" cy="2057176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2" t="10694" r="27117" b="2705"/>
            <a:stretch/>
          </p:blipFill>
          <p:spPr>
            <a:xfrm>
              <a:off x="4599571" y="68675"/>
              <a:ext cx="2502251" cy="2057176"/>
            </a:xfrm>
            <a:prstGeom prst="rect">
              <a:avLst/>
            </a:prstGeom>
          </p:spPr>
        </p:pic>
        <p:sp>
          <p:nvSpPr>
            <p:cNvPr id="45" name="Rectángulo 44"/>
            <p:cNvSpPr/>
            <p:nvPr/>
          </p:nvSpPr>
          <p:spPr>
            <a:xfrm>
              <a:off x="4548553" y="676058"/>
              <a:ext cx="1761599" cy="6757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 smtClean="0">
                  <a:solidFill>
                    <a:schemeClr val="bg1"/>
                  </a:solidFill>
                </a:rPr>
                <a:t>Intraspecific competitors</a:t>
              </a:r>
              <a:endParaRPr lang="en-GB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4" name="CuadroTexto 53"/>
          <p:cNvSpPr txBox="1"/>
          <p:nvPr/>
        </p:nvSpPr>
        <p:spPr>
          <a:xfrm>
            <a:off x="3246043" y="1694276"/>
            <a:ext cx="1562786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 smtClean="0"/>
              <a:t>Decreased</a:t>
            </a:r>
            <a:r>
              <a:rPr lang="es-ES" sz="1400" dirty="0" smtClean="0"/>
              <a:t> </a:t>
            </a:r>
            <a:r>
              <a:rPr lang="es-ES" sz="1400" dirty="0" err="1" smtClean="0"/>
              <a:t>habitat</a:t>
            </a:r>
            <a:r>
              <a:rPr lang="es-ES" sz="1400" dirty="0" smtClean="0"/>
              <a:t> </a:t>
            </a:r>
            <a:r>
              <a:rPr lang="es-ES" sz="1400" dirty="0" err="1" smtClean="0"/>
              <a:t>quality</a:t>
            </a:r>
            <a:r>
              <a:rPr lang="es-ES" sz="1400" dirty="0" smtClean="0"/>
              <a:t> (</a:t>
            </a:r>
            <a:r>
              <a:rPr lang="es-ES" sz="1400" dirty="0" err="1" smtClean="0"/>
              <a:t>trampling</a:t>
            </a:r>
            <a:r>
              <a:rPr lang="es-ES" sz="1400" dirty="0" smtClean="0"/>
              <a:t>, </a:t>
            </a:r>
            <a:r>
              <a:rPr lang="es-ES" sz="1400" dirty="0" err="1" smtClean="0"/>
              <a:t>rooting</a:t>
            </a:r>
            <a:r>
              <a:rPr lang="es-ES" sz="1400" dirty="0" smtClean="0"/>
              <a:t>)</a:t>
            </a:r>
          </a:p>
        </p:txBody>
      </p:sp>
      <p:sp>
        <p:nvSpPr>
          <p:cNvPr id="55" name="CuadroTexto 54"/>
          <p:cNvSpPr txBox="1"/>
          <p:nvPr/>
        </p:nvSpPr>
        <p:spPr>
          <a:xfrm>
            <a:off x="3249507" y="2768060"/>
            <a:ext cx="156278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 smtClean="0"/>
              <a:t>Decreased</a:t>
            </a:r>
            <a:r>
              <a:rPr lang="es-ES" sz="1400" dirty="0" smtClean="0"/>
              <a:t> </a:t>
            </a:r>
            <a:r>
              <a:rPr lang="es-ES" sz="1400" dirty="0" err="1" smtClean="0"/>
              <a:t>rodent</a:t>
            </a:r>
            <a:r>
              <a:rPr lang="es-ES" sz="1400" dirty="0" smtClean="0"/>
              <a:t> </a:t>
            </a:r>
            <a:r>
              <a:rPr lang="es-ES" sz="1400" dirty="0" err="1" smtClean="0"/>
              <a:t>abundance</a:t>
            </a:r>
            <a:endParaRPr lang="es-ES" sz="1400" dirty="0" smtClean="0"/>
          </a:p>
        </p:txBody>
      </p:sp>
      <p:sp>
        <p:nvSpPr>
          <p:cNvPr id="57" name="CuadroTexto 56"/>
          <p:cNvSpPr txBox="1"/>
          <p:nvPr/>
        </p:nvSpPr>
        <p:spPr>
          <a:xfrm>
            <a:off x="6799679" y="2901725"/>
            <a:ext cx="1106147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 smtClean="0"/>
              <a:t>Direct</a:t>
            </a:r>
            <a:r>
              <a:rPr lang="es-ES" sz="1400" dirty="0" smtClean="0"/>
              <a:t> </a:t>
            </a:r>
            <a:r>
              <a:rPr lang="es-ES" sz="1400" dirty="0" err="1" smtClean="0"/>
              <a:t>cues</a:t>
            </a:r>
            <a:r>
              <a:rPr lang="es-ES" sz="1400" dirty="0" smtClean="0"/>
              <a:t> (</a:t>
            </a:r>
            <a:r>
              <a:rPr lang="es-ES" sz="1400" dirty="0" err="1" smtClean="0"/>
              <a:t>scents</a:t>
            </a:r>
            <a:r>
              <a:rPr lang="es-ES" sz="1400" dirty="0" smtClean="0"/>
              <a:t>, </a:t>
            </a:r>
            <a:r>
              <a:rPr lang="es-ES" sz="1400" dirty="0" err="1" smtClean="0"/>
              <a:t>tracks</a:t>
            </a:r>
            <a:r>
              <a:rPr lang="es-ES" sz="1400" dirty="0" smtClean="0"/>
              <a:t>)</a:t>
            </a:r>
          </a:p>
        </p:txBody>
      </p:sp>
      <p:sp>
        <p:nvSpPr>
          <p:cNvPr id="60" name="CuadroTexto 59"/>
          <p:cNvSpPr txBox="1"/>
          <p:nvPr/>
        </p:nvSpPr>
        <p:spPr>
          <a:xfrm>
            <a:off x="5048608" y="2891572"/>
            <a:ext cx="1506937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 smtClean="0"/>
              <a:t>Indirect</a:t>
            </a:r>
            <a:r>
              <a:rPr lang="es-ES" sz="1400" dirty="0" smtClean="0"/>
              <a:t> </a:t>
            </a:r>
            <a:r>
              <a:rPr lang="es-ES" sz="1400" dirty="0" err="1" smtClean="0"/>
              <a:t>cues</a:t>
            </a:r>
            <a:r>
              <a:rPr lang="es-ES" sz="1400" dirty="0" smtClean="0"/>
              <a:t> (</a:t>
            </a:r>
            <a:r>
              <a:rPr lang="es-ES" sz="1400" dirty="0" err="1" smtClean="0"/>
              <a:t>habitat</a:t>
            </a:r>
            <a:r>
              <a:rPr lang="es-ES" sz="1400" dirty="0" smtClean="0"/>
              <a:t> </a:t>
            </a:r>
            <a:r>
              <a:rPr lang="es-ES" sz="1400" dirty="0" err="1" smtClean="0"/>
              <a:t>structure</a:t>
            </a:r>
            <a:r>
              <a:rPr lang="es-ES" sz="1400" dirty="0" smtClean="0"/>
              <a:t>, </a:t>
            </a:r>
            <a:r>
              <a:rPr lang="es-ES" sz="1400" dirty="0" err="1" smtClean="0"/>
              <a:t>moonlight</a:t>
            </a:r>
            <a:r>
              <a:rPr lang="es-ES" sz="1400" dirty="0" smtClean="0"/>
              <a:t>)</a:t>
            </a:r>
          </a:p>
        </p:txBody>
      </p:sp>
      <p:cxnSp>
        <p:nvCxnSpPr>
          <p:cNvPr id="63" name="Conector recto de flecha 62"/>
          <p:cNvCxnSpPr/>
          <p:nvPr/>
        </p:nvCxnSpPr>
        <p:spPr>
          <a:xfrm flipV="1">
            <a:off x="2790259" y="2952487"/>
            <a:ext cx="335289" cy="48842"/>
          </a:xfrm>
          <a:prstGeom prst="straightConnector1">
            <a:avLst/>
          </a:prstGeom>
          <a:ln w="76200" cmpd="sng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de flecha 63"/>
          <p:cNvCxnSpPr/>
          <p:nvPr/>
        </p:nvCxnSpPr>
        <p:spPr>
          <a:xfrm flipV="1">
            <a:off x="2859465" y="2133715"/>
            <a:ext cx="379959" cy="291604"/>
          </a:xfrm>
          <a:prstGeom prst="straightConnector1">
            <a:avLst/>
          </a:prstGeom>
          <a:ln w="76200" cmpd="sng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de flecha 64"/>
          <p:cNvCxnSpPr/>
          <p:nvPr/>
        </p:nvCxnSpPr>
        <p:spPr>
          <a:xfrm>
            <a:off x="2859465" y="3353662"/>
            <a:ext cx="478973" cy="490150"/>
          </a:xfrm>
          <a:prstGeom prst="straightConnector1">
            <a:avLst/>
          </a:prstGeom>
          <a:ln w="76200" cmpd="sng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cto de flecha 65"/>
          <p:cNvCxnSpPr/>
          <p:nvPr/>
        </p:nvCxnSpPr>
        <p:spPr>
          <a:xfrm flipV="1">
            <a:off x="2912658" y="4616742"/>
            <a:ext cx="425780" cy="437080"/>
          </a:xfrm>
          <a:prstGeom prst="straightConnector1">
            <a:avLst/>
          </a:prstGeom>
          <a:ln w="76200" cmpd="sng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de flecha 70"/>
          <p:cNvCxnSpPr/>
          <p:nvPr/>
        </p:nvCxnSpPr>
        <p:spPr>
          <a:xfrm>
            <a:off x="4608633" y="4571170"/>
            <a:ext cx="499579" cy="461768"/>
          </a:xfrm>
          <a:prstGeom prst="straightConnector1">
            <a:avLst/>
          </a:prstGeom>
          <a:ln w="76200" cmpd="sng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cto de flecha 71"/>
          <p:cNvCxnSpPr/>
          <p:nvPr/>
        </p:nvCxnSpPr>
        <p:spPr>
          <a:xfrm>
            <a:off x="7533493" y="2568693"/>
            <a:ext cx="1" cy="288000"/>
          </a:xfrm>
          <a:prstGeom prst="straightConnector1">
            <a:avLst/>
          </a:prstGeom>
          <a:ln w="7620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cto de flecha 75"/>
          <p:cNvCxnSpPr/>
          <p:nvPr/>
        </p:nvCxnSpPr>
        <p:spPr>
          <a:xfrm rot="-720000" flipH="1">
            <a:off x="6634877" y="3734769"/>
            <a:ext cx="330104" cy="230744"/>
          </a:xfrm>
          <a:prstGeom prst="straightConnector1">
            <a:avLst/>
          </a:prstGeom>
          <a:ln w="76200" cmpd="sng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cto de flecha 78"/>
          <p:cNvCxnSpPr/>
          <p:nvPr/>
        </p:nvCxnSpPr>
        <p:spPr>
          <a:xfrm>
            <a:off x="4095405" y="3384275"/>
            <a:ext cx="775" cy="459537"/>
          </a:xfrm>
          <a:prstGeom prst="straightConnector1">
            <a:avLst/>
          </a:prstGeom>
          <a:ln w="76200" cmpd="sng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recto de flecha 85"/>
          <p:cNvCxnSpPr/>
          <p:nvPr/>
        </p:nvCxnSpPr>
        <p:spPr>
          <a:xfrm>
            <a:off x="5952039" y="3697508"/>
            <a:ext cx="306969" cy="288000"/>
          </a:xfrm>
          <a:prstGeom prst="straightConnector1">
            <a:avLst/>
          </a:prstGeom>
          <a:ln w="76200" cmpd="sng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ector recto de flecha 89"/>
          <p:cNvCxnSpPr/>
          <p:nvPr/>
        </p:nvCxnSpPr>
        <p:spPr>
          <a:xfrm flipH="1" flipV="1">
            <a:off x="5276178" y="3844538"/>
            <a:ext cx="48" cy="797869"/>
          </a:xfrm>
          <a:prstGeom prst="straightConnector1">
            <a:avLst/>
          </a:prstGeom>
          <a:ln w="7620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uadroTexto 91"/>
          <p:cNvSpPr txBox="1"/>
          <p:nvPr/>
        </p:nvSpPr>
        <p:spPr>
          <a:xfrm>
            <a:off x="5518615" y="4049266"/>
            <a:ext cx="156278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 smtClean="0"/>
              <a:t>Predation</a:t>
            </a:r>
            <a:r>
              <a:rPr lang="es-ES" sz="1400" dirty="0" smtClean="0"/>
              <a:t> </a:t>
            </a:r>
            <a:r>
              <a:rPr lang="es-ES" sz="1400" dirty="0" err="1" smtClean="0"/>
              <a:t>risk</a:t>
            </a:r>
            <a:endParaRPr lang="es-ES" sz="1400" dirty="0" smtClean="0"/>
          </a:p>
        </p:txBody>
      </p:sp>
      <p:cxnSp>
        <p:nvCxnSpPr>
          <p:cNvPr id="96" name="Conector recto de flecha 95"/>
          <p:cNvCxnSpPr/>
          <p:nvPr/>
        </p:nvCxnSpPr>
        <p:spPr>
          <a:xfrm>
            <a:off x="6226659" y="4403521"/>
            <a:ext cx="1" cy="288000"/>
          </a:xfrm>
          <a:prstGeom prst="straightConnector1">
            <a:avLst/>
          </a:prstGeom>
          <a:ln w="76200" cmpd="sng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ctor recto de flecha 97"/>
          <p:cNvCxnSpPr/>
          <p:nvPr/>
        </p:nvCxnSpPr>
        <p:spPr>
          <a:xfrm flipH="1" flipV="1">
            <a:off x="7239389" y="3818873"/>
            <a:ext cx="48" cy="797869"/>
          </a:xfrm>
          <a:prstGeom prst="straightConnector1">
            <a:avLst/>
          </a:prstGeom>
          <a:ln w="7620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Imagen 10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51"/>
          <a:stretch/>
        </p:blipFill>
        <p:spPr>
          <a:xfrm>
            <a:off x="8900513" y="5018869"/>
            <a:ext cx="1204617" cy="1247943"/>
          </a:xfrm>
          <a:prstGeom prst="rect">
            <a:avLst/>
          </a:prstGeom>
        </p:spPr>
      </p:pic>
      <p:pic>
        <p:nvPicPr>
          <p:cNvPr id="103" name="Imagen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598" y="3165730"/>
            <a:ext cx="2045700" cy="1537618"/>
          </a:xfrm>
          <a:prstGeom prst="rect">
            <a:avLst/>
          </a:prstGeom>
        </p:spPr>
      </p:pic>
      <p:pic>
        <p:nvPicPr>
          <p:cNvPr id="105" name="Imagen 10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622" y="652514"/>
            <a:ext cx="2144088" cy="1608066"/>
          </a:xfrm>
          <a:prstGeom prst="rect">
            <a:avLst/>
          </a:prstGeom>
        </p:spPr>
      </p:pic>
      <p:cxnSp>
        <p:nvCxnSpPr>
          <p:cNvPr id="113" name="Conector recto de flecha 112"/>
          <p:cNvCxnSpPr/>
          <p:nvPr/>
        </p:nvCxnSpPr>
        <p:spPr>
          <a:xfrm>
            <a:off x="10186143" y="5356656"/>
            <a:ext cx="381884" cy="362077"/>
          </a:xfrm>
          <a:prstGeom prst="straightConnector1">
            <a:avLst/>
          </a:prstGeom>
          <a:ln w="76200" cmpd="sng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CuadroTexto 115"/>
          <p:cNvSpPr txBox="1"/>
          <p:nvPr/>
        </p:nvSpPr>
        <p:spPr>
          <a:xfrm>
            <a:off x="10186143" y="5728638"/>
            <a:ext cx="193156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FF0000"/>
                </a:solidFill>
              </a:rPr>
              <a:t>REGENERATION FAILURE</a:t>
            </a:r>
          </a:p>
        </p:txBody>
      </p:sp>
      <p:cxnSp>
        <p:nvCxnSpPr>
          <p:cNvPr id="117" name="Conector recto de flecha 116"/>
          <p:cNvCxnSpPr/>
          <p:nvPr/>
        </p:nvCxnSpPr>
        <p:spPr>
          <a:xfrm flipV="1">
            <a:off x="9647900" y="2437831"/>
            <a:ext cx="291441" cy="519789"/>
          </a:xfrm>
          <a:prstGeom prst="straightConnector1">
            <a:avLst/>
          </a:prstGeom>
          <a:ln w="76200" cmpd="sng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CuadroTexto 117"/>
          <p:cNvSpPr txBox="1"/>
          <p:nvPr/>
        </p:nvSpPr>
        <p:spPr>
          <a:xfrm>
            <a:off x="10058367" y="2277667"/>
            <a:ext cx="193156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00B050"/>
                </a:solidFill>
              </a:rPr>
              <a:t>REGENERATION ACHIEVED!</a:t>
            </a:r>
          </a:p>
        </p:txBody>
      </p:sp>
      <p:sp>
        <p:nvSpPr>
          <p:cNvPr id="119" name="Rectángulo 118"/>
          <p:cNvSpPr/>
          <p:nvPr/>
        </p:nvSpPr>
        <p:spPr>
          <a:xfrm>
            <a:off x="106355" y="646884"/>
            <a:ext cx="4929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dirty="0"/>
              <a:t>Keesing F. 1998. Impacts of ungulates on the demography and diversity of small mammals in central Kenya. </a:t>
            </a:r>
            <a:r>
              <a:rPr lang="en-GB" sz="1200" dirty="0" err="1"/>
              <a:t>Oecologia</a:t>
            </a:r>
            <a:r>
              <a:rPr lang="en-GB" sz="1200" dirty="0"/>
              <a:t>. 116:381-389.</a:t>
            </a:r>
            <a:endParaRPr lang="es-ES" sz="1200" dirty="0"/>
          </a:p>
        </p:txBody>
      </p:sp>
      <p:sp>
        <p:nvSpPr>
          <p:cNvPr id="121" name="Rectángulo 120"/>
          <p:cNvSpPr/>
          <p:nvPr/>
        </p:nvSpPr>
        <p:spPr>
          <a:xfrm>
            <a:off x="2634751" y="673388"/>
            <a:ext cx="33838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cs typeface="Times New Roman" panose="02020603050405020304" pitchFamily="18" charset="0"/>
              </a:rPr>
              <a:t>Caro TM. 2005. Antipredator defenses in birds and mammals. Chicago: Chicago University </a:t>
            </a:r>
            <a:r>
              <a:rPr lang="en-US" sz="1200" dirty="0" smtClean="0">
                <a:cs typeface="Times New Roman" panose="02020603050405020304" pitchFamily="18" charset="0"/>
              </a:rPr>
              <a:t>Press.</a:t>
            </a:r>
            <a:endParaRPr lang="es-ES" sz="1200" dirty="0"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46069" y="5922712"/>
            <a:ext cx="4902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800"/>
              </a:spcAft>
            </a:pPr>
            <a:r>
              <a:rPr lang="en-GB" sz="1200" dirty="0">
                <a:ea typeface="Calibri" panose="020F0502020204030204" pitchFamily="34" charset="0"/>
                <a:cs typeface="Calibri" panose="020F0502020204030204" pitchFamily="34" charset="0"/>
              </a:rPr>
              <a:t>Steele MA, Contreras TA, </a:t>
            </a:r>
            <a:r>
              <a:rPr lang="en-GB" sz="1200" dirty="0" err="1">
                <a:ea typeface="Calibri" panose="020F0502020204030204" pitchFamily="34" charset="0"/>
                <a:cs typeface="Calibri" panose="020F0502020204030204" pitchFamily="34" charset="0"/>
              </a:rPr>
              <a:t>Hadj-Chikh</a:t>
            </a:r>
            <a:r>
              <a:rPr lang="en-GB" sz="1200" dirty="0">
                <a:ea typeface="Calibri" panose="020F0502020204030204" pitchFamily="34" charset="0"/>
                <a:cs typeface="Calibri" panose="020F0502020204030204" pitchFamily="34" charset="0"/>
              </a:rPr>
              <a:t> LZ, </a:t>
            </a:r>
            <a:r>
              <a:rPr lang="en-GB" sz="1200" dirty="0" err="1">
                <a:ea typeface="Calibri" panose="020F0502020204030204" pitchFamily="34" charset="0"/>
                <a:cs typeface="Calibri" panose="020F0502020204030204" pitchFamily="34" charset="0"/>
              </a:rPr>
              <a:t>Agosta</a:t>
            </a:r>
            <a:r>
              <a:rPr lang="en-GB" sz="1200" dirty="0">
                <a:ea typeface="Calibri" panose="020F0502020204030204" pitchFamily="34" charset="0"/>
                <a:cs typeface="Calibri" panose="020F0502020204030204" pitchFamily="34" charset="0"/>
              </a:rPr>
              <a:t> SJ, Smallwood PD, Tomlinson CN. 2014. Do </a:t>
            </a:r>
            <a:r>
              <a:rPr lang="en-GB" sz="1200" dirty="0" err="1">
                <a:ea typeface="Calibri" panose="020F0502020204030204" pitchFamily="34" charset="0"/>
                <a:cs typeface="Calibri" panose="020F0502020204030204" pitchFamily="34" charset="0"/>
              </a:rPr>
              <a:t>scatterhoarders</a:t>
            </a:r>
            <a:r>
              <a:rPr lang="en-GB" sz="1200" dirty="0">
                <a:ea typeface="Calibri" panose="020F0502020204030204" pitchFamily="34" charset="0"/>
                <a:cs typeface="Calibri" panose="020F0502020204030204" pitchFamily="34" charset="0"/>
              </a:rPr>
              <a:t> trade off increased predation risks for lower rates of cache pilferage? </a:t>
            </a:r>
            <a:r>
              <a:rPr lang="en-GB" sz="1200" dirty="0" err="1">
                <a:ea typeface="Calibri" panose="020F0502020204030204" pitchFamily="34" charset="0"/>
                <a:cs typeface="Calibri" panose="020F0502020204030204" pitchFamily="34" charset="0"/>
              </a:rPr>
              <a:t>Behav</a:t>
            </a:r>
            <a:r>
              <a:rPr lang="en-GB" sz="1200" dirty="0">
                <a:ea typeface="Calibri" panose="020F0502020204030204" pitchFamily="34" charset="0"/>
                <a:cs typeface="Calibri" panose="020F0502020204030204" pitchFamily="34" charset="0"/>
              </a:rPr>
              <a:t> Ecol. 25:1-10.</a:t>
            </a:r>
            <a:endParaRPr lang="es-ES" sz="105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6" name="Conector recto de flecha 55"/>
          <p:cNvCxnSpPr/>
          <p:nvPr/>
        </p:nvCxnSpPr>
        <p:spPr>
          <a:xfrm flipV="1">
            <a:off x="5813563" y="2330681"/>
            <a:ext cx="348090" cy="476023"/>
          </a:xfrm>
          <a:prstGeom prst="straightConnector1">
            <a:avLst/>
          </a:prstGeom>
          <a:ln w="7620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de flecha 57"/>
          <p:cNvCxnSpPr/>
          <p:nvPr/>
        </p:nvCxnSpPr>
        <p:spPr>
          <a:xfrm flipV="1">
            <a:off x="7239389" y="2517490"/>
            <a:ext cx="12070" cy="348438"/>
          </a:xfrm>
          <a:prstGeom prst="straightConnector1">
            <a:avLst/>
          </a:prstGeom>
          <a:ln w="7620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/>
          <p:cNvSpPr/>
          <p:nvPr/>
        </p:nvSpPr>
        <p:spPr>
          <a:xfrm>
            <a:off x="3281560" y="992073"/>
            <a:ext cx="65120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dirty="0"/>
              <a:t>Torre I, Díaz M, </a:t>
            </a:r>
            <a:r>
              <a:rPr lang="en-GB" sz="1200" dirty="0" err="1"/>
              <a:t>Martínez</a:t>
            </a:r>
            <a:r>
              <a:rPr lang="en-GB" sz="1200" dirty="0"/>
              <a:t>-Padilla J, Bonal R, </a:t>
            </a:r>
            <a:r>
              <a:rPr lang="en-GB" sz="1200" dirty="0" err="1"/>
              <a:t>Viñuela</a:t>
            </a:r>
            <a:r>
              <a:rPr lang="en-GB" sz="1200" dirty="0"/>
              <a:t> J &amp; </a:t>
            </a:r>
            <a:r>
              <a:rPr lang="en-GB" sz="1200" dirty="0" err="1"/>
              <a:t>Fargallo</a:t>
            </a:r>
            <a:r>
              <a:rPr lang="en-GB" sz="1200" dirty="0"/>
              <a:t> JA. 2007. Cattle grazing, raptor abundance and small mammal communities in Mediterranean grasslands. Basic </a:t>
            </a:r>
            <a:r>
              <a:rPr lang="en-GB" sz="1200" dirty="0" err="1"/>
              <a:t>Appl</a:t>
            </a:r>
            <a:r>
              <a:rPr lang="en-GB" sz="1200" dirty="0"/>
              <a:t> Ecol. 8:565-575.</a:t>
            </a:r>
          </a:p>
        </p:txBody>
      </p:sp>
      <p:cxnSp>
        <p:nvCxnSpPr>
          <p:cNvPr id="61" name="Conector recto de flecha 60"/>
          <p:cNvCxnSpPr/>
          <p:nvPr/>
        </p:nvCxnSpPr>
        <p:spPr>
          <a:xfrm>
            <a:off x="4535996" y="4680310"/>
            <a:ext cx="499579" cy="461768"/>
          </a:xfrm>
          <a:prstGeom prst="straightConnector1">
            <a:avLst/>
          </a:prstGeom>
          <a:ln w="76200" cmpd="sng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de flecha 61"/>
          <p:cNvCxnSpPr/>
          <p:nvPr/>
        </p:nvCxnSpPr>
        <p:spPr>
          <a:xfrm flipV="1">
            <a:off x="7533493" y="4825759"/>
            <a:ext cx="674509" cy="404651"/>
          </a:xfrm>
          <a:prstGeom prst="straightConnector1">
            <a:avLst/>
          </a:prstGeom>
          <a:ln w="76200" cmpd="sng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de flecha 66"/>
          <p:cNvCxnSpPr/>
          <p:nvPr/>
        </p:nvCxnSpPr>
        <p:spPr>
          <a:xfrm>
            <a:off x="7491842" y="5745642"/>
            <a:ext cx="1299472" cy="0"/>
          </a:xfrm>
          <a:prstGeom prst="straightConnector1">
            <a:avLst/>
          </a:prstGeom>
          <a:ln w="76200" cmpd="sng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>
            <a:off x="106355" y="1071134"/>
            <a:ext cx="56250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err="1"/>
              <a:t>Puerta‐Piñero</a:t>
            </a:r>
            <a:r>
              <a:rPr lang="en-GB" sz="1200" dirty="0"/>
              <a:t> C, </a:t>
            </a:r>
            <a:r>
              <a:rPr lang="en-GB" sz="1200" dirty="0" err="1"/>
              <a:t>María</a:t>
            </a:r>
            <a:r>
              <a:rPr lang="en-GB" sz="1200" dirty="0"/>
              <a:t> Gómez J &amp; Schupp EW. 2010. Spatial patterns of acorn dispersal by rodents: do acorn crop size and ungulate presence matter? </a:t>
            </a:r>
            <a:r>
              <a:rPr lang="en-GB" sz="1200" dirty="0" err="1"/>
              <a:t>Oikos</a:t>
            </a:r>
            <a:r>
              <a:rPr lang="en-GB" sz="1200" dirty="0"/>
              <a:t> 119:179-187</a:t>
            </a:r>
          </a:p>
        </p:txBody>
      </p:sp>
      <p:sp>
        <p:nvSpPr>
          <p:cNvPr id="81" name="10 Forma libre"/>
          <p:cNvSpPr/>
          <p:nvPr/>
        </p:nvSpPr>
        <p:spPr>
          <a:xfrm>
            <a:off x="-649357" y="0"/>
            <a:ext cx="3286540" cy="331346"/>
          </a:xfrm>
          <a:custGeom>
            <a:avLst/>
            <a:gdLst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19379 w 2816352"/>
              <a:gd name="connsiteY3" fmla="*/ 541325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41357 w 2816352"/>
              <a:gd name="connsiteY3" fmla="*/ 548640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41357 w 2816352"/>
              <a:gd name="connsiteY3" fmla="*/ 548640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469349 w 2816352"/>
              <a:gd name="connsiteY3" fmla="*/ 548640 h 548640"/>
              <a:gd name="connsiteX4" fmla="*/ 0 w 2816352"/>
              <a:gd name="connsiteY4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6352" h="548640">
                <a:moveTo>
                  <a:pt x="0" y="0"/>
                </a:moveTo>
                <a:lnTo>
                  <a:pt x="2267712" y="0"/>
                </a:lnTo>
                <a:lnTo>
                  <a:pt x="2816352" y="548640"/>
                </a:lnTo>
                <a:lnTo>
                  <a:pt x="469349" y="5486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          	Introduction</a:t>
            </a:r>
            <a:endParaRPr lang="en-GB" dirty="0"/>
          </a:p>
        </p:txBody>
      </p:sp>
      <p:sp>
        <p:nvSpPr>
          <p:cNvPr id="3" name="Rectángulo 2"/>
          <p:cNvSpPr/>
          <p:nvPr/>
        </p:nvSpPr>
        <p:spPr>
          <a:xfrm>
            <a:off x="1146449" y="3019878"/>
            <a:ext cx="1043734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8000" b="1" dirty="0" smtClean="0">
                <a:ln/>
                <a:solidFill>
                  <a:schemeClr val="accent4"/>
                </a:solidFill>
              </a:rPr>
              <a:t>COMPLEX INTERACTION</a:t>
            </a:r>
            <a:endParaRPr lang="es-ES" sz="8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8" name="Rectángulo 67"/>
          <p:cNvSpPr/>
          <p:nvPr/>
        </p:nvSpPr>
        <p:spPr>
          <a:xfrm>
            <a:off x="483294" y="2986605"/>
            <a:ext cx="477629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ES" sz="2000" dirty="0" err="1" smtClean="0">
                <a:solidFill>
                  <a:schemeClr val="accent2"/>
                </a:solidFill>
              </a:rPr>
              <a:t>Predation</a:t>
            </a:r>
            <a:r>
              <a:rPr lang="es-ES" sz="2000" dirty="0" smtClean="0">
                <a:solidFill>
                  <a:schemeClr val="accent2"/>
                </a:solidFill>
              </a:rPr>
              <a:t> </a:t>
            </a:r>
            <a:r>
              <a:rPr lang="es-ES" sz="2000" dirty="0" err="1" smtClean="0">
                <a:solidFill>
                  <a:schemeClr val="accent2"/>
                </a:solidFill>
              </a:rPr>
              <a:t>risk</a:t>
            </a:r>
            <a:r>
              <a:rPr lang="es-ES" sz="2000" dirty="0" smtClean="0">
                <a:sym typeface="Wingdings" panose="05000000000000000000" pitchFamily="2" charset="2"/>
              </a:rPr>
              <a:t> </a:t>
            </a:r>
            <a:r>
              <a:rPr lang="es-ES" sz="2000" dirty="0" err="1" smtClean="0">
                <a:sym typeface="Wingdings" panose="05000000000000000000" pitchFamily="2" charset="2"/>
              </a:rPr>
              <a:t>ecology</a:t>
            </a:r>
            <a:r>
              <a:rPr lang="es-ES" sz="2000" dirty="0" smtClean="0">
                <a:sym typeface="Wingdings" panose="05000000000000000000" pitchFamily="2" charset="2"/>
              </a:rPr>
              <a:t> of </a:t>
            </a:r>
            <a:r>
              <a:rPr lang="es-ES" sz="2000" dirty="0" err="1" smtClean="0">
                <a:sym typeface="Wingdings" panose="05000000000000000000" pitchFamily="2" charset="2"/>
              </a:rPr>
              <a:t>fear</a:t>
            </a:r>
            <a:r>
              <a:rPr lang="es-ES" sz="2000" dirty="0" smtClean="0">
                <a:sym typeface="Wingdings" panose="05000000000000000000" pitchFamily="2" charset="2"/>
              </a:rPr>
              <a:t>:</a:t>
            </a:r>
            <a:endParaRPr lang="es-ES" sz="2000" dirty="0" smtClean="0"/>
          </a:p>
          <a:p>
            <a:pPr marL="612000" lvl="1" indent="-342900" algn="just">
              <a:buFont typeface="Wingdings" panose="05000000000000000000" pitchFamily="2" charset="2"/>
              <a:buChar char="Ø"/>
            </a:pPr>
            <a:r>
              <a:rPr lang="es-ES" sz="2000" dirty="0" err="1" smtClean="0"/>
              <a:t>Less</a:t>
            </a:r>
            <a:r>
              <a:rPr lang="es-ES" sz="2000" dirty="0" smtClean="0"/>
              <a:t> time </a:t>
            </a:r>
            <a:r>
              <a:rPr lang="es-ES" sz="2000" dirty="0" err="1" smtClean="0"/>
              <a:t>foraging</a:t>
            </a:r>
            <a:endParaRPr lang="es-ES" sz="2000" dirty="0" smtClean="0"/>
          </a:p>
          <a:p>
            <a:pPr marL="612000" lvl="1" indent="-342900" algn="just">
              <a:buFont typeface="Wingdings" panose="05000000000000000000" pitchFamily="2" charset="2"/>
              <a:buChar char="Ø"/>
            </a:pPr>
            <a:r>
              <a:rPr lang="es-ES" sz="2000" dirty="0" smtClean="0"/>
              <a:t>More time </a:t>
            </a:r>
            <a:r>
              <a:rPr lang="es-ES" sz="2000" dirty="0" err="1" smtClean="0"/>
              <a:t>devoted</a:t>
            </a:r>
            <a:r>
              <a:rPr lang="es-ES" sz="2000" dirty="0" smtClean="0"/>
              <a:t> to </a:t>
            </a:r>
            <a:r>
              <a:rPr lang="es-ES" sz="2000" dirty="0" err="1" smtClean="0"/>
              <a:t>vigilance</a:t>
            </a:r>
            <a:endParaRPr lang="es-ES" sz="2000" dirty="0"/>
          </a:p>
          <a:p>
            <a:pPr marL="612000" lvl="1" indent="-342900" algn="just">
              <a:buFont typeface="Wingdings" panose="05000000000000000000" pitchFamily="2" charset="2"/>
              <a:buChar char="Ø"/>
            </a:pPr>
            <a:r>
              <a:rPr lang="es-ES" sz="2000" dirty="0" err="1" smtClean="0"/>
              <a:t>Less</a:t>
            </a:r>
            <a:r>
              <a:rPr lang="es-ES" sz="2000" dirty="0" smtClean="0"/>
              <a:t> time </a:t>
            </a:r>
            <a:r>
              <a:rPr lang="es-ES" sz="2000" dirty="0" err="1" smtClean="0"/>
              <a:t>devoted</a:t>
            </a:r>
            <a:r>
              <a:rPr lang="es-ES" sz="2000" dirty="0" smtClean="0"/>
              <a:t> to </a:t>
            </a:r>
            <a:r>
              <a:rPr lang="es-ES" sz="2000" dirty="0" err="1" smtClean="0"/>
              <a:t>acorn</a:t>
            </a:r>
            <a:r>
              <a:rPr lang="es-ES" sz="2000" dirty="0" smtClean="0"/>
              <a:t> handling</a:t>
            </a:r>
            <a:endParaRPr lang="es-ES" sz="2000" dirty="0"/>
          </a:p>
          <a:p>
            <a:pPr marL="612000" lvl="1" indent="-342900" algn="just">
              <a:buFont typeface="Wingdings" panose="05000000000000000000" pitchFamily="2" charset="2"/>
              <a:buChar char="Ø"/>
            </a:pPr>
            <a:r>
              <a:rPr lang="es-ES" sz="2000" b="1" dirty="0" smtClean="0"/>
              <a:t>More </a:t>
            </a:r>
            <a:r>
              <a:rPr lang="es-ES" sz="2000" b="1" dirty="0" err="1" smtClean="0"/>
              <a:t>acorns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dispersed</a:t>
            </a:r>
            <a:endParaRPr lang="es-ES" sz="2000" b="1" dirty="0"/>
          </a:p>
        </p:txBody>
      </p:sp>
      <p:sp>
        <p:nvSpPr>
          <p:cNvPr id="69" name="CuadroTexto 68"/>
          <p:cNvSpPr txBox="1"/>
          <p:nvPr/>
        </p:nvSpPr>
        <p:spPr>
          <a:xfrm>
            <a:off x="2819816" y="2286452"/>
            <a:ext cx="67231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2000" indent="-342900" algn="just">
              <a:buFont typeface="Arial" panose="020B0604020202020204" pitchFamily="34" charset="0"/>
              <a:buChar char="•"/>
            </a:pPr>
            <a:r>
              <a:rPr lang="es-ES" sz="2000" dirty="0" err="1" smtClean="0">
                <a:sym typeface="Wingdings" panose="05000000000000000000" pitchFamily="2" charset="2"/>
              </a:rPr>
              <a:t>Direct</a:t>
            </a:r>
            <a:r>
              <a:rPr lang="es-ES" sz="2000" dirty="0" smtClean="0">
                <a:sym typeface="Wingdings" panose="05000000000000000000" pitchFamily="2" charset="2"/>
              </a:rPr>
              <a:t> </a:t>
            </a:r>
            <a:r>
              <a:rPr lang="es-ES" sz="2000" dirty="0" err="1" smtClean="0">
                <a:sym typeface="Wingdings" panose="05000000000000000000" pitchFamily="2" charset="2"/>
              </a:rPr>
              <a:t>effects</a:t>
            </a:r>
            <a:r>
              <a:rPr lang="es-ES" sz="2000" dirty="0" smtClean="0">
                <a:sym typeface="Wingdings" panose="05000000000000000000" pitchFamily="2" charset="2"/>
              </a:rPr>
              <a:t>  </a:t>
            </a:r>
            <a:r>
              <a:rPr lang="es-ES" sz="2000" dirty="0" err="1" smtClean="0">
                <a:sym typeface="Wingdings" panose="05000000000000000000" pitchFamily="2" charset="2"/>
              </a:rPr>
              <a:t>competition</a:t>
            </a:r>
            <a:r>
              <a:rPr lang="es-ES" sz="2000" dirty="0" smtClean="0">
                <a:sym typeface="Wingdings" panose="05000000000000000000" pitchFamily="2" charset="2"/>
              </a:rPr>
              <a:t> </a:t>
            </a:r>
            <a:r>
              <a:rPr lang="es-ES" sz="2000" dirty="0" err="1" smtClean="0">
                <a:sym typeface="Wingdings" panose="05000000000000000000" pitchFamily="2" charset="2"/>
              </a:rPr>
              <a:t>for</a:t>
            </a:r>
            <a:r>
              <a:rPr lang="es-ES" sz="2000" dirty="0" smtClean="0">
                <a:sym typeface="Wingdings" panose="05000000000000000000" pitchFamily="2" charset="2"/>
              </a:rPr>
              <a:t> </a:t>
            </a:r>
            <a:r>
              <a:rPr lang="es-ES" sz="2000" dirty="0" err="1" smtClean="0">
                <a:sym typeface="Wingdings" panose="05000000000000000000" pitchFamily="2" charset="2"/>
              </a:rPr>
              <a:t>food</a:t>
            </a:r>
            <a:endParaRPr lang="es-ES" sz="2000" dirty="0" smtClean="0">
              <a:sym typeface="Wingdings" panose="05000000000000000000" pitchFamily="2" charset="2"/>
            </a:endParaRPr>
          </a:p>
          <a:p>
            <a:pPr marL="1257300" lvl="2" indent="-342900" algn="just">
              <a:buFont typeface="Wingdings" panose="05000000000000000000" pitchFamily="2" charset="2"/>
              <a:buChar char="Ø"/>
            </a:pPr>
            <a:r>
              <a:rPr lang="es-ES" sz="2000" dirty="0" smtClean="0">
                <a:sym typeface="Wingdings" panose="05000000000000000000" pitchFamily="2" charset="2"/>
              </a:rPr>
              <a:t>More time </a:t>
            </a:r>
            <a:r>
              <a:rPr lang="es-ES" sz="2000" dirty="0" err="1" smtClean="0">
                <a:sym typeface="Wingdings" panose="05000000000000000000" pitchFamily="2" charset="2"/>
              </a:rPr>
              <a:t>foraging</a:t>
            </a:r>
            <a:endParaRPr lang="es-ES" sz="2000" dirty="0" smtClean="0">
              <a:sym typeface="Wingdings" panose="05000000000000000000" pitchFamily="2" charset="2"/>
            </a:endParaRPr>
          </a:p>
          <a:p>
            <a:pPr marL="1257300" lvl="2" indent="-342900" algn="just">
              <a:buFont typeface="Wingdings" panose="05000000000000000000" pitchFamily="2" charset="2"/>
              <a:buChar char="Ø"/>
            </a:pPr>
            <a:r>
              <a:rPr lang="es-ES" sz="2000" dirty="0" smtClean="0">
                <a:sym typeface="Wingdings" panose="05000000000000000000" pitchFamily="2" charset="2"/>
              </a:rPr>
              <a:t>More time </a:t>
            </a:r>
            <a:r>
              <a:rPr lang="es-ES" sz="2000" dirty="0" err="1" smtClean="0">
                <a:sym typeface="Wingdings" panose="05000000000000000000" pitchFamily="2" charset="2"/>
              </a:rPr>
              <a:t>devoted</a:t>
            </a:r>
            <a:r>
              <a:rPr lang="es-ES" sz="2000" dirty="0" smtClean="0">
                <a:sym typeface="Wingdings" panose="05000000000000000000" pitchFamily="2" charset="2"/>
              </a:rPr>
              <a:t> to </a:t>
            </a:r>
            <a:r>
              <a:rPr lang="es-ES" sz="2000" dirty="0" err="1" smtClean="0">
                <a:sym typeface="Wingdings" panose="05000000000000000000" pitchFamily="2" charset="2"/>
              </a:rPr>
              <a:t>acorn</a:t>
            </a:r>
            <a:r>
              <a:rPr lang="es-ES" sz="2000" dirty="0" smtClean="0">
                <a:sym typeface="Wingdings" panose="05000000000000000000" pitchFamily="2" charset="2"/>
              </a:rPr>
              <a:t> handling</a:t>
            </a:r>
          </a:p>
          <a:p>
            <a:pPr marL="1257300" lvl="2" indent="-34290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s-ES" sz="2000" b="1" dirty="0" smtClean="0">
                <a:sym typeface="Wingdings" panose="05000000000000000000" pitchFamily="2" charset="2"/>
              </a:rPr>
              <a:t>More </a:t>
            </a:r>
            <a:r>
              <a:rPr lang="es-ES" sz="2000" b="1" dirty="0" err="1" smtClean="0">
                <a:sym typeface="Wingdings" panose="05000000000000000000" pitchFamily="2" charset="2"/>
              </a:rPr>
              <a:t>acorns</a:t>
            </a:r>
            <a:r>
              <a:rPr lang="es-ES" sz="2000" b="1" dirty="0" smtClean="0">
                <a:sym typeface="Wingdings" panose="05000000000000000000" pitchFamily="2" charset="2"/>
              </a:rPr>
              <a:t> </a:t>
            </a:r>
            <a:r>
              <a:rPr lang="es-ES" sz="2000" b="1" dirty="0" err="1" smtClean="0">
                <a:sym typeface="Wingdings" panose="05000000000000000000" pitchFamily="2" charset="2"/>
              </a:rPr>
              <a:t>dispersed</a:t>
            </a:r>
            <a:endParaRPr lang="es-ES" sz="2000" b="1" dirty="0" smtClean="0">
              <a:sym typeface="Wingdings" panose="05000000000000000000" pitchFamily="2" charset="2"/>
            </a:endParaRPr>
          </a:p>
        </p:txBody>
      </p:sp>
      <p:sp>
        <p:nvSpPr>
          <p:cNvPr id="70" name="Rectángulo 69"/>
          <p:cNvSpPr/>
          <p:nvPr/>
        </p:nvSpPr>
        <p:spPr>
          <a:xfrm>
            <a:off x="4507025" y="2196568"/>
            <a:ext cx="709533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12000" indent="-342900" algn="just">
              <a:buFont typeface="Arial" panose="020B0604020202020204" pitchFamily="34" charset="0"/>
              <a:buChar char="•"/>
            </a:pPr>
            <a:r>
              <a:rPr lang="es-ES" sz="2000" dirty="0" err="1">
                <a:sym typeface="Wingdings" panose="05000000000000000000" pitchFamily="2" charset="2"/>
              </a:rPr>
              <a:t>Indirect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effects</a:t>
            </a:r>
            <a:r>
              <a:rPr lang="es-ES" sz="2000" dirty="0">
                <a:sym typeface="Wingdings" panose="05000000000000000000" pitchFamily="2" charset="2"/>
              </a:rPr>
              <a:t>:</a:t>
            </a:r>
          </a:p>
          <a:p>
            <a:pPr marL="1257300" lvl="2" indent="-342900" algn="just">
              <a:buFont typeface="Wingdings" panose="05000000000000000000" pitchFamily="2" charset="2"/>
              <a:buChar char="Ø"/>
            </a:pPr>
            <a:r>
              <a:rPr lang="es-ES" sz="2000" dirty="0" err="1">
                <a:solidFill>
                  <a:srgbClr val="0070C0"/>
                </a:solidFill>
                <a:sym typeface="Wingdings" panose="05000000000000000000" pitchFamily="2" charset="2"/>
              </a:rPr>
              <a:t>Ungulates</a:t>
            </a:r>
            <a:r>
              <a:rPr lang="es-ES" sz="2000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decrease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habitat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quality</a:t>
            </a:r>
            <a:r>
              <a:rPr lang="es-ES" sz="2000" dirty="0">
                <a:sym typeface="Wingdings" panose="05000000000000000000" pitchFamily="2" charset="2"/>
              </a:rPr>
              <a:t>  </a:t>
            </a:r>
            <a:r>
              <a:rPr lang="es-ES" sz="2000" dirty="0" err="1">
                <a:sym typeface="Wingdings" panose="05000000000000000000" pitchFamily="2" charset="2"/>
              </a:rPr>
              <a:t>higher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perceived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olidFill>
                  <a:schemeClr val="accent2"/>
                </a:solidFill>
                <a:sym typeface="Wingdings" panose="05000000000000000000" pitchFamily="2" charset="2"/>
              </a:rPr>
              <a:t>predation</a:t>
            </a:r>
            <a:r>
              <a:rPr lang="es-ES" sz="2000" dirty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es-ES" sz="2000" dirty="0" err="1">
                <a:solidFill>
                  <a:schemeClr val="accent2"/>
                </a:solidFill>
                <a:sym typeface="Wingdings" panose="05000000000000000000" pitchFamily="2" charset="2"/>
              </a:rPr>
              <a:t>risk</a:t>
            </a:r>
            <a:r>
              <a:rPr lang="es-ES" sz="2000" dirty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es-ES" sz="2000" dirty="0">
                <a:sym typeface="Wingdings" panose="05000000000000000000" pitchFamily="2" charset="2"/>
              </a:rPr>
              <a:t> </a:t>
            </a:r>
            <a:r>
              <a:rPr lang="es-ES" sz="2000" b="1" dirty="0">
                <a:sym typeface="Wingdings" panose="05000000000000000000" pitchFamily="2" charset="2"/>
              </a:rPr>
              <a:t>more </a:t>
            </a:r>
            <a:r>
              <a:rPr lang="es-ES" sz="2000" b="1" dirty="0" err="1">
                <a:sym typeface="Wingdings" panose="05000000000000000000" pitchFamily="2" charset="2"/>
              </a:rPr>
              <a:t>acorns</a:t>
            </a:r>
            <a:r>
              <a:rPr lang="es-ES" sz="2000" b="1" dirty="0">
                <a:sym typeface="Wingdings" panose="05000000000000000000" pitchFamily="2" charset="2"/>
              </a:rPr>
              <a:t> </a:t>
            </a:r>
            <a:r>
              <a:rPr lang="es-ES" sz="2000" b="1" dirty="0" err="1">
                <a:sym typeface="Wingdings" panose="05000000000000000000" pitchFamily="2" charset="2"/>
              </a:rPr>
              <a:t>dispersed</a:t>
            </a:r>
            <a:endParaRPr lang="es-ES" sz="2000" b="1" dirty="0">
              <a:sym typeface="Wingdings" panose="05000000000000000000" pitchFamily="2" charset="2"/>
            </a:endParaRPr>
          </a:p>
          <a:p>
            <a:pPr marL="1257300" lvl="2" indent="-342900" algn="just">
              <a:buFont typeface="Wingdings" panose="05000000000000000000" pitchFamily="2" charset="2"/>
              <a:buChar char="Ø"/>
            </a:pPr>
            <a:r>
              <a:rPr lang="es-ES" sz="2000" dirty="0" err="1">
                <a:solidFill>
                  <a:srgbClr val="0070C0"/>
                </a:solidFill>
                <a:sym typeface="Wingdings" panose="05000000000000000000" pitchFamily="2" charset="2"/>
              </a:rPr>
              <a:t>Ungulates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decrease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rodent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abundance</a:t>
            </a:r>
            <a:r>
              <a:rPr lang="es-ES" sz="2000" dirty="0">
                <a:sym typeface="Wingdings" panose="05000000000000000000" pitchFamily="2" charset="2"/>
              </a:rPr>
              <a:t>  </a:t>
            </a:r>
            <a:r>
              <a:rPr lang="es-ES" sz="2000" dirty="0" err="1">
                <a:sym typeface="Wingdings" panose="05000000000000000000" pitchFamily="2" charset="2"/>
              </a:rPr>
              <a:t>relaxed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competition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for</a:t>
            </a:r>
            <a:r>
              <a:rPr lang="es-ES" sz="2000" dirty="0">
                <a:sym typeface="Wingdings" panose="05000000000000000000" pitchFamily="2" charset="2"/>
              </a:rPr>
              <a:t> </a:t>
            </a:r>
            <a:r>
              <a:rPr lang="es-ES" sz="2000" dirty="0" err="1">
                <a:sym typeface="Wingdings" panose="05000000000000000000" pitchFamily="2" charset="2"/>
              </a:rPr>
              <a:t>food</a:t>
            </a:r>
            <a:r>
              <a:rPr lang="es-ES" sz="2000" dirty="0">
                <a:sym typeface="Wingdings" panose="05000000000000000000" pitchFamily="2" charset="2"/>
              </a:rPr>
              <a:t>  </a:t>
            </a:r>
            <a:r>
              <a:rPr lang="es-ES" sz="2000" b="1" dirty="0" err="1">
                <a:sym typeface="Wingdings" panose="05000000000000000000" pitchFamily="2" charset="2"/>
              </a:rPr>
              <a:t>fewer</a:t>
            </a:r>
            <a:r>
              <a:rPr lang="es-ES" sz="2000" b="1" dirty="0">
                <a:sym typeface="Wingdings" panose="05000000000000000000" pitchFamily="2" charset="2"/>
              </a:rPr>
              <a:t> </a:t>
            </a:r>
            <a:r>
              <a:rPr lang="es-ES" sz="2000" b="1" dirty="0" err="1">
                <a:sym typeface="Wingdings" panose="05000000000000000000" pitchFamily="2" charset="2"/>
              </a:rPr>
              <a:t>acorns</a:t>
            </a:r>
            <a:r>
              <a:rPr lang="es-ES" sz="2000" b="1" dirty="0">
                <a:sym typeface="Wingdings" panose="05000000000000000000" pitchFamily="2" charset="2"/>
              </a:rPr>
              <a:t> </a:t>
            </a:r>
            <a:r>
              <a:rPr lang="es-ES" sz="2000" b="1" dirty="0" err="1">
                <a:sym typeface="Wingdings" panose="05000000000000000000" pitchFamily="2" charset="2"/>
              </a:rPr>
              <a:t>dispersed</a:t>
            </a:r>
            <a:endParaRPr lang="es-ES" sz="2000" b="1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1181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3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54" grpId="0" animBg="1"/>
      <p:bldP spid="54" grpId="1" animBg="1"/>
      <p:bldP spid="55" grpId="0" animBg="1"/>
      <p:bldP spid="55" grpId="1" animBg="1"/>
      <p:bldP spid="57" grpId="0" animBg="1"/>
      <p:bldP spid="57" grpId="1" animBg="1"/>
      <p:bldP spid="60" grpId="0" animBg="1"/>
      <p:bldP spid="60" grpId="1" animBg="1"/>
      <p:bldP spid="60" grpId="2" animBg="1"/>
      <p:bldP spid="60" grpId="3" animBg="1"/>
      <p:bldP spid="92" grpId="0" animBg="1"/>
      <p:bldP spid="92" grpId="1" animBg="1"/>
      <p:bldP spid="92" grpId="2" animBg="1"/>
      <p:bldP spid="92" grpId="3" animBg="1"/>
      <p:bldP spid="116" grpId="2"/>
      <p:bldP spid="116" grpId="3"/>
      <p:bldP spid="116" grpId="4"/>
      <p:bldP spid="118" grpId="2"/>
      <p:bldP spid="118" grpId="3"/>
      <p:bldP spid="118" grpId="4"/>
      <p:bldP spid="118" grpId="5"/>
      <p:bldP spid="118" grpId="6"/>
      <p:bldP spid="118" grpId="7"/>
      <p:bldP spid="118" grpId="8"/>
      <p:bldP spid="118" grpId="9"/>
      <p:bldP spid="118" grpId="10"/>
      <p:bldP spid="119" grpId="0"/>
      <p:bldP spid="119" grpId="1"/>
      <p:bldP spid="121" grpId="0"/>
      <p:bldP spid="121" grpId="1"/>
      <p:bldP spid="2" grpId="0"/>
      <p:bldP spid="2" grpId="1"/>
      <p:bldP spid="10" grpId="0"/>
      <p:bldP spid="10" grpId="1"/>
      <p:bldP spid="16" grpId="0"/>
      <p:bldP spid="16" grpId="1"/>
      <p:bldP spid="3" grpId="0"/>
      <p:bldP spid="68" grpId="0"/>
      <p:bldP spid="68" grpId="1"/>
      <p:bldP spid="69" grpId="0"/>
      <p:bldP spid="69" grpId="1"/>
      <p:bldP spid="70" grpId="0"/>
      <p:bldP spid="7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4835024" y="1217038"/>
            <a:ext cx="25087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Predictions</a:t>
            </a:r>
            <a:endParaRPr lang="es-E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04800" y="2067091"/>
            <a:ext cx="115691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 smtClean="0">
                <a:solidFill>
                  <a:schemeClr val="accent2"/>
                </a:solidFill>
              </a:rPr>
              <a:t>PREDATION RISK </a:t>
            </a:r>
            <a:r>
              <a:rPr lang="es-ES" sz="3600" dirty="0" smtClean="0"/>
              <a:t>AND </a:t>
            </a:r>
            <a:r>
              <a:rPr lang="es-ES" sz="3600" dirty="0" smtClean="0">
                <a:solidFill>
                  <a:srgbClr val="0070C0"/>
                </a:solidFill>
              </a:rPr>
              <a:t>UNGULATE PRESENCE </a:t>
            </a:r>
            <a:r>
              <a:rPr lang="es-ES" sz="3600" dirty="0" smtClean="0"/>
              <a:t>WILL MODIFY MICE FORAGING AND ACORN DISPERSAL BEHAVIOUR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1325217" y="4117473"/>
            <a:ext cx="9727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solidFill>
                  <a:srgbClr val="0070C0"/>
                </a:solidFill>
              </a:rPr>
              <a:t>UNGULATE PRESENCE </a:t>
            </a:r>
            <a:r>
              <a:rPr lang="es-ES" sz="3600" dirty="0"/>
              <a:t>WILL MODULATE THE EFFECTS OF </a:t>
            </a:r>
            <a:r>
              <a:rPr lang="es-ES" sz="3600" dirty="0">
                <a:solidFill>
                  <a:srgbClr val="FF9933"/>
                </a:solidFill>
              </a:rPr>
              <a:t>PREDATION RISK</a:t>
            </a:r>
          </a:p>
        </p:txBody>
      </p:sp>
      <p:sp>
        <p:nvSpPr>
          <p:cNvPr id="29" name="10 Forma libre"/>
          <p:cNvSpPr/>
          <p:nvPr/>
        </p:nvSpPr>
        <p:spPr>
          <a:xfrm>
            <a:off x="-649357" y="0"/>
            <a:ext cx="3286540" cy="331346"/>
          </a:xfrm>
          <a:custGeom>
            <a:avLst/>
            <a:gdLst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19379 w 2816352"/>
              <a:gd name="connsiteY3" fmla="*/ 541325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41357 w 2816352"/>
              <a:gd name="connsiteY3" fmla="*/ 548640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41357 w 2816352"/>
              <a:gd name="connsiteY3" fmla="*/ 548640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469349 w 2816352"/>
              <a:gd name="connsiteY3" fmla="*/ 548640 h 548640"/>
              <a:gd name="connsiteX4" fmla="*/ 0 w 2816352"/>
              <a:gd name="connsiteY4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6352" h="548640">
                <a:moveTo>
                  <a:pt x="0" y="0"/>
                </a:moveTo>
                <a:lnTo>
                  <a:pt x="2267712" y="0"/>
                </a:lnTo>
                <a:lnTo>
                  <a:pt x="2816352" y="548640"/>
                </a:lnTo>
                <a:lnTo>
                  <a:pt x="469349" y="5486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          	Introduction</a:t>
            </a:r>
            <a:endParaRPr lang="en-GB" dirty="0"/>
          </a:p>
        </p:txBody>
      </p:sp>
      <p:sp>
        <p:nvSpPr>
          <p:cNvPr id="10" name="Rectángulo 9"/>
          <p:cNvSpPr/>
          <p:nvPr/>
        </p:nvSpPr>
        <p:spPr>
          <a:xfrm>
            <a:off x="167640" y="2200864"/>
            <a:ext cx="115691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 smtClean="0"/>
              <a:t>THE AIM OF THE STUDY IS TO ASSESS THE EFFECTS OF </a:t>
            </a:r>
            <a:r>
              <a:rPr lang="es-ES" sz="3600" dirty="0" smtClean="0">
                <a:solidFill>
                  <a:schemeClr val="accent1">
                    <a:lumMod val="50000"/>
                  </a:schemeClr>
                </a:solidFill>
              </a:rPr>
              <a:t>UNGULATE PRESENCE </a:t>
            </a:r>
            <a:r>
              <a:rPr lang="es-ES" sz="3600" dirty="0" smtClean="0"/>
              <a:t>AND </a:t>
            </a:r>
            <a:r>
              <a:rPr lang="es-ES" sz="3600" dirty="0" smtClean="0">
                <a:solidFill>
                  <a:srgbClr val="FF9933"/>
                </a:solidFill>
              </a:rPr>
              <a:t>PREDATION RISK </a:t>
            </a:r>
            <a:r>
              <a:rPr lang="es-ES" sz="3600" dirty="0" smtClean="0"/>
              <a:t>ON THE FORAGING BEHAVIOUR AND ACORN DISPERSAL OF ALGERIAN MICE</a:t>
            </a:r>
          </a:p>
        </p:txBody>
      </p:sp>
    </p:spTree>
    <p:extLst>
      <p:ext uri="{BB962C8B-B14F-4D97-AF65-F5344CB8AC3E}">
        <p14:creationId xmlns:p14="http://schemas.microsoft.com/office/powerpoint/2010/main" val="243138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9" grpId="0"/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0 Forma libre"/>
          <p:cNvSpPr/>
          <p:nvPr/>
        </p:nvSpPr>
        <p:spPr>
          <a:xfrm>
            <a:off x="1778173" y="0"/>
            <a:ext cx="4342071" cy="331346"/>
          </a:xfrm>
          <a:custGeom>
            <a:avLst/>
            <a:gdLst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19379 w 2816352"/>
              <a:gd name="connsiteY3" fmla="*/ 541325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41357 w 2816352"/>
              <a:gd name="connsiteY3" fmla="*/ 548640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41357 w 2816352"/>
              <a:gd name="connsiteY3" fmla="*/ 548640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469349 w 2816352"/>
              <a:gd name="connsiteY3" fmla="*/ 548640 h 548640"/>
              <a:gd name="connsiteX4" fmla="*/ 0 w 2816352"/>
              <a:gd name="connsiteY4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6352" h="548640">
                <a:moveTo>
                  <a:pt x="0" y="0"/>
                </a:moveTo>
                <a:lnTo>
                  <a:pt x="2267712" y="0"/>
                </a:lnTo>
                <a:lnTo>
                  <a:pt x="2816352" y="548640"/>
                </a:lnTo>
                <a:lnTo>
                  <a:pt x="469349" y="5486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          	Materials &amp; Methods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045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64" y="2470484"/>
            <a:ext cx="4589908" cy="359091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54" y="3304673"/>
            <a:ext cx="4737770" cy="3553327"/>
          </a:xfrm>
          <a:prstGeom prst="rect">
            <a:avLst/>
          </a:prstGeom>
        </p:spPr>
      </p:pic>
      <p:sp>
        <p:nvSpPr>
          <p:cNvPr id="23" name="10 Forma libre"/>
          <p:cNvSpPr/>
          <p:nvPr/>
        </p:nvSpPr>
        <p:spPr>
          <a:xfrm>
            <a:off x="1778173" y="0"/>
            <a:ext cx="4342071" cy="331346"/>
          </a:xfrm>
          <a:custGeom>
            <a:avLst/>
            <a:gdLst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19379 w 2816352"/>
              <a:gd name="connsiteY3" fmla="*/ 541325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41357 w 2816352"/>
              <a:gd name="connsiteY3" fmla="*/ 548640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41357 w 2816352"/>
              <a:gd name="connsiteY3" fmla="*/ 548640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469349 w 2816352"/>
              <a:gd name="connsiteY3" fmla="*/ 548640 h 548640"/>
              <a:gd name="connsiteX4" fmla="*/ 0 w 2816352"/>
              <a:gd name="connsiteY4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6352" h="548640">
                <a:moveTo>
                  <a:pt x="0" y="0"/>
                </a:moveTo>
                <a:lnTo>
                  <a:pt x="2267712" y="0"/>
                </a:lnTo>
                <a:lnTo>
                  <a:pt x="2816352" y="548640"/>
                </a:lnTo>
                <a:lnTo>
                  <a:pt x="469349" y="5486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          	Materials &amp; Methods</a:t>
            </a:r>
            <a:endParaRPr lang="en-GB" dirty="0"/>
          </a:p>
        </p:txBody>
      </p:sp>
      <p:pic>
        <p:nvPicPr>
          <p:cNvPr id="1026" name="Picture 2" descr="http://www.uv.es/zoobot/excrementos/images/la%20caca%20de%20colores/11_GINETA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41" y="5252649"/>
            <a:ext cx="1932305" cy="144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o 5"/>
          <p:cNvGrpSpPr/>
          <p:nvPr/>
        </p:nvGrpSpPr>
        <p:grpSpPr>
          <a:xfrm>
            <a:off x="5739424" y="6016"/>
            <a:ext cx="6452576" cy="6858000"/>
            <a:chOff x="5739424" y="6016"/>
            <a:chExt cx="6452576" cy="6858000"/>
          </a:xfrm>
        </p:grpSpPr>
        <p:pic>
          <p:nvPicPr>
            <p:cNvPr id="7" name="Imagen 6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9424" y="6016"/>
              <a:ext cx="645257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CuadroTexto 1"/>
            <p:cNvSpPr txBox="1"/>
            <p:nvPr/>
          </p:nvSpPr>
          <p:spPr>
            <a:xfrm>
              <a:off x="5852160" y="530506"/>
              <a:ext cx="2971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FF99FF"/>
                  </a:solidFill>
                </a:rPr>
                <a:t>Simulation of genet presence</a:t>
              </a:r>
            </a:p>
            <a:p>
              <a:r>
                <a:rPr lang="en-GB" b="1" dirty="0" smtClean="0">
                  <a:solidFill>
                    <a:srgbClr val="FFFF00"/>
                  </a:solidFill>
                </a:rPr>
                <a:t>Control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158" y="4034393"/>
            <a:ext cx="3114348" cy="243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9839" t="12723" r="19923" b="9822"/>
          <a:stretch/>
        </p:blipFill>
        <p:spPr>
          <a:xfrm>
            <a:off x="769833" y="1055843"/>
            <a:ext cx="6830291" cy="4937732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3567850" y="2604655"/>
            <a:ext cx="928254" cy="8312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/>
          <p:cNvSpPr/>
          <p:nvPr/>
        </p:nvSpPr>
        <p:spPr>
          <a:xfrm>
            <a:off x="4759939" y="3574473"/>
            <a:ext cx="554183" cy="54032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10 Forma libre"/>
          <p:cNvSpPr/>
          <p:nvPr/>
        </p:nvSpPr>
        <p:spPr>
          <a:xfrm>
            <a:off x="1778173" y="0"/>
            <a:ext cx="4342071" cy="331346"/>
          </a:xfrm>
          <a:custGeom>
            <a:avLst/>
            <a:gdLst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19379 w 2816352"/>
              <a:gd name="connsiteY3" fmla="*/ 541325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41357 w 2816352"/>
              <a:gd name="connsiteY3" fmla="*/ 548640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41357 w 2816352"/>
              <a:gd name="connsiteY3" fmla="*/ 548640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469349 w 2816352"/>
              <a:gd name="connsiteY3" fmla="*/ 548640 h 548640"/>
              <a:gd name="connsiteX4" fmla="*/ 0 w 2816352"/>
              <a:gd name="connsiteY4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6352" h="548640">
                <a:moveTo>
                  <a:pt x="0" y="0"/>
                </a:moveTo>
                <a:lnTo>
                  <a:pt x="2267712" y="0"/>
                </a:lnTo>
                <a:lnTo>
                  <a:pt x="2816352" y="548640"/>
                </a:lnTo>
                <a:lnTo>
                  <a:pt x="469349" y="5486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          	Materials &amp; Methods</a:t>
            </a:r>
            <a:endParaRPr lang="en-GB" dirty="0"/>
          </a:p>
        </p:txBody>
      </p:sp>
      <p:sp>
        <p:nvSpPr>
          <p:cNvPr id="3" name="CuadroTexto 2"/>
          <p:cNvSpPr txBox="1"/>
          <p:nvPr/>
        </p:nvSpPr>
        <p:spPr>
          <a:xfrm>
            <a:off x="7799914" y="5083803"/>
            <a:ext cx="4214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Time that conspecifics (relatives or sneakers) spent in the cage was added as a continuous covariate</a:t>
            </a:r>
            <a:endParaRPr lang="en-GB" dirty="0"/>
          </a:p>
        </p:txBody>
      </p:sp>
      <p:sp>
        <p:nvSpPr>
          <p:cNvPr id="9" name="Rectángulo 8"/>
          <p:cNvSpPr/>
          <p:nvPr/>
        </p:nvSpPr>
        <p:spPr>
          <a:xfrm>
            <a:off x="7799914" y="1164681"/>
            <a:ext cx="4193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Identification of individuals: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n-GB" dirty="0" smtClean="0"/>
              <a:t>Dominant (larger)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n-GB" dirty="0" smtClean="0"/>
              <a:t>Relatives (smaller, tolerated)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n-GB" dirty="0" smtClean="0"/>
              <a:t>Sneakers (non-tolerated)</a:t>
            </a:r>
            <a:endParaRPr lang="en-GB" dirty="0"/>
          </a:p>
        </p:txBody>
      </p:sp>
      <p:sp>
        <p:nvSpPr>
          <p:cNvPr id="11" name="Rectángulo 10"/>
          <p:cNvSpPr/>
          <p:nvPr/>
        </p:nvSpPr>
        <p:spPr>
          <a:xfrm>
            <a:off x="7799914" y="3098456"/>
            <a:ext cx="4193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Analyses of behavioural responses to experimental treatments focused on dominant individuals</a:t>
            </a:r>
          </a:p>
        </p:txBody>
      </p:sp>
    </p:spTree>
    <p:extLst>
      <p:ext uri="{BB962C8B-B14F-4D97-AF65-F5344CB8AC3E}">
        <p14:creationId xmlns:p14="http://schemas.microsoft.com/office/powerpoint/2010/main" val="49918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3596641" y="1326860"/>
            <a:ext cx="88860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000" dirty="0" smtClean="0"/>
              <a:t>Duration of foraging events</a:t>
            </a:r>
          </a:p>
          <a:p>
            <a:pPr algn="just">
              <a:lnSpc>
                <a:spcPct val="150000"/>
              </a:lnSpc>
            </a:pPr>
            <a:r>
              <a:rPr lang="en-GB" sz="2000" dirty="0" smtClean="0"/>
              <a:t>Proportion of time devoted to: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000" dirty="0" smtClean="0"/>
              <a:t>Vigilance (“</a:t>
            </a:r>
            <a:r>
              <a:rPr lang="en-GB" sz="2000" i="1" dirty="0" smtClean="0"/>
              <a:t>freezing</a:t>
            </a:r>
            <a:r>
              <a:rPr lang="en-GB" sz="2000" dirty="0" smtClean="0"/>
              <a:t>”)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000" dirty="0" smtClean="0"/>
              <a:t>Acorn handling (“</a:t>
            </a:r>
            <a:r>
              <a:rPr lang="en-GB" sz="2000" i="1" dirty="0" smtClean="0"/>
              <a:t>handling”</a:t>
            </a:r>
            <a:r>
              <a:rPr lang="en-GB" sz="2000" dirty="0" smtClean="0"/>
              <a:t>)</a:t>
            </a:r>
          </a:p>
        </p:txBody>
      </p:sp>
      <p:sp>
        <p:nvSpPr>
          <p:cNvPr id="14" name="10 Forma libre"/>
          <p:cNvSpPr/>
          <p:nvPr/>
        </p:nvSpPr>
        <p:spPr>
          <a:xfrm>
            <a:off x="1778173" y="0"/>
            <a:ext cx="4342071" cy="331346"/>
          </a:xfrm>
          <a:custGeom>
            <a:avLst/>
            <a:gdLst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19379 w 2816352"/>
              <a:gd name="connsiteY3" fmla="*/ 541325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41357 w 2816352"/>
              <a:gd name="connsiteY3" fmla="*/ 548640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41357 w 2816352"/>
              <a:gd name="connsiteY3" fmla="*/ 548640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469349 w 2816352"/>
              <a:gd name="connsiteY3" fmla="*/ 548640 h 548640"/>
              <a:gd name="connsiteX4" fmla="*/ 0 w 2816352"/>
              <a:gd name="connsiteY4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6352" h="548640">
                <a:moveTo>
                  <a:pt x="0" y="0"/>
                </a:moveTo>
                <a:lnTo>
                  <a:pt x="2267712" y="0"/>
                </a:lnTo>
                <a:lnTo>
                  <a:pt x="2816352" y="548640"/>
                </a:lnTo>
                <a:lnTo>
                  <a:pt x="469349" y="5486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          	Materials &amp; Methods</a:t>
            </a:r>
            <a:endParaRPr lang="en-GB" dirty="0"/>
          </a:p>
        </p:txBody>
      </p:sp>
      <p:sp>
        <p:nvSpPr>
          <p:cNvPr id="2" name="Rectángulo 1"/>
          <p:cNvSpPr/>
          <p:nvPr/>
        </p:nvSpPr>
        <p:spPr>
          <a:xfrm>
            <a:off x="2600595" y="3362219"/>
            <a:ext cx="9362806" cy="50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>
              <a:lnSpc>
                <a:spcPct val="150000"/>
              </a:lnSpc>
            </a:pPr>
            <a:r>
              <a:rPr lang="en-GB" sz="2000" dirty="0" smtClean="0"/>
              <a:t>Acorn dispersal rate </a:t>
            </a:r>
            <a:r>
              <a:rPr lang="en-GB" sz="2000" dirty="0" smtClean="0">
                <a:sym typeface="Wingdings" panose="05000000000000000000" pitchFamily="2" charset="2"/>
              </a:rPr>
              <a:t> </a:t>
            </a:r>
            <a:r>
              <a:rPr lang="en-GB" dirty="0" smtClean="0"/>
              <a:t>Number of acorns dispersed from the cage/number of events</a:t>
            </a:r>
            <a:endParaRPr lang="en-GB" dirty="0"/>
          </a:p>
        </p:txBody>
      </p:sp>
      <p:sp>
        <p:nvSpPr>
          <p:cNvPr id="3" name="CuadroTexto 2"/>
          <p:cNvSpPr txBox="1"/>
          <p:nvPr/>
        </p:nvSpPr>
        <p:spPr>
          <a:xfrm>
            <a:off x="255539" y="2488648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 smtClean="0">
                <a:sym typeface="Wingdings" panose="05000000000000000000" pitchFamily="2" charset="2"/>
              </a:rPr>
              <a:t>RESPONSE VARIABLES</a:t>
            </a:r>
            <a:endParaRPr lang="en-GB" sz="2000" b="1" dirty="0">
              <a:sym typeface="Wingdings" panose="05000000000000000000" pitchFamily="2" charset="2"/>
            </a:endParaRPr>
          </a:p>
        </p:txBody>
      </p:sp>
      <p:sp>
        <p:nvSpPr>
          <p:cNvPr id="4" name="Abrir llave 3"/>
          <p:cNvSpPr/>
          <p:nvPr/>
        </p:nvSpPr>
        <p:spPr>
          <a:xfrm>
            <a:off x="2846339" y="1250417"/>
            <a:ext cx="856982" cy="2877373"/>
          </a:xfrm>
          <a:prstGeom prst="leftBrace">
            <a:avLst>
              <a:gd name="adj1" fmla="val 49234"/>
              <a:gd name="adj2" fmla="val 51059"/>
            </a:avLst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ángulo 4"/>
          <p:cNvSpPr/>
          <p:nvPr/>
        </p:nvSpPr>
        <p:spPr>
          <a:xfrm>
            <a:off x="6502573" y="805900"/>
            <a:ext cx="5103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  <a:sym typeface="Wingdings" panose="05000000000000000000" pitchFamily="2" charset="2"/>
              </a:rPr>
              <a:t>(We </a:t>
            </a:r>
            <a:r>
              <a:rPr lang="en-GB" dirty="0">
                <a:solidFill>
                  <a:srgbClr val="0070C0"/>
                </a:solidFill>
                <a:sym typeface="Wingdings" panose="05000000000000000000" pitchFamily="2" charset="2"/>
              </a:rPr>
              <a:t>worked with the means obtained for each </a:t>
            </a:r>
            <a:r>
              <a:rPr lang="en-GB" dirty="0" smtClean="0">
                <a:solidFill>
                  <a:srgbClr val="0070C0"/>
                </a:solidFill>
                <a:sym typeface="Wingdings" panose="05000000000000000000" pitchFamily="2" charset="2"/>
              </a:rPr>
              <a:t>tree) 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59080" y="5683361"/>
            <a:ext cx="5354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 smtClean="0">
                <a:sym typeface="Wingdings" panose="05000000000000000000" pitchFamily="2" charset="2"/>
              </a:rPr>
              <a:t>RANDOM FACTORS </a:t>
            </a:r>
            <a:r>
              <a:rPr lang="en-GB" sz="2000" dirty="0" smtClean="0">
                <a:sym typeface="Wingdings" panose="05000000000000000000" pitchFamily="2" charset="2"/>
              </a:rPr>
              <a:t> </a:t>
            </a:r>
            <a:r>
              <a:rPr lang="en-GB" sz="2000" u="sng" dirty="0" smtClean="0">
                <a:sym typeface="Wingdings" panose="05000000000000000000" pitchFamily="2" charset="2"/>
              </a:rPr>
              <a:t>Site</a:t>
            </a:r>
            <a:endParaRPr lang="en-GB" sz="2000" u="sng" dirty="0">
              <a:sym typeface="Wingdings" panose="05000000000000000000" pitchFamily="2" charset="2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59080" y="4722920"/>
            <a:ext cx="10292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 smtClean="0">
                <a:sym typeface="Wingdings" panose="05000000000000000000" pitchFamily="2" charset="2"/>
              </a:rPr>
              <a:t>FIXED EFFECTS </a:t>
            </a:r>
            <a:r>
              <a:rPr lang="en-GB" sz="2000" dirty="0" smtClean="0">
                <a:sym typeface="Wingdings" panose="05000000000000000000" pitchFamily="2" charset="2"/>
              </a:rPr>
              <a:t> </a:t>
            </a:r>
            <a:r>
              <a:rPr lang="en-GB" sz="2000" u="sng" dirty="0" smtClean="0">
                <a:sym typeface="Wingdings" panose="05000000000000000000" pitchFamily="2" charset="2"/>
              </a:rPr>
              <a:t>Exclosure </a:t>
            </a:r>
            <a:r>
              <a:rPr lang="en-GB" sz="2000" dirty="0" smtClean="0">
                <a:sym typeface="Wingdings" panose="05000000000000000000" pitchFamily="2" charset="2"/>
              </a:rPr>
              <a:t>+ </a:t>
            </a:r>
            <a:r>
              <a:rPr lang="en-GB" sz="2000" u="sng" dirty="0" smtClean="0">
                <a:sym typeface="Wingdings" panose="05000000000000000000" pitchFamily="2" charset="2"/>
              </a:rPr>
              <a:t>Scent Treatment </a:t>
            </a:r>
            <a:r>
              <a:rPr lang="en-GB" sz="2000" dirty="0" smtClean="0">
                <a:sym typeface="Wingdings" panose="05000000000000000000" pitchFamily="2" charset="2"/>
              </a:rPr>
              <a:t>+ </a:t>
            </a:r>
            <a:r>
              <a:rPr lang="en-GB" sz="2000" u="sng" dirty="0" smtClean="0">
                <a:sym typeface="Wingdings" panose="05000000000000000000" pitchFamily="2" charset="2"/>
              </a:rPr>
              <a:t>Interaction</a:t>
            </a:r>
            <a:r>
              <a:rPr lang="en-GB" sz="2000" dirty="0" smtClean="0">
                <a:sym typeface="Wingdings" panose="05000000000000000000" pitchFamily="2" charset="2"/>
              </a:rPr>
              <a:t> (exclosure x scent treatment)</a:t>
            </a:r>
            <a:endParaRPr lang="en-GB" sz="2000" dirty="0">
              <a:sym typeface="Wingdings" panose="05000000000000000000" pitchFamily="2" charset="2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18160" y="469205"/>
            <a:ext cx="44110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Mixed linear models</a:t>
            </a:r>
            <a:endParaRPr lang="en-GB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876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020832"/>
              </p:ext>
            </p:extLst>
          </p:nvPr>
        </p:nvGraphicFramePr>
        <p:xfrm>
          <a:off x="6120003" y="1752364"/>
          <a:ext cx="547625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9063"/>
                <a:gridCol w="1369063"/>
                <a:gridCol w="1369063"/>
                <a:gridCol w="1369063"/>
              </a:tblGrid>
              <a:tr h="243993">
                <a:tc>
                  <a:txBody>
                    <a:bodyPr/>
                    <a:lstStyle/>
                    <a:p>
                      <a:pPr algn="ctr"/>
                      <a:r>
                        <a:rPr lang="en-GB" sz="1400" i="1" noProof="0" dirty="0" smtClean="0">
                          <a:latin typeface="+mn-lt"/>
                          <a:cs typeface="Times New Roman" panose="02020603050405020304" pitchFamily="18" charset="0"/>
                        </a:rPr>
                        <a:t>Effect</a:t>
                      </a:r>
                      <a:endParaRPr lang="en-GB" sz="1400" i="1" noProof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d.f.</a:t>
                      </a:r>
                      <a:endParaRPr lang="es-ES" sz="1100" i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i="1" dirty="0" smtClean="0">
                          <a:latin typeface="+mn-lt"/>
                          <a:cs typeface="Times New Roman" panose="02020603050405020304" pitchFamily="18" charset="0"/>
                        </a:rPr>
                        <a:t>F</a:t>
                      </a:r>
                      <a:endParaRPr lang="es-ES" sz="1400" i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i="1" dirty="0" smtClean="0">
                          <a:latin typeface="+mn-lt"/>
                          <a:cs typeface="Times New Roman" panose="02020603050405020304" pitchFamily="18" charset="0"/>
                        </a:rPr>
                        <a:t>p</a:t>
                      </a:r>
                      <a:endParaRPr lang="es-ES" sz="1400" i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43993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>
                          <a:latin typeface="+mn-lt"/>
                          <a:cs typeface="Times New Roman" panose="02020603050405020304" pitchFamily="18" charset="0"/>
                        </a:rPr>
                        <a:t>Site</a:t>
                      </a:r>
                      <a:endParaRPr lang="en-GB" sz="1400" noProof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s-E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  <a:cs typeface="Times New Roman" panose="02020603050405020304" pitchFamily="18" charset="0"/>
                        </a:rPr>
                        <a:t>0.54</a:t>
                      </a:r>
                      <a:endParaRPr lang="es-E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  <a:cs typeface="Times New Roman" panose="02020603050405020304" pitchFamily="18" charset="0"/>
                        </a:rPr>
                        <a:t>0.463</a:t>
                      </a:r>
                      <a:endParaRPr lang="es-E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43993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>
                          <a:latin typeface="+mn-lt"/>
                          <a:cs typeface="Times New Roman" panose="02020603050405020304" pitchFamily="18" charset="0"/>
                        </a:rPr>
                        <a:t>Exclosure</a:t>
                      </a:r>
                      <a:endParaRPr lang="en-GB" sz="1400" noProof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s-E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  <a:cs typeface="Times New Roman" panose="02020603050405020304" pitchFamily="18" charset="0"/>
                        </a:rPr>
                        <a:t>25.70</a:t>
                      </a:r>
                      <a:endParaRPr lang="es-E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0.000</a:t>
                      </a:r>
                      <a:endParaRPr lang="es-E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43993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>
                          <a:latin typeface="+mn-lt"/>
                          <a:cs typeface="Times New Roman" panose="02020603050405020304" pitchFamily="18" charset="0"/>
                        </a:rPr>
                        <a:t>Scent</a:t>
                      </a:r>
                      <a:endParaRPr lang="en-GB" sz="1400" noProof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s-E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  <a:cs typeface="Times New Roman" panose="02020603050405020304" pitchFamily="18" charset="0"/>
                        </a:rPr>
                        <a:t>173.62</a:t>
                      </a:r>
                      <a:endParaRPr lang="es-E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0.000</a:t>
                      </a:r>
                      <a:endParaRPr lang="es-E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43993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>
                          <a:latin typeface="+mn-lt"/>
                          <a:cs typeface="Times New Roman" panose="02020603050405020304" pitchFamily="18" charset="0"/>
                        </a:rPr>
                        <a:t>Excl.</a:t>
                      </a:r>
                      <a:r>
                        <a:rPr lang="en-GB" sz="1400" baseline="0" noProof="0" dirty="0" smtClean="0">
                          <a:latin typeface="+mn-lt"/>
                          <a:cs typeface="Times New Roman" panose="02020603050405020304" pitchFamily="18" charset="0"/>
                        </a:rPr>
                        <a:t> x Scent</a:t>
                      </a:r>
                      <a:endParaRPr lang="en-GB" sz="1400" noProof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s-E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  <a:cs typeface="Times New Roman" panose="02020603050405020304" pitchFamily="18" charset="0"/>
                        </a:rPr>
                        <a:t>189.21</a:t>
                      </a:r>
                      <a:endParaRPr lang="es-E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0.000</a:t>
                      </a:r>
                      <a:endParaRPr lang="es-E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43993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 smtClean="0">
                          <a:latin typeface="+mn-lt"/>
                          <a:cs typeface="Times New Roman" panose="02020603050405020304" pitchFamily="18" charset="0"/>
                        </a:rPr>
                        <a:t>Error</a:t>
                      </a:r>
                      <a:endParaRPr lang="en-GB" sz="1400" noProof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+mn-lt"/>
                          <a:cs typeface="Times New Roman" panose="02020603050405020304" pitchFamily="18" charset="0"/>
                        </a:rPr>
                        <a:t>956</a:t>
                      </a:r>
                      <a:endParaRPr lang="es-E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CuadroTexto 12"/>
          <p:cNvSpPr txBox="1">
            <a:spLocks noChangeAspect="1"/>
          </p:cNvSpPr>
          <p:nvPr/>
        </p:nvSpPr>
        <p:spPr>
          <a:xfrm>
            <a:off x="6120003" y="3881351"/>
            <a:ext cx="5476253" cy="2585323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>
                <a:cs typeface="Times New Roman" panose="02020603050405020304" pitchFamily="18" charset="0"/>
              </a:rPr>
              <a:t>Longer events with ungulates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 smtClean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>
                <a:cs typeface="Times New Roman" panose="02020603050405020304" pitchFamily="18" charset="0"/>
              </a:rPr>
              <a:t>Longer events as a response to scent treatment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>
                <a:cs typeface="Times New Roman" panose="02020603050405020304" pitchFamily="18" charset="0"/>
              </a:rPr>
              <a:t>Interaction:</a:t>
            </a:r>
            <a:endParaRPr lang="en-GB" dirty="0">
              <a:cs typeface="Times New Roman" panose="02020603050405020304" pitchFamily="18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n-GB" dirty="0" smtClean="0">
                <a:cs typeface="Times New Roman" panose="02020603050405020304" pitchFamily="18" charset="0"/>
              </a:rPr>
              <a:t>With ungulates: no significant effects of scent treatment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n-GB" dirty="0" smtClean="0">
                <a:cs typeface="Times New Roman" panose="02020603050405020304" pitchFamily="18" charset="0"/>
              </a:rPr>
              <a:t>Without ungulates</a:t>
            </a:r>
            <a:r>
              <a:rPr lang="en-GB" dirty="0">
                <a:cs typeface="Times New Roman" panose="02020603050405020304" pitchFamily="18" charset="0"/>
              </a:rPr>
              <a:t>:</a:t>
            </a:r>
            <a:r>
              <a:rPr lang="en-GB" dirty="0" smtClean="0">
                <a:cs typeface="Times New Roman" panose="02020603050405020304" pitchFamily="18" charset="0"/>
              </a:rPr>
              <a:t> longer events as a response to scent treatment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4167386" y="777295"/>
            <a:ext cx="39052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EVENT DURATION</a:t>
            </a:r>
            <a:endParaRPr lang="es-E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5" name="10 Forma libre"/>
          <p:cNvSpPr/>
          <p:nvPr/>
        </p:nvSpPr>
        <p:spPr>
          <a:xfrm>
            <a:off x="5283384" y="-6624"/>
            <a:ext cx="4342071" cy="331346"/>
          </a:xfrm>
          <a:custGeom>
            <a:avLst/>
            <a:gdLst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19379 w 2816352"/>
              <a:gd name="connsiteY3" fmla="*/ 541325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41357 w 2816352"/>
              <a:gd name="connsiteY3" fmla="*/ 548640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541357 w 2816352"/>
              <a:gd name="connsiteY3" fmla="*/ 548640 h 548640"/>
              <a:gd name="connsiteX4" fmla="*/ 0 w 2816352"/>
              <a:gd name="connsiteY4" fmla="*/ 0 h 548640"/>
              <a:gd name="connsiteX0" fmla="*/ 0 w 2816352"/>
              <a:gd name="connsiteY0" fmla="*/ 0 h 548640"/>
              <a:gd name="connsiteX1" fmla="*/ 2267712 w 2816352"/>
              <a:gd name="connsiteY1" fmla="*/ 0 h 548640"/>
              <a:gd name="connsiteX2" fmla="*/ 2816352 w 2816352"/>
              <a:gd name="connsiteY2" fmla="*/ 548640 h 548640"/>
              <a:gd name="connsiteX3" fmla="*/ 469349 w 2816352"/>
              <a:gd name="connsiteY3" fmla="*/ 548640 h 548640"/>
              <a:gd name="connsiteX4" fmla="*/ 0 w 2816352"/>
              <a:gd name="connsiteY4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6352" h="548640">
                <a:moveTo>
                  <a:pt x="0" y="0"/>
                </a:moveTo>
                <a:lnTo>
                  <a:pt x="2267712" y="0"/>
                </a:lnTo>
                <a:lnTo>
                  <a:pt x="2816352" y="548640"/>
                </a:lnTo>
                <a:lnTo>
                  <a:pt x="469349" y="548640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          	Results &amp; Discussion</a:t>
            </a:r>
            <a:endParaRPr lang="en-GB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34" y="1752364"/>
            <a:ext cx="4964628" cy="4714310"/>
          </a:xfrm>
          <a:prstGeom prst="rect">
            <a:avLst/>
          </a:prstGeom>
        </p:spPr>
      </p:pic>
      <p:sp>
        <p:nvSpPr>
          <p:cNvPr id="16" name="Elipse 15"/>
          <p:cNvSpPr/>
          <p:nvPr/>
        </p:nvSpPr>
        <p:spPr>
          <a:xfrm>
            <a:off x="3718560" y="1752363"/>
            <a:ext cx="1564824" cy="3283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361" y="4390540"/>
            <a:ext cx="539894" cy="52802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855" y="3588200"/>
            <a:ext cx="634536" cy="736099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182" y="6020171"/>
            <a:ext cx="539894" cy="528028"/>
          </a:xfrm>
          <a:prstGeom prst="rect">
            <a:avLst/>
          </a:prstGeom>
        </p:spPr>
      </p:pic>
      <p:sp>
        <p:nvSpPr>
          <p:cNvPr id="4" name="Distinto de 3"/>
          <p:cNvSpPr/>
          <p:nvPr/>
        </p:nvSpPr>
        <p:spPr>
          <a:xfrm rot="1124467">
            <a:off x="2706316" y="3188040"/>
            <a:ext cx="1210826" cy="746760"/>
          </a:xfrm>
          <a:prstGeom prst="mathNotEqual">
            <a:avLst>
              <a:gd name="adj1" fmla="val 13331"/>
              <a:gd name="adj2" fmla="val 6600000"/>
              <a:gd name="adj3" fmla="val 13844"/>
            </a:avLst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217474" y="971891"/>
            <a:ext cx="2851608" cy="738664"/>
            <a:chOff x="217474" y="971891"/>
            <a:chExt cx="2851608" cy="738664"/>
          </a:xfrm>
        </p:grpSpPr>
        <p:sp>
          <p:nvSpPr>
            <p:cNvPr id="2" name="CuadroTexto 1"/>
            <p:cNvSpPr txBox="1"/>
            <p:nvPr/>
          </p:nvSpPr>
          <p:spPr>
            <a:xfrm>
              <a:off x="430834" y="971891"/>
              <a:ext cx="263824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400" dirty="0" smtClean="0"/>
                <a:t>Control</a:t>
              </a:r>
            </a:p>
            <a:p>
              <a:pPr>
                <a:lnSpc>
                  <a:spcPct val="150000"/>
                </a:lnSpc>
              </a:pPr>
              <a:r>
                <a:rPr lang="en-GB" sz="1400" dirty="0" smtClean="0"/>
                <a:t>Scent treatment (genet)</a:t>
              </a:r>
              <a:endParaRPr lang="en-GB" sz="1400" dirty="0"/>
            </a:p>
          </p:txBody>
        </p:sp>
        <p:sp>
          <p:nvSpPr>
            <p:cNvPr id="5" name="Elipse 4"/>
            <p:cNvSpPr/>
            <p:nvPr/>
          </p:nvSpPr>
          <p:spPr>
            <a:xfrm>
              <a:off x="217474" y="1401944"/>
              <a:ext cx="213360" cy="21330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Elipse 16"/>
            <p:cNvSpPr/>
            <p:nvPr/>
          </p:nvSpPr>
          <p:spPr>
            <a:xfrm>
              <a:off x="217474" y="1070278"/>
              <a:ext cx="213360" cy="2133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8933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4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2224</TotalTime>
  <Words>1545</Words>
  <Application>Microsoft Office PowerPoint</Application>
  <PresentationFormat>Panorámica</PresentationFormat>
  <Paragraphs>263</Paragraphs>
  <Slides>18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Palatino Linotype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Gallego Garcia</dc:creator>
  <cp:lastModifiedBy>Diego Gallego Garcia</cp:lastModifiedBy>
  <cp:revision>125</cp:revision>
  <dcterms:created xsi:type="dcterms:W3CDTF">2016-03-04T13:08:53Z</dcterms:created>
  <dcterms:modified xsi:type="dcterms:W3CDTF">2016-03-10T11:20:19Z</dcterms:modified>
</cp:coreProperties>
</file>