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rels" ContentType="application/vnd.openxmlformats-package.relationships+xml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7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rts/chart1.xml" ContentType="application/vnd.openxmlformats-officedocument.drawingml.chart+xml"/>
  <Override PartName="/ppt/notesSlides/notesSlide25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712" r:id="rId3"/>
    <p:sldMasterId id="2147483796" r:id="rId4"/>
    <p:sldMasterId id="2147483808" r:id="rId5"/>
    <p:sldMasterId id="2147483826" r:id="rId6"/>
    <p:sldMasterId id="2147483838" r:id="rId7"/>
    <p:sldMasterId id="2147483850" r:id="rId8"/>
  </p:sldMasterIdLst>
  <p:notesMasterIdLst>
    <p:notesMasterId r:id="rId55"/>
  </p:notesMasterIdLst>
  <p:sldIdLst>
    <p:sldId id="258" r:id="rId9"/>
    <p:sldId id="300" r:id="rId10"/>
    <p:sldId id="294" r:id="rId11"/>
    <p:sldId id="262" r:id="rId12"/>
    <p:sldId id="259" r:id="rId13"/>
    <p:sldId id="329" r:id="rId14"/>
    <p:sldId id="289" r:id="rId15"/>
    <p:sldId id="306" r:id="rId16"/>
    <p:sldId id="288" r:id="rId17"/>
    <p:sldId id="353" r:id="rId18"/>
    <p:sldId id="332" r:id="rId19"/>
    <p:sldId id="333" r:id="rId20"/>
    <p:sldId id="301" r:id="rId21"/>
    <p:sldId id="263" r:id="rId22"/>
    <p:sldId id="302" r:id="rId23"/>
    <p:sldId id="303" r:id="rId24"/>
    <p:sldId id="304" r:id="rId25"/>
    <p:sldId id="334" r:id="rId26"/>
    <p:sldId id="351" r:id="rId27"/>
    <p:sldId id="317" r:id="rId28"/>
    <p:sldId id="335" r:id="rId29"/>
    <p:sldId id="310" r:id="rId30"/>
    <p:sldId id="352" r:id="rId31"/>
    <p:sldId id="260" r:id="rId32"/>
    <p:sldId id="265" r:id="rId33"/>
    <p:sldId id="264" r:id="rId34"/>
    <p:sldId id="309" r:id="rId35"/>
    <p:sldId id="266" r:id="rId36"/>
    <p:sldId id="279" r:id="rId37"/>
    <p:sldId id="281" r:id="rId38"/>
    <p:sldId id="272" r:id="rId39"/>
    <p:sldId id="282" r:id="rId40"/>
    <p:sldId id="284" r:id="rId41"/>
    <p:sldId id="278" r:id="rId42"/>
    <p:sldId id="271" r:id="rId43"/>
    <p:sldId id="307" r:id="rId44"/>
    <p:sldId id="354" r:id="rId45"/>
    <p:sldId id="336" r:id="rId46"/>
    <p:sldId id="337" r:id="rId47"/>
    <p:sldId id="342" r:id="rId48"/>
    <p:sldId id="341" r:id="rId49"/>
    <p:sldId id="350" r:id="rId50"/>
    <p:sldId id="345" r:id="rId51"/>
    <p:sldId id="346" r:id="rId52"/>
    <p:sldId id="328" r:id="rId53"/>
    <p:sldId id="275" r:id="rId54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979" userDrawn="1">
          <p15:clr>
            <a:srgbClr val="A4A3A4"/>
          </p15:clr>
        </p15:guide>
        <p15:guide id="2" pos="408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éline Ducournau" initials="CD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DCF4"/>
    <a:srgbClr val="CDE0FF"/>
    <a:srgbClr val="FFFFFF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636" autoAdjust="0"/>
  </p:normalViewPr>
  <p:slideViewPr>
    <p:cSldViewPr showGuides="1">
      <p:cViewPr varScale="1">
        <p:scale>
          <a:sx n="121" d="100"/>
          <a:sy n="121" d="100"/>
        </p:scale>
        <p:origin x="-1288" y="-104"/>
      </p:cViewPr>
      <p:guideLst>
        <p:guide orient="horz" pos="1979"/>
        <p:guide pos="40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4" Type="http://schemas.openxmlformats.org/officeDocument/2006/relationships/slide" Target="slides/slide6.xml"/><Relationship Id="rId15" Type="http://schemas.openxmlformats.org/officeDocument/2006/relationships/slide" Target="slides/slide7.xml"/><Relationship Id="rId16" Type="http://schemas.openxmlformats.org/officeDocument/2006/relationships/slide" Target="slides/slide8.xml"/><Relationship Id="rId17" Type="http://schemas.openxmlformats.org/officeDocument/2006/relationships/slide" Target="slides/slide9.xml"/><Relationship Id="rId18" Type="http://schemas.openxmlformats.org/officeDocument/2006/relationships/slide" Target="slides/slide10.xml"/><Relationship Id="rId19" Type="http://schemas.openxmlformats.org/officeDocument/2006/relationships/slide" Target="slides/slide11.xml"/><Relationship Id="rId50" Type="http://schemas.openxmlformats.org/officeDocument/2006/relationships/slide" Target="slides/slide42.xml"/><Relationship Id="rId51" Type="http://schemas.openxmlformats.org/officeDocument/2006/relationships/slide" Target="slides/slide43.xml"/><Relationship Id="rId52" Type="http://schemas.openxmlformats.org/officeDocument/2006/relationships/slide" Target="slides/slide44.xml"/><Relationship Id="rId53" Type="http://schemas.openxmlformats.org/officeDocument/2006/relationships/slide" Target="slides/slide45.xml"/><Relationship Id="rId54" Type="http://schemas.openxmlformats.org/officeDocument/2006/relationships/slide" Target="slides/slide46.xml"/><Relationship Id="rId55" Type="http://schemas.openxmlformats.org/officeDocument/2006/relationships/notesMaster" Target="notesMasters/notesMaster1.xml"/><Relationship Id="rId56" Type="http://schemas.openxmlformats.org/officeDocument/2006/relationships/printerSettings" Target="printerSettings/printerSettings1.bin"/><Relationship Id="rId57" Type="http://schemas.openxmlformats.org/officeDocument/2006/relationships/commentAuthors" Target="commentAuthors.xml"/><Relationship Id="rId58" Type="http://schemas.openxmlformats.org/officeDocument/2006/relationships/presProps" Target="presProps.xml"/><Relationship Id="rId59" Type="http://schemas.openxmlformats.org/officeDocument/2006/relationships/viewProps" Target="viewProps.xml"/><Relationship Id="rId40" Type="http://schemas.openxmlformats.org/officeDocument/2006/relationships/slide" Target="slides/slide32.xml"/><Relationship Id="rId41" Type="http://schemas.openxmlformats.org/officeDocument/2006/relationships/slide" Target="slides/slide33.xml"/><Relationship Id="rId42" Type="http://schemas.openxmlformats.org/officeDocument/2006/relationships/slide" Target="slides/slide34.xml"/><Relationship Id="rId43" Type="http://schemas.openxmlformats.org/officeDocument/2006/relationships/slide" Target="slides/slide35.xml"/><Relationship Id="rId44" Type="http://schemas.openxmlformats.org/officeDocument/2006/relationships/slide" Target="slides/slide36.xml"/><Relationship Id="rId45" Type="http://schemas.openxmlformats.org/officeDocument/2006/relationships/slide" Target="slides/slide37.xml"/><Relationship Id="rId46" Type="http://schemas.openxmlformats.org/officeDocument/2006/relationships/slide" Target="slides/slide38.xml"/><Relationship Id="rId47" Type="http://schemas.openxmlformats.org/officeDocument/2006/relationships/slide" Target="slides/slide39.xml"/><Relationship Id="rId48" Type="http://schemas.openxmlformats.org/officeDocument/2006/relationships/slide" Target="slides/slide40.xml"/><Relationship Id="rId49" Type="http://schemas.openxmlformats.org/officeDocument/2006/relationships/slide" Target="slides/slide4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" Target="slides/slide1.xml"/><Relationship Id="rId30" Type="http://schemas.openxmlformats.org/officeDocument/2006/relationships/slide" Target="slides/slide22.xml"/><Relationship Id="rId31" Type="http://schemas.openxmlformats.org/officeDocument/2006/relationships/slide" Target="slides/slide23.xml"/><Relationship Id="rId32" Type="http://schemas.openxmlformats.org/officeDocument/2006/relationships/slide" Target="slides/slide24.xml"/><Relationship Id="rId33" Type="http://schemas.openxmlformats.org/officeDocument/2006/relationships/slide" Target="slides/slide25.xml"/><Relationship Id="rId34" Type="http://schemas.openxmlformats.org/officeDocument/2006/relationships/slide" Target="slides/slide26.xml"/><Relationship Id="rId35" Type="http://schemas.openxmlformats.org/officeDocument/2006/relationships/slide" Target="slides/slide27.xml"/><Relationship Id="rId36" Type="http://schemas.openxmlformats.org/officeDocument/2006/relationships/slide" Target="slides/slide28.xml"/><Relationship Id="rId37" Type="http://schemas.openxmlformats.org/officeDocument/2006/relationships/slide" Target="slides/slide29.xml"/><Relationship Id="rId38" Type="http://schemas.openxmlformats.org/officeDocument/2006/relationships/slide" Target="slides/slide30.xml"/><Relationship Id="rId39" Type="http://schemas.openxmlformats.org/officeDocument/2006/relationships/slide" Target="slides/slide31.xml"/><Relationship Id="rId20" Type="http://schemas.openxmlformats.org/officeDocument/2006/relationships/slide" Target="slides/slide12.xml"/><Relationship Id="rId21" Type="http://schemas.openxmlformats.org/officeDocument/2006/relationships/slide" Target="slides/slide13.xml"/><Relationship Id="rId22" Type="http://schemas.openxmlformats.org/officeDocument/2006/relationships/slide" Target="slides/slide14.xml"/><Relationship Id="rId23" Type="http://schemas.openxmlformats.org/officeDocument/2006/relationships/slide" Target="slides/slide15.xml"/><Relationship Id="rId24" Type="http://schemas.openxmlformats.org/officeDocument/2006/relationships/slide" Target="slides/slide16.xml"/><Relationship Id="rId25" Type="http://schemas.openxmlformats.org/officeDocument/2006/relationships/slide" Target="slides/slide17.xml"/><Relationship Id="rId26" Type="http://schemas.openxmlformats.org/officeDocument/2006/relationships/slide" Target="slides/slide18.xml"/><Relationship Id="rId27" Type="http://schemas.openxmlformats.org/officeDocument/2006/relationships/slide" Target="slides/slide19.xml"/><Relationship Id="rId28" Type="http://schemas.openxmlformats.org/officeDocument/2006/relationships/slide" Target="slides/slide20.xml"/><Relationship Id="rId29" Type="http://schemas.openxmlformats.org/officeDocument/2006/relationships/slide" Target="slides/slide21.xml"/><Relationship Id="rId60" Type="http://schemas.openxmlformats.org/officeDocument/2006/relationships/theme" Target="theme/theme1.xml"/><Relationship Id="rId61" Type="http://schemas.openxmlformats.org/officeDocument/2006/relationships/tableStyles" Target="tableStyles.xml"/><Relationship Id="rId10" Type="http://schemas.openxmlformats.org/officeDocument/2006/relationships/slide" Target="slides/slide2.xml"/><Relationship Id="rId11" Type="http://schemas.openxmlformats.org/officeDocument/2006/relationships/slide" Target="slides/slide3.xml"/><Relationship Id="rId12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&#233;line%20Ducournau\Documents\MANIP\Projet%20Nanoparticules%20et%20Toxo\Manip%20vaccination%20in%20vivo\Manip%205%20oct-fev%202010%202011\Mortali&#233;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isabelle:Downloads:r&#233;sum&#233;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isabelle:Downloads:r&#233;sum&#233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885177666616508"/>
          <c:y val="0.0260750942203003"/>
          <c:w val="0.607567147856513"/>
          <c:h val="0.702989938757655"/>
        </c:manualLayout>
      </c:layout>
      <c:lineChart>
        <c:grouping val="standard"/>
        <c:varyColors val="0"/>
        <c:ser>
          <c:idx val="0"/>
          <c:order val="0"/>
          <c:tx>
            <c:strRef>
              <c:f>'[Mortalié.xlsx]% de survie'!$B$14</c:f>
              <c:strCache>
                <c:ptCount val="1"/>
                <c:pt idx="0">
                  <c:v>Control</c:v>
                </c:pt>
              </c:strCache>
            </c:strRef>
          </c:tx>
          <c:spPr>
            <a:ln>
              <a:solidFill>
                <a:schemeClr val="tx1">
                  <a:lumMod val="65000"/>
                  <a:lumOff val="35000"/>
                </a:schemeClr>
              </a:solidFill>
            </a:ln>
          </c:spPr>
          <c:marker>
            <c:spPr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c:spPr>
          </c:marker>
          <c:cat>
            <c:strRef>
              <c:f>'[Mortalié.xlsx]% de survie'!$C$13:$K$13</c:f>
              <c:strCache>
                <c:ptCount val="9"/>
                <c:pt idx="0">
                  <c:v>D0</c:v>
                </c:pt>
                <c:pt idx="1">
                  <c:v>D2</c:v>
                </c:pt>
                <c:pt idx="2">
                  <c:v>D4</c:v>
                </c:pt>
                <c:pt idx="3">
                  <c:v>D6</c:v>
                </c:pt>
                <c:pt idx="4">
                  <c:v>D8</c:v>
                </c:pt>
                <c:pt idx="5">
                  <c:v>D10</c:v>
                </c:pt>
                <c:pt idx="6">
                  <c:v>D11</c:v>
                </c:pt>
                <c:pt idx="7">
                  <c:v>D12</c:v>
                </c:pt>
                <c:pt idx="8">
                  <c:v>D14</c:v>
                </c:pt>
              </c:strCache>
            </c:strRef>
          </c:cat>
          <c:val>
            <c:numRef>
              <c:f>'[Mortalié.xlsx]% de survie'!$C$14:$K$14</c:f>
              <c:numCache>
                <c:formatCode>General</c:formatCode>
                <c:ptCount val="9"/>
                <c:pt idx="0">
                  <c:v>100.0</c:v>
                </c:pt>
                <c:pt idx="1">
                  <c:v>100.0</c:v>
                </c:pt>
                <c:pt idx="2">
                  <c:v>100.0</c:v>
                </c:pt>
                <c:pt idx="3">
                  <c:v>100.0</c:v>
                </c:pt>
                <c:pt idx="4">
                  <c:v>100.0</c:v>
                </c:pt>
                <c:pt idx="5">
                  <c:v>100.0</c:v>
                </c:pt>
                <c:pt idx="6">
                  <c:v>14.0</c:v>
                </c:pt>
                <c:pt idx="7">
                  <c:v>14.0</c:v>
                </c:pt>
                <c:pt idx="8">
                  <c:v>14.0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'[Mortalié.xlsx]% de survie'!$B$15</c:f>
              <c:strCache>
                <c:ptCount val="1"/>
                <c:pt idx="0">
                  <c:v>DGNP</c:v>
                </c:pt>
              </c:strCache>
            </c:strRef>
          </c:tx>
          <c:spPr>
            <a:ln>
              <a:solidFill>
                <a:sysClr val="window" lastClr="FFFFFF">
                  <a:lumMod val="65000"/>
                </a:sysClr>
              </a:solidFill>
            </a:ln>
          </c:spPr>
          <c:marker>
            <c:symbol val="star"/>
            <c:size val="5"/>
            <c:spPr>
              <a:solidFill>
                <a:sysClr val="window" lastClr="FFFFFF">
                  <a:lumMod val="65000"/>
                </a:sysClr>
              </a:solidFill>
              <a:ln>
                <a:solidFill>
                  <a:sysClr val="window" lastClr="FFFFFF">
                    <a:lumMod val="65000"/>
                  </a:sysClr>
                </a:solidFill>
              </a:ln>
            </c:spPr>
          </c:marker>
          <c:cat>
            <c:strRef>
              <c:f>'[Mortalié.xlsx]% de survie'!$C$13:$K$13</c:f>
              <c:strCache>
                <c:ptCount val="9"/>
                <c:pt idx="0">
                  <c:v>D0</c:v>
                </c:pt>
                <c:pt idx="1">
                  <c:v>D2</c:v>
                </c:pt>
                <c:pt idx="2">
                  <c:v>D4</c:v>
                </c:pt>
                <c:pt idx="3">
                  <c:v>D6</c:v>
                </c:pt>
                <c:pt idx="4">
                  <c:v>D8</c:v>
                </c:pt>
                <c:pt idx="5">
                  <c:v>D10</c:v>
                </c:pt>
                <c:pt idx="6">
                  <c:v>D11</c:v>
                </c:pt>
                <c:pt idx="7">
                  <c:v>D12</c:v>
                </c:pt>
                <c:pt idx="8">
                  <c:v>D14</c:v>
                </c:pt>
              </c:strCache>
            </c:strRef>
          </c:cat>
          <c:val>
            <c:numRef>
              <c:f>'[Mortalié.xlsx]% de survie'!$C$15:$K$15</c:f>
              <c:numCache>
                <c:formatCode>General</c:formatCode>
                <c:ptCount val="9"/>
                <c:pt idx="0">
                  <c:v>100.0</c:v>
                </c:pt>
                <c:pt idx="1">
                  <c:v>100.0</c:v>
                </c:pt>
                <c:pt idx="2">
                  <c:v>100.0</c:v>
                </c:pt>
                <c:pt idx="3">
                  <c:v>100.0</c:v>
                </c:pt>
                <c:pt idx="4">
                  <c:v>100.0</c:v>
                </c:pt>
                <c:pt idx="5">
                  <c:v>100.0</c:v>
                </c:pt>
                <c:pt idx="6">
                  <c:v>0.0</c:v>
                </c:pt>
                <c:pt idx="7">
                  <c:v>0.0</c:v>
                </c:pt>
                <c:pt idx="8">
                  <c:v>0.0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'[Mortalié.xlsx]% de survie'!$B$16</c:f>
              <c:strCache>
                <c:ptCount val="1"/>
                <c:pt idx="0">
                  <c:v>TE</c:v>
                </c:pt>
              </c:strCache>
            </c:strRef>
          </c:tx>
          <c:spPr>
            <a:ln>
              <a:solidFill>
                <a:schemeClr val="bg1">
                  <a:lumMod val="65000"/>
                </a:schemeClr>
              </a:solidFill>
            </a:ln>
          </c:spPr>
          <c:marker>
            <c:symbol val="triangle"/>
            <c:size val="5"/>
            <c:spPr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c:spPr>
          </c:marker>
          <c:cat>
            <c:strRef>
              <c:f>'[Mortalié.xlsx]% de survie'!$C$13:$K$13</c:f>
              <c:strCache>
                <c:ptCount val="9"/>
                <c:pt idx="0">
                  <c:v>D0</c:v>
                </c:pt>
                <c:pt idx="1">
                  <c:v>D2</c:v>
                </c:pt>
                <c:pt idx="2">
                  <c:v>D4</c:v>
                </c:pt>
                <c:pt idx="3">
                  <c:v>D6</c:v>
                </c:pt>
                <c:pt idx="4">
                  <c:v>D8</c:v>
                </c:pt>
                <c:pt idx="5">
                  <c:v>D10</c:v>
                </c:pt>
                <c:pt idx="6">
                  <c:v>D11</c:v>
                </c:pt>
                <c:pt idx="7">
                  <c:v>D12</c:v>
                </c:pt>
                <c:pt idx="8">
                  <c:v>D14</c:v>
                </c:pt>
              </c:strCache>
            </c:strRef>
          </c:cat>
          <c:val>
            <c:numRef>
              <c:f>'[Mortalié.xlsx]% de survie'!$C$16:$K$16</c:f>
              <c:numCache>
                <c:formatCode>General</c:formatCode>
                <c:ptCount val="9"/>
                <c:pt idx="0">
                  <c:v>100.0</c:v>
                </c:pt>
                <c:pt idx="1">
                  <c:v>100.0</c:v>
                </c:pt>
                <c:pt idx="2">
                  <c:v>100.0</c:v>
                </c:pt>
                <c:pt idx="3">
                  <c:v>100.0</c:v>
                </c:pt>
                <c:pt idx="4">
                  <c:v>100.0</c:v>
                </c:pt>
                <c:pt idx="5">
                  <c:v>100.0</c:v>
                </c:pt>
                <c:pt idx="6">
                  <c:v>0.0</c:v>
                </c:pt>
                <c:pt idx="7">
                  <c:v>0.0</c:v>
                </c:pt>
                <c:pt idx="8">
                  <c:v>0.0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'[Mortalié.xlsx]% de survie'!$B$17</c:f>
              <c:strCache>
                <c:ptCount val="1"/>
                <c:pt idx="0">
                  <c:v>TE-DGNP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ymbol val="square"/>
            <c:size val="5"/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cat>
            <c:strRef>
              <c:f>'[Mortalié.xlsx]% de survie'!$C$13:$K$13</c:f>
              <c:strCache>
                <c:ptCount val="9"/>
                <c:pt idx="0">
                  <c:v>D0</c:v>
                </c:pt>
                <c:pt idx="1">
                  <c:v>D2</c:v>
                </c:pt>
                <c:pt idx="2">
                  <c:v>D4</c:v>
                </c:pt>
                <c:pt idx="3">
                  <c:v>D6</c:v>
                </c:pt>
                <c:pt idx="4">
                  <c:v>D8</c:v>
                </c:pt>
                <c:pt idx="5">
                  <c:v>D10</c:v>
                </c:pt>
                <c:pt idx="6">
                  <c:v>D11</c:v>
                </c:pt>
                <c:pt idx="7">
                  <c:v>D12</c:v>
                </c:pt>
                <c:pt idx="8">
                  <c:v>D14</c:v>
                </c:pt>
              </c:strCache>
            </c:strRef>
          </c:cat>
          <c:val>
            <c:numRef>
              <c:f>'[Mortalié.xlsx]% de survie'!$C$17:$K$17</c:f>
              <c:numCache>
                <c:formatCode>General</c:formatCode>
                <c:ptCount val="9"/>
                <c:pt idx="0">
                  <c:v>100.0</c:v>
                </c:pt>
                <c:pt idx="1">
                  <c:v>100.0</c:v>
                </c:pt>
                <c:pt idx="2">
                  <c:v>100.0</c:v>
                </c:pt>
                <c:pt idx="3">
                  <c:v>100.0</c:v>
                </c:pt>
                <c:pt idx="4">
                  <c:v>100.0</c:v>
                </c:pt>
                <c:pt idx="5">
                  <c:v>100.0</c:v>
                </c:pt>
                <c:pt idx="6">
                  <c:v>100.0</c:v>
                </c:pt>
                <c:pt idx="7">
                  <c:v>100.0</c:v>
                </c:pt>
                <c:pt idx="8">
                  <c:v>100.0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'[Mortalié.xlsx]% de survie'!$B$18</c:f>
              <c:strCache>
                <c:ptCount val="1"/>
                <c:pt idx="0">
                  <c:v>CT</c:v>
                </c:pt>
              </c:strCache>
            </c:strRef>
          </c:tx>
          <c:spPr>
            <a:ln>
              <a:solidFill>
                <a:schemeClr val="bg1">
                  <a:lumMod val="65000"/>
                </a:schemeClr>
              </a:solidFill>
            </a:ln>
          </c:spPr>
          <c:marker>
            <c:symbol val="circle"/>
            <c:size val="5"/>
            <c:spPr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c:spPr>
          </c:marker>
          <c:cat>
            <c:strRef>
              <c:f>'[Mortalié.xlsx]% de survie'!$C$13:$K$13</c:f>
              <c:strCache>
                <c:ptCount val="9"/>
                <c:pt idx="0">
                  <c:v>D0</c:v>
                </c:pt>
                <c:pt idx="1">
                  <c:v>D2</c:v>
                </c:pt>
                <c:pt idx="2">
                  <c:v>D4</c:v>
                </c:pt>
                <c:pt idx="3">
                  <c:v>D6</c:v>
                </c:pt>
                <c:pt idx="4">
                  <c:v>D8</c:v>
                </c:pt>
                <c:pt idx="5">
                  <c:v>D10</c:v>
                </c:pt>
                <c:pt idx="6">
                  <c:v>D11</c:v>
                </c:pt>
                <c:pt idx="7">
                  <c:v>D12</c:v>
                </c:pt>
                <c:pt idx="8">
                  <c:v>D14</c:v>
                </c:pt>
              </c:strCache>
            </c:strRef>
          </c:cat>
          <c:val>
            <c:numRef>
              <c:f>'[Mortalié.xlsx]% de survie'!$C$18:$K$18</c:f>
              <c:numCache>
                <c:formatCode>General</c:formatCode>
                <c:ptCount val="9"/>
                <c:pt idx="0">
                  <c:v>100.0</c:v>
                </c:pt>
                <c:pt idx="1">
                  <c:v>100.0</c:v>
                </c:pt>
                <c:pt idx="2">
                  <c:v>100.0</c:v>
                </c:pt>
                <c:pt idx="3">
                  <c:v>100.0</c:v>
                </c:pt>
                <c:pt idx="4">
                  <c:v>100.0</c:v>
                </c:pt>
                <c:pt idx="5">
                  <c:v>100.0</c:v>
                </c:pt>
                <c:pt idx="6">
                  <c:v>0.0</c:v>
                </c:pt>
                <c:pt idx="7">
                  <c:v>0.0</c:v>
                </c:pt>
                <c:pt idx="8">
                  <c:v>0.0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'[Mortalié.xlsx]% de survie'!$B$19</c:f>
              <c:strCache>
                <c:ptCount val="1"/>
                <c:pt idx="0">
                  <c:v>TE-CT</c:v>
                </c:pt>
              </c:strCache>
            </c:strRef>
          </c:tx>
          <c:spPr>
            <a:ln>
              <a:solidFill>
                <a:schemeClr val="bg1">
                  <a:lumMod val="65000"/>
                </a:schemeClr>
              </a:solidFill>
            </a:ln>
          </c:spPr>
          <c:marker>
            <c:symbol val="circle"/>
            <c:size val="5"/>
            <c:spPr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c:spPr>
          </c:marker>
          <c:cat>
            <c:strRef>
              <c:f>'[Mortalié.xlsx]% de survie'!$C$13:$K$13</c:f>
              <c:strCache>
                <c:ptCount val="9"/>
                <c:pt idx="0">
                  <c:v>D0</c:v>
                </c:pt>
                <c:pt idx="1">
                  <c:v>D2</c:v>
                </c:pt>
                <c:pt idx="2">
                  <c:v>D4</c:v>
                </c:pt>
                <c:pt idx="3">
                  <c:v>D6</c:v>
                </c:pt>
                <c:pt idx="4">
                  <c:v>D8</c:v>
                </c:pt>
                <c:pt idx="5">
                  <c:v>D10</c:v>
                </c:pt>
                <c:pt idx="6">
                  <c:v>D11</c:v>
                </c:pt>
                <c:pt idx="7">
                  <c:v>D12</c:v>
                </c:pt>
                <c:pt idx="8">
                  <c:v>D14</c:v>
                </c:pt>
              </c:strCache>
            </c:strRef>
          </c:cat>
          <c:val>
            <c:numRef>
              <c:f>'[Mortalié.xlsx]% de survie'!$C$19:$K$19</c:f>
              <c:numCache>
                <c:formatCode>General</c:formatCode>
                <c:ptCount val="9"/>
                <c:pt idx="0">
                  <c:v>100.0</c:v>
                </c:pt>
                <c:pt idx="1">
                  <c:v>100.0</c:v>
                </c:pt>
                <c:pt idx="2">
                  <c:v>100.0</c:v>
                </c:pt>
                <c:pt idx="3">
                  <c:v>100.0</c:v>
                </c:pt>
                <c:pt idx="4">
                  <c:v>100.0</c:v>
                </c:pt>
                <c:pt idx="5">
                  <c:v>100.0</c:v>
                </c:pt>
                <c:pt idx="6">
                  <c:v>0.0</c:v>
                </c:pt>
                <c:pt idx="7">
                  <c:v>0.0</c:v>
                </c:pt>
                <c:pt idx="8">
                  <c:v>0.0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24400552"/>
        <c:axId val="-2124150264"/>
      </c:lineChart>
      <c:catAx>
        <c:axId val="-21244005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-2124150264"/>
        <c:crosses val="autoZero"/>
        <c:auto val="1"/>
        <c:lblAlgn val="ctr"/>
        <c:lblOffset val="100"/>
        <c:noMultiLvlLbl val="0"/>
      </c:catAx>
      <c:valAx>
        <c:axId val="-2124150264"/>
        <c:scaling>
          <c:orientation val="minMax"/>
          <c:max val="110.0"/>
          <c:min val="0.0"/>
        </c:scaling>
        <c:delete val="0"/>
        <c:axPos val="l"/>
        <c:numFmt formatCode="General" sourceLinked="1"/>
        <c:majorTickMark val="out"/>
        <c:minorTickMark val="none"/>
        <c:tickLblPos val="nextTo"/>
        <c:crossAx val="-212440055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800">
          <a:latin typeface="Arial" pitchFamily="34" charset="0"/>
          <a:cs typeface="Arial" pitchFamily="34" charset="0"/>
        </a:defRPr>
      </a:pPr>
      <a:endParaRPr lang="fr-F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fr-FR"/>
              <a:t>IFN-g </a:t>
            </a:r>
          </a:p>
          <a:p>
            <a:pPr>
              <a:defRPr/>
            </a:pPr>
            <a:r>
              <a:rPr lang="fr-FR"/>
              <a:t>pg/ml</a:t>
            </a:r>
          </a:p>
        </c:rich>
      </c:tx>
      <c:layout>
        <c:manualLayout>
          <c:xMode val="edge"/>
          <c:yMode val="edge"/>
          <c:x val="0.0238742344706911"/>
          <c:y val="0.0324074074074074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50766185476815"/>
          <c:y val="0.211111111111111"/>
          <c:w val="0.367717847769029"/>
          <c:h val="0.6715434529017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Feuil1!$F$97</c:f>
              <c:strCache>
                <c:ptCount val="1"/>
                <c:pt idx="0">
                  <c:v>Brebis</c:v>
                </c:pt>
              </c:strCache>
            </c:strRef>
          </c:tx>
          <c:spPr>
            <a:pattFill prst="dkUpDiag">
              <a:fgClr>
                <a:schemeClr val="tx1"/>
              </a:fgClr>
              <a:bgClr>
                <a:prstClr val="white"/>
              </a:bgClr>
            </a:pattFill>
          </c:spPr>
          <c:invertIfNegative val="0"/>
          <c:errBars>
            <c:errBarType val="minus"/>
            <c:errValType val="fixedVal"/>
            <c:noEndCap val="1"/>
            <c:val val="10.0"/>
          </c:errBars>
          <c:cat>
            <c:strRef>
              <c:f>Feuil1!$E$98:$E$99</c:f>
              <c:strCache>
                <c:ptCount val="2"/>
                <c:pt idx="0">
                  <c:v>Témoin</c:v>
                </c:pt>
                <c:pt idx="1">
                  <c:v>Voie nasale</c:v>
                </c:pt>
              </c:strCache>
            </c:strRef>
          </c:cat>
          <c:val>
            <c:numRef>
              <c:f>Feuil1!$F$98:$F$99</c:f>
              <c:numCache>
                <c:formatCode>0.000</c:formatCode>
                <c:ptCount val="2"/>
                <c:pt idx="0">
                  <c:v>10.0</c:v>
                </c:pt>
                <c:pt idx="1">
                  <c:v>1060.0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15175864"/>
        <c:axId val="-2115181304"/>
      </c:barChart>
      <c:catAx>
        <c:axId val="-21151758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-2115181304"/>
        <c:crosses val="autoZero"/>
        <c:auto val="1"/>
        <c:lblAlgn val="ctr"/>
        <c:lblOffset val="100"/>
        <c:noMultiLvlLbl val="0"/>
      </c:catAx>
      <c:valAx>
        <c:axId val="-2115181304"/>
        <c:scaling>
          <c:orientation val="minMax"/>
        </c:scaling>
        <c:delete val="0"/>
        <c:axPos val="l"/>
        <c:numFmt formatCode="0.000" sourceLinked="1"/>
        <c:majorTickMark val="out"/>
        <c:minorTickMark val="none"/>
        <c:tickLblPos val="nextTo"/>
        <c:crossAx val="-211517586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800" b="1"/>
      </a:pPr>
      <a:endParaRPr lang="fr-FR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Feuil1!$A$75</c:f>
              <c:strCache>
                <c:ptCount val="1"/>
                <c:pt idx="0">
                  <c:v>Témoin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errBars>
            <c:errBarType val="plus"/>
            <c:errValType val="cust"/>
            <c:noEndCap val="0"/>
            <c:plus>
              <c:numRef>
                <c:f>Feuil1!$B$72:$C$72</c:f>
                <c:numCache>
                  <c:formatCode>General</c:formatCode>
                  <c:ptCount val="2"/>
                  <c:pt idx="0">
                    <c:v>0.0743702371182815</c:v>
                  </c:pt>
                  <c:pt idx="1">
                    <c:v>0.0600471021022977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1.0</c:v>
                </c:pt>
              </c:numLit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Feuil1!$B$74:$C$74</c:f>
              <c:strCache>
                <c:ptCount val="2"/>
                <c:pt idx="0">
                  <c:v>Charmoises</c:v>
                </c:pt>
                <c:pt idx="1">
                  <c:v>Pré-alpes</c:v>
                </c:pt>
              </c:strCache>
            </c:strRef>
          </c:cat>
          <c:val>
            <c:numRef>
              <c:f>Feuil1!$B$75:$C$75</c:f>
              <c:numCache>
                <c:formatCode>0.000</c:formatCode>
                <c:ptCount val="2"/>
                <c:pt idx="0">
                  <c:v>0.960790761310354</c:v>
                </c:pt>
                <c:pt idx="1">
                  <c:v>0.968183696405943</c:v>
                </c:pt>
              </c:numCache>
            </c:numRef>
          </c:val>
        </c:ser>
        <c:ser>
          <c:idx val="1"/>
          <c:order val="1"/>
          <c:tx>
            <c:strRef>
              <c:f>Feuil1!$A$76</c:f>
              <c:strCache>
                <c:ptCount val="1"/>
                <c:pt idx="0">
                  <c:v>Voie nasale</c:v>
                </c:pt>
              </c:strCache>
            </c:strRef>
          </c:tx>
          <c:spPr>
            <a:pattFill prst="pct50">
              <a:fgClr>
                <a:schemeClr val="tx1"/>
              </a:fgClr>
              <a:bgClr>
                <a:prstClr val="white"/>
              </a:bgClr>
            </a:pattFill>
            <a:ln>
              <a:noFill/>
            </a:ln>
            <a:effectLst/>
          </c:spPr>
          <c:invertIfNegative val="0"/>
          <c:errBars>
            <c:errBarType val="plus"/>
            <c:errValType val="cust"/>
            <c:noEndCap val="0"/>
            <c:plus>
              <c:numRef>
                <c:f>Feuil1!$D$72:$E$72</c:f>
                <c:numCache>
                  <c:formatCode>General</c:formatCode>
                  <c:ptCount val="2"/>
                  <c:pt idx="0">
                    <c:v>0.100099359649617</c:v>
                  </c:pt>
                  <c:pt idx="1">
                    <c:v>0.191236445973549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1.0</c:v>
                </c:pt>
              </c:numLit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Feuil1!$B$74:$C$74</c:f>
              <c:strCache>
                <c:ptCount val="2"/>
                <c:pt idx="0">
                  <c:v>Charmoises</c:v>
                </c:pt>
                <c:pt idx="1">
                  <c:v>Pré-alpes</c:v>
                </c:pt>
              </c:strCache>
            </c:strRef>
          </c:cat>
          <c:val>
            <c:numRef>
              <c:f>Feuil1!$B$76:$C$76</c:f>
              <c:numCache>
                <c:formatCode>0.000</c:formatCode>
                <c:ptCount val="2"/>
                <c:pt idx="0">
                  <c:v>1.712958770136554</c:v>
                </c:pt>
                <c:pt idx="1">
                  <c:v>1.154519391174063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124660616"/>
        <c:axId val="-2124607880"/>
      </c:barChart>
      <c:catAx>
        <c:axId val="-2124660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2124607880"/>
        <c:crosses val="autoZero"/>
        <c:auto val="1"/>
        <c:lblAlgn val="ctr"/>
        <c:lblOffset val="100"/>
        <c:noMultiLvlLbl val="0"/>
      </c:catAx>
      <c:valAx>
        <c:axId val="-2124607880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 err="1" smtClean="0"/>
                  <a:t>Splenocyte</a:t>
                </a:r>
                <a:r>
                  <a:rPr lang="en-US" baseline="0" dirty="0" smtClean="0"/>
                  <a:t> p</a:t>
                </a:r>
                <a:r>
                  <a:rPr lang="en-US" dirty="0" smtClean="0"/>
                  <a:t>roliferation</a:t>
                </a:r>
                <a:r>
                  <a:rPr lang="en-US" baseline="0" dirty="0" smtClean="0"/>
                  <a:t> index</a:t>
                </a:r>
                <a:endParaRPr lang="en-US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0.0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21246606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3D8F24-C137-42F6-8EED-C0F40D99E156}" type="datetimeFigureOut">
              <a:rPr lang="fr-FR" smtClean="0"/>
              <a:pPr/>
              <a:t>28/07/2015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7FA92A-C966-4442-A971-9E49BC3F1425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50747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5E4564-9630-4EA6-A714-640D35A55E3F}" type="slidenum">
              <a:rPr lang="en-US" altLang="fr-FR" smtClean="0"/>
              <a:pPr>
                <a:defRPr/>
              </a:pPr>
              <a:t>1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134814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 smtClean="0"/>
          </a:p>
        </p:txBody>
      </p:sp>
      <p:sp>
        <p:nvSpPr>
          <p:cNvPr id="6144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94A639A2-FFA6-4C7B-B02F-EE4E2228BB1E}" type="slidenum">
              <a:rPr lang="fr-FR" altLang="fr-FR" sz="1200">
                <a:solidFill>
                  <a:srgbClr val="000000"/>
                </a:solidFill>
              </a:rPr>
              <a:pPr eaLnBrk="1" hangingPunct="1"/>
              <a:t>15</a:t>
            </a:fld>
            <a:endParaRPr lang="fr-FR" altLang="fr-FR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2037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 smtClean="0"/>
          </a:p>
        </p:txBody>
      </p:sp>
      <p:sp>
        <p:nvSpPr>
          <p:cNvPr id="63492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0561E10-C06F-4BB4-89E1-98FC5C4734EE}" type="slidenum">
              <a:rPr lang="fr-FR" altLang="fr-FR" sz="1200">
                <a:solidFill>
                  <a:srgbClr val="000000"/>
                </a:solidFill>
              </a:rPr>
              <a:pPr eaLnBrk="1" hangingPunct="1"/>
              <a:t>16</a:t>
            </a:fld>
            <a:endParaRPr lang="fr-FR" altLang="fr-FR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1969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CD7C2297-6587-4F46-B7F8-0D5F97DC783E}" type="slidenum">
              <a:rPr lang="fr-FR" altLang="fr-FR" sz="1200">
                <a:solidFill>
                  <a:srgbClr val="000000"/>
                </a:solidFill>
              </a:rPr>
              <a:pPr eaLnBrk="1" hangingPunct="1"/>
              <a:t>17</a:t>
            </a:fld>
            <a:endParaRPr lang="fr-FR" altLang="fr-FR" sz="1200">
              <a:solidFill>
                <a:srgbClr val="000000"/>
              </a:solidFill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24287885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fr-FR">
              <a:latin typeface="Times New Roman" charset="0"/>
              <a:cs typeface="Times New Roman" charset="0"/>
            </a:endParaRPr>
          </a:p>
        </p:txBody>
      </p:sp>
      <p:sp>
        <p:nvSpPr>
          <p:cNvPr id="6144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9pPr>
          </a:lstStyle>
          <a:p>
            <a:pPr eaLnBrk="1" hangingPunct="1"/>
            <a:fld id="{D24657AA-C5B6-2241-8337-6703F046407E}" type="slidenum">
              <a:rPr lang="fr-FR" sz="1200"/>
              <a:pPr eaLnBrk="1" hangingPunct="1"/>
              <a:t>22</a:t>
            </a:fld>
            <a:endParaRPr lang="fr-FR" sz="1200"/>
          </a:p>
        </p:txBody>
      </p:sp>
    </p:spTree>
    <p:extLst>
      <p:ext uri="{BB962C8B-B14F-4D97-AF65-F5344CB8AC3E}">
        <p14:creationId xmlns:p14="http://schemas.microsoft.com/office/powerpoint/2010/main" val="1688318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1D488E1-D2FF-40EF-A0CF-E2ECB1C827FF}" type="slidenum">
              <a:rPr lang="en-US" altLang="fr-FR" smtClean="0"/>
              <a:pPr eaLnBrk="1" hangingPunct="1">
                <a:spcBef>
                  <a:spcPct val="0"/>
                </a:spcBef>
              </a:pPr>
              <a:t>24</a:t>
            </a:fld>
            <a:endParaRPr lang="en-US" altLang="fr-FR" smtClean="0"/>
          </a:p>
        </p:txBody>
      </p:sp>
    </p:spTree>
    <p:extLst>
      <p:ext uri="{BB962C8B-B14F-4D97-AF65-F5344CB8AC3E}">
        <p14:creationId xmlns:p14="http://schemas.microsoft.com/office/powerpoint/2010/main" val="30354149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1D488E1-D2FF-40EF-A0CF-E2ECB1C827FF}" type="slidenum">
              <a:rPr lang="en-US" altLang="fr-FR" smtClean="0"/>
              <a:pPr eaLnBrk="1" hangingPunct="1">
                <a:spcBef>
                  <a:spcPct val="0"/>
                </a:spcBef>
              </a:pPr>
              <a:t>25</a:t>
            </a:fld>
            <a:endParaRPr lang="en-US" altLang="fr-FR" smtClean="0"/>
          </a:p>
        </p:txBody>
      </p:sp>
    </p:spTree>
    <p:extLst>
      <p:ext uri="{BB962C8B-B14F-4D97-AF65-F5344CB8AC3E}">
        <p14:creationId xmlns:p14="http://schemas.microsoft.com/office/powerpoint/2010/main" val="13974898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1D488E1-D2FF-40EF-A0CF-E2ECB1C827FF}" type="slidenum">
              <a:rPr lang="en-US" altLang="fr-FR" smtClean="0"/>
              <a:pPr eaLnBrk="1" hangingPunct="1">
                <a:spcBef>
                  <a:spcPct val="0"/>
                </a:spcBef>
              </a:pPr>
              <a:t>26</a:t>
            </a:fld>
            <a:endParaRPr lang="en-US" altLang="fr-FR" smtClean="0"/>
          </a:p>
        </p:txBody>
      </p:sp>
    </p:spTree>
    <p:extLst>
      <p:ext uri="{BB962C8B-B14F-4D97-AF65-F5344CB8AC3E}">
        <p14:creationId xmlns:p14="http://schemas.microsoft.com/office/powerpoint/2010/main" val="36816495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1D488E1-D2FF-40EF-A0CF-E2ECB1C827FF}" type="slidenum">
              <a:rPr lang="en-US" altLang="fr-FR" smtClean="0"/>
              <a:pPr eaLnBrk="1" hangingPunct="1">
                <a:spcBef>
                  <a:spcPct val="0"/>
                </a:spcBef>
              </a:pPr>
              <a:t>28</a:t>
            </a:fld>
            <a:endParaRPr lang="en-US" altLang="fr-FR" smtClean="0"/>
          </a:p>
        </p:txBody>
      </p:sp>
    </p:spTree>
    <p:extLst>
      <p:ext uri="{BB962C8B-B14F-4D97-AF65-F5344CB8AC3E}">
        <p14:creationId xmlns:p14="http://schemas.microsoft.com/office/powerpoint/2010/main" val="34928598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1D488E1-D2FF-40EF-A0CF-E2ECB1C827FF}" type="slidenum">
              <a:rPr lang="en-US" altLang="fr-FR" smtClean="0"/>
              <a:pPr eaLnBrk="1" hangingPunct="1">
                <a:spcBef>
                  <a:spcPct val="0"/>
                </a:spcBef>
              </a:pPr>
              <a:t>29</a:t>
            </a:fld>
            <a:endParaRPr lang="en-US" altLang="fr-FR" smtClean="0"/>
          </a:p>
        </p:txBody>
      </p:sp>
    </p:spTree>
    <p:extLst>
      <p:ext uri="{BB962C8B-B14F-4D97-AF65-F5344CB8AC3E}">
        <p14:creationId xmlns:p14="http://schemas.microsoft.com/office/powerpoint/2010/main" val="24045983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1D488E1-D2FF-40EF-A0CF-E2ECB1C827FF}" type="slidenum">
              <a:rPr lang="en-US" altLang="fr-FR" smtClean="0"/>
              <a:pPr eaLnBrk="1" hangingPunct="1">
                <a:spcBef>
                  <a:spcPct val="0"/>
                </a:spcBef>
              </a:pPr>
              <a:t>30</a:t>
            </a:fld>
            <a:endParaRPr lang="en-US" altLang="fr-FR" smtClean="0"/>
          </a:p>
        </p:txBody>
      </p:sp>
    </p:spTree>
    <p:extLst>
      <p:ext uri="{BB962C8B-B14F-4D97-AF65-F5344CB8AC3E}">
        <p14:creationId xmlns:p14="http://schemas.microsoft.com/office/powerpoint/2010/main" val="18637885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1D488E1-D2FF-40EF-A0CF-E2ECB1C827FF}" type="slidenum">
              <a:rPr lang="en-US" altLang="fr-FR" smtClean="0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2</a:t>
            </a:fld>
            <a:endParaRPr lang="en-US" altLang="fr-FR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513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1D488E1-D2FF-40EF-A0CF-E2ECB1C827FF}" type="slidenum">
              <a:rPr lang="en-US" altLang="fr-FR" smtClean="0"/>
              <a:pPr eaLnBrk="1" hangingPunct="1">
                <a:spcBef>
                  <a:spcPct val="0"/>
                </a:spcBef>
              </a:pPr>
              <a:t>31</a:t>
            </a:fld>
            <a:endParaRPr lang="en-US" altLang="fr-FR" smtClean="0"/>
          </a:p>
        </p:txBody>
      </p:sp>
    </p:spTree>
    <p:extLst>
      <p:ext uri="{BB962C8B-B14F-4D97-AF65-F5344CB8AC3E}">
        <p14:creationId xmlns:p14="http://schemas.microsoft.com/office/powerpoint/2010/main" val="21853916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1D488E1-D2FF-40EF-A0CF-E2ECB1C827FF}" type="slidenum">
              <a:rPr lang="en-US" altLang="fr-FR" smtClean="0"/>
              <a:pPr eaLnBrk="1" hangingPunct="1">
                <a:spcBef>
                  <a:spcPct val="0"/>
                </a:spcBef>
              </a:pPr>
              <a:t>32</a:t>
            </a:fld>
            <a:endParaRPr lang="en-US" altLang="fr-FR" smtClean="0"/>
          </a:p>
        </p:txBody>
      </p:sp>
    </p:spTree>
    <p:extLst>
      <p:ext uri="{BB962C8B-B14F-4D97-AF65-F5344CB8AC3E}">
        <p14:creationId xmlns:p14="http://schemas.microsoft.com/office/powerpoint/2010/main" val="33684587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dirty="0" smtClean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1D488E1-D2FF-40EF-A0CF-E2ECB1C827FF}" type="slidenum">
              <a:rPr lang="en-US" altLang="fr-FR" smtClean="0"/>
              <a:pPr eaLnBrk="1" hangingPunct="1">
                <a:spcBef>
                  <a:spcPct val="0"/>
                </a:spcBef>
              </a:pPr>
              <a:t>33</a:t>
            </a:fld>
            <a:endParaRPr lang="en-US" altLang="fr-FR" smtClean="0"/>
          </a:p>
        </p:txBody>
      </p:sp>
    </p:spTree>
    <p:extLst>
      <p:ext uri="{BB962C8B-B14F-4D97-AF65-F5344CB8AC3E}">
        <p14:creationId xmlns:p14="http://schemas.microsoft.com/office/powerpoint/2010/main" val="36535434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1D488E1-D2FF-40EF-A0CF-E2ECB1C827FF}" type="slidenum">
              <a:rPr lang="en-US" altLang="fr-FR" smtClean="0"/>
              <a:pPr eaLnBrk="1" hangingPunct="1">
                <a:spcBef>
                  <a:spcPct val="0"/>
                </a:spcBef>
              </a:pPr>
              <a:t>34</a:t>
            </a:fld>
            <a:endParaRPr lang="en-US" altLang="fr-FR" smtClean="0"/>
          </a:p>
        </p:txBody>
      </p:sp>
    </p:spTree>
    <p:extLst>
      <p:ext uri="{BB962C8B-B14F-4D97-AF65-F5344CB8AC3E}">
        <p14:creationId xmlns:p14="http://schemas.microsoft.com/office/powerpoint/2010/main" val="37376836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1D488E1-D2FF-40EF-A0CF-E2ECB1C827FF}" type="slidenum">
              <a:rPr lang="en-US" altLang="fr-FR" smtClean="0"/>
              <a:pPr eaLnBrk="1" hangingPunct="1">
                <a:spcBef>
                  <a:spcPct val="0"/>
                </a:spcBef>
              </a:pPr>
              <a:t>35</a:t>
            </a:fld>
            <a:endParaRPr lang="en-US" altLang="fr-FR" smtClean="0"/>
          </a:p>
        </p:txBody>
      </p:sp>
    </p:spTree>
    <p:extLst>
      <p:ext uri="{BB962C8B-B14F-4D97-AF65-F5344CB8AC3E}">
        <p14:creationId xmlns:p14="http://schemas.microsoft.com/office/powerpoint/2010/main" val="363497418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1D488E1-D2FF-40EF-A0CF-E2ECB1C827FF}" type="slidenum">
              <a:rPr lang="en-US" altLang="fr-FR" smtClean="0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37</a:t>
            </a:fld>
            <a:endParaRPr lang="en-US" altLang="fr-FR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2264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 txBox="1">
            <a:spLocks noGrp="1" noChangeArrowheads="1"/>
          </p:cNvSpPr>
          <p:nvPr/>
        </p:nvSpPr>
        <p:spPr bwMode="auto">
          <a:xfrm>
            <a:off x="4278313" y="10155238"/>
            <a:ext cx="3275012" cy="528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-84" charset="-128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-84" charset="-128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-84" charset="-128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-84" charset="-128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-8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-8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-8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-8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-84" charset="-128"/>
              </a:defRPr>
            </a:lvl9pPr>
          </a:lstStyle>
          <a:p>
            <a:pPr algn="r" defTabSz="449263" eaLnBrk="1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SzPct val="100000"/>
              <a:defRPr/>
            </a:pPr>
            <a:fld id="{2BFE93E8-F4CD-44BC-B652-2FFD4870B306}" type="slidenum">
              <a:rPr lang="fr-FR" sz="1400" smtClean="0">
                <a:solidFill>
                  <a:srgbClr val="000000"/>
                </a:solidFill>
                <a:latin typeface="Times New Roman" pitchFamily="18" charset="0"/>
                <a:cs typeface="Lucida Sans Unicode" pitchFamily="34" charset="0"/>
              </a:rPr>
              <a:pPr algn="r" defTabSz="449263" eaLnBrk="1" fontAlgn="base" hangingPunct="0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SzPct val="100000"/>
                <a:defRPr/>
              </a:pPr>
              <a:t>45</a:t>
            </a:fld>
            <a:endParaRPr lang="fr-FR" sz="1400" smtClean="0">
              <a:solidFill>
                <a:srgbClr val="000000"/>
              </a:solidFill>
              <a:latin typeface="Times New Roman" pitchFamily="18" charset="0"/>
              <a:cs typeface="Lucida Sans Unicode" pitchFamily="34" charset="0"/>
            </a:endParaRPr>
          </a:p>
        </p:txBody>
      </p:sp>
      <p:sp>
        <p:nvSpPr>
          <p:cNvPr id="58370" name="Text Box 1026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</p:spPr>
      </p:sp>
      <p:sp>
        <p:nvSpPr>
          <p:cNvPr id="58371" name="Text Box 1027"/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ln/>
        </p:spPr>
        <p:txBody>
          <a:bodyPr wrap="none" lIns="0" tIns="0" rIns="0" bIns="0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605697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1D488E1-D2FF-40EF-A0CF-E2ECB1C827FF}" type="slidenum">
              <a:rPr lang="en-US" altLang="fr-FR" smtClean="0"/>
              <a:pPr eaLnBrk="1" hangingPunct="1">
                <a:spcBef>
                  <a:spcPct val="0"/>
                </a:spcBef>
              </a:pPr>
              <a:t>46</a:t>
            </a:fld>
            <a:endParaRPr lang="en-US" altLang="fr-FR" smtClean="0"/>
          </a:p>
        </p:txBody>
      </p:sp>
    </p:spTree>
    <p:extLst>
      <p:ext uri="{BB962C8B-B14F-4D97-AF65-F5344CB8AC3E}">
        <p14:creationId xmlns:p14="http://schemas.microsoft.com/office/powerpoint/2010/main" val="3564244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2E310791-0433-4220-907A-8EF697AAC809}" type="slidenum">
              <a:rPr lang="fr-FR" altLang="fr-FR" sz="1200">
                <a:solidFill>
                  <a:srgbClr val="000000"/>
                </a:solidFill>
              </a:rPr>
              <a:pPr eaLnBrk="1" hangingPunct="1"/>
              <a:t>3</a:t>
            </a:fld>
            <a:endParaRPr lang="fr-FR" altLang="fr-FR" sz="1200">
              <a:solidFill>
                <a:srgbClr val="000000"/>
              </a:solidFill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 dirty="0" smtClean="0"/>
          </a:p>
        </p:txBody>
      </p:sp>
    </p:spTree>
    <p:extLst>
      <p:ext uri="{BB962C8B-B14F-4D97-AF65-F5344CB8AC3E}">
        <p14:creationId xmlns:p14="http://schemas.microsoft.com/office/powerpoint/2010/main" val="6401449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1D488E1-D2FF-40EF-A0CF-E2ECB1C827FF}" type="slidenum">
              <a:rPr lang="en-US" altLang="fr-FR" smtClean="0"/>
              <a:pPr eaLnBrk="1" hangingPunct="1">
                <a:spcBef>
                  <a:spcPct val="0"/>
                </a:spcBef>
              </a:pPr>
              <a:t>4</a:t>
            </a:fld>
            <a:endParaRPr lang="en-US" altLang="fr-FR" smtClean="0"/>
          </a:p>
        </p:txBody>
      </p:sp>
    </p:spTree>
    <p:extLst>
      <p:ext uri="{BB962C8B-B14F-4D97-AF65-F5344CB8AC3E}">
        <p14:creationId xmlns:p14="http://schemas.microsoft.com/office/powerpoint/2010/main" val="16539713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1D488E1-D2FF-40EF-A0CF-E2ECB1C827FF}" type="slidenum">
              <a:rPr lang="en-US" altLang="fr-FR" smtClean="0"/>
              <a:pPr eaLnBrk="1" hangingPunct="1">
                <a:spcBef>
                  <a:spcPct val="0"/>
                </a:spcBef>
              </a:pPr>
              <a:t>5</a:t>
            </a:fld>
            <a:endParaRPr lang="en-US" altLang="fr-FR" smtClean="0"/>
          </a:p>
        </p:txBody>
      </p:sp>
    </p:spTree>
    <p:extLst>
      <p:ext uri="{BB962C8B-B14F-4D97-AF65-F5344CB8AC3E}">
        <p14:creationId xmlns:p14="http://schemas.microsoft.com/office/powerpoint/2010/main" val="21821789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0775F57-D315-47A7-A884-2EEF5E83E46A}" type="slidenum">
              <a:rPr lang="fr-FR"/>
              <a:pPr/>
              <a:t>7</a:t>
            </a:fld>
            <a:endParaRPr lang="fr-FR"/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704091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1B685D-F557-4714-A632-D578699AA048}" type="slidenum">
              <a:rPr lang="fr-FR"/>
              <a:pPr/>
              <a:t>8</a:t>
            </a:fld>
            <a:endParaRPr lang="fr-FR"/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321266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1B685D-F557-4714-A632-D578699AA048}" type="slidenum">
              <a:rPr lang="fr-FR"/>
              <a:pPr/>
              <a:t>9</a:t>
            </a:fld>
            <a:endParaRPr lang="fr-FR"/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321266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1D488E1-D2FF-40EF-A0CF-E2ECB1C827FF}" type="slidenum">
              <a:rPr lang="en-US" altLang="fr-FR" smtClean="0"/>
              <a:pPr eaLnBrk="1" hangingPunct="1">
                <a:spcBef>
                  <a:spcPct val="0"/>
                </a:spcBef>
              </a:pPr>
              <a:t>14</a:t>
            </a:fld>
            <a:endParaRPr lang="en-US" altLang="fr-FR" smtClean="0"/>
          </a:p>
        </p:txBody>
      </p:sp>
    </p:spTree>
    <p:extLst>
      <p:ext uri="{BB962C8B-B14F-4D97-AF65-F5344CB8AC3E}">
        <p14:creationId xmlns:p14="http://schemas.microsoft.com/office/powerpoint/2010/main" val="11691165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E426E-32B8-4A41-B493-9AADDF6C1D54}" type="datetimeFigureOut">
              <a:rPr lang="fr-FR" smtClean="0"/>
              <a:pPr/>
              <a:t>28/07/2015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FA6BB-B87F-4C87-9847-591C47B8F8C0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9465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E426E-32B8-4A41-B493-9AADDF6C1D54}" type="datetimeFigureOut">
              <a:rPr lang="fr-FR" smtClean="0"/>
              <a:pPr/>
              <a:t>28/07/2015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FA6BB-B87F-4C87-9847-591C47B8F8C0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21354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E426E-32B8-4A41-B493-9AADDF6C1D54}" type="datetimeFigureOut">
              <a:rPr lang="fr-FR" smtClean="0"/>
              <a:pPr/>
              <a:t>28/07/2015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FA6BB-B87F-4C87-9847-591C47B8F8C0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04614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8D177C-8A06-487F-B06D-024FDE100827}" type="slidenum">
              <a:rPr lang="fr-FR" altLang="fr-FR">
                <a:solidFill>
                  <a:srgbClr val="000000"/>
                </a:solidFill>
              </a:rPr>
              <a:pPr/>
              <a:t>‹#›</a:t>
            </a:fld>
            <a:endParaRPr lang="fr-FR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579861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E27110-05E7-481B-87BE-CBDE61ADF70D}" type="slidenum">
              <a:rPr lang="fr-FR" altLang="fr-FR">
                <a:solidFill>
                  <a:srgbClr val="000000"/>
                </a:solidFill>
              </a:rPr>
              <a:pPr/>
              <a:t>‹#›</a:t>
            </a:fld>
            <a:endParaRPr lang="fr-FR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695085"/>
      </p:ext>
    </p:extLst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E9E47F-A0C2-426F-B9AE-56F7FA38763A}" type="slidenum">
              <a:rPr lang="fr-FR" altLang="fr-FR">
                <a:solidFill>
                  <a:srgbClr val="000000"/>
                </a:solidFill>
              </a:rPr>
              <a:pPr/>
              <a:t>‹#›</a:t>
            </a:fld>
            <a:endParaRPr lang="fr-FR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510149"/>
      </p:ext>
    </p:extLst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DA5B08-1F68-4575-A3FC-FAB760E0302B}" type="slidenum">
              <a:rPr lang="fr-FR" altLang="fr-FR">
                <a:solidFill>
                  <a:srgbClr val="000000"/>
                </a:solidFill>
              </a:rPr>
              <a:pPr/>
              <a:t>‹#›</a:t>
            </a:fld>
            <a:endParaRPr lang="fr-FR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541689"/>
      </p:ext>
    </p:extLst>
  </p:cSld>
  <p:clrMapOvr>
    <a:masterClrMapping/>
  </p:clrMapOvr>
  <p:transition xmlns:p14="http://schemas.microsoft.com/office/powerpoint/2010/main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1774E3-7B91-4793-8A9C-8FD3695BC16F}" type="slidenum">
              <a:rPr lang="fr-FR" altLang="fr-FR">
                <a:solidFill>
                  <a:srgbClr val="000000"/>
                </a:solidFill>
              </a:rPr>
              <a:pPr/>
              <a:t>‹#›</a:t>
            </a:fld>
            <a:endParaRPr lang="fr-FR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656819"/>
      </p:ext>
    </p:extLst>
  </p:cSld>
  <p:clrMapOvr>
    <a:masterClrMapping/>
  </p:clrMapOvr>
  <p:transition xmlns:p14="http://schemas.microsoft.com/office/powerpoint/2010/main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CDF702-9E03-4C96-889C-114B250A7A7C}" type="slidenum">
              <a:rPr lang="fr-FR" altLang="fr-FR">
                <a:solidFill>
                  <a:srgbClr val="000000"/>
                </a:solidFill>
              </a:rPr>
              <a:pPr/>
              <a:t>‹#›</a:t>
            </a:fld>
            <a:endParaRPr lang="fr-FR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73729"/>
      </p:ext>
    </p:extLst>
  </p:cSld>
  <p:clrMapOvr>
    <a:masterClrMapping/>
  </p:clrMapOvr>
  <p:transition xmlns:p14="http://schemas.microsoft.com/office/powerpoint/2010/main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325D5B-6562-47C7-9DEB-330C53BA35BB}" type="slidenum">
              <a:rPr lang="fr-FR" altLang="fr-FR">
                <a:solidFill>
                  <a:srgbClr val="000000"/>
                </a:solidFill>
              </a:rPr>
              <a:pPr/>
              <a:t>‹#›</a:t>
            </a:fld>
            <a:endParaRPr lang="fr-FR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116773"/>
      </p:ext>
    </p:extLst>
  </p:cSld>
  <p:clrMapOvr>
    <a:masterClrMapping/>
  </p:clrMapOvr>
  <p:transition xmlns:p14="http://schemas.microsoft.com/office/powerpoint/2010/main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C54DA2-35BF-4C2C-AD04-5249982ABE0E}" type="slidenum">
              <a:rPr lang="fr-FR" altLang="fr-FR">
                <a:solidFill>
                  <a:srgbClr val="000000"/>
                </a:solidFill>
              </a:rPr>
              <a:pPr/>
              <a:t>‹#›</a:t>
            </a:fld>
            <a:endParaRPr lang="fr-FR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658791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E426E-32B8-4A41-B493-9AADDF6C1D54}" type="datetimeFigureOut">
              <a:rPr lang="fr-FR" smtClean="0"/>
              <a:pPr/>
              <a:t>28/07/2015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FA6BB-B87F-4C87-9847-591C47B8F8C0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9901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FC42D9-39EC-4BCD-91F4-3BD700780969}" type="slidenum">
              <a:rPr lang="fr-FR" altLang="fr-FR">
                <a:solidFill>
                  <a:srgbClr val="000000"/>
                </a:solidFill>
              </a:rPr>
              <a:pPr/>
              <a:t>‹#›</a:t>
            </a:fld>
            <a:endParaRPr lang="fr-FR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909755"/>
      </p:ext>
    </p:extLst>
  </p:cSld>
  <p:clrMapOvr>
    <a:masterClrMapping/>
  </p:clrMapOvr>
  <p:transition xmlns:p14="http://schemas.microsoft.com/office/powerpoint/2010/main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796D8A-5686-44C5-9AA6-58A4D937225A}" type="slidenum">
              <a:rPr lang="fr-FR" altLang="fr-FR">
                <a:solidFill>
                  <a:srgbClr val="000000"/>
                </a:solidFill>
              </a:rPr>
              <a:pPr/>
              <a:t>‹#›</a:t>
            </a:fld>
            <a:endParaRPr lang="fr-FR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999359"/>
      </p:ext>
    </p:extLst>
  </p:cSld>
  <p:clrMapOvr>
    <a:masterClrMapping/>
  </p:clrMapOvr>
  <p:transition xmlns:p14="http://schemas.microsoft.com/office/powerpoint/2010/main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216903-6BDE-4B6B-BB0B-0E95C702CB7E}" type="slidenum">
              <a:rPr lang="fr-FR" altLang="fr-FR">
                <a:solidFill>
                  <a:srgbClr val="000000"/>
                </a:solidFill>
              </a:rPr>
              <a:pPr/>
              <a:t>‹#›</a:t>
            </a:fld>
            <a:endParaRPr lang="fr-FR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969030"/>
      </p:ext>
    </p:extLst>
  </p:cSld>
  <p:clrMapOvr>
    <a:masterClrMapping/>
  </p:clrMapOvr>
  <p:transition xmlns:p14="http://schemas.microsoft.com/office/powerpoint/2010/main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23BDC1-8CB0-45A0-83B1-988FE507307D}" type="slidenum">
              <a:rPr lang="fr-FR" altLang="fr-FR">
                <a:solidFill>
                  <a:srgbClr val="000000"/>
                </a:solidFill>
              </a:rPr>
              <a:pPr/>
              <a:t>‹#›</a:t>
            </a:fld>
            <a:endParaRPr lang="fr-FR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352286"/>
      </p:ext>
    </p:extLst>
  </p:cSld>
  <p:clrMapOvr>
    <a:masterClrMapping/>
  </p:clrMapOvr>
  <p:transition xmlns:p14="http://schemas.microsoft.com/office/powerpoint/2010/main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ableau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fr-FR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7453CA-CDD4-4D56-95DC-EB357B769C8A}" type="slidenum">
              <a:rPr lang="fr-FR" altLang="fr-FR">
                <a:solidFill>
                  <a:srgbClr val="000000"/>
                </a:solidFill>
              </a:rPr>
              <a:pPr/>
              <a:t>‹#›</a:t>
            </a:fld>
            <a:endParaRPr lang="fr-FR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746495"/>
      </p:ext>
    </p:extLst>
  </p:cSld>
  <p:clrMapOvr>
    <a:masterClrMapping/>
  </p:clrMapOvr>
  <p:transition xmlns:p14="http://schemas.microsoft.com/office/powerpoint/2010/main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re. Contenu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3871EF-A27F-4302-919E-E6E48A94ADF1}" type="slidenum">
              <a:rPr lang="fr-FR" altLang="fr-FR">
                <a:solidFill>
                  <a:srgbClr val="000000"/>
                </a:solidFill>
              </a:rPr>
              <a:pPr/>
              <a:t>‹#›</a:t>
            </a:fld>
            <a:endParaRPr lang="fr-FR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35828"/>
      </p:ext>
    </p:extLst>
  </p:cSld>
  <p:clrMapOvr>
    <a:masterClrMapping/>
  </p:clrMapOvr>
  <p:transition xmlns:p14="http://schemas.microsoft.com/office/powerpoint/2010/main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2A5C66-4FBE-4801-99B4-462F4F6E0FFB}" type="slidenum">
              <a:rPr lang="fr-FR" alt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4808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23F354-F9C9-4A24-BB04-037EF9745B2A}" type="slidenum">
              <a:rPr lang="fr-FR" alt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6884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BC935D-327E-4C6A-A834-612A049172C0}" type="slidenum">
              <a:rPr lang="fr-FR" alt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3673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693EFC-DAFB-4388-B355-4B1FF7A7F2EE}" type="slidenum">
              <a:rPr lang="fr-FR" alt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426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E426E-32B8-4A41-B493-9AADDF6C1D54}" type="datetimeFigureOut">
              <a:rPr lang="fr-FR" smtClean="0"/>
              <a:pPr/>
              <a:t>28/07/2015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FA6BB-B87F-4C87-9847-591C47B8F8C0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04771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7108BC-A20A-41DE-9291-4D4319E19CB2}" type="slidenum">
              <a:rPr lang="fr-FR" alt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9914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884DA1-9FF5-4B19-BAFC-4761C37263BF}" type="slidenum">
              <a:rPr lang="fr-FR" alt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0218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EBBADD-7FB5-45F0-9C12-1BED55004D8E}" type="slidenum">
              <a:rPr lang="fr-FR" alt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0834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94191D-C031-4FCB-8B39-683CEAFEFB45}" type="slidenum">
              <a:rPr lang="fr-FR" alt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77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0A2E33-8776-4016-A240-0B2241B5A390}" type="slidenum">
              <a:rPr lang="fr-FR" alt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4573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4689C9-49A8-4336-9411-93B93AE17A4F}" type="slidenum">
              <a:rPr lang="fr-FR" alt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4292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4B3E59-14E8-41FC-A817-23B0F967EA59}" type="slidenum">
              <a:rPr lang="fr-FR" alt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4004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5BB53B-0BA1-43F7-B8E4-7706D5C0027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0844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7BEA3A-EDFE-4E51-9B25-71347460A23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4759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899A94-F67E-47B8-BE0E-FC0673300D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835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E426E-32B8-4A41-B493-9AADDF6C1D54}" type="datetimeFigureOut">
              <a:rPr lang="fr-FR" smtClean="0"/>
              <a:pPr/>
              <a:t>28/07/2015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FA6BB-B87F-4C87-9847-591C47B8F8C0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820441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4B3326-E915-48F0-A0B4-94D881F61F3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1663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95FA75-636F-4DB2-BE8E-0CC5AE1463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3738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077ECB-2ADA-4AFC-B8C6-6E47F6BCE81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4083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F4CF7C-9106-4DC1-BC06-26CF70666E6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4496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216AA8-C5D6-4562-BB7C-DAFE3FBD31C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6036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C36CCD-4239-4CD7-BCF7-7AA64A960D1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8277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27F70F-6813-40A8-A219-ADFEE111DD9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7438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72FBBA-BD5B-4463-8928-1080CBD55F8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440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A36CE6-911C-4F3E-99A0-D55DE55C625C}" type="slidenum">
              <a:rPr lang="fr-FR" altLang="fr-FR">
                <a:solidFill>
                  <a:srgbClr val="000000"/>
                </a:solidFill>
              </a:rPr>
              <a:pPr/>
              <a:t>‹#›</a:t>
            </a:fld>
            <a:endParaRPr lang="fr-FR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47179"/>
      </p:ext>
    </p:extLst>
  </p:cSld>
  <p:clrMapOvr>
    <a:masterClrMapping/>
  </p:clrMapOvr>
  <p:transition xmlns:p14="http://schemas.microsoft.com/office/powerpoint/2010/main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BC2E91-ADC9-468A-A049-F6E47C7BA65C}" type="slidenum">
              <a:rPr lang="fr-FR" altLang="fr-FR">
                <a:solidFill>
                  <a:srgbClr val="000000"/>
                </a:solidFill>
              </a:rPr>
              <a:pPr/>
              <a:t>‹#›</a:t>
            </a:fld>
            <a:endParaRPr lang="fr-FR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967646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E426E-32B8-4A41-B493-9AADDF6C1D54}" type="datetimeFigureOut">
              <a:rPr lang="fr-FR" smtClean="0"/>
              <a:pPr/>
              <a:t>28/07/2015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FA6BB-B87F-4C87-9847-591C47B8F8C0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441912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8050E-B579-4CF9-8B03-9CBF98F501EB}" type="slidenum">
              <a:rPr lang="fr-FR" altLang="fr-FR">
                <a:solidFill>
                  <a:srgbClr val="000000"/>
                </a:solidFill>
              </a:rPr>
              <a:pPr/>
              <a:t>‹#›</a:t>
            </a:fld>
            <a:endParaRPr lang="fr-FR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394382"/>
      </p:ext>
    </p:extLst>
  </p:cSld>
  <p:clrMapOvr>
    <a:masterClrMapping/>
  </p:clrMapOvr>
  <p:transition xmlns:p14="http://schemas.microsoft.com/office/powerpoint/2010/main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7922D8-DD5F-42B4-8766-98C92520D595}" type="slidenum">
              <a:rPr lang="fr-FR" altLang="fr-FR">
                <a:solidFill>
                  <a:srgbClr val="000000"/>
                </a:solidFill>
              </a:rPr>
              <a:pPr/>
              <a:t>‹#›</a:t>
            </a:fld>
            <a:endParaRPr lang="fr-FR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539121"/>
      </p:ext>
    </p:extLst>
  </p:cSld>
  <p:clrMapOvr>
    <a:masterClrMapping/>
  </p:clrMapOvr>
  <p:transition xmlns:p14="http://schemas.microsoft.com/office/powerpoint/2010/main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FFEB52-7C7A-46C4-8059-6E24AB809C2C}" type="slidenum">
              <a:rPr lang="fr-FR" altLang="fr-FR">
                <a:solidFill>
                  <a:srgbClr val="000000"/>
                </a:solidFill>
              </a:rPr>
              <a:pPr/>
              <a:t>‹#›</a:t>
            </a:fld>
            <a:endParaRPr lang="fr-FR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539402"/>
      </p:ext>
    </p:extLst>
  </p:cSld>
  <p:clrMapOvr>
    <a:masterClrMapping/>
  </p:clrMapOvr>
  <p:transition xmlns:p14="http://schemas.microsoft.com/office/powerpoint/2010/main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6E593C-42C7-4695-8906-AC1C075B4B59}" type="slidenum">
              <a:rPr lang="fr-FR" altLang="fr-FR">
                <a:solidFill>
                  <a:srgbClr val="000000"/>
                </a:solidFill>
              </a:rPr>
              <a:pPr/>
              <a:t>‹#›</a:t>
            </a:fld>
            <a:endParaRPr lang="fr-FR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903167"/>
      </p:ext>
    </p:extLst>
  </p:cSld>
  <p:clrMapOvr>
    <a:masterClrMapping/>
  </p:clrMapOvr>
  <p:transition xmlns:p14="http://schemas.microsoft.com/office/powerpoint/2010/main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F347BF-3F89-4F06-8957-674B845A9365}" type="slidenum">
              <a:rPr lang="fr-FR" altLang="fr-FR">
                <a:solidFill>
                  <a:srgbClr val="000000"/>
                </a:solidFill>
              </a:rPr>
              <a:pPr/>
              <a:t>‹#›</a:t>
            </a:fld>
            <a:endParaRPr lang="fr-FR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030714"/>
      </p:ext>
    </p:extLst>
  </p:cSld>
  <p:clrMapOvr>
    <a:masterClrMapping/>
  </p:clrMapOvr>
  <p:transition xmlns:p14="http://schemas.microsoft.com/office/powerpoint/2010/main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7ADA39-A9EA-489B-8CBE-026196B06450}" type="slidenum">
              <a:rPr lang="fr-FR" altLang="fr-FR">
                <a:solidFill>
                  <a:srgbClr val="000000"/>
                </a:solidFill>
              </a:rPr>
              <a:pPr/>
              <a:t>‹#›</a:t>
            </a:fld>
            <a:endParaRPr lang="fr-FR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908619"/>
      </p:ext>
    </p:extLst>
  </p:cSld>
  <p:clrMapOvr>
    <a:masterClrMapping/>
  </p:clrMapOvr>
  <p:transition xmlns:p14="http://schemas.microsoft.com/office/powerpoint/2010/main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4ED0A8-FAA0-4617-A514-73F0D0B22FC8}" type="slidenum">
              <a:rPr lang="fr-FR" altLang="fr-FR">
                <a:solidFill>
                  <a:srgbClr val="000000"/>
                </a:solidFill>
              </a:rPr>
              <a:pPr/>
              <a:t>‹#›</a:t>
            </a:fld>
            <a:endParaRPr lang="fr-FR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833926"/>
      </p:ext>
    </p:extLst>
  </p:cSld>
  <p:clrMapOvr>
    <a:masterClrMapping/>
  </p:clrMapOvr>
  <p:transition xmlns:p14="http://schemas.microsoft.com/office/powerpoint/2010/main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4CAC60-DD86-442B-B8C3-DE953DDF37EC}" type="slidenum">
              <a:rPr lang="fr-FR" altLang="fr-FR">
                <a:solidFill>
                  <a:srgbClr val="000000"/>
                </a:solidFill>
              </a:rPr>
              <a:pPr/>
              <a:t>‹#›</a:t>
            </a:fld>
            <a:endParaRPr lang="fr-FR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35296"/>
      </p:ext>
    </p:extLst>
  </p:cSld>
  <p:clrMapOvr>
    <a:masterClrMapping/>
  </p:clrMapOvr>
  <p:transition xmlns:p14="http://schemas.microsoft.com/office/powerpoint/2010/main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06F357-3504-4B47-BF31-B36BF173F886}" type="slidenum">
              <a:rPr lang="fr-FR" altLang="fr-FR">
                <a:solidFill>
                  <a:srgbClr val="000000"/>
                </a:solidFill>
              </a:rPr>
              <a:pPr/>
              <a:t>‹#›</a:t>
            </a:fld>
            <a:endParaRPr lang="fr-FR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886407"/>
      </p:ext>
    </p:extLst>
  </p:cSld>
  <p:clrMapOvr>
    <a:masterClrMapping/>
  </p:clrMapOvr>
  <p:transition xmlns:p14="http://schemas.microsoft.com/office/powerpoint/2010/main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F8C6A2-2AB5-4398-9721-14BC8CD525A2}" type="slidenum">
              <a:rPr lang="fr-FR" altLang="fr-FR">
                <a:solidFill>
                  <a:srgbClr val="000000"/>
                </a:solidFill>
              </a:rPr>
              <a:pPr/>
              <a:t>‹#›</a:t>
            </a:fld>
            <a:endParaRPr lang="fr-FR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812993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E426E-32B8-4A41-B493-9AADDF6C1D54}" type="datetimeFigureOut">
              <a:rPr lang="fr-FR" smtClean="0"/>
              <a:pPr/>
              <a:t>28/07/2015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FA6BB-B87F-4C87-9847-591C47B8F8C0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672374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ableau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fr-FR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CC777B-B061-4090-871E-2F10477CD835}" type="slidenum">
              <a:rPr lang="fr-FR" altLang="fr-FR">
                <a:solidFill>
                  <a:srgbClr val="000000"/>
                </a:solidFill>
              </a:rPr>
              <a:pPr/>
              <a:t>‹#›</a:t>
            </a:fld>
            <a:endParaRPr lang="fr-FR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302861"/>
      </p:ext>
    </p:extLst>
  </p:cSld>
  <p:clrMapOvr>
    <a:masterClrMapping/>
  </p:clrMapOvr>
  <p:transition xmlns:p14="http://schemas.microsoft.com/office/powerpoint/2010/main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re. Contenu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7CB039-44C2-43F2-8158-CB39D3726F21}" type="slidenum">
              <a:rPr lang="fr-FR" altLang="fr-FR">
                <a:solidFill>
                  <a:srgbClr val="000000"/>
                </a:solidFill>
              </a:rPr>
              <a:pPr/>
              <a:t>‹#›</a:t>
            </a:fld>
            <a:endParaRPr lang="fr-FR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217016"/>
      </p:ext>
    </p:extLst>
  </p:cSld>
  <p:clrMapOvr>
    <a:masterClrMapping/>
  </p:clrMapOvr>
  <p:transition xmlns:p14="http://schemas.microsoft.com/office/powerpoint/2010/main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775" y="165100"/>
            <a:ext cx="77724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9563" y="1085850"/>
            <a:ext cx="8602662" cy="2651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563" y="3889375"/>
            <a:ext cx="8602662" cy="2651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80884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re. Texte et image de la bibliothè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71600" y="609600"/>
            <a:ext cx="7378700" cy="1143000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809625" y="2214563"/>
            <a:ext cx="3902075" cy="3881437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'image de la bibliothèque 3"/>
          <p:cNvSpPr>
            <a:spLocks noGrp="1"/>
          </p:cNvSpPr>
          <p:nvPr>
            <p:ph type="clipArt" sz="half" idx="2"/>
          </p:nvPr>
        </p:nvSpPr>
        <p:spPr>
          <a:xfrm>
            <a:off x="4864100" y="2214563"/>
            <a:ext cx="3903663" cy="3881437"/>
          </a:xfrm>
        </p:spPr>
        <p:txBody>
          <a:bodyPr/>
          <a:lstStyle/>
          <a:p>
            <a:pPr lvl="0"/>
            <a:endParaRPr lang="fr-FR" noProof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809625" y="6373813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32138" y="6376988"/>
            <a:ext cx="30861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89713" y="6376988"/>
            <a:ext cx="2193925" cy="457200"/>
          </a:xfrm>
        </p:spPr>
        <p:txBody>
          <a:bodyPr/>
          <a:lstStyle>
            <a:lvl1pPr>
              <a:defRPr/>
            </a:lvl1pPr>
          </a:lstStyle>
          <a:p>
            <a:fld id="{DBC52C4A-6C65-4C4C-A463-FA44BFC0471E}" type="slidenum">
              <a:rPr lang="en-US" altLang="fr-FR">
                <a:solidFill>
                  <a:srgbClr val="000000"/>
                </a:solidFill>
              </a:rPr>
              <a:pPr/>
              <a:t>‹#›</a:t>
            </a:fld>
            <a:endParaRPr lang="en-US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09801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re. Texte et 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71600" y="609600"/>
            <a:ext cx="7378700" cy="1143000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809625" y="2214563"/>
            <a:ext cx="3902075" cy="3881437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graphique 3"/>
          <p:cNvSpPr>
            <a:spLocks noGrp="1"/>
          </p:cNvSpPr>
          <p:nvPr>
            <p:ph type="chart" sz="half" idx="2"/>
          </p:nvPr>
        </p:nvSpPr>
        <p:spPr>
          <a:xfrm>
            <a:off x="4864100" y="2214563"/>
            <a:ext cx="3903663" cy="3881437"/>
          </a:xfrm>
        </p:spPr>
        <p:txBody>
          <a:bodyPr/>
          <a:lstStyle/>
          <a:p>
            <a:pPr lvl="0"/>
            <a:endParaRPr lang="fr-FR" noProof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809625" y="6373813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32138" y="6376988"/>
            <a:ext cx="30861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89713" y="6376988"/>
            <a:ext cx="2193925" cy="457200"/>
          </a:xfrm>
        </p:spPr>
        <p:txBody>
          <a:bodyPr/>
          <a:lstStyle>
            <a:lvl1pPr>
              <a:defRPr/>
            </a:lvl1pPr>
          </a:lstStyle>
          <a:p>
            <a:fld id="{88E38806-4398-4179-B71A-14AF61266320}" type="slidenum">
              <a:rPr lang="en-US" altLang="fr-FR">
                <a:solidFill>
                  <a:srgbClr val="000000"/>
                </a:solidFill>
              </a:rPr>
              <a:pPr/>
              <a:t>‹#›</a:t>
            </a:fld>
            <a:endParaRPr lang="en-US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589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E426E-32B8-4A41-B493-9AADDF6C1D5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28/07/2015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FA6BB-B87F-4C87-9847-591C47B8F8C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2469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E426E-32B8-4A41-B493-9AADDF6C1D5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28/07/2015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FA6BB-B87F-4C87-9847-591C47B8F8C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29916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E426E-32B8-4A41-B493-9AADDF6C1D5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28/07/2015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FA6BB-B87F-4C87-9847-591C47B8F8C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39242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E426E-32B8-4A41-B493-9AADDF6C1D5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28/07/2015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FA6BB-B87F-4C87-9847-591C47B8F8C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864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E426E-32B8-4A41-B493-9AADDF6C1D5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28/07/2015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FA6BB-B87F-4C87-9847-591C47B8F8C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652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E426E-32B8-4A41-B493-9AADDF6C1D54}" type="datetimeFigureOut">
              <a:rPr lang="fr-FR" smtClean="0"/>
              <a:pPr/>
              <a:t>28/07/2015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FA6BB-B87F-4C87-9847-591C47B8F8C0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115886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E426E-32B8-4A41-B493-9AADDF6C1D5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28/07/2015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FA6BB-B87F-4C87-9847-591C47B8F8C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7926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E426E-32B8-4A41-B493-9AADDF6C1D5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28/07/2015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FA6BB-B87F-4C87-9847-591C47B8F8C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09005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E426E-32B8-4A41-B493-9AADDF6C1D5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28/07/2015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FA6BB-B87F-4C87-9847-591C47B8F8C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40150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E426E-32B8-4A41-B493-9AADDF6C1D5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28/07/2015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FA6BB-B87F-4C87-9847-591C47B8F8C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85169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E426E-32B8-4A41-B493-9AADDF6C1D5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28/07/2015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FA6BB-B87F-4C87-9847-591C47B8F8C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4229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E426E-32B8-4A41-B493-9AADDF6C1D5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28/07/2015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FA6BB-B87F-4C87-9847-591C47B8F8C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42499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CC986-4F66-443C-8607-59D00F6EEDF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28/07/2015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19493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E3E06-C00D-42D7-B5DC-F34F4C519E9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28/07/2015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82075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81EAD-CC9A-4C17-91D2-2BA4A2EA213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28/07/2015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31489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8FC10-DBED-431C-9661-1E0D727C99F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28/07/2015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9427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E426E-32B8-4A41-B493-9AADDF6C1D54}" type="datetimeFigureOut">
              <a:rPr lang="fr-FR" smtClean="0"/>
              <a:pPr/>
              <a:t>28/07/2015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FA6BB-B87F-4C87-9847-591C47B8F8C0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874325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55818-5B46-4AAA-8180-FACEDEECC9D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28/07/2015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62592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7C027-063D-48F6-8FB7-2579F6AEC28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28/07/2015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71353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94A5-41E7-4420-8F29-FDCEEC91492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28/07/2015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08692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540A0-B7E7-4140-8431-F79220F6818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28/07/2015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82042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A3ADD-9414-4C86-817B-419A4EFE911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28/07/2015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33228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BFB70-50FB-483F-A218-D7CF1626D21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28/07/2015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77029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D0A4F-A82C-4761-AD3D-36A1FCCE167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28/07/2015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55178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40B79-E306-4595-87D1-E513CC57248E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28/07/2015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B8FEC-E779-49A2-99C3-4712DCF5A62C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61915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40B79-E306-4595-87D1-E513CC57248E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28/07/2015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B8FEC-E779-49A2-99C3-4712DCF5A62C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8284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40B79-E306-4595-87D1-E513CC57248E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28/07/2015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B8FEC-E779-49A2-99C3-4712DCF5A62C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672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E426E-32B8-4A41-B493-9AADDF6C1D54}" type="datetimeFigureOut">
              <a:rPr lang="fr-FR" smtClean="0"/>
              <a:pPr/>
              <a:t>28/07/2015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FA6BB-B87F-4C87-9847-591C47B8F8C0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735296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40B79-E306-4595-87D1-E513CC57248E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28/07/2015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B8FEC-E779-49A2-99C3-4712DCF5A62C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29286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40B79-E306-4595-87D1-E513CC57248E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28/07/2015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B8FEC-E779-49A2-99C3-4712DCF5A62C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27526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40B79-E306-4595-87D1-E513CC57248E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28/07/2015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B8FEC-E779-49A2-99C3-4712DCF5A62C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95568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40B79-E306-4595-87D1-E513CC57248E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28/07/2015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B8FEC-E779-49A2-99C3-4712DCF5A62C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07599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40B79-E306-4595-87D1-E513CC57248E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28/07/2015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B8FEC-E779-49A2-99C3-4712DCF5A62C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92283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40B79-E306-4595-87D1-E513CC57248E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28/07/2015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B8FEC-E779-49A2-99C3-4712DCF5A62C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40473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40B79-E306-4595-87D1-E513CC57248E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28/07/2015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B8FEC-E779-49A2-99C3-4712DCF5A62C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59693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40B79-E306-4595-87D1-E513CC57248E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28/07/2015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B8FEC-E779-49A2-99C3-4712DCF5A62C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959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9.xml"/><Relationship Id="rId5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7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9.xml"/><Relationship Id="rId4" Type="http://schemas.openxmlformats.org/officeDocument/2006/relationships/slideLayout" Target="../slideLayouts/slideLayout40.xml"/><Relationship Id="rId5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3.xml"/><Relationship Id="rId8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62.xml"/><Relationship Id="rId16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4.xml"/><Relationship Id="rId18" Type="http://schemas.openxmlformats.org/officeDocument/2006/relationships/theme" Target="../theme/theme5.xml"/><Relationship Id="rId1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5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1.xml"/><Relationship Id="rId8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4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6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76.xml"/><Relationship Id="rId2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9.xml"/><Relationship Id="rId5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2.xml"/><Relationship Id="rId8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5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7.xml"/><Relationship Id="rId12" Type="http://schemas.openxmlformats.org/officeDocument/2006/relationships/theme" Target="../theme/theme8.xml"/><Relationship Id="rId1" Type="http://schemas.openxmlformats.org/officeDocument/2006/relationships/slideLayout" Target="../slideLayouts/slideLayout87.xml"/><Relationship Id="rId2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9.xml"/><Relationship Id="rId4" Type="http://schemas.openxmlformats.org/officeDocument/2006/relationships/slideLayout" Target="../slideLayouts/slideLayout90.xml"/><Relationship Id="rId5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3.xml"/><Relationship Id="rId8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9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CE426E-32B8-4A41-B493-9AADDF6C1D54}" type="datetimeFigureOut">
              <a:rPr lang="fr-FR" smtClean="0"/>
              <a:pPr/>
              <a:t>28/07/2015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0FA6BB-B87F-4C87-9847-591C47B8F8C0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4543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et modifiez le titre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62EE9BE7-2FDC-46D4-8C15-EE60C81FE977}" type="slidenum">
              <a:rPr lang="fr-FR" altLang="fr-FR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fr-FR" altLang="fr-FR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95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 style du titre du masque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 b="0">
                <a:latin typeface="Times New Roman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 b="0">
                <a:latin typeface="Times New Roman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 b="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3235138-E4D1-4F57-B663-84DE58B9E9B3}" type="slidenum">
              <a:rPr lang="fr-FR" altLang="fr-FR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fr-FR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135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Cliquez pour modifier le style du titre du masque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FFF3B85-9579-44D5-A242-535F3257C121}" type="slidenum">
              <a:rPr lang="en-US">
                <a:solidFill>
                  <a:srgbClr val="000000"/>
                </a:solidFill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08915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45C74"/>
            </a:gs>
            <a:gs pos="100000">
              <a:srgbClr val="06123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et modifiez le titre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Times New Roman" pitchFamily="18" charset="0"/>
                <a:cs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  <a:cs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A90C9EC4-CA52-4ACC-ADF4-8498F7F98D9B}" type="slidenum">
              <a:rPr lang="fr-FR" altLang="fr-FR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fr-FR" altLang="fr-FR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134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  <p:sldLayoutId id="2147483820" r:id="rId12"/>
    <p:sldLayoutId id="2147483821" r:id="rId13"/>
    <p:sldLayoutId id="2147483822" r:id="rId14"/>
    <p:sldLayoutId id="2147483823" r:id="rId15"/>
    <p:sldLayoutId id="2147483824" r:id="rId16"/>
    <p:sldLayoutId id="2147483825" r:id="rId17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CE426E-32B8-4A41-B493-9AADDF6C1D5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28/07/2015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0FA6BB-B87F-4C87-9847-591C47B8F8C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490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fld id="{B47DFADE-52E8-426F-A28A-C0D4A5B38C2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28/07/2015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026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E40B79-E306-4595-87D1-E513CC57248E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28/07/2015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9B8FEC-E779-49A2-99C3-4712DCF5A62C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937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3.jpeg"/><Relationship Id="rId6" Type="http://schemas.openxmlformats.org/officeDocument/2006/relationships/image" Target="../media/image4.gif"/><Relationship Id="rId7" Type="http://schemas.openxmlformats.org/officeDocument/2006/relationships/image" Target="../media/image5.jpe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jpeg"/><Relationship Id="rId7" Type="http://schemas.openxmlformats.org/officeDocument/2006/relationships/image" Target="../media/image32.png"/><Relationship Id="rId8" Type="http://schemas.openxmlformats.org/officeDocument/2006/relationships/image" Target="../media/image33.png"/><Relationship Id="rId1" Type="http://schemas.openxmlformats.org/officeDocument/2006/relationships/slideLayout" Target="../slideLayouts/slideLayout71.xml"/><Relationship Id="rId2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png"/><Relationship Id="rId5" Type="http://schemas.openxmlformats.org/officeDocument/2006/relationships/image" Target="../media/image36.png"/><Relationship Id="rId6" Type="http://schemas.microsoft.com/office/2007/relationships/hdphoto" Target="../media/hdphoto2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8" Type="http://schemas.openxmlformats.org/officeDocument/2006/relationships/image" Target="../media/image42.png"/><Relationship Id="rId9" Type="http://schemas.openxmlformats.org/officeDocument/2006/relationships/image" Target="../media/image43.png"/><Relationship Id="rId10" Type="http://schemas.openxmlformats.org/officeDocument/2006/relationships/image" Target="../media/image44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46.png"/><Relationship Id="rId5" Type="http://schemas.openxmlformats.org/officeDocument/2006/relationships/image" Target="../media/image47.jpe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image" Target="../media/image46.png"/><Relationship Id="rId5" Type="http://schemas.openxmlformats.org/officeDocument/2006/relationships/image" Target="../media/image48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jpeg"/><Relationship Id="rId5" Type="http://schemas.openxmlformats.org/officeDocument/2006/relationships/image" Target="../media/image55.jpeg"/><Relationship Id="rId6" Type="http://schemas.openxmlformats.org/officeDocument/2006/relationships/image" Target="../media/image56.jpeg"/><Relationship Id="rId7" Type="http://schemas.openxmlformats.org/officeDocument/2006/relationships/image" Target="../media/image57.png"/><Relationship Id="rId8" Type="http://schemas.openxmlformats.org/officeDocument/2006/relationships/image" Target="../media/image58.png"/><Relationship Id="rId9" Type="http://schemas.openxmlformats.org/officeDocument/2006/relationships/image" Target="../media/image59.jpeg"/><Relationship Id="rId10" Type="http://schemas.openxmlformats.org/officeDocument/2006/relationships/image" Target="../media/image60.jpeg"/><Relationship Id="rId11" Type="http://schemas.openxmlformats.org/officeDocument/2006/relationships/image" Target="../media/image61.jpe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8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6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72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1.xml"/><Relationship Id="rId3" Type="http://schemas.openxmlformats.org/officeDocument/2006/relationships/image" Target="../media/image68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7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Relationship Id="rId2" Type="http://schemas.openxmlformats.org/officeDocument/2006/relationships/image" Target="../media/image7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Relationship Id="rId2" Type="http://schemas.openxmlformats.org/officeDocument/2006/relationships/image" Target="../media/image7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3.xml"/><Relationship Id="rId2" Type="http://schemas.openxmlformats.org/officeDocument/2006/relationships/chart" Target="../charts/chart2.xml"/><Relationship Id="rId3" Type="http://schemas.openxmlformats.org/officeDocument/2006/relationships/chart" Target="../charts/char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1" Type="http://schemas.openxmlformats.org/officeDocument/2006/relationships/slideLayout" Target="../slideLayouts/slideLayout79.xml"/><Relationship Id="rId2" Type="http://schemas.openxmlformats.org/officeDocument/2006/relationships/image" Target="../media/image76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2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11.jpeg"/><Relationship Id="rId5" Type="http://schemas.openxmlformats.org/officeDocument/2006/relationships/image" Target="../media/image81.png"/><Relationship Id="rId6" Type="http://schemas.openxmlformats.org/officeDocument/2006/relationships/image" Target="../media/image4.gif"/><Relationship Id="rId7" Type="http://schemas.openxmlformats.org/officeDocument/2006/relationships/image" Target="../media/image5.jpeg"/><Relationship Id="rId8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png"/><Relationship Id="rId5" Type="http://schemas.openxmlformats.org/officeDocument/2006/relationships/image" Target="../media/image20.tiff"/><Relationship Id="rId6" Type="http://schemas.openxmlformats.org/officeDocument/2006/relationships/image" Target="../media/image21.png"/><Relationship Id="rId7" Type="http://schemas.openxmlformats.org/officeDocument/2006/relationships/image" Target="../media/image17.png"/><Relationship Id="rId8" Type="http://schemas.openxmlformats.org/officeDocument/2006/relationships/image" Target="../media/image22.png"/><Relationship Id="rId9" Type="http://schemas.microsoft.com/office/2007/relationships/hdphoto" Target="../media/hdphoto1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logoFa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5646329"/>
            <a:ext cx="604837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4" descr="LogoIMPR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234142"/>
            <a:ext cx="1081087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6" descr="logoUniv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08251"/>
            <a:ext cx="1081087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http://www.agence-nationale-recherche.fr/images/logos/ANR07-396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6254218"/>
            <a:ext cx="870409" cy="379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sciences-technologies.eu/images/stories/articles/logos/logo_inra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415" y="6254218"/>
            <a:ext cx="1224136" cy="425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827584" y="2551942"/>
            <a:ext cx="7867600" cy="97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5943600" algn="r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5943600" algn="r"/>
              </a:tabLst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5943600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5943600" algn="r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5943600" algn="r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943600" algn="r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943600" algn="r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943600" algn="r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943600" algn="r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fr-FR" sz="1600" b="1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Pr Didier BETBEDER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en-US" altLang="fr-FR" sz="1600" b="1" i="1" dirty="0" smtClean="0">
              <a:solidFill>
                <a:schemeClr val="tx1">
                  <a:lumMod val="50000"/>
                  <a:lumOff val="50000"/>
                </a:schemeClr>
              </a:solidFill>
              <a:latin typeface="Georgia" pitchFamily="18" charset="0"/>
            </a:endParaRP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fr-FR" sz="1600" b="1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  <a:cs typeface="Times New Roman" pitchFamily="18" charset="0"/>
              </a:rPr>
              <a:t>INSERM U995, university Lille, France</a:t>
            </a:r>
            <a:endParaRPr lang="en-US" altLang="fr-FR" sz="1600" b="1" i="1" dirty="0">
              <a:solidFill>
                <a:schemeClr val="tx1">
                  <a:lumMod val="50000"/>
                  <a:lumOff val="50000"/>
                </a:schemeClr>
              </a:solidFill>
              <a:latin typeface="Georgia" pitchFamily="18" charset="0"/>
              <a:cs typeface="Times New Roman" pitchFamily="18" charset="0"/>
            </a:endParaRPr>
          </a:p>
        </p:txBody>
      </p:sp>
      <p:pic>
        <p:nvPicPr>
          <p:cNvPr id="17" name="Picture 2" descr="http://fr.academic.ru/pictures/frwiki/50/280px-Universit%C3%A9_de_Tours_%28logo%29.svg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587" y="102116"/>
            <a:ext cx="925781" cy="651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913310" y="1412776"/>
            <a:ext cx="670608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000090"/>
                </a:solidFill>
                <a:effectLst/>
                <a:latin typeface="Arial" pitchFamily="34" charset="0"/>
                <a:ea typeface="Times New Roman" pitchFamily="18" charset="0"/>
              </a:rPr>
              <a:t>Nasal administration of antigens using maltodextrin nanoparticles: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b="1" dirty="0" smtClean="0">
              <a:solidFill>
                <a:srgbClr val="000090"/>
              </a:solidFill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000090"/>
                </a:solidFill>
                <a:effectLst/>
                <a:latin typeface="Arial" pitchFamily="34" charset="0"/>
                <a:ea typeface="Times New Roman" pitchFamily="18" charset="0"/>
              </a:rPr>
              <a:t> a mechanistic study</a:t>
            </a: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rgbClr val="000090"/>
              </a:solidFill>
              <a:effectLst/>
              <a:latin typeface="Arial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67935" y="6116786"/>
            <a:ext cx="1396105" cy="548688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83486" y="5266417"/>
            <a:ext cx="1176630" cy="682811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62603" y="5266417"/>
            <a:ext cx="1237595" cy="68281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41292" y="5380474"/>
            <a:ext cx="1298561" cy="55478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87624" y="3680014"/>
            <a:ext cx="72728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5th Asia Pacific Global Summit and Expo on</a:t>
            </a:r>
          </a:p>
          <a:p>
            <a:r>
              <a:rPr lang="en-US" dirty="0"/>
              <a:t>Vaccines &amp; </a:t>
            </a:r>
            <a:r>
              <a:rPr lang="en-US" dirty="0" smtClean="0"/>
              <a:t>Vaccination</a:t>
            </a:r>
          </a:p>
          <a:p>
            <a:endParaRPr lang="en-US" dirty="0"/>
          </a:p>
          <a:p>
            <a:r>
              <a:rPr lang="en-US" dirty="0"/>
              <a:t>July 27-29, 2015 Brisbane, Queensland, Australia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89767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816" y="3429000"/>
            <a:ext cx="3972840" cy="2067371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699792" y="1556792"/>
            <a:ext cx="3000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24h </a:t>
            </a:r>
            <a:r>
              <a:rPr lang="fr-FR" dirty="0" err="1" smtClean="0"/>
              <a:t>after</a:t>
            </a:r>
            <a:r>
              <a:rPr lang="fr-FR" dirty="0" smtClean="0"/>
              <a:t> nasal administration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3557846" y="5661248"/>
            <a:ext cx="2506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NP are </a:t>
            </a:r>
            <a:r>
              <a:rPr lang="fr-FR" dirty="0" err="1" smtClean="0"/>
              <a:t>still</a:t>
            </a:r>
            <a:r>
              <a:rPr lang="fr-FR" dirty="0" smtClean="0"/>
              <a:t> in the </a:t>
            </a:r>
            <a:r>
              <a:rPr lang="fr-FR" dirty="0" err="1" smtClean="0"/>
              <a:t>nose</a:t>
            </a:r>
            <a:r>
              <a:rPr lang="fr-FR" dirty="0" smtClean="0"/>
              <a:t>!!!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856" y="0"/>
            <a:ext cx="1853345" cy="156071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4288" y="1412776"/>
            <a:ext cx="1615580" cy="120711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4288" y="2780928"/>
            <a:ext cx="1749704" cy="847417"/>
          </a:xfrm>
          <a:prstGeom prst="rect">
            <a:avLst/>
          </a:prstGeom>
        </p:spPr>
      </p:pic>
      <p:grpSp>
        <p:nvGrpSpPr>
          <p:cNvPr id="8" name="Groupe 14"/>
          <p:cNvGrpSpPr/>
          <p:nvPr/>
        </p:nvGrpSpPr>
        <p:grpSpPr>
          <a:xfrm>
            <a:off x="323528" y="3573016"/>
            <a:ext cx="2154777" cy="1615913"/>
            <a:chOff x="6233647" y="1979661"/>
            <a:chExt cx="2154777" cy="1616083"/>
          </a:xfrm>
        </p:grpSpPr>
        <p:pic>
          <p:nvPicPr>
            <p:cNvPr id="9" name="Picture 3" descr="\\trs-nas1\ilantier\Mes Documents\Imagerie\Documents Image'in\Demandes d'Etude Image'in\VE-Image'in-2015-0011\Photos-VE-Image'in-2015-0011\SiteInoc-mouton40014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3647" y="1979661"/>
              <a:ext cx="2154777" cy="16160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Ellipse 9"/>
            <p:cNvSpPr/>
            <p:nvPr/>
          </p:nvSpPr>
          <p:spPr>
            <a:xfrm>
              <a:off x="6742112" y="2492896"/>
              <a:ext cx="350168" cy="285281"/>
            </a:xfrm>
            <a:prstGeom prst="ellipse">
              <a:avLst/>
            </a:prstGeom>
            <a:noFill/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07526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fr-FR" sz="2177">
                <a:solidFill>
                  <a:srgbClr val="000000"/>
                </a:solidFill>
              </a:endParaRPr>
            </a:p>
          </p:txBody>
        </p:sp>
      </p:grpSp>
      <p:grpSp>
        <p:nvGrpSpPr>
          <p:cNvPr id="11" name="Groupe 21"/>
          <p:cNvGrpSpPr/>
          <p:nvPr/>
        </p:nvGrpSpPr>
        <p:grpSpPr>
          <a:xfrm>
            <a:off x="6948264" y="3645024"/>
            <a:ext cx="2054324" cy="2448014"/>
            <a:chOff x="2267744" y="2089424"/>
            <a:chExt cx="2054324" cy="2448271"/>
          </a:xfrm>
        </p:grpSpPr>
        <p:sp>
          <p:nvSpPr>
            <p:cNvPr id="12" name="Rectangle à coins arrondis 11"/>
            <p:cNvSpPr/>
            <p:nvPr/>
          </p:nvSpPr>
          <p:spPr>
            <a:xfrm>
              <a:off x="2267744" y="2243311"/>
              <a:ext cx="2054324" cy="2294384"/>
            </a:xfrm>
            <a:prstGeom prst="roundRect">
              <a:avLst/>
            </a:pr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07526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fr-FR" sz="2177">
                <a:solidFill>
                  <a:srgbClr val="000000"/>
                </a:solidFill>
              </a:endParaRPr>
            </a:p>
          </p:txBody>
        </p:sp>
        <p:grpSp>
          <p:nvGrpSpPr>
            <p:cNvPr id="13" name="Groupe 4"/>
            <p:cNvGrpSpPr/>
            <p:nvPr/>
          </p:nvGrpSpPr>
          <p:grpSpPr>
            <a:xfrm>
              <a:off x="2411760" y="2439891"/>
              <a:ext cx="1872208" cy="1892002"/>
              <a:chOff x="395536" y="2599401"/>
              <a:chExt cx="2209371" cy="2185959"/>
            </a:xfrm>
          </p:grpSpPr>
          <p:pic>
            <p:nvPicPr>
              <p:cNvPr id="15" name="Picture 2"/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818" t="5720" r="34893" b="12233"/>
              <a:stretch/>
            </p:blipFill>
            <p:spPr bwMode="auto">
              <a:xfrm>
                <a:off x="395536" y="2599401"/>
                <a:ext cx="1748224" cy="2185959"/>
              </a:xfrm>
              <a:prstGeom prst="rect">
                <a:avLst/>
              </a:prstGeom>
              <a:noFill/>
              <a:ln w="9525">
                <a:solidFill>
                  <a:srgbClr val="007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7482"/>
              <a:stretch/>
            </p:blipFill>
            <p:spPr bwMode="auto">
              <a:xfrm>
                <a:off x="2147928" y="2599401"/>
                <a:ext cx="456979" cy="218595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</p:grpSp>
        <p:sp>
          <p:nvSpPr>
            <p:cNvPr id="14" name="ZoneTexte 13"/>
            <p:cNvSpPr txBox="1"/>
            <p:nvPr/>
          </p:nvSpPr>
          <p:spPr>
            <a:xfrm>
              <a:off x="2580959" y="2089424"/>
              <a:ext cx="1342969" cy="274143"/>
            </a:xfrm>
            <a:prstGeom prst="rect">
              <a:avLst/>
            </a:prstGeom>
            <a:gradFill>
              <a:gsLst>
                <a:gs pos="0">
                  <a:srgbClr val="5E9EFF">
                    <a:lumMod val="50000"/>
                    <a:lumOff val="50000"/>
                    <a:alpha val="50000"/>
                  </a:srgbClr>
                </a:gs>
                <a:gs pos="39999">
                  <a:srgbClr val="85C2FF"/>
                </a:gs>
                <a:gs pos="98250">
                  <a:srgbClr val="D3DCEF"/>
                </a:gs>
                <a:gs pos="100000">
                  <a:srgbClr val="C4D6EB"/>
                </a:gs>
                <a:gs pos="96500">
                  <a:srgbClr val="E2E1F3"/>
                </a:gs>
                <a:gs pos="93000">
                  <a:srgbClr val="FFEBFA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defTabSz="407526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lang="fr-FR" sz="1270" b="1" dirty="0">
                  <a:solidFill>
                    <a:srgbClr val="000000"/>
                  </a:solidFill>
                </a:rPr>
                <a:t>Voie nasale D :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89975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2060848"/>
            <a:ext cx="5907536" cy="430414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24616" y="620688"/>
            <a:ext cx="220028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/>
              <a:t>Human</a:t>
            </a:r>
            <a:r>
              <a:rPr lang="fr-FR" dirty="0"/>
              <a:t> </a:t>
            </a:r>
            <a:r>
              <a:rPr lang="fr-FR" dirty="0" err="1" smtClean="0"/>
              <a:t>Volunteers</a:t>
            </a:r>
            <a:endParaRPr lang="fr-FR" dirty="0" smtClean="0"/>
          </a:p>
          <a:p>
            <a:endParaRPr lang="fr-FR" dirty="0"/>
          </a:p>
          <a:p>
            <a:r>
              <a:rPr lang="fr-FR" dirty="0" err="1"/>
              <a:t>scintigraphic</a:t>
            </a:r>
            <a:r>
              <a:rPr lang="fr-FR" dirty="0"/>
              <a:t>  </a:t>
            </a:r>
            <a:r>
              <a:rPr lang="fr-FR" dirty="0" err="1"/>
              <a:t>analysis</a:t>
            </a: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94895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707904" y="2780928"/>
            <a:ext cx="23793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Long </a:t>
            </a:r>
            <a:r>
              <a:rPr lang="fr-FR" dirty="0" err="1" smtClean="0"/>
              <a:t>residence</a:t>
            </a:r>
            <a:r>
              <a:rPr lang="fr-FR" dirty="0" smtClean="0"/>
              <a:t> time!!!!</a:t>
            </a:r>
          </a:p>
          <a:p>
            <a:pPr algn="ctr"/>
            <a:endParaRPr lang="fr-FR" dirty="0"/>
          </a:p>
          <a:p>
            <a:pPr algn="ctr"/>
            <a:r>
              <a:rPr lang="fr-FR" dirty="0" err="1" smtClean="0"/>
              <a:t>Mechanisms</a:t>
            </a:r>
            <a:r>
              <a:rPr lang="fr-FR" dirty="0" smtClean="0"/>
              <a:t>?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8888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60399" y="901989"/>
            <a:ext cx="7023201" cy="505402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35896" y="332656"/>
            <a:ext cx="338766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 smtClean="0">
                <a:solidFill>
                  <a:srgbClr val="000090"/>
                </a:solidFill>
                <a:latin typeface="Georgia" pitchFamily="18" charset="0"/>
              </a:rPr>
              <a:t>In vitro </a:t>
            </a:r>
            <a:r>
              <a:rPr lang="fr-FR" sz="3200" b="1" dirty="0" err="1" smtClean="0">
                <a:solidFill>
                  <a:srgbClr val="000090"/>
                </a:solidFill>
                <a:latin typeface="Georgia" pitchFamily="18" charset="0"/>
              </a:rPr>
              <a:t>studies</a:t>
            </a:r>
            <a:endParaRPr lang="fr-FR" sz="3200" b="1" dirty="0">
              <a:solidFill>
                <a:srgbClr val="00009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44879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324544" y="0"/>
            <a:ext cx="9144000" cy="58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ts val="200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fr-FR" altLang="fr-FR" b="1" dirty="0" err="1" smtClean="0">
                <a:solidFill>
                  <a:srgbClr val="333399"/>
                </a:solidFill>
                <a:latin typeface="Georgia" pitchFamily="18" charset="0"/>
              </a:rPr>
              <a:t>Airway</a:t>
            </a:r>
            <a:r>
              <a:rPr lang="fr-FR" altLang="fr-FR" b="1" dirty="0" smtClean="0">
                <a:solidFill>
                  <a:srgbClr val="333399"/>
                </a:solidFill>
                <a:latin typeface="Georgia" pitchFamily="18" charset="0"/>
              </a:rPr>
              <a:t> </a:t>
            </a:r>
            <a:r>
              <a:rPr lang="fr-FR" altLang="fr-FR" b="1" dirty="0" err="1" smtClean="0">
                <a:solidFill>
                  <a:srgbClr val="333399"/>
                </a:solidFill>
                <a:latin typeface="Georgia" pitchFamily="18" charset="0"/>
              </a:rPr>
              <a:t>epithelial</a:t>
            </a:r>
            <a:r>
              <a:rPr lang="fr-FR" altLang="fr-FR" b="1" dirty="0" smtClean="0">
                <a:solidFill>
                  <a:srgbClr val="333399"/>
                </a:solidFill>
                <a:latin typeface="Georgia" pitchFamily="18" charset="0"/>
              </a:rPr>
              <a:t> </a:t>
            </a:r>
            <a:r>
              <a:rPr lang="fr-FR" altLang="fr-FR" b="1" dirty="0" err="1" smtClean="0">
                <a:solidFill>
                  <a:srgbClr val="333399"/>
                </a:solidFill>
                <a:latin typeface="Georgia" pitchFamily="18" charset="0"/>
              </a:rPr>
              <a:t>cells</a:t>
            </a:r>
            <a:endParaRPr lang="fr-FR" altLang="fr-FR" b="1" dirty="0">
              <a:solidFill>
                <a:srgbClr val="333399"/>
              </a:solidFill>
              <a:latin typeface="Georgia" pitchFamily="18" charset="0"/>
            </a:endParaRPr>
          </a:p>
        </p:txBody>
      </p:sp>
      <p:grpSp>
        <p:nvGrpSpPr>
          <p:cNvPr id="4100" name="Group 4"/>
          <p:cNvGrpSpPr>
            <a:grpSpLocks/>
          </p:cNvGrpSpPr>
          <p:nvPr/>
        </p:nvGrpSpPr>
        <p:grpSpPr bwMode="auto">
          <a:xfrm>
            <a:off x="228600" y="685800"/>
            <a:ext cx="8763000" cy="0"/>
            <a:chOff x="144" y="480"/>
            <a:chExt cx="5520" cy="0"/>
          </a:xfrm>
        </p:grpSpPr>
        <p:sp>
          <p:nvSpPr>
            <p:cNvPr id="4109" name="Line 5"/>
            <p:cNvSpPr>
              <a:spLocks noChangeShapeType="1"/>
            </p:cNvSpPr>
            <p:nvPr/>
          </p:nvSpPr>
          <p:spPr bwMode="auto">
            <a:xfrm>
              <a:off x="144" y="480"/>
              <a:ext cx="552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110" name="Line 6"/>
            <p:cNvSpPr>
              <a:spLocks noChangeShapeType="1"/>
            </p:cNvSpPr>
            <p:nvPr/>
          </p:nvSpPr>
          <p:spPr bwMode="auto">
            <a:xfrm>
              <a:off x="144" y="480"/>
              <a:ext cx="5520" cy="0"/>
            </a:xfrm>
            <a:prstGeom prst="line">
              <a:avLst/>
            </a:prstGeom>
            <a:noFill/>
            <a:ln w="76200" cmpd="tri">
              <a:solidFill>
                <a:srgbClr val="3333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4103" name="Line 9"/>
          <p:cNvSpPr>
            <a:spLocks noChangeShapeType="1"/>
          </p:cNvSpPr>
          <p:nvPr/>
        </p:nvSpPr>
        <p:spPr bwMode="auto">
          <a:xfrm>
            <a:off x="228600" y="6310313"/>
            <a:ext cx="8763000" cy="0"/>
          </a:xfrm>
          <a:prstGeom prst="line">
            <a:avLst/>
          </a:prstGeom>
          <a:noFill/>
          <a:ln w="25400">
            <a:solidFill>
              <a:srgbClr val="33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ED19A1-D6A8-4ABB-B6BB-C7500D2B0AE9}" type="slidenum">
              <a:rPr lang="fr-FR" altLang="fr-FR" sz="2000" b="1" smtClean="0">
                <a:solidFill>
                  <a:srgbClr val="1F1F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>
                <a:defRPr/>
              </a:pPr>
              <a:t>14</a:t>
            </a:fld>
            <a:endParaRPr lang="fr-FR" altLang="fr-FR" sz="2000" b="1" dirty="0">
              <a:solidFill>
                <a:srgbClr val="1F1F8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1" name="Picture 10" descr="logoLille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453364"/>
            <a:ext cx="967686" cy="314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" name="Picture 2" descr="http://fr.academic.ru/pictures/frwiki/50/280px-Universit%C3%A9_de_Tours_%28logo%29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6408074"/>
            <a:ext cx="576064" cy="405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1145332" y="6441448"/>
            <a:ext cx="14344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smtClean="0">
                <a:ln w="6350" cmpd="sng">
                  <a:solidFill>
                    <a:schemeClr val="bg1">
                      <a:lumMod val="85000"/>
                    </a:schemeClr>
                  </a:solidFill>
                  <a:prstDash val="solid"/>
                </a:ln>
                <a:solidFill>
                  <a:schemeClr val="bg1">
                    <a:lumMod val="65000"/>
                  </a:schemeClr>
                </a:solidFill>
              </a:rPr>
              <a:t>EA4483 / U995</a:t>
            </a:r>
            <a:endParaRPr lang="fr-FR" sz="1600">
              <a:ln w="6350" cmpd="sng">
                <a:solidFill>
                  <a:schemeClr val="bg1">
                    <a:lumMod val="85000"/>
                  </a:schemeClr>
                </a:solidFill>
                <a:prstDash val="solid"/>
              </a:ln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63888" y="6426059"/>
            <a:ext cx="11224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mtClean="0">
                <a:ln w="6350" cmpd="sng">
                  <a:solidFill>
                    <a:schemeClr val="bg1">
                      <a:lumMod val="85000"/>
                    </a:schemeClr>
                  </a:solidFill>
                  <a:prstDash val="solid"/>
                </a:ln>
                <a:solidFill>
                  <a:schemeClr val="bg1">
                    <a:lumMod val="65000"/>
                  </a:schemeClr>
                </a:solidFill>
              </a:rPr>
              <a:t>UMR1282</a:t>
            </a:r>
            <a:endParaRPr lang="fr-FR">
              <a:ln w="6350" cmpd="sng">
                <a:solidFill>
                  <a:schemeClr val="bg1">
                    <a:lumMod val="85000"/>
                  </a:schemeClr>
                </a:solidFill>
                <a:prstDash val="solid"/>
              </a:ln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14" name="Groupe 13"/>
          <p:cNvGrpSpPr/>
          <p:nvPr/>
        </p:nvGrpSpPr>
        <p:grpSpPr>
          <a:xfrm>
            <a:off x="702894" y="2420888"/>
            <a:ext cx="8387300" cy="1635624"/>
            <a:chOff x="565167" y="732100"/>
            <a:chExt cx="8387300" cy="1635624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33" r="24543" b="49522"/>
            <a:stretch/>
          </p:blipFill>
          <p:spPr bwMode="auto">
            <a:xfrm>
              <a:off x="565167" y="732100"/>
              <a:ext cx="2814452" cy="16356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503"/>
            <a:stretch/>
          </p:blipFill>
          <p:spPr bwMode="auto">
            <a:xfrm>
              <a:off x="3359739" y="743975"/>
              <a:ext cx="5592728" cy="1603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4" name="ZoneTexte 23"/>
          <p:cNvSpPr txBox="1"/>
          <p:nvPr/>
        </p:nvSpPr>
        <p:spPr>
          <a:xfrm>
            <a:off x="6921" y="5670773"/>
            <a:ext cx="88569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 smtClean="0">
                <a:solidFill>
                  <a:schemeClr val="bg1">
                    <a:lumMod val="50000"/>
                  </a:schemeClr>
                </a:solidFill>
              </a:rPr>
              <a:t>Betbeder et al , </a:t>
            </a:r>
            <a:r>
              <a:rPr lang="fr-FR" sz="1200" b="1" i="1" dirty="0" err="1" smtClean="0">
                <a:solidFill>
                  <a:schemeClr val="bg1">
                    <a:lumMod val="50000"/>
                  </a:schemeClr>
                </a:solidFill>
              </a:rPr>
              <a:t>Nanotechnology</a:t>
            </a:r>
            <a:r>
              <a:rPr lang="fr-FR" sz="1200" b="1" i="1" dirty="0" smtClean="0">
                <a:solidFill>
                  <a:schemeClr val="bg1">
                    <a:lumMod val="50000"/>
                  </a:schemeClr>
                </a:solidFill>
              </a:rPr>
              <a:t>  </a:t>
            </a:r>
            <a:r>
              <a:rPr lang="fr-FR" sz="1200" b="1" i="1" dirty="0">
                <a:solidFill>
                  <a:schemeClr val="bg1">
                    <a:lumMod val="50000"/>
                  </a:schemeClr>
                </a:solidFill>
              </a:rPr>
              <a:t>(2010)</a:t>
            </a:r>
          </a:p>
        </p:txBody>
      </p:sp>
    </p:spTree>
    <p:extLst>
      <p:ext uri="{BB962C8B-B14F-4D97-AF65-F5344CB8AC3E}">
        <p14:creationId xmlns:p14="http://schemas.microsoft.com/office/powerpoint/2010/main" val="11466576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8"/>
          <p:cNvGrpSpPr>
            <a:grpSpLocks/>
          </p:cNvGrpSpPr>
          <p:nvPr/>
        </p:nvGrpSpPr>
        <p:grpSpPr bwMode="auto">
          <a:xfrm>
            <a:off x="368300" y="533400"/>
            <a:ext cx="4286250" cy="5929313"/>
            <a:chOff x="590850" y="642897"/>
            <a:chExt cx="2979873" cy="5140495"/>
          </a:xfrm>
        </p:grpSpPr>
        <p:sp>
          <p:nvSpPr>
            <p:cNvPr id="8" name="Rectangle 7"/>
            <p:cNvSpPr/>
            <p:nvPr/>
          </p:nvSpPr>
          <p:spPr>
            <a:xfrm>
              <a:off x="590850" y="642897"/>
              <a:ext cx="2979873" cy="514049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>
                <a:solidFill>
                  <a:srgbClr val="FFFFFF"/>
                </a:solidFill>
              </a:endParaRPr>
            </a:p>
          </p:txBody>
        </p:sp>
        <p:pic>
          <p:nvPicPr>
            <p:cNvPr id="26651" name="Graphique 3"/>
            <p:cNvPicPr preferRelativeResize="0"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18" t="-6082" r="-8546" b="-3397"/>
            <a:stretch>
              <a:fillRect/>
            </a:stretch>
          </p:blipFill>
          <p:spPr bwMode="auto">
            <a:xfrm>
              <a:off x="879259" y="796279"/>
              <a:ext cx="2448000" cy="165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52" name="Graphique 4"/>
            <p:cNvPicPr preferRelativeResize="0">
              <a:picLocks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888" t="-5891" r="-9406" b="-981"/>
            <a:stretch>
              <a:fillRect/>
            </a:stretch>
          </p:blipFill>
          <p:spPr bwMode="auto">
            <a:xfrm>
              <a:off x="879259" y="2406797"/>
              <a:ext cx="2448000" cy="165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53" name="Graphique 6"/>
            <p:cNvPicPr preferRelativeResize="0">
              <a:picLocks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26" t="-12625" r="-8282" b="-999"/>
            <a:stretch>
              <a:fillRect/>
            </a:stretch>
          </p:blipFill>
          <p:spPr bwMode="auto">
            <a:xfrm>
              <a:off x="892736" y="3940624"/>
              <a:ext cx="2448000" cy="165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9699" name="ZoneTexte 33"/>
          <p:cNvSpPr txBox="1"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altLang="fr-FR" sz="3200" b="1" dirty="0" err="1" smtClean="0">
                <a:solidFill>
                  <a:srgbClr val="000090"/>
                </a:solidFill>
                <a:latin typeface="Georgia" pitchFamily="18" charset="0"/>
              </a:rPr>
              <a:t>Nanoparticles</a:t>
            </a:r>
            <a:r>
              <a:rPr lang="fr-FR" altLang="fr-FR" sz="3200" b="1" dirty="0" smtClean="0">
                <a:solidFill>
                  <a:srgbClr val="000090"/>
                </a:solidFill>
                <a:latin typeface="Georgia" pitchFamily="18" charset="0"/>
              </a:rPr>
              <a:t> </a:t>
            </a:r>
            <a:r>
              <a:rPr lang="fr-FR" altLang="fr-FR" sz="3200" b="1" dirty="0" err="1" smtClean="0">
                <a:solidFill>
                  <a:srgbClr val="000090"/>
                </a:solidFill>
                <a:latin typeface="Georgia" pitchFamily="18" charset="0"/>
              </a:rPr>
              <a:t>repartition</a:t>
            </a:r>
            <a:r>
              <a:rPr lang="fr-FR" altLang="fr-FR" sz="3200" b="1" dirty="0" smtClean="0">
                <a:solidFill>
                  <a:srgbClr val="000090"/>
                </a:solidFill>
                <a:latin typeface="Georgia" pitchFamily="18" charset="0"/>
              </a:rPr>
              <a:t> in </a:t>
            </a:r>
            <a:r>
              <a:rPr lang="fr-FR" altLang="fr-FR" sz="3200" b="1" dirty="0" err="1" smtClean="0">
                <a:solidFill>
                  <a:srgbClr val="000090"/>
                </a:solidFill>
                <a:latin typeface="Georgia" pitchFamily="18" charset="0"/>
              </a:rPr>
              <a:t>cells</a:t>
            </a:r>
            <a:endParaRPr lang="fr-FR" altLang="fr-FR" sz="3200" b="1" dirty="0" smtClean="0">
              <a:solidFill>
                <a:srgbClr val="000090"/>
              </a:solidFill>
              <a:latin typeface="Georgia" pitchFamily="18" charset="0"/>
            </a:endParaRPr>
          </a:p>
        </p:txBody>
      </p:sp>
      <p:grpSp>
        <p:nvGrpSpPr>
          <p:cNvPr id="3" name="Groupe 57"/>
          <p:cNvGrpSpPr>
            <a:grpSpLocks/>
          </p:cNvGrpSpPr>
          <p:nvPr/>
        </p:nvGrpSpPr>
        <p:grpSpPr bwMode="auto">
          <a:xfrm>
            <a:off x="6072188" y="500063"/>
            <a:ext cx="1785937" cy="2538412"/>
            <a:chOff x="5635631" y="1357298"/>
            <a:chExt cx="1785950" cy="2538187"/>
          </a:xfrm>
        </p:grpSpPr>
        <p:grpSp>
          <p:nvGrpSpPr>
            <p:cNvPr id="26635" name="Groupe 11"/>
            <p:cNvGrpSpPr>
              <a:grpSpLocks/>
            </p:cNvGrpSpPr>
            <p:nvPr/>
          </p:nvGrpSpPr>
          <p:grpSpPr bwMode="auto">
            <a:xfrm>
              <a:off x="5786847" y="1785429"/>
              <a:ext cx="1250950" cy="1657350"/>
              <a:chOff x="6715689" y="1142191"/>
              <a:chExt cx="1712412" cy="2642956"/>
            </a:xfrm>
          </p:grpSpPr>
          <p:sp>
            <p:nvSpPr>
              <p:cNvPr id="10" name="Rectangle à coins arrondis 9"/>
              <p:cNvSpPr/>
              <p:nvPr/>
            </p:nvSpPr>
            <p:spPr>
              <a:xfrm>
                <a:off x="6715137" y="1142918"/>
                <a:ext cx="1712424" cy="2642722"/>
              </a:xfrm>
              <a:prstGeom prst="round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 sz="16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Ellipse 10"/>
              <p:cNvSpPr/>
              <p:nvPr/>
            </p:nvSpPr>
            <p:spPr>
              <a:xfrm>
                <a:off x="7071530" y="1940290"/>
                <a:ext cx="1012677" cy="987224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 sz="16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34" name="ZoneTexte 33"/>
            <p:cNvSpPr txBox="1"/>
            <p:nvPr/>
          </p:nvSpPr>
          <p:spPr bwMode="auto">
            <a:xfrm>
              <a:off x="7215204" y="1785885"/>
              <a:ext cx="206377" cy="157783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sz="16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rPr>
                <a:t>1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fr-FR" sz="11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fr-FR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fr-FR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fr-FR" sz="105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fr-FR" sz="11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sz="16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rPr>
                <a:t>8</a:t>
              </a:r>
            </a:p>
          </p:txBody>
        </p:sp>
        <p:cxnSp>
          <p:nvCxnSpPr>
            <p:cNvPr id="37" name="Connecteur droit avec flèche 36"/>
            <p:cNvCxnSpPr/>
            <p:nvPr/>
          </p:nvCxnSpPr>
          <p:spPr bwMode="auto">
            <a:xfrm rot="16200000" flipH="1">
              <a:off x="6962828" y="2538293"/>
              <a:ext cx="790505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638" name="Text Box 7"/>
            <p:cNvSpPr txBox="1">
              <a:spLocks noChangeArrowheads="1"/>
            </p:cNvSpPr>
            <p:nvPr/>
          </p:nvSpPr>
          <p:spPr bwMode="auto">
            <a:xfrm>
              <a:off x="5635631" y="1357298"/>
              <a:ext cx="1524011" cy="2538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fr-FR" altLang="fr-FR" sz="1400" b="1" smtClean="0">
                  <a:solidFill>
                    <a:srgbClr val="FFFFFF"/>
                  </a:solidFill>
                </a:rPr>
                <a:t>Apical</a:t>
              </a:r>
            </a:p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</a:pPr>
              <a:endParaRPr lang="fr-FR" altLang="fr-FR" sz="1400" b="1" smtClean="0">
                <a:solidFill>
                  <a:srgbClr val="FFFFFF"/>
                </a:solidFill>
              </a:endParaRPr>
            </a:p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</a:pPr>
              <a:endParaRPr lang="fr-FR" altLang="fr-FR" sz="1400" b="1" smtClean="0">
                <a:solidFill>
                  <a:srgbClr val="FFFFFF"/>
                </a:solidFill>
              </a:endParaRPr>
            </a:p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</a:pPr>
              <a:endParaRPr lang="fr-FR" altLang="fr-FR" sz="1400" b="1" smtClean="0">
                <a:solidFill>
                  <a:srgbClr val="FFFFFF"/>
                </a:solidFill>
              </a:endParaRPr>
            </a:p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</a:pPr>
              <a:endParaRPr lang="fr-FR" altLang="fr-FR" sz="1400" b="1" smtClean="0">
                <a:solidFill>
                  <a:srgbClr val="FFFFFF"/>
                </a:solidFill>
              </a:endParaRPr>
            </a:p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</a:pPr>
              <a:endParaRPr lang="fr-FR" altLang="fr-FR" sz="1400" b="1" smtClean="0">
                <a:solidFill>
                  <a:srgbClr val="FFFFFF"/>
                </a:solidFill>
              </a:endParaRPr>
            </a:p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</a:pPr>
              <a:endParaRPr lang="fr-FR" altLang="fr-FR" sz="1400" b="1" smtClean="0">
                <a:solidFill>
                  <a:srgbClr val="FFFFFF"/>
                </a:solidFill>
              </a:endParaRPr>
            </a:p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fr-FR" altLang="fr-FR" sz="1400" b="1" smtClean="0">
                  <a:solidFill>
                    <a:srgbClr val="FFFFFF"/>
                  </a:solidFill>
                </a:rPr>
                <a:t>Basolatéral</a:t>
              </a:r>
            </a:p>
          </p:txBody>
        </p:sp>
        <p:sp>
          <p:nvSpPr>
            <p:cNvPr id="26639" name="Line 8"/>
            <p:cNvSpPr>
              <a:spLocks noChangeShapeType="1"/>
            </p:cNvSpPr>
            <p:nvPr/>
          </p:nvSpPr>
          <p:spPr bwMode="auto">
            <a:xfrm>
              <a:off x="6383669" y="1643050"/>
              <a:ext cx="45719" cy="2000264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endParaRPr lang="fr-FR" sz="2400" smtClean="0">
                <a:solidFill>
                  <a:srgbClr val="000000"/>
                </a:solidFill>
              </a:endParaRPr>
            </a:p>
          </p:txBody>
        </p:sp>
        <p:cxnSp>
          <p:nvCxnSpPr>
            <p:cNvPr id="49" name="Connecteur droit avec flèche 48"/>
            <p:cNvCxnSpPr/>
            <p:nvPr/>
          </p:nvCxnSpPr>
          <p:spPr>
            <a:xfrm>
              <a:off x="5643568" y="2000178"/>
              <a:ext cx="1500199" cy="1588"/>
            </a:xfrm>
            <a:prstGeom prst="straightConnector1">
              <a:avLst/>
            </a:prstGeom>
            <a:ln w="19050">
              <a:solidFill>
                <a:srgbClr val="FFFF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cteur droit avec flèche 50"/>
            <p:cNvCxnSpPr/>
            <p:nvPr/>
          </p:nvCxnSpPr>
          <p:spPr>
            <a:xfrm>
              <a:off x="5643568" y="2143040"/>
              <a:ext cx="1500199" cy="1588"/>
            </a:xfrm>
            <a:prstGeom prst="straightConnector1">
              <a:avLst/>
            </a:prstGeom>
            <a:ln w="19050">
              <a:solidFill>
                <a:srgbClr val="FFFF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cteur droit avec flèche 51"/>
            <p:cNvCxnSpPr/>
            <p:nvPr/>
          </p:nvCxnSpPr>
          <p:spPr>
            <a:xfrm>
              <a:off x="5643568" y="2285903"/>
              <a:ext cx="1500199" cy="1588"/>
            </a:xfrm>
            <a:prstGeom prst="straightConnector1">
              <a:avLst/>
            </a:prstGeom>
            <a:ln w="19050">
              <a:solidFill>
                <a:srgbClr val="FFFF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cteur droit avec flèche 52"/>
            <p:cNvCxnSpPr/>
            <p:nvPr/>
          </p:nvCxnSpPr>
          <p:spPr>
            <a:xfrm>
              <a:off x="5643568" y="2500197"/>
              <a:ext cx="1500199" cy="1587"/>
            </a:xfrm>
            <a:prstGeom prst="straightConnector1">
              <a:avLst/>
            </a:prstGeom>
            <a:ln w="19050">
              <a:solidFill>
                <a:srgbClr val="FFFF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cteur droit avec flèche 53"/>
            <p:cNvCxnSpPr/>
            <p:nvPr/>
          </p:nvCxnSpPr>
          <p:spPr>
            <a:xfrm>
              <a:off x="5643568" y="2643059"/>
              <a:ext cx="1500199" cy="1587"/>
            </a:xfrm>
            <a:prstGeom prst="straightConnector1">
              <a:avLst/>
            </a:prstGeom>
            <a:ln w="19050">
              <a:solidFill>
                <a:srgbClr val="FFFF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cteur droit avec flèche 54"/>
            <p:cNvCxnSpPr/>
            <p:nvPr/>
          </p:nvCxnSpPr>
          <p:spPr>
            <a:xfrm>
              <a:off x="5643568" y="2855765"/>
              <a:ext cx="1500199" cy="1587"/>
            </a:xfrm>
            <a:prstGeom prst="straightConnector1">
              <a:avLst/>
            </a:prstGeom>
            <a:ln w="19050">
              <a:solidFill>
                <a:srgbClr val="FFFF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cteur droit avec flèche 55"/>
            <p:cNvCxnSpPr/>
            <p:nvPr/>
          </p:nvCxnSpPr>
          <p:spPr>
            <a:xfrm>
              <a:off x="5643568" y="2998628"/>
              <a:ext cx="1500199" cy="1587"/>
            </a:xfrm>
            <a:prstGeom prst="straightConnector1">
              <a:avLst/>
            </a:prstGeom>
            <a:ln w="19050">
              <a:solidFill>
                <a:srgbClr val="FFFF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cteur droit avec flèche 56"/>
            <p:cNvCxnSpPr/>
            <p:nvPr/>
          </p:nvCxnSpPr>
          <p:spPr>
            <a:xfrm>
              <a:off x="5643568" y="3143077"/>
              <a:ext cx="1500199" cy="1588"/>
            </a:xfrm>
            <a:prstGeom prst="straightConnector1">
              <a:avLst/>
            </a:prstGeom>
            <a:ln w="19050">
              <a:solidFill>
                <a:srgbClr val="FFFF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629" name="Picture 16" descr="c01f0005"/>
          <p:cNvPicPr preferRelativeResize="0"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3214688"/>
            <a:ext cx="2000250" cy="187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18" descr="c01f0008"/>
          <p:cNvPicPr preferRelativeResize="0"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163" y="3340100"/>
            <a:ext cx="2000250" cy="187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21" descr="c01f0010"/>
          <p:cNvPicPr preferRelativeResize="0">
            <a:picLocks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288" y="3500438"/>
            <a:ext cx="2000250" cy="187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Picture 32" descr="c01f0012"/>
          <p:cNvPicPr preferRelativeResize="0">
            <a:picLocks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850" y="3643313"/>
            <a:ext cx="2000250" cy="187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9" name="Picture 30" descr="c01f0013"/>
          <p:cNvPicPr preferRelativeResize="0">
            <a:picLocks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38" y="3768725"/>
            <a:ext cx="2000250" cy="187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ZoneTexte 28"/>
          <p:cNvSpPr txBox="1">
            <a:spLocks noChangeArrowheads="1"/>
          </p:cNvSpPr>
          <p:nvPr/>
        </p:nvSpPr>
        <p:spPr bwMode="auto">
          <a:xfrm>
            <a:off x="5640388" y="5881688"/>
            <a:ext cx="357981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altLang="fr-FR" dirty="0" err="1" smtClean="0">
                <a:solidFill>
                  <a:srgbClr val="0070C0"/>
                </a:solidFill>
              </a:rPr>
              <a:t>After</a:t>
            </a:r>
            <a:r>
              <a:rPr lang="fr-FR" altLang="fr-FR" dirty="0" smtClean="0">
                <a:solidFill>
                  <a:srgbClr val="0070C0"/>
                </a:solidFill>
              </a:rPr>
              <a:t> </a:t>
            </a:r>
            <a:r>
              <a:rPr lang="fr-FR" altLang="fr-FR" dirty="0" err="1" smtClean="0">
                <a:solidFill>
                  <a:srgbClr val="0070C0"/>
                </a:solidFill>
              </a:rPr>
              <a:t>only</a:t>
            </a:r>
            <a:r>
              <a:rPr lang="fr-FR" altLang="fr-FR" dirty="0" smtClean="0">
                <a:solidFill>
                  <a:srgbClr val="0070C0"/>
                </a:solidFill>
              </a:rPr>
              <a:t> 3 mn NP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altLang="fr-FR" dirty="0" smtClean="0">
                <a:solidFill>
                  <a:srgbClr val="0070C0"/>
                </a:solidFill>
              </a:rPr>
              <a:t>are in the center of the </a:t>
            </a:r>
            <a:r>
              <a:rPr lang="fr-FR" altLang="fr-FR" dirty="0" err="1" smtClean="0">
                <a:solidFill>
                  <a:srgbClr val="0070C0"/>
                </a:solidFill>
              </a:rPr>
              <a:t>cells</a:t>
            </a:r>
            <a:endParaRPr lang="fr-FR" altLang="fr-FR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08544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8" dur="1000"/>
                                        <p:tgtEl>
                                          <p:spTgt spid="307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2" dur="1000"/>
                                        <p:tgtEl>
                                          <p:spTgt spid="307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6" dur="1000"/>
                                        <p:tgtEl>
                                          <p:spTgt spid="307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0" dur="10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Image 3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738" y="3098800"/>
            <a:ext cx="2338387" cy="19923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Image 3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425" y="3070225"/>
            <a:ext cx="2305050" cy="19653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Image 3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3036888"/>
            <a:ext cx="2317750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Text Box 11"/>
          <p:cNvSpPr txBox="1">
            <a:spLocks noChangeArrowheads="1"/>
          </p:cNvSpPr>
          <p:nvPr/>
        </p:nvSpPr>
        <p:spPr bwMode="auto">
          <a:xfrm>
            <a:off x="2933700" y="1933575"/>
            <a:ext cx="2592388" cy="368300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altLang="fr-FR" sz="1800" b="1" smtClean="0">
                <a:solidFill>
                  <a:srgbClr val="3333CC"/>
                </a:solidFill>
              </a:rPr>
              <a:t>Chlorpromazine</a:t>
            </a:r>
            <a:endParaRPr lang="fr-FR" altLang="fr-FR" sz="1800" b="1" smtClean="0">
              <a:solidFill>
                <a:srgbClr val="000000"/>
              </a:solidFill>
            </a:endParaRPr>
          </a:p>
        </p:txBody>
      </p:sp>
      <p:sp>
        <p:nvSpPr>
          <p:cNvPr id="28678" name="Rectangle 12"/>
          <p:cNvSpPr>
            <a:spLocks noChangeArrowheads="1"/>
          </p:cNvSpPr>
          <p:nvPr/>
        </p:nvSpPr>
        <p:spPr bwMode="auto">
          <a:xfrm>
            <a:off x="6018213" y="1974850"/>
            <a:ext cx="2601912" cy="368300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altLang="fr-FR" sz="1800" b="1" smtClean="0">
                <a:solidFill>
                  <a:srgbClr val="3333CC"/>
                </a:solidFill>
              </a:rPr>
              <a:t>Filipine</a:t>
            </a:r>
            <a:endParaRPr lang="fr-FR" altLang="fr-FR" sz="1800" b="1" smtClean="0">
              <a:solidFill>
                <a:srgbClr val="000000"/>
              </a:solidFill>
            </a:endParaRPr>
          </a:p>
        </p:txBody>
      </p:sp>
      <p:sp>
        <p:nvSpPr>
          <p:cNvPr id="28679" name="Text Box 13"/>
          <p:cNvSpPr txBox="1">
            <a:spLocks noChangeArrowheads="1"/>
          </p:cNvSpPr>
          <p:nvPr/>
        </p:nvSpPr>
        <p:spPr bwMode="auto">
          <a:xfrm>
            <a:off x="177800" y="1933575"/>
            <a:ext cx="2574925" cy="338138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None/>
            </a:pPr>
            <a:r>
              <a:rPr lang="fr-FR" altLang="fr-FR" sz="1600" b="1" smtClean="0">
                <a:solidFill>
                  <a:srgbClr val="3333CC"/>
                </a:solidFill>
              </a:rPr>
              <a:t>Control</a:t>
            </a:r>
          </a:p>
        </p:txBody>
      </p:sp>
      <p:sp>
        <p:nvSpPr>
          <p:cNvPr id="28680" name="ZoneTexte 39"/>
          <p:cNvSpPr txBox="1"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altLang="fr-FR" sz="3200" b="1" dirty="0" err="1" smtClean="0">
                <a:solidFill>
                  <a:srgbClr val="000090"/>
                </a:solidFill>
                <a:latin typeface="Georgia" pitchFamily="18" charset="0"/>
              </a:rPr>
              <a:t>Endocytosis</a:t>
            </a:r>
            <a:r>
              <a:rPr lang="fr-FR" altLang="fr-FR" sz="3200" b="1" dirty="0" smtClean="0">
                <a:solidFill>
                  <a:srgbClr val="000090"/>
                </a:solidFill>
                <a:latin typeface="Georgia" pitchFamily="18" charset="0"/>
              </a:rPr>
              <a:t> </a:t>
            </a:r>
            <a:r>
              <a:rPr lang="fr-FR" altLang="fr-FR" sz="3200" b="1" dirty="0" err="1" smtClean="0">
                <a:solidFill>
                  <a:srgbClr val="000090"/>
                </a:solidFill>
                <a:latin typeface="Georgia" pitchFamily="18" charset="0"/>
              </a:rPr>
              <a:t>pathway</a:t>
            </a:r>
            <a:endParaRPr lang="fr-FR" altLang="fr-FR" sz="3200" b="1" dirty="0" smtClean="0">
              <a:solidFill>
                <a:srgbClr val="000090"/>
              </a:solidFill>
              <a:latin typeface="Georgia" pitchFamily="18" charset="0"/>
            </a:endParaRPr>
          </a:p>
        </p:txBody>
      </p:sp>
      <p:sp>
        <p:nvSpPr>
          <p:cNvPr id="32777" name="ZoneTexte 40"/>
          <p:cNvSpPr txBox="1">
            <a:spLocks noChangeArrowheads="1"/>
          </p:cNvSpPr>
          <p:nvPr/>
        </p:nvSpPr>
        <p:spPr bwMode="auto">
          <a:xfrm>
            <a:off x="2197100" y="5676900"/>
            <a:ext cx="56245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altLang="fr-FR" b="1" dirty="0" smtClean="0">
                <a:solidFill>
                  <a:srgbClr val="0070C0"/>
                </a:solidFill>
              </a:rPr>
              <a:t>NP enter </a:t>
            </a:r>
            <a:r>
              <a:rPr lang="fr-FR" altLang="fr-FR" b="1" dirty="0" err="1" smtClean="0">
                <a:solidFill>
                  <a:srgbClr val="0070C0"/>
                </a:solidFill>
              </a:rPr>
              <a:t>epithelial</a:t>
            </a:r>
            <a:r>
              <a:rPr lang="fr-FR" altLang="fr-FR" b="1" dirty="0" smtClean="0">
                <a:solidFill>
                  <a:srgbClr val="0070C0"/>
                </a:solidFill>
              </a:rPr>
              <a:t> </a:t>
            </a:r>
            <a:r>
              <a:rPr lang="fr-FR" altLang="fr-FR" b="1" dirty="0" err="1" smtClean="0">
                <a:solidFill>
                  <a:srgbClr val="0070C0"/>
                </a:solidFill>
              </a:rPr>
              <a:t>cells</a:t>
            </a:r>
            <a:r>
              <a:rPr lang="fr-FR" altLang="fr-FR" b="1" dirty="0" smtClean="0">
                <a:solidFill>
                  <a:srgbClr val="0070C0"/>
                </a:solidFill>
              </a:rPr>
              <a:t> via the </a:t>
            </a:r>
            <a:r>
              <a:rPr lang="fr-FR" altLang="fr-FR" b="1" dirty="0" err="1" smtClean="0">
                <a:solidFill>
                  <a:srgbClr val="0070C0"/>
                </a:solidFill>
              </a:rPr>
              <a:t>clathrin</a:t>
            </a:r>
            <a:r>
              <a:rPr lang="fr-FR" altLang="fr-FR" b="1" dirty="0" smtClean="0">
                <a:solidFill>
                  <a:srgbClr val="0070C0"/>
                </a:solidFill>
              </a:rPr>
              <a:t> </a:t>
            </a:r>
            <a:r>
              <a:rPr lang="fr-FR" altLang="fr-FR" b="1" dirty="0" err="1" smtClean="0">
                <a:solidFill>
                  <a:srgbClr val="0070C0"/>
                </a:solidFill>
              </a:rPr>
              <a:t>pathway</a:t>
            </a:r>
            <a:endParaRPr lang="fr-FR" altLang="fr-FR" b="1" dirty="0" smtClean="0">
              <a:solidFill>
                <a:srgbClr val="0070C0"/>
              </a:solidFill>
            </a:endParaRPr>
          </a:p>
        </p:txBody>
      </p:sp>
      <p:sp>
        <p:nvSpPr>
          <p:cNvPr id="15" name="Flèche droite 14"/>
          <p:cNvSpPr/>
          <p:nvPr/>
        </p:nvSpPr>
        <p:spPr>
          <a:xfrm>
            <a:off x="1624013" y="5745163"/>
            <a:ext cx="436562" cy="519112"/>
          </a:xfrm>
          <a:prstGeom prst="rightArrow">
            <a:avLst/>
          </a:prstGeom>
          <a:solidFill>
            <a:srgbClr val="ECF10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13057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27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7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7" grpId="0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508000" y="1025525"/>
            <a:ext cx="8226425" cy="1022350"/>
          </a:xfrm>
        </p:spPr>
        <p:txBody>
          <a:bodyPr/>
          <a:lstStyle/>
          <a:p>
            <a:pPr eaLnBrk="1" hangingPunct="1">
              <a:lnSpc>
                <a:spcPct val="150000"/>
              </a:lnSpc>
              <a:buFontTx/>
              <a:buNone/>
            </a:pPr>
            <a:r>
              <a:rPr lang="fr-FR" altLang="fr-FR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After</a:t>
            </a:r>
            <a:r>
              <a:rPr lang="fr-FR" altLang="fr-F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 30 mn incubation </a:t>
            </a:r>
            <a:r>
              <a:rPr lang="fr-FR" altLang="fr-FR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fr-FR" altLang="fr-F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fr-FR" altLang="fr-FR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NPs</a:t>
            </a:r>
            <a:r>
              <a:rPr lang="fr-FR" altLang="fr-F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fr-FR" altLang="fr-FR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uppernatant</a:t>
            </a:r>
            <a:r>
              <a:rPr lang="fr-FR" altLang="fr-F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of the </a:t>
            </a:r>
            <a:r>
              <a:rPr lang="fr-FR" altLang="fr-FR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cells</a:t>
            </a:r>
            <a:r>
              <a:rPr lang="fr-FR" altLang="fr-F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fr-FR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containing</a:t>
            </a:r>
            <a:r>
              <a:rPr lang="fr-FR" altLang="fr-F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non-</a:t>
            </a:r>
            <a:r>
              <a:rPr lang="fr-FR" altLang="fr-FR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endocytosed</a:t>
            </a:r>
            <a:r>
              <a:rPr lang="fr-FR" altLang="fr-F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fr-FR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NPs</a:t>
            </a:r>
            <a:r>
              <a:rPr lang="fr-FR" altLang="fr-F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are </a:t>
            </a:r>
            <a:r>
              <a:rPr lang="fr-FR" altLang="fr-FR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washed</a:t>
            </a:r>
            <a:r>
              <a:rPr lang="fr-FR" altLang="fr-F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fr-FR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every</a:t>
            </a:r>
            <a:r>
              <a:rPr lang="fr-FR" altLang="fr-F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30 mn for 2 </a:t>
            </a:r>
            <a:r>
              <a:rPr lang="fr-FR" altLang="fr-FR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hours</a:t>
            </a:r>
            <a:r>
              <a:rPr lang="fr-FR" altLang="fr-F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fr-FR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fr-FR" altLang="fr-F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fr-FR" altLang="fr-FR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without</a:t>
            </a:r>
            <a:r>
              <a:rPr lang="fr-FR" altLang="fr-F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fr-FR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filipin</a:t>
            </a:r>
            <a:endParaRPr lang="fr-FR" altLang="fr-FR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699" name="Rectangle 4"/>
          <p:cNvSpPr>
            <a:spLocks noChangeArrowheads="1"/>
          </p:cNvSpPr>
          <p:nvPr/>
        </p:nvSpPr>
        <p:spPr bwMode="auto">
          <a:xfrm>
            <a:off x="0" y="26988"/>
            <a:ext cx="91440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altLang="fr-FR" sz="3200" dirty="0" err="1" smtClean="0">
                <a:solidFill>
                  <a:srgbClr val="000090"/>
                </a:solidFill>
                <a:latin typeface="Georgia" pitchFamily="18" charset="0"/>
              </a:rPr>
              <a:t>Characterization</a:t>
            </a:r>
            <a:r>
              <a:rPr lang="fr-FR" altLang="fr-FR" sz="3200" dirty="0" smtClean="0">
                <a:solidFill>
                  <a:srgbClr val="000090"/>
                </a:solidFill>
                <a:latin typeface="Georgia" pitchFamily="18" charset="0"/>
              </a:rPr>
              <a:t> of the efflux</a:t>
            </a:r>
          </a:p>
        </p:txBody>
      </p:sp>
      <p:pic>
        <p:nvPicPr>
          <p:cNvPr id="33796" name="Image 3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2981325"/>
            <a:ext cx="2316163" cy="197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Image 3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688" y="2989263"/>
            <a:ext cx="2305050" cy="19653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Image 38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3" t="-2262" r="-8803" b="2262"/>
          <a:stretch/>
        </p:blipFill>
        <p:spPr bwMode="auto">
          <a:xfrm rot="10800000">
            <a:off x="5796134" y="2996952"/>
            <a:ext cx="2520281" cy="2015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5" name="ZoneTexte 8"/>
          <p:cNvSpPr txBox="1">
            <a:spLocks noChangeArrowheads="1"/>
          </p:cNvSpPr>
          <p:nvPr/>
        </p:nvSpPr>
        <p:spPr bwMode="auto">
          <a:xfrm>
            <a:off x="611560" y="5373216"/>
            <a:ext cx="20716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altLang="fr-FR" dirty="0" smtClean="0"/>
              <a:t>Control t 0 min</a:t>
            </a:r>
          </a:p>
        </p:txBody>
      </p:sp>
      <p:sp>
        <p:nvSpPr>
          <p:cNvPr id="32776" name="ZoneTexte 9"/>
          <p:cNvSpPr txBox="1">
            <a:spLocks noChangeArrowheads="1"/>
          </p:cNvSpPr>
          <p:nvPr/>
        </p:nvSpPr>
        <p:spPr bwMode="auto">
          <a:xfrm>
            <a:off x="3379788" y="5472113"/>
            <a:ext cx="18954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altLang="fr-FR" dirty="0" smtClean="0"/>
              <a:t>2 </a:t>
            </a:r>
            <a:r>
              <a:rPr lang="fr-FR" altLang="fr-FR" dirty="0" err="1" smtClean="0"/>
              <a:t>hrs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washing</a:t>
            </a:r>
            <a:endParaRPr lang="fr-FR" altLang="fr-FR" dirty="0" smtClean="0"/>
          </a:p>
        </p:txBody>
      </p:sp>
      <p:sp>
        <p:nvSpPr>
          <p:cNvPr id="32777" name="ZoneTexte 10"/>
          <p:cNvSpPr txBox="1">
            <a:spLocks noChangeArrowheads="1"/>
          </p:cNvSpPr>
          <p:nvPr/>
        </p:nvSpPr>
        <p:spPr bwMode="auto">
          <a:xfrm>
            <a:off x="5367338" y="5419725"/>
            <a:ext cx="33496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altLang="fr-FR" dirty="0" err="1" smtClean="0"/>
              <a:t>Filipin</a:t>
            </a:r>
            <a:r>
              <a:rPr lang="fr-FR" altLang="fr-FR" dirty="0" smtClean="0"/>
              <a:t>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altLang="fr-FR" dirty="0" smtClean="0"/>
              <a:t>+ 2 </a:t>
            </a:r>
            <a:r>
              <a:rPr lang="fr-FR" altLang="fr-FR" dirty="0" err="1" smtClean="0"/>
              <a:t>hrs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washing</a:t>
            </a:r>
            <a:endParaRPr lang="fr-FR" altLang="fr-FR" dirty="0" smtClean="0"/>
          </a:p>
        </p:txBody>
      </p:sp>
    </p:spTree>
    <p:extLst>
      <p:ext uri="{BB962C8B-B14F-4D97-AF65-F5344CB8AC3E}">
        <p14:creationId xmlns:p14="http://schemas.microsoft.com/office/powerpoint/2010/main" val="418236865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27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32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327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327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923928" y="2492896"/>
            <a:ext cx="10534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Toxicity</a:t>
            </a:r>
            <a:r>
              <a:rPr lang="fr-FR" dirty="0" smtClean="0"/>
              <a:t>?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9388279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763688" y="5949280"/>
            <a:ext cx="4627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err="1" smtClean="0"/>
              <a:t>Mehri</a:t>
            </a:r>
            <a:r>
              <a:rPr lang="fr-FR" i="1" dirty="0" smtClean="0"/>
              <a:t> et al., Int. J. of Pharm. </a:t>
            </a:r>
            <a:r>
              <a:rPr lang="fr-FR" dirty="0"/>
              <a:t>423 (2012) 37–44 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5199627" y="2739230"/>
            <a:ext cx="184666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2267744" y="1988840"/>
            <a:ext cx="3520127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000000"/>
                </a:solidFill>
              </a:rPr>
              <a:t>In vivo</a:t>
            </a:r>
          </a:p>
          <a:p>
            <a:endParaRPr lang="fr-FR" dirty="0"/>
          </a:p>
          <a:p>
            <a:r>
              <a:rPr lang="fr-FR" dirty="0" err="1" smtClean="0"/>
              <a:t>Very</a:t>
            </a:r>
            <a:r>
              <a:rPr lang="fr-FR" dirty="0" smtClean="0"/>
              <a:t> </a:t>
            </a:r>
            <a:r>
              <a:rPr lang="fr-FR" dirty="0" err="1" smtClean="0"/>
              <a:t>well</a:t>
            </a:r>
            <a:r>
              <a:rPr lang="fr-FR" dirty="0" smtClean="0"/>
              <a:t> </a:t>
            </a:r>
            <a:r>
              <a:rPr lang="fr-FR" dirty="0" err="1" smtClean="0"/>
              <a:t>tolerated</a:t>
            </a:r>
            <a:r>
              <a:rPr lang="fr-FR" dirty="0" smtClean="0"/>
              <a:t>, </a:t>
            </a:r>
          </a:p>
          <a:p>
            <a:r>
              <a:rPr lang="fr-FR" dirty="0" smtClean="0"/>
              <a:t>no inflammation </a:t>
            </a:r>
            <a:r>
              <a:rPr lang="fr-FR" dirty="0" err="1" smtClean="0"/>
              <a:t>even</a:t>
            </a:r>
            <a:r>
              <a:rPr lang="fr-FR" dirty="0" smtClean="0"/>
              <a:t> </a:t>
            </a:r>
            <a:r>
              <a:rPr lang="fr-FR" dirty="0" err="1" smtClean="0"/>
              <a:t>at</a:t>
            </a:r>
            <a:r>
              <a:rPr lang="fr-FR" dirty="0" smtClean="0"/>
              <a:t> large doses</a:t>
            </a:r>
          </a:p>
          <a:p>
            <a:endParaRPr lang="fr-FR" dirty="0"/>
          </a:p>
          <a:p>
            <a:endParaRPr lang="fr-FR" b="1" dirty="0" smtClean="0"/>
          </a:p>
          <a:p>
            <a:r>
              <a:rPr lang="fr-FR" b="1" dirty="0" smtClean="0"/>
              <a:t>In vitro</a:t>
            </a:r>
          </a:p>
          <a:p>
            <a:endParaRPr lang="fr-FR" dirty="0" smtClean="0"/>
          </a:p>
          <a:p>
            <a:r>
              <a:rPr lang="fr-FR" dirty="0" smtClean="0"/>
              <a:t>- Non </a:t>
            </a:r>
            <a:r>
              <a:rPr lang="fr-FR" dirty="0" err="1" smtClean="0"/>
              <a:t>cytotoxic</a:t>
            </a:r>
            <a:endParaRPr lang="fr-FR" dirty="0" smtClean="0"/>
          </a:p>
          <a:p>
            <a:r>
              <a:rPr lang="fr-FR" dirty="0" smtClean="0"/>
              <a:t>- No ROS induction</a:t>
            </a:r>
            <a:endParaRPr lang="fr-FR" dirty="0"/>
          </a:p>
          <a:p>
            <a:r>
              <a:rPr lang="fr-FR" dirty="0" smtClean="0"/>
              <a:t>- Non </a:t>
            </a:r>
            <a:r>
              <a:rPr lang="fr-FR" dirty="0" err="1" smtClean="0"/>
              <a:t>genotoxic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602712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324544" y="0"/>
            <a:ext cx="9144000" cy="58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ts val="200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fr-FR" altLang="fr-FR" b="1" dirty="0" err="1" smtClean="0">
                <a:solidFill>
                  <a:srgbClr val="000090"/>
                </a:solidFill>
                <a:latin typeface="Georgia" pitchFamily="18" charset="0"/>
              </a:rPr>
              <a:t>Nanoparticles</a:t>
            </a:r>
            <a:r>
              <a:rPr lang="fr-FR" altLang="fr-FR" b="1" dirty="0" smtClean="0">
                <a:solidFill>
                  <a:srgbClr val="000090"/>
                </a:solidFill>
                <a:latin typeface="Georgia" pitchFamily="18" charset="0"/>
              </a:rPr>
              <a:t> for vaccine </a:t>
            </a:r>
            <a:r>
              <a:rPr lang="fr-FR" altLang="fr-FR" b="1" dirty="0" err="1" smtClean="0">
                <a:solidFill>
                  <a:srgbClr val="000090"/>
                </a:solidFill>
                <a:latin typeface="Georgia" pitchFamily="18" charset="0"/>
              </a:rPr>
              <a:t>delivery</a:t>
            </a:r>
            <a:endParaRPr lang="fr-FR" altLang="fr-FR" b="1" dirty="0">
              <a:solidFill>
                <a:srgbClr val="000090"/>
              </a:solidFill>
              <a:latin typeface="Georgia" pitchFamily="18" charset="0"/>
            </a:endParaRPr>
          </a:p>
        </p:txBody>
      </p:sp>
      <p:grpSp>
        <p:nvGrpSpPr>
          <p:cNvPr id="4100" name="Group 4"/>
          <p:cNvGrpSpPr>
            <a:grpSpLocks/>
          </p:cNvGrpSpPr>
          <p:nvPr/>
        </p:nvGrpSpPr>
        <p:grpSpPr bwMode="auto">
          <a:xfrm>
            <a:off x="228600" y="685800"/>
            <a:ext cx="8763000" cy="0"/>
            <a:chOff x="144" y="480"/>
            <a:chExt cx="5520" cy="0"/>
          </a:xfrm>
        </p:grpSpPr>
        <p:sp>
          <p:nvSpPr>
            <p:cNvPr id="4109" name="Line 5"/>
            <p:cNvSpPr>
              <a:spLocks noChangeShapeType="1"/>
            </p:cNvSpPr>
            <p:nvPr/>
          </p:nvSpPr>
          <p:spPr bwMode="auto">
            <a:xfrm>
              <a:off x="144" y="480"/>
              <a:ext cx="552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4110" name="Line 6"/>
            <p:cNvSpPr>
              <a:spLocks noChangeShapeType="1"/>
            </p:cNvSpPr>
            <p:nvPr/>
          </p:nvSpPr>
          <p:spPr bwMode="auto">
            <a:xfrm>
              <a:off x="144" y="480"/>
              <a:ext cx="5520" cy="0"/>
            </a:xfrm>
            <a:prstGeom prst="line">
              <a:avLst/>
            </a:prstGeom>
            <a:noFill/>
            <a:ln w="76200" cmpd="tri">
              <a:solidFill>
                <a:srgbClr val="3333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</p:grpSp>
      <p:sp>
        <p:nvSpPr>
          <p:cNvPr id="4103" name="Line 9"/>
          <p:cNvSpPr>
            <a:spLocks noChangeShapeType="1"/>
          </p:cNvSpPr>
          <p:nvPr/>
        </p:nvSpPr>
        <p:spPr bwMode="auto">
          <a:xfrm>
            <a:off x="228600" y="6310313"/>
            <a:ext cx="8763000" cy="0"/>
          </a:xfrm>
          <a:prstGeom prst="line">
            <a:avLst/>
          </a:prstGeom>
          <a:noFill/>
          <a:ln w="25400">
            <a:solidFill>
              <a:srgbClr val="33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ED19A1-D6A8-4ABB-B6BB-C7500D2B0AE9}" type="slidenum">
              <a:rPr lang="fr-FR" altLang="fr-FR" sz="2000" b="1" smtClean="0">
                <a:solidFill>
                  <a:srgbClr val="1F1F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>
                <a:defRPr/>
              </a:pPr>
              <a:t>2</a:t>
            </a:fld>
            <a:endParaRPr lang="fr-FR" altLang="fr-FR" sz="2000" b="1" dirty="0">
              <a:solidFill>
                <a:srgbClr val="1F1F8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1" name="Picture 10" descr="logoLille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453364"/>
            <a:ext cx="967686" cy="314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" name="Picture 2" descr="http://fr.academic.ru/pictures/frwiki/50/280px-Universit%C3%A9_de_Tours_%28logo%29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6408074"/>
            <a:ext cx="576064" cy="405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1145332" y="6441448"/>
            <a:ext cx="14344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smtClean="0">
                <a:ln w="6350" cmpd="sng">
                  <a:solidFill>
                    <a:prstClr val="white">
                      <a:lumMod val="85000"/>
                    </a:prstClr>
                  </a:solidFill>
                  <a:prstDash val="solid"/>
                </a:ln>
                <a:solidFill>
                  <a:prstClr val="white">
                    <a:lumMod val="65000"/>
                  </a:prstClr>
                </a:solidFill>
              </a:rPr>
              <a:t>EA4483 / U995</a:t>
            </a:r>
            <a:endParaRPr lang="fr-FR" sz="1600">
              <a:ln w="6350" cmpd="sng">
                <a:solidFill>
                  <a:prstClr val="white">
                    <a:lumMod val="85000"/>
                  </a:prstClr>
                </a:solidFill>
                <a:prstDash val="solid"/>
              </a:ln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63888" y="6426059"/>
            <a:ext cx="11224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mtClean="0">
                <a:ln w="6350" cmpd="sng">
                  <a:solidFill>
                    <a:prstClr val="white">
                      <a:lumMod val="85000"/>
                    </a:prstClr>
                  </a:solidFill>
                  <a:prstDash val="solid"/>
                </a:ln>
                <a:solidFill>
                  <a:prstClr val="white">
                    <a:lumMod val="65000"/>
                  </a:prstClr>
                </a:solidFill>
              </a:rPr>
              <a:t>UMR1282</a:t>
            </a:r>
            <a:endParaRPr lang="fr-FR">
              <a:ln w="6350" cmpd="sng">
                <a:solidFill>
                  <a:prstClr val="white">
                    <a:lumMod val="85000"/>
                  </a:prstClr>
                </a:solidFill>
                <a:prstDash val="solid"/>
              </a:ln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5576" y="1988840"/>
            <a:ext cx="72003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- </a:t>
            </a:r>
            <a:r>
              <a:rPr lang="fr-FR" dirty="0" err="1" smtClean="0"/>
              <a:t>Purified</a:t>
            </a:r>
            <a:r>
              <a:rPr lang="fr-FR" dirty="0" smtClean="0"/>
              <a:t> </a:t>
            </a:r>
            <a:r>
              <a:rPr lang="fr-FR" dirty="0" err="1" smtClean="0"/>
              <a:t>antigens</a:t>
            </a:r>
            <a:r>
              <a:rPr lang="fr-FR" dirty="0" smtClean="0"/>
              <a:t> are </a:t>
            </a:r>
            <a:r>
              <a:rPr lang="fr-FR" dirty="0" err="1" smtClean="0"/>
              <a:t>poorly</a:t>
            </a:r>
            <a:r>
              <a:rPr lang="fr-FR" dirty="0" smtClean="0"/>
              <a:t> </a:t>
            </a:r>
            <a:r>
              <a:rPr lang="fr-FR" dirty="0" err="1" smtClean="0"/>
              <a:t>immunogenic</a:t>
            </a:r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r>
              <a:rPr lang="fr-FR" dirty="0" smtClean="0"/>
              <a:t>- </a:t>
            </a:r>
            <a:r>
              <a:rPr lang="fr-FR" dirty="0" err="1" smtClean="0"/>
              <a:t>They</a:t>
            </a:r>
            <a:r>
              <a:rPr lang="fr-FR" dirty="0" smtClean="0"/>
              <a:t> </a:t>
            </a:r>
            <a:r>
              <a:rPr lang="fr-FR" dirty="0" err="1" smtClean="0"/>
              <a:t>require</a:t>
            </a:r>
            <a:r>
              <a:rPr lang="fr-FR" dirty="0" smtClean="0"/>
              <a:t> adjuvants to </a:t>
            </a:r>
            <a:r>
              <a:rPr lang="fr-FR" dirty="0" err="1" smtClean="0"/>
              <a:t>improve</a:t>
            </a:r>
            <a:r>
              <a:rPr lang="fr-FR" dirty="0" smtClean="0"/>
              <a:t> </a:t>
            </a:r>
            <a:r>
              <a:rPr lang="fr-FR" dirty="0" err="1" smtClean="0"/>
              <a:t>their</a:t>
            </a:r>
            <a:r>
              <a:rPr lang="fr-FR" dirty="0" smtClean="0"/>
              <a:t> </a:t>
            </a:r>
            <a:r>
              <a:rPr lang="fr-FR" dirty="0" err="1" smtClean="0"/>
              <a:t>immunogenicity</a:t>
            </a:r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pPr marL="285750" indent="-285750">
              <a:buFontTx/>
              <a:buChar char="-"/>
            </a:pPr>
            <a:r>
              <a:rPr lang="fr-FR" dirty="0" err="1" smtClean="0"/>
              <a:t>Nanoparticles</a:t>
            </a:r>
            <a:r>
              <a:rPr lang="fr-FR" dirty="0" smtClean="0"/>
              <a:t> </a:t>
            </a:r>
            <a:r>
              <a:rPr lang="fr-FR" dirty="0" err="1" smtClean="0"/>
              <a:t>might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used</a:t>
            </a:r>
            <a:r>
              <a:rPr lang="fr-FR" dirty="0" smtClean="0"/>
              <a:t> as </a:t>
            </a:r>
            <a:r>
              <a:rPr lang="fr-FR" dirty="0" err="1" smtClean="0"/>
              <a:t>antigen</a:t>
            </a:r>
            <a:r>
              <a:rPr lang="fr-FR" dirty="0" smtClean="0"/>
              <a:t> </a:t>
            </a:r>
            <a:r>
              <a:rPr lang="fr-FR" dirty="0" err="1" smtClean="0"/>
              <a:t>delivery</a:t>
            </a:r>
            <a:r>
              <a:rPr lang="fr-FR" dirty="0" smtClean="0"/>
              <a:t> </a:t>
            </a:r>
            <a:r>
              <a:rPr lang="fr-FR" dirty="0" err="1" smtClean="0"/>
              <a:t>systems</a:t>
            </a:r>
            <a:r>
              <a:rPr lang="fr-FR" dirty="0" smtClean="0"/>
              <a:t>  </a:t>
            </a:r>
            <a:r>
              <a:rPr lang="fr-FR" dirty="0" err="1" smtClean="0"/>
              <a:t>therefore</a:t>
            </a:r>
            <a:r>
              <a:rPr lang="fr-FR" dirty="0" smtClean="0"/>
              <a:t> acting as adjuvants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94739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18" r="27747"/>
          <a:stretch>
            <a:fillRect/>
          </a:stretch>
        </p:blipFill>
        <p:spPr bwMode="auto">
          <a:xfrm>
            <a:off x="4642247" y="2726531"/>
            <a:ext cx="2989659" cy="255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26" r="28336"/>
          <a:stretch>
            <a:fillRect/>
          </a:stretch>
        </p:blipFill>
        <p:spPr bwMode="auto">
          <a:xfrm>
            <a:off x="1288256" y="2726531"/>
            <a:ext cx="3120629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Text Box 8"/>
          <p:cNvSpPr txBox="1">
            <a:spLocks noChangeArrowheads="1"/>
          </p:cNvSpPr>
          <p:nvPr/>
        </p:nvSpPr>
        <p:spPr bwMode="auto">
          <a:xfrm>
            <a:off x="2462213" y="878682"/>
            <a:ext cx="426911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fr-FR" sz="2400" b="1">
                <a:solidFill>
                  <a:srgbClr val="FFFFFF"/>
                </a:solidFill>
                <a:latin typeface="Arial" panose="020B0604020202020204" pitchFamily="34" charset="0"/>
              </a:rPr>
              <a:t>In vitro permeability studies</a:t>
            </a:r>
            <a:endParaRPr lang="en-US" altLang="fr-FR" sz="2400" b="1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grpSp>
        <p:nvGrpSpPr>
          <p:cNvPr id="9224" name="Groupe 128"/>
          <p:cNvGrpSpPr>
            <a:grpSpLocks/>
          </p:cNvGrpSpPr>
          <p:nvPr/>
        </p:nvGrpSpPr>
        <p:grpSpPr bwMode="auto">
          <a:xfrm>
            <a:off x="2555776" y="836712"/>
            <a:ext cx="4081287" cy="1670447"/>
            <a:chOff x="1882948" y="841298"/>
            <a:chExt cx="5431260" cy="2227518"/>
          </a:xfrm>
        </p:grpSpPr>
        <p:grpSp>
          <p:nvGrpSpPr>
            <p:cNvPr id="9231" name="Groupe 4"/>
            <p:cNvGrpSpPr>
              <a:grpSpLocks/>
            </p:cNvGrpSpPr>
            <p:nvPr/>
          </p:nvGrpSpPr>
          <p:grpSpPr bwMode="auto">
            <a:xfrm>
              <a:off x="2987824" y="1772816"/>
              <a:ext cx="2736304" cy="1296000"/>
              <a:chOff x="2987824" y="1772816"/>
              <a:chExt cx="2736304" cy="1368152"/>
            </a:xfrm>
          </p:grpSpPr>
          <p:sp>
            <p:nvSpPr>
              <p:cNvPr id="175" name="Cylindre 1"/>
              <p:cNvSpPr/>
              <p:nvPr/>
            </p:nvSpPr>
            <p:spPr>
              <a:xfrm>
                <a:off x="2987309" y="1773293"/>
                <a:ext cx="2736345" cy="1367675"/>
              </a:xfrm>
              <a:prstGeom prst="can">
                <a:avLst>
                  <a:gd name="adj" fmla="val 42188"/>
                </a:avLst>
              </a:prstGeom>
              <a:noFill/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sz="1350" kern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176" name="Ellipse 3"/>
              <p:cNvSpPr/>
              <p:nvPr/>
            </p:nvSpPr>
            <p:spPr>
              <a:xfrm>
                <a:off x="2987824" y="2564904"/>
                <a:ext cx="2736304" cy="576063"/>
              </a:xfrm>
              <a:prstGeom prst="ellipse">
                <a:avLst/>
              </a:prstGeom>
              <a:gradFill>
                <a:gsLst>
                  <a:gs pos="0">
                    <a:srgbClr val="4F81BD">
                      <a:tint val="66000"/>
                      <a:satMod val="160000"/>
                      <a:alpha val="0"/>
                    </a:srgbClr>
                  </a:gs>
                  <a:gs pos="50000">
                    <a:srgbClr val="4F81BD">
                      <a:tint val="44500"/>
                      <a:satMod val="160000"/>
                    </a:srgbClr>
                  </a:gs>
                  <a:gs pos="100000">
                    <a:srgbClr val="4F81BD">
                      <a:tint val="23500"/>
                      <a:satMod val="160000"/>
                    </a:srgbClr>
                  </a:gs>
                </a:gsLst>
                <a:lin ang="5400000" scaled="0"/>
              </a:gradFill>
              <a:ln w="25400" cap="flat" cmpd="sng" algn="ctr">
                <a:solidFill>
                  <a:srgbClr val="4F81BD">
                    <a:shade val="50000"/>
                    <a:alpha val="7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sz="1350" kern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</p:grpSp>
        <p:grpSp>
          <p:nvGrpSpPr>
            <p:cNvPr id="9232" name="Groupe 40"/>
            <p:cNvGrpSpPr>
              <a:grpSpLocks/>
            </p:cNvGrpSpPr>
            <p:nvPr/>
          </p:nvGrpSpPr>
          <p:grpSpPr bwMode="auto">
            <a:xfrm>
              <a:off x="3383868" y="1916832"/>
              <a:ext cx="1944216" cy="756000"/>
              <a:chOff x="6732240" y="1844824"/>
              <a:chExt cx="1944216" cy="941919"/>
            </a:xfrm>
          </p:grpSpPr>
          <p:grpSp>
            <p:nvGrpSpPr>
              <p:cNvPr id="9247" name="Groupe 39"/>
              <p:cNvGrpSpPr>
                <a:grpSpLocks/>
              </p:cNvGrpSpPr>
              <p:nvPr/>
            </p:nvGrpSpPr>
            <p:grpSpPr bwMode="auto">
              <a:xfrm>
                <a:off x="6732240" y="1844824"/>
                <a:ext cx="1944216" cy="936104"/>
                <a:chOff x="6732240" y="1844824"/>
                <a:chExt cx="1944216" cy="936104"/>
              </a:xfrm>
            </p:grpSpPr>
            <p:grpSp>
              <p:nvGrpSpPr>
                <p:cNvPr id="9261" name="Groupe 38"/>
                <p:cNvGrpSpPr>
                  <a:grpSpLocks/>
                </p:cNvGrpSpPr>
                <p:nvPr/>
              </p:nvGrpSpPr>
              <p:grpSpPr bwMode="auto">
                <a:xfrm>
                  <a:off x="6732240" y="2228850"/>
                  <a:ext cx="1944216" cy="540203"/>
                  <a:chOff x="6732240" y="2228850"/>
                  <a:chExt cx="1944216" cy="540203"/>
                </a:xfrm>
              </p:grpSpPr>
              <p:sp>
                <p:nvSpPr>
                  <p:cNvPr id="162" name="Cylindre 161"/>
                  <p:cNvSpPr/>
                  <p:nvPr/>
                </p:nvSpPr>
                <p:spPr>
                  <a:xfrm>
                    <a:off x="6731793" y="2217852"/>
                    <a:ext cx="1944120" cy="551900"/>
                  </a:xfrm>
                  <a:prstGeom prst="can">
                    <a:avLst>
                      <a:gd name="adj" fmla="val 50000"/>
                    </a:avLst>
                  </a:prstGeom>
                  <a:gradFill>
                    <a:gsLst>
                      <a:gs pos="0">
                        <a:srgbClr val="FBEAC7"/>
                      </a:gs>
                      <a:gs pos="17999">
                        <a:srgbClr val="FEE7F2"/>
                      </a:gs>
                      <a:gs pos="36000">
                        <a:srgbClr val="FAC77D"/>
                      </a:gs>
                      <a:gs pos="61000">
                        <a:srgbClr val="FBA97D"/>
                      </a:gs>
                      <a:gs pos="82001">
                        <a:srgbClr val="FBD49C"/>
                      </a:gs>
                      <a:gs pos="100000">
                        <a:srgbClr val="FEE7F2"/>
                      </a:gs>
                    </a:gsLst>
                    <a:lin ang="5400000" scaled="0"/>
                  </a:gradFill>
                  <a:ln w="9525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kern="0">
                      <a:solidFill>
                        <a:sysClr val="window" lastClr="FFFFFF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63" name="Forme libre 162"/>
                  <p:cNvSpPr/>
                  <p:nvPr/>
                </p:nvSpPr>
                <p:spPr>
                  <a:xfrm>
                    <a:off x="6769820" y="2322694"/>
                    <a:ext cx="212316" cy="134513"/>
                  </a:xfrm>
                  <a:custGeom>
                    <a:avLst/>
                    <a:gdLst>
                      <a:gd name="connsiteX0" fmla="*/ 211776 w 211776"/>
                      <a:gd name="connsiteY0" fmla="*/ 134587 h 134587"/>
                      <a:gd name="connsiteX1" fmla="*/ 140524 w 211776"/>
                      <a:gd name="connsiteY1" fmla="*/ 27709 h 134587"/>
                      <a:gd name="connsiteX2" fmla="*/ 21771 w 211776"/>
                      <a:gd name="connsiteY2" fmla="*/ 3958 h 134587"/>
                      <a:gd name="connsiteX3" fmla="*/ 9896 w 211776"/>
                      <a:gd name="connsiteY3" fmla="*/ 3958 h 1345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776" h="134587">
                        <a:moveTo>
                          <a:pt x="211776" y="134587"/>
                        </a:moveTo>
                        <a:cubicBezTo>
                          <a:pt x="191983" y="92033"/>
                          <a:pt x="172191" y="49480"/>
                          <a:pt x="140524" y="27709"/>
                        </a:cubicBezTo>
                        <a:cubicBezTo>
                          <a:pt x="108857" y="5938"/>
                          <a:pt x="43542" y="7916"/>
                          <a:pt x="21771" y="3958"/>
                        </a:cubicBezTo>
                        <a:cubicBezTo>
                          <a:pt x="0" y="0"/>
                          <a:pt x="4948" y="1979"/>
                          <a:pt x="9896" y="3958"/>
                        </a:cubicBezTo>
                      </a:path>
                    </a:pathLst>
                  </a:custGeom>
                  <a:noFill/>
                  <a:ln w="9525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kern="0">
                      <a:solidFill>
                        <a:sysClr val="windowText" lastClr="000000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64" name="Forme libre 163"/>
                  <p:cNvSpPr/>
                  <p:nvPr/>
                </p:nvSpPr>
                <p:spPr>
                  <a:xfrm>
                    <a:off x="7108892" y="2245546"/>
                    <a:ext cx="136263" cy="223530"/>
                  </a:xfrm>
                  <a:custGeom>
                    <a:avLst/>
                    <a:gdLst>
                      <a:gd name="connsiteX0" fmla="*/ 98961 w 136567"/>
                      <a:gd name="connsiteY0" fmla="*/ 213756 h 213756"/>
                      <a:gd name="connsiteX1" fmla="*/ 3958 w 136567"/>
                      <a:gd name="connsiteY1" fmla="*/ 118753 h 213756"/>
                      <a:gd name="connsiteX2" fmla="*/ 122712 w 136567"/>
                      <a:gd name="connsiteY2" fmla="*/ 47501 h 213756"/>
                      <a:gd name="connsiteX3" fmla="*/ 87086 w 136567"/>
                      <a:gd name="connsiteY3" fmla="*/ 0 h 2137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6567" h="213756">
                        <a:moveTo>
                          <a:pt x="98961" y="213756"/>
                        </a:moveTo>
                        <a:cubicBezTo>
                          <a:pt x="49480" y="180109"/>
                          <a:pt x="0" y="146462"/>
                          <a:pt x="3958" y="118753"/>
                        </a:cubicBezTo>
                        <a:cubicBezTo>
                          <a:pt x="7916" y="91044"/>
                          <a:pt x="108857" y="67293"/>
                          <a:pt x="122712" y="47501"/>
                        </a:cubicBezTo>
                        <a:cubicBezTo>
                          <a:pt x="136567" y="27709"/>
                          <a:pt x="111826" y="13854"/>
                          <a:pt x="87086" y="0"/>
                        </a:cubicBezTo>
                      </a:path>
                    </a:pathLst>
                  </a:custGeom>
                  <a:noFill/>
                  <a:ln w="9525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kern="0">
                      <a:solidFill>
                        <a:sysClr val="windowText" lastClr="000000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65" name="Forme libre 164"/>
                  <p:cNvSpPr/>
                  <p:nvPr/>
                </p:nvSpPr>
                <p:spPr>
                  <a:xfrm>
                    <a:off x="7343390" y="2237634"/>
                    <a:ext cx="96652" cy="247267"/>
                  </a:xfrm>
                  <a:custGeom>
                    <a:avLst/>
                    <a:gdLst>
                      <a:gd name="connsiteX0" fmla="*/ 28575 w 96837"/>
                      <a:gd name="connsiteY0" fmla="*/ 238125 h 238125"/>
                      <a:gd name="connsiteX1" fmla="*/ 9525 w 96837"/>
                      <a:gd name="connsiteY1" fmla="*/ 133350 h 238125"/>
                      <a:gd name="connsiteX2" fmla="*/ 85725 w 96837"/>
                      <a:gd name="connsiteY2" fmla="*/ 57150 h 238125"/>
                      <a:gd name="connsiteX3" fmla="*/ 76200 w 96837"/>
                      <a:gd name="connsiteY3" fmla="*/ 0 h 2381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837" h="238125">
                        <a:moveTo>
                          <a:pt x="28575" y="238125"/>
                        </a:moveTo>
                        <a:cubicBezTo>
                          <a:pt x="14287" y="200818"/>
                          <a:pt x="0" y="163512"/>
                          <a:pt x="9525" y="133350"/>
                        </a:cubicBezTo>
                        <a:cubicBezTo>
                          <a:pt x="19050" y="103188"/>
                          <a:pt x="74613" y="79375"/>
                          <a:pt x="85725" y="57150"/>
                        </a:cubicBezTo>
                        <a:cubicBezTo>
                          <a:pt x="96837" y="34925"/>
                          <a:pt x="77787" y="12700"/>
                          <a:pt x="76200" y="0"/>
                        </a:cubicBezTo>
                      </a:path>
                    </a:pathLst>
                  </a:custGeom>
                  <a:noFill/>
                  <a:ln w="9525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kern="0">
                      <a:solidFill>
                        <a:sysClr val="windowText" lastClr="000000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66" name="Forme libre 165"/>
                  <p:cNvSpPr/>
                  <p:nvPr/>
                </p:nvSpPr>
                <p:spPr>
                  <a:xfrm>
                    <a:off x="7524018" y="2217852"/>
                    <a:ext cx="68132" cy="267049"/>
                  </a:xfrm>
                  <a:custGeom>
                    <a:avLst/>
                    <a:gdLst>
                      <a:gd name="connsiteX0" fmla="*/ 19050 w 68263"/>
                      <a:gd name="connsiteY0" fmla="*/ 257175 h 257175"/>
                      <a:gd name="connsiteX1" fmla="*/ 66675 w 68263"/>
                      <a:gd name="connsiteY1" fmla="*/ 133350 h 257175"/>
                      <a:gd name="connsiteX2" fmla="*/ 9525 w 68263"/>
                      <a:gd name="connsiteY2" fmla="*/ 28575 h 257175"/>
                      <a:gd name="connsiteX3" fmla="*/ 9525 w 68263"/>
                      <a:gd name="connsiteY3" fmla="*/ 0 h 2571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263" h="257175">
                        <a:moveTo>
                          <a:pt x="19050" y="257175"/>
                        </a:moveTo>
                        <a:cubicBezTo>
                          <a:pt x="43656" y="214312"/>
                          <a:pt x="68263" y="171450"/>
                          <a:pt x="66675" y="133350"/>
                        </a:cubicBezTo>
                        <a:cubicBezTo>
                          <a:pt x="65087" y="95250"/>
                          <a:pt x="19050" y="50800"/>
                          <a:pt x="9525" y="28575"/>
                        </a:cubicBezTo>
                        <a:cubicBezTo>
                          <a:pt x="0" y="6350"/>
                          <a:pt x="4762" y="3175"/>
                          <a:pt x="9525" y="0"/>
                        </a:cubicBezTo>
                      </a:path>
                    </a:pathLst>
                  </a:custGeom>
                  <a:noFill/>
                  <a:ln w="9525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kern="0">
                      <a:solidFill>
                        <a:sysClr val="windowText" lastClr="000000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67" name="Forme libre 166"/>
                  <p:cNvSpPr/>
                  <p:nvPr/>
                </p:nvSpPr>
                <p:spPr>
                  <a:xfrm>
                    <a:off x="7674541" y="2217852"/>
                    <a:ext cx="58624" cy="267049"/>
                  </a:xfrm>
                  <a:custGeom>
                    <a:avLst/>
                    <a:gdLst>
                      <a:gd name="connsiteX0" fmla="*/ 49212 w 58737"/>
                      <a:gd name="connsiteY0" fmla="*/ 257175 h 257175"/>
                      <a:gd name="connsiteX1" fmla="*/ 1587 w 58737"/>
                      <a:gd name="connsiteY1" fmla="*/ 133350 h 257175"/>
                      <a:gd name="connsiteX2" fmla="*/ 39687 w 58737"/>
                      <a:gd name="connsiteY2" fmla="*/ 38100 h 257175"/>
                      <a:gd name="connsiteX3" fmla="*/ 58737 w 58737"/>
                      <a:gd name="connsiteY3" fmla="*/ 0 h 2571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8737" h="257175">
                        <a:moveTo>
                          <a:pt x="49212" y="257175"/>
                        </a:moveTo>
                        <a:cubicBezTo>
                          <a:pt x="26193" y="213518"/>
                          <a:pt x="3174" y="169862"/>
                          <a:pt x="1587" y="133350"/>
                        </a:cubicBezTo>
                        <a:cubicBezTo>
                          <a:pt x="0" y="96838"/>
                          <a:pt x="30162" y="60325"/>
                          <a:pt x="39687" y="38100"/>
                        </a:cubicBezTo>
                        <a:cubicBezTo>
                          <a:pt x="49212" y="15875"/>
                          <a:pt x="53974" y="7937"/>
                          <a:pt x="58737" y="0"/>
                        </a:cubicBezTo>
                      </a:path>
                    </a:pathLst>
                  </a:custGeom>
                  <a:noFill/>
                  <a:ln w="9525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kern="0">
                      <a:solidFill>
                        <a:sysClr val="windowText" lastClr="000000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68" name="Forme libre 167"/>
                  <p:cNvSpPr/>
                  <p:nvPr/>
                </p:nvSpPr>
                <p:spPr>
                  <a:xfrm>
                    <a:off x="7839324" y="2237634"/>
                    <a:ext cx="66547" cy="257157"/>
                  </a:xfrm>
                  <a:custGeom>
                    <a:avLst/>
                    <a:gdLst>
                      <a:gd name="connsiteX0" fmla="*/ 66675 w 66675"/>
                      <a:gd name="connsiteY0" fmla="*/ 247650 h 247650"/>
                      <a:gd name="connsiteX1" fmla="*/ 19050 w 66675"/>
                      <a:gd name="connsiteY1" fmla="*/ 104775 h 247650"/>
                      <a:gd name="connsiteX2" fmla="*/ 38100 w 66675"/>
                      <a:gd name="connsiteY2" fmla="*/ 38100 h 247650"/>
                      <a:gd name="connsiteX3" fmla="*/ 0 w 66675"/>
                      <a:gd name="connsiteY3" fmla="*/ 0 h 247650"/>
                      <a:gd name="connsiteX4" fmla="*/ 0 w 66675"/>
                      <a:gd name="connsiteY4" fmla="*/ 0 h 2476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675" h="247650">
                        <a:moveTo>
                          <a:pt x="66675" y="247650"/>
                        </a:moveTo>
                        <a:cubicBezTo>
                          <a:pt x="45244" y="193675"/>
                          <a:pt x="23813" y="139700"/>
                          <a:pt x="19050" y="104775"/>
                        </a:cubicBezTo>
                        <a:cubicBezTo>
                          <a:pt x="14288" y="69850"/>
                          <a:pt x="41275" y="55563"/>
                          <a:pt x="38100" y="38100"/>
                        </a:cubicBezTo>
                        <a:cubicBezTo>
                          <a:pt x="34925" y="20638"/>
                          <a:pt x="0" y="0"/>
                          <a:pt x="0" y="0"/>
                        </a:cubicBezTo>
                        <a:lnTo>
                          <a:pt x="0" y="0"/>
                        </a:lnTo>
                      </a:path>
                    </a:pathLst>
                  </a:custGeom>
                  <a:noFill/>
                  <a:ln w="9525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kern="0">
                      <a:solidFill>
                        <a:sysClr val="windowText" lastClr="000000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69" name="Forme libre 168"/>
                  <p:cNvSpPr/>
                  <p:nvPr/>
                </p:nvSpPr>
                <p:spPr>
                  <a:xfrm>
                    <a:off x="8010444" y="2227743"/>
                    <a:ext cx="161614" cy="257157"/>
                  </a:xfrm>
                  <a:custGeom>
                    <a:avLst/>
                    <a:gdLst>
                      <a:gd name="connsiteX0" fmla="*/ 161925 w 161925"/>
                      <a:gd name="connsiteY0" fmla="*/ 247650 h 247650"/>
                      <a:gd name="connsiteX1" fmla="*/ 66675 w 161925"/>
                      <a:gd name="connsiteY1" fmla="*/ 180975 h 247650"/>
                      <a:gd name="connsiteX2" fmla="*/ 47625 w 161925"/>
                      <a:gd name="connsiteY2" fmla="*/ 85725 h 247650"/>
                      <a:gd name="connsiteX3" fmla="*/ 0 w 161925"/>
                      <a:gd name="connsiteY3" fmla="*/ 0 h 2476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1925" h="247650">
                        <a:moveTo>
                          <a:pt x="161925" y="247650"/>
                        </a:moveTo>
                        <a:cubicBezTo>
                          <a:pt x="123825" y="227806"/>
                          <a:pt x="85725" y="207962"/>
                          <a:pt x="66675" y="180975"/>
                        </a:cubicBezTo>
                        <a:cubicBezTo>
                          <a:pt x="47625" y="153988"/>
                          <a:pt x="58737" y="115887"/>
                          <a:pt x="47625" y="85725"/>
                        </a:cubicBezTo>
                        <a:cubicBezTo>
                          <a:pt x="36513" y="55563"/>
                          <a:pt x="18256" y="27781"/>
                          <a:pt x="0" y="0"/>
                        </a:cubicBezTo>
                      </a:path>
                    </a:pathLst>
                  </a:custGeom>
                  <a:noFill/>
                  <a:ln w="9525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kern="0">
                      <a:solidFill>
                        <a:sysClr val="windowText" lastClr="000000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70" name="Forme libre 32"/>
                  <p:cNvSpPr/>
                  <p:nvPr/>
                </p:nvSpPr>
                <p:spPr>
                  <a:xfrm>
                    <a:off x="8148291" y="2227743"/>
                    <a:ext cx="156861" cy="249245"/>
                  </a:xfrm>
                  <a:custGeom>
                    <a:avLst/>
                    <a:gdLst>
                      <a:gd name="connsiteX0" fmla="*/ 157162 w 157162"/>
                      <a:gd name="connsiteY0" fmla="*/ 238125 h 238125"/>
                      <a:gd name="connsiteX1" fmla="*/ 90487 w 157162"/>
                      <a:gd name="connsiteY1" fmla="*/ 142875 h 238125"/>
                      <a:gd name="connsiteX2" fmla="*/ 14287 w 157162"/>
                      <a:gd name="connsiteY2" fmla="*/ 104775 h 238125"/>
                      <a:gd name="connsiteX3" fmla="*/ 4762 w 157162"/>
                      <a:gd name="connsiteY3" fmla="*/ 0 h 238125"/>
                      <a:gd name="connsiteX4" fmla="*/ 4762 w 157162"/>
                      <a:gd name="connsiteY4" fmla="*/ 0 h 2381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7162" h="238125">
                        <a:moveTo>
                          <a:pt x="157162" y="238125"/>
                        </a:moveTo>
                        <a:cubicBezTo>
                          <a:pt x="135730" y="201612"/>
                          <a:pt x="114299" y="165100"/>
                          <a:pt x="90487" y="142875"/>
                        </a:cubicBezTo>
                        <a:cubicBezTo>
                          <a:pt x="66675" y="120650"/>
                          <a:pt x="28574" y="128587"/>
                          <a:pt x="14287" y="104775"/>
                        </a:cubicBezTo>
                        <a:cubicBezTo>
                          <a:pt x="0" y="80963"/>
                          <a:pt x="4762" y="0"/>
                          <a:pt x="4762" y="0"/>
                        </a:cubicBezTo>
                        <a:lnTo>
                          <a:pt x="4762" y="0"/>
                        </a:lnTo>
                      </a:path>
                    </a:pathLst>
                  </a:custGeom>
                  <a:noFill/>
                  <a:ln w="9525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kern="0">
                      <a:solidFill>
                        <a:sysClr val="windowText" lastClr="000000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71" name="Forme libre 170"/>
                  <p:cNvSpPr/>
                  <p:nvPr/>
                </p:nvSpPr>
                <p:spPr>
                  <a:xfrm>
                    <a:off x="8352685" y="2265327"/>
                    <a:ext cx="57040" cy="191880"/>
                  </a:xfrm>
                  <a:custGeom>
                    <a:avLst/>
                    <a:gdLst>
                      <a:gd name="connsiteX0" fmla="*/ 57150 w 57150"/>
                      <a:gd name="connsiteY0" fmla="*/ 190500 h 190500"/>
                      <a:gd name="connsiteX1" fmla="*/ 38100 w 57150"/>
                      <a:gd name="connsiteY1" fmla="*/ 47625 h 190500"/>
                      <a:gd name="connsiteX2" fmla="*/ 0 w 57150"/>
                      <a:gd name="connsiteY2" fmla="*/ 0 h 1905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7150" h="190500">
                        <a:moveTo>
                          <a:pt x="57150" y="190500"/>
                        </a:moveTo>
                        <a:cubicBezTo>
                          <a:pt x="52387" y="134937"/>
                          <a:pt x="47625" y="79375"/>
                          <a:pt x="38100" y="47625"/>
                        </a:cubicBezTo>
                        <a:cubicBezTo>
                          <a:pt x="28575" y="15875"/>
                          <a:pt x="14287" y="7937"/>
                          <a:pt x="0" y="0"/>
                        </a:cubicBezTo>
                      </a:path>
                    </a:pathLst>
                  </a:custGeom>
                  <a:noFill/>
                  <a:ln w="9525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kern="0">
                      <a:solidFill>
                        <a:sysClr val="windowText" lastClr="000000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72" name="Forme libre 171"/>
                  <p:cNvSpPr/>
                  <p:nvPr/>
                </p:nvSpPr>
                <p:spPr>
                  <a:xfrm>
                    <a:off x="8528559" y="2304890"/>
                    <a:ext cx="52287" cy="122644"/>
                  </a:xfrm>
                  <a:custGeom>
                    <a:avLst/>
                    <a:gdLst>
                      <a:gd name="connsiteX0" fmla="*/ 52387 w 52387"/>
                      <a:gd name="connsiteY0" fmla="*/ 123825 h 123825"/>
                      <a:gd name="connsiteX1" fmla="*/ 4762 w 52387"/>
                      <a:gd name="connsiteY1" fmla="*/ 47625 h 123825"/>
                      <a:gd name="connsiteX2" fmla="*/ 23812 w 52387"/>
                      <a:gd name="connsiteY2" fmla="*/ 0 h 123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2387" h="123825">
                        <a:moveTo>
                          <a:pt x="52387" y="123825"/>
                        </a:moveTo>
                        <a:cubicBezTo>
                          <a:pt x="30955" y="96043"/>
                          <a:pt x="9524" y="68262"/>
                          <a:pt x="4762" y="47625"/>
                        </a:cubicBezTo>
                        <a:cubicBezTo>
                          <a:pt x="0" y="26988"/>
                          <a:pt x="11906" y="13494"/>
                          <a:pt x="23812" y="0"/>
                        </a:cubicBezTo>
                      </a:path>
                    </a:pathLst>
                  </a:custGeom>
                  <a:noFill/>
                  <a:ln w="9525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kern="0">
                      <a:solidFill>
                        <a:sysClr val="windowText" lastClr="000000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73" name="Forme libre 172"/>
                  <p:cNvSpPr/>
                  <p:nvPr/>
                </p:nvSpPr>
                <p:spPr>
                  <a:xfrm>
                    <a:off x="6771405" y="2342475"/>
                    <a:ext cx="1896586" cy="81103"/>
                  </a:xfrm>
                  <a:custGeom>
                    <a:avLst/>
                    <a:gdLst>
                      <a:gd name="connsiteX0" fmla="*/ 0 w 1895475"/>
                      <a:gd name="connsiteY0" fmla="*/ 0 h 80963"/>
                      <a:gd name="connsiteX1" fmla="*/ 180975 w 1895475"/>
                      <a:gd name="connsiteY1" fmla="*/ 76200 h 80963"/>
                      <a:gd name="connsiteX2" fmla="*/ 361950 w 1895475"/>
                      <a:gd name="connsiteY2" fmla="*/ 9525 h 80963"/>
                      <a:gd name="connsiteX3" fmla="*/ 590550 w 1895475"/>
                      <a:gd name="connsiteY3" fmla="*/ 66675 h 80963"/>
                      <a:gd name="connsiteX4" fmla="*/ 809625 w 1895475"/>
                      <a:gd name="connsiteY4" fmla="*/ 28575 h 80963"/>
                      <a:gd name="connsiteX5" fmla="*/ 933450 w 1895475"/>
                      <a:gd name="connsiteY5" fmla="*/ 76200 h 80963"/>
                      <a:gd name="connsiteX6" fmla="*/ 1104900 w 1895475"/>
                      <a:gd name="connsiteY6" fmla="*/ 57150 h 80963"/>
                      <a:gd name="connsiteX7" fmla="*/ 1314450 w 1895475"/>
                      <a:gd name="connsiteY7" fmla="*/ 19050 h 80963"/>
                      <a:gd name="connsiteX8" fmla="*/ 1495425 w 1895475"/>
                      <a:gd name="connsiteY8" fmla="*/ 47625 h 80963"/>
                      <a:gd name="connsiteX9" fmla="*/ 1638300 w 1895475"/>
                      <a:gd name="connsiteY9" fmla="*/ 66675 h 80963"/>
                      <a:gd name="connsiteX10" fmla="*/ 1790700 w 1895475"/>
                      <a:gd name="connsiteY10" fmla="*/ 28575 h 80963"/>
                      <a:gd name="connsiteX11" fmla="*/ 1895475 w 1895475"/>
                      <a:gd name="connsiteY11" fmla="*/ 9525 h 80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895475" h="80963">
                        <a:moveTo>
                          <a:pt x="0" y="0"/>
                        </a:moveTo>
                        <a:cubicBezTo>
                          <a:pt x="60325" y="37306"/>
                          <a:pt x="120650" y="74613"/>
                          <a:pt x="180975" y="76200"/>
                        </a:cubicBezTo>
                        <a:cubicBezTo>
                          <a:pt x="241300" y="77787"/>
                          <a:pt x="293688" y="11112"/>
                          <a:pt x="361950" y="9525"/>
                        </a:cubicBezTo>
                        <a:cubicBezTo>
                          <a:pt x="430212" y="7938"/>
                          <a:pt x="515938" y="63500"/>
                          <a:pt x="590550" y="66675"/>
                        </a:cubicBezTo>
                        <a:cubicBezTo>
                          <a:pt x="665162" y="69850"/>
                          <a:pt x="752475" y="26988"/>
                          <a:pt x="809625" y="28575"/>
                        </a:cubicBezTo>
                        <a:cubicBezTo>
                          <a:pt x="866775" y="30163"/>
                          <a:pt x="884238" y="71438"/>
                          <a:pt x="933450" y="76200"/>
                        </a:cubicBezTo>
                        <a:cubicBezTo>
                          <a:pt x="982663" y="80963"/>
                          <a:pt x="1041400" y="66675"/>
                          <a:pt x="1104900" y="57150"/>
                        </a:cubicBezTo>
                        <a:cubicBezTo>
                          <a:pt x="1168400" y="47625"/>
                          <a:pt x="1249363" y="20637"/>
                          <a:pt x="1314450" y="19050"/>
                        </a:cubicBezTo>
                        <a:cubicBezTo>
                          <a:pt x="1379537" y="17463"/>
                          <a:pt x="1441450" y="39688"/>
                          <a:pt x="1495425" y="47625"/>
                        </a:cubicBezTo>
                        <a:cubicBezTo>
                          <a:pt x="1549400" y="55562"/>
                          <a:pt x="1589088" y="69850"/>
                          <a:pt x="1638300" y="66675"/>
                        </a:cubicBezTo>
                        <a:cubicBezTo>
                          <a:pt x="1687512" y="63500"/>
                          <a:pt x="1747838" y="38100"/>
                          <a:pt x="1790700" y="28575"/>
                        </a:cubicBezTo>
                        <a:cubicBezTo>
                          <a:pt x="1833562" y="19050"/>
                          <a:pt x="1864518" y="14287"/>
                          <a:pt x="1895475" y="9525"/>
                        </a:cubicBezTo>
                      </a:path>
                    </a:pathLst>
                  </a:custGeom>
                  <a:noFill/>
                  <a:ln w="9525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kern="0">
                      <a:solidFill>
                        <a:sysClr val="windowText" lastClr="000000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74" name="Forme libre 173"/>
                  <p:cNvSpPr/>
                  <p:nvPr/>
                </p:nvSpPr>
                <p:spPr>
                  <a:xfrm>
                    <a:off x="6828445" y="2265327"/>
                    <a:ext cx="1552761" cy="57366"/>
                  </a:xfrm>
                  <a:custGeom>
                    <a:avLst/>
                    <a:gdLst>
                      <a:gd name="connsiteX0" fmla="*/ 0 w 1552575"/>
                      <a:gd name="connsiteY0" fmla="*/ 57150 h 57150"/>
                      <a:gd name="connsiteX1" fmla="*/ 190500 w 1552575"/>
                      <a:gd name="connsiteY1" fmla="*/ 47625 h 57150"/>
                      <a:gd name="connsiteX2" fmla="*/ 400050 w 1552575"/>
                      <a:gd name="connsiteY2" fmla="*/ 38100 h 57150"/>
                      <a:gd name="connsiteX3" fmla="*/ 609600 w 1552575"/>
                      <a:gd name="connsiteY3" fmla="*/ 28575 h 57150"/>
                      <a:gd name="connsiteX4" fmla="*/ 733425 w 1552575"/>
                      <a:gd name="connsiteY4" fmla="*/ 19050 h 57150"/>
                      <a:gd name="connsiteX5" fmla="*/ 876300 w 1552575"/>
                      <a:gd name="connsiteY5" fmla="*/ 47625 h 57150"/>
                      <a:gd name="connsiteX6" fmla="*/ 1066800 w 1552575"/>
                      <a:gd name="connsiteY6" fmla="*/ 28575 h 57150"/>
                      <a:gd name="connsiteX7" fmla="*/ 1228725 w 1552575"/>
                      <a:gd name="connsiteY7" fmla="*/ 38100 h 57150"/>
                      <a:gd name="connsiteX8" fmla="*/ 1352550 w 1552575"/>
                      <a:gd name="connsiteY8" fmla="*/ 47625 h 57150"/>
                      <a:gd name="connsiteX9" fmla="*/ 1552575 w 1552575"/>
                      <a:gd name="connsiteY9" fmla="*/ 0 h 5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552575" h="57150">
                        <a:moveTo>
                          <a:pt x="0" y="57150"/>
                        </a:moveTo>
                        <a:lnTo>
                          <a:pt x="190500" y="47625"/>
                        </a:lnTo>
                        <a:lnTo>
                          <a:pt x="400050" y="38100"/>
                        </a:lnTo>
                        <a:lnTo>
                          <a:pt x="609600" y="28575"/>
                        </a:lnTo>
                        <a:cubicBezTo>
                          <a:pt x="665162" y="25400"/>
                          <a:pt x="688975" y="15875"/>
                          <a:pt x="733425" y="19050"/>
                        </a:cubicBezTo>
                        <a:cubicBezTo>
                          <a:pt x="777875" y="22225"/>
                          <a:pt x="820738" y="46038"/>
                          <a:pt x="876300" y="47625"/>
                        </a:cubicBezTo>
                        <a:cubicBezTo>
                          <a:pt x="931862" y="49212"/>
                          <a:pt x="1008063" y="30162"/>
                          <a:pt x="1066800" y="28575"/>
                        </a:cubicBezTo>
                        <a:cubicBezTo>
                          <a:pt x="1125537" y="26988"/>
                          <a:pt x="1181100" y="34925"/>
                          <a:pt x="1228725" y="38100"/>
                        </a:cubicBezTo>
                        <a:cubicBezTo>
                          <a:pt x="1276350" y="41275"/>
                          <a:pt x="1298575" y="53975"/>
                          <a:pt x="1352550" y="47625"/>
                        </a:cubicBezTo>
                        <a:cubicBezTo>
                          <a:pt x="1406525" y="41275"/>
                          <a:pt x="1479550" y="20637"/>
                          <a:pt x="1552575" y="0"/>
                        </a:cubicBezTo>
                      </a:path>
                    </a:pathLst>
                  </a:custGeom>
                  <a:noFill/>
                  <a:ln w="9525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kern="0">
                      <a:solidFill>
                        <a:sysClr val="windowText" lastClr="000000"/>
                      </a:solidFill>
                      <a:latin typeface="Calibri"/>
                    </a:endParaRPr>
                  </a:p>
                </p:txBody>
              </p:sp>
            </p:grpSp>
            <p:sp>
              <p:nvSpPr>
                <p:cNvPr id="161" name="Cylindre 2"/>
                <p:cNvSpPr/>
                <p:nvPr/>
              </p:nvSpPr>
              <p:spPr>
                <a:xfrm>
                  <a:off x="6731793" y="1843985"/>
                  <a:ext cx="1944120" cy="937635"/>
                </a:xfrm>
                <a:prstGeom prst="can">
                  <a:avLst>
                    <a:gd name="adj" fmla="val 37369"/>
                  </a:avLst>
                </a:prstGeom>
                <a:noFill/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algn="ctr">
                    <a:defRPr/>
                  </a:pPr>
                  <a:endParaRPr lang="en-US" sz="1350" kern="0">
                    <a:solidFill>
                      <a:sysClr val="window" lastClr="FFFFFF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9248" name="Groupe 37"/>
              <p:cNvGrpSpPr>
                <a:grpSpLocks/>
              </p:cNvGrpSpPr>
              <p:nvPr/>
            </p:nvGrpSpPr>
            <p:grpSpPr bwMode="auto">
              <a:xfrm>
                <a:off x="6909459" y="2434442"/>
                <a:ext cx="1676401" cy="352301"/>
                <a:chOff x="6909459" y="2434442"/>
                <a:chExt cx="1676401" cy="352301"/>
              </a:xfrm>
            </p:grpSpPr>
            <p:sp>
              <p:nvSpPr>
                <p:cNvPr id="148" name="Forme libre 147"/>
                <p:cNvSpPr/>
                <p:nvPr/>
              </p:nvSpPr>
              <p:spPr>
                <a:xfrm>
                  <a:off x="6909251" y="2471053"/>
                  <a:ext cx="104574" cy="213638"/>
                </a:xfrm>
                <a:custGeom>
                  <a:avLst/>
                  <a:gdLst>
                    <a:gd name="connsiteX0" fmla="*/ 61357 w 104900"/>
                    <a:gd name="connsiteY0" fmla="*/ 0 h 213755"/>
                    <a:gd name="connsiteX1" fmla="*/ 96983 w 104900"/>
                    <a:gd name="connsiteY1" fmla="*/ 95002 h 213755"/>
                    <a:gd name="connsiteX2" fmla="*/ 13855 w 104900"/>
                    <a:gd name="connsiteY2" fmla="*/ 190005 h 213755"/>
                    <a:gd name="connsiteX3" fmla="*/ 13855 w 104900"/>
                    <a:gd name="connsiteY3" fmla="*/ 213755 h 2137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4900" h="213755">
                      <a:moveTo>
                        <a:pt x="61357" y="0"/>
                      </a:moveTo>
                      <a:cubicBezTo>
                        <a:pt x="83128" y="31667"/>
                        <a:pt x="104900" y="63334"/>
                        <a:pt x="96983" y="95002"/>
                      </a:cubicBezTo>
                      <a:cubicBezTo>
                        <a:pt x="89066" y="126670"/>
                        <a:pt x="27710" y="170213"/>
                        <a:pt x="13855" y="190005"/>
                      </a:cubicBezTo>
                      <a:cubicBezTo>
                        <a:pt x="0" y="209797"/>
                        <a:pt x="6927" y="211776"/>
                        <a:pt x="13855" y="213755"/>
                      </a:cubicBezTo>
                    </a:path>
                  </a:pathLst>
                </a:custGeom>
                <a:noFill/>
                <a:ln w="952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algn="ctr">
                    <a:defRPr/>
                  </a:pPr>
                  <a:endParaRPr lang="en-US" sz="1350" kern="0">
                    <a:solidFill>
                      <a:sysClr val="windowText" lastClr="000000"/>
                    </a:solidFill>
                    <a:latin typeface="Calibri"/>
                  </a:endParaRPr>
                </a:p>
              </p:txBody>
            </p:sp>
            <p:sp>
              <p:nvSpPr>
                <p:cNvPr id="149" name="Forme libre 148"/>
                <p:cNvSpPr/>
                <p:nvPr/>
              </p:nvSpPr>
              <p:spPr>
                <a:xfrm>
                  <a:off x="7142166" y="2494790"/>
                  <a:ext cx="53871" cy="255180"/>
                </a:xfrm>
                <a:custGeom>
                  <a:avLst/>
                  <a:gdLst>
                    <a:gd name="connsiteX0" fmla="*/ 53440 w 53440"/>
                    <a:gd name="connsiteY0" fmla="*/ 0 h 255320"/>
                    <a:gd name="connsiteX1" fmla="*/ 5938 w 53440"/>
                    <a:gd name="connsiteY1" fmla="*/ 142504 h 255320"/>
                    <a:gd name="connsiteX2" fmla="*/ 17814 w 53440"/>
                    <a:gd name="connsiteY2" fmla="*/ 237507 h 255320"/>
                    <a:gd name="connsiteX3" fmla="*/ 29689 w 53440"/>
                    <a:gd name="connsiteY3" fmla="*/ 249382 h 2553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3440" h="255320">
                      <a:moveTo>
                        <a:pt x="53440" y="0"/>
                      </a:moveTo>
                      <a:cubicBezTo>
                        <a:pt x="32658" y="51459"/>
                        <a:pt x="11876" y="102919"/>
                        <a:pt x="5938" y="142504"/>
                      </a:cubicBezTo>
                      <a:cubicBezTo>
                        <a:pt x="0" y="182089"/>
                        <a:pt x="13856" y="219694"/>
                        <a:pt x="17814" y="237507"/>
                      </a:cubicBezTo>
                      <a:cubicBezTo>
                        <a:pt x="21772" y="255320"/>
                        <a:pt x="25730" y="252351"/>
                        <a:pt x="29689" y="249382"/>
                      </a:cubicBezTo>
                    </a:path>
                  </a:pathLst>
                </a:custGeom>
                <a:noFill/>
                <a:ln w="952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algn="ctr">
                    <a:defRPr/>
                  </a:pPr>
                  <a:endParaRPr lang="en-US" sz="1350" kern="0">
                    <a:solidFill>
                      <a:sysClr val="windowText" lastClr="000000"/>
                    </a:solidFill>
                    <a:latin typeface="Calibri"/>
                  </a:endParaRPr>
                </a:p>
              </p:txBody>
            </p:sp>
            <p:sp>
              <p:nvSpPr>
                <p:cNvPr id="150" name="Forme libre 149"/>
                <p:cNvSpPr/>
                <p:nvPr/>
              </p:nvSpPr>
              <p:spPr>
                <a:xfrm>
                  <a:off x="7360820" y="2494790"/>
                  <a:ext cx="14260" cy="249245"/>
                </a:xfrm>
                <a:custGeom>
                  <a:avLst/>
                  <a:gdLst>
                    <a:gd name="connsiteX0" fmla="*/ 1979 w 13855"/>
                    <a:gd name="connsiteY0" fmla="*/ 249382 h 249382"/>
                    <a:gd name="connsiteX1" fmla="*/ 1979 w 13855"/>
                    <a:gd name="connsiteY1" fmla="*/ 142504 h 249382"/>
                    <a:gd name="connsiteX2" fmla="*/ 13855 w 13855"/>
                    <a:gd name="connsiteY2" fmla="*/ 0 h 249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855" h="249382">
                      <a:moveTo>
                        <a:pt x="1979" y="249382"/>
                      </a:moveTo>
                      <a:cubicBezTo>
                        <a:pt x="989" y="216724"/>
                        <a:pt x="0" y="184067"/>
                        <a:pt x="1979" y="142504"/>
                      </a:cubicBezTo>
                      <a:cubicBezTo>
                        <a:pt x="3958" y="100941"/>
                        <a:pt x="8906" y="50470"/>
                        <a:pt x="13855" y="0"/>
                      </a:cubicBezTo>
                    </a:path>
                  </a:pathLst>
                </a:custGeom>
                <a:noFill/>
                <a:ln w="952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algn="ctr">
                    <a:defRPr/>
                  </a:pPr>
                  <a:endParaRPr lang="en-US" sz="1350" kern="0">
                    <a:solidFill>
                      <a:sysClr val="windowText" lastClr="000000"/>
                    </a:solidFill>
                    <a:latin typeface="Calibri"/>
                  </a:endParaRPr>
                </a:p>
              </p:txBody>
            </p:sp>
            <p:sp>
              <p:nvSpPr>
                <p:cNvPr id="151" name="Forme libre 150"/>
                <p:cNvSpPr/>
                <p:nvPr/>
              </p:nvSpPr>
              <p:spPr>
                <a:xfrm>
                  <a:off x="7524018" y="2494790"/>
                  <a:ext cx="45950" cy="286830"/>
                </a:xfrm>
                <a:custGeom>
                  <a:avLst/>
                  <a:gdLst>
                    <a:gd name="connsiteX0" fmla="*/ 7917 w 55418"/>
                    <a:gd name="connsiteY0" fmla="*/ 0 h 318654"/>
                    <a:gd name="connsiteX1" fmla="*/ 55418 w 55418"/>
                    <a:gd name="connsiteY1" fmla="*/ 154379 h 318654"/>
                    <a:gd name="connsiteX2" fmla="*/ 7917 w 55418"/>
                    <a:gd name="connsiteY2" fmla="*/ 296883 h 318654"/>
                    <a:gd name="connsiteX3" fmla="*/ 7917 w 55418"/>
                    <a:gd name="connsiteY3" fmla="*/ 285008 h 3186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5418" h="318654">
                      <a:moveTo>
                        <a:pt x="7917" y="0"/>
                      </a:moveTo>
                      <a:cubicBezTo>
                        <a:pt x="31667" y="52449"/>
                        <a:pt x="55418" y="104899"/>
                        <a:pt x="55418" y="154379"/>
                      </a:cubicBezTo>
                      <a:cubicBezTo>
                        <a:pt x="55418" y="203859"/>
                        <a:pt x="15834" y="275112"/>
                        <a:pt x="7917" y="296883"/>
                      </a:cubicBezTo>
                      <a:cubicBezTo>
                        <a:pt x="0" y="318654"/>
                        <a:pt x="3958" y="301831"/>
                        <a:pt x="7917" y="285008"/>
                      </a:cubicBezTo>
                    </a:path>
                  </a:pathLst>
                </a:custGeom>
                <a:noFill/>
                <a:ln w="952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algn="ctr">
                    <a:defRPr/>
                  </a:pPr>
                  <a:endParaRPr lang="en-US" sz="1350" kern="0">
                    <a:solidFill>
                      <a:sysClr val="windowText" lastClr="000000"/>
                    </a:solidFill>
                    <a:latin typeface="Calibri"/>
                  </a:endParaRPr>
                </a:p>
              </p:txBody>
            </p:sp>
            <p:sp>
              <p:nvSpPr>
                <p:cNvPr id="152" name="Forme libre 151"/>
                <p:cNvSpPr/>
                <p:nvPr/>
              </p:nvSpPr>
              <p:spPr>
                <a:xfrm>
                  <a:off x="7576305" y="2684691"/>
                  <a:ext cx="106158" cy="83082"/>
                </a:xfrm>
                <a:custGeom>
                  <a:avLst/>
                  <a:gdLst>
                    <a:gd name="connsiteX0" fmla="*/ 0 w 106878"/>
                    <a:gd name="connsiteY0" fmla="*/ 0 h 83128"/>
                    <a:gd name="connsiteX1" fmla="*/ 106878 w 106878"/>
                    <a:gd name="connsiteY1" fmla="*/ 83128 h 83128"/>
                    <a:gd name="connsiteX2" fmla="*/ 106878 w 106878"/>
                    <a:gd name="connsiteY2" fmla="*/ 83128 h 831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6878" h="83128">
                      <a:moveTo>
                        <a:pt x="0" y="0"/>
                      </a:moveTo>
                      <a:lnTo>
                        <a:pt x="106878" y="83128"/>
                      </a:lnTo>
                      <a:lnTo>
                        <a:pt x="106878" y="83128"/>
                      </a:lnTo>
                    </a:path>
                  </a:pathLst>
                </a:custGeom>
                <a:noFill/>
                <a:ln w="952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algn="ctr">
                    <a:defRPr/>
                  </a:pPr>
                  <a:endParaRPr lang="en-US" sz="1350" kern="0">
                    <a:solidFill>
                      <a:sysClr val="windowText" lastClr="000000"/>
                    </a:solidFill>
                    <a:latin typeface="Calibri"/>
                  </a:endParaRPr>
                </a:p>
              </p:txBody>
            </p:sp>
            <p:sp>
              <p:nvSpPr>
                <p:cNvPr id="153" name="Forme libre 152"/>
                <p:cNvSpPr/>
                <p:nvPr/>
              </p:nvSpPr>
              <p:spPr>
                <a:xfrm>
                  <a:off x="7695139" y="2518528"/>
                  <a:ext cx="41196" cy="225507"/>
                </a:xfrm>
                <a:custGeom>
                  <a:avLst/>
                  <a:gdLst>
                    <a:gd name="connsiteX0" fmla="*/ 0 w 41564"/>
                    <a:gd name="connsiteY0" fmla="*/ 225631 h 225631"/>
                    <a:gd name="connsiteX1" fmla="*/ 35626 w 41564"/>
                    <a:gd name="connsiteY1" fmla="*/ 118753 h 225631"/>
                    <a:gd name="connsiteX2" fmla="*/ 35626 w 41564"/>
                    <a:gd name="connsiteY2" fmla="*/ 0 h 2256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1564" h="225631">
                      <a:moveTo>
                        <a:pt x="0" y="225631"/>
                      </a:moveTo>
                      <a:cubicBezTo>
                        <a:pt x="14844" y="190994"/>
                        <a:pt x="29688" y="156358"/>
                        <a:pt x="35626" y="118753"/>
                      </a:cubicBezTo>
                      <a:cubicBezTo>
                        <a:pt x="41564" y="81148"/>
                        <a:pt x="38595" y="40574"/>
                        <a:pt x="35626" y="0"/>
                      </a:cubicBezTo>
                    </a:path>
                  </a:pathLst>
                </a:custGeom>
                <a:noFill/>
                <a:ln w="952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algn="ctr">
                    <a:defRPr/>
                  </a:pPr>
                  <a:endParaRPr lang="en-US" sz="1350" kern="0">
                    <a:solidFill>
                      <a:sysClr val="windowText" lastClr="000000"/>
                    </a:solidFill>
                    <a:latin typeface="Calibri"/>
                  </a:endParaRPr>
                </a:p>
              </p:txBody>
            </p:sp>
            <p:sp>
              <p:nvSpPr>
                <p:cNvPr id="154" name="Forme libre 153"/>
                <p:cNvSpPr/>
                <p:nvPr/>
              </p:nvSpPr>
              <p:spPr>
                <a:xfrm>
                  <a:off x="7909040" y="2506659"/>
                  <a:ext cx="11091" cy="280895"/>
                </a:xfrm>
                <a:custGeom>
                  <a:avLst/>
                  <a:gdLst>
                    <a:gd name="connsiteX0" fmla="*/ 0 w 11876"/>
                    <a:gd name="connsiteY0" fmla="*/ 0 h 281049"/>
                    <a:gd name="connsiteX1" fmla="*/ 11876 w 11876"/>
                    <a:gd name="connsiteY1" fmla="*/ 237506 h 281049"/>
                    <a:gd name="connsiteX2" fmla="*/ 0 w 11876"/>
                    <a:gd name="connsiteY2" fmla="*/ 261257 h 2810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876" h="281049">
                      <a:moveTo>
                        <a:pt x="0" y="0"/>
                      </a:moveTo>
                      <a:cubicBezTo>
                        <a:pt x="5938" y="96981"/>
                        <a:pt x="11876" y="193963"/>
                        <a:pt x="11876" y="237506"/>
                      </a:cubicBezTo>
                      <a:cubicBezTo>
                        <a:pt x="11876" y="281049"/>
                        <a:pt x="5938" y="271153"/>
                        <a:pt x="0" y="261257"/>
                      </a:cubicBezTo>
                    </a:path>
                  </a:pathLst>
                </a:custGeom>
                <a:noFill/>
                <a:ln w="952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algn="ctr">
                    <a:defRPr/>
                  </a:pPr>
                  <a:endParaRPr lang="en-US" sz="1350" kern="0">
                    <a:solidFill>
                      <a:sysClr val="windowText" lastClr="000000"/>
                    </a:solidFill>
                    <a:latin typeface="Calibri"/>
                  </a:endParaRPr>
                </a:p>
              </p:txBody>
            </p:sp>
            <p:sp>
              <p:nvSpPr>
                <p:cNvPr id="155" name="Forme libre 154"/>
                <p:cNvSpPr/>
                <p:nvPr/>
              </p:nvSpPr>
              <p:spPr>
                <a:xfrm>
                  <a:off x="7909040" y="2609522"/>
                  <a:ext cx="224992" cy="146382"/>
                </a:xfrm>
                <a:custGeom>
                  <a:avLst/>
                  <a:gdLst>
                    <a:gd name="connsiteX0" fmla="*/ 0 w 225631"/>
                    <a:gd name="connsiteY0" fmla="*/ 122712 h 146462"/>
                    <a:gd name="connsiteX1" fmla="*/ 190005 w 225631"/>
                    <a:gd name="connsiteY1" fmla="*/ 3958 h 146462"/>
                    <a:gd name="connsiteX2" fmla="*/ 213756 w 225631"/>
                    <a:gd name="connsiteY2" fmla="*/ 146462 h 146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25631" h="146462">
                      <a:moveTo>
                        <a:pt x="0" y="122712"/>
                      </a:moveTo>
                      <a:cubicBezTo>
                        <a:pt x="77189" y="61356"/>
                        <a:pt x="154379" y="0"/>
                        <a:pt x="190005" y="3958"/>
                      </a:cubicBezTo>
                      <a:cubicBezTo>
                        <a:pt x="225631" y="7916"/>
                        <a:pt x="219693" y="77189"/>
                        <a:pt x="213756" y="146462"/>
                      </a:cubicBezTo>
                    </a:path>
                  </a:pathLst>
                </a:custGeom>
                <a:noFill/>
                <a:ln w="952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algn="ctr">
                    <a:defRPr/>
                  </a:pPr>
                  <a:endParaRPr lang="en-US" sz="1350" kern="0">
                    <a:solidFill>
                      <a:sysClr val="windowText" lastClr="000000"/>
                    </a:solidFill>
                    <a:latin typeface="Calibri"/>
                  </a:endParaRPr>
                </a:p>
              </p:txBody>
            </p:sp>
            <p:sp>
              <p:nvSpPr>
                <p:cNvPr id="156" name="Forme libre 18"/>
                <p:cNvSpPr/>
                <p:nvPr/>
              </p:nvSpPr>
              <p:spPr>
                <a:xfrm>
                  <a:off x="8134032" y="2482922"/>
                  <a:ext cx="36442" cy="166163"/>
                </a:xfrm>
                <a:custGeom>
                  <a:avLst/>
                  <a:gdLst>
                    <a:gd name="connsiteX0" fmla="*/ 0 w 35626"/>
                    <a:gd name="connsiteY0" fmla="*/ 166254 h 166254"/>
                    <a:gd name="connsiteX1" fmla="*/ 35626 w 35626"/>
                    <a:gd name="connsiteY1" fmla="*/ 0 h 1662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5626" h="166254">
                      <a:moveTo>
                        <a:pt x="0" y="166254"/>
                      </a:moveTo>
                      <a:lnTo>
                        <a:pt x="35626" y="0"/>
                      </a:lnTo>
                    </a:path>
                  </a:pathLst>
                </a:custGeom>
                <a:noFill/>
                <a:ln w="952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algn="ctr">
                    <a:defRPr/>
                  </a:pPr>
                  <a:endParaRPr lang="en-US" sz="1350" kern="0">
                    <a:solidFill>
                      <a:sysClr val="windowText" lastClr="000000"/>
                    </a:solidFill>
                    <a:latin typeface="Calibri"/>
                  </a:endParaRPr>
                </a:p>
              </p:txBody>
            </p:sp>
            <p:sp>
              <p:nvSpPr>
                <p:cNvPr id="157" name="Forme libre 19"/>
                <p:cNvSpPr/>
                <p:nvPr/>
              </p:nvSpPr>
              <p:spPr>
                <a:xfrm>
                  <a:off x="8275047" y="2482922"/>
                  <a:ext cx="38027" cy="237376"/>
                </a:xfrm>
                <a:custGeom>
                  <a:avLst/>
                  <a:gdLst>
                    <a:gd name="connsiteX0" fmla="*/ 25730 w 37605"/>
                    <a:gd name="connsiteY0" fmla="*/ 237506 h 237506"/>
                    <a:gd name="connsiteX1" fmla="*/ 1979 w 37605"/>
                    <a:gd name="connsiteY1" fmla="*/ 106878 h 237506"/>
                    <a:gd name="connsiteX2" fmla="*/ 37605 w 37605"/>
                    <a:gd name="connsiteY2" fmla="*/ 0 h 237506"/>
                    <a:gd name="connsiteX3" fmla="*/ 37605 w 37605"/>
                    <a:gd name="connsiteY3" fmla="*/ 0 h 2375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7605" h="237506">
                      <a:moveTo>
                        <a:pt x="25730" y="237506"/>
                      </a:moveTo>
                      <a:cubicBezTo>
                        <a:pt x="12865" y="191984"/>
                        <a:pt x="0" y="146462"/>
                        <a:pt x="1979" y="106878"/>
                      </a:cubicBezTo>
                      <a:cubicBezTo>
                        <a:pt x="3958" y="67294"/>
                        <a:pt x="37605" y="0"/>
                        <a:pt x="37605" y="0"/>
                      </a:cubicBezTo>
                      <a:lnTo>
                        <a:pt x="37605" y="0"/>
                      </a:lnTo>
                    </a:path>
                  </a:pathLst>
                </a:custGeom>
                <a:noFill/>
                <a:ln w="952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algn="ctr">
                    <a:defRPr/>
                  </a:pPr>
                  <a:endParaRPr lang="en-US" sz="1350" kern="0">
                    <a:solidFill>
                      <a:sysClr val="windowText" lastClr="000000"/>
                    </a:solidFill>
                    <a:latin typeface="Calibri"/>
                  </a:endParaRPr>
                </a:p>
              </p:txBody>
            </p:sp>
            <p:sp>
              <p:nvSpPr>
                <p:cNvPr id="158" name="Forme libre 157"/>
                <p:cNvSpPr/>
                <p:nvPr/>
              </p:nvSpPr>
              <p:spPr>
                <a:xfrm>
                  <a:off x="8419233" y="2482922"/>
                  <a:ext cx="36442" cy="249245"/>
                </a:xfrm>
                <a:custGeom>
                  <a:avLst/>
                  <a:gdLst>
                    <a:gd name="connsiteX0" fmla="*/ 0 w 35626"/>
                    <a:gd name="connsiteY0" fmla="*/ 0 h 249382"/>
                    <a:gd name="connsiteX1" fmla="*/ 35626 w 35626"/>
                    <a:gd name="connsiteY1" fmla="*/ 249382 h 249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5626" h="249382">
                      <a:moveTo>
                        <a:pt x="0" y="0"/>
                      </a:moveTo>
                      <a:lnTo>
                        <a:pt x="35626" y="249382"/>
                      </a:lnTo>
                    </a:path>
                  </a:pathLst>
                </a:custGeom>
                <a:noFill/>
                <a:ln w="952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algn="ctr">
                    <a:defRPr/>
                  </a:pPr>
                  <a:endParaRPr lang="en-US" sz="1350" kern="0">
                    <a:solidFill>
                      <a:sysClr val="windowText" lastClr="000000"/>
                    </a:solidFill>
                    <a:latin typeface="Calibri"/>
                  </a:endParaRPr>
                </a:p>
              </p:txBody>
            </p:sp>
            <p:sp>
              <p:nvSpPr>
                <p:cNvPr id="159" name="Forme libre 158"/>
                <p:cNvSpPr/>
                <p:nvPr/>
              </p:nvSpPr>
              <p:spPr>
                <a:xfrm>
                  <a:off x="8585600" y="2445338"/>
                  <a:ext cx="0" cy="227485"/>
                </a:xfrm>
                <a:custGeom>
                  <a:avLst/>
                  <a:gdLst>
                    <a:gd name="connsiteX0" fmla="*/ 0 w 0"/>
                    <a:gd name="connsiteY0" fmla="*/ 237506 h 237506"/>
                    <a:gd name="connsiteX1" fmla="*/ 0 w 0"/>
                    <a:gd name="connsiteY1" fmla="*/ 0 h 2375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h="237506">
                      <a:moveTo>
                        <a:pt x="0" y="237506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952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algn="ctr">
                    <a:defRPr/>
                  </a:pPr>
                  <a:endParaRPr lang="en-US" sz="1350" kern="0">
                    <a:solidFill>
                      <a:sysClr val="windowText" lastClr="000000"/>
                    </a:solidFill>
                    <a:latin typeface="Calibri"/>
                  </a:endParaRPr>
                </a:p>
              </p:txBody>
            </p:sp>
          </p:grpSp>
        </p:grpSp>
        <p:grpSp>
          <p:nvGrpSpPr>
            <p:cNvPr id="9233" name="Groupe 77"/>
            <p:cNvGrpSpPr>
              <a:grpSpLocks/>
            </p:cNvGrpSpPr>
            <p:nvPr/>
          </p:nvGrpSpPr>
          <p:grpSpPr bwMode="auto">
            <a:xfrm>
              <a:off x="5076057" y="1484311"/>
              <a:ext cx="2238151" cy="936577"/>
              <a:chOff x="5004048" y="1484311"/>
              <a:chExt cx="2441619" cy="936577"/>
            </a:xfrm>
          </p:grpSpPr>
          <p:cxnSp>
            <p:nvCxnSpPr>
              <p:cNvPr id="9242" name="Connecteur droit 140"/>
              <p:cNvCxnSpPr>
                <a:cxnSpLocks noChangeShapeType="1"/>
              </p:cNvCxnSpPr>
              <p:nvPr/>
            </p:nvCxnSpPr>
            <p:spPr bwMode="auto">
              <a:xfrm flipV="1">
                <a:off x="5004048" y="1556792"/>
                <a:ext cx="0" cy="504056"/>
              </a:xfrm>
              <a:prstGeom prst="line">
                <a:avLst/>
              </a:prstGeom>
              <a:noFill/>
              <a:ln w="28575" algn="ctr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243" name="Connecteur droit 141"/>
              <p:cNvCxnSpPr>
                <a:cxnSpLocks noChangeShapeType="1"/>
              </p:cNvCxnSpPr>
              <p:nvPr/>
            </p:nvCxnSpPr>
            <p:spPr bwMode="auto">
              <a:xfrm>
                <a:off x="5004048" y="1556792"/>
                <a:ext cx="1080120" cy="0"/>
              </a:xfrm>
              <a:prstGeom prst="line">
                <a:avLst/>
              </a:prstGeom>
              <a:noFill/>
              <a:ln w="28575" algn="ctr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244" name="Connecteur droit 142"/>
              <p:cNvCxnSpPr>
                <a:cxnSpLocks noChangeShapeType="1"/>
              </p:cNvCxnSpPr>
              <p:nvPr/>
            </p:nvCxnSpPr>
            <p:spPr bwMode="auto">
              <a:xfrm flipV="1">
                <a:off x="5508104" y="1772816"/>
                <a:ext cx="0" cy="648072"/>
              </a:xfrm>
              <a:prstGeom prst="line">
                <a:avLst/>
              </a:prstGeom>
              <a:noFill/>
              <a:ln w="28575" algn="ctr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245" name="Connecteur droit 143"/>
              <p:cNvCxnSpPr>
                <a:cxnSpLocks noChangeShapeType="1"/>
              </p:cNvCxnSpPr>
              <p:nvPr/>
            </p:nvCxnSpPr>
            <p:spPr bwMode="auto">
              <a:xfrm>
                <a:off x="5508104" y="1772816"/>
                <a:ext cx="576064" cy="0"/>
              </a:xfrm>
              <a:prstGeom prst="line">
                <a:avLst/>
              </a:prstGeom>
              <a:noFill/>
              <a:ln w="28575" algn="ctr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45" name="Rectangle 144"/>
              <p:cNvSpPr/>
              <p:nvPr/>
            </p:nvSpPr>
            <p:spPr>
              <a:xfrm>
                <a:off x="6083871" y="1484311"/>
                <a:ext cx="1361796" cy="360402"/>
              </a:xfrm>
              <a:prstGeom prst="rect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r>
                  <a:rPr lang="fr-FR" sz="1200" kern="0" dirty="0">
                    <a:solidFill>
                      <a:sysClr val="windowText" lastClr="000000"/>
                    </a:solidFill>
                    <a:latin typeface="Calibri"/>
                  </a:rPr>
                  <a:t>TEER</a:t>
                </a:r>
                <a:endParaRPr lang="en-US" sz="1200" kern="0" dirty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</p:grpSp>
        <p:cxnSp>
          <p:nvCxnSpPr>
            <p:cNvPr id="9234" name="Connecteur droit avec flèche 132"/>
            <p:cNvCxnSpPr>
              <a:cxnSpLocks noChangeShapeType="1"/>
            </p:cNvCxnSpPr>
            <p:nvPr/>
          </p:nvCxnSpPr>
          <p:spPr bwMode="auto">
            <a:xfrm flipV="1">
              <a:off x="2843808" y="2492896"/>
              <a:ext cx="720080" cy="72008"/>
            </a:xfrm>
            <a:prstGeom prst="straightConnector1">
              <a:avLst/>
            </a:prstGeom>
            <a:noFill/>
            <a:ln w="15875" algn="ctr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4" name="ZoneTexte 133"/>
            <p:cNvSpPr txBox="1"/>
            <p:nvPr/>
          </p:nvSpPr>
          <p:spPr>
            <a:xfrm>
              <a:off x="1882948" y="2306729"/>
              <a:ext cx="971267" cy="55406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fr-FR" sz="1050" kern="0" dirty="0" err="1">
                  <a:solidFill>
                    <a:sysClr val="windowText" lastClr="000000"/>
                  </a:solidFill>
                </a:rPr>
                <a:t>Epithelial</a:t>
              </a:r>
              <a:r>
                <a:rPr lang="fr-FR" sz="1050" kern="0" dirty="0">
                  <a:solidFill>
                    <a:sysClr val="windowText" lastClr="000000"/>
                  </a:solidFill>
                </a:rPr>
                <a:t> </a:t>
              </a:r>
              <a:r>
                <a:rPr lang="fr-FR" sz="1050" kern="0" dirty="0" err="1">
                  <a:solidFill>
                    <a:sysClr val="windowText" lastClr="000000"/>
                  </a:solidFill>
                </a:rPr>
                <a:t>barrier</a:t>
              </a:r>
              <a:endParaRPr lang="en-US" sz="1050" kern="0" dirty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9236" name="Connecteur droit avec flèche 134"/>
            <p:cNvCxnSpPr>
              <a:cxnSpLocks noChangeShapeType="1"/>
            </p:cNvCxnSpPr>
            <p:nvPr/>
          </p:nvCxnSpPr>
          <p:spPr bwMode="auto">
            <a:xfrm>
              <a:off x="4067944" y="1556792"/>
              <a:ext cx="0" cy="576064"/>
            </a:xfrm>
            <a:prstGeom prst="straightConnector1">
              <a:avLst/>
            </a:prstGeom>
            <a:noFill/>
            <a:ln w="15875" algn="ctr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6" name="ZoneTexte 135"/>
            <p:cNvSpPr txBox="1"/>
            <p:nvPr/>
          </p:nvSpPr>
          <p:spPr>
            <a:xfrm>
              <a:off x="3635349" y="1015943"/>
              <a:ext cx="863524" cy="55406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fr-FR" sz="1050" kern="0" dirty="0">
                  <a:solidFill>
                    <a:sysClr val="windowText" lastClr="000000"/>
                  </a:solidFill>
                </a:rPr>
                <a:t>Apical </a:t>
              </a:r>
            </a:p>
            <a:p>
              <a:pPr algn="ctr">
                <a:defRPr/>
              </a:pPr>
              <a:r>
                <a:rPr lang="fr-FR" sz="1050" kern="0" dirty="0" err="1">
                  <a:solidFill>
                    <a:sysClr val="windowText" lastClr="000000"/>
                  </a:solidFill>
                </a:rPr>
                <a:t>chamber</a:t>
              </a:r>
              <a:endParaRPr lang="en-US" sz="1050" kern="0" dirty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9238" name="Connecteur droit avec flèche 136"/>
            <p:cNvCxnSpPr>
              <a:cxnSpLocks noChangeShapeType="1"/>
            </p:cNvCxnSpPr>
            <p:nvPr/>
          </p:nvCxnSpPr>
          <p:spPr bwMode="auto">
            <a:xfrm>
              <a:off x="3275856" y="1412776"/>
              <a:ext cx="0" cy="720080"/>
            </a:xfrm>
            <a:prstGeom prst="straightConnector1">
              <a:avLst/>
            </a:prstGeom>
            <a:noFill/>
            <a:ln w="15875" algn="ctr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8" name="ZoneTexte 137"/>
            <p:cNvSpPr txBox="1"/>
            <p:nvPr/>
          </p:nvSpPr>
          <p:spPr>
            <a:xfrm>
              <a:off x="2645512" y="841298"/>
              <a:ext cx="1134022" cy="5540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fr-FR" sz="1050" kern="0" dirty="0" err="1">
                  <a:solidFill>
                    <a:sysClr val="windowText" lastClr="000000"/>
                  </a:solidFill>
                </a:rPr>
                <a:t>Basolateral</a:t>
              </a:r>
              <a:r>
                <a:rPr lang="fr-FR" sz="1050" kern="0" dirty="0">
                  <a:solidFill>
                    <a:sysClr val="windowText" lastClr="000000"/>
                  </a:solidFill>
                </a:rPr>
                <a:t> </a:t>
              </a:r>
            </a:p>
            <a:p>
              <a:pPr algn="ctr">
                <a:defRPr/>
              </a:pPr>
              <a:r>
                <a:rPr lang="fr-FR" sz="1050" kern="0" dirty="0" err="1">
                  <a:solidFill>
                    <a:sysClr val="windowText" lastClr="000000"/>
                  </a:solidFill>
                </a:rPr>
                <a:t>chamber</a:t>
              </a:r>
              <a:endParaRPr lang="en-US" sz="1050" kern="0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9225" name="Gruppo 2"/>
          <p:cNvGrpSpPr>
            <a:grpSpLocks/>
          </p:cNvGrpSpPr>
          <p:nvPr/>
        </p:nvGrpSpPr>
        <p:grpSpPr bwMode="auto">
          <a:xfrm>
            <a:off x="2057400" y="5156597"/>
            <a:ext cx="2138363" cy="609600"/>
            <a:chOff x="539552" y="4168080"/>
            <a:chExt cx="2892202" cy="845096"/>
          </a:xfrm>
        </p:grpSpPr>
        <p:pic>
          <p:nvPicPr>
            <p:cNvPr id="9229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664" t="37180" b="50427"/>
            <a:stretch>
              <a:fillRect/>
            </a:stretch>
          </p:blipFill>
          <p:spPr bwMode="auto">
            <a:xfrm>
              <a:off x="539552" y="4168080"/>
              <a:ext cx="1452042" cy="504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0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664" t="49573" b="30952"/>
            <a:stretch>
              <a:fillRect/>
            </a:stretch>
          </p:blipFill>
          <p:spPr bwMode="auto">
            <a:xfrm>
              <a:off x="1979712" y="4221088"/>
              <a:ext cx="1452042" cy="792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226" name="Groupe 22"/>
          <p:cNvGrpSpPr>
            <a:grpSpLocks/>
          </p:cNvGrpSpPr>
          <p:nvPr/>
        </p:nvGrpSpPr>
        <p:grpSpPr bwMode="auto">
          <a:xfrm>
            <a:off x="5129214" y="5255420"/>
            <a:ext cx="2393156" cy="479822"/>
            <a:chOff x="5148064" y="5085184"/>
            <a:chExt cx="3867573" cy="792088"/>
          </a:xfrm>
        </p:grpSpPr>
        <p:pic>
          <p:nvPicPr>
            <p:cNvPr id="9227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410" t="48282" b="37973"/>
            <a:stretch>
              <a:fillRect/>
            </a:stretch>
          </p:blipFill>
          <p:spPr bwMode="auto">
            <a:xfrm>
              <a:off x="7092280" y="5157192"/>
              <a:ext cx="1923357" cy="720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8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071" t="36255" b="51718"/>
            <a:stretch>
              <a:fillRect/>
            </a:stretch>
          </p:blipFill>
          <p:spPr bwMode="auto">
            <a:xfrm>
              <a:off x="5148064" y="5085184"/>
              <a:ext cx="2070891" cy="648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ZoneTexte 1"/>
          <p:cNvSpPr txBox="1"/>
          <p:nvPr/>
        </p:nvSpPr>
        <p:spPr>
          <a:xfrm>
            <a:off x="2339752" y="116632"/>
            <a:ext cx="46774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Evaluation of </a:t>
            </a:r>
            <a:r>
              <a:rPr lang="fr-FR" b="1" dirty="0" smtClean="0"/>
              <a:t>NP and </a:t>
            </a:r>
            <a:r>
              <a:rPr lang="fr-FR" b="1" dirty="0" err="1" smtClean="0"/>
              <a:t>protein</a:t>
            </a:r>
            <a:r>
              <a:rPr lang="fr-FR" b="1" dirty="0" smtClean="0"/>
              <a:t> </a:t>
            </a:r>
            <a:r>
              <a:rPr lang="fr-FR" b="1" dirty="0" err="1" smtClean="0"/>
              <a:t>paracellular</a:t>
            </a:r>
            <a:r>
              <a:rPr lang="fr-FR" b="1" dirty="0" smtClean="0"/>
              <a:t> and</a:t>
            </a:r>
          </a:p>
          <a:p>
            <a:pPr algn="ctr"/>
            <a:r>
              <a:rPr lang="fr-FR" dirty="0" err="1" smtClean="0"/>
              <a:t>transcytosis</a:t>
            </a:r>
            <a:r>
              <a:rPr lang="fr-FR" dirty="0" smtClean="0"/>
              <a:t> </a:t>
            </a:r>
            <a:r>
              <a:rPr lang="fr-FR" dirty="0" err="1" smtClean="0"/>
              <a:t>through</a:t>
            </a:r>
            <a:r>
              <a:rPr lang="fr-FR" dirty="0" smtClean="0"/>
              <a:t> </a:t>
            </a:r>
            <a:r>
              <a:rPr lang="fr-FR" dirty="0" err="1" smtClean="0"/>
              <a:t>airways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78843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ext Box 8"/>
          <p:cNvSpPr txBox="1">
            <a:spLocks noChangeArrowheads="1"/>
          </p:cNvSpPr>
          <p:nvPr/>
        </p:nvSpPr>
        <p:spPr bwMode="auto">
          <a:xfrm>
            <a:off x="3419872" y="867576"/>
            <a:ext cx="285847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fr-FR" sz="1400" b="1" dirty="0" err="1" smtClean="0">
                <a:latin typeface="Arial" panose="020B0604020202020204" pitchFamily="34" charset="0"/>
              </a:rPr>
              <a:t>Antigen</a:t>
            </a:r>
            <a:r>
              <a:rPr lang="fr-FR" altLang="fr-FR" sz="1400" b="1" dirty="0" smtClean="0">
                <a:latin typeface="Arial" panose="020B0604020202020204" pitchFamily="34" charset="0"/>
              </a:rPr>
              <a:t> </a:t>
            </a:r>
            <a:r>
              <a:rPr lang="fr-FR" altLang="fr-FR" sz="1400" b="1" dirty="0" err="1" smtClean="0">
                <a:latin typeface="Arial" panose="020B0604020202020204" pitchFamily="34" charset="0"/>
              </a:rPr>
              <a:t>uptake</a:t>
            </a:r>
            <a:r>
              <a:rPr lang="fr-FR" altLang="fr-FR" sz="1400" b="1" dirty="0" smtClean="0">
                <a:latin typeface="Arial" panose="020B0604020202020204" pitchFamily="34" charset="0"/>
              </a:rPr>
              <a:t> par </a:t>
            </a:r>
            <a:r>
              <a:rPr lang="fr-FR" altLang="fr-FR" sz="1400" b="1" dirty="0" err="1" smtClean="0">
                <a:latin typeface="Arial" panose="020B0604020202020204" pitchFamily="34" charset="0"/>
              </a:rPr>
              <a:t>airway</a:t>
            </a:r>
            <a:r>
              <a:rPr lang="fr-FR" altLang="fr-FR" sz="1400" b="1" dirty="0" smtClean="0">
                <a:latin typeface="Arial" panose="020B0604020202020204" pitchFamily="34" charset="0"/>
              </a:rPr>
              <a:t> </a:t>
            </a:r>
            <a:r>
              <a:rPr lang="fr-FR" altLang="fr-FR" sz="1400" b="1" dirty="0" err="1" smtClean="0">
                <a:latin typeface="Arial" panose="020B0604020202020204" pitchFamily="34" charset="0"/>
              </a:rPr>
              <a:t>cells</a:t>
            </a:r>
            <a:endParaRPr lang="en-US" altLang="fr-FR" sz="1400" b="1" dirty="0">
              <a:latin typeface="Arial" panose="020B0604020202020204" pitchFamily="34" charset="0"/>
            </a:endParaRPr>
          </a:p>
        </p:txBody>
      </p:sp>
      <p:sp>
        <p:nvSpPr>
          <p:cNvPr id="8197" name="Text Box 50"/>
          <p:cNvSpPr txBox="1">
            <a:spLocks noChangeArrowheads="1"/>
          </p:cNvSpPr>
          <p:nvPr/>
        </p:nvSpPr>
        <p:spPr bwMode="auto">
          <a:xfrm>
            <a:off x="2228850" y="2057401"/>
            <a:ext cx="36580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Font typeface="Wingdings" panose="05000000000000000000" pitchFamily="2" charset="2"/>
              <a:buChar char="ü"/>
            </a:pPr>
            <a:endParaRPr lang="fr-FR" altLang="fr-FR" sz="1800" b="1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Font typeface="Wingdings" panose="05000000000000000000" pitchFamily="2" charset="2"/>
              <a:buChar char="ü"/>
            </a:pPr>
            <a:endParaRPr lang="en-US" altLang="fr-FR" sz="1800" b="1">
              <a:solidFill>
                <a:srgbClr val="000000"/>
              </a:solidFill>
            </a:endParaRPr>
          </a:p>
        </p:txBody>
      </p:sp>
      <p:pic>
        <p:nvPicPr>
          <p:cNvPr id="819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0" r="25323" b="3546"/>
          <a:stretch>
            <a:fillRect/>
          </a:stretch>
        </p:blipFill>
        <p:spPr bwMode="auto">
          <a:xfrm>
            <a:off x="5432227" y="2349105"/>
            <a:ext cx="3158728" cy="234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05" b="3546"/>
          <a:stretch>
            <a:fillRect/>
          </a:stretch>
        </p:blipFill>
        <p:spPr bwMode="auto">
          <a:xfrm>
            <a:off x="978584" y="2283335"/>
            <a:ext cx="3619500" cy="2349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1" name="ZoneTexte 20"/>
          <p:cNvSpPr txBox="1">
            <a:spLocks noChangeArrowheads="1"/>
          </p:cNvSpPr>
          <p:nvPr/>
        </p:nvSpPr>
        <p:spPr bwMode="auto">
          <a:xfrm>
            <a:off x="1346767" y="1863431"/>
            <a:ext cx="3014663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fr-FR" sz="1350" b="1" dirty="0" err="1">
                <a:solidFill>
                  <a:srgbClr val="720062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Airway</a:t>
            </a:r>
            <a:r>
              <a:rPr lang="fr-FR" altLang="fr-FR" sz="1350" b="1" dirty="0">
                <a:solidFill>
                  <a:srgbClr val="720062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fr-FR" altLang="fr-FR" sz="1350" b="1" dirty="0" err="1">
                <a:solidFill>
                  <a:srgbClr val="720062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epithelial</a:t>
            </a:r>
            <a:r>
              <a:rPr lang="fr-FR" altLang="fr-FR" sz="1350" b="1" dirty="0">
                <a:solidFill>
                  <a:srgbClr val="720062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fr-FR" altLang="fr-FR" sz="1350" b="1" dirty="0" err="1">
                <a:solidFill>
                  <a:srgbClr val="720062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cells</a:t>
            </a:r>
            <a:r>
              <a:rPr lang="fr-FR" altLang="fr-FR" sz="1350" b="1" dirty="0">
                <a:solidFill>
                  <a:srgbClr val="720062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 (</a:t>
            </a:r>
            <a:r>
              <a:rPr lang="fr-FR" altLang="fr-FR" sz="1350" b="1" dirty="0" smtClean="0">
                <a:solidFill>
                  <a:srgbClr val="720062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16HBE14o)</a:t>
            </a:r>
            <a:endParaRPr lang="en-US" altLang="fr-FR" sz="1350" b="1" dirty="0">
              <a:solidFill>
                <a:srgbClr val="720062"/>
              </a:solidFill>
              <a:latin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8202" name="ZoneTexte 21"/>
          <p:cNvSpPr txBox="1">
            <a:spLocks noChangeArrowheads="1"/>
          </p:cNvSpPr>
          <p:nvPr/>
        </p:nvSpPr>
        <p:spPr bwMode="auto">
          <a:xfrm>
            <a:off x="5940152" y="1820896"/>
            <a:ext cx="2427685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fr-FR" sz="1350" b="1" dirty="0">
                <a:solidFill>
                  <a:srgbClr val="720062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THP1-derived macrophages</a:t>
            </a:r>
            <a:endParaRPr lang="en-US" altLang="fr-FR" sz="1350" b="1" dirty="0">
              <a:solidFill>
                <a:srgbClr val="720062"/>
              </a:solidFill>
              <a:latin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8203" name="Text Box 28"/>
          <p:cNvSpPr txBox="1">
            <a:spLocks noChangeArrowheads="1"/>
          </p:cNvSpPr>
          <p:nvPr/>
        </p:nvSpPr>
        <p:spPr bwMode="auto">
          <a:xfrm>
            <a:off x="1517160" y="5157192"/>
            <a:ext cx="5607071" cy="1131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fr-FR" sz="1350" b="1" dirty="0" smtClean="0">
                <a:solidFill>
                  <a:srgbClr val="2A4291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NPL </a:t>
            </a:r>
            <a:r>
              <a:rPr lang="fr-FR" altLang="fr-FR" sz="1350" b="1" dirty="0" err="1" smtClean="0">
                <a:solidFill>
                  <a:srgbClr val="2A4291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improved</a:t>
            </a:r>
            <a:r>
              <a:rPr lang="fr-FR" altLang="fr-FR" sz="1350" b="1" dirty="0" smtClean="0">
                <a:solidFill>
                  <a:srgbClr val="2A4291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fr-FR" altLang="fr-FR" sz="1350" b="1" dirty="0" err="1" smtClean="0">
                <a:solidFill>
                  <a:srgbClr val="2A4291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antigen</a:t>
            </a:r>
            <a:r>
              <a:rPr lang="fr-FR" altLang="fr-FR" sz="1350" b="1" dirty="0" smtClean="0">
                <a:solidFill>
                  <a:srgbClr val="2A4291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fr-FR" altLang="fr-FR" sz="1350" b="1" dirty="0" err="1" smtClean="0">
                <a:solidFill>
                  <a:srgbClr val="2A4291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uptake</a:t>
            </a:r>
            <a:endParaRPr lang="fr-FR" altLang="fr-FR" sz="1350" b="1" dirty="0" smtClean="0">
              <a:solidFill>
                <a:srgbClr val="2A4291"/>
              </a:solidFill>
              <a:latin typeface="Arial" panose="020B0604020202020204" pitchFamily="34" charset="0"/>
              <a:sym typeface="Wingdings" panose="05000000000000000000" pitchFamily="2" charset="2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fr-FR" altLang="fr-FR" sz="1350" b="1" dirty="0">
              <a:solidFill>
                <a:srgbClr val="2A4291"/>
              </a:solidFill>
              <a:latin typeface="Arial" panose="020B0604020202020204" pitchFamily="34" charset="0"/>
              <a:sym typeface="Wingdings" panose="05000000000000000000" pitchFamily="2" charset="2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fr-FR" altLang="fr-FR" sz="1350" b="1" dirty="0">
                <a:solidFill>
                  <a:srgbClr val="2A4291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12 </a:t>
            </a:r>
            <a:r>
              <a:rPr lang="fr-FR" altLang="fr-FR" sz="1350" b="1" dirty="0" err="1">
                <a:solidFill>
                  <a:srgbClr val="2A4291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fold</a:t>
            </a:r>
            <a:r>
              <a:rPr lang="fr-FR" altLang="fr-FR" sz="1350" b="1" dirty="0">
                <a:solidFill>
                  <a:srgbClr val="2A4291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 in </a:t>
            </a:r>
            <a:r>
              <a:rPr lang="fr-FR" altLang="fr-FR" sz="1350" b="1" dirty="0" err="1">
                <a:solidFill>
                  <a:srgbClr val="2A4291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airway</a:t>
            </a:r>
            <a:r>
              <a:rPr lang="fr-FR" altLang="fr-FR" sz="1350" b="1" dirty="0">
                <a:solidFill>
                  <a:srgbClr val="2A4291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fr-FR" altLang="fr-FR" sz="1350" b="1" dirty="0" err="1">
                <a:solidFill>
                  <a:srgbClr val="2A4291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epithelial</a:t>
            </a:r>
            <a:r>
              <a:rPr lang="fr-FR" altLang="fr-FR" sz="1350" b="1" dirty="0">
                <a:solidFill>
                  <a:srgbClr val="2A4291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fr-FR" altLang="fr-FR" sz="1350" b="1" dirty="0" err="1" smtClean="0">
                <a:solidFill>
                  <a:srgbClr val="2A4291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cells</a:t>
            </a:r>
            <a:endParaRPr lang="fr-FR" altLang="fr-FR" sz="1350" b="1" dirty="0" smtClean="0">
              <a:solidFill>
                <a:srgbClr val="2A4291"/>
              </a:solidFill>
              <a:latin typeface="Arial" panose="020B0604020202020204" pitchFamily="34" charset="0"/>
              <a:sym typeface="Wingdings" panose="05000000000000000000" pitchFamily="2" charset="2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endParaRPr lang="fr-FR" altLang="fr-FR" sz="1350" b="1" dirty="0">
              <a:solidFill>
                <a:srgbClr val="2A4291"/>
              </a:solidFill>
              <a:latin typeface="Arial" panose="020B0604020202020204" pitchFamily="34" charset="0"/>
              <a:sym typeface="Wingdings" panose="05000000000000000000" pitchFamily="2" charset="2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fr-FR" altLang="fr-FR" sz="1350" b="1" dirty="0">
                <a:solidFill>
                  <a:srgbClr val="2A4291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9 </a:t>
            </a:r>
            <a:r>
              <a:rPr lang="fr-FR" altLang="fr-FR" sz="1350" b="1" dirty="0" err="1">
                <a:solidFill>
                  <a:srgbClr val="2A4291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fold</a:t>
            </a:r>
            <a:r>
              <a:rPr lang="fr-FR" altLang="fr-FR" sz="1350" b="1" dirty="0">
                <a:solidFill>
                  <a:srgbClr val="2A4291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 in macrophages</a:t>
            </a:r>
            <a:endParaRPr lang="fr-FR" altLang="fr-FR" sz="1350" b="1" dirty="0">
              <a:solidFill>
                <a:srgbClr val="720062"/>
              </a:solidFill>
              <a:latin typeface="Arial" panose="020B0604020202020204" pitchFamily="34" charset="0"/>
            </a:endParaRPr>
          </a:p>
        </p:txBody>
      </p:sp>
      <p:pic>
        <p:nvPicPr>
          <p:cNvPr id="820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88" t="5074" b="70892"/>
          <a:stretch>
            <a:fillRect/>
          </a:stretch>
        </p:blipFill>
        <p:spPr bwMode="auto">
          <a:xfrm>
            <a:off x="2303860" y="2349105"/>
            <a:ext cx="1314450" cy="602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88" t="5074" b="70892"/>
          <a:stretch>
            <a:fillRect/>
          </a:stretch>
        </p:blipFill>
        <p:spPr bwMode="auto">
          <a:xfrm>
            <a:off x="6354366" y="2349105"/>
            <a:ext cx="1314450" cy="602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97443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6" name="Groupe 56"/>
          <p:cNvGrpSpPr>
            <a:grpSpLocks/>
          </p:cNvGrpSpPr>
          <p:nvPr/>
        </p:nvGrpSpPr>
        <p:grpSpPr bwMode="auto">
          <a:xfrm>
            <a:off x="2497138" y="1112838"/>
            <a:ext cx="5227637" cy="3952875"/>
            <a:chOff x="3641070" y="939129"/>
            <a:chExt cx="4431392" cy="4275821"/>
          </a:xfrm>
        </p:grpSpPr>
        <p:sp>
          <p:nvSpPr>
            <p:cNvPr id="58" name="Rectangle 57"/>
            <p:cNvSpPr/>
            <p:nvPr/>
          </p:nvSpPr>
          <p:spPr bwMode="auto">
            <a:xfrm>
              <a:off x="3642415" y="944280"/>
              <a:ext cx="4416590" cy="427067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 dirty="0"/>
            </a:p>
          </p:txBody>
        </p:sp>
        <p:pic>
          <p:nvPicPr>
            <p:cNvPr id="31760" name="Picture 4" descr="C:\Users\Christophe\Documents\Stage vectorisation\Manip OVADQ_12.03.08\NPDG70_OVADQ\Merges\OVA_3min_3_merge.vert.tif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665981" y="916454"/>
              <a:ext cx="1368000" cy="1413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61" name="Picture 7" descr="C:\Users\Christophe\Documents\Stage vectorisation\Manip OVADQ_12.03.08\NPDG70_OVADQ\Merges\OVA_2H_1_merge.vert.tif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6655136" y="916454"/>
              <a:ext cx="1368000" cy="1413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62" name="Picture 9" descr="C:\Users\Christophe\Documents\Stage vectorisation\Manip OVADQ_12.03.08\NPDG70_OVADQ\Merges\OVA_30min_2_merge.vert.tif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5154939" y="931793"/>
              <a:ext cx="1368000" cy="1413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63" name="Picture 3" descr="C:\Users\Christophe\Documents\Christophe24.04.08\NPS_OVA 2H_merge_vert_3.tif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43702" y="2357431"/>
              <a:ext cx="1428760" cy="1376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64" name="Picture 5" descr="C:\Users\Christophe\Documents\Christophe24.04.08\NPS_OVA 3min_merge_vert_2.tif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1070" y="2357431"/>
              <a:ext cx="1430995" cy="1376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65" name="Picture 8" descr="C:\Users\Christophe\Documents\Christophe24.04.08\NPS_OVA 30min_merge_vert_1.tif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1269" y="2357431"/>
              <a:ext cx="1430996" cy="1376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66" name="Picture 2" descr="C:\Users\Christophe\Documents\Christophe24.04.08\DG70_OVA 2H_merge_vert_3.tif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41466" y="3786190"/>
              <a:ext cx="1413670" cy="14219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67" name="Picture 4" descr="C:\Users\Christophe\Documents\Christophe24.04.08\DG70_OVA 30min_merge_vert_1.tif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3504" y="3786190"/>
              <a:ext cx="1428760" cy="14201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68" name="Picture 3" descr="C:\Users\Christophe\Documents\Christophe24.04.08\DG70_OVA 3min_merge_vert_1.tif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3306" y="3786190"/>
              <a:ext cx="1428760" cy="14219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4819" name="ZoneTexte 67"/>
          <p:cNvSpPr txBox="1">
            <a:spLocks noChangeArrowheads="1"/>
          </p:cNvSpPr>
          <p:nvPr/>
        </p:nvSpPr>
        <p:spPr bwMode="auto">
          <a:xfrm rot="5400000" flipV="1">
            <a:off x="582613" y="1722437"/>
            <a:ext cx="965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9pPr>
          </a:lstStyle>
          <a:p>
            <a:pPr algn="ctr" eaLnBrk="1" hangingPunct="1"/>
            <a:r>
              <a:rPr lang="fr-FR" sz="1200" b="1" dirty="0">
                <a:solidFill>
                  <a:srgbClr val="2D2DB9"/>
                </a:solidFill>
              </a:rPr>
              <a:t>OVA</a:t>
            </a:r>
          </a:p>
        </p:txBody>
      </p:sp>
      <p:sp>
        <p:nvSpPr>
          <p:cNvPr id="34820" name="ZoneTexte 68"/>
          <p:cNvSpPr txBox="1">
            <a:spLocks noChangeArrowheads="1"/>
          </p:cNvSpPr>
          <p:nvPr/>
        </p:nvSpPr>
        <p:spPr bwMode="auto">
          <a:xfrm rot="-5400000">
            <a:off x="533450" y="2931046"/>
            <a:ext cx="1139825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9pPr>
          </a:lstStyle>
          <a:p>
            <a:pPr algn="l" eaLnBrk="1" hangingPunct="1"/>
            <a:r>
              <a:rPr lang="fr-FR" sz="1100" b="1" dirty="0">
                <a:solidFill>
                  <a:srgbClr val="2D2DB9"/>
                </a:solidFill>
              </a:rPr>
              <a:t>NP 1/OVA</a:t>
            </a:r>
          </a:p>
        </p:txBody>
      </p:sp>
      <p:sp>
        <p:nvSpPr>
          <p:cNvPr id="34821" name="ZoneTexte 69"/>
          <p:cNvSpPr txBox="1">
            <a:spLocks noChangeArrowheads="1"/>
          </p:cNvSpPr>
          <p:nvPr/>
        </p:nvSpPr>
        <p:spPr bwMode="auto">
          <a:xfrm rot="-5400000">
            <a:off x="495350" y="4121274"/>
            <a:ext cx="121443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9pPr>
          </a:lstStyle>
          <a:p>
            <a:pPr algn="l" eaLnBrk="1" hangingPunct="1"/>
            <a:r>
              <a:rPr lang="fr-FR" sz="1100" b="1" dirty="0" smtClean="0">
                <a:solidFill>
                  <a:srgbClr val="2D2DB9"/>
                </a:solidFill>
              </a:rPr>
              <a:t>DGNP/</a:t>
            </a:r>
            <a:r>
              <a:rPr lang="fr-FR" sz="1100" b="1" dirty="0">
                <a:solidFill>
                  <a:srgbClr val="2D2DB9"/>
                </a:solidFill>
              </a:rPr>
              <a:t>OVA</a:t>
            </a:r>
          </a:p>
        </p:txBody>
      </p:sp>
      <p:sp>
        <p:nvSpPr>
          <p:cNvPr id="31750" name="ZoneTexte 72"/>
          <p:cNvSpPr txBox="1">
            <a:spLocks noChangeArrowheads="1"/>
          </p:cNvSpPr>
          <p:nvPr/>
        </p:nvSpPr>
        <p:spPr bwMode="auto">
          <a:xfrm>
            <a:off x="0" y="0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9pPr>
          </a:lstStyle>
          <a:p>
            <a:pPr algn="ctr" eaLnBrk="1" hangingPunct="1"/>
            <a:r>
              <a:rPr lang="fr-FR" sz="2800" dirty="0" err="1">
                <a:solidFill>
                  <a:schemeClr val="accent6"/>
                </a:solidFill>
                <a:latin typeface="Arial Black" charset="0"/>
              </a:rPr>
              <a:t>Delivery</a:t>
            </a:r>
            <a:r>
              <a:rPr lang="fr-FR" sz="2800" dirty="0">
                <a:solidFill>
                  <a:schemeClr val="accent6"/>
                </a:solidFill>
                <a:latin typeface="Arial Black" charset="0"/>
              </a:rPr>
              <a:t> of </a:t>
            </a:r>
            <a:r>
              <a:rPr lang="fr-FR" sz="2800" dirty="0" err="1">
                <a:solidFill>
                  <a:schemeClr val="accent6"/>
                </a:solidFill>
                <a:latin typeface="Arial Black" charset="0"/>
              </a:rPr>
              <a:t>ovalbumin</a:t>
            </a:r>
            <a:r>
              <a:rPr lang="fr-FR" sz="2800" dirty="0">
                <a:solidFill>
                  <a:schemeClr val="accent6"/>
                </a:solidFill>
                <a:latin typeface="Arial Black" charset="0"/>
              </a:rPr>
              <a:t> in </a:t>
            </a:r>
            <a:r>
              <a:rPr lang="fr-FR" sz="2800" dirty="0" err="1">
                <a:solidFill>
                  <a:schemeClr val="accent6"/>
                </a:solidFill>
                <a:latin typeface="Arial Black" charset="0"/>
              </a:rPr>
              <a:t>cells</a:t>
            </a:r>
            <a:endParaRPr lang="fr-FR" sz="2800" dirty="0">
              <a:solidFill>
                <a:schemeClr val="accent6"/>
              </a:solidFill>
              <a:latin typeface="Arial Black" charset="0"/>
            </a:endParaRPr>
          </a:p>
        </p:txBody>
      </p:sp>
      <p:sp>
        <p:nvSpPr>
          <p:cNvPr id="34823" name="ZoneTexte 73"/>
          <p:cNvSpPr txBox="1">
            <a:spLocks noChangeArrowheads="1"/>
          </p:cNvSpPr>
          <p:nvPr/>
        </p:nvSpPr>
        <p:spPr bwMode="auto">
          <a:xfrm>
            <a:off x="855663" y="5140325"/>
            <a:ext cx="800100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9pPr>
          </a:lstStyle>
          <a:p>
            <a:pPr algn="l" eaLnBrk="1" hangingPunct="1"/>
            <a:r>
              <a:rPr lang="fr-FR" dirty="0">
                <a:solidFill>
                  <a:srgbClr val="000000"/>
                </a:solidFill>
              </a:rPr>
              <a:t>NP </a:t>
            </a:r>
            <a:r>
              <a:rPr lang="fr-FR" dirty="0" err="1"/>
              <a:t>increase</a:t>
            </a:r>
            <a:r>
              <a:rPr lang="fr-FR" dirty="0"/>
              <a:t> </a:t>
            </a:r>
            <a:r>
              <a:rPr lang="fr-FR" dirty="0" err="1"/>
              <a:t>Ovalbumin</a:t>
            </a:r>
            <a:r>
              <a:rPr lang="fr-FR" dirty="0"/>
              <a:t> </a:t>
            </a:r>
            <a:r>
              <a:rPr lang="fr-FR" dirty="0" err="1"/>
              <a:t>delivery</a:t>
            </a:r>
            <a:r>
              <a:rPr lang="fr-FR" dirty="0"/>
              <a:t> in </a:t>
            </a:r>
            <a:r>
              <a:rPr lang="fr-FR" dirty="0" err="1"/>
              <a:t>airway</a:t>
            </a:r>
            <a:r>
              <a:rPr lang="fr-FR" dirty="0"/>
              <a:t> </a:t>
            </a:r>
            <a:r>
              <a:rPr lang="fr-FR" dirty="0" err="1"/>
              <a:t>epithelial</a:t>
            </a:r>
            <a:r>
              <a:rPr lang="fr-FR" dirty="0"/>
              <a:t> </a:t>
            </a:r>
            <a:r>
              <a:rPr lang="fr-FR" dirty="0" err="1"/>
              <a:t>cells</a:t>
            </a:r>
            <a:endParaRPr lang="fr-FR" dirty="0"/>
          </a:p>
          <a:p>
            <a:pPr algn="l" eaLnBrk="1" hangingPunct="1"/>
            <a:endParaRPr lang="fr-FR" dirty="0"/>
          </a:p>
          <a:p>
            <a:pPr algn="l" eaLnBrk="1" hangingPunct="1"/>
            <a:r>
              <a:rPr lang="fr-FR" sz="1400" dirty="0">
                <a:latin typeface="Arial" charset="0"/>
                <a:cs typeface="Arial" charset="0"/>
              </a:rPr>
              <a:t>				</a:t>
            </a:r>
            <a:r>
              <a:rPr lang="fr-FR" sz="1400" dirty="0" err="1">
                <a:latin typeface="Arial" charset="0"/>
                <a:cs typeface="Arial" charset="0"/>
              </a:rPr>
              <a:t>Dombu</a:t>
            </a:r>
            <a:r>
              <a:rPr lang="fr-FR" sz="1400" dirty="0">
                <a:latin typeface="Arial" charset="0"/>
                <a:cs typeface="Arial" charset="0"/>
              </a:rPr>
              <a:t> et al</a:t>
            </a:r>
            <a:r>
              <a:rPr lang="fr-FR" sz="1400" i="1" dirty="0">
                <a:latin typeface="Arial" charset="0"/>
                <a:cs typeface="Arial" charset="0"/>
              </a:rPr>
              <a:t>, </a:t>
            </a:r>
            <a:r>
              <a:rPr lang="fr-FR" sz="1400" i="1" dirty="0" err="1">
                <a:latin typeface="Arial" charset="0"/>
                <a:cs typeface="Arial" charset="0"/>
              </a:rPr>
              <a:t>Biomaterials</a:t>
            </a:r>
            <a:r>
              <a:rPr lang="fr-FR" sz="1400" i="1" dirty="0">
                <a:latin typeface="Arial" charset="0"/>
                <a:cs typeface="Arial" charset="0"/>
              </a:rPr>
              <a:t> </a:t>
            </a:r>
            <a:r>
              <a:rPr lang="fr-FR" sz="1400" dirty="0">
                <a:latin typeface="Arial" charset="0"/>
                <a:cs typeface="Arial" charset="0"/>
              </a:rPr>
              <a:t>2012, 33, 9117</a:t>
            </a:r>
          </a:p>
          <a:p>
            <a:pPr algn="l" eaLnBrk="1" hangingPunct="1"/>
            <a:r>
              <a:rPr lang="fr-FR" sz="1400" dirty="0">
                <a:latin typeface="Arial" charset="0"/>
                <a:cs typeface="Arial" charset="0"/>
              </a:rPr>
              <a:t>				Betbeder et </a:t>
            </a:r>
            <a:r>
              <a:rPr lang="fr-FR" sz="1400" dirty="0" smtClean="0">
                <a:latin typeface="Arial" charset="0"/>
                <a:cs typeface="Arial" charset="0"/>
              </a:rPr>
              <a:t>Lefebvre, </a:t>
            </a:r>
            <a:r>
              <a:rPr lang="fr-FR" sz="1400" i="1" dirty="0" smtClean="0">
                <a:latin typeface="Arial" charset="0"/>
                <a:cs typeface="Arial" charset="0"/>
              </a:rPr>
              <a:t>EP Patent</a:t>
            </a:r>
            <a:r>
              <a:rPr lang="fr-FR" sz="1400" dirty="0" smtClean="0">
                <a:latin typeface="Arial" charset="0"/>
                <a:cs typeface="Arial" charset="0"/>
              </a:rPr>
              <a:t>, </a:t>
            </a:r>
            <a:r>
              <a:rPr lang="fr-FR" sz="1400" dirty="0">
                <a:latin typeface="Arial" charset="0"/>
                <a:cs typeface="Arial" charset="0"/>
              </a:rPr>
              <a:t>2011</a:t>
            </a:r>
          </a:p>
          <a:p>
            <a:pPr algn="l" eaLnBrk="1" hangingPunct="1"/>
            <a:r>
              <a:rPr lang="fr-FR" sz="1400" dirty="0">
                <a:latin typeface="Arial" charset="0"/>
                <a:cs typeface="Arial" charset="0"/>
              </a:rPr>
              <a:t>				Betbeder et al, </a:t>
            </a:r>
            <a:r>
              <a:rPr lang="fr-FR" sz="1400" i="1" dirty="0" smtClean="0">
                <a:latin typeface="Arial" charset="0"/>
                <a:cs typeface="Arial" charset="0"/>
              </a:rPr>
              <a:t>WO Patent</a:t>
            </a:r>
            <a:r>
              <a:rPr lang="en-US" sz="1400" i="1" dirty="0" smtClean="0">
                <a:latin typeface="Arial" charset="0"/>
                <a:cs typeface="Arial" charset="0"/>
              </a:rPr>
              <a:t> </a:t>
            </a:r>
            <a:r>
              <a:rPr lang="en-US" sz="1400" dirty="0">
                <a:latin typeface="Arial" charset="0"/>
                <a:cs typeface="Arial" charset="0"/>
              </a:rPr>
              <a:t>, 2012</a:t>
            </a:r>
            <a:endParaRPr lang="fr-FR" sz="1400" dirty="0">
              <a:latin typeface="Arial" charset="0"/>
              <a:cs typeface="Arial" charset="0"/>
            </a:endParaRPr>
          </a:p>
        </p:txBody>
      </p:sp>
      <p:sp>
        <p:nvSpPr>
          <p:cNvPr id="31752" name="ZoneTexte 51"/>
          <p:cNvSpPr txBox="1">
            <a:spLocks noChangeArrowheads="1"/>
          </p:cNvSpPr>
          <p:nvPr/>
        </p:nvSpPr>
        <p:spPr bwMode="auto">
          <a:xfrm>
            <a:off x="2647950" y="681038"/>
            <a:ext cx="9286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9pPr>
          </a:lstStyle>
          <a:p>
            <a:pPr algn="l" eaLnBrk="1" hangingPunct="1"/>
            <a:r>
              <a:rPr lang="fr-FR" sz="1400" b="1" dirty="0"/>
              <a:t>3 min</a:t>
            </a:r>
          </a:p>
        </p:txBody>
      </p:sp>
      <p:sp>
        <p:nvSpPr>
          <p:cNvPr id="31753" name="ZoneTexte 52"/>
          <p:cNvSpPr txBox="1">
            <a:spLocks noChangeArrowheads="1"/>
          </p:cNvSpPr>
          <p:nvPr/>
        </p:nvSpPr>
        <p:spPr bwMode="auto">
          <a:xfrm>
            <a:off x="4364038" y="708025"/>
            <a:ext cx="9286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9pPr>
          </a:lstStyle>
          <a:p>
            <a:pPr algn="l" eaLnBrk="1" hangingPunct="1"/>
            <a:r>
              <a:rPr lang="fr-FR" sz="1400" b="1" dirty="0"/>
              <a:t>30 min</a:t>
            </a:r>
          </a:p>
        </p:txBody>
      </p:sp>
      <p:sp>
        <p:nvSpPr>
          <p:cNvPr id="31754" name="ZoneTexte 53"/>
          <p:cNvSpPr txBox="1">
            <a:spLocks noChangeArrowheads="1"/>
          </p:cNvSpPr>
          <p:nvPr/>
        </p:nvSpPr>
        <p:spPr bwMode="auto">
          <a:xfrm>
            <a:off x="6338888" y="749300"/>
            <a:ext cx="1000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9pPr>
          </a:lstStyle>
          <a:p>
            <a:pPr algn="l" eaLnBrk="1" hangingPunct="1"/>
            <a:r>
              <a:rPr lang="fr-FR" sz="1400" b="1" dirty="0"/>
              <a:t>120 min</a:t>
            </a:r>
          </a:p>
        </p:txBody>
      </p:sp>
      <p:sp>
        <p:nvSpPr>
          <p:cNvPr id="65" name="Flèche droite 64"/>
          <p:cNvSpPr/>
          <p:nvPr/>
        </p:nvSpPr>
        <p:spPr>
          <a:xfrm>
            <a:off x="328613" y="5260975"/>
            <a:ext cx="311150" cy="390525"/>
          </a:xfrm>
          <a:prstGeom prst="rightArrow">
            <a:avLst/>
          </a:prstGeom>
          <a:solidFill>
            <a:srgbClr val="ECF10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/>
          </a:p>
        </p:txBody>
      </p:sp>
      <p:sp>
        <p:nvSpPr>
          <p:cNvPr id="35" name="Flèche droite 34"/>
          <p:cNvSpPr>
            <a:spLocks noChangeArrowheads="1"/>
          </p:cNvSpPr>
          <p:nvPr/>
        </p:nvSpPr>
        <p:spPr bwMode="auto">
          <a:xfrm>
            <a:off x="1255713" y="1638300"/>
            <a:ext cx="977900" cy="484188"/>
          </a:xfrm>
          <a:prstGeom prst="rightArrow">
            <a:avLst>
              <a:gd name="adj1" fmla="val 50000"/>
              <a:gd name="adj2" fmla="val 50024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" name="Flèche droite 36"/>
          <p:cNvSpPr>
            <a:spLocks noChangeArrowheads="1"/>
          </p:cNvSpPr>
          <p:nvPr/>
        </p:nvSpPr>
        <p:spPr bwMode="auto">
          <a:xfrm>
            <a:off x="1258888" y="2830513"/>
            <a:ext cx="977900" cy="484187"/>
          </a:xfrm>
          <a:prstGeom prst="rightArrow">
            <a:avLst>
              <a:gd name="adj1" fmla="val 50000"/>
              <a:gd name="adj2" fmla="val 50024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8" name="Flèche droite 37"/>
          <p:cNvSpPr>
            <a:spLocks noChangeArrowheads="1"/>
          </p:cNvSpPr>
          <p:nvPr/>
        </p:nvSpPr>
        <p:spPr bwMode="auto">
          <a:xfrm>
            <a:off x="1233488" y="4116388"/>
            <a:ext cx="977900" cy="484187"/>
          </a:xfrm>
          <a:prstGeom prst="rightArrow">
            <a:avLst>
              <a:gd name="adj1" fmla="val 50000"/>
              <a:gd name="adj2" fmla="val 50024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765225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4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4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9" grpId="0"/>
      <p:bldP spid="34820" grpId="0"/>
      <p:bldP spid="34821" grpId="0"/>
      <p:bldP spid="34823" grpId="0"/>
      <p:bldP spid="35" grpId="0" animBg="1"/>
      <p:bldP spid="37" grpId="0" animBg="1"/>
      <p:bldP spid="3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0" y="1193800"/>
            <a:ext cx="6172200" cy="44704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403648" y="5805264"/>
            <a:ext cx="547949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Intracellular</a:t>
            </a:r>
            <a:r>
              <a:rPr lang="fr-FR" dirty="0" smtClean="0"/>
              <a:t> parasite</a:t>
            </a:r>
          </a:p>
          <a:p>
            <a:r>
              <a:rPr lang="fr-FR" dirty="0" smtClean="0"/>
              <a:t>30 % </a:t>
            </a:r>
            <a:r>
              <a:rPr lang="fr-FR" dirty="0" err="1" smtClean="0"/>
              <a:t>human</a:t>
            </a:r>
            <a:r>
              <a:rPr lang="fr-FR" dirty="0" smtClean="0"/>
              <a:t> population </a:t>
            </a:r>
            <a:r>
              <a:rPr lang="fr-FR" dirty="0" err="1" smtClean="0"/>
              <a:t>infected</a:t>
            </a:r>
            <a:r>
              <a:rPr lang="fr-FR" dirty="0" smtClean="0"/>
              <a:t>:  muscle, </a:t>
            </a:r>
            <a:r>
              <a:rPr lang="fr-FR" dirty="0" err="1" smtClean="0"/>
              <a:t>brain</a:t>
            </a:r>
            <a:r>
              <a:rPr lang="fr-FR" dirty="0" smtClean="0"/>
              <a:t> and </a:t>
            </a:r>
            <a:r>
              <a:rPr lang="fr-FR" dirty="0" err="1" smtClean="0"/>
              <a:t>eyes</a:t>
            </a:r>
            <a:endParaRPr lang="fr-FR" dirty="0" smtClean="0"/>
          </a:p>
          <a:p>
            <a:r>
              <a:rPr lang="fr-FR" dirty="0" smtClean="0"/>
              <a:t>Live </a:t>
            </a:r>
            <a:r>
              <a:rPr lang="fr-FR" dirty="0" err="1" smtClean="0"/>
              <a:t>attenuated</a:t>
            </a:r>
            <a:r>
              <a:rPr lang="fr-FR" dirty="0" smtClean="0"/>
              <a:t> vaccine in </a:t>
            </a:r>
            <a:r>
              <a:rPr lang="fr-FR" dirty="0" err="1" smtClean="0"/>
              <a:t>sheeps</a:t>
            </a:r>
            <a:r>
              <a:rPr lang="fr-FR" dirty="0" smtClean="0"/>
              <a:t> </a:t>
            </a:r>
            <a:r>
              <a:rPr lang="fr-FR" dirty="0" err="1" smtClean="0"/>
              <a:t>withdrawn</a:t>
            </a:r>
            <a:r>
              <a:rPr lang="fr-FR" dirty="0" smtClean="0"/>
              <a:t> in Europe</a:t>
            </a:r>
          </a:p>
          <a:p>
            <a:endParaRPr lang="fr-FR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8938136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36512" y="0"/>
            <a:ext cx="9144000" cy="1335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ts val="200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fr-FR" altLang="fr-FR" b="1" dirty="0" smtClean="0">
                <a:solidFill>
                  <a:srgbClr val="333399"/>
                </a:solidFill>
                <a:latin typeface="Georgia" pitchFamily="18" charset="0"/>
              </a:rPr>
              <a:t>Vaccine Formulation</a:t>
            </a:r>
          </a:p>
          <a:p>
            <a:pPr algn="ctr" eaLnBrk="1" hangingPunct="1">
              <a:spcBef>
                <a:spcPts val="200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fr-FR" altLang="fr-FR" b="1" dirty="0" err="1" smtClean="0">
                <a:solidFill>
                  <a:srgbClr val="333399"/>
                </a:solidFill>
                <a:latin typeface="Georgia" pitchFamily="18" charset="0"/>
              </a:rPr>
              <a:t>Toxoplasma</a:t>
            </a:r>
            <a:r>
              <a:rPr lang="fr-FR" altLang="fr-FR" b="1" dirty="0" smtClean="0">
                <a:solidFill>
                  <a:srgbClr val="333399"/>
                </a:solidFill>
                <a:latin typeface="Georgia" pitchFamily="18" charset="0"/>
              </a:rPr>
              <a:t> </a:t>
            </a:r>
            <a:r>
              <a:rPr lang="fr-FR" altLang="fr-FR" b="1" dirty="0" err="1" smtClean="0">
                <a:solidFill>
                  <a:srgbClr val="333399"/>
                </a:solidFill>
                <a:latin typeface="Georgia" pitchFamily="18" charset="0"/>
              </a:rPr>
              <a:t>gondii</a:t>
            </a:r>
            <a:r>
              <a:rPr lang="fr-FR" altLang="fr-FR" b="1" dirty="0" smtClean="0">
                <a:solidFill>
                  <a:srgbClr val="333399"/>
                </a:solidFill>
                <a:latin typeface="Georgia" pitchFamily="18" charset="0"/>
              </a:rPr>
              <a:t> </a:t>
            </a:r>
            <a:r>
              <a:rPr lang="fr-FR" altLang="fr-FR" b="1" dirty="0" err="1" smtClean="0">
                <a:solidFill>
                  <a:srgbClr val="333399"/>
                </a:solidFill>
                <a:latin typeface="Georgia" pitchFamily="18" charset="0"/>
              </a:rPr>
              <a:t>antigens</a:t>
            </a:r>
            <a:r>
              <a:rPr lang="fr-FR" altLang="fr-FR" b="1" dirty="0" smtClean="0">
                <a:solidFill>
                  <a:srgbClr val="333399"/>
                </a:solidFill>
                <a:latin typeface="Georgia" pitchFamily="18" charset="0"/>
              </a:rPr>
              <a:t> </a:t>
            </a:r>
            <a:endParaRPr lang="fr-FR" altLang="fr-FR" b="1" dirty="0">
              <a:solidFill>
                <a:srgbClr val="333399"/>
              </a:solidFill>
              <a:latin typeface="Georgia" pitchFamily="18" charset="0"/>
            </a:endParaRPr>
          </a:p>
        </p:txBody>
      </p:sp>
      <p:pic>
        <p:nvPicPr>
          <p:cNvPr id="14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587"/>
          <a:stretch/>
        </p:blipFill>
        <p:spPr bwMode="auto">
          <a:xfrm>
            <a:off x="5724004" y="1924942"/>
            <a:ext cx="1306695" cy="13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8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587"/>
          <a:stretch/>
        </p:blipFill>
        <p:spPr bwMode="auto">
          <a:xfrm>
            <a:off x="2720810" y="1431746"/>
            <a:ext cx="1250925" cy="13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9" name="Ellipse 148"/>
          <p:cNvSpPr/>
          <p:nvPr/>
        </p:nvSpPr>
        <p:spPr>
          <a:xfrm>
            <a:off x="7127145" y="1930094"/>
            <a:ext cx="135718" cy="154907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150" name="Ellipse 149"/>
          <p:cNvSpPr/>
          <p:nvPr/>
        </p:nvSpPr>
        <p:spPr>
          <a:xfrm>
            <a:off x="5320431" y="1924942"/>
            <a:ext cx="135718" cy="154907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151" name="Ellipse 150"/>
          <p:cNvSpPr/>
          <p:nvPr/>
        </p:nvSpPr>
        <p:spPr>
          <a:xfrm>
            <a:off x="6446405" y="1691272"/>
            <a:ext cx="135718" cy="154907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152" name="Ellipse 151"/>
          <p:cNvSpPr/>
          <p:nvPr/>
        </p:nvSpPr>
        <p:spPr>
          <a:xfrm>
            <a:off x="6720132" y="3151707"/>
            <a:ext cx="135718" cy="154907"/>
          </a:xfrm>
          <a:prstGeom prst="ellipse">
            <a:avLst/>
          </a:prstGeom>
          <a:solidFill>
            <a:srgbClr val="00B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153" name="Ellipse 152"/>
          <p:cNvSpPr/>
          <p:nvPr/>
        </p:nvSpPr>
        <p:spPr>
          <a:xfrm>
            <a:off x="7265294" y="2333864"/>
            <a:ext cx="135718" cy="15490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284" name="Ellipse 283"/>
          <p:cNvSpPr/>
          <p:nvPr/>
        </p:nvSpPr>
        <p:spPr>
          <a:xfrm>
            <a:off x="7141066" y="2677266"/>
            <a:ext cx="135718" cy="154907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285" name="Ellipse 284"/>
          <p:cNvSpPr/>
          <p:nvPr/>
        </p:nvSpPr>
        <p:spPr>
          <a:xfrm>
            <a:off x="6125540" y="2055735"/>
            <a:ext cx="135718" cy="154907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286" name="Ellipse 285"/>
          <p:cNvSpPr/>
          <p:nvPr/>
        </p:nvSpPr>
        <p:spPr>
          <a:xfrm>
            <a:off x="6350943" y="2178688"/>
            <a:ext cx="135718" cy="154907"/>
          </a:xfrm>
          <a:prstGeom prst="ellipse">
            <a:avLst/>
          </a:prstGeom>
          <a:solidFill>
            <a:srgbClr val="92D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287" name="Ellipse 286"/>
          <p:cNvSpPr/>
          <p:nvPr/>
        </p:nvSpPr>
        <p:spPr>
          <a:xfrm>
            <a:off x="6482769" y="2419279"/>
            <a:ext cx="135718" cy="154907"/>
          </a:xfrm>
          <a:prstGeom prst="ellipse">
            <a:avLst/>
          </a:prstGeom>
          <a:solidFill>
            <a:srgbClr val="FFC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288" name="Ellipse 287"/>
          <p:cNvSpPr/>
          <p:nvPr/>
        </p:nvSpPr>
        <p:spPr>
          <a:xfrm>
            <a:off x="6547560" y="2256140"/>
            <a:ext cx="135718" cy="154907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289" name="Ellipse 288"/>
          <p:cNvSpPr/>
          <p:nvPr/>
        </p:nvSpPr>
        <p:spPr>
          <a:xfrm>
            <a:off x="6113668" y="2608475"/>
            <a:ext cx="135718" cy="154907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290" name="Ellipse 289"/>
          <p:cNvSpPr/>
          <p:nvPr/>
        </p:nvSpPr>
        <p:spPr>
          <a:xfrm>
            <a:off x="6292933" y="2763383"/>
            <a:ext cx="135718" cy="154907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291" name="Ellipse 290"/>
          <p:cNvSpPr/>
          <p:nvPr/>
        </p:nvSpPr>
        <p:spPr>
          <a:xfrm>
            <a:off x="6487747" y="2728811"/>
            <a:ext cx="135718" cy="15490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292" name="Ellipse 291"/>
          <p:cNvSpPr/>
          <p:nvPr/>
        </p:nvSpPr>
        <p:spPr>
          <a:xfrm>
            <a:off x="6632790" y="2531021"/>
            <a:ext cx="135718" cy="154907"/>
          </a:xfrm>
          <a:prstGeom prst="ellipse">
            <a:avLst/>
          </a:prstGeom>
          <a:solidFill>
            <a:srgbClr val="00B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293" name="Ellipse 292"/>
          <p:cNvSpPr/>
          <p:nvPr/>
        </p:nvSpPr>
        <p:spPr>
          <a:xfrm>
            <a:off x="5977951" y="2341825"/>
            <a:ext cx="135718" cy="15490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294" name="Ellipse 293"/>
          <p:cNvSpPr/>
          <p:nvPr/>
        </p:nvSpPr>
        <p:spPr>
          <a:xfrm>
            <a:off x="6263689" y="2459504"/>
            <a:ext cx="135718" cy="15490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295" name="Ellipse 294"/>
          <p:cNvSpPr/>
          <p:nvPr/>
        </p:nvSpPr>
        <p:spPr>
          <a:xfrm>
            <a:off x="5911135" y="2172712"/>
            <a:ext cx="135718" cy="154907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296" name="Ellipse 295"/>
          <p:cNvSpPr/>
          <p:nvPr/>
        </p:nvSpPr>
        <p:spPr>
          <a:xfrm>
            <a:off x="5899263" y="2725452"/>
            <a:ext cx="135718" cy="154907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297" name="Ellipse 296"/>
          <p:cNvSpPr/>
          <p:nvPr/>
        </p:nvSpPr>
        <p:spPr>
          <a:xfrm>
            <a:off x="6139461" y="2802906"/>
            <a:ext cx="135718" cy="154907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298" name="Ellipse 297"/>
          <p:cNvSpPr/>
          <p:nvPr/>
        </p:nvSpPr>
        <p:spPr>
          <a:xfrm>
            <a:off x="6397449" y="1939252"/>
            <a:ext cx="135718" cy="15490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299" name="Ellipse 298"/>
          <p:cNvSpPr/>
          <p:nvPr/>
        </p:nvSpPr>
        <p:spPr>
          <a:xfrm>
            <a:off x="6453212" y="2957813"/>
            <a:ext cx="135718" cy="154907"/>
          </a:xfrm>
          <a:prstGeom prst="ellipse">
            <a:avLst/>
          </a:prstGeom>
          <a:solidFill>
            <a:srgbClr val="FF66FF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300" name="Ellipse 299"/>
          <p:cNvSpPr/>
          <p:nvPr/>
        </p:nvSpPr>
        <p:spPr>
          <a:xfrm>
            <a:off x="5627515" y="2625951"/>
            <a:ext cx="135718" cy="154907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301" name="Ellipse 300"/>
          <p:cNvSpPr/>
          <p:nvPr/>
        </p:nvSpPr>
        <p:spPr>
          <a:xfrm>
            <a:off x="5627515" y="2100194"/>
            <a:ext cx="135718" cy="15490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302" name="Ellipse 301"/>
          <p:cNvSpPr/>
          <p:nvPr/>
        </p:nvSpPr>
        <p:spPr>
          <a:xfrm>
            <a:off x="5503287" y="2443596"/>
            <a:ext cx="135718" cy="154907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303" name="Ellipse 302"/>
          <p:cNvSpPr/>
          <p:nvPr/>
        </p:nvSpPr>
        <p:spPr>
          <a:xfrm>
            <a:off x="3088060" y="3367787"/>
            <a:ext cx="135718" cy="154907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304" name="Ellipse 303"/>
          <p:cNvSpPr/>
          <p:nvPr/>
        </p:nvSpPr>
        <p:spPr>
          <a:xfrm>
            <a:off x="3313463" y="3490741"/>
            <a:ext cx="135718" cy="154907"/>
          </a:xfrm>
          <a:prstGeom prst="ellipse">
            <a:avLst/>
          </a:prstGeom>
          <a:solidFill>
            <a:srgbClr val="92D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305" name="Ellipse 304"/>
          <p:cNvSpPr/>
          <p:nvPr/>
        </p:nvSpPr>
        <p:spPr>
          <a:xfrm>
            <a:off x="3445289" y="3731331"/>
            <a:ext cx="135718" cy="154907"/>
          </a:xfrm>
          <a:prstGeom prst="ellipse">
            <a:avLst/>
          </a:prstGeom>
          <a:solidFill>
            <a:srgbClr val="FFC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306" name="Ellipse 305"/>
          <p:cNvSpPr/>
          <p:nvPr/>
        </p:nvSpPr>
        <p:spPr>
          <a:xfrm>
            <a:off x="3510080" y="3568195"/>
            <a:ext cx="135718" cy="154907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307" name="Ellipse 306"/>
          <p:cNvSpPr/>
          <p:nvPr/>
        </p:nvSpPr>
        <p:spPr>
          <a:xfrm>
            <a:off x="3076188" y="3920528"/>
            <a:ext cx="135718" cy="154907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308" name="Ellipse 307"/>
          <p:cNvSpPr/>
          <p:nvPr/>
        </p:nvSpPr>
        <p:spPr>
          <a:xfrm>
            <a:off x="3255453" y="4075436"/>
            <a:ext cx="135718" cy="154907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309" name="Ellipse 308"/>
          <p:cNvSpPr/>
          <p:nvPr/>
        </p:nvSpPr>
        <p:spPr>
          <a:xfrm>
            <a:off x="3450267" y="4040865"/>
            <a:ext cx="135718" cy="15490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310" name="Ellipse 309"/>
          <p:cNvSpPr/>
          <p:nvPr/>
        </p:nvSpPr>
        <p:spPr>
          <a:xfrm>
            <a:off x="3595310" y="3843075"/>
            <a:ext cx="135718" cy="154907"/>
          </a:xfrm>
          <a:prstGeom prst="ellipse">
            <a:avLst/>
          </a:prstGeom>
          <a:solidFill>
            <a:srgbClr val="00B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311" name="Ellipse 310"/>
          <p:cNvSpPr/>
          <p:nvPr/>
        </p:nvSpPr>
        <p:spPr>
          <a:xfrm>
            <a:off x="2940471" y="3653877"/>
            <a:ext cx="135718" cy="15490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312" name="Ellipse 311"/>
          <p:cNvSpPr/>
          <p:nvPr/>
        </p:nvSpPr>
        <p:spPr>
          <a:xfrm>
            <a:off x="3226209" y="3771557"/>
            <a:ext cx="135718" cy="15490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313" name="Ellipse 312"/>
          <p:cNvSpPr/>
          <p:nvPr/>
        </p:nvSpPr>
        <p:spPr>
          <a:xfrm>
            <a:off x="2873655" y="3484764"/>
            <a:ext cx="135718" cy="154907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314" name="Ellipse 313"/>
          <p:cNvSpPr/>
          <p:nvPr/>
        </p:nvSpPr>
        <p:spPr>
          <a:xfrm>
            <a:off x="2861783" y="4037505"/>
            <a:ext cx="135718" cy="154907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315" name="Ellipse 314"/>
          <p:cNvSpPr/>
          <p:nvPr/>
        </p:nvSpPr>
        <p:spPr>
          <a:xfrm>
            <a:off x="3101981" y="4114959"/>
            <a:ext cx="135718" cy="154907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316" name="Ellipse 315"/>
          <p:cNvSpPr/>
          <p:nvPr/>
        </p:nvSpPr>
        <p:spPr>
          <a:xfrm>
            <a:off x="3359969" y="3251304"/>
            <a:ext cx="135718" cy="15490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317" name="Ellipse 316"/>
          <p:cNvSpPr/>
          <p:nvPr/>
        </p:nvSpPr>
        <p:spPr>
          <a:xfrm>
            <a:off x="3415732" y="4269866"/>
            <a:ext cx="135718" cy="154907"/>
          </a:xfrm>
          <a:prstGeom prst="ellipse">
            <a:avLst/>
          </a:prstGeom>
          <a:solidFill>
            <a:srgbClr val="FF66FF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318" name="ZoneTexte 317"/>
          <p:cNvSpPr txBox="1"/>
          <p:nvPr/>
        </p:nvSpPr>
        <p:spPr>
          <a:xfrm>
            <a:off x="1781575" y="4405344"/>
            <a:ext cx="30787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b="1" dirty="0" err="1" smtClean="0"/>
              <a:t>Antigens</a:t>
            </a:r>
            <a:endParaRPr lang="fr-FR" sz="1600" b="1" dirty="0" smtClean="0"/>
          </a:p>
          <a:p>
            <a:pPr algn="ctr"/>
            <a:r>
              <a:rPr lang="fr-FR" sz="1600" b="1" i="1" dirty="0" smtClean="0"/>
              <a:t>Total </a:t>
            </a:r>
            <a:r>
              <a:rPr lang="fr-FR" sz="1600" b="1" i="1" dirty="0" err="1" smtClean="0"/>
              <a:t>Extract</a:t>
            </a:r>
            <a:r>
              <a:rPr lang="fr-FR" sz="1600" b="1" i="1" dirty="0" smtClean="0"/>
              <a:t> </a:t>
            </a:r>
            <a:r>
              <a:rPr lang="fr-FR" sz="1600" b="1" i="1" dirty="0" err="1" smtClean="0"/>
              <a:t>from</a:t>
            </a:r>
            <a:r>
              <a:rPr lang="fr-FR" sz="1600" b="1" i="1" dirty="0" smtClean="0"/>
              <a:t> parasite </a:t>
            </a:r>
            <a:r>
              <a:rPr lang="fr-FR" sz="1600" b="1" i="1" dirty="0" err="1" smtClean="0"/>
              <a:t>lysate</a:t>
            </a:r>
            <a:endParaRPr lang="fr-FR" sz="1600" b="1" i="1" dirty="0" smtClean="0"/>
          </a:p>
          <a:p>
            <a:pPr algn="ctr"/>
            <a:r>
              <a:rPr lang="fr-FR" sz="1600" b="1" dirty="0" smtClean="0"/>
              <a:t>TE (2000 </a:t>
            </a:r>
            <a:r>
              <a:rPr lang="fr-FR" sz="1600" b="1" dirty="0" err="1" smtClean="0"/>
              <a:t>proteins</a:t>
            </a:r>
            <a:r>
              <a:rPr lang="fr-FR" sz="1600" b="1" dirty="0" smtClean="0"/>
              <a:t>….)</a:t>
            </a:r>
          </a:p>
        </p:txBody>
      </p:sp>
      <p:sp>
        <p:nvSpPr>
          <p:cNvPr id="319" name="ZoneTexte 318"/>
          <p:cNvSpPr txBox="1"/>
          <p:nvPr/>
        </p:nvSpPr>
        <p:spPr>
          <a:xfrm>
            <a:off x="2607067" y="2658513"/>
            <a:ext cx="13676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smtClean="0"/>
              <a:t>Nanoparticles</a:t>
            </a:r>
            <a:endParaRPr lang="fr-FR" sz="1600" b="1"/>
          </a:p>
        </p:txBody>
      </p:sp>
      <p:sp>
        <p:nvSpPr>
          <p:cNvPr id="320" name="Parenthèse fermante 319"/>
          <p:cNvSpPr/>
          <p:nvPr/>
        </p:nvSpPr>
        <p:spPr>
          <a:xfrm>
            <a:off x="4483717" y="1340768"/>
            <a:ext cx="32496" cy="3388210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321" name="ZoneTexte 320"/>
          <p:cNvSpPr txBox="1"/>
          <p:nvPr/>
        </p:nvSpPr>
        <p:spPr>
          <a:xfrm>
            <a:off x="5314553" y="3522494"/>
            <a:ext cx="26418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smtClean="0"/>
              <a:t>Nanoparticle Formulation</a:t>
            </a:r>
            <a:endParaRPr lang="fr-FR" sz="1600" b="1"/>
          </a:p>
        </p:txBody>
      </p:sp>
    </p:spTree>
    <p:extLst>
      <p:ext uri="{BB962C8B-B14F-4D97-AF65-F5344CB8AC3E}">
        <p14:creationId xmlns:p14="http://schemas.microsoft.com/office/powerpoint/2010/main" val="4049675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au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9528220"/>
              </p:ext>
            </p:extLst>
          </p:nvPr>
        </p:nvGraphicFramePr>
        <p:xfrm>
          <a:off x="2555776" y="3356992"/>
          <a:ext cx="5184575" cy="1512169"/>
        </p:xfrm>
        <a:graphic>
          <a:graphicData uri="http://schemas.openxmlformats.org/drawingml/2006/table">
            <a:tbl>
              <a:tblPr/>
              <a:tblGrid>
                <a:gridCol w="1728192"/>
                <a:gridCol w="1656184"/>
                <a:gridCol w="1800199"/>
              </a:tblGrid>
              <a:tr h="421354">
                <a:tc>
                  <a:txBody>
                    <a:bodyPr/>
                    <a:lstStyle/>
                    <a:p>
                      <a:pPr algn="ctr" fontAlgn="ctr"/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size (nm)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zeta potential (mV)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360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NP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71.26</a:t>
                      </a:r>
                      <a:r>
                        <a:rPr lang="fr-FR" sz="1200" b="1" i="0" u="none" strike="noStrike" baseline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+/-31.53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+38.3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360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482.4 +/-198.5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fr-FR" sz="1200" b="1" i="0" u="none" strike="noStrike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33.5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360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NP/TE (3/1 w:w)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88.40 +/-43.54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+37.4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4" name="ZoneTexte 13"/>
          <p:cNvSpPr txBox="1"/>
          <p:nvPr/>
        </p:nvSpPr>
        <p:spPr>
          <a:xfrm>
            <a:off x="4211960" y="5229200"/>
            <a:ext cx="2520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b="1" dirty="0" smtClean="0"/>
              <a:t>TE </a:t>
            </a:r>
            <a:r>
              <a:rPr lang="fr-FR" sz="1400" b="1" dirty="0" err="1" smtClean="0"/>
              <a:t>is</a:t>
            </a:r>
            <a:r>
              <a:rPr lang="fr-FR" sz="1400" b="1" dirty="0" smtClean="0"/>
              <a:t> </a:t>
            </a:r>
            <a:r>
              <a:rPr lang="fr-FR" sz="1400" b="1" dirty="0" err="1" smtClean="0"/>
              <a:t>totally</a:t>
            </a:r>
            <a:r>
              <a:rPr lang="fr-FR" sz="1400" b="1" dirty="0" smtClean="0"/>
              <a:t> </a:t>
            </a:r>
            <a:r>
              <a:rPr lang="fr-FR" sz="1400" b="1" dirty="0" err="1" smtClean="0"/>
              <a:t>loaded</a:t>
            </a:r>
            <a:r>
              <a:rPr lang="fr-FR" sz="1400" b="1" dirty="0" smtClean="0"/>
              <a:t> in NP !!!!</a:t>
            </a: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587"/>
          <a:stretch/>
        </p:blipFill>
        <p:spPr bwMode="auto">
          <a:xfrm>
            <a:off x="467544" y="980728"/>
            <a:ext cx="990093" cy="1059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e 4"/>
          <p:cNvGrpSpPr/>
          <p:nvPr/>
        </p:nvGrpSpPr>
        <p:grpSpPr>
          <a:xfrm>
            <a:off x="619377" y="2351830"/>
            <a:ext cx="687997" cy="928787"/>
            <a:chOff x="3304138" y="2351830"/>
            <a:chExt cx="687997" cy="928787"/>
          </a:xfrm>
        </p:grpSpPr>
        <p:sp>
          <p:nvSpPr>
            <p:cNvPr id="41" name="Ellipse 40"/>
            <p:cNvSpPr/>
            <p:nvPr/>
          </p:nvSpPr>
          <p:spPr>
            <a:xfrm>
              <a:off x="3483233" y="2444025"/>
              <a:ext cx="107419" cy="122607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2" name="Ellipse 41"/>
            <p:cNvSpPr/>
            <p:nvPr/>
          </p:nvSpPr>
          <p:spPr>
            <a:xfrm>
              <a:off x="3661637" y="2541341"/>
              <a:ext cx="107419" cy="122607"/>
            </a:xfrm>
            <a:prstGeom prst="ellipse">
              <a:avLst/>
            </a:prstGeom>
            <a:solidFill>
              <a:srgbClr val="92D050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3" name="Ellipse 42"/>
            <p:cNvSpPr/>
            <p:nvPr/>
          </p:nvSpPr>
          <p:spPr>
            <a:xfrm>
              <a:off x="3765976" y="2731766"/>
              <a:ext cx="107419" cy="122607"/>
            </a:xfrm>
            <a:prstGeom prst="ellipse">
              <a:avLst/>
            </a:prstGeom>
            <a:solidFill>
              <a:srgbClr val="FFC000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4" name="Ellipse 43"/>
            <p:cNvSpPr/>
            <p:nvPr/>
          </p:nvSpPr>
          <p:spPr>
            <a:xfrm>
              <a:off x="3817257" y="2602645"/>
              <a:ext cx="107419" cy="12260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5" name="Ellipse 44"/>
            <p:cNvSpPr/>
            <p:nvPr/>
          </p:nvSpPr>
          <p:spPr>
            <a:xfrm>
              <a:off x="3473837" y="2881513"/>
              <a:ext cx="107419" cy="122607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6" name="Ellipse 45"/>
            <p:cNvSpPr/>
            <p:nvPr/>
          </p:nvSpPr>
          <p:spPr>
            <a:xfrm>
              <a:off x="3615723" y="3004121"/>
              <a:ext cx="107419" cy="122607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7" name="Ellipse 46"/>
            <p:cNvSpPr/>
            <p:nvPr/>
          </p:nvSpPr>
          <p:spPr>
            <a:xfrm>
              <a:off x="3769916" y="2976758"/>
              <a:ext cx="107419" cy="122607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8" name="Ellipse 47"/>
            <p:cNvSpPr/>
            <p:nvPr/>
          </p:nvSpPr>
          <p:spPr>
            <a:xfrm>
              <a:off x="3884716" y="2820210"/>
              <a:ext cx="107419" cy="122607"/>
            </a:xfrm>
            <a:prstGeom prst="ellipse">
              <a:avLst/>
            </a:prstGeom>
            <a:solidFill>
              <a:srgbClr val="00B050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9" name="Ellipse 48"/>
            <p:cNvSpPr/>
            <p:nvPr/>
          </p:nvSpPr>
          <p:spPr>
            <a:xfrm>
              <a:off x="3366418" y="2670462"/>
              <a:ext cx="107419" cy="122607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0" name="Ellipse 49"/>
            <p:cNvSpPr/>
            <p:nvPr/>
          </p:nvSpPr>
          <p:spPr>
            <a:xfrm>
              <a:off x="3592577" y="2763604"/>
              <a:ext cx="107419" cy="12260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1" name="Ellipse 50"/>
            <p:cNvSpPr/>
            <p:nvPr/>
          </p:nvSpPr>
          <p:spPr>
            <a:xfrm>
              <a:off x="3313534" y="2536611"/>
              <a:ext cx="107419" cy="122607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2" name="Ellipse 51"/>
            <p:cNvSpPr/>
            <p:nvPr/>
          </p:nvSpPr>
          <p:spPr>
            <a:xfrm>
              <a:off x="3304138" y="2974099"/>
              <a:ext cx="107419" cy="122607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3" name="Ellipse 52"/>
            <p:cNvSpPr/>
            <p:nvPr/>
          </p:nvSpPr>
          <p:spPr>
            <a:xfrm>
              <a:off x="3494252" y="3035403"/>
              <a:ext cx="107419" cy="122607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4" name="Ellipse 53"/>
            <p:cNvSpPr/>
            <p:nvPr/>
          </p:nvSpPr>
          <p:spPr>
            <a:xfrm>
              <a:off x="3698446" y="2351830"/>
              <a:ext cx="107419" cy="122607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5" name="Ellipse 54"/>
            <p:cNvSpPr/>
            <p:nvPr/>
          </p:nvSpPr>
          <p:spPr>
            <a:xfrm>
              <a:off x="3742582" y="3158010"/>
              <a:ext cx="107419" cy="122607"/>
            </a:xfrm>
            <a:prstGeom prst="ellipse">
              <a:avLst/>
            </a:prstGeom>
            <a:solidFill>
              <a:srgbClr val="FF66FF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6" name="ZoneTexte 55"/>
          <p:cNvSpPr txBox="1"/>
          <p:nvPr/>
        </p:nvSpPr>
        <p:spPr>
          <a:xfrm>
            <a:off x="802311" y="3265239"/>
            <a:ext cx="3609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b="1" smtClean="0"/>
              <a:t>TE</a:t>
            </a:r>
          </a:p>
        </p:txBody>
      </p:sp>
      <p:sp>
        <p:nvSpPr>
          <p:cNvPr id="57" name="ZoneTexte 56"/>
          <p:cNvSpPr txBox="1"/>
          <p:nvPr/>
        </p:nvSpPr>
        <p:spPr>
          <a:xfrm>
            <a:off x="377518" y="1951700"/>
            <a:ext cx="12218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smtClean="0"/>
              <a:t>Nanoparticles</a:t>
            </a:r>
            <a:endParaRPr lang="fr-FR" sz="1400" b="1"/>
          </a:p>
        </p:txBody>
      </p:sp>
      <p:sp>
        <p:nvSpPr>
          <p:cNvPr id="58" name="Parenthèse fermante 57"/>
          <p:cNvSpPr/>
          <p:nvPr/>
        </p:nvSpPr>
        <p:spPr>
          <a:xfrm>
            <a:off x="1763688" y="908720"/>
            <a:ext cx="25720" cy="2681730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587"/>
          <a:stretch/>
        </p:blipFill>
        <p:spPr bwMode="auto">
          <a:xfrm>
            <a:off x="2187918" y="1453707"/>
            <a:ext cx="1034234" cy="1059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Ellipse 16"/>
          <p:cNvSpPr/>
          <p:nvPr/>
        </p:nvSpPr>
        <p:spPr>
          <a:xfrm>
            <a:off x="3298488" y="1457785"/>
            <a:ext cx="107419" cy="122607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/>
          <p:cNvSpPr/>
          <p:nvPr/>
        </p:nvSpPr>
        <p:spPr>
          <a:xfrm>
            <a:off x="1868495" y="1453707"/>
            <a:ext cx="107419" cy="122607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/>
          <p:cNvSpPr/>
          <p:nvPr/>
        </p:nvSpPr>
        <p:spPr>
          <a:xfrm>
            <a:off x="2759690" y="1268760"/>
            <a:ext cx="107419" cy="122607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/>
          <p:cNvSpPr/>
          <p:nvPr/>
        </p:nvSpPr>
        <p:spPr>
          <a:xfrm>
            <a:off x="2976342" y="2424678"/>
            <a:ext cx="107419" cy="122607"/>
          </a:xfrm>
          <a:prstGeom prst="ellipse">
            <a:avLst/>
          </a:prstGeom>
          <a:solidFill>
            <a:srgbClr val="00B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/>
          <p:cNvSpPr/>
          <p:nvPr/>
        </p:nvSpPr>
        <p:spPr>
          <a:xfrm>
            <a:off x="3407832" y="1777364"/>
            <a:ext cx="107419" cy="12260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/>
          <p:cNvSpPr/>
          <p:nvPr/>
        </p:nvSpPr>
        <p:spPr>
          <a:xfrm>
            <a:off x="3309507" y="2049163"/>
            <a:ext cx="107419" cy="122607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/>
          <p:cNvSpPr/>
          <p:nvPr/>
        </p:nvSpPr>
        <p:spPr>
          <a:xfrm>
            <a:off x="2505729" y="1557228"/>
            <a:ext cx="107419" cy="122607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/>
          <p:cNvSpPr/>
          <p:nvPr/>
        </p:nvSpPr>
        <p:spPr>
          <a:xfrm>
            <a:off x="2684133" y="1654544"/>
            <a:ext cx="107419" cy="122607"/>
          </a:xfrm>
          <a:prstGeom prst="ellipse">
            <a:avLst/>
          </a:prstGeom>
          <a:solidFill>
            <a:srgbClr val="92D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/>
          <p:cNvSpPr/>
          <p:nvPr/>
        </p:nvSpPr>
        <p:spPr>
          <a:xfrm>
            <a:off x="2788472" y="1844969"/>
            <a:ext cx="107419" cy="122607"/>
          </a:xfrm>
          <a:prstGeom prst="ellipse">
            <a:avLst/>
          </a:prstGeom>
          <a:solidFill>
            <a:srgbClr val="FFC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/>
          <p:cNvSpPr/>
          <p:nvPr/>
        </p:nvSpPr>
        <p:spPr>
          <a:xfrm>
            <a:off x="2839753" y="1715847"/>
            <a:ext cx="107419" cy="122607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/>
          <p:cNvSpPr/>
          <p:nvPr/>
        </p:nvSpPr>
        <p:spPr>
          <a:xfrm>
            <a:off x="2496333" y="1994716"/>
            <a:ext cx="107419" cy="122607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/>
          <p:cNvSpPr/>
          <p:nvPr/>
        </p:nvSpPr>
        <p:spPr>
          <a:xfrm>
            <a:off x="2638219" y="2117324"/>
            <a:ext cx="107419" cy="122607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/>
          <p:cNvSpPr/>
          <p:nvPr/>
        </p:nvSpPr>
        <p:spPr>
          <a:xfrm>
            <a:off x="2792412" y="2089960"/>
            <a:ext cx="107419" cy="12260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/>
          <p:cNvSpPr/>
          <p:nvPr/>
        </p:nvSpPr>
        <p:spPr>
          <a:xfrm>
            <a:off x="2907212" y="1933412"/>
            <a:ext cx="107419" cy="122607"/>
          </a:xfrm>
          <a:prstGeom prst="ellipse">
            <a:avLst/>
          </a:prstGeom>
          <a:solidFill>
            <a:srgbClr val="00B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/>
          <p:cNvSpPr/>
          <p:nvPr/>
        </p:nvSpPr>
        <p:spPr>
          <a:xfrm>
            <a:off x="2388914" y="1783665"/>
            <a:ext cx="107419" cy="12260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/>
          <p:cNvSpPr/>
          <p:nvPr/>
        </p:nvSpPr>
        <p:spPr>
          <a:xfrm>
            <a:off x="2615073" y="1876807"/>
            <a:ext cx="107419" cy="12260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/>
          <p:cNvSpPr/>
          <p:nvPr/>
        </p:nvSpPr>
        <p:spPr>
          <a:xfrm>
            <a:off x="2336030" y="1649814"/>
            <a:ext cx="107419" cy="122607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/>
          <p:cNvSpPr/>
          <p:nvPr/>
        </p:nvSpPr>
        <p:spPr>
          <a:xfrm>
            <a:off x="2326634" y="2087302"/>
            <a:ext cx="107419" cy="122607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/>
          <p:cNvSpPr/>
          <p:nvPr/>
        </p:nvSpPr>
        <p:spPr>
          <a:xfrm>
            <a:off x="2516748" y="2148606"/>
            <a:ext cx="107419" cy="122607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/>
          <p:cNvSpPr/>
          <p:nvPr/>
        </p:nvSpPr>
        <p:spPr>
          <a:xfrm>
            <a:off x="2720942" y="1465033"/>
            <a:ext cx="107419" cy="12260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/>
          <p:cNvSpPr/>
          <p:nvPr/>
        </p:nvSpPr>
        <p:spPr>
          <a:xfrm>
            <a:off x="2765078" y="2271213"/>
            <a:ext cx="107419" cy="122607"/>
          </a:xfrm>
          <a:prstGeom prst="ellipse">
            <a:avLst/>
          </a:prstGeom>
          <a:solidFill>
            <a:srgbClr val="FF66FF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llipse 37"/>
          <p:cNvSpPr/>
          <p:nvPr/>
        </p:nvSpPr>
        <p:spPr>
          <a:xfrm>
            <a:off x="2111548" y="2008548"/>
            <a:ext cx="107419" cy="122607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/>
          <p:cNvSpPr/>
          <p:nvPr/>
        </p:nvSpPr>
        <p:spPr>
          <a:xfrm>
            <a:off x="2111548" y="1592417"/>
            <a:ext cx="107419" cy="12260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/>
          <p:cNvSpPr/>
          <p:nvPr/>
        </p:nvSpPr>
        <p:spPr>
          <a:xfrm>
            <a:off x="2013223" y="1864216"/>
            <a:ext cx="107419" cy="122607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ZoneTexte 58"/>
          <p:cNvSpPr txBox="1"/>
          <p:nvPr/>
        </p:nvSpPr>
        <p:spPr>
          <a:xfrm>
            <a:off x="1760947" y="2517152"/>
            <a:ext cx="20909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smtClean="0"/>
              <a:t>Formulation</a:t>
            </a:r>
            <a:endParaRPr lang="fr-FR" sz="1400" b="1"/>
          </a:p>
        </p:txBody>
      </p:sp>
      <p:sp>
        <p:nvSpPr>
          <p:cNvPr id="61" name="Text Box 2"/>
          <p:cNvSpPr txBox="1">
            <a:spLocks noChangeArrowheads="1"/>
          </p:cNvSpPr>
          <p:nvPr/>
        </p:nvSpPr>
        <p:spPr bwMode="auto">
          <a:xfrm>
            <a:off x="36512" y="0"/>
            <a:ext cx="9144000" cy="58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ts val="200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fr-FR" altLang="fr-FR" b="1" smtClean="0">
                <a:solidFill>
                  <a:srgbClr val="333399"/>
                </a:solidFill>
                <a:latin typeface="Georgia" pitchFamily="18" charset="0"/>
              </a:rPr>
              <a:t>Vaccine Formulation</a:t>
            </a:r>
            <a:endParaRPr lang="fr-FR" altLang="fr-FR" b="1">
              <a:solidFill>
                <a:srgbClr val="333399"/>
              </a:solidFill>
              <a:latin typeface="Georgia" pitchFamily="18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863200" y="5968273"/>
            <a:ext cx="7194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>
                <a:latin typeface="Arial"/>
                <a:cs typeface="Arial"/>
              </a:rPr>
              <a:t>Pailllard</a:t>
            </a:r>
            <a:r>
              <a:rPr lang="fr-FR" sz="1400" dirty="0" smtClean="0">
                <a:latin typeface="Arial"/>
                <a:cs typeface="Arial"/>
              </a:rPr>
              <a:t> et al;</a:t>
            </a:r>
            <a:r>
              <a:rPr lang="fr-FR" sz="1400" dirty="0">
                <a:latin typeface="Arial"/>
                <a:cs typeface="Arial"/>
              </a:rPr>
              <a:t> </a:t>
            </a:r>
            <a:r>
              <a:rPr lang="fr-FR" sz="1400" i="1" dirty="0" err="1" smtClean="0">
                <a:latin typeface="Arial"/>
                <a:cs typeface="Arial"/>
              </a:rPr>
              <a:t>Pharm</a:t>
            </a:r>
            <a:r>
              <a:rPr lang="fr-FR" sz="1400" i="1" dirty="0" smtClean="0">
                <a:latin typeface="Arial"/>
                <a:cs typeface="Arial"/>
              </a:rPr>
              <a:t> </a:t>
            </a:r>
            <a:r>
              <a:rPr lang="fr-FR" sz="1400" i="1" dirty="0" err="1" smtClean="0">
                <a:latin typeface="Arial"/>
                <a:cs typeface="Arial"/>
              </a:rPr>
              <a:t>Res</a:t>
            </a:r>
            <a:r>
              <a:rPr lang="fr-FR" sz="1400" dirty="0" smtClean="0">
                <a:latin typeface="Arial"/>
                <a:cs typeface="Arial"/>
              </a:rPr>
              <a:t>, 2010               Betbeder et al; </a:t>
            </a:r>
            <a:r>
              <a:rPr lang="fr-FR" sz="1400" i="1" dirty="0" err="1" smtClean="0">
                <a:latin typeface="Arial"/>
                <a:cs typeface="Arial"/>
              </a:rPr>
              <a:t>Biomaterials</a:t>
            </a:r>
            <a:r>
              <a:rPr lang="fr-FR" sz="1400" dirty="0" smtClean="0">
                <a:latin typeface="Arial"/>
                <a:cs typeface="Arial"/>
              </a:rPr>
              <a:t>, 2012</a:t>
            </a:r>
          </a:p>
          <a:p>
            <a:r>
              <a:rPr lang="fr-FR" sz="1400" dirty="0" smtClean="0">
                <a:latin typeface="Arial"/>
                <a:cs typeface="Arial"/>
              </a:rPr>
              <a:t>Betbeder et al; </a:t>
            </a:r>
            <a:r>
              <a:rPr lang="fr-FR" sz="1400" i="1" dirty="0" err="1" smtClean="0">
                <a:latin typeface="Arial"/>
                <a:cs typeface="Arial"/>
              </a:rPr>
              <a:t>Biomaterials</a:t>
            </a:r>
            <a:r>
              <a:rPr lang="fr-FR" sz="1400" dirty="0" smtClean="0">
                <a:latin typeface="Arial"/>
                <a:cs typeface="Arial"/>
              </a:rPr>
              <a:t>, 2013           </a:t>
            </a:r>
            <a:r>
              <a:rPr lang="fr-FR" sz="1400" dirty="0">
                <a:latin typeface="Arial"/>
                <a:cs typeface="Arial"/>
              </a:rPr>
              <a:t> </a:t>
            </a:r>
            <a:r>
              <a:rPr lang="fr-FR" sz="1400" dirty="0" err="1" smtClean="0">
                <a:latin typeface="Arial"/>
                <a:cs typeface="Arial"/>
              </a:rPr>
              <a:t>Dimier</a:t>
            </a:r>
            <a:r>
              <a:rPr lang="fr-FR" sz="1400" dirty="0" smtClean="0">
                <a:latin typeface="Arial"/>
                <a:cs typeface="Arial"/>
              </a:rPr>
              <a:t>-Poisson et al, </a:t>
            </a:r>
            <a:r>
              <a:rPr lang="fr-FR" sz="1400" i="1" dirty="0" err="1" smtClean="0">
                <a:latin typeface="Arial"/>
                <a:cs typeface="Arial"/>
              </a:rPr>
              <a:t>Biomaterials</a:t>
            </a:r>
            <a:r>
              <a:rPr lang="fr-FR" sz="1400" dirty="0" smtClean="0">
                <a:latin typeface="Arial"/>
                <a:cs typeface="Arial"/>
              </a:rPr>
              <a:t>, 2015  </a:t>
            </a:r>
            <a:endParaRPr lang="fr-FR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3977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587"/>
          <a:stretch/>
        </p:blipFill>
        <p:spPr bwMode="auto">
          <a:xfrm>
            <a:off x="4427984" y="1052736"/>
            <a:ext cx="1631305" cy="1649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Ellipse 13"/>
          <p:cNvSpPr/>
          <p:nvPr/>
        </p:nvSpPr>
        <p:spPr>
          <a:xfrm>
            <a:off x="6321848" y="1059087"/>
            <a:ext cx="190946" cy="190946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/>
          <p:cNvSpPr/>
          <p:nvPr/>
        </p:nvSpPr>
        <p:spPr>
          <a:xfrm>
            <a:off x="6516216" y="1556792"/>
            <a:ext cx="190946" cy="19094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/>
          <p:cNvSpPr/>
          <p:nvPr/>
        </p:nvSpPr>
        <p:spPr>
          <a:xfrm>
            <a:off x="6341436" y="1980085"/>
            <a:ext cx="190946" cy="190946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/>
          <p:cNvSpPr/>
          <p:nvPr/>
        </p:nvSpPr>
        <p:spPr>
          <a:xfrm>
            <a:off x="4912651" y="1213957"/>
            <a:ext cx="190946" cy="190946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/>
          <p:cNvSpPr/>
          <p:nvPr/>
        </p:nvSpPr>
        <p:spPr>
          <a:xfrm>
            <a:off x="5229779" y="1365514"/>
            <a:ext cx="190946" cy="190946"/>
          </a:xfrm>
          <a:prstGeom prst="ellipse">
            <a:avLst/>
          </a:prstGeom>
          <a:solidFill>
            <a:srgbClr val="92D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/>
          <p:cNvSpPr/>
          <p:nvPr/>
        </p:nvSpPr>
        <p:spPr>
          <a:xfrm>
            <a:off x="5415251" y="1662078"/>
            <a:ext cx="190946" cy="190946"/>
          </a:xfrm>
          <a:prstGeom prst="ellipse">
            <a:avLst/>
          </a:prstGeom>
          <a:solidFill>
            <a:srgbClr val="FFC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/>
          <p:cNvSpPr/>
          <p:nvPr/>
        </p:nvSpPr>
        <p:spPr>
          <a:xfrm>
            <a:off x="5506407" y="1460987"/>
            <a:ext cx="190946" cy="190946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/>
          <p:cNvSpPr/>
          <p:nvPr/>
        </p:nvSpPr>
        <p:spPr>
          <a:xfrm>
            <a:off x="4895949" y="1895291"/>
            <a:ext cx="190946" cy="19094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/>
          <p:cNvSpPr/>
          <p:nvPr/>
        </p:nvSpPr>
        <p:spPr>
          <a:xfrm>
            <a:off x="5148163" y="2086237"/>
            <a:ext cx="190946" cy="1909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/>
          <p:cNvSpPr/>
          <p:nvPr/>
        </p:nvSpPr>
        <p:spPr>
          <a:xfrm>
            <a:off x="5422254" y="2043622"/>
            <a:ext cx="190946" cy="190946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/>
          <p:cNvSpPr/>
          <p:nvPr/>
        </p:nvSpPr>
        <p:spPr>
          <a:xfrm>
            <a:off x="5626321" y="1799818"/>
            <a:ext cx="190946" cy="190946"/>
          </a:xfrm>
          <a:prstGeom prst="ellipse">
            <a:avLst/>
          </a:prstGeom>
          <a:solidFill>
            <a:srgbClr val="00B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/>
          <p:cNvSpPr/>
          <p:nvPr/>
        </p:nvSpPr>
        <p:spPr>
          <a:xfrm>
            <a:off x="4705003" y="1566605"/>
            <a:ext cx="190946" cy="190946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/>
          <p:cNvSpPr/>
          <p:nvPr/>
        </p:nvSpPr>
        <p:spPr>
          <a:xfrm>
            <a:off x="5107019" y="1711662"/>
            <a:ext cx="190946" cy="19094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/>
          <p:cNvSpPr/>
          <p:nvPr/>
        </p:nvSpPr>
        <p:spPr>
          <a:xfrm>
            <a:off x="4610996" y="1358148"/>
            <a:ext cx="190946" cy="190946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/>
          <p:cNvSpPr/>
          <p:nvPr/>
        </p:nvSpPr>
        <p:spPr>
          <a:xfrm>
            <a:off x="4594294" y="2039482"/>
            <a:ext cx="190946" cy="190946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/>
          <p:cNvSpPr/>
          <p:nvPr/>
        </p:nvSpPr>
        <p:spPr>
          <a:xfrm>
            <a:off x="4932239" y="2134955"/>
            <a:ext cx="190946" cy="190946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/>
          <p:cNvSpPr/>
          <p:nvPr/>
        </p:nvSpPr>
        <p:spPr>
          <a:xfrm>
            <a:off x="5295211" y="1070374"/>
            <a:ext cx="190946" cy="19094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/>
          <p:cNvSpPr/>
          <p:nvPr/>
        </p:nvSpPr>
        <p:spPr>
          <a:xfrm>
            <a:off x="5373667" y="2325901"/>
            <a:ext cx="190946" cy="190946"/>
          </a:xfrm>
          <a:prstGeom prst="ellipse">
            <a:avLst/>
          </a:prstGeom>
          <a:solidFill>
            <a:srgbClr val="FF66FF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/>
          <p:cNvSpPr/>
          <p:nvPr/>
        </p:nvSpPr>
        <p:spPr>
          <a:xfrm>
            <a:off x="4211960" y="1916832"/>
            <a:ext cx="190946" cy="190946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34004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8" name="Groupe 7"/>
          <p:cNvGrpSpPr/>
          <p:nvPr/>
        </p:nvGrpSpPr>
        <p:grpSpPr>
          <a:xfrm>
            <a:off x="1104528" y="2564904"/>
            <a:ext cx="2819400" cy="2964324"/>
            <a:chOff x="1104528" y="3354288"/>
            <a:chExt cx="2819400" cy="2964324"/>
          </a:xfrm>
        </p:grpSpPr>
        <p:pic>
          <p:nvPicPr>
            <p:cNvPr id="5122" name="Picture 32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93" t="9385"/>
            <a:stretch/>
          </p:blipFill>
          <p:spPr bwMode="auto">
            <a:xfrm>
              <a:off x="1104528" y="3354288"/>
              <a:ext cx="2819400" cy="2667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ZoneTexte 6"/>
            <p:cNvSpPr txBox="1"/>
            <p:nvPr/>
          </p:nvSpPr>
          <p:spPr>
            <a:xfrm>
              <a:off x="1930686" y="5949280"/>
              <a:ext cx="13642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smtClean="0">
                  <a:solidFill>
                    <a:srgbClr val="FF0000"/>
                  </a:solidFill>
                </a:rPr>
                <a:t>Native PAGE</a:t>
              </a:r>
              <a:endParaRPr lang="fr-FR" b="1">
                <a:solidFill>
                  <a:srgbClr val="FF0000"/>
                </a:solidFill>
              </a:endParaRPr>
            </a:p>
          </p:txBody>
        </p:sp>
      </p:grpSp>
      <p:sp>
        <p:nvSpPr>
          <p:cNvPr id="47" name="Text Box 2"/>
          <p:cNvSpPr txBox="1">
            <a:spLocks noChangeArrowheads="1"/>
          </p:cNvSpPr>
          <p:nvPr/>
        </p:nvSpPr>
        <p:spPr bwMode="auto">
          <a:xfrm>
            <a:off x="36512" y="0"/>
            <a:ext cx="9144000" cy="58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ts val="200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fr-FR" altLang="fr-FR" b="1" smtClean="0">
                <a:solidFill>
                  <a:srgbClr val="333399"/>
                </a:solidFill>
                <a:latin typeface="Georgia" pitchFamily="18" charset="0"/>
              </a:rPr>
              <a:t>Association of TE antigens</a:t>
            </a:r>
            <a:endParaRPr lang="fr-FR" altLang="fr-FR" b="1">
              <a:solidFill>
                <a:srgbClr val="333399"/>
              </a:solidFill>
              <a:latin typeface="Georgia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835696" y="5589240"/>
            <a:ext cx="548334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b="1" i="1" dirty="0" smtClean="0">
                <a:solidFill>
                  <a:schemeClr val="bg1">
                    <a:lumMod val="50000"/>
                  </a:schemeClr>
                </a:solidFill>
                <a:latin typeface="Calibri " charset="0"/>
                <a:ea typeface="MS PGothic" pitchFamily="34" charset="-128"/>
              </a:rPr>
              <a:t>Native PAGE </a:t>
            </a:r>
            <a:r>
              <a:rPr lang="en-GB" sz="1100" b="1" i="1" dirty="0">
                <a:solidFill>
                  <a:schemeClr val="bg1">
                    <a:lumMod val="50000"/>
                  </a:schemeClr>
                </a:solidFill>
                <a:latin typeface="Calibri " charset="0"/>
                <a:ea typeface="MS PGothic" pitchFamily="34" charset="-128"/>
              </a:rPr>
              <a:t>analysis of nanoparticle-protein interactions</a:t>
            </a:r>
            <a:r>
              <a:rPr lang="en-GB" sz="1100" b="1" i="1" dirty="0" smtClean="0">
                <a:solidFill>
                  <a:schemeClr val="bg1">
                    <a:lumMod val="50000"/>
                  </a:schemeClr>
                </a:solidFill>
                <a:latin typeface="Calibri " charset="0"/>
                <a:ea typeface="MS PGothic" pitchFamily="34" charset="-128"/>
              </a:rPr>
              <a:t>.</a:t>
            </a:r>
          </a:p>
          <a:p>
            <a:endParaRPr lang="en-GB" sz="1100" b="1" i="1" dirty="0">
              <a:solidFill>
                <a:schemeClr val="bg1">
                  <a:lumMod val="50000"/>
                </a:schemeClr>
              </a:solidFill>
              <a:latin typeface="Calibri " charset="0"/>
              <a:ea typeface="MS PGothic" pitchFamily="34" charset="-128"/>
            </a:endParaRPr>
          </a:p>
          <a:p>
            <a:endParaRPr lang="en-GB" sz="1100" b="1" dirty="0" smtClean="0">
              <a:solidFill>
                <a:schemeClr val="bg1">
                  <a:lumMod val="50000"/>
                </a:schemeClr>
              </a:solidFill>
              <a:latin typeface="Calibri " charset="0"/>
              <a:ea typeface="MS PGothic" pitchFamily="34" charset="-128"/>
            </a:endParaRPr>
          </a:p>
          <a:p>
            <a:r>
              <a:rPr lang="en-GB" sz="1100" b="1" dirty="0" err="1" smtClean="0">
                <a:solidFill>
                  <a:schemeClr val="bg1">
                    <a:lumMod val="50000"/>
                  </a:schemeClr>
                </a:solidFill>
                <a:latin typeface="Calibri " charset="0"/>
                <a:ea typeface="MS PGothic" pitchFamily="34" charset="-128"/>
              </a:rPr>
              <a:t>Dimier</a:t>
            </a:r>
            <a:r>
              <a:rPr lang="en-GB" sz="1100" b="1" dirty="0" smtClean="0">
                <a:solidFill>
                  <a:schemeClr val="bg1">
                    <a:lumMod val="50000"/>
                  </a:schemeClr>
                </a:solidFill>
                <a:latin typeface="Calibri " charset="0"/>
                <a:ea typeface="MS PGothic" pitchFamily="34" charset="-128"/>
              </a:rPr>
              <a:t>-Poisson et al , </a:t>
            </a:r>
            <a:r>
              <a:rPr lang="en-GB" sz="1100" b="1" i="1" dirty="0" smtClean="0">
                <a:solidFill>
                  <a:schemeClr val="bg1">
                    <a:lumMod val="50000"/>
                  </a:schemeClr>
                </a:solidFill>
                <a:latin typeface="Calibri " charset="0"/>
                <a:ea typeface="MS PGothic" pitchFamily="34" charset="-128"/>
              </a:rPr>
              <a:t>Biomaterials</a:t>
            </a:r>
            <a:r>
              <a:rPr lang="en-GB" sz="1100" b="1" dirty="0" smtClean="0">
                <a:solidFill>
                  <a:schemeClr val="bg1">
                    <a:lumMod val="50000"/>
                  </a:schemeClr>
                </a:solidFill>
                <a:latin typeface="Calibri " charset="0"/>
                <a:ea typeface="MS PGothic" pitchFamily="34" charset="-128"/>
              </a:rPr>
              <a:t>, 2015</a:t>
            </a:r>
            <a:endParaRPr lang="fr-FR" sz="1100" dirty="0">
              <a:solidFill>
                <a:schemeClr val="bg1">
                  <a:lumMod val="50000"/>
                </a:schemeClr>
              </a:solidFill>
              <a:latin typeface="Calibri " charset="0"/>
              <a:ea typeface="MS PGothic" pitchFamily="34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11960" y="3933056"/>
            <a:ext cx="46918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err="1" smtClean="0"/>
              <a:t>From</a:t>
            </a:r>
            <a:r>
              <a:rPr lang="fr-FR" dirty="0" smtClean="0"/>
              <a:t> ratio (1</a:t>
            </a:r>
            <a:r>
              <a:rPr lang="fr-FR" dirty="0"/>
              <a:t>/</a:t>
            </a:r>
            <a:r>
              <a:rPr lang="fr-FR" dirty="0" smtClean="0"/>
              <a:t>1, w/w) all the </a:t>
            </a:r>
            <a:r>
              <a:rPr lang="fr-FR" dirty="0" err="1" smtClean="0"/>
              <a:t>antigens</a:t>
            </a:r>
            <a:r>
              <a:rPr lang="fr-FR" dirty="0" smtClean="0"/>
              <a:t> are </a:t>
            </a:r>
          </a:p>
          <a:p>
            <a:pPr algn="ctr"/>
            <a:r>
              <a:rPr lang="fr-FR" dirty="0" err="1" smtClean="0"/>
              <a:t>totally</a:t>
            </a:r>
            <a:r>
              <a:rPr lang="fr-FR" dirty="0" smtClean="0"/>
              <a:t> </a:t>
            </a:r>
            <a:r>
              <a:rPr lang="fr-FR" dirty="0" err="1" smtClean="0"/>
              <a:t>loaded</a:t>
            </a:r>
            <a:r>
              <a:rPr lang="fr-FR" dirty="0" smtClean="0"/>
              <a:t> in the NP!!!</a:t>
            </a:r>
          </a:p>
          <a:p>
            <a:pPr algn="ctr"/>
            <a:endParaRPr lang="fr-FR" dirty="0"/>
          </a:p>
          <a:p>
            <a:pPr algn="ctr"/>
            <a:r>
              <a:rPr lang="fr-FR" dirty="0" smtClean="0"/>
              <a:t>Stable for </a:t>
            </a:r>
            <a:r>
              <a:rPr lang="fr-FR" dirty="0" err="1" smtClean="0"/>
              <a:t>at</a:t>
            </a:r>
            <a:r>
              <a:rPr lang="fr-FR" dirty="0" smtClean="0"/>
              <a:t> least 3 </a:t>
            </a:r>
            <a:r>
              <a:rPr lang="fr-FR" dirty="0" err="1" smtClean="0"/>
              <a:t>months</a:t>
            </a:r>
            <a:r>
              <a:rPr lang="fr-FR" dirty="0" smtClean="0"/>
              <a:t> </a:t>
            </a:r>
            <a:r>
              <a:rPr lang="fr-FR" dirty="0" err="1" smtClean="0"/>
              <a:t>at</a:t>
            </a:r>
            <a:r>
              <a:rPr lang="fr-FR" dirty="0" smtClean="0"/>
              <a:t> 40°C in solution…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97586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60399" y="1183290"/>
            <a:ext cx="7023201" cy="505402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79712" y="404664"/>
            <a:ext cx="623860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 smtClean="0">
                <a:solidFill>
                  <a:srgbClr val="000090"/>
                </a:solidFill>
                <a:latin typeface="Georgia" pitchFamily="18" charset="0"/>
              </a:rPr>
              <a:t>Ag </a:t>
            </a:r>
            <a:r>
              <a:rPr lang="fr-FR" sz="3200" b="1" dirty="0" err="1" smtClean="0">
                <a:solidFill>
                  <a:srgbClr val="000090"/>
                </a:solidFill>
                <a:latin typeface="Georgia" pitchFamily="18" charset="0"/>
              </a:rPr>
              <a:t>delivery</a:t>
            </a:r>
            <a:r>
              <a:rPr lang="fr-FR" sz="3200" b="1" dirty="0" smtClean="0">
                <a:solidFill>
                  <a:srgbClr val="000090"/>
                </a:solidFill>
                <a:latin typeface="Georgia" pitchFamily="18" charset="0"/>
              </a:rPr>
              <a:t> in </a:t>
            </a:r>
            <a:r>
              <a:rPr lang="fr-FR" sz="3200" b="1" dirty="0" err="1" smtClean="0">
                <a:solidFill>
                  <a:srgbClr val="000090"/>
                </a:solidFill>
                <a:latin typeface="Georgia" pitchFamily="18" charset="0"/>
              </a:rPr>
              <a:t>epithelial</a:t>
            </a:r>
            <a:r>
              <a:rPr lang="fr-FR" sz="3200" b="1" dirty="0" smtClean="0">
                <a:solidFill>
                  <a:srgbClr val="000090"/>
                </a:solidFill>
                <a:latin typeface="Georgia" pitchFamily="18" charset="0"/>
              </a:rPr>
              <a:t> </a:t>
            </a:r>
            <a:r>
              <a:rPr lang="fr-FR" sz="3200" b="1" dirty="0" err="1" smtClean="0">
                <a:solidFill>
                  <a:srgbClr val="000090"/>
                </a:solidFill>
                <a:latin typeface="Georgia" pitchFamily="18" charset="0"/>
              </a:rPr>
              <a:t>cells</a:t>
            </a:r>
            <a:endParaRPr lang="fr-FR" sz="3200" b="1" dirty="0">
              <a:solidFill>
                <a:srgbClr val="00009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165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/>
          <p:cNvGrpSpPr/>
          <p:nvPr/>
        </p:nvGrpSpPr>
        <p:grpSpPr>
          <a:xfrm>
            <a:off x="3112790" y="1124744"/>
            <a:ext cx="3043386" cy="1198070"/>
            <a:chOff x="2386881" y="1275109"/>
            <a:chExt cx="4392488" cy="1649835"/>
          </a:xfrm>
        </p:grpSpPr>
        <p:grpSp>
          <p:nvGrpSpPr>
            <p:cNvPr id="14" name="Groupe 13"/>
            <p:cNvGrpSpPr/>
            <p:nvPr/>
          </p:nvGrpSpPr>
          <p:grpSpPr>
            <a:xfrm>
              <a:off x="5148064" y="1275109"/>
              <a:ext cx="1631305" cy="1649835"/>
              <a:chOff x="2746921" y="4707506"/>
              <a:chExt cx="1631305" cy="1649835"/>
            </a:xfrm>
          </p:grpSpPr>
          <p:pic>
            <p:nvPicPr>
              <p:cNvPr id="15" name="Picture 3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9587"/>
              <a:stretch/>
            </p:blipFill>
            <p:spPr bwMode="auto">
              <a:xfrm>
                <a:off x="2746921" y="4707506"/>
                <a:ext cx="1631305" cy="16498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6" name="Ellipse 15"/>
              <p:cNvSpPr/>
              <p:nvPr/>
            </p:nvSpPr>
            <p:spPr>
              <a:xfrm>
                <a:off x="3231588" y="4868727"/>
                <a:ext cx="190946" cy="19094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2700000" scaled="1"/>
                <a:tileRect/>
              </a:gra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7" name="Ellipse 16"/>
              <p:cNvSpPr/>
              <p:nvPr/>
            </p:nvSpPr>
            <p:spPr>
              <a:xfrm>
                <a:off x="3548716" y="5020284"/>
                <a:ext cx="190946" cy="19094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2700000" scaled="1"/>
                <a:tileRect/>
              </a:gra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" name="Ellipse 17"/>
              <p:cNvSpPr/>
              <p:nvPr/>
            </p:nvSpPr>
            <p:spPr>
              <a:xfrm>
                <a:off x="3734188" y="5316848"/>
                <a:ext cx="190946" cy="19094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2700000" scaled="1"/>
                <a:tileRect/>
              </a:gra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9" name="Ellipse 18"/>
              <p:cNvSpPr/>
              <p:nvPr/>
            </p:nvSpPr>
            <p:spPr>
              <a:xfrm>
                <a:off x="3825344" y="5115757"/>
                <a:ext cx="190946" cy="19094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2700000" scaled="1"/>
                <a:tileRect/>
              </a:gra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0" name="Ellipse 19"/>
              <p:cNvSpPr/>
              <p:nvPr/>
            </p:nvSpPr>
            <p:spPr>
              <a:xfrm>
                <a:off x="3214886" y="5550061"/>
                <a:ext cx="190946" cy="19094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2700000" scaled="1"/>
                <a:tileRect/>
              </a:gra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1" name="Ellipse 20"/>
              <p:cNvSpPr/>
              <p:nvPr/>
            </p:nvSpPr>
            <p:spPr>
              <a:xfrm>
                <a:off x="3467100" y="5741007"/>
                <a:ext cx="190946" cy="19094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2700000" scaled="1"/>
                <a:tileRect/>
              </a:gra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2" name="Ellipse 21"/>
              <p:cNvSpPr/>
              <p:nvPr/>
            </p:nvSpPr>
            <p:spPr>
              <a:xfrm>
                <a:off x="3741191" y="5698392"/>
                <a:ext cx="190946" cy="19094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2700000" scaled="1"/>
                <a:tileRect/>
              </a:gra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3" name="Ellipse 22"/>
              <p:cNvSpPr/>
              <p:nvPr/>
            </p:nvSpPr>
            <p:spPr>
              <a:xfrm>
                <a:off x="3945258" y="5454588"/>
                <a:ext cx="190946" cy="19094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2700000" scaled="1"/>
                <a:tileRect/>
              </a:gra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4" name="Ellipse 23"/>
              <p:cNvSpPr/>
              <p:nvPr/>
            </p:nvSpPr>
            <p:spPr>
              <a:xfrm>
                <a:off x="3023940" y="5221375"/>
                <a:ext cx="190946" cy="19094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2700000" scaled="1"/>
                <a:tileRect/>
              </a:gra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5" name="Ellipse 24"/>
              <p:cNvSpPr/>
              <p:nvPr/>
            </p:nvSpPr>
            <p:spPr>
              <a:xfrm>
                <a:off x="3425956" y="5366432"/>
                <a:ext cx="190946" cy="19094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2700000" scaled="1"/>
                <a:tileRect/>
              </a:gra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6" name="Ellipse 25"/>
              <p:cNvSpPr/>
              <p:nvPr/>
            </p:nvSpPr>
            <p:spPr>
              <a:xfrm>
                <a:off x="2929933" y="5012918"/>
                <a:ext cx="190946" cy="19094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2700000" scaled="1"/>
                <a:tileRect/>
              </a:gra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7" name="Ellipse 26"/>
              <p:cNvSpPr/>
              <p:nvPr/>
            </p:nvSpPr>
            <p:spPr>
              <a:xfrm>
                <a:off x="2913231" y="5694252"/>
                <a:ext cx="190946" cy="19094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2700000" scaled="1"/>
                <a:tileRect/>
              </a:gra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8" name="Ellipse 27"/>
              <p:cNvSpPr/>
              <p:nvPr/>
            </p:nvSpPr>
            <p:spPr>
              <a:xfrm>
                <a:off x="3251176" y="5789725"/>
                <a:ext cx="190946" cy="19094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2700000" scaled="1"/>
                <a:tileRect/>
              </a:gra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9" name="Ellipse 28"/>
              <p:cNvSpPr/>
              <p:nvPr/>
            </p:nvSpPr>
            <p:spPr>
              <a:xfrm>
                <a:off x="3614148" y="4725144"/>
                <a:ext cx="190946" cy="19094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2700000" scaled="1"/>
                <a:tileRect/>
              </a:gra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0" name="Ellipse 29"/>
              <p:cNvSpPr/>
              <p:nvPr/>
            </p:nvSpPr>
            <p:spPr>
              <a:xfrm>
                <a:off x="3692604" y="5980671"/>
                <a:ext cx="190946" cy="19094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2700000" scaled="1"/>
                <a:tileRect/>
              </a:gra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31" name="Picture 3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9587"/>
            <a:stretch/>
          </p:blipFill>
          <p:spPr bwMode="auto">
            <a:xfrm>
              <a:off x="2386881" y="1275109"/>
              <a:ext cx="1631305" cy="16498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2" name="Flèche droite 31"/>
            <p:cNvSpPr/>
            <p:nvPr/>
          </p:nvSpPr>
          <p:spPr>
            <a:xfrm>
              <a:off x="4187081" y="1995189"/>
              <a:ext cx="792088" cy="14401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3" name="ZoneTexte 32"/>
          <p:cNvSpPr txBox="1"/>
          <p:nvPr/>
        </p:nvSpPr>
        <p:spPr>
          <a:xfrm>
            <a:off x="2401406" y="764704"/>
            <a:ext cx="4452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b="1">
                <a:solidFill>
                  <a:srgbClr val="FF0000"/>
                </a:solidFill>
              </a:defRPr>
            </a:lvl1pPr>
          </a:lstStyle>
          <a:p>
            <a:r>
              <a:rPr lang="fr-FR">
                <a:solidFill>
                  <a:schemeClr val="tx1"/>
                </a:solidFill>
              </a:rPr>
              <a:t>In Vitro FITC-labeling of Total Antigen Extract</a:t>
            </a:r>
          </a:p>
        </p:txBody>
      </p:sp>
      <p:grpSp>
        <p:nvGrpSpPr>
          <p:cNvPr id="9" name="Groupe 8"/>
          <p:cNvGrpSpPr/>
          <p:nvPr/>
        </p:nvGrpSpPr>
        <p:grpSpPr>
          <a:xfrm>
            <a:off x="1557189" y="2968377"/>
            <a:ext cx="5724525" cy="1900783"/>
            <a:chOff x="1557189" y="2752353"/>
            <a:chExt cx="5724525" cy="1900783"/>
          </a:xfrm>
        </p:grpSpPr>
        <p:pic>
          <p:nvPicPr>
            <p:cNvPr id="3073" name="Picture 291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489" b="22582"/>
            <a:stretch/>
          </p:blipFill>
          <p:spPr bwMode="auto">
            <a:xfrm>
              <a:off x="1557189" y="3178621"/>
              <a:ext cx="5724525" cy="1474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7" name="Connecteur droit 6"/>
            <p:cNvCxnSpPr/>
            <p:nvPr/>
          </p:nvCxnSpPr>
          <p:spPr>
            <a:xfrm>
              <a:off x="1907704" y="3068960"/>
              <a:ext cx="252028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>
              <a:glow rad="25400">
                <a:schemeClr val="tx1">
                  <a:alpha val="55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cteur droit 36"/>
            <p:cNvCxnSpPr/>
            <p:nvPr/>
          </p:nvCxnSpPr>
          <p:spPr>
            <a:xfrm>
              <a:off x="4716016" y="3068960"/>
              <a:ext cx="252028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>
              <a:glow rad="25400">
                <a:schemeClr val="tx1">
                  <a:alpha val="55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ZoneTexte 7"/>
            <p:cNvSpPr txBox="1"/>
            <p:nvPr/>
          </p:nvSpPr>
          <p:spPr>
            <a:xfrm>
              <a:off x="2862858" y="2752353"/>
              <a:ext cx="8306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smtClean="0"/>
                <a:t>15 min</a:t>
              </a:r>
              <a:endParaRPr lang="fr-FR" b="1"/>
            </a:p>
          </p:txBody>
        </p:sp>
        <p:sp>
          <p:nvSpPr>
            <p:cNvPr id="39" name="ZoneTexte 38"/>
            <p:cNvSpPr txBox="1"/>
            <p:nvPr/>
          </p:nvSpPr>
          <p:spPr>
            <a:xfrm>
              <a:off x="5541523" y="2752586"/>
              <a:ext cx="8386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smtClean="0"/>
                <a:t>60 min</a:t>
              </a:r>
              <a:endParaRPr lang="fr-FR" b="1"/>
            </a:p>
          </p:txBody>
        </p:sp>
      </p:grpSp>
      <p:sp>
        <p:nvSpPr>
          <p:cNvPr id="40" name="Text Box 2"/>
          <p:cNvSpPr txBox="1">
            <a:spLocks noChangeArrowheads="1"/>
          </p:cNvSpPr>
          <p:nvPr/>
        </p:nvSpPr>
        <p:spPr bwMode="auto">
          <a:xfrm>
            <a:off x="36512" y="0"/>
            <a:ext cx="9144000" cy="58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ts val="200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fr-FR" altLang="fr-FR" b="1" dirty="0" err="1" smtClean="0">
                <a:solidFill>
                  <a:srgbClr val="000090"/>
                </a:solidFill>
                <a:latin typeface="Georgia" pitchFamily="18" charset="0"/>
              </a:rPr>
              <a:t>Delivery</a:t>
            </a:r>
            <a:r>
              <a:rPr lang="fr-FR" altLang="fr-FR" b="1" dirty="0" smtClean="0">
                <a:solidFill>
                  <a:srgbClr val="000090"/>
                </a:solidFill>
                <a:latin typeface="Georgia" pitchFamily="18" charset="0"/>
              </a:rPr>
              <a:t> </a:t>
            </a:r>
            <a:r>
              <a:rPr lang="fr-FR" altLang="fr-FR" b="1" dirty="0" smtClean="0">
                <a:solidFill>
                  <a:srgbClr val="333399"/>
                </a:solidFill>
                <a:latin typeface="Georgia" pitchFamily="18" charset="0"/>
              </a:rPr>
              <a:t>of TE </a:t>
            </a:r>
            <a:r>
              <a:rPr lang="fr-FR" altLang="fr-FR" b="1" dirty="0" err="1" smtClean="0">
                <a:solidFill>
                  <a:srgbClr val="333399"/>
                </a:solidFill>
                <a:latin typeface="Georgia" pitchFamily="18" charset="0"/>
              </a:rPr>
              <a:t>antigens</a:t>
            </a:r>
            <a:endParaRPr lang="fr-FR" altLang="fr-FR" b="1" dirty="0">
              <a:solidFill>
                <a:srgbClr val="333399"/>
              </a:solidFill>
              <a:latin typeface="Georgia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03648" y="5157192"/>
            <a:ext cx="637966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1100" b="1" i="1" dirty="0">
                <a:solidFill>
                  <a:schemeClr val="bg1">
                    <a:lumMod val="50000"/>
                  </a:schemeClr>
                </a:solidFill>
                <a:latin typeface="Calibri " charset="0"/>
                <a:ea typeface="MS PGothic" pitchFamily="34" charset="-128"/>
              </a:rPr>
              <a:t>Confocal analysis of the delivery of proteins into epithelial cells by nanoparticles</a:t>
            </a:r>
            <a:r>
              <a:rPr lang="en-GB" sz="1100" b="1" i="1" dirty="0" smtClean="0">
                <a:solidFill>
                  <a:schemeClr val="bg1">
                    <a:lumMod val="50000"/>
                  </a:schemeClr>
                </a:solidFill>
                <a:latin typeface="Calibri " charset="0"/>
                <a:ea typeface="MS PGothic" pitchFamily="34" charset="-128"/>
              </a:rPr>
              <a:t>.</a:t>
            </a:r>
            <a:endParaRPr lang="fr-FR" sz="1100" b="1" i="1" dirty="0">
              <a:solidFill>
                <a:schemeClr val="bg1">
                  <a:lumMod val="50000"/>
                </a:schemeClr>
              </a:solidFill>
              <a:latin typeface="Calibri " charset="0"/>
              <a:ea typeface="MS PGothic" pitchFamily="34" charset="-128"/>
            </a:endParaRPr>
          </a:p>
        </p:txBody>
      </p:sp>
      <p:sp>
        <p:nvSpPr>
          <p:cNvPr id="41" name="Rectangle 40"/>
          <p:cNvSpPr/>
          <p:nvPr/>
        </p:nvSpPr>
        <p:spPr>
          <a:xfrm rot="5400000">
            <a:off x="1195053" y="4149080"/>
            <a:ext cx="1080120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1442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à coins arrondis 7"/>
          <p:cNvSpPr/>
          <p:nvPr/>
        </p:nvSpPr>
        <p:spPr>
          <a:xfrm>
            <a:off x="1619672" y="3284984"/>
            <a:ext cx="5904656" cy="2376264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-36512" y="0"/>
            <a:ext cx="9144000" cy="46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ts val="200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fr-FR" altLang="fr-FR" sz="2400" b="1" dirty="0" smtClean="0">
                <a:solidFill>
                  <a:srgbClr val="333399"/>
                </a:solidFill>
                <a:latin typeface="Georgia" pitchFamily="18" charset="0"/>
              </a:rPr>
              <a:t>In vivo </a:t>
            </a:r>
            <a:r>
              <a:rPr lang="fr-FR" altLang="fr-FR" sz="2400" b="1" dirty="0" err="1" smtClean="0">
                <a:solidFill>
                  <a:srgbClr val="333399"/>
                </a:solidFill>
                <a:latin typeface="Georgia" pitchFamily="18" charset="0"/>
              </a:rPr>
              <a:t>evaluation</a:t>
            </a:r>
            <a:r>
              <a:rPr lang="fr-FR" altLang="fr-FR" sz="2400" b="1" dirty="0" smtClean="0">
                <a:solidFill>
                  <a:srgbClr val="333399"/>
                </a:solidFill>
                <a:latin typeface="Georgia" pitchFamily="18" charset="0"/>
              </a:rPr>
              <a:t> of vaccine</a:t>
            </a:r>
            <a:endParaRPr lang="fr-FR" altLang="fr-FR" sz="2400" b="1" dirty="0">
              <a:solidFill>
                <a:srgbClr val="333399"/>
              </a:solidFill>
              <a:latin typeface="Georgia" pitchFamily="18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187624" y="1700808"/>
            <a:ext cx="42539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000" b="1" smtClean="0"/>
              <a:t>TE is associated with Nanoparticles</a:t>
            </a:r>
            <a:endParaRPr lang="fr-FR" sz="2000" b="1"/>
          </a:p>
        </p:txBody>
      </p:sp>
      <p:sp>
        <p:nvSpPr>
          <p:cNvPr id="96" name="ZoneTexte 95"/>
          <p:cNvSpPr txBox="1"/>
          <p:nvPr/>
        </p:nvSpPr>
        <p:spPr>
          <a:xfrm>
            <a:off x="1187624" y="2123564"/>
            <a:ext cx="57936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000" b="1" dirty="0" smtClean="0"/>
              <a:t>TE </a:t>
            </a:r>
            <a:r>
              <a:rPr lang="fr-FR" sz="2000" b="1" dirty="0" err="1" smtClean="0"/>
              <a:t>is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delivered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into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mucosa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cells</a:t>
            </a:r>
            <a:r>
              <a:rPr lang="fr-FR" sz="2000" b="1" dirty="0" smtClean="0"/>
              <a:t> by </a:t>
            </a:r>
            <a:r>
              <a:rPr lang="fr-FR" sz="2000" b="1" dirty="0" err="1" smtClean="0"/>
              <a:t>Nanoparticles</a:t>
            </a:r>
            <a:endParaRPr lang="fr-FR" sz="2000" b="1" dirty="0"/>
          </a:p>
        </p:txBody>
      </p:sp>
      <p:sp>
        <p:nvSpPr>
          <p:cNvPr id="97" name="ZoneTexte 96"/>
          <p:cNvSpPr txBox="1"/>
          <p:nvPr/>
        </p:nvSpPr>
        <p:spPr>
          <a:xfrm>
            <a:off x="2123729" y="3356992"/>
            <a:ext cx="49685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/>
              <a:t>Are </a:t>
            </a:r>
            <a:r>
              <a:rPr lang="fr-FR" sz="2400" b="1" dirty="0" err="1" smtClean="0"/>
              <a:t>nanoparticles</a:t>
            </a:r>
            <a:r>
              <a:rPr lang="fr-FR" sz="2400" b="1" dirty="0" smtClean="0"/>
              <a:t>/TE formulations able to trigger an immune </a:t>
            </a:r>
            <a:r>
              <a:rPr lang="fr-FR" sz="2400" b="1" dirty="0" err="1" smtClean="0"/>
              <a:t>response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after</a:t>
            </a:r>
            <a:r>
              <a:rPr lang="fr-FR" sz="2400" b="1" dirty="0" smtClean="0"/>
              <a:t> nasal administration protective </a:t>
            </a:r>
            <a:r>
              <a:rPr lang="fr-FR" sz="2400" b="1" dirty="0" err="1" smtClean="0"/>
              <a:t>against</a:t>
            </a:r>
            <a:r>
              <a:rPr lang="fr-FR" sz="2400" b="1" dirty="0" smtClean="0"/>
              <a:t>  </a:t>
            </a:r>
            <a:r>
              <a:rPr lang="fr-FR" sz="2400" b="1" dirty="0" err="1" smtClean="0"/>
              <a:t>toxoplasma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gondii</a:t>
            </a:r>
            <a:r>
              <a:rPr lang="fr-FR" sz="2400" b="1" dirty="0" smtClean="0"/>
              <a:t> challenge ?</a:t>
            </a: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593450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2841625" y="825500"/>
            <a:ext cx="3671888" cy="3381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fr-FR" sz="1600" b="1" dirty="0" smtClean="0">
                <a:latin typeface="Tahoma" panose="020B0604030504040204" pitchFamily="34" charset="0"/>
              </a:rPr>
              <a:t>Cationic starch hydrogels </a:t>
            </a:r>
          </a:p>
        </p:txBody>
      </p:sp>
      <p:sp>
        <p:nvSpPr>
          <p:cNvPr id="5123" name="Line 3"/>
          <p:cNvSpPr>
            <a:spLocks noChangeShapeType="1"/>
          </p:cNvSpPr>
          <p:nvPr/>
        </p:nvSpPr>
        <p:spPr bwMode="auto">
          <a:xfrm>
            <a:off x="4570413" y="1185863"/>
            <a:ext cx="0" cy="2524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fr-FR" sz="2400" smtClean="0">
              <a:solidFill>
                <a:srgbClr val="000000"/>
              </a:solidFill>
            </a:endParaRPr>
          </a:p>
        </p:txBody>
      </p:sp>
      <p:sp useBgFill="1"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2838450" y="1450975"/>
            <a:ext cx="3684588" cy="647700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fr-FR" sz="1600" b="1" dirty="0" smtClean="0">
                <a:latin typeface="Tahoma" panose="020B0604030504040204" pitchFamily="34" charset="0"/>
              </a:rPr>
              <a:t>High pressure </a:t>
            </a:r>
            <a:r>
              <a:rPr lang="en-US" altLang="fr-FR" sz="1600" b="1" dirty="0" err="1" smtClean="0">
                <a:latin typeface="Tahoma" panose="020B0604030504040204" pitchFamily="34" charset="0"/>
              </a:rPr>
              <a:t>homogeneisation</a:t>
            </a:r>
            <a:endParaRPr lang="en-US" altLang="fr-FR" sz="1600" b="1" dirty="0" smtClean="0">
              <a:latin typeface="Tahoma" panose="020B0604030504040204" pitchFamily="34" charset="0"/>
            </a:endParaRPr>
          </a:p>
        </p:txBody>
      </p:sp>
      <p:sp useBgFill="1"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2707482" y="2497060"/>
            <a:ext cx="3725862" cy="323850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altLang="zh-CN" sz="1600" b="1" dirty="0" smtClean="0">
                <a:latin typeface="Tahoma" panose="020B0604030504040204" pitchFamily="34" charset="0"/>
                <a:ea typeface="SimSun" panose="02010600030101010101" pitchFamily="2" charset="-122"/>
              </a:rPr>
              <a:t>Ultrafiltration (&lt;40 kDa)</a:t>
            </a:r>
            <a:endParaRPr lang="en-US" altLang="fr-FR" sz="1600" b="1" dirty="0" smtClean="0">
              <a:latin typeface="Tahoma" panose="020B0604030504040204" pitchFamily="34" charset="0"/>
            </a:endParaRPr>
          </a:p>
        </p:txBody>
      </p:sp>
      <p:sp>
        <p:nvSpPr>
          <p:cNvPr id="5126" name="Line 6"/>
          <p:cNvSpPr>
            <a:spLocks noChangeShapeType="1"/>
          </p:cNvSpPr>
          <p:nvPr/>
        </p:nvSpPr>
        <p:spPr bwMode="auto">
          <a:xfrm>
            <a:off x="4602163" y="2114550"/>
            <a:ext cx="0" cy="3254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fr-FR" sz="2400" smtClean="0">
              <a:solidFill>
                <a:srgbClr val="000000"/>
              </a:solidFill>
            </a:endParaRPr>
          </a:p>
        </p:txBody>
      </p:sp>
      <p:sp useBgFill="1"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3557588" y="3151188"/>
            <a:ext cx="2232025" cy="1476375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fr-FR" altLang="zh-CN" sz="1600" dirty="0" smtClean="0">
              <a:latin typeface="Tahoma" panose="020B0604030504040204" pitchFamily="34" charset="0"/>
              <a:ea typeface="SimSun" panose="02010600030101010101" pitchFamily="2" charset="-122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fr-FR" altLang="zh-CN" sz="1600" dirty="0" smtClean="0">
              <a:latin typeface="Tahoma" panose="020B0604030504040204" pitchFamily="34" charset="0"/>
              <a:ea typeface="SimSun" panose="02010600030101010101" pitchFamily="2" charset="-122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fr-FR" altLang="zh-CN" sz="1600" dirty="0" smtClean="0">
              <a:latin typeface="Tahoma" panose="020B0604030504040204" pitchFamily="34" charset="0"/>
              <a:ea typeface="SimSun" panose="02010600030101010101" pitchFamily="2" charset="-122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fr-FR" altLang="zh-CN" sz="1400" dirty="0" smtClean="0">
              <a:latin typeface="Tahoma" panose="020B0604030504040204" pitchFamily="34" charset="0"/>
              <a:ea typeface="SimSun" panose="02010600030101010101" pitchFamily="2" charset="-122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fr-FR" sz="1600" dirty="0" smtClean="0">
              <a:latin typeface="Tahoma" panose="020B0604030504040204" pitchFamily="34" charset="0"/>
            </a:endParaRPr>
          </a:p>
        </p:txBody>
      </p:sp>
      <p:sp>
        <p:nvSpPr>
          <p:cNvPr id="5128" name="Line 8"/>
          <p:cNvSpPr>
            <a:spLocks noChangeShapeType="1"/>
          </p:cNvSpPr>
          <p:nvPr/>
        </p:nvSpPr>
        <p:spPr bwMode="auto">
          <a:xfrm>
            <a:off x="4614863" y="2798763"/>
            <a:ext cx="0" cy="323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fr-FR" sz="2400" smtClean="0">
              <a:solidFill>
                <a:srgbClr val="000000"/>
              </a:solidFill>
            </a:endParaRPr>
          </a:p>
        </p:txBody>
      </p:sp>
      <p:sp>
        <p:nvSpPr>
          <p:cNvPr id="5129" name="Line 11"/>
          <p:cNvSpPr>
            <a:spLocks noChangeShapeType="1"/>
          </p:cNvSpPr>
          <p:nvPr/>
        </p:nvSpPr>
        <p:spPr bwMode="auto">
          <a:xfrm flipV="1">
            <a:off x="5759451" y="3861048"/>
            <a:ext cx="684758" cy="25152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fr-FR" sz="2400" smtClean="0">
              <a:solidFill>
                <a:srgbClr val="000000"/>
              </a:solidFill>
            </a:endParaRPr>
          </a:p>
        </p:txBody>
      </p:sp>
      <p:sp useBgFill="1">
        <p:nvSpPr>
          <p:cNvPr id="5130" name="Text Box 12"/>
          <p:cNvSpPr txBox="1">
            <a:spLocks noChangeArrowheads="1"/>
          </p:cNvSpPr>
          <p:nvPr/>
        </p:nvSpPr>
        <p:spPr bwMode="auto">
          <a:xfrm>
            <a:off x="6541962" y="3530600"/>
            <a:ext cx="2012950" cy="581025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altLang="zh-CN" sz="1600" b="1" dirty="0" smtClean="0">
                <a:solidFill>
                  <a:srgbClr val="00FF00"/>
                </a:solidFill>
                <a:latin typeface="Tahoma" panose="020B0604030504040204" pitchFamily="34" charset="0"/>
                <a:ea typeface="SimSun" panose="02010600030101010101" pitchFamily="2" charset="-122"/>
              </a:rPr>
              <a:t> </a:t>
            </a:r>
            <a:r>
              <a:rPr lang="fr-FR" altLang="zh-CN" sz="1600" b="1" dirty="0" err="1" smtClean="0">
                <a:latin typeface="Tahoma" panose="020B0604030504040204" pitchFamily="34" charset="0"/>
                <a:ea typeface="SimSun" panose="02010600030101010101" pitchFamily="2" charset="-122"/>
              </a:rPr>
              <a:t>Labeling</a:t>
            </a:r>
            <a:r>
              <a:rPr lang="fr-FR" altLang="zh-CN" sz="1600" b="1" dirty="0" smtClean="0">
                <a:latin typeface="Tahoma" panose="020B0604030504040204" pitchFamily="34" charset="0"/>
                <a:ea typeface="SimSun" panose="02010600030101010101" pitchFamily="2" charset="-122"/>
              </a:rPr>
              <a:t> FITC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fr-FR" sz="1600" b="1" dirty="0" smtClean="0">
              <a:solidFill>
                <a:srgbClr val="FFFFFF"/>
              </a:solidFill>
              <a:latin typeface="Tahoma" panose="020B0604030504040204" pitchFamily="34" charset="0"/>
            </a:endParaRPr>
          </a:p>
        </p:txBody>
      </p:sp>
      <p:sp>
        <p:nvSpPr>
          <p:cNvPr id="5131" name="Text Box 15"/>
          <p:cNvSpPr txBox="1">
            <a:spLocks noChangeArrowheads="1"/>
          </p:cNvSpPr>
          <p:nvPr/>
        </p:nvSpPr>
        <p:spPr bwMode="auto">
          <a:xfrm>
            <a:off x="7270750" y="6115050"/>
            <a:ext cx="19954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altLang="fr-FR" sz="1600" smtClean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altLang="fr-FR" sz="1600" smtClean="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5132" name="Text Box 17"/>
          <p:cNvSpPr txBox="1">
            <a:spLocks noChangeArrowheads="1"/>
          </p:cNvSpPr>
          <p:nvPr/>
        </p:nvSpPr>
        <p:spPr bwMode="auto">
          <a:xfrm>
            <a:off x="341313" y="3163093"/>
            <a:ext cx="1620838" cy="14462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endParaRPr lang="fr-FR" altLang="fr-FR" sz="1600" b="1" dirty="0" smtClean="0">
              <a:latin typeface="Tahoma" panose="020B0604030504040204" pitchFamily="34" charset="0"/>
            </a:endParaRP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fr-FR" altLang="fr-FR" sz="1600" b="1" dirty="0" smtClean="0">
                <a:latin typeface="Tahoma" panose="020B0604030504040204" pitchFamily="34" charset="0"/>
              </a:rPr>
              <a:t>Size</a:t>
            </a: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fr-FR" altLang="fr-FR" sz="1600" b="1" dirty="0" smtClean="0">
                <a:latin typeface="Tahoma" panose="020B0604030504040204" pitchFamily="34" charset="0"/>
              </a:rPr>
              <a:t>Zeta </a:t>
            </a:r>
            <a:r>
              <a:rPr lang="fr-FR" altLang="fr-FR" sz="1600" b="1" dirty="0" err="1" smtClean="0">
                <a:latin typeface="Tahoma" panose="020B0604030504040204" pitchFamily="34" charset="0"/>
              </a:rPr>
              <a:t>potential</a:t>
            </a:r>
            <a:r>
              <a:rPr lang="fr-FR" altLang="fr-FR" sz="1600" b="1" dirty="0" smtClean="0">
                <a:latin typeface="Tahoma" panose="020B0604030504040204" pitchFamily="34" charset="0"/>
              </a:rPr>
              <a:t> </a:t>
            </a: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endParaRPr lang="fr-FR" altLang="fr-FR" sz="1600" b="1" dirty="0" smtClean="0">
              <a:latin typeface="Tahoma" panose="020B0604030504040204" pitchFamily="34" charset="0"/>
            </a:endParaRPr>
          </a:p>
        </p:txBody>
      </p:sp>
      <p:pic>
        <p:nvPicPr>
          <p:cNvPr id="5133" name="Picture 18"/>
          <p:cNvPicPr>
            <a:picLocks noGrp="1" noChangeArrowheads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71950" y="3416355"/>
            <a:ext cx="885825" cy="876300"/>
          </a:xfrm>
          <a:noFill/>
        </p:spPr>
      </p:pic>
      <p:sp>
        <p:nvSpPr>
          <p:cNvPr id="20" name="Titre 1"/>
          <p:cNvSpPr txBox="1">
            <a:spLocks/>
          </p:cNvSpPr>
          <p:nvPr/>
        </p:nvSpPr>
        <p:spPr>
          <a:xfrm>
            <a:off x="0" y="90488"/>
            <a:ext cx="9144000" cy="717550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200" b="1" kern="0" dirty="0">
                <a:solidFill>
                  <a:srgbClr val="000090"/>
                </a:solidFill>
                <a:latin typeface="Georgia" pitchFamily="18" charset="0"/>
              </a:rPr>
              <a:t>Fabrication</a:t>
            </a:r>
          </a:p>
        </p:txBody>
      </p:sp>
      <p:sp>
        <p:nvSpPr>
          <p:cNvPr id="5136" name="Line 8"/>
          <p:cNvSpPr>
            <a:spLocks noChangeShapeType="1"/>
          </p:cNvSpPr>
          <p:nvPr/>
        </p:nvSpPr>
        <p:spPr bwMode="auto">
          <a:xfrm>
            <a:off x="4694238" y="4881563"/>
            <a:ext cx="0" cy="323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fr-FR" sz="2400" smtClean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800000">
            <a:off x="2284847" y="3741857"/>
            <a:ext cx="975445" cy="1585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49191" y="5461519"/>
            <a:ext cx="890093" cy="8779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4471838" y="5659293"/>
            <a:ext cx="444798" cy="48235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TextBox 7"/>
          <p:cNvSpPr txBox="1"/>
          <p:nvPr/>
        </p:nvSpPr>
        <p:spPr>
          <a:xfrm>
            <a:off x="5361930" y="5467709"/>
            <a:ext cx="378206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 smtClean="0"/>
              <a:t>Cationic</a:t>
            </a:r>
            <a:r>
              <a:rPr lang="fr-FR" sz="1600" dirty="0" smtClean="0"/>
              <a:t> </a:t>
            </a:r>
            <a:r>
              <a:rPr lang="fr-FR" sz="1600" dirty="0" err="1" smtClean="0"/>
              <a:t>polysaccharidic</a:t>
            </a:r>
            <a:r>
              <a:rPr lang="fr-FR" sz="1600" dirty="0" smtClean="0"/>
              <a:t> NP</a:t>
            </a:r>
          </a:p>
          <a:p>
            <a:r>
              <a:rPr lang="fr-FR" sz="1600" dirty="0" err="1" smtClean="0">
                <a:solidFill>
                  <a:srgbClr val="FF0000"/>
                </a:solidFill>
              </a:rPr>
              <a:t>Anionic</a:t>
            </a:r>
            <a:r>
              <a:rPr lang="fr-FR" sz="1600" dirty="0" smtClean="0">
                <a:solidFill>
                  <a:srgbClr val="FF0000"/>
                </a:solidFill>
              </a:rPr>
              <a:t> </a:t>
            </a:r>
            <a:r>
              <a:rPr lang="fr-FR" sz="1600" dirty="0" err="1" smtClean="0">
                <a:solidFill>
                  <a:srgbClr val="FF0000"/>
                </a:solidFill>
              </a:rPr>
              <a:t>phospholipid</a:t>
            </a:r>
            <a:r>
              <a:rPr lang="fr-FR" sz="1600" dirty="0">
                <a:solidFill>
                  <a:srgbClr val="FF0000"/>
                </a:solidFill>
              </a:rPr>
              <a:t> </a:t>
            </a:r>
            <a:r>
              <a:rPr lang="fr-FR" sz="1600" dirty="0" err="1" smtClean="0">
                <a:solidFill>
                  <a:srgbClr val="FF0000"/>
                </a:solidFill>
              </a:rPr>
              <a:t>core</a:t>
            </a:r>
            <a:endParaRPr lang="fr-FR" sz="1600" dirty="0">
              <a:solidFill>
                <a:srgbClr val="FF0000"/>
              </a:solidFill>
            </a:endParaRPr>
          </a:p>
          <a:p>
            <a:endParaRPr lang="fr-FR" dirty="0" smtClean="0"/>
          </a:p>
          <a:p>
            <a:r>
              <a:rPr lang="fr-FR" dirty="0" smtClean="0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99464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-36512" y="0"/>
            <a:ext cx="9144000" cy="58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ts val="200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fr-FR" altLang="fr-FR" b="1" smtClean="0">
                <a:solidFill>
                  <a:srgbClr val="333399"/>
                </a:solidFill>
                <a:latin typeface="Georgia" pitchFamily="18" charset="0"/>
              </a:rPr>
              <a:t>Immunisation and challenge</a:t>
            </a:r>
            <a:endParaRPr lang="fr-FR" altLang="fr-FR" b="1">
              <a:solidFill>
                <a:srgbClr val="333399"/>
              </a:solidFill>
              <a:latin typeface="Georgia" pitchFamily="18" charset="0"/>
            </a:endParaRPr>
          </a:p>
        </p:txBody>
      </p:sp>
      <p:grpSp>
        <p:nvGrpSpPr>
          <p:cNvPr id="17" name="Group 22"/>
          <p:cNvGrpSpPr>
            <a:grpSpLocks/>
          </p:cNvGrpSpPr>
          <p:nvPr/>
        </p:nvGrpSpPr>
        <p:grpSpPr bwMode="auto">
          <a:xfrm>
            <a:off x="0" y="4095751"/>
            <a:ext cx="8980487" cy="1779588"/>
            <a:chOff x="439" y="2580"/>
            <a:chExt cx="4943" cy="1121"/>
          </a:xfrm>
        </p:grpSpPr>
        <p:cxnSp>
          <p:nvCxnSpPr>
            <p:cNvPr id="18" name="Connecteur droit avec flèche 17"/>
            <p:cNvCxnSpPr/>
            <p:nvPr/>
          </p:nvCxnSpPr>
          <p:spPr>
            <a:xfrm>
              <a:off x="529" y="2813"/>
              <a:ext cx="4853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/>
            <p:cNvCxnSpPr/>
            <p:nvPr/>
          </p:nvCxnSpPr>
          <p:spPr>
            <a:xfrm>
              <a:off x="529" y="2755"/>
              <a:ext cx="0" cy="11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/>
            <p:cNvCxnSpPr/>
            <p:nvPr/>
          </p:nvCxnSpPr>
          <p:spPr>
            <a:xfrm>
              <a:off x="1563" y="2755"/>
              <a:ext cx="0" cy="11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/>
            <p:cNvCxnSpPr/>
            <p:nvPr/>
          </p:nvCxnSpPr>
          <p:spPr>
            <a:xfrm>
              <a:off x="1023" y="2770"/>
              <a:ext cx="0" cy="11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ZoneTexte 12"/>
            <p:cNvSpPr txBox="1">
              <a:spLocks noChangeArrowheads="1"/>
            </p:cNvSpPr>
            <p:nvPr/>
          </p:nvSpPr>
          <p:spPr bwMode="auto">
            <a:xfrm>
              <a:off x="439" y="2587"/>
              <a:ext cx="1564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fr-FR" altLang="fr-FR" sz="1600" b="1" dirty="0" smtClean="0">
                  <a:solidFill>
                    <a:schemeClr val="tx2"/>
                  </a:solidFill>
                </a:rPr>
                <a:t>D0            D15              D30</a:t>
              </a:r>
              <a:endParaRPr lang="fr-FR" altLang="fr-FR" sz="1600" b="1" dirty="0">
                <a:solidFill>
                  <a:schemeClr val="tx2"/>
                </a:solidFill>
              </a:endParaRPr>
            </a:p>
          </p:txBody>
        </p:sp>
        <p:sp>
          <p:nvSpPr>
            <p:cNvPr id="23" name="ZoneTexte 13"/>
            <p:cNvSpPr txBox="1">
              <a:spLocks noChangeArrowheads="1"/>
            </p:cNvSpPr>
            <p:nvPr/>
          </p:nvSpPr>
          <p:spPr bwMode="auto">
            <a:xfrm>
              <a:off x="459" y="3022"/>
              <a:ext cx="1167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9pPr>
            </a:lstStyle>
            <a:p>
              <a:pPr algn="ctr" eaLnBrk="1" hangingPunct="1"/>
              <a:r>
                <a:rPr lang="fr-FR" altLang="fr-FR" sz="1600" dirty="0" smtClean="0">
                  <a:solidFill>
                    <a:srgbClr val="000000"/>
                  </a:solidFill>
                </a:rPr>
                <a:t>Nasal route Immunisation</a:t>
              </a:r>
              <a:endParaRPr lang="fr-FR" altLang="fr-FR" sz="1600" dirty="0">
                <a:solidFill>
                  <a:srgbClr val="000000"/>
                </a:solidFill>
              </a:endParaRPr>
            </a:p>
          </p:txBody>
        </p:sp>
        <p:cxnSp>
          <p:nvCxnSpPr>
            <p:cNvPr id="27" name="Connecteur droit 26"/>
            <p:cNvCxnSpPr/>
            <p:nvPr/>
          </p:nvCxnSpPr>
          <p:spPr>
            <a:xfrm>
              <a:off x="3147" y="2755"/>
              <a:ext cx="0" cy="11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ZoneTexte 18"/>
            <p:cNvSpPr txBox="1">
              <a:spLocks noChangeArrowheads="1"/>
            </p:cNvSpPr>
            <p:nvPr/>
          </p:nvSpPr>
          <p:spPr bwMode="auto">
            <a:xfrm>
              <a:off x="2995" y="2588"/>
              <a:ext cx="321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fr-FR" altLang="fr-FR" sz="1600" b="1" smtClean="0">
                  <a:solidFill>
                    <a:schemeClr val="tx2"/>
                  </a:solidFill>
                </a:rPr>
                <a:t>D60                </a:t>
              </a:r>
              <a:endParaRPr lang="fr-FR" altLang="fr-FR" sz="1600" b="1">
                <a:solidFill>
                  <a:schemeClr val="tx2"/>
                </a:solidFill>
              </a:endParaRPr>
            </a:p>
          </p:txBody>
        </p:sp>
        <p:sp>
          <p:nvSpPr>
            <p:cNvPr id="29" name="ZoneTexte 19"/>
            <p:cNvSpPr txBox="1">
              <a:spLocks noChangeArrowheads="1"/>
            </p:cNvSpPr>
            <p:nvPr/>
          </p:nvSpPr>
          <p:spPr bwMode="auto">
            <a:xfrm>
              <a:off x="2559" y="3022"/>
              <a:ext cx="1259" cy="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9pPr>
            </a:lstStyle>
            <a:p>
              <a:pPr algn="ctr" eaLnBrk="1" hangingPunct="1"/>
              <a:endParaRPr lang="fr-FR" altLang="fr-FR" sz="1600" b="1" dirty="0">
                <a:solidFill>
                  <a:srgbClr val="000000"/>
                </a:solidFill>
              </a:endParaRPr>
            </a:p>
            <a:p>
              <a:pPr algn="ctr" eaLnBrk="1" hangingPunct="1"/>
              <a:r>
                <a:rPr lang="fr-FR" altLang="fr-FR" sz="1600" b="1" dirty="0" err="1">
                  <a:solidFill>
                    <a:srgbClr val="000000"/>
                  </a:solidFill>
                </a:rPr>
                <a:t>Lethal</a:t>
              </a:r>
              <a:endParaRPr lang="fr-FR" altLang="fr-FR" sz="1600" b="1" dirty="0">
                <a:solidFill>
                  <a:srgbClr val="000000"/>
                </a:solidFill>
              </a:endParaRPr>
            </a:p>
            <a:p>
              <a:pPr algn="ctr" eaLnBrk="1" hangingPunct="1"/>
              <a:r>
                <a:rPr lang="fr-FR" altLang="fr-FR" sz="1600" b="1" dirty="0" smtClean="0">
                  <a:solidFill>
                    <a:srgbClr val="000000"/>
                  </a:solidFill>
                </a:rPr>
                <a:t>Challenge</a:t>
              </a:r>
              <a:r>
                <a:rPr lang="fr-FR" altLang="fr-FR" sz="1600" dirty="0" smtClean="0">
                  <a:solidFill>
                    <a:srgbClr val="000000"/>
                  </a:solidFill>
                </a:rPr>
                <a:t> </a:t>
              </a:r>
              <a:r>
                <a:rPr lang="fr-FR" altLang="fr-FR" sz="1600" dirty="0" err="1" smtClean="0">
                  <a:solidFill>
                    <a:srgbClr val="000000"/>
                  </a:solidFill>
                </a:rPr>
                <a:t>with</a:t>
              </a:r>
              <a:r>
                <a:rPr lang="fr-FR" altLang="fr-FR" sz="1600" dirty="0" smtClean="0">
                  <a:solidFill>
                    <a:srgbClr val="000000"/>
                  </a:solidFill>
                </a:rPr>
                <a:t> </a:t>
              </a:r>
              <a:r>
                <a:rPr lang="fr-FR" altLang="fr-FR" sz="1600" dirty="0" err="1" smtClean="0">
                  <a:solidFill>
                    <a:srgbClr val="000000"/>
                  </a:solidFill>
                </a:rPr>
                <a:t>toxoplasma</a:t>
              </a:r>
              <a:r>
                <a:rPr lang="fr-FR" altLang="fr-FR" sz="1600" dirty="0" smtClean="0">
                  <a:solidFill>
                    <a:srgbClr val="000000"/>
                  </a:solidFill>
                </a:rPr>
                <a:t> </a:t>
              </a:r>
              <a:r>
                <a:rPr lang="fr-FR" altLang="fr-FR" sz="1600" dirty="0" err="1" smtClean="0">
                  <a:solidFill>
                    <a:srgbClr val="000000"/>
                  </a:solidFill>
                </a:rPr>
                <a:t>gondii</a:t>
              </a:r>
              <a:endParaRPr lang="fr-FR" altLang="fr-FR" sz="1600" dirty="0" smtClean="0">
                <a:solidFill>
                  <a:srgbClr val="000000"/>
                </a:solidFill>
              </a:endParaRPr>
            </a:p>
          </p:txBody>
        </p:sp>
        <p:sp>
          <p:nvSpPr>
            <p:cNvPr id="30" name="ZoneTexte 20"/>
            <p:cNvSpPr txBox="1">
              <a:spLocks noChangeArrowheads="1"/>
            </p:cNvSpPr>
            <p:nvPr/>
          </p:nvSpPr>
          <p:spPr bwMode="auto">
            <a:xfrm>
              <a:off x="3431" y="2602"/>
              <a:ext cx="1308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fr-FR" altLang="fr-FR" sz="1600" b="1" smtClean="0">
                  <a:solidFill>
                    <a:srgbClr val="000000"/>
                  </a:solidFill>
                </a:rPr>
                <a:t>post-infection monitoring                </a:t>
              </a:r>
              <a:endParaRPr lang="fr-FR" altLang="fr-FR" sz="1600" b="1">
                <a:solidFill>
                  <a:srgbClr val="000000"/>
                </a:solidFill>
              </a:endParaRPr>
            </a:p>
          </p:txBody>
        </p:sp>
        <p:sp>
          <p:nvSpPr>
            <p:cNvPr id="31" name="ZoneTexte 21"/>
            <p:cNvSpPr txBox="1">
              <a:spLocks noChangeArrowheads="1"/>
            </p:cNvSpPr>
            <p:nvPr/>
          </p:nvSpPr>
          <p:spPr bwMode="auto">
            <a:xfrm>
              <a:off x="4747" y="2580"/>
              <a:ext cx="382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fr-FR" altLang="fr-FR" sz="1600" b="1" smtClean="0">
                  <a:solidFill>
                    <a:schemeClr val="tx2"/>
                  </a:solidFill>
                </a:rPr>
                <a:t>D105              </a:t>
              </a:r>
              <a:endParaRPr lang="fr-FR" altLang="fr-FR" sz="1600" b="1">
                <a:solidFill>
                  <a:schemeClr val="tx2"/>
                </a:solidFill>
              </a:endParaRPr>
            </a:p>
          </p:txBody>
        </p:sp>
        <p:cxnSp>
          <p:nvCxnSpPr>
            <p:cNvPr id="32" name="Connecteur droit 31"/>
            <p:cNvCxnSpPr/>
            <p:nvPr/>
          </p:nvCxnSpPr>
          <p:spPr>
            <a:xfrm>
              <a:off x="4888" y="2755"/>
              <a:ext cx="0" cy="11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ZoneTexte 24"/>
          <p:cNvSpPr txBox="1">
            <a:spLocks noChangeArrowheads="1"/>
          </p:cNvSpPr>
          <p:nvPr/>
        </p:nvSpPr>
        <p:spPr bwMode="auto">
          <a:xfrm>
            <a:off x="76200" y="908050"/>
            <a:ext cx="9067800" cy="2977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150000"/>
              </a:lnSpc>
              <a:buClr>
                <a:srgbClr val="7030A0"/>
              </a:buClr>
              <a:buFontTx/>
              <a:buChar char="•"/>
            </a:pPr>
            <a:r>
              <a:rPr lang="fr-FR" altLang="fr-FR" sz="1800" dirty="0" smtClean="0"/>
              <a:t>10 </a:t>
            </a:r>
            <a:r>
              <a:rPr lang="fr-FR" altLang="fr-FR" sz="1800" dirty="0" err="1" smtClean="0"/>
              <a:t>mice</a:t>
            </a:r>
            <a:r>
              <a:rPr lang="fr-FR" altLang="fr-FR" sz="1800" dirty="0" smtClean="0"/>
              <a:t> per group:</a:t>
            </a:r>
          </a:p>
          <a:p>
            <a:pPr eaLnBrk="1" hangingPunct="1">
              <a:lnSpc>
                <a:spcPct val="150000"/>
              </a:lnSpc>
              <a:buClr>
                <a:srgbClr val="7030A0"/>
              </a:buClr>
            </a:pPr>
            <a:r>
              <a:rPr lang="fr-FR" altLang="fr-FR" sz="1800" b="1" dirty="0"/>
              <a:t>	</a:t>
            </a:r>
            <a:r>
              <a:rPr lang="fr-FR" altLang="fr-FR" sz="1800" b="1" dirty="0" smtClean="0"/>
              <a:t>- control </a:t>
            </a:r>
            <a:r>
              <a:rPr lang="fr-FR" altLang="fr-FR" sz="1800" dirty="0" smtClean="0"/>
              <a:t>PBS</a:t>
            </a:r>
          </a:p>
          <a:p>
            <a:pPr eaLnBrk="1" hangingPunct="1">
              <a:lnSpc>
                <a:spcPct val="150000"/>
              </a:lnSpc>
              <a:buClr>
                <a:srgbClr val="7030A0"/>
              </a:buClr>
            </a:pPr>
            <a:r>
              <a:rPr lang="fr-FR" altLang="fr-FR" sz="1800" dirty="0"/>
              <a:t>	</a:t>
            </a:r>
            <a:r>
              <a:rPr lang="fr-FR" altLang="fr-FR" sz="1800" dirty="0" smtClean="0"/>
              <a:t>-control DGNP </a:t>
            </a:r>
            <a:r>
              <a:rPr lang="fr-FR" altLang="fr-FR" sz="1800" dirty="0" err="1" smtClean="0"/>
              <a:t>Nanoparticles</a:t>
            </a:r>
            <a:r>
              <a:rPr lang="fr-FR" altLang="fr-FR" sz="1800" dirty="0" smtClean="0"/>
              <a:t> : </a:t>
            </a:r>
            <a:r>
              <a:rPr lang="fr-FR" altLang="fr-FR" sz="1800" b="1" dirty="0">
                <a:solidFill>
                  <a:srgbClr val="FF0000"/>
                </a:solidFill>
              </a:rPr>
              <a:t>30µg</a:t>
            </a:r>
          </a:p>
          <a:p>
            <a:pPr eaLnBrk="1" hangingPunct="1">
              <a:lnSpc>
                <a:spcPct val="150000"/>
              </a:lnSpc>
              <a:buClr>
                <a:srgbClr val="7030A0"/>
              </a:buClr>
            </a:pPr>
            <a:r>
              <a:rPr lang="fr-FR" altLang="fr-FR" sz="1800" dirty="0"/>
              <a:t>	</a:t>
            </a:r>
            <a:r>
              <a:rPr lang="fr-FR" altLang="fr-FR" sz="1800" dirty="0" smtClean="0"/>
              <a:t>-Total </a:t>
            </a:r>
            <a:r>
              <a:rPr lang="fr-FR" altLang="fr-FR" sz="1800" dirty="0" err="1" smtClean="0"/>
              <a:t>extract</a:t>
            </a:r>
            <a:r>
              <a:rPr lang="fr-FR" altLang="fr-FR" sz="1800" dirty="0" smtClean="0"/>
              <a:t> : free </a:t>
            </a:r>
            <a:r>
              <a:rPr lang="fr-FR" altLang="fr-FR" sz="1800" dirty="0" err="1" smtClean="0"/>
              <a:t>antigens</a:t>
            </a:r>
            <a:r>
              <a:rPr lang="fr-FR" altLang="fr-FR" sz="1800" dirty="0" smtClean="0"/>
              <a:t> (TE): </a:t>
            </a:r>
            <a:r>
              <a:rPr lang="fr-FR" altLang="fr-FR" sz="1800" b="1" dirty="0" smtClean="0">
                <a:solidFill>
                  <a:srgbClr val="FF0000"/>
                </a:solidFill>
              </a:rPr>
              <a:t>10µg</a:t>
            </a:r>
            <a:r>
              <a:rPr lang="fr-FR" altLang="fr-FR" sz="1800" dirty="0" smtClean="0"/>
              <a:t> </a:t>
            </a:r>
          </a:p>
          <a:p>
            <a:pPr eaLnBrk="1" hangingPunct="1">
              <a:lnSpc>
                <a:spcPct val="150000"/>
              </a:lnSpc>
              <a:buClr>
                <a:srgbClr val="7030A0"/>
              </a:buClr>
            </a:pPr>
            <a:r>
              <a:rPr lang="fr-FR" altLang="fr-FR" sz="1800" dirty="0" smtClean="0"/>
              <a:t>	-Vaccine formulation </a:t>
            </a:r>
            <a:r>
              <a:rPr lang="fr-FR" altLang="fr-FR" sz="1800" dirty="0" smtClean="0">
                <a:solidFill>
                  <a:srgbClr val="FF0000"/>
                </a:solidFill>
              </a:rPr>
              <a:t>TE/DGNP </a:t>
            </a:r>
            <a:r>
              <a:rPr lang="fr-FR" altLang="fr-FR" sz="1800" dirty="0"/>
              <a:t>(</a:t>
            </a:r>
            <a:r>
              <a:rPr lang="fr-FR" altLang="fr-FR" sz="1800" dirty="0" smtClean="0"/>
              <a:t>10µg/30µg</a:t>
            </a:r>
            <a:r>
              <a:rPr lang="fr-FR" altLang="fr-FR" sz="1800" dirty="0"/>
              <a:t>) </a:t>
            </a:r>
            <a:endParaRPr lang="fr-FR" altLang="fr-FR" sz="1800" dirty="0" smtClean="0"/>
          </a:p>
          <a:p>
            <a:pPr eaLnBrk="1" hangingPunct="1">
              <a:lnSpc>
                <a:spcPct val="150000"/>
              </a:lnSpc>
              <a:buClr>
                <a:srgbClr val="7030A0"/>
              </a:buClr>
            </a:pPr>
            <a:r>
              <a:rPr lang="fr-FR" altLang="fr-FR" sz="1800" dirty="0"/>
              <a:t>	</a:t>
            </a:r>
            <a:r>
              <a:rPr lang="fr-FR" altLang="fr-FR" sz="1800" dirty="0" smtClean="0"/>
              <a:t>-</a:t>
            </a:r>
            <a:r>
              <a:rPr lang="fr-FR" altLang="fr-FR" sz="1800" dirty="0"/>
              <a:t>Total </a:t>
            </a:r>
            <a:r>
              <a:rPr lang="fr-FR" altLang="fr-FR" sz="1800" dirty="0" err="1"/>
              <a:t>extract</a:t>
            </a:r>
            <a:r>
              <a:rPr lang="fr-FR" altLang="fr-FR" sz="1800" dirty="0"/>
              <a:t> : free </a:t>
            </a:r>
            <a:r>
              <a:rPr lang="fr-FR" altLang="fr-FR" sz="1800" dirty="0" err="1"/>
              <a:t>antigens</a:t>
            </a:r>
            <a:r>
              <a:rPr lang="fr-FR" altLang="fr-FR" sz="1800" dirty="0"/>
              <a:t> (TE): 10µg + </a:t>
            </a:r>
            <a:r>
              <a:rPr lang="fr-FR" altLang="fr-FR" sz="1800" dirty="0" smtClean="0">
                <a:solidFill>
                  <a:srgbClr val="FF0000"/>
                </a:solidFill>
              </a:rPr>
              <a:t>Cholera </a:t>
            </a:r>
            <a:r>
              <a:rPr lang="fr-FR" altLang="fr-FR" sz="1800" dirty="0" err="1" smtClean="0">
                <a:solidFill>
                  <a:srgbClr val="FF0000"/>
                </a:solidFill>
              </a:rPr>
              <a:t>toxin</a:t>
            </a:r>
            <a:r>
              <a:rPr lang="fr-FR" altLang="fr-FR" sz="1800" dirty="0" smtClean="0">
                <a:solidFill>
                  <a:srgbClr val="FF0000"/>
                </a:solidFill>
              </a:rPr>
              <a:t> </a:t>
            </a:r>
            <a:r>
              <a:rPr lang="fr-FR" altLang="fr-FR" sz="1800" dirty="0" smtClean="0"/>
              <a:t>(CT)</a:t>
            </a:r>
            <a:endParaRPr lang="fr-FR" altLang="fr-FR" sz="1800" dirty="0"/>
          </a:p>
          <a:p>
            <a:pPr eaLnBrk="1" hangingPunct="1">
              <a:lnSpc>
                <a:spcPct val="150000"/>
              </a:lnSpc>
              <a:buClr>
                <a:srgbClr val="7030A0"/>
              </a:buClr>
            </a:pPr>
            <a:endParaRPr lang="fr-FR" altLang="fr-FR" sz="1800" b="1" dirty="0"/>
          </a:p>
        </p:txBody>
      </p:sp>
      <p:pic>
        <p:nvPicPr>
          <p:cNvPr id="35" name="Picture 6" descr="http://www.astrosurf.com/luxorion/Bio/souri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6" t="11739" r="13829"/>
          <a:stretch>
            <a:fillRect/>
          </a:stretch>
        </p:blipFill>
        <p:spPr bwMode="auto">
          <a:xfrm>
            <a:off x="6781800" y="914400"/>
            <a:ext cx="1447800" cy="149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6753498" y="2326828"/>
            <a:ext cx="1496243" cy="3820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buClr>
                <a:srgbClr val="7030A0"/>
              </a:buClr>
            </a:pPr>
            <a:r>
              <a:rPr lang="fr-FR" altLang="fr-FR" sz="1400" b="1" smtClean="0"/>
              <a:t>Mice </a:t>
            </a:r>
            <a:r>
              <a:rPr lang="fr-FR" altLang="fr-FR" sz="1400" b="1"/>
              <a:t>CBA/J (H-2</a:t>
            </a:r>
            <a:r>
              <a:rPr lang="fr-FR" altLang="fr-FR" sz="1400" b="1" baseline="30000"/>
              <a:t>k</a:t>
            </a:r>
            <a:r>
              <a:rPr lang="fr-FR" altLang="fr-FR" sz="1400" b="1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48474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712776"/>
            <a:ext cx="4511964" cy="55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ZoneTexte 13"/>
          <p:cNvSpPr txBox="1"/>
          <p:nvPr/>
        </p:nvSpPr>
        <p:spPr>
          <a:xfrm>
            <a:off x="5960234" y="3789040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Splenocytes</a:t>
            </a:r>
            <a:endParaRPr lang="fr-FR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7937" y="0"/>
            <a:ext cx="9144000" cy="58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ts val="200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fr-FR" altLang="fr-FR" b="1" i="1">
                <a:solidFill>
                  <a:srgbClr val="333399"/>
                </a:solidFill>
                <a:latin typeface="Georgia" pitchFamily="18" charset="0"/>
              </a:rPr>
              <a:t>In vivo </a:t>
            </a:r>
            <a:r>
              <a:rPr lang="fr-FR" altLang="fr-FR" b="1" smtClean="0">
                <a:solidFill>
                  <a:srgbClr val="333399"/>
                </a:solidFill>
                <a:latin typeface="Georgia" pitchFamily="18" charset="0"/>
              </a:rPr>
              <a:t>cellular response</a:t>
            </a:r>
            <a:endParaRPr lang="fr-FR" altLang="fr-FR" b="1">
              <a:solidFill>
                <a:srgbClr val="333399"/>
              </a:solidFill>
              <a:latin typeface="Georgia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427984" y="4221088"/>
            <a:ext cx="4608512" cy="1277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fr-FR" sz="1100" i="1">
                <a:solidFill>
                  <a:schemeClr val="bg1">
                    <a:lumMod val="50000"/>
                  </a:schemeClr>
                </a:solidFill>
                <a:latin typeface="Calibri " charset="0"/>
                <a:ea typeface="MS PGothic" pitchFamily="34" charset="-128"/>
              </a:rPr>
              <a:t>Cellular response after vaccination with TE, DGNP, or </a:t>
            </a:r>
            <a:r>
              <a:rPr lang="en-US" altLang="fr-FR" sz="1100" i="1" smtClean="0">
                <a:solidFill>
                  <a:schemeClr val="bg1">
                    <a:lumMod val="50000"/>
                  </a:schemeClr>
                </a:solidFill>
                <a:latin typeface="Calibri " charset="0"/>
                <a:ea typeface="MS PGothic" pitchFamily="34" charset="-128"/>
              </a:rPr>
              <a:t>DGNP/TE. </a:t>
            </a:r>
            <a:r>
              <a:rPr lang="en-US" altLang="fr-FR" sz="1100" i="1">
                <a:solidFill>
                  <a:schemeClr val="bg1">
                    <a:lumMod val="50000"/>
                  </a:schemeClr>
                </a:solidFill>
                <a:latin typeface="Calibri " charset="0"/>
                <a:ea typeface="MS PGothic" pitchFamily="34" charset="-128"/>
              </a:rPr>
              <a:t>CBA/J mice were immunized three times at 2-week intervals by the nasal route. Splenocytes from vaccinated mice were recovered 1 month after the third immunization and cultured with 10 μg/ml TE. Cell-free supernatants were harvested and assayed for </a:t>
            </a:r>
            <a:r>
              <a:rPr lang="en-US" altLang="fr-FR" sz="1100" i="1" smtClean="0">
                <a:solidFill>
                  <a:schemeClr val="bg1">
                    <a:lumMod val="50000"/>
                  </a:schemeClr>
                </a:solidFill>
                <a:latin typeface="Calibri " charset="0"/>
                <a:ea typeface="MS PGothic" pitchFamily="34" charset="-128"/>
              </a:rPr>
              <a:t>cytokines. </a:t>
            </a:r>
            <a:r>
              <a:rPr lang="en-US" altLang="fr-FR" sz="1100" i="1">
                <a:solidFill>
                  <a:schemeClr val="bg1">
                    <a:lumMod val="50000"/>
                  </a:schemeClr>
                </a:solidFill>
                <a:latin typeface="Calibri " charset="0"/>
                <a:ea typeface="MS PGothic" pitchFamily="34" charset="-128"/>
              </a:rPr>
              <a:t>Splenocytes from six mice in each group were tested individually. Controls were untreated mice.</a:t>
            </a:r>
            <a:endParaRPr lang="fr-FR" altLang="fr-FR" sz="1100" i="1">
              <a:solidFill>
                <a:schemeClr val="bg1">
                  <a:lumMod val="50000"/>
                </a:schemeClr>
              </a:solidFill>
              <a:latin typeface="Calibri " charset="0"/>
              <a:ea typeface="MS PGothic" pitchFamily="34" charset="-128"/>
            </a:endParaRPr>
          </a:p>
        </p:txBody>
      </p:sp>
      <p:sp>
        <p:nvSpPr>
          <p:cNvPr id="8" name="Rectangle à coins arrondis 7"/>
          <p:cNvSpPr/>
          <p:nvPr/>
        </p:nvSpPr>
        <p:spPr>
          <a:xfrm>
            <a:off x="5796136" y="1484784"/>
            <a:ext cx="1872208" cy="79208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smtClean="0"/>
              <a:t>Th1</a:t>
            </a:r>
            <a:endParaRPr lang="fr-FR" sz="3200" b="1"/>
          </a:p>
        </p:txBody>
      </p:sp>
    </p:spTree>
    <p:extLst>
      <p:ext uri="{BB962C8B-B14F-4D97-AF65-F5344CB8AC3E}">
        <p14:creationId xmlns:p14="http://schemas.microsoft.com/office/powerpoint/2010/main" val="4293069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712776"/>
            <a:ext cx="4511964" cy="55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7937" y="0"/>
            <a:ext cx="9144000" cy="58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ts val="200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fr-FR" altLang="fr-FR" b="1" i="1">
                <a:solidFill>
                  <a:srgbClr val="333399"/>
                </a:solidFill>
                <a:latin typeface="Georgia" pitchFamily="18" charset="0"/>
              </a:rPr>
              <a:t>In vivo </a:t>
            </a:r>
            <a:r>
              <a:rPr lang="fr-FR" altLang="fr-FR" b="1">
                <a:solidFill>
                  <a:srgbClr val="333399"/>
                </a:solidFill>
                <a:latin typeface="Georgia" pitchFamily="18" charset="0"/>
              </a:rPr>
              <a:t>cellular response</a:t>
            </a:r>
          </a:p>
        </p:txBody>
      </p:sp>
      <p:sp>
        <p:nvSpPr>
          <p:cNvPr id="6" name="Rectangle 5"/>
          <p:cNvSpPr/>
          <p:nvPr/>
        </p:nvSpPr>
        <p:spPr>
          <a:xfrm>
            <a:off x="2267744" y="3534093"/>
            <a:ext cx="2088232" cy="1407075"/>
          </a:xfrm>
          <a:prstGeom prst="rect">
            <a:avLst/>
          </a:prstGeom>
          <a:solidFill>
            <a:srgbClr val="FFFFFF">
              <a:alpha val="5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à coins arrondis 7"/>
          <p:cNvSpPr/>
          <p:nvPr/>
        </p:nvSpPr>
        <p:spPr>
          <a:xfrm>
            <a:off x="5796136" y="1484784"/>
            <a:ext cx="1872208" cy="792088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smtClean="0"/>
              <a:t>Th2</a:t>
            </a:r>
            <a:endParaRPr lang="fr-FR" sz="3200" b="1"/>
          </a:p>
        </p:txBody>
      </p:sp>
      <p:sp>
        <p:nvSpPr>
          <p:cNvPr id="18" name="Rectangle 17"/>
          <p:cNvSpPr/>
          <p:nvPr/>
        </p:nvSpPr>
        <p:spPr>
          <a:xfrm>
            <a:off x="107504" y="692696"/>
            <a:ext cx="4235222" cy="2847235"/>
          </a:xfrm>
          <a:prstGeom prst="rect">
            <a:avLst/>
          </a:prstGeom>
          <a:solidFill>
            <a:srgbClr val="FFFFFF">
              <a:alpha val="5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/>
          <p:cNvSpPr/>
          <p:nvPr/>
        </p:nvSpPr>
        <p:spPr>
          <a:xfrm>
            <a:off x="179512" y="4869160"/>
            <a:ext cx="2088232" cy="1407075"/>
          </a:xfrm>
          <a:prstGeom prst="rect">
            <a:avLst/>
          </a:prstGeom>
          <a:solidFill>
            <a:srgbClr val="FFFFFF">
              <a:alpha val="5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/>
          <p:cNvSpPr txBox="1"/>
          <p:nvPr/>
        </p:nvSpPr>
        <p:spPr>
          <a:xfrm>
            <a:off x="5960234" y="3789040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Splenocytes</a:t>
            </a:r>
            <a:endParaRPr lang="fr-FR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427984" y="4221088"/>
            <a:ext cx="4608512" cy="1277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fr-FR" sz="1100" i="1">
                <a:solidFill>
                  <a:schemeClr val="bg1">
                    <a:lumMod val="50000"/>
                  </a:schemeClr>
                </a:solidFill>
                <a:latin typeface="Calibri " charset="0"/>
                <a:ea typeface="MS PGothic" pitchFamily="34" charset="-128"/>
              </a:rPr>
              <a:t>Cellular response after vaccination with TE, DGNP, or </a:t>
            </a:r>
            <a:r>
              <a:rPr lang="en-US" altLang="fr-FR" sz="1100" i="1" smtClean="0">
                <a:solidFill>
                  <a:schemeClr val="bg1">
                    <a:lumMod val="50000"/>
                  </a:schemeClr>
                </a:solidFill>
                <a:latin typeface="Calibri " charset="0"/>
                <a:ea typeface="MS PGothic" pitchFamily="34" charset="-128"/>
              </a:rPr>
              <a:t>DGNP/TE. </a:t>
            </a:r>
            <a:r>
              <a:rPr lang="en-US" altLang="fr-FR" sz="1100" i="1">
                <a:solidFill>
                  <a:schemeClr val="bg1">
                    <a:lumMod val="50000"/>
                  </a:schemeClr>
                </a:solidFill>
                <a:latin typeface="Calibri " charset="0"/>
                <a:ea typeface="MS PGothic" pitchFamily="34" charset="-128"/>
              </a:rPr>
              <a:t>CBA/J mice were immunized three times at 2-week intervals by the nasal route. Splenocytes from vaccinated mice were recovered 1 month after the third immunization and cultured with 10 μg/ml TE. Cell-free supernatants were harvested and assayed for </a:t>
            </a:r>
            <a:r>
              <a:rPr lang="en-US" altLang="fr-FR" sz="1100" i="1" smtClean="0">
                <a:solidFill>
                  <a:schemeClr val="bg1">
                    <a:lumMod val="50000"/>
                  </a:schemeClr>
                </a:solidFill>
                <a:latin typeface="Calibri " charset="0"/>
                <a:ea typeface="MS PGothic" pitchFamily="34" charset="-128"/>
              </a:rPr>
              <a:t>cytokines. </a:t>
            </a:r>
            <a:r>
              <a:rPr lang="en-US" altLang="fr-FR" sz="1100" i="1">
                <a:solidFill>
                  <a:schemeClr val="bg1">
                    <a:lumMod val="50000"/>
                  </a:schemeClr>
                </a:solidFill>
                <a:latin typeface="Calibri " charset="0"/>
                <a:ea typeface="MS PGothic" pitchFamily="34" charset="-128"/>
              </a:rPr>
              <a:t>Splenocytes from six mice in each group were tested individually. Controls were untreated mice.</a:t>
            </a:r>
            <a:endParaRPr lang="fr-FR" altLang="fr-FR" sz="1100" i="1">
              <a:solidFill>
                <a:schemeClr val="bg1">
                  <a:lumMod val="50000"/>
                </a:schemeClr>
              </a:solidFill>
              <a:latin typeface="Calibri 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65003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712776"/>
            <a:ext cx="4511964" cy="55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7937" y="0"/>
            <a:ext cx="9144000" cy="58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ts val="200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fr-FR" altLang="fr-FR" b="1" i="1">
                <a:solidFill>
                  <a:srgbClr val="333399"/>
                </a:solidFill>
                <a:latin typeface="Georgia" pitchFamily="18" charset="0"/>
              </a:rPr>
              <a:t>In vivo </a:t>
            </a:r>
            <a:r>
              <a:rPr lang="fr-FR" altLang="fr-FR" b="1">
                <a:solidFill>
                  <a:srgbClr val="333399"/>
                </a:solidFill>
                <a:latin typeface="Georgia" pitchFamily="18" charset="0"/>
              </a:rPr>
              <a:t>cellular response</a:t>
            </a:r>
          </a:p>
        </p:txBody>
      </p:sp>
      <p:sp>
        <p:nvSpPr>
          <p:cNvPr id="6" name="Rectangle 5"/>
          <p:cNvSpPr/>
          <p:nvPr/>
        </p:nvSpPr>
        <p:spPr>
          <a:xfrm>
            <a:off x="2123728" y="3573016"/>
            <a:ext cx="2146990" cy="2847235"/>
          </a:xfrm>
          <a:prstGeom prst="rect">
            <a:avLst/>
          </a:prstGeom>
          <a:solidFill>
            <a:srgbClr val="FFFFFF">
              <a:alpha val="5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à coins arrondis 7"/>
          <p:cNvSpPr/>
          <p:nvPr/>
        </p:nvSpPr>
        <p:spPr>
          <a:xfrm>
            <a:off x="5796136" y="1484784"/>
            <a:ext cx="1872208" cy="792088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smtClean="0"/>
              <a:t>Th17</a:t>
            </a:r>
            <a:endParaRPr lang="fr-FR" sz="3200" b="1"/>
          </a:p>
        </p:txBody>
      </p:sp>
      <p:sp>
        <p:nvSpPr>
          <p:cNvPr id="18" name="Rectangle 17"/>
          <p:cNvSpPr/>
          <p:nvPr/>
        </p:nvSpPr>
        <p:spPr>
          <a:xfrm>
            <a:off x="107504" y="692696"/>
            <a:ext cx="4235222" cy="2847235"/>
          </a:xfrm>
          <a:prstGeom prst="rect">
            <a:avLst/>
          </a:prstGeom>
          <a:solidFill>
            <a:srgbClr val="FFFFFF">
              <a:alpha val="5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/>
          <p:cNvSpPr/>
          <p:nvPr/>
        </p:nvSpPr>
        <p:spPr>
          <a:xfrm>
            <a:off x="107504" y="3501008"/>
            <a:ext cx="2146990" cy="1407075"/>
          </a:xfrm>
          <a:prstGeom prst="rect">
            <a:avLst/>
          </a:prstGeom>
          <a:solidFill>
            <a:srgbClr val="FFFFFF">
              <a:alpha val="5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/>
          <p:cNvSpPr txBox="1"/>
          <p:nvPr/>
        </p:nvSpPr>
        <p:spPr>
          <a:xfrm>
            <a:off x="5960234" y="3789040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Splenocytes</a:t>
            </a:r>
            <a:endParaRPr lang="fr-FR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427984" y="4221088"/>
            <a:ext cx="4608512" cy="1277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fr-FR" sz="1100" i="1">
                <a:solidFill>
                  <a:schemeClr val="bg1">
                    <a:lumMod val="50000"/>
                  </a:schemeClr>
                </a:solidFill>
                <a:latin typeface="Calibri " charset="0"/>
                <a:ea typeface="MS PGothic" pitchFamily="34" charset="-128"/>
              </a:rPr>
              <a:t>Cellular response after vaccination with TE, DGNP, or </a:t>
            </a:r>
            <a:r>
              <a:rPr lang="en-US" altLang="fr-FR" sz="1100" i="1" smtClean="0">
                <a:solidFill>
                  <a:schemeClr val="bg1">
                    <a:lumMod val="50000"/>
                  </a:schemeClr>
                </a:solidFill>
                <a:latin typeface="Calibri " charset="0"/>
                <a:ea typeface="MS PGothic" pitchFamily="34" charset="-128"/>
              </a:rPr>
              <a:t>DGNP/TE. </a:t>
            </a:r>
            <a:r>
              <a:rPr lang="en-US" altLang="fr-FR" sz="1100" i="1">
                <a:solidFill>
                  <a:schemeClr val="bg1">
                    <a:lumMod val="50000"/>
                  </a:schemeClr>
                </a:solidFill>
                <a:latin typeface="Calibri " charset="0"/>
                <a:ea typeface="MS PGothic" pitchFamily="34" charset="-128"/>
              </a:rPr>
              <a:t>CBA/J mice were immunized three times at 2-week intervals by the nasal route. Splenocytes from vaccinated mice were recovered 1 month after the third immunization and cultured with 10 μg/ml TE. Cell-free supernatants were harvested and assayed for </a:t>
            </a:r>
            <a:r>
              <a:rPr lang="en-US" altLang="fr-FR" sz="1100" i="1" smtClean="0">
                <a:solidFill>
                  <a:schemeClr val="bg1">
                    <a:lumMod val="50000"/>
                  </a:schemeClr>
                </a:solidFill>
                <a:latin typeface="Calibri " charset="0"/>
                <a:ea typeface="MS PGothic" pitchFamily="34" charset="-128"/>
              </a:rPr>
              <a:t>cytokines. </a:t>
            </a:r>
            <a:r>
              <a:rPr lang="en-US" altLang="fr-FR" sz="1100" i="1">
                <a:solidFill>
                  <a:schemeClr val="bg1">
                    <a:lumMod val="50000"/>
                  </a:schemeClr>
                </a:solidFill>
                <a:latin typeface="Calibri " charset="0"/>
                <a:ea typeface="MS PGothic" pitchFamily="34" charset="-128"/>
              </a:rPr>
              <a:t>Splenocytes from six mice in each group were tested individually. Controls were untreated mice.</a:t>
            </a:r>
            <a:endParaRPr lang="fr-FR" altLang="fr-FR" sz="1100" i="1">
              <a:solidFill>
                <a:schemeClr val="bg1">
                  <a:lumMod val="50000"/>
                </a:schemeClr>
              </a:solidFill>
              <a:latin typeface="Calibri " charset="0"/>
              <a:ea typeface="MS PGothic" pitchFamily="34" charset="-128"/>
            </a:endParaRP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522662"/>
            <a:ext cx="5040560" cy="1111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2356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52736"/>
            <a:ext cx="3763963" cy="4716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ZoneTexte 15"/>
          <p:cNvSpPr txBox="1"/>
          <p:nvPr/>
        </p:nvSpPr>
        <p:spPr>
          <a:xfrm>
            <a:off x="5796136" y="3789040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Splenocytes</a:t>
            </a:r>
            <a:endParaRPr lang="fr-FR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7937" y="0"/>
            <a:ext cx="9144000" cy="58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ts val="200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fr-FR" altLang="fr-FR" b="1" i="1" dirty="0">
                <a:solidFill>
                  <a:srgbClr val="333399"/>
                </a:solidFill>
                <a:latin typeface="Georgia" pitchFamily="18" charset="0"/>
              </a:rPr>
              <a:t>In vivo </a:t>
            </a:r>
            <a:r>
              <a:rPr lang="fr-FR" altLang="fr-FR" b="1" dirty="0">
                <a:solidFill>
                  <a:srgbClr val="333399"/>
                </a:solidFill>
                <a:latin typeface="Georgia" pitchFamily="18" charset="0"/>
              </a:rPr>
              <a:t>cellular </a:t>
            </a:r>
            <a:r>
              <a:rPr lang="fr-FR" altLang="fr-FR" b="1" dirty="0" err="1">
                <a:solidFill>
                  <a:srgbClr val="333399"/>
                </a:solidFill>
                <a:latin typeface="Georgia" pitchFamily="18" charset="0"/>
              </a:rPr>
              <a:t>response</a:t>
            </a:r>
            <a:endParaRPr lang="fr-FR" altLang="fr-FR" b="1" dirty="0">
              <a:solidFill>
                <a:srgbClr val="333399"/>
              </a:solidFill>
              <a:latin typeface="Georgia" pitchFamily="18" charset="0"/>
            </a:endParaRP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708920"/>
            <a:ext cx="5040560" cy="1111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4211960" y="4581128"/>
            <a:ext cx="4572000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GB" sz="1100" i="1">
                <a:solidFill>
                  <a:schemeClr val="bg1">
                    <a:lumMod val="50000"/>
                  </a:schemeClr>
                </a:solidFill>
                <a:latin typeface="Calibri " charset="0"/>
                <a:ea typeface="MS PGothic" pitchFamily="34" charset="-128"/>
              </a:rPr>
              <a:t>Cellular response after vaccination with DGNP, TE or DGNP/TE. The CBA/J mice were immunized three times at 2-week intervals by the nasal route. Splenocytes from vaccinated mice were recovered 1 month after the third immunization and cultured with 10 μg/ml TE. IFN-γ (A) and IL-17 (B) were measured in the absence or the presence of 20 μg/ml of anti-CD4 or anti-CD8 mAb. Controls were untreated mice.</a:t>
            </a:r>
            <a:endParaRPr lang="fr-FR" sz="1100" i="1">
              <a:solidFill>
                <a:schemeClr val="bg1">
                  <a:lumMod val="50000"/>
                </a:schemeClr>
              </a:solidFill>
              <a:latin typeface="Calibri 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24431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grpSp>
        <p:nvGrpSpPr>
          <p:cNvPr id="16" name="Groupe 2"/>
          <p:cNvGrpSpPr/>
          <p:nvPr/>
        </p:nvGrpSpPr>
        <p:grpSpPr>
          <a:xfrm>
            <a:off x="2483768" y="1628800"/>
            <a:ext cx="3816424" cy="2736304"/>
            <a:chOff x="3408190" y="444290"/>
            <a:chExt cx="5005798" cy="3523523"/>
          </a:xfrm>
        </p:grpSpPr>
        <p:pic>
          <p:nvPicPr>
            <p:cNvPr id="17" name="Picture 2" descr="C:\Users\Céline Ducournau\Desktop\Article Toxo NPs\résultats NPs\IgG titer J45.jpg"/>
            <p:cNvPicPr>
              <a:picLocks noChangeAspect="1" noChangeArrowheads="1"/>
            </p:cNvPicPr>
            <p:nvPr/>
          </p:nvPicPr>
          <p:blipFill>
            <a:blip r:embed="rId3" cstate="print"/>
            <a:srcRect l="5172" t="10192" r="12069" b="8981"/>
            <a:stretch>
              <a:fillRect/>
            </a:stretch>
          </p:blipFill>
          <p:spPr bwMode="auto">
            <a:xfrm>
              <a:off x="3408190" y="444290"/>
              <a:ext cx="5005798" cy="3523523"/>
            </a:xfrm>
            <a:prstGeom prst="rect">
              <a:avLst/>
            </a:prstGeom>
            <a:noFill/>
          </p:spPr>
        </p:pic>
        <p:sp>
          <p:nvSpPr>
            <p:cNvPr id="18" name="ZoneTexte 17"/>
            <p:cNvSpPr txBox="1"/>
            <p:nvPr/>
          </p:nvSpPr>
          <p:spPr>
            <a:xfrm>
              <a:off x="6382294" y="1196752"/>
              <a:ext cx="360040" cy="288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>
                  <a:latin typeface="Arial" pitchFamily="34" charset="0"/>
                  <a:cs typeface="Arial" pitchFamily="34" charset="0"/>
                </a:rPr>
                <a:t>*</a:t>
              </a:r>
              <a:endParaRPr lang="fr-FR" sz="12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7670462" y="469656"/>
              <a:ext cx="360040" cy="288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>
                  <a:latin typeface="Arial" pitchFamily="34" charset="0"/>
                  <a:cs typeface="Arial" pitchFamily="34" charset="0"/>
                </a:rPr>
                <a:t>*</a:t>
              </a:r>
              <a:endParaRPr lang="fr-FR" sz="12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6" name="ZoneTexte 5"/>
          <p:cNvSpPr txBox="1"/>
          <p:nvPr/>
        </p:nvSpPr>
        <p:spPr>
          <a:xfrm>
            <a:off x="3899596" y="188640"/>
            <a:ext cx="1312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ts val="2000"/>
              </a:spcBef>
              <a:buClr>
                <a:srgbClr val="000000"/>
              </a:buClr>
            </a:pPr>
            <a:r>
              <a:rPr lang="fr-FR" altLang="fr-FR" b="1" i="1" dirty="0" err="1" smtClean="0">
                <a:solidFill>
                  <a:srgbClr val="333399"/>
                </a:solidFill>
                <a:latin typeface="Georgia" pitchFamily="18" charset="0"/>
              </a:rPr>
              <a:t>Seric</a:t>
            </a:r>
            <a:r>
              <a:rPr lang="fr-FR" altLang="fr-FR" b="1" i="1" dirty="0" smtClean="0">
                <a:solidFill>
                  <a:srgbClr val="333399"/>
                </a:solidFill>
                <a:latin typeface="Georgia" pitchFamily="18" charset="0"/>
              </a:rPr>
              <a:t> </a:t>
            </a:r>
            <a:r>
              <a:rPr lang="fr-FR" altLang="fr-FR" b="1" i="1" dirty="0" err="1" smtClean="0">
                <a:solidFill>
                  <a:srgbClr val="333399"/>
                </a:solidFill>
                <a:latin typeface="Georgia" pitchFamily="18" charset="0"/>
              </a:rPr>
              <a:t>IgG</a:t>
            </a:r>
            <a:endParaRPr lang="fr-FR" altLang="fr-FR" b="1" dirty="0">
              <a:solidFill>
                <a:srgbClr val="333399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7631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260648"/>
            <a:ext cx="8784976" cy="58477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3200" i="1" dirty="0" err="1" smtClean="0">
                <a:solidFill>
                  <a:srgbClr val="0070C0"/>
                </a:solidFill>
                <a:latin typeface="Georgia" pitchFamily="18" charset="0"/>
                <a:cs typeface="Arial" pitchFamily="34" charset="0"/>
              </a:rPr>
              <a:t>Toxoplasma</a:t>
            </a:r>
            <a:r>
              <a:rPr lang="fr-FR" sz="3200" i="1" dirty="0" smtClean="0">
                <a:solidFill>
                  <a:srgbClr val="0070C0"/>
                </a:solidFill>
                <a:latin typeface="Georgia" pitchFamily="18" charset="0"/>
                <a:cs typeface="Arial" pitchFamily="34" charset="0"/>
              </a:rPr>
              <a:t> </a:t>
            </a:r>
            <a:r>
              <a:rPr lang="fr-FR" sz="3200" i="1" dirty="0" err="1" smtClean="0">
                <a:solidFill>
                  <a:srgbClr val="0070C0"/>
                </a:solidFill>
                <a:latin typeface="Georgia" pitchFamily="18" charset="0"/>
                <a:cs typeface="Arial" pitchFamily="34" charset="0"/>
              </a:rPr>
              <a:t>gondii</a:t>
            </a:r>
            <a:r>
              <a:rPr lang="fr-FR" sz="3200" i="1" dirty="0" smtClean="0">
                <a:solidFill>
                  <a:srgbClr val="0070C0"/>
                </a:solidFill>
                <a:latin typeface="Georgia" pitchFamily="18" charset="0"/>
                <a:cs typeface="Arial" pitchFamily="34" charset="0"/>
              </a:rPr>
              <a:t> challenge</a:t>
            </a:r>
            <a:endParaRPr lang="fr-FR" sz="3200" i="1" dirty="0">
              <a:solidFill>
                <a:srgbClr val="0070C0"/>
              </a:solidFill>
              <a:latin typeface="Georgia" pitchFamily="18" charset="0"/>
              <a:cs typeface="Arial" pitchFamily="34" charset="0"/>
            </a:endParaRPr>
          </a:p>
        </p:txBody>
      </p:sp>
      <p:graphicFrame>
        <p:nvGraphicFramePr>
          <p:cNvPr id="46" name="Graphique 45"/>
          <p:cNvGraphicFramePr/>
          <p:nvPr>
            <p:extLst>
              <p:ext uri="{D42A27DB-BD31-4B8C-83A1-F6EECF244321}">
                <p14:modId xmlns:p14="http://schemas.microsoft.com/office/powerpoint/2010/main" val="1253357857"/>
              </p:ext>
            </p:extLst>
          </p:nvPr>
        </p:nvGraphicFramePr>
        <p:xfrm>
          <a:off x="1835696" y="2636912"/>
          <a:ext cx="5688632" cy="2808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4" name="Picture 6" descr="http://www.astrosurf.com/luxorion/Bio/souris.jpg"/>
          <p:cNvPicPr>
            <a:picLocks noChangeAspect="1" noChangeArrowheads="1"/>
          </p:cNvPicPr>
          <p:nvPr/>
        </p:nvPicPr>
        <p:blipFill>
          <a:blip r:embed="rId3" cstate="print"/>
          <a:srcRect l="22006" t="11739" r="13829"/>
          <a:stretch>
            <a:fillRect/>
          </a:stretch>
        </p:blipFill>
        <p:spPr bwMode="auto">
          <a:xfrm>
            <a:off x="3779912" y="980728"/>
            <a:ext cx="969485" cy="1000731"/>
          </a:xfrm>
          <a:prstGeom prst="rect">
            <a:avLst/>
          </a:prstGeom>
          <a:noFill/>
        </p:spPr>
      </p:pic>
      <p:sp>
        <p:nvSpPr>
          <p:cNvPr id="35" name="ZoneTexte 34"/>
          <p:cNvSpPr txBox="1"/>
          <p:nvPr/>
        </p:nvSpPr>
        <p:spPr>
          <a:xfrm>
            <a:off x="6857784" y="5533381"/>
            <a:ext cx="21602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smtClean="0">
                <a:latin typeface="Arial" pitchFamily="34" charset="0"/>
                <a:cs typeface="Arial" pitchFamily="34" charset="0"/>
              </a:rPr>
              <a:t>*</a:t>
            </a:r>
            <a:endParaRPr lang="fr-FR" sz="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ZoneTexte 35"/>
          <p:cNvSpPr txBox="1"/>
          <p:nvPr/>
        </p:nvSpPr>
        <p:spPr>
          <a:xfrm>
            <a:off x="7956376" y="5361657"/>
            <a:ext cx="21602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smtClean="0">
                <a:latin typeface="Arial" pitchFamily="34" charset="0"/>
                <a:cs typeface="Arial" pitchFamily="34" charset="0"/>
              </a:rPr>
              <a:t>*</a:t>
            </a:r>
            <a:endParaRPr lang="fr-FR" sz="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ZoneTexte 38"/>
          <p:cNvSpPr txBox="1"/>
          <p:nvPr/>
        </p:nvSpPr>
        <p:spPr>
          <a:xfrm>
            <a:off x="2915816" y="5517232"/>
            <a:ext cx="4460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Only</a:t>
            </a:r>
            <a:r>
              <a:rPr lang="fr-FR" dirty="0" smtClean="0"/>
              <a:t> </a:t>
            </a:r>
            <a:r>
              <a:rPr lang="fr-FR" dirty="0" err="1" smtClean="0"/>
              <a:t>mice</a:t>
            </a:r>
            <a:r>
              <a:rPr lang="fr-FR" dirty="0" smtClean="0"/>
              <a:t> </a:t>
            </a:r>
            <a:r>
              <a:rPr lang="fr-FR" dirty="0" err="1" smtClean="0"/>
              <a:t>vaccinated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NP </a:t>
            </a:r>
            <a:r>
              <a:rPr lang="fr-FR" dirty="0" err="1" smtClean="0"/>
              <a:t>were</a:t>
            </a:r>
            <a:r>
              <a:rPr lang="fr-FR" dirty="0" smtClean="0"/>
              <a:t> </a:t>
            </a:r>
            <a:r>
              <a:rPr lang="fr-FR" dirty="0" err="1" smtClean="0"/>
              <a:t>protected</a:t>
            </a:r>
            <a:endParaRPr lang="fr-FR" dirty="0"/>
          </a:p>
        </p:txBody>
      </p:sp>
      <p:sp>
        <p:nvSpPr>
          <p:cNvPr id="2" name="ZoneTexte 1"/>
          <p:cNvSpPr txBox="1"/>
          <p:nvPr/>
        </p:nvSpPr>
        <p:spPr>
          <a:xfrm rot="16200000">
            <a:off x="877280" y="3667335"/>
            <a:ext cx="1710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Survival</a:t>
            </a:r>
            <a:r>
              <a:rPr lang="fr-FR" dirty="0" smtClean="0"/>
              <a:t> rate (%)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93980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6" grpId="0">
        <p:bldAsOne/>
      </p:bldGraphic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324544" y="0"/>
            <a:ext cx="9144000" cy="1089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ts val="200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fr-FR" altLang="fr-FR" sz="2400" b="1" i="1" dirty="0" smtClean="0">
                <a:latin typeface="Georgia" pitchFamily="18" charset="0"/>
              </a:rPr>
              <a:t>In vivo </a:t>
            </a:r>
            <a:r>
              <a:rPr lang="fr-FR" altLang="fr-FR" sz="2400" b="1" dirty="0" smtClean="0">
                <a:latin typeface="Georgia" pitchFamily="18" charset="0"/>
              </a:rPr>
              <a:t>protection </a:t>
            </a:r>
          </a:p>
          <a:p>
            <a:pPr algn="ctr" eaLnBrk="1" hangingPunct="1">
              <a:spcBef>
                <a:spcPts val="200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fr-FR" altLang="fr-FR" sz="2400" b="1" dirty="0" smtClean="0">
                <a:latin typeface="Georgia" pitchFamily="18" charset="0"/>
              </a:rPr>
              <a:t>(non </a:t>
            </a:r>
            <a:r>
              <a:rPr lang="fr-FR" altLang="fr-FR" sz="2400" b="1" dirty="0" err="1" smtClean="0">
                <a:latin typeface="Georgia" pitchFamily="18" charset="0"/>
              </a:rPr>
              <a:t>lethal</a:t>
            </a:r>
            <a:r>
              <a:rPr lang="fr-FR" altLang="fr-FR" sz="2400" b="1" dirty="0" smtClean="0">
                <a:latin typeface="Georgia" pitchFamily="18" charset="0"/>
              </a:rPr>
              <a:t> challenge)</a:t>
            </a:r>
            <a:endParaRPr lang="fr-FR" altLang="fr-FR" sz="2400" b="1" dirty="0">
              <a:latin typeface="Georgia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71800" y="5373216"/>
            <a:ext cx="3851920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GB" sz="1100" i="1" dirty="0" smtClean="0">
                <a:solidFill>
                  <a:prstClr val="white">
                    <a:lumMod val="50000"/>
                  </a:prstClr>
                </a:solidFill>
                <a:latin typeface="Calibri " charset="0"/>
                <a:ea typeface="MS PGothic" pitchFamily="34" charset="-128"/>
              </a:rPr>
              <a:t>Brain </a:t>
            </a:r>
            <a:r>
              <a:rPr lang="en-GB" sz="1100" i="1" dirty="0">
                <a:solidFill>
                  <a:prstClr val="white">
                    <a:lumMod val="50000"/>
                  </a:prstClr>
                </a:solidFill>
                <a:latin typeface="Calibri " charset="0"/>
                <a:ea typeface="MS PGothic" pitchFamily="34" charset="-128"/>
              </a:rPr>
              <a:t>cyst load of CBA/J mice immunized </a:t>
            </a:r>
            <a:r>
              <a:rPr lang="en-GB" sz="1100" i="1" dirty="0" smtClean="0">
                <a:solidFill>
                  <a:prstClr val="white">
                    <a:lumMod val="50000"/>
                  </a:prstClr>
                </a:solidFill>
                <a:latin typeface="Calibri " charset="0"/>
                <a:ea typeface="MS PGothic" pitchFamily="34" charset="-128"/>
              </a:rPr>
              <a:t>and </a:t>
            </a:r>
            <a:r>
              <a:rPr lang="en-GB" sz="1100" i="1" dirty="0">
                <a:solidFill>
                  <a:prstClr val="white">
                    <a:lumMod val="50000"/>
                  </a:prstClr>
                </a:solidFill>
                <a:latin typeface="Calibri " charset="0"/>
                <a:ea typeface="MS PGothic" pitchFamily="34" charset="-128"/>
              </a:rPr>
              <a:t>orally infected with 30 cysts of 76K T. </a:t>
            </a:r>
            <a:r>
              <a:rPr lang="en-GB" sz="1100" i="1" dirty="0" err="1">
                <a:solidFill>
                  <a:prstClr val="white">
                    <a:lumMod val="50000"/>
                  </a:prstClr>
                </a:solidFill>
                <a:latin typeface="Calibri " charset="0"/>
                <a:ea typeface="MS PGothic" pitchFamily="34" charset="-128"/>
              </a:rPr>
              <a:t>gondii</a:t>
            </a:r>
            <a:r>
              <a:rPr lang="en-GB" sz="1100" i="1" dirty="0">
                <a:solidFill>
                  <a:prstClr val="white">
                    <a:lumMod val="50000"/>
                  </a:prstClr>
                </a:solidFill>
                <a:latin typeface="Calibri " charset="0"/>
                <a:ea typeface="MS PGothic" pitchFamily="34" charset="-128"/>
              </a:rPr>
              <a:t> strain. Brain cyst load was evaluated 1 month after challenge. </a:t>
            </a:r>
            <a:endParaRPr lang="fr-FR" sz="1100" i="1" dirty="0">
              <a:solidFill>
                <a:prstClr val="white">
                  <a:lumMod val="50000"/>
                </a:prstClr>
              </a:solidFill>
              <a:latin typeface="Calibri " charset="0"/>
              <a:ea typeface="MS PGothic" pitchFamily="34" charset="-128"/>
            </a:endParaRPr>
          </a:p>
        </p:txBody>
      </p:sp>
      <p:pic>
        <p:nvPicPr>
          <p:cNvPr id="34" name="Picture 1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70" b="-1"/>
          <a:stretch/>
        </p:blipFill>
        <p:spPr bwMode="auto">
          <a:xfrm>
            <a:off x="2627784" y="2636912"/>
            <a:ext cx="3846562" cy="2286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9904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9827" y="2925265"/>
            <a:ext cx="1854233" cy="156194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979712" y="1340768"/>
            <a:ext cx="5328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fr-FR" sz="2000" dirty="0">
                <a:solidFill>
                  <a:prstClr val="black"/>
                </a:solidFill>
              </a:rPr>
              <a:t>Vaccination of </a:t>
            </a:r>
            <a:r>
              <a:rPr lang="fr-FR" sz="2000" dirty="0" err="1" smtClean="0">
                <a:solidFill>
                  <a:prstClr val="black"/>
                </a:solidFill>
              </a:rPr>
              <a:t>sheeps</a:t>
            </a:r>
            <a:r>
              <a:rPr lang="fr-FR" sz="2000" dirty="0" smtClean="0">
                <a:solidFill>
                  <a:prstClr val="black"/>
                </a:solidFill>
              </a:rPr>
              <a:t> </a:t>
            </a:r>
            <a:r>
              <a:rPr lang="fr-FR" sz="2000" dirty="0" err="1">
                <a:solidFill>
                  <a:prstClr val="black"/>
                </a:solidFill>
              </a:rPr>
              <a:t>against</a:t>
            </a:r>
            <a:r>
              <a:rPr lang="fr-FR" sz="2000" dirty="0">
                <a:solidFill>
                  <a:prstClr val="black"/>
                </a:solidFill>
              </a:rPr>
              <a:t> </a:t>
            </a:r>
            <a:r>
              <a:rPr lang="fr-FR" sz="2000" dirty="0" err="1">
                <a:solidFill>
                  <a:prstClr val="black"/>
                </a:solidFill>
              </a:rPr>
              <a:t>toxoplasmosis</a:t>
            </a:r>
            <a:endParaRPr lang="fr-FR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041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>
          <a:xfrm>
            <a:off x="772716" y="4022270"/>
            <a:ext cx="8078051" cy="2436916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endParaRPr lang="fr-FR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fr-F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Humoral </a:t>
            </a:r>
            <a:r>
              <a:rPr lang="fr-FR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response</a:t>
            </a:r>
            <a:endParaRPr lang="fr-FR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fr-F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Cellular </a:t>
            </a:r>
            <a:r>
              <a:rPr lang="fr-FR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response</a:t>
            </a:r>
            <a:r>
              <a:rPr lang="fr-F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(PBMC and spleen)</a:t>
            </a:r>
          </a:p>
          <a:p>
            <a:pPr>
              <a:lnSpc>
                <a:spcPct val="150000"/>
              </a:lnSpc>
            </a:pPr>
            <a:r>
              <a:rPr lang="fr-F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Protection </a:t>
            </a:r>
            <a:r>
              <a:rPr lang="fr-FR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against</a:t>
            </a:r>
            <a:r>
              <a:rPr lang="fr-F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challenge (</a:t>
            </a:r>
            <a:r>
              <a:rPr lang="fr-FR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brain</a:t>
            </a:r>
            <a:r>
              <a:rPr lang="fr-F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oocyst</a:t>
            </a:r>
            <a:r>
              <a:rPr lang="fr-F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evaluation</a:t>
            </a:r>
            <a:r>
              <a:rPr lang="fr-FR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fr-FR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1691680" y="1772816"/>
            <a:ext cx="294214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- 11 </a:t>
            </a:r>
            <a:r>
              <a:rPr lang="fr-FR" dirty="0" err="1" smtClean="0"/>
              <a:t>sheeps</a:t>
            </a:r>
            <a:r>
              <a:rPr lang="fr-FR" dirty="0" smtClean="0"/>
              <a:t> per group</a:t>
            </a:r>
          </a:p>
          <a:p>
            <a:endParaRPr lang="fr-FR" dirty="0"/>
          </a:p>
          <a:p>
            <a:r>
              <a:rPr lang="fr-FR" dirty="0" smtClean="0"/>
              <a:t>- </a:t>
            </a:r>
            <a:r>
              <a:rPr lang="fr-FR" dirty="0" err="1" smtClean="0"/>
              <a:t>i.n</a:t>
            </a:r>
            <a:r>
              <a:rPr lang="fr-FR" dirty="0" smtClean="0"/>
              <a:t> administration of NPL/TE</a:t>
            </a:r>
          </a:p>
          <a:p>
            <a:endParaRPr lang="fr-FR" dirty="0" smtClean="0"/>
          </a:p>
          <a:p>
            <a:r>
              <a:rPr lang="fr-FR" dirty="0" smtClean="0"/>
              <a:t>- D0 and D20</a:t>
            </a:r>
          </a:p>
          <a:p>
            <a:pPr marL="285750" indent="-285750">
              <a:buFontTx/>
              <a:buChar char="-"/>
            </a:pPr>
            <a:endParaRPr lang="fr-FR" dirty="0"/>
          </a:p>
          <a:p>
            <a:r>
              <a:rPr lang="fr-FR" dirty="0" smtClean="0"/>
              <a:t>- challenge </a:t>
            </a:r>
            <a:r>
              <a:rPr lang="fr-FR" dirty="0" err="1" smtClean="0"/>
              <a:t>with</a:t>
            </a:r>
            <a:r>
              <a:rPr lang="fr-FR" dirty="0" smtClean="0"/>
              <a:t> TE</a:t>
            </a:r>
          </a:p>
          <a:p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3707904" y="332656"/>
            <a:ext cx="1875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T</a:t>
            </a:r>
            <a:r>
              <a:rPr lang="fr-FR" dirty="0" smtClean="0"/>
              <a:t> </a:t>
            </a:r>
            <a:r>
              <a:rPr lang="fr-FR" dirty="0" err="1" smtClean="0"/>
              <a:t>gondii</a:t>
            </a:r>
            <a:r>
              <a:rPr lang="fr-FR" dirty="0" smtClean="0"/>
              <a:t> challenge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43912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324544" y="0"/>
            <a:ext cx="9144000" cy="58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ts val="200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fr-FR" altLang="fr-FR" b="1" dirty="0" err="1" smtClean="0">
                <a:solidFill>
                  <a:srgbClr val="000090"/>
                </a:solidFill>
                <a:latin typeface="Georgia" pitchFamily="18" charset="0"/>
              </a:rPr>
              <a:t>Nanoparticles</a:t>
            </a:r>
            <a:endParaRPr lang="fr-FR" altLang="fr-FR" b="1" dirty="0">
              <a:solidFill>
                <a:srgbClr val="000090"/>
              </a:solidFill>
              <a:latin typeface="Georgia" pitchFamily="18" charset="0"/>
            </a:endParaRPr>
          </a:p>
        </p:txBody>
      </p:sp>
      <p:grpSp>
        <p:nvGrpSpPr>
          <p:cNvPr id="4100" name="Group 4"/>
          <p:cNvGrpSpPr>
            <a:grpSpLocks/>
          </p:cNvGrpSpPr>
          <p:nvPr/>
        </p:nvGrpSpPr>
        <p:grpSpPr bwMode="auto">
          <a:xfrm>
            <a:off x="228600" y="685800"/>
            <a:ext cx="8763000" cy="0"/>
            <a:chOff x="144" y="480"/>
            <a:chExt cx="5520" cy="0"/>
          </a:xfrm>
        </p:grpSpPr>
        <p:sp>
          <p:nvSpPr>
            <p:cNvPr id="4109" name="Line 5"/>
            <p:cNvSpPr>
              <a:spLocks noChangeShapeType="1"/>
            </p:cNvSpPr>
            <p:nvPr/>
          </p:nvSpPr>
          <p:spPr bwMode="auto">
            <a:xfrm>
              <a:off x="144" y="480"/>
              <a:ext cx="552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110" name="Line 6"/>
            <p:cNvSpPr>
              <a:spLocks noChangeShapeType="1"/>
            </p:cNvSpPr>
            <p:nvPr/>
          </p:nvSpPr>
          <p:spPr bwMode="auto">
            <a:xfrm>
              <a:off x="144" y="480"/>
              <a:ext cx="5520" cy="0"/>
            </a:xfrm>
            <a:prstGeom prst="line">
              <a:avLst/>
            </a:prstGeom>
            <a:noFill/>
            <a:ln w="76200" cmpd="tri">
              <a:solidFill>
                <a:srgbClr val="3333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4103" name="Line 9"/>
          <p:cNvSpPr>
            <a:spLocks noChangeShapeType="1"/>
          </p:cNvSpPr>
          <p:nvPr/>
        </p:nvSpPr>
        <p:spPr bwMode="auto">
          <a:xfrm>
            <a:off x="228600" y="6310313"/>
            <a:ext cx="8763000" cy="0"/>
          </a:xfrm>
          <a:prstGeom prst="line">
            <a:avLst/>
          </a:prstGeom>
          <a:noFill/>
          <a:ln w="25400">
            <a:solidFill>
              <a:srgbClr val="33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ED19A1-D6A8-4ABB-B6BB-C7500D2B0AE9}" type="slidenum">
              <a:rPr lang="fr-FR" altLang="fr-FR" sz="2000" b="1" smtClean="0">
                <a:solidFill>
                  <a:srgbClr val="1F1F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>
                <a:defRPr/>
              </a:pPr>
              <a:t>4</a:t>
            </a:fld>
            <a:endParaRPr lang="fr-FR" altLang="fr-FR" sz="2000" b="1" dirty="0">
              <a:solidFill>
                <a:srgbClr val="1F1F8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1" name="Picture 10" descr="logoLille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453364"/>
            <a:ext cx="967686" cy="314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" name="Picture 2" descr="http://fr.academic.ru/pictures/frwiki/50/280px-Universit%C3%A9_de_Tours_%28logo%29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6408074"/>
            <a:ext cx="576064" cy="405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1145332" y="6441448"/>
            <a:ext cx="14344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smtClean="0">
                <a:ln w="6350" cmpd="sng">
                  <a:solidFill>
                    <a:schemeClr val="bg1">
                      <a:lumMod val="85000"/>
                    </a:schemeClr>
                  </a:solidFill>
                  <a:prstDash val="solid"/>
                </a:ln>
                <a:solidFill>
                  <a:schemeClr val="bg1">
                    <a:lumMod val="65000"/>
                  </a:schemeClr>
                </a:solidFill>
              </a:rPr>
              <a:t>EA4483 / U995</a:t>
            </a:r>
            <a:endParaRPr lang="fr-FR" sz="1600">
              <a:ln w="6350" cmpd="sng">
                <a:solidFill>
                  <a:schemeClr val="bg1">
                    <a:lumMod val="85000"/>
                  </a:schemeClr>
                </a:solidFill>
                <a:prstDash val="solid"/>
              </a:ln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63888" y="6426059"/>
            <a:ext cx="11224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mtClean="0">
                <a:ln w="6350" cmpd="sng">
                  <a:solidFill>
                    <a:schemeClr val="bg1">
                      <a:lumMod val="85000"/>
                    </a:schemeClr>
                  </a:solidFill>
                  <a:prstDash val="solid"/>
                </a:ln>
                <a:solidFill>
                  <a:schemeClr val="bg1">
                    <a:lumMod val="65000"/>
                  </a:schemeClr>
                </a:solidFill>
              </a:rPr>
              <a:t>UMR1282</a:t>
            </a:r>
            <a:endParaRPr lang="fr-FR">
              <a:ln w="6350" cmpd="sng">
                <a:solidFill>
                  <a:schemeClr val="bg1">
                    <a:lumMod val="85000"/>
                  </a:schemeClr>
                </a:solidFill>
                <a:prstDash val="solid"/>
              </a:ln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3" name="Rectangle à coins arrondis 12"/>
          <p:cNvSpPr/>
          <p:nvPr/>
        </p:nvSpPr>
        <p:spPr>
          <a:xfrm>
            <a:off x="4848157" y="3117218"/>
            <a:ext cx="3600400" cy="2592288"/>
          </a:xfrm>
          <a:prstGeom prst="roundRect">
            <a:avLst>
              <a:gd name="adj" fmla="val 5673"/>
            </a:avLst>
          </a:prstGeom>
          <a:solidFill>
            <a:schemeClr val="bg1"/>
          </a:solidFill>
          <a:ln>
            <a:solidFill>
              <a:schemeClr val="tx2"/>
            </a:solidFill>
          </a:ln>
          <a:effectLst>
            <a:outerShdw blurRad="50800" dist="63500" dir="2700000" algn="tl" rotWithShape="0">
              <a:schemeClr val="tx2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Picture 5" descr="File:DLS.sv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8760"/>
            <a:ext cx="3816424" cy="303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587"/>
          <a:stretch/>
        </p:blipFill>
        <p:spPr bwMode="auto">
          <a:xfrm>
            <a:off x="6012160" y="1052736"/>
            <a:ext cx="1512168" cy="1617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230451"/>
            <a:ext cx="2257425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01" t="6140" r="4476" b="12087"/>
          <a:stretch/>
        </p:blipFill>
        <p:spPr bwMode="auto">
          <a:xfrm>
            <a:off x="4952010" y="3212165"/>
            <a:ext cx="3360717" cy="2410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6864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635896" y="476672"/>
            <a:ext cx="338437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fr-FR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Humoral </a:t>
            </a:r>
            <a:r>
              <a:rPr lang="fr-FR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Response</a:t>
            </a:r>
            <a:r>
              <a:rPr lang="fr-FR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fr-FR"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IgG</a:t>
            </a:r>
            <a:endParaRPr lang="fr-FR" sz="20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342900"/>
            <a:r>
              <a:rPr lang="fr-FR" sz="15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fr-FR" sz="15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t="10381" r="55757" b="28812"/>
          <a:stretch/>
        </p:blipFill>
        <p:spPr>
          <a:xfrm>
            <a:off x="3131840" y="2085659"/>
            <a:ext cx="2664296" cy="2804718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139952" y="4869160"/>
            <a:ext cx="850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control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5076056" y="4898140"/>
            <a:ext cx="754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NP/TE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36764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xfrm>
            <a:off x="611560" y="1628800"/>
            <a:ext cx="8083448" cy="3043129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Blood </a:t>
            </a:r>
            <a:r>
              <a:rPr lang="fr-FR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samplings</a:t>
            </a: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6weeks </a:t>
            </a:r>
            <a:r>
              <a:rPr lang="fr-FR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after</a:t>
            </a: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fr-FR" sz="20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imminusation</a:t>
            </a:r>
            <a:endParaRPr 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Immune </a:t>
            </a:r>
            <a:r>
              <a:rPr lang="fr-FR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Response</a:t>
            </a: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study</a:t>
            </a: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</a:pP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Cellular 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2">
              <a:lnSpc>
                <a:spcPct val="150000"/>
              </a:lnSpc>
            </a:pP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IFN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quantification</a:t>
            </a:r>
          </a:p>
          <a:p>
            <a:pPr lvl="2">
              <a:lnSpc>
                <a:spcPct val="150000"/>
              </a:lnSpc>
            </a:pPr>
            <a:r>
              <a:rPr lang="fr-FR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Lympho-proliferation</a:t>
            </a:r>
            <a:endParaRPr 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410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aphique 2"/>
          <p:cNvGraphicFramePr>
            <a:graphicFrameLocks/>
          </p:cNvGraphicFramePr>
          <p:nvPr>
            <p:extLst/>
          </p:nvPr>
        </p:nvGraphicFramePr>
        <p:xfrm>
          <a:off x="290763" y="1669366"/>
          <a:ext cx="4090737" cy="26078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Graphique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44838358"/>
              </p:ext>
            </p:extLst>
          </p:nvPr>
        </p:nvGraphicFramePr>
        <p:xfrm>
          <a:off x="5058999" y="1850926"/>
          <a:ext cx="3157934" cy="22276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2051720" y="404664"/>
            <a:ext cx="5112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Cellular immune </a:t>
            </a:r>
            <a:r>
              <a:rPr lang="fr-FR" sz="2400" dirty="0" err="1"/>
              <a:t>response</a:t>
            </a:r>
            <a:r>
              <a:rPr lang="fr-FR" sz="2400" dirty="0"/>
              <a:t> in spleen</a:t>
            </a:r>
          </a:p>
        </p:txBody>
      </p:sp>
      <p:sp>
        <p:nvSpPr>
          <p:cNvPr id="9" name="Rectangle 8"/>
          <p:cNvSpPr/>
          <p:nvPr/>
        </p:nvSpPr>
        <p:spPr>
          <a:xfrm>
            <a:off x="993060" y="4018585"/>
            <a:ext cx="1469323" cy="283709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prstClr val="white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985055" y="4032893"/>
            <a:ext cx="68538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>
                <a:solidFill>
                  <a:prstClr val="black"/>
                </a:solidFill>
              </a:rPr>
              <a:t>control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1687133" y="4044496"/>
            <a:ext cx="61478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>
                <a:solidFill>
                  <a:prstClr val="black"/>
                </a:solidFill>
              </a:rPr>
              <a:t>NP/TE</a:t>
            </a:r>
          </a:p>
        </p:txBody>
      </p:sp>
      <p:sp>
        <p:nvSpPr>
          <p:cNvPr id="12" name="Espace réservé du contenu 2"/>
          <p:cNvSpPr txBox="1">
            <a:spLocks/>
          </p:cNvSpPr>
          <p:nvPr/>
        </p:nvSpPr>
        <p:spPr>
          <a:xfrm>
            <a:off x="3225932" y="4898222"/>
            <a:ext cx="4226388" cy="258970"/>
          </a:xfrm>
          <a:prstGeom prst="rect">
            <a:avLst/>
          </a:prstGeom>
        </p:spPr>
        <p:txBody>
          <a:bodyPr vert="horz" lIns="51435" tIns="25718" rIns="51435" bIns="25718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5B9BD5"/>
              </a:buClr>
            </a:pPr>
            <a:r>
              <a:rPr lang="fr-FR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IFN</a:t>
            </a:r>
            <a:r>
              <a:rPr lang="fr-F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l-G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 </a:t>
            </a:r>
            <a:r>
              <a:rPr lang="fr-FR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activation</a:t>
            </a:r>
            <a:endParaRPr lang="fr-FR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5B9BD5"/>
              </a:buClr>
            </a:pPr>
            <a:r>
              <a:rPr lang="fr-FR" sz="2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Specific</a:t>
            </a:r>
            <a:r>
              <a:rPr lang="fr-FR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splenocyte</a:t>
            </a:r>
            <a:r>
              <a:rPr lang="fr-F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proliferation</a:t>
            </a:r>
            <a:endParaRPr lang="fr-FR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Espace réservé du contenu 2"/>
          <p:cNvSpPr txBox="1">
            <a:spLocks/>
          </p:cNvSpPr>
          <p:nvPr/>
        </p:nvSpPr>
        <p:spPr>
          <a:xfrm>
            <a:off x="3131840" y="5756014"/>
            <a:ext cx="4464496" cy="1080120"/>
          </a:xfrm>
          <a:prstGeom prst="rect">
            <a:avLst/>
          </a:prstGeom>
        </p:spPr>
        <p:txBody>
          <a:bodyPr vert="horz" lIns="51435" tIns="25718" rIns="51435" bIns="25718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5B9BD5"/>
              </a:buClr>
              <a:buNone/>
            </a:pPr>
            <a:endParaRPr lang="fr-FR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632700" y="2266951"/>
            <a:ext cx="482600" cy="116840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prstClr val="white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7628260" y="2887434"/>
            <a:ext cx="550541" cy="657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57175"/>
            <a:r>
              <a:rPr lang="fr-FR" sz="1050" b="1" dirty="0">
                <a:solidFill>
                  <a:prstClr val="black"/>
                </a:solidFill>
              </a:rPr>
              <a:t>Control</a:t>
            </a:r>
          </a:p>
          <a:p>
            <a:pPr defTabSz="257175">
              <a:lnSpc>
                <a:spcPct val="50000"/>
              </a:lnSpc>
            </a:pPr>
            <a:endParaRPr lang="fr-FR" sz="1050" b="1" dirty="0">
              <a:solidFill>
                <a:prstClr val="black"/>
              </a:solidFill>
            </a:endParaRPr>
          </a:p>
          <a:p>
            <a:pPr defTabSz="257175"/>
            <a:r>
              <a:rPr lang="fr-FR" sz="1050" b="1" dirty="0">
                <a:solidFill>
                  <a:prstClr val="black"/>
                </a:solidFill>
              </a:rPr>
              <a:t>NP/ET</a:t>
            </a:r>
          </a:p>
        </p:txBody>
      </p:sp>
    </p:spTree>
    <p:extLst>
      <p:ext uri="{BB962C8B-B14F-4D97-AF65-F5344CB8AC3E}">
        <p14:creationId xmlns:p14="http://schemas.microsoft.com/office/powerpoint/2010/main" val="2985495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Espace réservé du contenu 4"/>
          <p:cNvSpPr>
            <a:spLocks noGrp="1"/>
          </p:cNvSpPr>
          <p:nvPr>
            <p:ph sz="half" idx="1"/>
          </p:nvPr>
        </p:nvSpPr>
        <p:spPr>
          <a:xfrm>
            <a:off x="611560" y="4653136"/>
            <a:ext cx="7697826" cy="484803"/>
          </a:xfrm>
        </p:spPr>
        <p:txBody>
          <a:bodyPr>
            <a:noAutofit/>
          </a:bodyPr>
          <a:lstStyle/>
          <a:p>
            <a:pPr algn="ctr"/>
            <a:r>
              <a:rPr lang="fr-F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cyst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on nasal route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vaccinated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sheeps</a:t>
            </a:r>
            <a:endParaRPr lang="fr-FR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fr-FR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fr-F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Nasal 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administration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protects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against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oral challenge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T.gondii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fr-FR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fr-F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1st time </a:t>
            </a:r>
            <a:r>
              <a:rPr lang="fr-FR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r>
              <a:rPr lang="fr-F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 vaccine </a:t>
            </a:r>
            <a:r>
              <a:rPr lang="fr-FR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protects</a:t>
            </a:r>
            <a:r>
              <a:rPr lang="fr-F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against</a:t>
            </a:r>
            <a:r>
              <a:rPr lang="fr-F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T.gondii</a:t>
            </a:r>
            <a:r>
              <a:rPr lang="fr-F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infection!!!!  </a:t>
            </a:r>
            <a:endParaRPr lang="fr-F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fr-F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fr-F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ZoneTexte 48"/>
          <p:cNvSpPr txBox="1"/>
          <p:nvPr/>
        </p:nvSpPr>
        <p:spPr>
          <a:xfrm>
            <a:off x="3131840" y="476672"/>
            <a:ext cx="352309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fr-FR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Protection </a:t>
            </a:r>
            <a:r>
              <a:rPr lang="fr-FR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against</a:t>
            </a:r>
            <a:r>
              <a:rPr lang="fr-FR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infection!!!!</a:t>
            </a:r>
          </a:p>
        </p:txBody>
      </p:sp>
      <p:sp>
        <p:nvSpPr>
          <p:cNvPr id="84" name="ZoneTexte 83"/>
          <p:cNvSpPr txBox="1"/>
          <p:nvPr/>
        </p:nvSpPr>
        <p:spPr>
          <a:xfrm>
            <a:off x="3376679" y="4574654"/>
            <a:ext cx="2311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/>
            <a:r>
              <a:rPr lang="fr-FR" sz="1200" b="1" dirty="0">
                <a:solidFill>
                  <a:prstClr val="black"/>
                </a:solidFill>
              </a:rPr>
              <a:t>-</a:t>
            </a:r>
          </a:p>
        </p:txBody>
      </p:sp>
      <p:sp>
        <p:nvSpPr>
          <p:cNvPr id="88" name="ZoneTexte 87"/>
          <p:cNvSpPr txBox="1"/>
          <p:nvPr/>
        </p:nvSpPr>
        <p:spPr>
          <a:xfrm rot="16200000">
            <a:off x="2020362" y="2740280"/>
            <a:ext cx="1728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fr-FR" b="1" dirty="0">
                <a:solidFill>
                  <a:prstClr val="black"/>
                </a:solidFill>
              </a:rPr>
              <a:t>Brain </a:t>
            </a:r>
            <a:r>
              <a:rPr lang="fr-FR" b="1" dirty="0" err="1">
                <a:solidFill>
                  <a:prstClr val="black"/>
                </a:solidFill>
              </a:rPr>
              <a:t>cyst</a:t>
            </a:r>
            <a:r>
              <a:rPr lang="fr-FR" b="1" dirty="0">
                <a:solidFill>
                  <a:prstClr val="black"/>
                </a:solidFill>
              </a:rPr>
              <a:t> </a:t>
            </a:r>
            <a:r>
              <a:rPr lang="fr-FR" b="1" dirty="0" err="1">
                <a:solidFill>
                  <a:prstClr val="black"/>
                </a:solidFill>
              </a:rPr>
              <a:t>load</a:t>
            </a:r>
            <a:endParaRPr lang="fr-FR" b="1" dirty="0">
              <a:solidFill>
                <a:prstClr val="black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1880" y="980728"/>
            <a:ext cx="2491465" cy="3161859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7904" y="4005064"/>
            <a:ext cx="957155" cy="49991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4048" y="3933056"/>
            <a:ext cx="871804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446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107504" y="548680"/>
            <a:ext cx="8529644" cy="6912768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fr-F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NP</a:t>
            </a:r>
            <a:r>
              <a:rPr lang="fr-F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vaccine </a:t>
            </a:r>
            <a:r>
              <a:rPr lang="fr-FR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after</a:t>
            </a:r>
            <a:r>
              <a:rPr lang="fr-F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nasal administration:</a:t>
            </a:r>
          </a:p>
          <a:p>
            <a:pPr>
              <a:lnSpc>
                <a:spcPct val="120000"/>
              </a:lnSpc>
            </a:pPr>
            <a:r>
              <a:rPr lang="fr-F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NP are </a:t>
            </a:r>
            <a:r>
              <a:rPr lang="fr-FR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quickly</a:t>
            </a:r>
            <a:r>
              <a:rPr lang="fr-F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endocytosed</a:t>
            </a:r>
            <a:r>
              <a:rPr lang="fr-F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fr-FR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exocytosed</a:t>
            </a:r>
            <a:endParaRPr lang="fr-FR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fr-F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Long </a:t>
            </a:r>
            <a:r>
              <a:rPr lang="fr-FR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mucosal</a:t>
            </a:r>
            <a:r>
              <a:rPr lang="fr-F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residence</a:t>
            </a:r>
            <a:r>
              <a:rPr lang="fr-F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time (</a:t>
            </a:r>
            <a:r>
              <a:rPr lang="fr-FR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mice</a:t>
            </a:r>
            <a:r>
              <a:rPr lang="fr-F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sheeps</a:t>
            </a:r>
            <a:r>
              <a:rPr lang="fr-F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humans</a:t>
            </a:r>
            <a:r>
              <a:rPr lang="fr-F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and are </a:t>
            </a:r>
            <a:r>
              <a:rPr lang="fr-FR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totally</a:t>
            </a:r>
            <a:r>
              <a:rPr lang="fr-F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eliminated</a:t>
            </a:r>
            <a:r>
              <a:rPr lang="fr-F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via GIT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fr-F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Non </a:t>
            </a:r>
            <a:r>
              <a:rPr lang="fr-FR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toxic</a:t>
            </a:r>
            <a:endParaRPr lang="fr-FR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fr-F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Formulation </a:t>
            </a:r>
            <a:r>
              <a:rPr lang="fr-FR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fr-F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antigens</a:t>
            </a:r>
            <a:endParaRPr lang="fr-FR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buFontTx/>
              <a:buChar char="-"/>
            </a:pPr>
            <a:r>
              <a:rPr lang="fr-F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100% </a:t>
            </a:r>
            <a:r>
              <a:rPr lang="fr-FR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antigen</a:t>
            </a:r>
            <a:r>
              <a:rPr lang="fr-F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loading</a:t>
            </a:r>
            <a:r>
              <a:rPr lang="fr-F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!!!!!  2000  </a:t>
            </a:r>
            <a:r>
              <a:rPr lang="fr-FR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different</a:t>
            </a:r>
            <a:r>
              <a:rPr lang="fr-F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proteins</a:t>
            </a:r>
            <a:r>
              <a:rPr lang="fr-F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.. </a:t>
            </a:r>
            <a:r>
              <a:rPr lang="fr-FR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Highly</a:t>
            </a:r>
            <a:r>
              <a:rPr lang="fr-F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stable</a:t>
            </a:r>
          </a:p>
          <a:p>
            <a:pPr>
              <a:lnSpc>
                <a:spcPct val="120000"/>
              </a:lnSpc>
            </a:pPr>
            <a:r>
              <a:rPr lang="fr-FR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Strong</a:t>
            </a:r>
            <a:r>
              <a:rPr lang="fr-F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antigen</a:t>
            </a:r>
            <a:r>
              <a:rPr lang="fr-F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delivery</a:t>
            </a:r>
            <a:r>
              <a:rPr lang="fr-F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fr-FR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mucosa</a:t>
            </a:r>
            <a:endParaRPr lang="fr-FR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fr-F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Nasal administration of vaccine </a:t>
            </a:r>
            <a:r>
              <a:rPr lang="fr-FR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induces</a:t>
            </a:r>
            <a:endParaRPr lang="fr-FR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20000"/>
              </a:lnSpc>
            </a:pP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cellular 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immune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response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the spleen</a:t>
            </a:r>
          </a:p>
          <a:p>
            <a:pPr lvl="2">
              <a:lnSpc>
                <a:spcPct val="120000"/>
              </a:lnSpc>
            </a:pPr>
            <a:r>
              <a:rPr lang="fr-F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TH1 and TH17</a:t>
            </a:r>
            <a:endParaRPr lang="fr-FR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20000"/>
              </a:lnSpc>
            </a:pP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Full protection </a:t>
            </a:r>
            <a:r>
              <a:rPr lang="fr-F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against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intestinal infection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gondii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toxoplasmosis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mice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sheeps</a:t>
            </a:r>
            <a:endParaRPr lang="fr-F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fr-FR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These</a:t>
            </a:r>
            <a:r>
              <a:rPr lang="fr-F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r>
              <a:rPr lang="fr-F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highlight</a:t>
            </a:r>
            <a:r>
              <a:rPr lang="fr-F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fr-FR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interest</a:t>
            </a:r>
            <a:r>
              <a:rPr lang="fr-F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fr-FR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using</a:t>
            </a:r>
            <a:r>
              <a:rPr lang="fr-F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such</a:t>
            </a:r>
            <a:r>
              <a:rPr lang="fr-F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technology</a:t>
            </a:r>
            <a:r>
              <a:rPr lang="fr-F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</a:t>
            </a:r>
            <a:r>
              <a:rPr lang="fr-FR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mucosal</a:t>
            </a:r>
            <a:r>
              <a:rPr lang="fr-F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vaccines and </a:t>
            </a:r>
            <a:r>
              <a:rPr lang="fr-FR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</a:t>
            </a:r>
            <a:r>
              <a:rPr lang="fr-F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are </a:t>
            </a:r>
            <a:r>
              <a:rPr lang="fr-FR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looking</a:t>
            </a:r>
            <a:r>
              <a:rPr lang="fr-F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for collaborations for </a:t>
            </a:r>
            <a:r>
              <a:rPr lang="fr-FR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Tcell</a:t>
            </a:r>
            <a:r>
              <a:rPr lang="fr-F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vaccine (virus, </a:t>
            </a:r>
            <a:r>
              <a:rPr lang="fr-FR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bacteria</a:t>
            </a:r>
            <a:r>
              <a:rPr lang="fr-F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parasites infections)</a:t>
            </a:r>
            <a:endParaRPr lang="fr-FR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buNone/>
            </a:pPr>
            <a:endParaRPr 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fr-FR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624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6216" y="1988840"/>
            <a:ext cx="2001146" cy="1340768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6125" y="1124744"/>
            <a:ext cx="2857500" cy="2857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95710" y="4221088"/>
            <a:ext cx="806593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dirty="0">
                <a:solidFill>
                  <a:srgbClr val="000000"/>
                </a:solidFill>
              </a:rPr>
              <a:t>Paul Ehrlich (1854 -</a:t>
            </a:r>
            <a:r>
              <a:rPr lang="en-US" b="1" dirty="0">
                <a:solidFill>
                  <a:srgbClr val="FF0000"/>
                </a:solidFill>
              </a:rPr>
              <a:t>1915</a:t>
            </a:r>
            <a:r>
              <a:rPr lang="en-US" dirty="0">
                <a:solidFill>
                  <a:srgbClr val="000000"/>
                </a:solidFill>
              </a:rPr>
              <a:t>) was a German scientist. Known for his work in hematology and immunology, is considered the father of the therapeutic </a:t>
            </a:r>
            <a:r>
              <a:rPr lang="en-US" dirty="0" smtClean="0">
                <a:solidFill>
                  <a:srgbClr val="000000"/>
                </a:solidFill>
              </a:rPr>
              <a:t>targeting </a:t>
            </a:r>
            <a:r>
              <a:rPr lang="fr-FR" dirty="0" smtClean="0">
                <a:solidFill>
                  <a:srgbClr val="000000"/>
                </a:solidFill>
              </a:rPr>
              <a:t>(</a:t>
            </a:r>
            <a:r>
              <a:rPr lang="fr-FR" dirty="0" err="1" smtClean="0">
                <a:solidFill>
                  <a:srgbClr val="000000"/>
                </a:solidFill>
              </a:rPr>
              <a:t>magic</a:t>
            </a:r>
            <a:r>
              <a:rPr lang="fr-FR" dirty="0" smtClean="0">
                <a:solidFill>
                  <a:srgbClr val="000000"/>
                </a:solidFill>
              </a:rPr>
              <a:t> </a:t>
            </a:r>
            <a:r>
              <a:rPr lang="fr-FR" dirty="0" err="1" smtClean="0">
                <a:solidFill>
                  <a:srgbClr val="000000"/>
                </a:solidFill>
              </a:rPr>
              <a:t>bullet</a:t>
            </a:r>
            <a:r>
              <a:rPr lang="fr-FR" dirty="0" smtClean="0">
                <a:solidFill>
                  <a:srgbClr val="000000"/>
                </a:solidFill>
              </a:rPr>
              <a:t>). </a:t>
            </a:r>
          </a:p>
          <a:p>
            <a:pPr defTabSz="457200"/>
            <a:endParaRPr lang="fr-FR" dirty="0">
              <a:solidFill>
                <a:srgbClr val="000000"/>
              </a:solidFill>
            </a:endParaRPr>
          </a:p>
          <a:p>
            <a:pPr defTabSz="457200"/>
            <a:endParaRPr lang="fr-FR" dirty="0" smtClean="0">
              <a:solidFill>
                <a:srgbClr val="000000"/>
              </a:solidFill>
            </a:endParaRPr>
          </a:p>
          <a:p>
            <a:pPr defTabSz="457200"/>
            <a:r>
              <a:rPr lang="en-US" dirty="0">
                <a:solidFill>
                  <a:srgbClr val="000000"/>
                </a:solidFill>
              </a:rPr>
              <a:t>He is with </a:t>
            </a:r>
            <a:r>
              <a:rPr lang="en-US" dirty="0" err="1" smtClean="0">
                <a:solidFill>
                  <a:srgbClr val="000000"/>
                </a:solidFill>
              </a:rPr>
              <a:t>Elie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Metchnikoff joint winner of the Nobel Prize in Physiology or Medicine 1908</a:t>
            </a:r>
            <a:endParaRPr lang="fr-FR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2660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-1588" y="0"/>
            <a:ext cx="9144000" cy="58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ts val="200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fr-FR" altLang="fr-FR" b="1" smtClean="0">
                <a:solidFill>
                  <a:srgbClr val="333399"/>
                </a:solidFill>
                <a:latin typeface="Georgia" pitchFamily="18" charset="0"/>
              </a:rPr>
              <a:t>Acknowledgements</a:t>
            </a:r>
          </a:p>
        </p:txBody>
      </p:sp>
      <p:grpSp>
        <p:nvGrpSpPr>
          <p:cNvPr id="4100" name="Group 4"/>
          <p:cNvGrpSpPr>
            <a:grpSpLocks/>
          </p:cNvGrpSpPr>
          <p:nvPr/>
        </p:nvGrpSpPr>
        <p:grpSpPr bwMode="auto">
          <a:xfrm>
            <a:off x="228600" y="685800"/>
            <a:ext cx="8763000" cy="0"/>
            <a:chOff x="144" y="480"/>
            <a:chExt cx="5520" cy="0"/>
          </a:xfrm>
        </p:grpSpPr>
        <p:sp>
          <p:nvSpPr>
            <p:cNvPr id="4109" name="Line 5"/>
            <p:cNvSpPr>
              <a:spLocks noChangeShapeType="1"/>
            </p:cNvSpPr>
            <p:nvPr/>
          </p:nvSpPr>
          <p:spPr bwMode="auto">
            <a:xfrm>
              <a:off x="144" y="480"/>
              <a:ext cx="552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110" name="Line 6"/>
            <p:cNvSpPr>
              <a:spLocks noChangeShapeType="1"/>
            </p:cNvSpPr>
            <p:nvPr/>
          </p:nvSpPr>
          <p:spPr bwMode="auto">
            <a:xfrm>
              <a:off x="144" y="480"/>
              <a:ext cx="5520" cy="0"/>
            </a:xfrm>
            <a:prstGeom prst="line">
              <a:avLst/>
            </a:prstGeom>
            <a:noFill/>
            <a:ln w="76200" cmpd="tri">
              <a:solidFill>
                <a:srgbClr val="3333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pic>
        <p:nvPicPr>
          <p:cNvPr id="24" name="Picture 4" descr="LogoIMP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362" y="3750047"/>
            <a:ext cx="1562887" cy="615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e 5"/>
          <p:cNvGrpSpPr/>
          <p:nvPr/>
        </p:nvGrpSpPr>
        <p:grpSpPr>
          <a:xfrm>
            <a:off x="971600" y="1125094"/>
            <a:ext cx="2337756" cy="914618"/>
            <a:chOff x="971600" y="908720"/>
            <a:chExt cx="2337756" cy="914618"/>
          </a:xfrm>
        </p:grpSpPr>
        <p:sp>
          <p:nvSpPr>
            <p:cNvPr id="3" name="ZoneTexte 2"/>
            <p:cNvSpPr txBox="1"/>
            <p:nvPr/>
          </p:nvSpPr>
          <p:spPr>
            <a:xfrm>
              <a:off x="1161589" y="1484784"/>
              <a:ext cx="214776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 smtClean="0">
                  <a:ln w="6350" cmpd="sng">
                    <a:solidFill>
                      <a:schemeClr val="tx1">
                        <a:lumMod val="50000"/>
                        <a:lumOff val="50000"/>
                      </a:schemeClr>
                    </a:solidFill>
                    <a:prstDash val="solid"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EA4483 / INSERM U995</a:t>
              </a:r>
              <a:endParaRPr lang="fr-FR" sz="1600" dirty="0">
                <a:ln w="6350" cmpd="sng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</a:ln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pic>
          <p:nvPicPr>
            <p:cNvPr id="27" name="Picture 10" descr="logoLille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1600" y="908720"/>
              <a:ext cx="1814411" cy="590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oupe 6"/>
          <p:cNvGrpSpPr/>
          <p:nvPr/>
        </p:nvGrpSpPr>
        <p:grpSpPr>
          <a:xfrm>
            <a:off x="6183192" y="1001693"/>
            <a:ext cx="1122423" cy="1161420"/>
            <a:chOff x="6183192" y="1001693"/>
            <a:chExt cx="1122423" cy="1161420"/>
          </a:xfrm>
        </p:grpSpPr>
        <p:sp>
          <p:nvSpPr>
            <p:cNvPr id="4" name="Rectangle 3"/>
            <p:cNvSpPr/>
            <p:nvPr/>
          </p:nvSpPr>
          <p:spPr>
            <a:xfrm>
              <a:off x="6183192" y="1793781"/>
              <a:ext cx="112242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mtClean="0">
                  <a:ln w="6350" cmpd="sng">
                    <a:solidFill>
                      <a:schemeClr val="tx1">
                        <a:lumMod val="50000"/>
                        <a:lumOff val="50000"/>
                      </a:schemeClr>
                    </a:solidFill>
                    <a:prstDash val="solid"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UMR1282</a:t>
              </a:r>
              <a:endParaRPr lang="fr-FR">
                <a:ln w="6350" cmpd="sng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</a:ln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pic>
          <p:nvPicPr>
            <p:cNvPr id="29" name="Picture 2" descr="http://fr.academic.ru/pictures/frwiki/50/280px-Universit%C3%A9_de_Tours_%28logo%29.svg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04343" y="1001693"/>
              <a:ext cx="1080120" cy="7599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" name="Picture 4" descr="http://www.agence-nationale-recherche.fr/images/logos/ANR07-396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5949280"/>
            <a:ext cx="1440159" cy="62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http://www.sciences-technologies.eu/images/stories/articles/logos/logo_inra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6093296"/>
            <a:ext cx="1224136" cy="425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 descr="http://recherche.univ-lille2.fr/uploads/pics/logo_586866_SATT_NORD_DE_FRANCE_VALO1363166078857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7"/>
          <a:stretch/>
        </p:blipFill>
        <p:spPr bwMode="auto">
          <a:xfrm>
            <a:off x="2267744" y="6020321"/>
            <a:ext cx="1108745" cy="542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915849" y="2297837"/>
            <a:ext cx="23705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/>
              <a:t>Pr Didier </a:t>
            </a:r>
            <a:r>
              <a:rPr lang="fr-FR" i="1" dirty="0" err="1" smtClean="0"/>
              <a:t>Betbeder</a:t>
            </a:r>
            <a:endParaRPr lang="fr-FR" i="1" dirty="0" smtClean="0"/>
          </a:p>
          <a:p>
            <a:r>
              <a:rPr lang="fr-FR" i="1" dirty="0" smtClean="0"/>
              <a:t>Dr Rodolphe Carpentier</a:t>
            </a:r>
          </a:p>
          <a:p>
            <a:r>
              <a:rPr lang="fr-FR" i="1" dirty="0" smtClean="0"/>
              <a:t>Fatima </a:t>
            </a:r>
            <a:r>
              <a:rPr lang="fr-FR" i="1" dirty="0" err="1" smtClean="0"/>
              <a:t>Dahmani</a:t>
            </a:r>
            <a:endParaRPr lang="fr-FR" i="1" dirty="0" smtClean="0"/>
          </a:p>
          <a:p>
            <a:r>
              <a:rPr lang="fr-FR" i="1" dirty="0" smtClean="0"/>
              <a:t>Beatrice </a:t>
            </a:r>
            <a:r>
              <a:rPr lang="fr-FR" i="1" dirty="0" err="1" smtClean="0"/>
              <a:t>Bernocchi</a:t>
            </a:r>
            <a:endParaRPr lang="fr-FR" i="1" dirty="0"/>
          </a:p>
        </p:txBody>
      </p:sp>
      <p:sp>
        <p:nvSpPr>
          <p:cNvPr id="34" name="ZoneTexte 33"/>
          <p:cNvSpPr txBox="1"/>
          <p:nvPr/>
        </p:nvSpPr>
        <p:spPr>
          <a:xfrm>
            <a:off x="5436096" y="2297837"/>
            <a:ext cx="26166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smtClean="0"/>
              <a:t>Pr Isabelle Dimier-Poisson</a:t>
            </a:r>
          </a:p>
          <a:p>
            <a:r>
              <a:rPr lang="fr-FR" i="1" smtClean="0"/>
              <a:t>Céline Ducournau</a:t>
            </a:r>
          </a:p>
          <a:p>
            <a:r>
              <a:rPr lang="fr-FR" i="1" smtClean="0"/>
              <a:t>Thi Thanh Loi N’Guyen</a:t>
            </a:r>
          </a:p>
        </p:txBody>
      </p:sp>
      <p:sp>
        <p:nvSpPr>
          <p:cNvPr id="35" name="ZoneTexte 34"/>
          <p:cNvSpPr txBox="1"/>
          <p:nvPr/>
        </p:nvSpPr>
        <p:spPr>
          <a:xfrm>
            <a:off x="999109" y="4377878"/>
            <a:ext cx="17593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smtClean="0"/>
              <a:t>Dr Nathalie Jouy</a:t>
            </a:r>
          </a:p>
          <a:p>
            <a:r>
              <a:rPr lang="fr-FR" i="1" smtClean="0"/>
              <a:t>Emeline Machez</a:t>
            </a:r>
          </a:p>
          <a:p>
            <a:r>
              <a:rPr lang="fr-FR" i="1" smtClean="0"/>
              <a:t>Meryem Tardivel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4247023" y="361260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5001168" y="4128695"/>
            <a:ext cx="2982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d</a:t>
            </a:r>
            <a:r>
              <a:rPr lang="fr-FR" dirty="0" smtClean="0"/>
              <a:t>idier.betbeder@univ-lille2.fr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86097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324544" y="0"/>
            <a:ext cx="9144000" cy="58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ts val="200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fr-FR" altLang="fr-FR" dirty="0" err="1" smtClean="0">
                <a:solidFill>
                  <a:srgbClr val="000090"/>
                </a:solidFill>
                <a:latin typeface="Georgia" pitchFamily="18" charset="0"/>
              </a:rPr>
              <a:t>Nanoparticles</a:t>
            </a:r>
            <a:endParaRPr lang="fr-FR" altLang="fr-FR" dirty="0">
              <a:solidFill>
                <a:srgbClr val="000090"/>
              </a:solidFill>
              <a:latin typeface="Georgia" pitchFamily="18" charset="0"/>
            </a:endParaRPr>
          </a:p>
        </p:txBody>
      </p:sp>
      <p:grpSp>
        <p:nvGrpSpPr>
          <p:cNvPr id="4100" name="Group 4"/>
          <p:cNvGrpSpPr>
            <a:grpSpLocks/>
          </p:cNvGrpSpPr>
          <p:nvPr/>
        </p:nvGrpSpPr>
        <p:grpSpPr bwMode="auto">
          <a:xfrm>
            <a:off x="228600" y="685800"/>
            <a:ext cx="8763000" cy="0"/>
            <a:chOff x="144" y="480"/>
            <a:chExt cx="5520" cy="0"/>
          </a:xfrm>
        </p:grpSpPr>
        <p:sp>
          <p:nvSpPr>
            <p:cNvPr id="4109" name="Line 5"/>
            <p:cNvSpPr>
              <a:spLocks noChangeShapeType="1"/>
            </p:cNvSpPr>
            <p:nvPr/>
          </p:nvSpPr>
          <p:spPr bwMode="auto">
            <a:xfrm>
              <a:off x="144" y="480"/>
              <a:ext cx="552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110" name="Line 6"/>
            <p:cNvSpPr>
              <a:spLocks noChangeShapeType="1"/>
            </p:cNvSpPr>
            <p:nvPr/>
          </p:nvSpPr>
          <p:spPr bwMode="auto">
            <a:xfrm>
              <a:off x="144" y="480"/>
              <a:ext cx="5520" cy="0"/>
            </a:xfrm>
            <a:prstGeom prst="line">
              <a:avLst/>
            </a:prstGeom>
            <a:noFill/>
            <a:ln w="76200" cmpd="tri">
              <a:solidFill>
                <a:srgbClr val="3333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4103" name="Line 9"/>
          <p:cNvSpPr>
            <a:spLocks noChangeShapeType="1"/>
          </p:cNvSpPr>
          <p:nvPr/>
        </p:nvSpPr>
        <p:spPr bwMode="auto">
          <a:xfrm>
            <a:off x="228600" y="6310313"/>
            <a:ext cx="8763000" cy="0"/>
          </a:xfrm>
          <a:prstGeom prst="line">
            <a:avLst/>
          </a:prstGeom>
          <a:noFill/>
          <a:ln w="25400">
            <a:solidFill>
              <a:srgbClr val="33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ED19A1-D6A8-4ABB-B6BB-C7500D2B0AE9}" type="slidenum">
              <a:rPr lang="fr-FR" altLang="fr-FR" sz="2000" b="1" smtClean="0">
                <a:solidFill>
                  <a:srgbClr val="1F1F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>
                <a:defRPr/>
              </a:pPr>
              <a:t>5</a:t>
            </a:fld>
            <a:endParaRPr lang="fr-FR" altLang="fr-FR" sz="2000" b="1" dirty="0">
              <a:solidFill>
                <a:srgbClr val="1F1F8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1" name="Picture 10" descr="logoLille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453364"/>
            <a:ext cx="967686" cy="314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" name="Picture 2" descr="http://fr.academic.ru/pictures/frwiki/50/280px-Universit%C3%A9_de_Tours_%28logo%29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6408074"/>
            <a:ext cx="576064" cy="405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1145332" y="6441448"/>
            <a:ext cx="14344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smtClean="0">
                <a:ln w="6350" cmpd="sng">
                  <a:solidFill>
                    <a:schemeClr val="bg1">
                      <a:lumMod val="85000"/>
                    </a:schemeClr>
                  </a:solidFill>
                  <a:prstDash val="solid"/>
                </a:ln>
                <a:solidFill>
                  <a:schemeClr val="bg1">
                    <a:lumMod val="65000"/>
                  </a:schemeClr>
                </a:solidFill>
              </a:rPr>
              <a:t>EA4483 / U995</a:t>
            </a:r>
            <a:endParaRPr lang="fr-FR" sz="1600">
              <a:ln w="6350" cmpd="sng">
                <a:solidFill>
                  <a:schemeClr val="bg1">
                    <a:lumMod val="85000"/>
                  </a:schemeClr>
                </a:solidFill>
                <a:prstDash val="solid"/>
              </a:ln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63888" y="6426059"/>
            <a:ext cx="11224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mtClean="0">
                <a:ln w="6350" cmpd="sng">
                  <a:solidFill>
                    <a:schemeClr val="bg1">
                      <a:lumMod val="85000"/>
                    </a:schemeClr>
                  </a:solidFill>
                  <a:prstDash val="solid"/>
                </a:ln>
                <a:solidFill>
                  <a:schemeClr val="bg1">
                    <a:lumMod val="65000"/>
                  </a:schemeClr>
                </a:solidFill>
              </a:rPr>
              <a:t>UMR1282</a:t>
            </a:r>
            <a:endParaRPr lang="fr-FR">
              <a:ln w="6350" cmpd="sng">
                <a:solidFill>
                  <a:schemeClr val="bg1">
                    <a:lumMod val="85000"/>
                  </a:schemeClr>
                </a:solidFill>
                <a:prstDash val="solid"/>
              </a:ln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23" name="ZoneTexte 322"/>
          <p:cNvSpPr txBox="1"/>
          <p:nvPr/>
        </p:nvSpPr>
        <p:spPr>
          <a:xfrm>
            <a:off x="179513" y="5068922"/>
            <a:ext cx="8784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20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Transmission </a:t>
            </a:r>
            <a:r>
              <a:rPr lang="fr-FR" sz="1200" b="1" dirty="0" err="1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electronic</a:t>
            </a:r>
            <a:r>
              <a:rPr lang="fr-FR" sz="120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fr-FR" sz="1200" b="1" dirty="0" err="1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microscopy</a:t>
            </a:r>
            <a:r>
              <a:rPr lang="fr-FR" sz="120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 of nanoparticles</a:t>
            </a:r>
            <a:r>
              <a:rPr lang="fr-FR" sz="12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.</a:t>
            </a:r>
          </a:p>
          <a:p>
            <a:pPr algn="just"/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Micrographs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were taken with a LVEM5-TEM (Delong Instrument, Brno, Czech Republic).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fr-FR" sz="12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grpSp>
        <p:nvGrpSpPr>
          <p:cNvPr id="328" name="Groupe 327"/>
          <p:cNvGrpSpPr/>
          <p:nvPr/>
        </p:nvGrpSpPr>
        <p:grpSpPr>
          <a:xfrm>
            <a:off x="5580112" y="1484784"/>
            <a:ext cx="2880320" cy="2880320"/>
            <a:chOff x="2843758" y="692646"/>
            <a:chExt cx="3672458" cy="3672458"/>
          </a:xfrm>
        </p:grpSpPr>
        <p:pic>
          <p:nvPicPr>
            <p:cNvPr id="329" name="Picture 5" descr="C:\Documents and Settings\rodolphe\Bureau\papier Nanotoxo1-3\NP nanotoxo Cordouan MET2c.tif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3758" y="692646"/>
              <a:ext cx="3672458" cy="36724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0" name="Rectangle 329"/>
            <p:cNvSpPr/>
            <p:nvPr/>
          </p:nvSpPr>
          <p:spPr>
            <a:xfrm>
              <a:off x="5868158" y="4257046"/>
              <a:ext cx="576000" cy="36000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331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66" y="1196752"/>
            <a:ext cx="219075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2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587"/>
          <a:stretch/>
        </p:blipFill>
        <p:spPr bwMode="auto">
          <a:xfrm>
            <a:off x="3419872" y="2132856"/>
            <a:ext cx="1512168" cy="1617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3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933056"/>
            <a:ext cx="1368152" cy="71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ZoneTexte 19"/>
          <p:cNvSpPr txBox="1"/>
          <p:nvPr/>
        </p:nvSpPr>
        <p:spPr>
          <a:xfrm>
            <a:off x="6876256" y="4581128"/>
            <a:ext cx="1859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chemeClr val="bg1">
                    <a:lumMod val="50000"/>
                  </a:schemeClr>
                </a:solidFill>
              </a:rPr>
              <a:t>Scale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</a:rPr>
              <a:t> Bar : 100nm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90507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smtClean="0">
                <a:solidFill>
                  <a:schemeClr val="bg1"/>
                </a:solidFill>
              </a:rPr>
              <a:t>Nasal administration</a:t>
            </a:r>
          </a:p>
        </p:txBody>
      </p:sp>
      <p:pic>
        <p:nvPicPr>
          <p:cNvPr id="8195" name="Espace réservé du contenu 3" descr="http://www.rsc.org/chemistryworld/sites/default/files/upload/nasal-medicine_shutterstock_300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57488" y="2351088"/>
            <a:ext cx="3243262" cy="2759075"/>
          </a:xfrm>
        </p:spPr>
      </p:pic>
    </p:spTree>
    <p:extLst>
      <p:ext uri="{BB962C8B-B14F-4D97-AF65-F5344CB8AC3E}">
        <p14:creationId xmlns:p14="http://schemas.microsoft.com/office/powerpoint/2010/main" val="400224095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3"/>
          <p:cNvSpPr>
            <a:spLocks noChangeArrowheads="1"/>
          </p:cNvSpPr>
          <p:nvPr/>
        </p:nvSpPr>
        <p:spPr bwMode="auto">
          <a:xfrm>
            <a:off x="1284288" y="4918075"/>
            <a:ext cx="1817687" cy="457200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r"/>
            <a:endParaRPr lang="fr-FR"/>
          </a:p>
        </p:txBody>
      </p:sp>
      <p:sp>
        <p:nvSpPr>
          <p:cNvPr id="49154" name="Rectangle 4"/>
          <p:cNvSpPr>
            <a:spLocks noChangeArrowheads="1"/>
          </p:cNvSpPr>
          <p:nvPr/>
        </p:nvSpPr>
        <p:spPr bwMode="auto">
          <a:xfrm>
            <a:off x="455613" y="5726113"/>
            <a:ext cx="3090862" cy="396875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r"/>
            <a:endParaRPr lang="fr-FR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771800" y="764704"/>
            <a:ext cx="3959225" cy="705321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marL="571500" lvl="1" algn="ctr" defTabSz="762000" eaLnBrk="0" hangingPunct="0">
              <a:buClr>
                <a:srgbClr val="FAFD00"/>
              </a:buClr>
              <a:buFont typeface="Wingdings" pitchFamily="2" charset="2"/>
              <a:buChar char=" "/>
              <a:defRPr/>
            </a:pPr>
            <a:r>
              <a:rPr lang="fr-FR" sz="2000" dirty="0">
                <a:latin typeface="+mj-lt"/>
                <a:ea typeface="+mn-ea"/>
              </a:rPr>
              <a:t>2 </a:t>
            </a:r>
            <a:r>
              <a:rPr lang="fr-FR" sz="2000" dirty="0" err="1">
                <a:latin typeface="+mj-lt"/>
                <a:ea typeface="+mn-ea"/>
              </a:rPr>
              <a:t>hrs</a:t>
            </a:r>
            <a:r>
              <a:rPr lang="fr-FR" sz="2000" dirty="0">
                <a:latin typeface="+mj-lt"/>
                <a:ea typeface="+mn-ea"/>
              </a:rPr>
              <a:t> </a:t>
            </a:r>
            <a:r>
              <a:rPr lang="fr-FR" sz="2000" dirty="0" err="1">
                <a:latin typeface="+mj-lt"/>
                <a:ea typeface="+mn-ea"/>
              </a:rPr>
              <a:t>after</a:t>
            </a:r>
            <a:r>
              <a:rPr lang="fr-FR" sz="2000" dirty="0">
                <a:latin typeface="+mj-lt"/>
                <a:ea typeface="+mn-ea"/>
              </a:rPr>
              <a:t> </a:t>
            </a:r>
            <a:r>
              <a:rPr lang="fr-FR" sz="2000" dirty="0" err="1">
                <a:latin typeface="+mj-lt"/>
                <a:ea typeface="+mn-ea"/>
              </a:rPr>
              <a:t>i.n</a:t>
            </a:r>
            <a:r>
              <a:rPr lang="fr-FR" sz="2000" dirty="0">
                <a:latin typeface="+mj-lt"/>
                <a:ea typeface="+mn-ea"/>
              </a:rPr>
              <a:t> </a:t>
            </a:r>
            <a:r>
              <a:rPr lang="fr-FR" sz="2000" dirty="0" smtClean="0">
                <a:latin typeface="+mj-lt"/>
                <a:ea typeface="+mn-ea"/>
              </a:rPr>
              <a:t>administration: rats</a:t>
            </a:r>
            <a:endParaRPr lang="fr-FR" sz="2000" dirty="0">
              <a:latin typeface="+mj-lt"/>
              <a:ea typeface="+mn-ea"/>
            </a:endParaRPr>
          </a:p>
        </p:txBody>
      </p:sp>
      <p:pic>
        <p:nvPicPr>
          <p:cNvPr id="49156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62150" y="1385888"/>
            <a:ext cx="5130800" cy="3365500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</p:pic>
      <p:sp>
        <p:nvSpPr>
          <p:cNvPr id="49160" name="Rectangle 16"/>
          <p:cNvSpPr>
            <a:spLocks noChangeArrowheads="1"/>
          </p:cNvSpPr>
          <p:nvPr/>
        </p:nvSpPr>
        <p:spPr bwMode="auto">
          <a:xfrm>
            <a:off x="2033588" y="4797425"/>
            <a:ext cx="4987925" cy="333375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ctr" defTabSz="762000" eaLnBrk="0" hangingPunct="0"/>
            <a:r>
              <a:rPr lang="fr-FR" sz="1600" i="1">
                <a:solidFill>
                  <a:schemeClr val="bg1"/>
                </a:solidFill>
              </a:rPr>
              <a:t>S: Septum; SL: Subepithelial Layer ; E : Nasal Epithelium </a:t>
            </a:r>
          </a:p>
        </p:txBody>
      </p:sp>
      <p:sp>
        <p:nvSpPr>
          <p:cNvPr id="49161" name="Titre 1"/>
          <p:cNvSpPr txBox="1">
            <a:spLocks/>
          </p:cNvSpPr>
          <p:nvPr/>
        </p:nvSpPr>
        <p:spPr bwMode="auto">
          <a:xfrm>
            <a:off x="0" y="82550"/>
            <a:ext cx="9144000" cy="71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3200" b="1" dirty="0">
                <a:solidFill>
                  <a:srgbClr val="000090"/>
                </a:solidFill>
                <a:latin typeface="Georgia" pitchFamily="18" charset="0"/>
              </a:rPr>
              <a:t>Intra-nasal</a:t>
            </a:r>
            <a:endParaRPr lang="fr-FR" sz="3200" b="1" dirty="0">
              <a:solidFill>
                <a:srgbClr val="000090"/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ChangeArrowheads="1"/>
          </p:cNvSpPr>
          <p:nvPr/>
        </p:nvSpPr>
        <p:spPr bwMode="auto">
          <a:xfrm>
            <a:off x="58738" y="473075"/>
            <a:ext cx="8239125" cy="6365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marL="381000" lvl="1" algn="ctr" defTabSz="762000" eaLnBrk="0" hangingPunct="0">
              <a:lnSpc>
                <a:spcPct val="150000"/>
              </a:lnSpc>
              <a:buClr>
                <a:srgbClr val="FAFD00"/>
              </a:buClr>
              <a:buFont typeface="Wingdings" pitchFamily="2" charset="2"/>
              <a:buChar char=" "/>
            </a:pPr>
            <a:r>
              <a:rPr lang="fr-FR">
                <a:solidFill>
                  <a:schemeClr val="bg1"/>
                </a:solidFill>
                <a:cs typeface="Arial" pitchFamily="34" charset="0"/>
              </a:rPr>
              <a:t>autoradiograms were obtained after sagital cryosection </a:t>
            </a:r>
          </a:p>
        </p:txBody>
      </p:sp>
      <p:pic>
        <p:nvPicPr>
          <p:cNvPr id="51202" name="Picture 4"/>
          <p:cNvPicPr preferRelativeResize="0">
            <a:picLocks noChangeArrowheads="1"/>
          </p:cNvPicPr>
          <p:nvPr/>
        </p:nvPicPr>
        <p:blipFill>
          <a:blip r:embed="rId3" cstate="print">
            <a:lum bright="40000"/>
          </a:blip>
          <a:srcRect/>
          <a:stretch>
            <a:fillRect/>
          </a:stretch>
        </p:blipFill>
        <p:spPr bwMode="auto">
          <a:xfrm>
            <a:off x="1176338" y="1239838"/>
            <a:ext cx="6478587" cy="2159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51203" name="Titre 1"/>
          <p:cNvSpPr txBox="1">
            <a:spLocks/>
          </p:cNvSpPr>
          <p:nvPr/>
        </p:nvSpPr>
        <p:spPr bwMode="auto">
          <a:xfrm>
            <a:off x="76200" y="-200025"/>
            <a:ext cx="9144000" cy="106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fr-FR" sz="3200" b="1" dirty="0" smtClean="0">
                <a:solidFill>
                  <a:srgbClr val="000090"/>
                </a:solidFill>
                <a:latin typeface="Georgia" pitchFamily="18" charset="0"/>
              </a:rPr>
              <a:t>Nasal administration of NP</a:t>
            </a:r>
            <a:endParaRPr lang="fr-FR" sz="3200" b="1" dirty="0">
              <a:solidFill>
                <a:srgbClr val="000090"/>
              </a:solidFill>
              <a:latin typeface="Georgia" pitchFamily="18" charset="0"/>
            </a:endParaRPr>
          </a:p>
        </p:txBody>
      </p:sp>
      <p:sp>
        <p:nvSpPr>
          <p:cNvPr id="51204" name="Text Box 7"/>
          <p:cNvSpPr txBox="1">
            <a:spLocks noChangeArrowheads="1"/>
          </p:cNvSpPr>
          <p:nvPr/>
        </p:nvSpPr>
        <p:spPr bwMode="auto">
          <a:xfrm>
            <a:off x="1247775" y="2849563"/>
            <a:ext cx="9017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007A5C">
                <a:alpha val="74997"/>
              </a:srgbClr>
            </a:prstShdw>
          </a:effec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fr-FR" b="1"/>
              <a:t>2 hrs 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ChangeArrowheads="1"/>
          </p:cNvSpPr>
          <p:nvPr/>
        </p:nvSpPr>
        <p:spPr bwMode="auto">
          <a:xfrm>
            <a:off x="58738" y="473075"/>
            <a:ext cx="8239125" cy="6365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marL="381000" lvl="1" algn="ctr" defTabSz="762000" eaLnBrk="0" hangingPunct="0">
              <a:lnSpc>
                <a:spcPct val="150000"/>
              </a:lnSpc>
              <a:buClr>
                <a:srgbClr val="FAFD00"/>
              </a:buClr>
              <a:buFont typeface="Wingdings" pitchFamily="2" charset="2"/>
              <a:buChar char=" "/>
            </a:pPr>
            <a:r>
              <a:rPr lang="fr-FR">
                <a:solidFill>
                  <a:schemeClr val="bg1"/>
                </a:solidFill>
                <a:cs typeface="Arial" pitchFamily="34" charset="0"/>
              </a:rPr>
              <a:t>autoradiograms were obtained after sagital cryosection </a:t>
            </a:r>
          </a:p>
        </p:txBody>
      </p:sp>
      <p:pic>
        <p:nvPicPr>
          <p:cNvPr id="51202" name="Picture 4"/>
          <p:cNvPicPr preferRelativeResize="0">
            <a:picLocks noChangeArrowheads="1"/>
          </p:cNvPicPr>
          <p:nvPr/>
        </p:nvPicPr>
        <p:blipFill>
          <a:blip r:embed="rId3" cstate="print">
            <a:lum bright="40000"/>
          </a:blip>
          <a:srcRect/>
          <a:stretch>
            <a:fillRect/>
          </a:stretch>
        </p:blipFill>
        <p:spPr bwMode="auto">
          <a:xfrm>
            <a:off x="1176338" y="1239838"/>
            <a:ext cx="6478587" cy="2159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51203" name="Titre 1"/>
          <p:cNvSpPr txBox="1">
            <a:spLocks/>
          </p:cNvSpPr>
          <p:nvPr/>
        </p:nvSpPr>
        <p:spPr bwMode="auto">
          <a:xfrm>
            <a:off x="76200" y="-200025"/>
            <a:ext cx="9144000" cy="106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fr-FR" sz="3200" b="1" dirty="0" smtClean="0">
                <a:solidFill>
                  <a:srgbClr val="000090"/>
                </a:solidFill>
                <a:latin typeface="Georgia" pitchFamily="18" charset="0"/>
              </a:rPr>
              <a:t>Nasal administration of NP</a:t>
            </a:r>
            <a:endParaRPr lang="fr-FR" sz="3200" b="1" dirty="0">
              <a:solidFill>
                <a:srgbClr val="000090"/>
              </a:solidFill>
              <a:latin typeface="Georgia" pitchFamily="18" charset="0"/>
            </a:endParaRPr>
          </a:p>
        </p:txBody>
      </p:sp>
      <p:sp>
        <p:nvSpPr>
          <p:cNvPr id="51204" name="Text Box 7"/>
          <p:cNvSpPr txBox="1">
            <a:spLocks noChangeArrowheads="1"/>
          </p:cNvSpPr>
          <p:nvPr/>
        </p:nvSpPr>
        <p:spPr bwMode="auto">
          <a:xfrm>
            <a:off x="1247775" y="2849563"/>
            <a:ext cx="9017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007A5C">
                <a:alpha val="74997"/>
              </a:srgbClr>
            </a:prstShdw>
          </a:effec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fr-FR" b="1"/>
              <a:t>2 hrs </a:t>
            </a:r>
          </a:p>
        </p:txBody>
      </p:sp>
      <p:grpSp>
        <p:nvGrpSpPr>
          <p:cNvPr id="2" name="Groupe 1"/>
          <p:cNvGrpSpPr>
            <a:grpSpLocks/>
          </p:cNvGrpSpPr>
          <p:nvPr/>
        </p:nvGrpSpPr>
        <p:grpSpPr bwMode="auto">
          <a:xfrm>
            <a:off x="1165225" y="3581400"/>
            <a:ext cx="6478588" cy="2159000"/>
            <a:chOff x="1165225" y="3441932"/>
            <a:chExt cx="6478588" cy="2159000"/>
          </a:xfrm>
        </p:grpSpPr>
        <p:pic>
          <p:nvPicPr>
            <p:cNvPr id="51207" name="Picture 2"/>
            <p:cNvPicPr preferRelativeResize="0">
              <a:picLocks noChangeArrowheads="1"/>
            </p:cNvPicPr>
            <p:nvPr/>
          </p:nvPicPr>
          <p:blipFill>
            <a:blip r:embed="rId4" cstate="print">
              <a:lum bright="40000"/>
            </a:blip>
            <a:srcRect/>
            <a:stretch>
              <a:fillRect/>
            </a:stretch>
          </p:blipFill>
          <p:spPr bwMode="auto">
            <a:xfrm>
              <a:off x="1165225" y="3441932"/>
              <a:ext cx="6478588" cy="21590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51208" name="Text Box 8"/>
            <p:cNvSpPr txBox="1">
              <a:spLocks noChangeArrowheads="1"/>
            </p:cNvSpPr>
            <p:nvPr/>
          </p:nvSpPr>
          <p:spPr bwMode="auto">
            <a:xfrm>
              <a:off x="1219200" y="5053244"/>
              <a:ext cx="1168400" cy="4572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rgbClr val="007A5C">
                  <a:alpha val="74997"/>
                </a:srgbClr>
              </a:prstShdw>
            </a:effectLst>
          </p:spPr>
          <p:txBody>
            <a:bodyPr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fr-FR" b="1"/>
                <a:t>12 hrs </a:t>
              </a:r>
            </a:p>
          </p:txBody>
        </p:sp>
      </p:grpSp>
      <p:sp>
        <p:nvSpPr>
          <p:cNvPr id="51206" name="ZoneTexte 8"/>
          <p:cNvSpPr txBox="1">
            <a:spLocks noChangeArrowheads="1"/>
          </p:cNvSpPr>
          <p:nvPr/>
        </p:nvSpPr>
        <p:spPr bwMode="auto">
          <a:xfrm>
            <a:off x="936625" y="6062663"/>
            <a:ext cx="831691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fr-FR" dirty="0"/>
              <a:t>3 </a:t>
            </a:r>
            <a:r>
              <a:rPr lang="fr-FR" dirty="0" err="1"/>
              <a:t>days</a:t>
            </a:r>
            <a:r>
              <a:rPr lang="fr-FR" dirty="0"/>
              <a:t> </a:t>
            </a:r>
            <a:r>
              <a:rPr lang="fr-FR" dirty="0" err="1"/>
              <a:t>later</a:t>
            </a:r>
            <a:r>
              <a:rPr lang="fr-FR" dirty="0"/>
              <a:t> all the radio-</a:t>
            </a:r>
            <a:r>
              <a:rPr lang="fr-FR" dirty="0" err="1"/>
              <a:t>activity</a:t>
            </a:r>
            <a:r>
              <a:rPr lang="fr-FR" dirty="0"/>
              <a:t> </a:t>
            </a:r>
            <a:r>
              <a:rPr lang="fr-FR" dirty="0" err="1"/>
              <a:t>was</a:t>
            </a:r>
            <a:r>
              <a:rPr lang="fr-FR" dirty="0"/>
              <a:t> </a:t>
            </a:r>
            <a:r>
              <a:rPr lang="fr-FR" dirty="0" err="1"/>
              <a:t>found</a:t>
            </a:r>
            <a:r>
              <a:rPr lang="fr-FR" dirty="0"/>
              <a:t> in the </a:t>
            </a:r>
            <a:r>
              <a:rPr lang="fr-FR" dirty="0" err="1"/>
              <a:t>feces</a:t>
            </a:r>
            <a:endParaRPr lang="fr-FR" dirty="0"/>
          </a:p>
          <a:p>
            <a:pPr algn="just"/>
            <a:r>
              <a:rPr lang="fr-FR" dirty="0"/>
              <a:t>GIT </a:t>
            </a:r>
            <a:r>
              <a:rPr lang="fr-FR" dirty="0" err="1"/>
              <a:t>elimination</a:t>
            </a:r>
            <a:endParaRPr lang="fr-FR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dèle par défaut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Modèle par défaut">
  <a:themeElements>
    <a:clrScheme name="Modèle par défaut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dèle par défau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altLang="fr-FR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altLang="fr-FR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Modèle par défaut">
  <a:themeElements>
    <a:clrScheme name="Modèle par défaut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dèle par défau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dèle par défaut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Thème1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Thème1" id="{2D7F4D37-3E8C-4CCE-91D0-0F0895BA662E}" vid="{D52342F6-57BA-432B-A005-69A2C103A52B}"/>
    </a:ext>
  </a:extLst>
</a:theme>
</file>

<file path=ppt/theme/theme8.xml><?xml version="1.0" encoding="utf-8"?>
<a:theme xmlns:a="http://schemas.openxmlformats.org/drawingml/2006/main" name="2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2876</TotalTime>
  <Words>1411</Words>
  <Application>Microsoft Macintosh PowerPoint</Application>
  <PresentationFormat>Présentation à l'écran (4:3)</PresentationFormat>
  <Paragraphs>341</Paragraphs>
  <Slides>46</Slides>
  <Notes>27</Notes>
  <HiddenSlides>0</HiddenSlides>
  <MMClips>0</MMClips>
  <ScaleCrop>false</ScaleCrop>
  <HeadingPairs>
    <vt:vector size="4" baseType="variant">
      <vt:variant>
        <vt:lpstr>Thème</vt:lpstr>
      </vt:variant>
      <vt:variant>
        <vt:i4>8</vt:i4>
      </vt:variant>
      <vt:variant>
        <vt:lpstr>Titres des diapositives</vt:lpstr>
      </vt:variant>
      <vt:variant>
        <vt:i4>46</vt:i4>
      </vt:variant>
    </vt:vector>
  </HeadingPairs>
  <TitlesOfParts>
    <vt:vector size="54" baseType="lpstr">
      <vt:lpstr>Thème Office</vt:lpstr>
      <vt:lpstr>Modèle par défaut</vt:lpstr>
      <vt:lpstr>1_Modèle par défaut</vt:lpstr>
      <vt:lpstr>2_Modèle par défaut</vt:lpstr>
      <vt:lpstr>3_Modèle par défaut</vt:lpstr>
      <vt:lpstr>1_Thème Office</vt:lpstr>
      <vt:lpstr>Thème1</vt:lpstr>
      <vt:lpstr>2_Thème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Nasal administration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Lille 2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Rodolphe</dc:creator>
  <cp:lastModifiedBy>betbeder</cp:lastModifiedBy>
  <cp:revision>144</cp:revision>
  <dcterms:created xsi:type="dcterms:W3CDTF">2014-09-09T12:59:05Z</dcterms:created>
  <dcterms:modified xsi:type="dcterms:W3CDTF">2015-07-27T21:18:26Z</dcterms:modified>
</cp:coreProperties>
</file>