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80" r:id="rId2"/>
    <p:sldId id="256" r:id="rId3"/>
    <p:sldId id="257" r:id="rId4"/>
    <p:sldId id="258" r:id="rId5"/>
    <p:sldId id="259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66" r:id="rId23"/>
    <p:sldId id="267" r:id="rId24"/>
    <p:sldId id="276" r:id="rId25"/>
    <p:sldId id="278" r:id="rId2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466"/>
    <a:srgbClr val="481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red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122428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196975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95275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3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3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0260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026025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85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3700463"/>
          </a:xfrm>
        </p:spPr>
        <p:txBody>
          <a:bodyPr/>
          <a:lstStyle/>
          <a:p>
            <a:pPr lvl="0"/>
            <a:r>
              <a:rPr lang="en-US" altLang="zh-CN" noProof="0"/>
              <a:t>Click icon to add chart</a:t>
            </a:r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53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33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7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8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87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3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Click icon to add picture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6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dcellsinsid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" r="2438" b="263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Arial" charset="0"/>
                <a:ea typeface="宋体" charset="-122"/>
              </a:defRPr>
            </a:lvl1pPr>
          </a:lstStyle>
          <a:p>
            <a:fld id="{87DE6118-2437-4B30-8E3C-4D2BE6020583}" type="datetimeFigureOut">
              <a:rPr lang="en-US" smtClean="0"/>
              <a:pPr/>
              <a:t>31-Mar-16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charset="0"/>
                <a:ea typeface="宋体" charset="-122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gif"/><Relationship Id="rId7" Type="http://schemas.openxmlformats.org/officeDocument/2006/relationships/image" Target="../media/image5.png"/><Relationship Id="rId2" Type="http://schemas.openxmlformats.org/officeDocument/2006/relationships/hyperlink" Target="https://www.google.ae/url?sa=i&amp;rct=j&amp;q=&amp;esrc=s&amp;source=imgres&amp;cd=&amp;cad=rja&amp;uact=8&amp;ved=0ahUKEwjjo6qy9OXLAhUG1RQKHbmWDp8QjRwIBw&amp;url=http://www.emirates247.com/news/emirates/man-rises-from-dead-at-dubai-hospital-2015-06-16-1.593899&amp;psig=AFQjCNEveFw6WoDQzXliE6vOMRUICfo9zA&amp;ust=145934137226639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ae/url?sa=i&amp;rct=j&amp;q=&amp;esrc=s&amp;source=images&amp;cd=&amp;ved=0ahUKEwiJxZH49eXLAhVE7xQKHd73BCwQjRwIBw&amp;url=http://weneedfun.com/dubai-buildings/&amp;bvm=bv.117868183,d.d24&amp;psig=AFQjCNH3KdJM341fDp3_Xyc1L5y9J7kvGA&amp;ust=145934177622475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ae/url?sa=i&amp;rct=j&amp;q=&amp;esrc=s&amp;source=images&amp;cd=&amp;cad=rja&amp;uact=8&amp;ved=0ahUKEwjqnte89eXLAhUH7RQKHafeAPUQjRwIBw&amp;url=http://www.gulfholidays.net/&amp;psig=AFQjCNHfNoFhGlt5p750JqZoq3YfFnM1Sw&amp;ust=145934149899933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ae/url?sa=i&amp;rct=j&amp;q=&amp;esrc=s&amp;source=images&amp;cd=&amp;cad=rja&amp;uact=8&amp;ved=0ahUKEwiLusDJ9uXLAhUF7RQKHW_jDqgQjRwIBw&amp;url=http://www.hlgroup.com/en/project/projects/new-dubai-hospital.html&amp;bvm=bv.117868183,d.d24&amp;psig=AFQjCNEvndHbN56YT76k9icg-lJ7ql9pnA&amp;ust=145934194679309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che.emirates247.com/polopoly_fs/1.535321.1452545066!/image/imag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3361"/>
            <a:ext cx="5591175" cy="3047598"/>
          </a:xfrm>
          <a:prstGeom prst="rect">
            <a:avLst/>
          </a:prstGeom>
          <a:noFill/>
        </p:spPr>
      </p:pic>
      <p:sp>
        <p:nvSpPr>
          <p:cNvPr id="1030" name="AutoShape 6" descr="Image result for duba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Image result for dubai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www.gulfholidays.net/sliderimages/index/slide-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0775" y="232959"/>
            <a:ext cx="5718509" cy="3048000"/>
          </a:xfrm>
          <a:prstGeom prst="rect">
            <a:avLst/>
          </a:prstGeom>
          <a:noFill/>
        </p:spPr>
      </p:pic>
      <p:pic>
        <p:nvPicPr>
          <p:cNvPr id="1038" name="Picture 14" descr="http://weneedfun.com/wp-content/uploads/2016/01/Dubai-Buildings-2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799" y="3505337"/>
            <a:ext cx="5591175" cy="31383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0775" y="3505338"/>
            <a:ext cx="5715000" cy="313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463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Recurrent anemia: received five units of Packed RBC during the next four months, recurrent anemia</a:t>
            </a:r>
          </a:p>
          <a:p>
            <a:r>
              <a:rPr lang="en-US" dirty="0"/>
              <a:t>Advised bone marrow examination multiple times, but unwilling</a:t>
            </a:r>
          </a:p>
          <a:p>
            <a:r>
              <a:rPr lang="en-US" dirty="0"/>
              <a:t>March 2013:  evaluated elsewhere</a:t>
            </a:r>
          </a:p>
          <a:p>
            <a:r>
              <a:rPr lang="en-US" b="1" dirty="0"/>
              <a:t>BM examination report</a:t>
            </a:r>
            <a:r>
              <a:rPr lang="en-US" dirty="0"/>
              <a:t>: </a:t>
            </a:r>
          </a:p>
          <a:p>
            <a:r>
              <a:rPr lang="en-US" dirty="0"/>
              <a:t>Myeloid : erythroid ratio: 4: 1</a:t>
            </a:r>
          </a:p>
          <a:p>
            <a:r>
              <a:rPr lang="en-US" dirty="0"/>
              <a:t>Complete myeloid maturation, no increase in blasts</a:t>
            </a:r>
          </a:p>
          <a:p>
            <a:r>
              <a:rPr lang="en-US" dirty="0"/>
              <a:t>Decreased erythroid cells with giant </a:t>
            </a:r>
            <a:r>
              <a:rPr lang="en-US" dirty="0" err="1"/>
              <a:t>pronormoblasts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7949257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course..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Retics: 0.17%</a:t>
            </a:r>
          </a:p>
          <a:p>
            <a:r>
              <a:rPr lang="en-US" dirty="0"/>
              <a:t>Keeping in mind persistent </a:t>
            </a:r>
            <a:r>
              <a:rPr lang="en-US" dirty="0" err="1"/>
              <a:t>reticulocytopenia</a:t>
            </a:r>
            <a:r>
              <a:rPr lang="en-US" dirty="0"/>
              <a:t> with refractory anemia, diagnosed to have Pure red cell aplasia</a:t>
            </a:r>
          </a:p>
          <a:p>
            <a:r>
              <a:rPr lang="en-US" dirty="0"/>
              <a:t>Parvovirus B 19 infection suspected</a:t>
            </a:r>
          </a:p>
          <a:p>
            <a:r>
              <a:rPr lang="en-US" dirty="0"/>
              <a:t>Parvovirus serology and DNA PCR requested</a:t>
            </a:r>
          </a:p>
          <a:p>
            <a:r>
              <a:rPr lang="en-US" dirty="0"/>
              <a:t>Parvovirus Ig M: positive</a:t>
            </a:r>
          </a:p>
          <a:p>
            <a:r>
              <a:rPr lang="en-US" dirty="0"/>
              <a:t>Parvovirus Ig G: positive</a:t>
            </a:r>
          </a:p>
          <a:p>
            <a:r>
              <a:rPr lang="en-US" dirty="0"/>
              <a:t>Parvovirus DNA PCR: positive</a:t>
            </a:r>
          </a:p>
        </p:txBody>
      </p:sp>
    </p:spTree>
    <p:extLst>
      <p:ext uri="{BB962C8B-B14F-4D97-AF65-F5344CB8AC3E}">
        <p14:creationId xmlns:p14="http://schemas.microsoft.com/office/powerpoint/2010/main" val="3260428737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Pure Red Cell Aplasia secondary to Parvovirus B 19 infection</a:t>
            </a:r>
          </a:p>
        </p:txBody>
      </p:sp>
    </p:spTree>
    <p:extLst>
      <p:ext uri="{BB962C8B-B14F-4D97-AF65-F5344CB8AC3E}">
        <p14:creationId xmlns:p14="http://schemas.microsoft.com/office/powerpoint/2010/main" val="18032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Parvovirus B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Small, non enveloped, single stranded DNA </a:t>
            </a:r>
          </a:p>
          <a:p>
            <a:pPr marL="0" indent="0">
              <a:buNone/>
            </a:pPr>
            <a:r>
              <a:rPr lang="en-US" dirty="0"/>
              <a:t>   virus </a:t>
            </a:r>
          </a:p>
          <a:p>
            <a:r>
              <a:rPr lang="en-US" dirty="0"/>
              <a:t>Parvovirus family, </a:t>
            </a:r>
            <a:r>
              <a:rPr lang="en-US" dirty="0" err="1"/>
              <a:t>erythrovirus</a:t>
            </a:r>
            <a:r>
              <a:rPr lang="en-US" dirty="0"/>
              <a:t> genus</a:t>
            </a:r>
          </a:p>
          <a:p>
            <a:r>
              <a:rPr lang="en-US" dirty="0"/>
              <a:t>1975</a:t>
            </a:r>
          </a:p>
          <a:p>
            <a:r>
              <a:rPr lang="en-US" dirty="0"/>
              <a:t>Pronounced tropism for erythroid precursor </a:t>
            </a:r>
          </a:p>
          <a:p>
            <a:pPr marL="0" indent="0">
              <a:buNone/>
            </a:pPr>
            <a:r>
              <a:rPr lang="en-US" dirty="0"/>
              <a:t>   cells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1450" y="1600201"/>
            <a:ext cx="3160550" cy="2057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450" y="4490638"/>
            <a:ext cx="3160550" cy="23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6863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Parvovirus B 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Infection very common</a:t>
            </a:r>
          </a:p>
          <a:p>
            <a:r>
              <a:rPr lang="en-US" dirty="0"/>
              <a:t>70-85% serologic evidence of past infection</a:t>
            </a:r>
          </a:p>
          <a:p>
            <a:r>
              <a:rPr lang="en-US" dirty="0"/>
              <a:t>Transmission occurs by inhalation of virus in aerosol droplets</a:t>
            </a:r>
          </a:p>
          <a:p>
            <a:r>
              <a:rPr lang="en-US" dirty="0"/>
              <a:t>Vertical transmission, transfusion of blood and blood products</a:t>
            </a:r>
          </a:p>
          <a:p>
            <a:r>
              <a:rPr lang="en-US" dirty="0"/>
              <a:t>Targets the erythroid progenitor cells in BM by binding to the glycosphingolipid </a:t>
            </a:r>
            <a:r>
              <a:rPr lang="en-US" dirty="0" err="1"/>
              <a:t>globoside</a:t>
            </a:r>
            <a:endParaRPr lang="en-US" dirty="0"/>
          </a:p>
          <a:p>
            <a:r>
              <a:rPr lang="en-US" dirty="0"/>
              <a:t>Clearance: humoral immune 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0" y="0"/>
            <a:ext cx="22860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0728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5947"/>
            <a:ext cx="10972800" cy="1143000"/>
          </a:xfrm>
        </p:spPr>
        <p:txBody>
          <a:bodyPr/>
          <a:lstStyle/>
          <a:p>
            <a:r>
              <a:rPr lang="en-US" dirty="0"/>
              <a:t>Complications – Well established syndromes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97767"/>
            <a:ext cx="10972800" cy="3700463"/>
          </a:xfrm>
        </p:spPr>
        <p:txBody>
          <a:bodyPr/>
          <a:lstStyle/>
          <a:p>
            <a:r>
              <a:rPr lang="en-US" dirty="0"/>
              <a:t>Fifth disease / erythema </a:t>
            </a:r>
            <a:r>
              <a:rPr lang="en-US" dirty="0" err="1"/>
              <a:t>infectiosum</a:t>
            </a:r>
            <a:endParaRPr lang="en-US" dirty="0"/>
          </a:p>
          <a:p>
            <a:r>
              <a:rPr lang="en-US" dirty="0" err="1"/>
              <a:t>Arthropathy</a:t>
            </a:r>
            <a:endParaRPr lang="en-US" dirty="0"/>
          </a:p>
          <a:p>
            <a:r>
              <a:rPr lang="en-US" dirty="0"/>
              <a:t>Hydrops </a:t>
            </a:r>
            <a:r>
              <a:rPr lang="en-US" dirty="0" err="1"/>
              <a:t>fetalis</a:t>
            </a:r>
            <a:r>
              <a:rPr lang="en-US" dirty="0"/>
              <a:t>, IUD, Miscarriage</a:t>
            </a:r>
          </a:p>
          <a:p>
            <a:r>
              <a:rPr lang="en-US" dirty="0"/>
              <a:t>Transient aplastic crises</a:t>
            </a:r>
          </a:p>
          <a:p>
            <a:r>
              <a:rPr lang="en-US" dirty="0"/>
              <a:t>Chronic pure red cell aplasia – in immunocompromised patient</a:t>
            </a:r>
          </a:p>
        </p:txBody>
      </p:sp>
    </p:spTree>
    <p:extLst>
      <p:ext uri="{BB962C8B-B14F-4D97-AF65-F5344CB8AC3E}">
        <p14:creationId xmlns:p14="http://schemas.microsoft.com/office/powerpoint/2010/main" val="195110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84904" cy="2066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4624754"/>
            <a:ext cx="3225800" cy="2233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420" y="731227"/>
            <a:ext cx="55816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5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4882"/>
            <a:ext cx="10972800" cy="1143000"/>
          </a:xfrm>
        </p:spPr>
        <p:txBody>
          <a:bodyPr/>
          <a:lstStyle/>
          <a:p>
            <a:r>
              <a:rPr lang="en-US" dirty="0"/>
              <a:t>Manifestations in renal transplant patients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0849358"/>
              </p:ext>
            </p:extLst>
          </p:nvPr>
        </p:nvGraphicFramePr>
        <p:xfrm>
          <a:off x="609600" y="1732721"/>
          <a:ext cx="10972800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307649399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14362445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System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Manifestation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7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Hematologic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anemia</a:t>
                      </a:r>
                    </a:p>
                    <a:p>
                      <a:r>
                        <a:rPr lang="en-US" dirty="0"/>
                        <a:t>Chronic pure red cell aplasia</a:t>
                      </a:r>
                    </a:p>
                    <a:p>
                      <a:r>
                        <a:rPr lang="en-US" dirty="0"/>
                        <a:t>Leukopenia, thrombocytopenia,</a:t>
                      </a:r>
                      <a:r>
                        <a:rPr lang="en-US" baseline="0" dirty="0"/>
                        <a:t> pancytopenia</a:t>
                      </a:r>
                      <a:endParaRPr lang="en-US" dirty="0"/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75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Renal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Transient allograft dysfunction</a:t>
                      </a:r>
                    </a:p>
                    <a:p>
                      <a:r>
                        <a:rPr lang="en-US" dirty="0"/>
                        <a:t>Acute allograft rejection</a:t>
                      </a:r>
                    </a:p>
                    <a:p>
                      <a:r>
                        <a:rPr lang="en-US" dirty="0"/>
                        <a:t>Collapsing </a:t>
                      </a:r>
                      <a:r>
                        <a:rPr lang="en-US" dirty="0" err="1"/>
                        <a:t>glomerulopathy</a:t>
                      </a:r>
                      <a:endParaRPr lang="en-US" dirty="0"/>
                    </a:p>
                    <a:p>
                      <a:r>
                        <a:rPr lang="en-US" dirty="0"/>
                        <a:t>Thrombotic </a:t>
                      </a:r>
                      <a:r>
                        <a:rPr lang="en-US" dirty="0" err="1"/>
                        <a:t>microangiopathy</a:t>
                      </a:r>
                      <a:endParaRPr lang="en-US" dirty="0"/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75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Hepatobiliary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Acute hepatitis</a:t>
                      </a:r>
                    </a:p>
                    <a:p>
                      <a:r>
                        <a:rPr lang="en-US" dirty="0" err="1"/>
                        <a:t>Fibrosing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cholestatic</a:t>
                      </a:r>
                      <a:r>
                        <a:rPr lang="en-US" dirty="0"/>
                        <a:t> hepatitis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135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Neurologic</a:t>
                      </a:r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Encephalitis</a:t>
                      </a:r>
                    </a:p>
                    <a:p>
                      <a:r>
                        <a:rPr lang="en-US" dirty="0"/>
                        <a:t>Cerebral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angitis</a:t>
                      </a:r>
                      <a:endParaRPr lang="en-US" dirty="0"/>
                    </a:p>
                  </a:txBody>
                  <a:tcPr marL="104503" marR="104503">
                    <a:solidFill>
                      <a:srgbClr val="0724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81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6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Co-infection with herpes viruses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CMV infection/ HHV 6</a:t>
            </a:r>
          </a:p>
          <a:p>
            <a:r>
              <a:rPr lang="en-US" dirty="0"/>
              <a:t>Co infection can enhance the pathogenicity and complications related to each individual virus</a:t>
            </a:r>
          </a:p>
        </p:txBody>
      </p:sp>
    </p:spTree>
    <p:extLst>
      <p:ext uri="{BB962C8B-B14F-4D97-AF65-F5344CB8AC3E}">
        <p14:creationId xmlns:p14="http://schemas.microsoft.com/office/powerpoint/2010/main" val="370141227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Serology: Ig M/ Ig G</a:t>
            </a:r>
          </a:p>
          <a:p>
            <a:r>
              <a:rPr lang="en-US" dirty="0"/>
              <a:t>DNA PCR: </a:t>
            </a:r>
          </a:p>
          <a:p>
            <a:r>
              <a:rPr lang="en-US" dirty="0"/>
              <a:t>BM examination: giant </a:t>
            </a:r>
            <a:r>
              <a:rPr lang="en-US" dirty="0" err="1"/>
              <a:t>pronormoblasts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6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149" y="1090957"/>
            <a:ext cx="7951304" cy="2719547"/>
          </a:xfrm>
        </p:spPr>
        <p:txBody>
          <a:bodyPr/>
          <a:lstStyle/>
          <a:p>
            <a:r>
              <a:rPr lang="en-US" sz="5400" dirty="0"/>
              <a:t>Anemia in a renal transplant recipient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33182" y="5380382"/>
            <a:ext cx="3458817" cy="1477617"/>
          </a:xfrm>
        </p:spPr>
        <p:txBody>
          <a:bodyPr>
            <a:noAutofit/>
          </a:bodyPr>
          <a:lstStyle/>
          <a:p>
            <a:r>
              <a:rPr lang="en-US" sz="2000" b="1" dirty="0"/>
              <a:t>Dr. </a:t>
            </a:r>
            <a:r>
              <a:rPr lang="en-US" sz="2000" b="1" dirty="0" err="1"/>
              <a:t>Dhanya</a:t>
            </a:r>
            <a:r>
              <a:rPr lang="en-US" sz="2000" b="1" dirty="0"/>
              <a:t> Mohan</a:t>
            </a:r>
          </a:p>
          <a:p>
            <a:r>
              <a:rPr lang="en-US" sz="2000" b="1" dirty="0"/>
              <a:t>MD DNB MRCP (UK) </a:t>
            </a:r>
          </a:p>
          <a:p>
            <a:r>
              <a:rPr lang="en-US" sz="2000" b="1" dirty="0"/>
              <a:t>Department of Nephrology</a:t>
            </a:r>
          </a:p>
          <a:p>
            <a:r>
              <a:rPr lang="en-US" sz="2000" b="1" dirty="0"/>
              <a:t>Dubai Hospital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342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Reduction or discontinuation of immunosuppression</a:t>
            </a:r>
          </a:p>
          <a:p>
            <a:r>
              <a:rPr lang="en-US" dirty="0"/>
              <a:t>Change of immunosuppression (tacrolimus to cyclosporine)</a:t>
            </a:r>
          </a:p>
          <a:p>
            <a:r>
              <a:rPr lang="en-US" dirty="0"/>
              <a:t>IV immunoglobulin alone</a:t>
            </a:r>
          </a:p>
          <a:p>
            <a:r>
              <a:rPr lang="en-US" dirty="0"/>
              <a:t>Combination of IV immunoglobulin and reduced immunosuppression</a:t>
            </a:r>
          </a:p>
          <a:p>
            <a:r>
              <a:rPr lang="en-US" dirty="0"/>
              <a:t>Conservative therapy, with transfusion and /or </a:t>
            </a:r>
            <a:r>
              <a:rPr lang="en-US" dirty="0" err="1"/>
              <a:t>erythropoetin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21433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      IV Immunoglobulin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source of anti B 19 antibodies</a:t>
            </a:r>
          </a:p>
          <a:p>
            <a:r>
              <a:rPr lang="en-US" dirty="0"/>
              <a:t>400mg/ kg/ day for 5-10 consecutive days</a:t>
            </a:r>
          </a:p>
          <a:p>
            <a:r>
              <a:rPr lang="en-US" dirty="0"/>
              <a:t>Mean time to hemoglobin  recovery: 3.9 weeks</a:t>
            </a:r>
          </a:p>
          <a:p>
            <a:r>
              <a:rPr lang="en-US" dirty="0"/>
              <a:t>ADR:</a:t>
            </a:r>
          </a:p>
          <a:p>
            <a:pPr lvl="1"/>
            <a:r>
              <a:rPr lang="en-US" i="0" dirty="0"/>
              <a:t>Fever, chills, headache, myalgia, hypertension, chest pain </a:t>
            </a:r>
          </a:p>
          <a:p>
            <a:pPr lvl="1"/>
            <a:r>
              <a:rPr lang="en-US" i="0" dirty="0"/>
              <a:t>AKI: Sucrose for IV Ig </a:t>
            </a:r>
            <a:r>
              <a:rPr lang="en-US" i="0" dirty="0" err="1"/>
              <a:t>stabilisation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9711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          How did we treat him?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Mycophenolate to 250mg </a:t>
            </a:r>
            <a:r>
              <a:rPr lang="en-US" dirty="0" err="1"/>
              <a:t>bd</a:t>
            </a:r>
            <a:endParaRPr lang="en-US" dirty="0"/>
          </a:p>
          <a:p>
            <a:r>
              <a:rPr lang="en-US" dirty="0"/>
              <a:t>Tacrolimus to 2mg -0- 1mg</a:t>
            </a:r>
          </a:p>
          <a:p>
            <a:r>
              <a:rPr lang="en-US" dirty="0"/>
              <a:t>IV Ig 400mg/ kg for 5 days</a:t>
            </a:r>
          </a:p>
          <a:p>
            <a:r>
              <a:rPr lang="en-US" dirty="0" err="1"/>
              <a:t>Wt</a:t>
            </a:r>
            <a:r>
              <a:rPr lang="en-US" dirty="0"/>
              <a:t>: 80 Kg</a:t>
            </a:r>
          </a:p>
          <a:p>
            <a:r>
              <a:rPr lang="en-US" dirty="0"/>
              <a:t>30gm </a:t>
            </a:r>
            <a:r>
              <a:rPr lang="en-US"/>
              <a:t>IV </a:t>
            </a:r>
            <a:r>
              <a:rPr lang="en-US" dirty="0" err="1"/>
              <a:t>I</a:t>
            </a:r>
            <a:r>
              <a:rPr lang="en-US"/>
              <a:t>g </a:t>
            </a:r>
            <a:r>
              <a:rPr lang="en-US" dirty="0"/>
              <a:t>over </a:t>
            </a:r>
            <a:r>
              <a:rPr lang="en-US"/>
              <a:t>4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18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day: Fever, chills, malaise…IV Ig withheld for one day, and then the course completed</a:t>
            </a:r>
          </a:p>
          <a:p>
            <a:r>
              <a:rPr lang="en-US" dirty="0"/>
              <a:t>On discharge, </a:t>
            </a:r>
            <a:r>
              <a:rPr lang="en-US" dirty="0" err="1"/>
              <a:t>Hb</a:t>
            </a:r>
            <a:r>
              <a:rPr lang="en-US" dirty="0"/>
              <a:t>: 8.4 gm/ dl. WBC: 4200/cc, </a:t>
            </a:r>
            <a:r>
              <a:rPr lang="en-US" dirty="0" err="1"/>
              <a:t>Plts</a:t>
            </a:r>
            <a:r>
              <a:rPr lang="en-US" dirty="0"/>
              <a:t>: 225000/cc</a:t>
            </a:r>
          </a:p>
          <a:p>
            <a:r>
              <a:rPr lang="en-US" dirty="0"/>
              <a:t>May 2013: Clinic visit: </a:t>
            </a:r>
            <a:r>
              <a:rPr lang="en-US" dirty="0" err="1"/>
              <a:t>Hb</a:t>
            </a:r>
            <a:r>
              <a:rPr lang="en-US" dirty="0"/>
              <a:t>: 13.2 gm/ dl, Parvovirus DNA PCR: </a:t>
            </a:r>
            <a:r>
              <a:rPr lang="en-US" dirty="0" err="1"/>
              <a:t>Neg</a:t>
            </a:r>
            <a:endParaRPr lang="en-US" dirty="0"/>
          </a:p>
          <a:p>
            <a:r>
              <a:rPr lang="en-US" dirty="0"/>
              <a:t>3 year follow up: </a:t>
            </a:r>
            <a:r>
              <a:rPr lang="en-US" dirty="0" err="1"/>
              <a:t>Hb</a:t>
            </a:r>
            <a:r>
              <a:rPr lang="en-US" dirty="0"/>
              <a:t>: stable, Parvovirus DNA PCR: Positive, 375 copies/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740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Renal transplant patients can develop symptomatic B 19 infections as a result of primary infection or because of reactivation of latent or persistent viral infection</a:t>
            </a:r>
          </a:p>
          <a:p>
            <a:r>
              <a:rPr lang="en-US" dirty="0"/>
              <a:t>Pure red cell aplasia manifesting as chronic anemia is the most common presentation of B 19 infection in immunocompromised patients</a:t>
            </a:r>
          </a:p>
          <a:p>
            <a:r>
              <a:rPr lang="en-US" dirty="0"/>
              <a:t>Other </a:t>
            </a:r>
            <a:r>
              <a:rPr lang="en-US" dirty="0" err="1"/>
              <a:t>cytopenias</a:t>
            </a:r>
            <a:r>
              <a:rPr lang="en-US" dirty="0"/>
              <a:t> &amp; collapsing </a:t>
            </a:r>
            <a:r>
              <a:rPr lang="en-US" dirty="0" err="1"/>
              <a:t>glomerulopathy</a:t>
            </a:r>
            <a:r>
              <a:rPr lang="en-US" dirty="0"/>
              <a:t> and thrombotic </a:t>
            </a:r>
            <a:r>
              <a:rPr lang="en-US" dirty="0" err="1"/>
              <a:t>microangiopathy</a:t>
            </a:r>
            <a:r>
              <a:rPr lang="en-US" dirty="0"/>
              <a:t> are associated with B 19 infection in renal transplant recipients</a:t>
            </a:r>
          </a:p>
          <a:p>
            <a:r>
              <a:rPr lang="en-US" dirty="0"/>
              <a:t>In KTRs, serologic tests should be supplemented by a PCR to detect viral DNA</a:t>
            </a:r>
          </a:p>
          <a:p>
            <a:r>
              <a:rPr lang="en-US" dirty="0"/>
              <a:t>Treatment with IV Ig and/ or minimization of immunosuppression can effectively combat B 19 infection</a:t>
            </a:r>
          </a:p>
        </p:txBody>
      </p:sp>
    </p:spTree>
    <p:extLst>
      <p:ext uri="{BB962C8B-B14F-4D97-AF65-F5344CB8AC3E}">
        <p14:creationId xmlns:p14="http://schemas.microsoft.com/office/powerpoint/2010/main" val="568571913"/>
      </p:ext>
    </p:extLst>
  </p:cSld>
  <p:clrMapOvr>
    <a:masterClrMapping/>
  </p:clrMapOvr>
  <p:transition spd="slow">
    <p:comb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hlgroup.com/media/thumbnail/thumb-700x530/b49ff5ec4c5d1a72c292b310afe3e04c/20110530_STS-9775e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220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267074" y="471638"/>
            <a:ext cx="492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47506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113" y="1417638"/>
            <a:ext cx="9601200" cy="5206097"/>
          </a:xfrm>
        </p:spPr>
        <p:txBody>
          <a:bodyPr>
            <a:normAutofit lnSpcReduction="10000"/>
          </a:bodyPr>
          <a:lstStyle/>
          <a:p>
            <a:r>
              <a:rPr lang="en-US" sz="2900" dirty="0"/>
              <a:t>34 year old Arab male</a:t>
            </a:r>
          </a:p>
          <a:p>
            <a:r>
              <a:rPr lang="en-US" sz="2900" dirty="0"/>
              <a:t>Type 1 DM for 13 years</a:t>
            </a:r>
          </a:p>
          <a:p>
            <a:r>
              <a:rPr lang="en-US" sz="2900" dirty="0"/>
              <a:t>Hypertension for 3 years</a:t>
            </a:r>
          </a:p>
          <a:p>
            <a:r>
              <a:rPr lang="en-US" sz="2900" dirty="0"/>
              <a:t>Diabetic retinopathy and nephropathy</a:t>
            </a:r>
          </a:p>
          <a:p>
            <a:r>
              <a:rPr lang="en-US" sz="2900" dirty="0"/>
              <a:t>CKD Stage 5, Dialysis dependent since Aug 2010</a:t>
            </a:r>
          </a:p>
          <a:p>
            <a:r>
              <a:rPr lang="en-US" sz="2900" dirty="0"/>
              <a:t>Feb 2011: Travelled to China, underwent LURD renal transplantation</a:t>
            </a:r>
          </a:p>
          <a:p>
            <a:pPr lvl="2"/>
            <a:r>
              <a:rPr lang="en-US" dirty="0"/>
              <a:t>Received ATG as the induction agent</a:t>
            </a:r>
          </a:p>
          <a:p>
            <a:pPr lvl="2"/>
            <a:r>
              <a:rPr lang="en-US" dirty="0"/>
              <a:t>Maintained on  </a:t>
            </a:r>
            <a:r>
              <a:rPr lang="en-US" dirty="0" err="1"/>
              <a:t>Pred</a:t>
            </a:r>
            <a:r>
              <a:rPr lang="en-US" dirty="0"/>
              <a:t> 5mg od</a:t>
            </a:r>
          </a:p>
          <a:p>
            <a:pPr marL="987552" lvl="2" indent="0">
              <a:buNone/>
            </a:pPr>
            <a:r>
              <a:rPr lang="en-US" dirty="0"/>
              <a:t>                           </a:t>
            </a:r>
            <a:r>
              <a:rPr lang="en-US" dirty="0" err="1"/>
              <a:t>Tacrolimus</a:t>
            </a:r>
            <a:r>
              <a:rPr lang="en-US" dirty="0"/>
              <a:t> 2mg </a:t>
            </a:r>
            <a:r>
              <a:rPr lang="en-US" dirty="0" err="1"/>
              <a:t>bd</a:t>
            </a:r>
            <a:endParaRPr lang="en-US" dirty="0"/>
          </a:p>
          <a:p>
            <a:pPr marL="987552" lvl="2" indent="0">
              <a:buNone/>
            </a:pPr>
            <a:r>
              <a:rPr lang="en-US" dirty="0"/>
              <a:t>                           MMF 750mg </a:t>
            </a:r>
            <a:r>
              <a:rPr lang="en-US" dirty="0" err="1"/>
              <a:t>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657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Received </a:t>
            </a:r>
            <a:r>
              <a:rPr lang="en-US" dirty="0" err="1"/>
              <a:t>Valganciclovir</a:t>
            </a:r>
            <a:r>
              <a:rPr lang="en-US" dirty="0"/>
              <a:t> and </a:t>
            </a:r>
            <a:r>
              <a:rPr lang="en-US" dirty="0" err="1"/>
              <a:t>Septrin</a:t>
            </a:r>
            <a:r>
              <a:rPr lang="en-US" dirty="0"/>
              <a:t> prophylaxis</a:t>
            </a:r>
          </a:p>
          <a:p>
            <a:r>
              <a:rPr lang="en-US" dirty="0"/>
              <a:t>Continued follow up in our Nephrology Clinic, with baseline S. creatinine: 1.1-1.3 mg/ dl</a:t>
            </a:r>
          </a:p>
          <a:p>
            <a:r>
              <a:rPr lang="en-US" dirty="0"/>
              <a:t>October 2012: detected to have anemia, </a:t>
            </a:r>
            <a:r>
              <a:rPr lang="en-US" dirty="0" err="1"/>
              <a:t>Hb</a:t>
            </a:r>
            <a:r>
              <a:rPr lang="en-US" dirty="0"/>
              <a:t>: 8 gm/ dl</a:t>
            </a:r>
          </a:p>
          <a:p>
            <a:pPr lvl="1"/>
            <a:r>
              <a:rPr lang="en-US" i="0" dirty="0"/>
              <a:t>Previous </a:t>
            </a:r>
            <a:r>
              <a:rPr lang="en-US" i="0" dirty="0" err="1"/>
              <a:t>Hb</a:t>
            </a:r>
            <a:r>
              <a:rPr lang="en-US" i="0" dirty="0"/>
              <a:t>: 13.3 gm/ dl July 2012</a:t>
            </a:r>
          </a:p>
          <a:p>
            <a:pPr lvl="1"/>
            <a:r>
              <a:rPr lang="en-US" i="0" dirty="0"/>
              <a:t>Admitted for further evaluation</a:t>
            </a:r>
          </a:p>
          <a:p>
            <a:pPr lvl="1"/>
            <a:r>
              <a:rPr lang="en-US" i="0" dirty="0"/>
              <a:t>No history of blood loss</a:t>
            </a:r>
          </a:p>
          <a:p>
            <a:pPr lvl="1"/>
            <a:r>
              <a:rPr lang="en-US" i="0" dirty="0"/>
              <a:t>No jaundice, skin bleeds</a:t>
            </a:r>
          </a:p>
          <a:p>
            <a:pPr lvl="1"/>
            <a:r>
              <a:rPr lang="en-US" i="0" dirty="0"/>
              <a:t>No fever or skin rash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Pallor present</a:t>
            </a:r>
          </a:p>
          <a:p>
            <a:r>
              <a:rPr lang="en-US" dirty="0"/>
              <a:t>No lymphadenopathy</a:t>
            </a:r>
          </a:p>
          <a:p>
            <a:r>
              <a:rPr lang="en-US" dirty="0"/>
              <a:t>CVS: S1 S2 normal</a:t>
            </a:r>
          </a:p>
          <a:p>
            <a:r>
              <a:rPr lang="en-US" dirty="0"/>
              <a:t>RS: Clear</a:t>
            </a:r>
          </a:p>
          <a:p>
            <a:r>
              <a:rPr lang="en-US" dirty="0"/>
              <a:t>P/A: Soft, allograft in RIF.</a:t>
            </a:r>
          </a:p>
          <a:p>
            <a:pPr marL="0" indent="0">
              <a:buNone/>
            </a:pPr>
            <a:r>
              <a:rPr lang="en-US" dirty="0"/>
              <a:t>              Liver, spleen: Not palpable</a:t>
            </a:r>
          </a:p>
        </p:txBody>
      </p:sp>
    </p:spTree>
    <p:extLst>
      <p:ext uri="{BB962C8B-B14F-4D97-AF65-F5344CB8AC3E}">
        <p14:creationId xmlns:p14="http://schemas.microsoft.com/office/powerpoint/2010/main" val="18086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1"/>
            <a:ext cx="10972800" cy="1143000"/>
          </a:xfrm>
        </p:spPr>
        <p:txBody>
          <a:bodyPr/>
          <a:lstStyle/>
          <a:p>
            <a:r>
              <a:rPr lang="en-US" dirty="0"/>
              <a:t>Anemia in a renal transplant recipient, normal renal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38740"/>
            <a:ext cx="10972800" cy="3700463"/>
          </a:xfrm>
        </p:spPr>
        <p:txBody>
          <a:bodyPr/>
          <a:lstStyle/>
          <a:p>
            <a:r>
              <a:rPr lang="en-US" dirty="0"/>
              <a:t>Iron deficiency</a:t>
            </a:r>
          </a:p>
          <a:p>
            <a:r>
              <a:rPr lang="en-US" dirty="0"/>
              <a:t>Drug induced: </a:t>
            </a:r>
            <a:r>
              <a:rPr lang="en-US" dirty="0" err="1"/>
              <a:t>Myelosuppressive</a:t>
            </a:r>
            <a:r>
              <a:rPr lang="en-US" dirty="0"/>
              <a:t> effect of MMF</a:t>
            </a:r>
          </a:p>
          <a:p>
            <a:pPr>
              <a:buNone/>
            </a:pPr>
            <a:r>
              <a:rPr lang="en-US" dirty="0"/>
              <a:t>                           </a:t>
            </a:r>
            <a:r>
              <a:rPr lang="en-US" dirty="0" err="1"/>
              <a:t>Tacrolimus</a:t>
            </a:r>
            <a:r>
              <a:rPr lang="en-US" dirty="0"/>
              <a:t> toxicity</a:t>
            </a:r>
          </a:p>
          <a:p>
            <a:r>
              <a:rPr lang="en-US" dirty="0"/>
              <a:t>Blood loss</a:t>
            </a:r>
          </a:p>
          <a:p>
            <a:r>
              <a:rPr lang="en-US" dirty="0"/>
              <a:t>Viral infections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 err="1"/>
              <a:t>Hb</a:t>
            </a:r>
            <a:r>
              <a:rPr lang="en-US" sz="2700" dirty="0"/>
              <a:t>: 8gm/ dl </a:t>
            </a:r>
            <a:r>
              <a:rPr lang="en-US" sz="2700" dirty="0">
                <a:sym typeface="Wingdings" panose="05000000000000000000" pitchFamily="2" charset="2"/>
              </a:rPr>
              <a:t>7.3gm/ dl</a:t>
            </a:r>
          </a:p>
          <a:p>
            <a:r>
              <a:rPr lang="en-US" sz="2700" dirty="0">
                <a:sym typeface="Wingdings" panose="05000000000000000000" pitchFamily="2" charset="2"/>
              </a:rPr>
              <a:t>MCV: 80 </a:t>
            </a:r>
            <a:r>
              <a:rPr lang="en-US" sz="2700" dirty="0" err="1">
                <a:sym typeface="Wingdings" panose="05000000000000000000" pitchFamily="2" charset="2"/>
              </a:rPr>
              <a:t>fl</a:t>
            </a:r>
            <a:r>
              <a:rPr lang="en-US" sz="2700" dirty="0">
                <a:sym typeface="Wingdings" panose="05000000000000000000" pitchFamily="2" charset="2"/>
              </a:rPr>
              <a:t> </a:t>
            </a:r>
          </a:p>
          <a:p>
            <a:r>
              <a:rPr lang="en-US" sz="2700" dirty="0">
                <a:sym typeface="Wingdings" panose="05000000000000000000" pitchFamily="2" charset="2"/>
              </a:rPr>
              <a:t>WBC: 3,500/ cc</a:t>
            </a:r>
          </a:p>
          <a:p>
            <a:r>
              <a:rPr lang="en-US" sz="2700" dirty="0" err="1">
                <a:sym typeface="Wingdings" panose="05000000000000000000" pitchFamily="2" charset="2"/>
              </a:rPr>
              <a:t>Plts</a:t>
            </a:r>
            <a:r>
              <a:rPr lang="en-US" sz="2700" dirty="0">
                <a:sym typeface="Wingdings" panose="05000000000000000000" pitchFamily="2" charset="2"/>
              </a:rPr>
              <a:t>: 2,12,000/ cc</a:t>
            </a:r>
          </a:p>
          <a:p>
            <a:r>
              <a:rPr lang="en-US" sz="2700" dirty="0"/>
              <a:t>Retics: 0.4 % (Normal: 0.2 -2 %)</a:t>
            </a:r>
          </a:p>
          <a:p>
            <a:r>
              <a:rPr lang="en-US" sz="2700" dirty="0">
                <a:sym typeface="Wingdings" panose="05000000000000000000" pitchFamily="2" charset="2"/>
              </a:rPr>
              <a:t>Blood film: </a:t>
            </a:r>
            <a:r>
              <a:rPr lang="en-US" sz="2700" dirty="0" err="1">
                <a:sym typeface="Wingdings" panose="05000000000000000000" pitchFamily="2" charset="2"/>
              </a:rPr>
              <a:t>Normocyctic</a:t>
            </a:r>
            <a:r>
              <a:rPr lang="en-US" sz="2700" dirty="0">
                <a:sym typeface="Wingdings" panose="05000000000000000000" pitchFamily="2" charset="2"/>
              </a:rPr>
              <a:t> normochromic anemia. Mild leucopenia consistent with </a:t>
            </a:r>
            <a:r>
              <a:rPr lang="en-US" sz="2700" dirty="0" err="1">
                <a:sym typeface="Wingdings" panose="05000000000000000000" pitchFamily="2" charset="2"/>
              </a:rPr>
              <a:t>bicytopenia</a:t>
            </a:r>
            <a:r>
              <a:rPr lang="en-US" sz="2700" dirty="0">
                <a:sym typeface="Wingdings" panose="05000000000000000000" pitchFamily="2" charset="2"/>
              </a:rPr>
              <a:t>.</a:t>
            </a:r>
          </a:p>
          <a:p>
            <a:r>
              <a:rPr lang="en-US" sz="2700" dirty="0">
                <a:sym typeface="Wingdings" panose="05000000000000000000" pitchFamily="2" charset="2"/>
              </a:rPr>
              <a:t>Creatinine: 1mg/ dl</a:t>
            </a:r>
          </a:p>
          <a:p>
            <a:r>
              <a:rPr lang="en-US" sz="2700" dirty="0">
                <a:sym typeface="Wingdings" panose="05000000000000000000" pitchFamily="2" charset="2"/>
              </a:rPr>
              <a:t>Urea: 52 mg/ dl</a:t>
            </a:r>
          </a:p>
          <a:p>
            <a:r>
              <a:rPr lang="en-US" sz="2700" dirty="0">
                <a:sym typeface="Wingdings" panose="05000000000000000000" pitchFamily="2" charset="2"/>
              </a:rPr>
              <a:t>LFT: normal                               </a:t>
            </a:r>
            <a:r>
              <a:rPr lang="en-US" sz="2700" dirty="0" err="1">
                <a:sym typeface="Wingdings" panose="05000000000000000000" pitchFamily="2" charset="2"/>
              </a:rPr>
              <a:t>Tacrolimus</a:t>
            </a:r>
            <a:r>
              <a:rPr lang="en-US" sz="2700" dirty="0">
                <a:sym typeface="Wingdings" panose="05000000000000000000" pitchFamily="2" charset="2"/>
              </a:rPr>
              <a:t> level: 7ng/ ml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071260754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differentials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Iron studies: Normal</a:t>
            </a:r>
          </a:p>
          <a:p>
            <a:r>
              <a:rPr lang="en-US" dirty="0"/>
              <a:t>Vitamin B 12, folate: Normal</a:t>
            </a:r>
          </a:p>
          <a:p>
            <a:r>
              <a:rPr lang="en-US" dirty="0"/>
              <a:t>CMV DNA PCR: negative</a:t>
            </a:r>
          </a:p>
          <a:p>
            <a:r>
              <a:rPr lang="en-US" dirty="0"/>
              <a:t>Stool Occult  Blood: Positive</a:t>
            </a:r>
          </a:p>
        </p:txBody>
      </p:sp>
    </p:spTree>
    <p:extLst>
      <p:ext uri="{BB962C8B-B14F-4D97-AF65-F5344CB8AC3E}">
        <p14:creationId xmlns:p14="http://schemas.microsoft.com/office/powerpoint/2010/main" val="4263234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UGI </a:t>
            </a:r>
            <a:r>
              <a:rPr lang="en-US" dirty="0" err="1"/>
              <a:t>Scopy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Erosive pre-pyloric gastritis</a:t>
            </a:r>
          </a:p>
          <a:p>
            <a:r>
              <a:rPr lang="en-US" dirty="0" err="1"/>
              <a:t>Angiodysplasia</a:t>
            </a:r>
            <a:r>
              <a:rPr lang="en-US" dirty="0"/>
              <a:t> of stomach</a:t>
            </a:r>
          </a:p>
          <a:p>
            <a:r>
              <a:rPr lang="en-US" dirty="0"/>
              <a:t>H. pylori: negative</a:t>
            </a:r>
          </a:p>
          <a:p>
            <a:r>
              <a:rPr lang="en-US" dirty="0"/>
              <a:t>Colonoscopy: Normal</a:t>
            </a:r>
          </a:p>
          <a:p>
            <a:r>
              <a:rPr lang="en-US" dirty="0"/>
              <a:t>Patient was discharged on Pantoprazole and Inj. </a:t>
            </a:r>
            <a:r>
              <a:rPr lang="en-US" dirty="0" err="1"/>
              <a:t>Darbepoetin</a:t>
            </a:r>
            <a:r>
              <a:rPr lang="en-US" dirty="0"/>
              <a:t> 60mcg once per week </a:t>
            </a:r>
          </a:p>
        </p:txBody>
      </p:sp>
    </p:spTree>
    <p:extLst>
      <p:ext uri="{BB962C8B-B14F-4D97-AF65-F5344CB8AC3E}">
        <p14:creationId xmlns:p14="http://schemas.microsoft.com/office/powerpoint/2010/main" val="246624895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edical11">
  <a:themeElements>
    <a:clrScheme name="">
      <a:dk1>
        <a:srgbClr val="CCCCCC"/>
      </a:dk1>
      <a:lt1>
        <a:srgbClr val="FFFFFF"/>
      </a:lt1>
      <a:dk2>
        <a:srgbClr val="66CCFF"/>
      </a:dk2>
      <a:lt2>
        <a:srgbClr val="E6E6E6"/>
      </a:lt2>
      <a:accent1>
        <a:srgbClr val="4C4C4C"/>
      </a:accent1>
      <a:accent2>
        <a:srgbClr val="CCCCCC"/>
      </a:accent2>
      <a:accent3>
        <a:srgbClr val="FFFFFF"/>
      </a:accent3>
      <a:accent4>
        <a:srgbClr val="AEAEAE"/>
      </a:accent4>
      <a:accent5>
        <a:srgbClr val="B2B2B2"/>
      </a:accent5>
      <a:accent6>
        <a:srgbClr val="B9B9B9"/>
      </a:accent6>
      <a:hlink>
        <a:srgbClr val="66FFFF"/>
      </a:hlink>
      <a:folHlink>
        <a:srgbClr val="66FF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medical11</Template>
  <TotalTime>1792</TotalTime>
  <Words>920</Words>
  <Application>Microsoft Office PowerPoint</Application>
  <PresentationFormat>Widescreen</PresentationFormat>
  <Paragraphs>153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宋体</vt:lpstr>
      <vt:lpstr>Arial</vt:lpstr>
      <vt:lpstr>Wingdings</vt:lpstr>
      <vt:lpstr>medical11</vt:lpstr>
      <vt:lpstr>PowerPoint Presentation</vt:lpstr>
      <vt:lpstr>Anemia in a renal transplant recipient</vt:lpstr>
      <vt:lpstr>History</vt:lpstr>
      <vt:lpstr>History</vt:lpstr>
      <vt:lpstr>On examination</vt:lpstr>
      <vt:lpstr>Anemia in a renal transplant recipient, normal renal function</vt:lpstr>
      <vt:lpstr>Investigations</vt:lpstr>
      <vt:lpstr>Evaluation of differentials</vt:lpstr>
      <vt:lpstr>UGI Scopy:</vt:lpstr>
      <vt:lpstr>Further course</vt:lpstr>
      <vt:lpstr>Further course..</vt:lpstr>
      <vt:lpstr>Diagnosis</vt:lpstr>
      <vt:lpstr>Parvovirus B 19</vt:lpstr>
      <vt:lpstr>Parvovirus B 19</vt:lpstr>
      <vt:lpstr>Complications – Well established syndromes</vt:lpstr>
      <vt:lpstr>PowerPoint Presentation</vt:lpstr>
      <vt:lpstr>Manifestations in renal transplant patients</vt:lpstr>
      <vt:lpstr>Co-infection with herpes viruses</vt:lpstr>
      <vt:lpstr>Diagnosis</vt:lpstr>
      <vt:lpstr>Treatment</vt:lpstr>
      <vt:lpstr>                 IV Immunoglobulin</vt:lpstr>
      <vt:lpstr>           How did we treat him?</vt:lpstr>
      <vt:lpstr>Treatment</vt:lpstr>
      <vt:lpstr>Take home message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Anemia in a renal transplant recipient</dc:title>
  <dc:creator>DHANYA</dc:creator>
  <cp:lastModifiedBy>Praveen</cp:lastModifiedBy>
  <cp:revision>42</cp:revision>
  <dcterms:created xsi:type="dcterms:W3CDTF">2016-01-24T12:38:37Z</dcterms:created>
  <dcterms:modified xsi:type="dcterms:W3CDTF">2016-03-31T08:02:27Z</dcterms:modified>
</cp:coreProperties>
</file>