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6"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12/29/2014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6F15528-21DE-4FAA-801E-634DDDAF4B2B}"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12/29/2014</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12/29/2014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12/29/2014</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12/29/2014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micsonline.org/scholarly-journals.php" TargetMode="External"/><Relationship Id="rId2" Type="http://schemas.openxmlformats.org/officeDocument/2006/relationships/hyperlink" Target="http://www.omicsonline.org/open-access-publication.php" TargetMode="External"/><Relationship Id="rId1" Type="http://schemas.openxmlformats.org/officeDocument/2006/relationships/slideLayout" Target="../slideLayouts/slideLayout2.xml"/><Relationship Id="rId4" Type="http://schemas.openxmlformats.org/officeDocument/2006/relationships/hyperlink" Target="http://www.omicsonline.org/international-scientific-conferenc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600" y="304800"/>
            <a:ext cx="8153400" cy="121920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a:lstStyle>
          <a:p>
            <a:r>
              <a:rPr lang="en-US" smtClean="0"/>
              <a:t>About OMICS Group</a:t>
            </a:r>
            <a:endParaRPr lang="en-US" dirty="0"/>
          </a:p>
        </p:txBody>
      </p:sp>
      <p:sp>
        <p:nvSpPr>
          <p:cNvPr id="5" name="Content Placeholder 3"/>
          <p:cNvSpPr txBox="1">
            <a:spLocks/>
          </p:cNvSpPr>
          <p:nvPr/>
        </p:nvSpPr>
        <p:spPr>
          <a:xfrm>
            <a:off x="838200" y="1676400"/>
            <a:ext cx="7467600" cy="4724400"/>
          </a:xfrm>
          <a:prstGeom prst="rect">
            <a:avLst/>
          </a:prstGeom>
          <a:noFill/>
        </p:spPr>
        <p:txBody>
          <a:bodyPr vert="horz" lIns="91440" tIns="45720" rIns="91440" bIns="45720" rtlCol="0">
            <a:noAutofit/>
          </a:bodyPr>
          <a:lstStyle>
            <a:lvl1pPr marL="0" indent="0" algn="ctr" defTabSz="914400" rtl="0" eaLnBrk="1" latinLnBrk="0" hangingPunct="1">
              <a:spcBef>
                <a:spcPct val="20000"/>
              </a:spcBef>
              <a:buClr>
                <a:schemeClr val="accent1"/>
              </a:buClr>
              <a:buFont typeface="Arial" pitchFamily="34" charset="0"/>
              <a:buNone/>
              <a:defRPr sz="1800" kern="1200" cap="all" spc="30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algn="just">
              <a:buFont typeface="Arial" charset="0"/>
              <a:buNone/>
              <a:defRPr/>
            </a:pPr>
            <a:r>
              <a:rPr lang="en-US" sz="1600" cap="none" dirty="0" smtClean="0">
                <a:solidFill>
                  <a:schemeClr val="tx1"/>
                </a:solidFill>
                <a:latin typeface="Book Antiqua (Headings)"/>
                <a:ea typeface="Tahoma" pitchFamily="34" charset="0"/>
                <a:cs typeface="Times New Roman" pitchFamily="18" charset="0"/>
              </a:rPr>
              <a:t>      OMICS group international is an amalgamation of </a:t>
            </a:r>
            <a:r>
              <a:rPr lang="en-US" sz="1600" cap="none" dirty="0" smtClean="0">
                <a:solidFill>
                  <a:schemeClr val="tx1"/>
                </a:solidFill>
                <a:latin typeface="Book Antiqua (Headings)"/>
                <a:ea typeface="Tahoma" pitchFamily="34" charset="0"/>
                <a:cs typeface="Times New Roman" pitchFamily="18" charset="0"/>
                <a:hlinkClick r:id="rId2" tooltip="Open Access publications"/>
              </a:rPr>
              <a:t>open access publications</a:t>
            </a:r>
            <a:r>
              <a:rPr lang="en-US" sz="1600" cap="none" dirty="0" smtClean="0">
                <a:solidFill>
                  <a:schemeClr val="tx1"/>
                </a:solidFill>
                <a:latin typeface="Book Antiqua (Headings)"/>
                <a:ea typeface="Tahoma" pitchFamily="34" charset="0"/>
                <a:cs typeface="Times New Roman" pitchFamily="18" charset="0"/>
              </a:rPr>
              <a:t> and worldwide international science conferences and events. Established in the year 2007 with the sole aim of making the information on sciences and technology ‘open access’, OMICS group publishes 400 online open access </a:t>
            </a:r>
            <a:r>
              <a:rPr lang="en-US" sz="1600" cap="none" dirty="0" smtClean="0">
                <a:solidFill>
                  <a:schemeClr val="tx1"/>
                </a:solidFill>
                <a:latin typeface="Book Antiqua (Headings)"/>
                <a:ea typeface="Tahoma" pitchFamily="34" charset="0"/>
                <a:cs typeface="Times New Roman" pitchFamily="18" charset="0"/>
                <a:hlinkClick r:id="rId3" tooltip="scholarly journals"/>
              </a:rPr>
              <a:t>scholarly journals</a:t>
            </a:r>
            <a:r>
              <a:rPr lang="en-US" sz="1600" cap="none" dirty="0" smtClean="0">
                <a:solidFill>
                  <a:schemeClr val="tx1"/>
                </a:solidFill>
                <a:latin typeface="Book Antiqua (Headings)"/>
                <a:ea typeface="Tahoma" pitchFamily="34" charset="0"/>
                <a:cs typeface="Times New Roman" pitchFamily="18" charset="0"/>
              </a:rPr>
              <a:t> in all aspects of science, engineering, management and technology journals. OMICS group has been instrumental in taking the knowledge on science &amp; technology to the doorsteps of ordinary men and women. Research scholars, students, libraries, educational institutions, research centers and the industry are main stakeholders that benefitted greatly from this knowledge dissemination. OMICS group also organizes 300 </a:t>
            </a:r>
            <a:r>
              <a:rPr lang="en-US" sz="1600" cap="none" dirty="0" smtClean="0">
                <a:solidFill>
                  <a:schemeClr val="tx1"/>
                </a:solidFill>
                <a:latin typeface="Book Antiqua (Headings)"/>
                <a:ea typeface="Tahoma" pitchFamily="34" charset="0"/>
                <a:cs typeface="Times New Roman" pitchFamily="18" charset="0"/>
                <a:hlinkClick r:id="rId4" tooltip="International conferences"/>
              </a:rPr>
              <a:t>international conferences</a:t>
            </a:r>
            <a:r>
              <a:rPr lang="en-US" sz="1600" cap="none" dirty="0" smtClean="0">
                <a:solidFill>
                  <a:schemeClr val="tx1"/>
                </a:solidFill>
                <a:latin typeface="Book Antiqua (Headings)"/>
                <a:ea typeface="Tahoma" pitchFamily="34" charset="0"/>
                <a:cs typeface="Times New Roman" pitchFamily="18" charset="0"/>
              </a:rPr>
              <a:t> annually across the globe, where knowledge transfer takes place through debates, round table discussions, poster presentations, workshops, symposia and exhibitions.</a:t>
            </a:r>
            <a:endParaRPr lang="en-US" sz="1600" cap="none" dirty="0">
              <a:solidFill>
                <a:schemeClr val="tx1"/>
              </a:solidFill>
              <a:latin typeface="Book Antiqua (Headings)"/>
              <a:ea typeface="Tahoma" pitchFamily="34" charset="0"/>
              <a:cs typeface="Times New Roman" pitchFamily="18" charset="0"/>
            </a:endParaRPr>
          </a:p>
        </p:txBody>
      </p:sp>
    </p:spTree>
    <p:extLst>
      <p:ext uri="{BB962C8B-B14F-4D97-AF65-F5344CB8AC3E}">
        <p14:creationId xmlns:p14="http://schemas.microsoft.com/office/powerpoint/2010/main" val="2959021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28625" y="479720"/>
            <a:ext cx="8229600" cy="1143000"/>
          </a:xfrm>
        </p:spPr>
        <p:txBody>
          <a:bodyPr>
            <a:normAutofit fontScale="90000"/>
          </a:bodyPr>
          <a:lstStyle/>
          <a:p>
            <a:pPr eaLnBrk="1" hangingPunct="1">
              <a:defRPr/>
            </a:pPr>
            <a:r>
              <a:rPr lang="en-US" sz="3600" dirty="0" smtClean="0">
                <a:solidFill>
                  <a:schemeClr val="accent4">
                    <a:lumMod val="50000"/>
                  </a:schemeClr>
                </a:solidFill>
                <a:effectLst>
                  <a:outerShdw blurRad="38100" dist="38100" dir="2700000" algn="tl">
                    <a:srgbClr val="000000">
                      <a:alpha val="43137"/>
                    </a:srgbClr>
                  </a:outerShdw>
                </a:effectLst>
                <a:latin typeface="Baskerville Old Face" pitchFamily="18" charset="0"/>
              </a:rPr>
              <a:t>About OMICS Group Conferences</a:t>
            </a:r>
          </a:p>
        </p:txBody>
      </p:sp>
      <p:sp>
        <p:nvSpPr>
          <p:cNvPr id="5" name="Content Placeholder 2"/>
          <p:cNvSpPr>
            <a:spLocks noGrp="1"/>
          </p:cNvSpPr>
          <p:nvPr>
            <p:ph idx="1"/>
          </p:nvPr>
        </p:nvSpPr>
        <p:spPr>
          <a:xfrm>
            <a:off x="571500" y="1765595"/>
            <a:ext cx="7972425" cy="4483100"/>
          </a:xfrm>
          <a:noFill/>
        </p:spPr>
        <p:txBody>
          <a:bodyPr>
            <a:normAutofit/>
          </a:bodyPr>
          <a:lstStyle/>
          <a:p>
            <a:pPr algn="just" eaLnBrk="1" hangingPunct="1">
              <a:buFont typeface="Arial" charset="0"/>
              <a:buNone/>
              <a:defRPr/>
            </a:pPr>
            <a:r>
              <a:rPr lang="en-US" sz="2000" dirty="0" smtClean="0">
                <a:solidFill>
                  <a:schemeClr val="tx1"/>
                </a:solidFill>
                <a:latin typeface="+mj-lt"/>
              </a:rPr>
              <a:t>     OMICS Group International is a pioneer and leading science event organizer, which publishes around 400 open access journals and conducts over 300 Medical, Clinical, Engineering, Life Sciences, Pharma scientific conferences all over the globe annually with the support of more than 1000 scientific associations and 30,000 editorial board members and 3.5 million followers to its credit.</a:t>
            </a:r>
            <a:br>
              <a:rPr lang="en-US" sz="2000" dirty="0" smtClean="0">
                <a:solidFill>
                  <a:schemeClr val="tx1"/>
                </a:solidFill>
                <a:latin typeface="+mj-lt"/>
              </a:rPr>
            </a:br>
            <a:endParaRPr lang="en-US" sz="2000" dirty="0" smtClean="0">
              <a:solidFill>
                <a:schemeClr val="tx1"/>
              </a:solidFill>
              <a:latin typeface="+mj-lt"/>
            </a:endParaRPr>
          </a:p>
          <a:p>
            <a:pPr algn="just" eaLnBrk="1" hangingPunct="1">
              <a:buFont typeface="Arial" charset="0"/>
              <a:buNone/>
              <a:defRPr/>
            </a:pPr>
            <a:r>
              <a:rPr lang="en-US" sz="2000" dirty="0" smtClean="0">
                <a:solidFill>
                  <a:schemeClr val="tx1"/>
                </a:solidFill>
                <a:latin typeface="+mj-lt"/>
              </a:rPr>
              <a:t>    OMICS Group has organized 500 conferences, workshops and national symposiums across the major cities including San Francisco, Las Vegas, San Antonio, Omaha, Orlando, Raleigh, Santa Clara, Chicago, Philadelphia, Baltimore, United Kingdom, Valencia, Dubai, Beijing, Hyderabad, Bengaluru and Mumbai.</a:t>
            </a:r>
          </a:p>
          <a:p>
            <a:pPr eaLnBrk="1" hangingPunct="1">
              <a:defRPr/>
            </a:pPr>
            <a:endParaRPr lang="en-US" dirty="0">
              <a:solidFill>
                <a:schemeClr val="tx1"/>
              </a:solidFill>
            </a:endParaRPr>
          </a:p>
        </p:txBody>
      </p:sp>
    </p:spTree>
    <p:extLst>
      <p:ext uri="{BB962C8B-B14F-4D97-AF65-F5344CB8AC3E}">
        <p14:creationId xmlns:p14="http://schemas.microsoft.com/office/powerpoint/2010/main" val="3052516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76775" y="228600"/>
            <a:ext cx="8082095" cy="26670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ORAL PRESENTATION</a:t>
            </a:r>
            <a:br>
              <a:rPr lang="en-US"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Science, Technology</a:t>
            </a:r>
            <a:br>
              <a:rPr lang="en-US"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and the Master </a:t>
            </a:r>
            <a:r>
              <a:rPr lang="en-US" b="1" cap="none"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Plan</a:t>
            </a:r>
            <a:endParaRPr lang="en-US"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Rectangle 6"/>
          <p:cNvSpPr/>
          <p:nvPr/>
        </p:nvSpPr>
        <p:spPr>
          <a:xfrm>
            <a:off x="609600" y="3655367"/>
            <a:ext cx="6705600" cy="892552"/>
          </a:xfrm>
          <a:prstGeom prst="rect">
            <a:avLst/>
          </a:prstGeom>
        </p:spPr>
        <p:txBody>
          <a:bodyPr wrap="square">
            <a:spAutoFit/>
          </a:bodyPr>
          <a:lstStyle/>
          <a:p>
            <a:r>
              <a:rPr lang="en-US" sz="2400" dirty="0"/>
              <a:t>Presented by </a:t>
            </a:r>
            <a:endParaRPr lang="en-US" sz="2400" dirty="0" smtClean="0"/>
          </a:p>
          <a:p>
            <a:pPr algn="r"/>
            <a:r>
              <a:rPr lang="en-US" sz="2800" b="1" dirty="0" smtClean="0"/>
              <a:t>Dewey </a:t>
            </a:r>
            <a:r>
              <a:rPr lang="en-US" sz="2800" b="1" dirty="0"/>
              <a:t>Edward Chester in Hollywood</a:t>
            </a:r>
          </a:p>
        </p:txBody>
      </p:sp>
    </p:spTree>
    <p:extLst>
      <p:ext uri="{BB962C8B-B14F-4D97-AF65-F5344CB8AC3E}">
        <p14:creationId xmlns:p14="http://schemas.microsoft.com/office/powerpoint/2010/main" val="2493309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Science, </a:t>
            </a:r>
            <a:r>
              <a:rPr lang="en-US" sz="2400" b="1" dirty="0" smtClean="0"/>
              <a:t>Technology and </a:t>
            </a:r>
            <a:r>
              <a:rPr lang="en-US" sz="2400" b="1" dirty="0"/>
              <a:t>the Master Plan</a:t>
            </a:r>
            <a:endParaRPr lang="en-US" sz="2400" dirty="0"/>
          </a:p>
        </p:txBody>
      </p:sp>
      <p:sp>
        <p:nvSpPr>
          <p:cNvPr id="3" name="Content Placeholder 2"/>
          <p:cNvSpPr>
            <a:spLocks noGrp="1"/>
          </p:cNvSpPr>
          <p:nvPr>
            <p:ph idx="1"/>
          </p:nvPr>
        </p:nvSpPr>
        <p:spPr/>
        <p:txBody>
          <a:bodyPr/>
          <a:lstStyle/>
          <a:p>
            <a:r>
              <a:rPr lang="en-US" b="1" dirty="0"/>
              <a:t>Technology seems always to advance, while philosophy seems always to lose ground.  Yet this is only because philosophy accepts the hard and hazardous task of dealing with </a:t>
            </a:r>
            <a:r>
              <a:rPr lang="en-US" b="1" i="1" dirty="0"/>
              <a:t>opposition</a:t>
            </a:r>
            <a:r>
              <a:rPr lang="en-US" b="1" dirty="0"/>
              <a:t> not yet open to methods of technology; </a:t>
            </a:r>
            <a:r>
              <a:rPr lang="en-US" b="1" i="1" dirty="0"/>
              <a:t>opposition</a:t>
            </a:r>
            <a:r>
              <a:rPr lang="en-US" b="1" dirty="0"/>
              <a:t> like good and evil, beauty and ugliness, order and freedom, life and death. </a:t>
            </a:r>
            <a:endParaRPr lang="en-US" dirty="0"/>
          </a:p>
          <a:p>
            <a:endParaRPr lang="en-US" dirty="0"/>
          </a:p>
        </p:txBody>
      </p:sp>
    </p:spTree>
    <p:extLst>
      <p:ext uri="{BB962C8B-B14F-4D97-AF65-F5344CB8AC3E}">
        <p14:creationId xmlns:p14="http://schemas.microsoft.com/office/powerpoint/2010/main" val="1530716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dirty="0"/>
              <a:t>Philosophy is a hypothetical interpretation of the unknown, or the inexactly known; it is the front trench in the siege of truth.  </a:t>
            </a:r>
            <a:endParaRPr lang="en-US" dirty="0"/>
          </a:p>
          <a:p>
            <a:pPr marL="114300" indent="0">
              <a:buNone/>
            </a:pPr>
            <a:endParaRPr lang="en-US" dirty="0"/>
          </a:p>
          <a:p>
            <a:r>
              <a:rPr lang="en-US" b="1" dirty="0"/>
              <a:t>Technology is the captured territory; and behind it are those secure regions in which knowledge and art build our marvelous world. </a:t>
            </a:r>
            <a:endParaRPr lang="en-US" dirty="0"/>
          </a:p>
          <a:p>
            <a:pPr marL="114300" indent="0">
              <a:buNone/>
            </a:pPr>
            <a:r>
              <a:rPr lang="en-US" b="1" dirty="0"/>
              <a:t> </a:t>
            </a:r>
            <a:endParaRPr lang="en-US" dirty="0"/>
          </a:p>
          <a:p>
            <a:r>
              <a:rPr lang="en-US" b="1" dirty="0"/>
              <a:t>Philosophy seems to stand still, perplexed; but only because he leaves the fruit of victory to his daughters, science and technology, and himself passes on, divinely discontent, to the uncertain and unexplored.</a:t>
            </a:r>
            <a:endParaRPr lang="en-US" dirty="0"/>
          </a:p>
          <a:p>
            <a:endParaRPr lang="en-US" dirty="0"/>
          </a:p>
        </p:txBody>
      </p:sp>
      <p:sp>
        <p:nvSpPr>
          <p:cNvPr id="5" name="Title 1"/>
          <p:cNvSpPr>
            <a:spLocks noGrp="1"/>
          </p:cNvSpPr>
          <p:nvPr>
            <p:ph type="title"/>
          </p:nvPr>
        </p:nvSpPr>
        <p:spPr>
          <a:xfrm>
            <a:off x="426128" y="408372"/>
            <a:ext cx="8260672" cy="1039427"/>
          </a:xfrm>
        </p:spPr>
        <p:txBody>
          <a:bodyPr>
            <a:normAutofit/>
          </a:bodyPr>
          <a:lstStyle/>
          <a:p>
            <a:r>
              <a:rPr lang="en-US" sz="2400" b="1" dirty="0"/>
              <a:t>Science, </a:t>
            </a:r>
            <a:r>
              <a:rPr lang="en-US" sz="2400" b="1" dirty="0" smtClean="0"/>
              <a:t>Technology and </a:t>
            </a:r>
            <a:r>
              <a:rPr lang="en-US" sz="2400" b="1" dirty="0"/>
              <a:t>the Master Plan</a:t>
            </a:r>
            <a:endParaRPr lang="en-US" sz="2400" dirty="0"/>
          </a:p>
        </p:txBody>
      </p:sp>
    </p:spTree>
    <p:extLst>
      <p:ext uri="{BB962C8B-B14F-4D97-AF65-F5344CB8AC3E}">
        <p14:creationId xmlns:p14="http://schemas.microsoft.com/office/powerpoint/2010/main" val="2972606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Discussed on:</a:t>
            </a:r>
          </a:p>
          <a:p>
            <a:endParaRPr lang="en-US" dirty="0"/>
          </a:p>
          <a:p>
            <a:r>
              <a:rPr lang="en-US" b="1" dirty="0"/>
              <a:t>Our reaction, and the </a:t>
            </a:r>
            <a:r>
              <a:rPr lang="en-US" b="1" dirty="0" smtClean="0"/>
              <a:t>world’s</a:t>
            </a:r>
          </a:p>
          <a:p>
            <a:endParaRPr lang="en-US" b="1" dirty="0" smtClean="0"/>
          </a:p>
          <a:p>
            <a:r>
              <a:rPr lang="en-US" b="1" dirty="0"/>
              <a:t>Reams of paper bear miles of </a:t>
            </a:r>
            <a:r>
              <a:rPr lang="en-US" b="1" dirty="0" smtClean="0"/>
              <a:t>writing</a:t>
            </a:r>
          </a:p>
          <a:p>
            <a:endParaRPr lang="en-US" b="1" dirty="0" smtClean="0"/>
          </a:p>
          <a:p>
            <a:r>
              <a:rPr lang="en-US" b="1" u="sng" dirty="0" smtClean="0"/>
              <a:t>ROMEO </a:t>
            </a:r>
            <a:r>
              <a:rPr lang="en-US" b="1" u="sng" dirty="0"/>
              <a:t>AND </a:t>
            </a:r>
            <a:r>
              <a:rPr lang="en-US" b="1" u="sng" dirty="0" smtClean="0"/>
              <a:t>JULIET</a:t>
            </a:r>
          </a:p>
          <a:p>
            <a:endParaRPr lang="en-US" b="1" u="sng" dirty="0" smtClean="0"/>
          </a:p>
          <a:p>
            <a:r>
              <a:rPr lang="en-US" b="1" u="sng" dirty="0"/>
              <a:t>MACBETH</a:t>
            </a:r>
            <a:endParaRPr lang="en-US" dirty="0"/>
          </a:p>
          <a:p>
            <a:endParaRPr lang="en-US" dirty="0"/>
          </a:p>
        </p:txBody>
      </p:sp>
      <p:sp>
        <p:nvSpPr>
          <p:cNvPr id="4" name="Title 1"/>
          <p:cNvSpPr>
            <a:spLocks noGrp="1"/>
          </p:cNvSpPr>
          <p:nvPr>
            <p:ph type="title"/>
          </p:nvPr>
        </p:nvSpPr>
        <p:spPr>
          <a:xfrm>
            <a:off x="426128" y="408372"/>
            <a:ext cx="8260672" cy="1039427"/>
          </a:xfrm>
        </p:spPr>
        <p:txBody>
          <a:bodyPr>
            <a:normAutofit/>
          </a:bodyPr>
          <a:lstStyle/>
          <a:p>
            <a:r>
              <a:rPr lang="en-US" sz="2400" b="1" dirty="0"/>
              <a:t>Science, </a:t>
            </a:r>
            <a:r>
              <a:rPr lang="en-US" sz="2400" b="1" dirty="0" smtClean="0"/>
              <a:t>Technology and </a:t>
            </a:r>
            <a:r>
              <a:rPr lang="en-US" sz="2400" b="1" dirty="0"/>
              <a:t>the Master Plan</a:t>
            </a:r>
            <a:endParaRPr lang="en-US" sz="2400" dirty="0"/>
          </a:p>
        </p:txBody>
      </p:sp>
    </p:spTree>
    <p:extLst>
      <p:ext uri="{BB962C8B-B14F-4D97-AF65-F5344CB8AC3E}">
        <p14:creationId xmlns:p14="http://schemas.microsoft.com/office/powerpoint/2010/main" val="1746456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Moses L. </a:t>
            </a:r>
            <a:r>
              <a:rPr lang="en-US" b="1" dirty="0" err="1"/>
              <a:t>Malevinsky</a:t>
            </a:r>
            <a:r>
              <a:rPr lang="en-US" b="1" dirty="0"/>
              <a:t> says in “The Science of Screenwriting”:</a:t>
            </a:r>
            <a:endParaRPr lang="en-US" dirty="0"/>
          </a:p>
          <a:p>
            <a:pPr marL="114300" indent="0">
              <a:buNone/>
            </a:pPr>
            <a:endParaRPr lang="en-US" b="1" dirty="0"/>
          </a:p>
          <a:p>
            <a:pPr marL="114300" indent="0">
              <a:buNone/>
            </a:pPr>
            <a:r>
              <a:rPr lang="en-US" b="1" dirty="0"/>
              <a:t>	</a:t>
            </a:r>
            <a:r>
              <a:rPr lang="en-US" b="1" dirty="0" smtClean="0"/>
              <a:t>“</a:t>
            </a:r>
            <a:r>
              <a:rPr lang="en-US" b="1" dirty="0"/>
              <a:t>Emotion, or the elements in or of emotion, constitute the basic things in life.  Emotion is life. Life is emotion. Therefore emotion is drama.  Drama is emotion.”</a:t>
            </a:r>
            <a:endParaRPr lang="en-US" dirty="0"/>
          </a:p>
          <a:p>
            <a:endParaRPr lang="en-US" dirty="0"/>
          </a:p>
        </p:txBody>
      </p:sp>
      <p:sp>
        <p:nvSpPr>
          <p:cNvPr id="4" name="Title 1"/>
          <p:cNvSpPr>
            <a:spLocks noGrp="1"/>
          </p:cNvSpPr>
          <p:nvPr>
            <p:ph type="title"/>
          </p:nvPr>
        </p:nvSpPr>
        <p:spPr>
          <a:xfrm>
            <a:off x="426128" y="408372"/>
            <a:ext cx="8260672" cy="1039427"/>
          </a:xfrm>
        </p:spPr>
        <p:txBody>
          <a:bodyPr>
            <a:normAutofit/>
          </a:bodyPr>
          <a:lstStyle/>
          <a:p>
            <a:r>
              <a:rPr lang="en-US" sz="2400" b="1" dirty="0"/>
              <a:t>Science, </a:t>
            </a:r>
            <a:r>
              <a:rPr lang="en-US" sz="2400" b="1" dirty="0" smtClean="0"/>
              <a:t>Technology and </a:t>
            </a:r>
            <a:r>
              <a:rPr lang="en-US" sz="2400" b="1" dirty="0"/>
              <a:t>the Master Plan</a:t>
            </a:r>
            <a:endParaRPr lang="en-US" sz="2400" dirty="0"/>
          </a:p>
        </p:txBody>
      </p:sp>
    </p:spTree>
    <p:extLst>
      <p:ext uri="{BB962C8B-B14F-4D97-AF65-F5344CB8AC3E}">
        <p14:creationId xmlns:p14="http://schemas.microsoft.com/office/powerpoint/2010/main" val="1837651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Explained:</a:t>
            </a:r>
          </a:p>
          <a:p>
            <a:endParaRPr lang="en-US" dirty="0"/>
          </a:p>
          <a:p>
            <a:r>
              <a:rPr lang="en-US" b="1" dirty="0"/>
              <a:t>Frugality leads to </a:t>
            </a:r>
            <a:r>
              <a:rPr lang="en-US" b="1" dirty="0" smtClean="0"/>
              <a:t>waste</a:t>
            </a:r>
          </a:p>
          <a:p>
            <a:r>
              <a:rPr lang="en-US" b="1" dirty="0"/>
              <a:t>“Frugality,” then, suggests character; “leads to” suggests conflict; “waste” suggests the end of the play.  Here are a few other premises:</a:t>
            </a:r>
            <a:endParaRPr lang="en-US" dirty="0"/>
          </a:p>
          <a:p>
            <a:pPr marL="114300" indent="0">
              <a:buNone/>
            </a:pPr>
            <a:endParaRPr lang="en-US" dirty="0"/>
          </a:p>
          <a:p>
            <a:pPr lvl="0">
              <a:buFont typeface="Wingdings" pitchFamily="2" charset="2"/>
              <a:buChar char="v"/>
            </a:pPr>
            <a:r>
              <a:rPr lang="en-US" b="1" dirty="0"/>
              <a:t>Foolish generosity leads to poverty.</a:t>
            </a:r>
            <a:endParaRPr lang="en-US" dirty="0"/>
          </a:p>
          <a:p>
            <a:pPr lvl="0">
              <a:buFont typeface="Wingdings" pitchFamily="2" charset="2"/>
              <a:buChar char="v"/>
            </a:pPr>
            <a:r>
              <a:rPr lang="en-US" b="1" dirty="0"/>
              <a:t>Ill-temper leads to isolation.</a:t>
            </a:r>
            <a:endParaRPr lang="en-US" dirty="0"/>
          </a:p>
          <a:p>
            <a:pPr lvl="0">
              <a:buFont typeface="Wingdings" pitchFamily="2" charset="2"/>
              <a:buChar char="v"/>
            </a:pPr>
            <a:r>
              <a:rPr lang="en-US" b="1" dirty="0"/>
              <a:t>Craftiness digs its own grave.</a:t>
            </a:r>
            <a:endParaRPr lang="en-US" dirty="0"/>
          </a:p>
          <a:p>
            <a:endParaRPr lang="en-US" dirty="0"/>
          </a:p>
        </p:txBody>
      </p:sp>
      <p:sp>
        <p:nvSpPr>
          <p:cNvPr id="4" name="Title 1"/>
          <p:cNvSpPr>
            <a:spLocks noGrp="1"/>
          </p:cNvSpPr>
          <p:nvPr>
            <p:ph type="title"/>
          </p:nvPr>
        </p:nvSpPr>
        <p:spPr>
          <a:xfrm>
            <a:off x="426128" y="408372"/>
            <a:ext cx="8260672" cy="1039427"/>
          </a:xfrm>
        </p:spPr>
        <p:txBody>
          <a:bodyPr>
            <a:normAutofit/>
          </a:bodyPr>
          <a:lstStyle/>
          <a:p>
            <a:r>
              <a:rPr lang="en-US" sz="2400" b="1" dirty="0"/>
              <a:t>Science, </a:t>
            </a:r>
            <a:r>
              <a:rPr lang="en-US" sz="2400" b="1" dirty="0" smtClean="0"/>
              <a:t>Technology and </a:t>
            </a:r>
            <a:r>
              <a:rPr lang="en-US" sz="2400" b="1" dirty="0"/>
              <a:t>the Master Plan</a:t>
            </a:r>
            <a:endParaRPr lang="en-US" sz="2400" dirty="0"/>
          </a:p>
        </p:txBody>
      </p:sp>
    </p:spTree>
    <p:extLst>
      <p:ext uri="{BB962C8B-B14F-4D97-AF65-F5344CB8AC3E}">
        <p14:creationId xmlns:p14="http://schemas.microsoft.com/office/powerpoint/2010/main" val="4276353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1981199"/>
          </a:xfrm>
        </p:spPr>
        <p:txBody>
          <a:bodyPr>
            <a:normAutofit/>
          </a:bodyPr>
          <a:lstStyle/>
          <a:p>
            <a:pPr marL="114300" indent="0" algn="ctr">
              <a:buNone/>
            </a:pPr>
            <a:r>
              <a:rPr lang="en-US" sz="2800" b="1" i="1" dirty="0"/>
              <a:t>Neither science, technology, nor philosophy have a life of their own in the making of motion-pictures.  All must blend into a harmonious whole</a:t>
            </a:r>
            <a:endParaRPr lang="en-US" sz="2800" i="1" dirty="0"/>
          </a:p>
        </p:txBody>
      </p:sp>
      <p:sp>
        <p:nvSpPr>
          <p:cNvPr id="4" name="Title 1"/>
          <p:cNvSpPr>
            <a:spLocks noGrp="1"/>
          </p:cNvSpPr>
          <p:nvPr>
            <p:ph type="title"/>
          </p:nvPr>
        </p:nvSpPr>
        <p:spPr>
          <a:xfrm>
            <a:off x="426128" y="408372"/>
            <a:ext cx="8260672" cy="1039427"/>
          </a:xfrm>
        </p:spPr>
        <p:txBody>
          <a:bodyPr>
            <a:normAutofit/>
          </a:bodyPr>
          <a:lstStyle/>
          <a:p>
            <a:r>
              <a:rPr lang="en-US" sz="2400" b="1" dirty="0"/>
              <a:t>Science, </a:t>
            </a:r>
            <a:r>
              <a:rPr lang="en-US" sz="2400" b="1" dirty="0" smtClean="0"/>
              <a:t>Technology and </a:t>
            </a:r>
            <a:r>
              <a:rPr lang="en-US" sz="2400" b="1" dirty="0"/>
              <a:t>the Master Plan</a:t>
            </a:r>
            <a:endParaRPr lang="en-US" sz="2400" dirty="0"/>
          </a:p>
        </p:txBody>
      </p:sp>
      <p:sp>
        <p:nvSpPr>
          <p:cNvPr id="5" name="Rectangle 4"/>
          <p:cNvSpPr/>
          <p:nvPr/>
        </p:nvSpPr>
        <p:spPr>
          <a:xfrm>
            <a:off x="1981200" y="4648200"/>
            <a:ext cx="5315879" cy="132343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8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0638823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13</TotalTime>
  <Words>302</Words>
  <Application>Microsoft Office PowerPoint</Application>
  <PresentationFormat>On-screen Show (4:3)</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Apothecary</vt:lpstr>
      <vt:lpstr>PowerPoint Presentation</vt:lpstr>
      <vt:lpstr>About OMICS Group Conferences</vt:lpstr>
      <vt:lpstr>ORAL PRESENTATION Science, Technology and the Master Plan</vt:lpstr>
      <vt:lpstr>Science, Technology and the Master Plan</vt:lpstr>
      <vt:lpstr>Science, Technology and the Master Plan</vt:lpstr>
      <vt:lpstr>Science, Technology and the Master Plan</vt:lpstr>
      <vt:lpstr>Science, Technology and the Master Plan</vt:lpstr>
      <vt:lpstr>Science, Technology and the Master Plan</vt:lpstr>
      <vt:lpstr>Science, Technology and the Master Plan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Sreekanth Reddy Vutukuru</dc:creator>
  <cp:lastModifiedBy>Sreekanth Reddy Vutukuru</cp:lastModifiedBy>
  <cp:revision>3</cp:revision>
  <dcterms:created xsi:type="dcterms:W3CDTF">2006-08-16T00:00:00Z</dcterms:created>
  <dcterms:modified xsi:type="dcterms:W3CDTF">2014-12-29T12:46:23Z</dcterms:modified>
</cp:coreProperties>
</file>