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20" r:id="rId6"/>
    <p:sldMasterId id="2147483744" r:id="rId7"/>
    <p:sldMasterId id="2147483756" r:id="rId8"/>
    <p:sldMasterId id="2147483768" r:id="rId9"/>
    <p:sldMasterId id="2147483780" r:id="rId10"/>
  </p:sldMasterIdLst>
  <p:sldIdLst>
    <p:sldId id="257" r:id="rId11"/>
    <p:sldId id="312" r:id="rId12"/>
    <p:sldId id="311" r:id="rId13"/>
    <p:sldId id="314" r:id="rId14"/>
    <p:sldId id="313" r:id="rId15"/>
    <p:sldId id="315" r:id="rId16"/>
    <p:sldId id="260" r:id="rId17"/>
    <p:sldId id="261" r:id="rId18"/>
    <p:sldId id="263" r:id="rId19"/>
    <p:sldId id="317" r:id="rId20"/>
    <p:sldId id="323" r:id="rId21"/>
    <p:sldId id="324" r:id="rId22"/>
    <p:sldId id="319" r:id="rId23"/>
    <p:sldId id="326" r:id="rId24"/>
    <p:sldId id="327" r:id="rId25"/>
    <p:sldId id="328" r:id="rId26"/>
    <p:sldId id="266" r:id="rId27"/>
    <p:sldId id="268" r:id="rId28"/>
    <p:sldId id="270" r:id="rId29"/>
    <p:sldId id="269" r:id="rId30"/>
    <p:sldId id="271" r:id="rId31"/>
    <p:sldId id="267" r:id="rId32"/>
    <p:sldId id="282" r:id="rId33"/>
    <p:sldId id="306" r:id="rId34"/>
    <p:sldId id="275" r:id="rId35"/>
    <p:sldId id="278" r:id="rId36"/>
    <p:sldId id="307" r:id="rId37"/>
    <p:sldId id="281" r:id="rId38"/>
    <p:sldId id="304" r:id="rId39"/>
    <p:sldId id="331" r:id="rId40"/>
    <p:sldId id="329" r:id="rId41"/>
    <p:sldId id="337" r:id="rId42"/>
    <p:sldId id="332" r:id="rId43"/>
    <p:sldId id="333" r:id="rId44"/>
    <p:sldId id="335" r:id="rId45"/>
    <p:sldId id="334" r:id="rId46"/>
    <p:sldId id="284" r:id="rId47"/>
    <p:sldId id="285" r:id="rId48"/>
    <p:sldId id="287" r:id="rId49"/>
    <p:sldId id="289" r:id="rId50"/>
    <p:sldId id="288" r:id="rId51"/>
    <p:sldId id="290" r:id="rId52"/>
    <p:sldId id="293" r:id="rId53"/>
    <p:sldId id="292" r:id="rId54"/>
    <p:sldId id="300" r:id="rId55"/>
    <p:sldId id="294" r:id="rId56"/>
    <p:sldId id="296" r:id="rId57"/>
    <p:sldId id="316" r:id="rId58"/>
    <p:sldId id="308" r:id="rId59"/>
    <p:sldId id="297" r:id="rId60"/>
    <p:sldId id="298" r:id="rId61"/>
    <p:sldId id="336" r:id="rId62"/>
    <p:sldId id="309" r:id="rId63"/>
    <p:sldId id="303" r:id="rId64"/>
    <p:sldId id="302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61" Type="http://schemas.openxmlformats.org/officeDocument/2006/relationships/slide" Target="slides/slide5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viewProps" Target="viewProp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lab%20work\OSCC%20WORK\14%20jul%2014%20OSCC%20KD%20repeat\cyquant\24h%20(4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lab%20work\OSCC%20WORK\14%20jul%2014%20OSCC%20KD%20repeat\cyquant\24h%20(4)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lab%20work\OSCC%20WORK\14%20jul%2014%20OSCC%20KD%20repeat\cyquant\24h%20(4)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07047889505615"/>
          <c:y val="3.75116652085156E-2"/>
          <c:w val="0.72737382212469348"/>
          <c:h val="0.85537287361264147"/>
        </c:manualLayout>
      </c:layout>
      <c:lineChart>
        <c:grouping val="standard"/>
        <c:varyColors val="0"/>
        <c:ser>
          <c:idx val="0"/>
          <c:order val="0"/>
          <c:tx>
            <c:strRef>
              <c:f>'normalised graphs'!$C$21</c:f>
              <c:strCache>
                <c:ptCount val="1"/>
                <c:pt idx="0">
                  <c:v>NT siRNA</c:v>
                </c:pt>
              </c:strCache>
            </c:strRef>
          </c:tx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'normalised graphs'!$H$22:$H$26</c:f>
                <c:numCache>
                  <c:formatCode>General</c:formatCode>
                  <c:ptCount val="5"/>
                  <c:pt idx="0">
                    <c:v>0.34710740215832453</c:v>
                  </c:pt>
                  <c:pt idx="1">
                    <c:v>0.54856533518416783</c:v>
                  </c:pt>
                  <c:pt idx="2">
                    <c:v>1.9605596212779779</c:v>
                  </c:pt>
                  <c:pt idx="3">
                    <c:v>3.8948622514252773</c:v>
                  </c:pt>
                  <c:pt idx="4">
                    <c:v>0.45117192974147907</c:v>
                  </c:pt>
                </c:numCache>
              </c:numRef>
            </c:plus>
            <c:minus>
              <c:numRef>
                <c:f>'normalised graphs'!$H$22:$H$26</c:f>
                <c:numCache>
                  <c:formatCode>General</c:formatCode>
                  <c:ptCount val="5"/>
                  <c:pt idx="0">
                    <c:v>0.34710740215832453</c:v>
                  </c:pt>
                  <c:pt idx="1">
                    <c:v>0.54856533518416783</c:v>
                  </c:pt>
                  <c:pt idx="2">
                    <c:v>1.9605596212779779</c:v>
                  </c:pt>
                  <c:pt idx="3">
                    <c:v>3.8948622514252773</c:v>
                  </c:pt>
                  <c:pt idx="4">
                    <c:v>0.45117192974147907</c:v>
                  </c:pt>
                </c:numCache>
              </c:numRef>
            </c:minus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cat>
            <c:strRef>
              <c:f>'normalised graphs'!$B$22:$B$26</c:f>
              <c:strCache>
                <c:ptCount val="5"/>
                <c:pt idx="0">
                  <c:v>48H</c:v>
                </c:pt>
                <c:pt idx="1">
                  <c:v>72H</c:v>
                </c:pt>
                <c:pt idx="2">
                  <c:v>96H</c:v>
                </c:pt>
                <c:pt idx="3">
                  <c:v>120H</c:v>
                </c:pt>
                <c:pt idx="4">
                  <c:v>144H</c:v>
                </c:pt>
              </c:strCache>
            </c:strRef>
          </c:cat>
          <c:val>
            <c:numRef>
              <c:f>'normalised graphs'!$C$22:$C$26</c:f>
              <c:numCache>
                <c:formatCode>General</c:formatCode>
                <c:ptCount val="5"/>
                <c:pt idx="0">
                  <c:v>1.8130163416305436</c:v>
                </c:pt>
                <c:pt idx="1">
                  <c:v>1.7871898980175722</c:v>
                </c:pt>
                <c:pt idx="2">
                  <c:v>5.0020655989601659</c:v>
                </c:pt>
                <c:pt idx="3">
                  <c:v>11.521693024618488</c:v>
                </c:pt>
                <c:pt idx="4">
                  <c:v>16.354337153477569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'normalised graphs'!$D$21</c:f>
              <c:strCache>
                <c:ptCount val="1"/>
                <c:pt idx="0">
                  <c:v>USP9x siRNA</c:v>
                </c:pt>
              </c:strCache>
            </c:strRef>
          </c:tx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'normalised graphs'!$I$22:$I$26</c:f>
                <c:numCache>
                  <c:formatCode>General</c:formatCode>
                  <c:ptCount val="5"/>
                  <c:pt idx="0">
                    <c:v>0.31278912550956373</c:v>
                  </c:pt>
                  <c:pt idx="1">
                    <c:v>0.3244545914192063</c:v>
                  </c:pt>
                  <c:pt idx="2">
                    <c:v>0.45099615393503151</c:v>
                  </c:pt>
                  <c:pt idx="3">
                    <c:v>1.7813076068224343</c:v>
                  </c:pt>
                  <c:pt idx="4">
                    <c:v>1.5628674711920632</c:v>
                  </c:pt>
                </c:numCache>
              </c:numRef>
            </c:plus>
            <c:minus>
              <c:numRef>
                <c:f>'normalised graphs'!$I$22:$I$26</c:f>
                <c:numCache>
                  <c:formatCode>General</c:formatCode>
                  <c:ptCount val="5"/>
                  <c:pt idx="0">
                    <c:v>0.31278912550956373</c:v>
                  </c:pt>
                  <c:pt idx="1">
                    <c:v>0.3244545914192063</c:v>
                  </c:pt>
                  <c:pt idx="2">
                    <c:v>0.45099615393503151</c:v>
                  </c:pt>
                  <c:pt idx="3">
                    <c:v>1.7813076068224343</c:v>
                  </c:pt>
                  <c:pt idx="4">
                    <c:v>1.5628674711920632</c:v>
                  </c:pt>
                </c:numCache>
              </c:numRef>
            </c:minus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cat>
            <c:strRef>
              <c:f>'normalised graphs'!$B$22:$B$26</c:f>
              <c:strCache>
                <c:ptCount val="5"/>
                <c:pt idx="0">
                  <c:v>48H</c:v>
                </c:pt>
                <c:pt idx="1">
                  <c:v>72H</c:v>
                </c:pt>
                <c:pt idx="2">
                  <c:v>96H</c:v>
                </c:pt>
                <c:pt idx="3">
                  <c:v>120H</c:v>
                </c:pt>
                <c:pt idx="4">
                  <c:v>144H</c:v>
                </c:pt>
              </c:strCache>
            </c:strRef>
          </c:cat>
          <c:val>
            <c:numRef>
              <c:f>'normalised graphs'!$D$22:$D$26</c:f>
              <c:numCache>
                <c:formatCode>General</c:formatCode>
                <c:ptCount val="5"/>
                <c:pt idx="0">
                  <c:v>1.7022222222222221</c:v>
                </c:pt>
                <c:pt idx="1">
                  <c:v>1.2385185185185186</c:v>
                </c:pt>
                <c:pt idx="2">
                  <c:v>3.4266666666666672</c:v>
                </c:pt>
                <c:pt idx="3">
                  <c:v>5.2133333333333329</c:v>
                </c:pt>
                <c:pt idx="4">
                  <c:v>12.148148148148147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064704"/>
        <c:axId val="101066240"/>
      </c:lineChart>
      <c:catAx>
        <c:axId val="101064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1066240"/>
        <c:crosses val="autoZero"/>
        <c:auto val="1"/>
        <c:lblAlgn val="ctr"/>
        <c:lblOffset val="100"/>
        <c:noMultiLvlLbl val="0"/>
      </c:catAx>
      <c:valAx>
        <c:axId val="1010662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AU"/>
                  <a:t>Normalised fluorescence 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1064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544166666666657"/>
          <c:y val="0.39727822418102177"/>
          <c:w val="0.24116203703703701"/>
          <c:h val="0.43587638888888885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'minus background readings'!$AG$31</c:f>
              <c:strCache>
                <c:ptCount val="1"/>
                <c:pt idx="0">
                  <c:v>pdest51</c:v>
                </c:pt>
              </c:strCache>
            </c:strRef>
          </c:tx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'minus background readings'!$AR$8:$AR$12</c:f>
                <c:numCache>
                  <c:formatCode>General</c:formatCode>
                  <c:ptCount val="5"/>
                  <c:pt idx="0">
                    <c:v>0.32827418421705262</c:v>
                  </c:pt>
                  <c:pt idx="1">
                    <c:v>0.84939775034086695</c:v>
                  </c:pt>
                  <c:pt idx="2">
                    <c:v>0.71262071157911455</c:v>
                  </c:pt>
                  <c:pt idx="3">
                    <c:v>0.50756005969894358</c:v>
                  </c:pt>
                  <c:pt idx="4">
                    <c:v>8.6104214427063869E-2</c:v>
                  </c:pt>
                </c:numCache>
              </c:numRef>
            </c:plus>
            <c:minus>
              <c:numRef>
                <c:f>'minus background readings'!$AR$8:$AR$12</c:f>
                <c:numCache>
                  <c:formatCode>General</c:formatCode>
                  <c:ptCount val="5"/>
                  <c:pt idx="0">
                    <c:v>0.32827418421705262</c:v>
                  </c:pt>
                  <c:pt idx="1">
                    <c:v>0.84939775034086695</c:v>
                  </c:pt>
                  <c:pt idx="2">
                    <c:v>0.71262071157911455</c:v>
                  </c:pt>
                  <c:pt idx="3">
                    <c:v>0.50756005969894358</c:v>
                  </c:pt>
                  <c:pt idx="4">
                    <c:v>8.6104214427063869E-2</c:v>
                  </c:pt>
                </c:numCache>
              </c:numRef>
            </c:minus>
          </c:errBars>
          <c:cat>
            <c:strRef>
              <c:f>'minus background readings'!$AF$32:$AF$36</c:f>
              <c:strCache>
                <c:ptCount val="5"/>
                <c:pt idx="0">
                  <c:v>48h</c:v>
                </c:pt>
                <c:pt idx="1">
                  <c:v>72h</c:v>
                </c:pt>
                <c:pt idx="2">
                  <c:v>96h</c:v>
                </c:pt>
                <c:pt idx="3">
                  <c:v>120h</c:v>
                </c:pt>
                <c:pt idx="4">
                  <c:v>144h</c:v>
                </c:pt>
              </c:strCache>
            </c:strRef>
          </c:cat>
          <c:val>
            <c:numRef>
              <c:f>'minus background readings'!$AG$32:$AG$36</c:f>
              <c:numCache>
                <c:formatCode>General</c:formatCode>
                <c:ptCount val="5"/>
                <c:pt idx="0">
                  <c:v>2.6559329564809562</c:v>
                </c:pt>
                <c:pt idx="1">
                  <c:v>4.1270011711496748</c:v>
                </c:pt>
                <c:pt idx="2">
                  <c:v>7.2826584823326455</c:v>
                </c:pt>
                <c:pt idx="3">
                  <c:v>10.081761058039106</c:v>
                </c:pt>
                <c:pt idx="4">
                  <c:v>11.076005419652823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'minus background readings'!$AH$31</c:f>
              <c:strCache>
                <c:ptCount val="1"/>
                <c:pt idx="0">
                  <c:v>pdest51 USP9X</c:v>
                </c:pt>
              </c:strCache>
            </c:strRef>
          </c:tx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'minus background readings'!$AS$8:$AS$12</c:f>
                <c:numCache>
                  <c:formatCode>General</c:formatCode>
                  <c:ptCount val="5"/>
                  <c:pt idx="0">
                    <c:v>0.22983411623492594</c:v>
                  </c:pt>
                  <c:pt idx="1">
                    <c:v>0.98200581756962424</c:v>
                  </c:pt>
                  <c:pt idx="2">
                    <c:v>1.2887090018934506</c:v>
                  </c:pt>
                  <c:pt idx="3">
                    <c:v>0.46741793554733435</c:v>
                  </c:pt>
                  <c:pt idx="4">
                    <c:v>0.29674581187739923</c:v>
                  </c:pt>
                </c:numCache>
              </c:numRef>
            </c:plus>
            <c:minus>
              <c:numRef>
                <c:f>'minus background readings'!$AS$8:$AS$12</c:f>
                <c:numCache>
                  <c:formatCode>General</c:formatCode>
                  <c:ptCount val="5"/>
                  <c:pt idx="0">
                    <c:v>0.22983411623492594</c:v>
                  </c:pt>
                  <c:pt idx="1">
                    <c:v>0.98200581756962424</c:v>
                  </c:pt>
                  <c:pt idx="2">
                    <c:v>1.2887090018934506</c:v>
                  </c:pt>
                  <c:pt idx="3">
                    <c:v>0.46741793554733435</c:v>
                  </c:pt>
                  <c:pt idx="4">
                    <c:v>0.29674581187739923</c:v>
                  </c:pt>
                </c:numCache>
              </c:numRef>
            </c:minus>
          </c:errBars>
          <c:cat>
            <c:strRef>
              <c:f>'minus background readings'!$AF$32:$AF$36</c:f>
              <c:strCache>
                <c:ptCount val="5"/>
                <c:pt idx="0">
                  <c:v>48h</c:v>
                </c:pt>
                <c:pt idx="1">
                  <c:v>72h</c:v>
                </c:pt>
                <c:pt idx="2">
                  <c:v>96h</c:v>
                </c:pt>
                <c:pt idx="3">
                  <c:v>120h</c:v>
                </c:pt>
                <c:pt idx="4">
                  <c:v>144h</c:v>
                </c:pt>
              </c:strCache>
            </c:strRef>
          </c:cat>
          <c:val>
            <c:numRef>
              <c:f>'minus background readings'!$AH$32:$AH$36</c:f>
              <c:numCache>
                <c:formatCode>General</c:formatCode>
                <c:ptCount val="5"/>
                <c:pt idx="0">
                  <c:v>2.5305709061151913</c:v>
                </c:pt>
                <c:pt idx="1">
                  <c:v>7.3462126493101501</c:v>
                </c:pt>
                <c:pt idx="2">
                  <c:v>9.8255929469370162</c:v>
                </c:pt>
                <c:pt idx="3">
                  <c:v>12.720366123475747</c:v>
                </c:pt>
                <c:pt idx="4">
                  <c:v>13.668510417613797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652992"/>
        <c:axId val="109662976"/>
      </c:lineChart>
      <c:catAx>
        <c:axId val="109652992"/>
        <c:scaling>
          <c:orientation val="minMax"/>
        </c:scaling>
        <c:delete val="0"/>
        <c:axPos val="b"/>
        <c:majorTickMark val="out"/>
        <c:minorTickMark val="none"/>
        <c:tickLblPos val="nextTo"/>
        <c:crossAx val="109662976"/>
        <c:crosses val="autoZero"/>
        <c:auto val="1"/>
        <c:lblAlgn val="ctr"/>
        <c:lblOffset val="100"/>
        <c:noMultiLvlLbl val="0"/>
      </c:catAx>
      <c:valAx>
        <c:axId val="1096629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AU"/>
                  <a:t>Normalised fluoresence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96529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'normalised graphs'!$C$29</c:f>
              <c:strCache>
                <c:ptCount val="1"/>
                <c:pt idx="0">
                  <c:v>NT siRNA</c:v>
                </c:pt>
              </c:strCache>
            </c:strRef>
          </c:tx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'normalised graphs'!$H$29:$H$33</c:f>
                <c:numCache>
                  <c:formatCode>General</c:formatCode>
                  <c:ptCount val="5"/>
                  <c:pt idx="0">
                    <c:v>4.9568082919744745E-2</c:v>
                  </c:pt>
                  <c:pt idx="1">
                    <c:v>0.62341410931692853</c:v>
                  </c:pt>
                  <c:pt idx="2">
                    <c:v>1.4643321564745564</c:v>
                  </c:pt>
                  <c:pt idx="3">
                    <c:v>0.7698779457539493</c:v>
                  </c:pt>
                  <c:pt idx="4">
                    <c:v>1.7029706580168174</c:v>
                  </c:pt>
                </c:numCache>
              </c:numRef>
            </c:plus>
            <c:minus>
              <c:numRef>
                <c:f>'normalised graphs'!$H$29:$H$33</c:f>
                <c:numCache>
                  <c:formatCode>General</c:formatCode>
                  <c:ptCount val="5"/>
                  <c:pt idx="0">
                    <c:v>4.9568082919744745E-2</c:v>
                  </c:pt>
                  <c:pt idx="1">
                    <c:v>0.62341410931692853</c:v>
                  </c:pt>
                  <c:pt idx="2">
                    <c:v>1.4643321564745564</c:v>
                  </c:pt>
                  <c:pt idx="3">
                    <c:v>0.7698779457539493</c:v>
                  </c:pt>
                  <c:pt idx="4">
                    <c:v>1.7029706580168174</c:v>
                  </c:pt>
                </c:numCache>
              </c:numRef>
            </c:minus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cat>
            <c:strRef>
              <c:f>'normalised graphs'!$B$30:$B$34</c:f>
              <c:strCache>
                <c:ptCount val="5"/>
                <c:pt idx="0">
                  <c:v>48H</c:v>
                </c:pt>
                <c:pt idx="1">
                  <c:v>72H</c:v>
                </c:pt>
                <c:pt idx="2">
                  <c:v>96H</c:v>
                </c:pt>
                <c:pt idx="3">
                  <c:v>120H</c:v>
                </c:pt>
                <c:pt idx="4">
                  <c:v>144H</c:v>
                </c:pt>
              </c:strCache>
            </c:strRef>
          </c:cat>
          <c:val>
            <c:numRef>
              <c:f>'normalised graphs'!$C$30:$C$34</c:f>
              <c:numCache>
                <c:formatCode>General</c:formatCode>
                <c:ptCount val="5"/>
                <c:pt idx="0">
                  <c:v>3.0325203252032522</c:v>
                </c:pt>
                <c:pt idx="1">
                  <c:v>5.7865853658536581</c:v>
                </c:pt>
                <c:pt idx="2">
                  <c:v>13.234756097560975</c:v>
                </c:pt>
                <c:pt idx="3">
                  <c:v>20.3119918699187</c:v>
                </c:pt>
                <c:pt idx="4">
                  <c:v>18.776422764227643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'normalised graphs'!$D$29</c:f>
              <c:strCache>
                <c:ptCount val="1"/>
                <c:pt idx="0">
                  <c:v>USP9X siRNA</c:v>
                </c:pt>
              </c:strCache>
            </c:strRef>
          </c:tx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'normalised graphs'!$I$29:$I$33</c:f>
                <c:numCache>
                  <c:formatCode>General</c:formatCode>
                  <c:ptCount val="5"/>
                  <c:pt idx="0">
                    <c:v>0.25810466235942303</c:v>
                  </c:pt>
                  <c:pt idx="1">
                    <c:v>0.16733071062364754</c:v>
                  </c:pt>
                  <c:pt idx="2">
                    <c:v>1.401803454453963</c:v>
                  </c:pt>
                  <c:pt idx="3">
                    <c:v>0.36365911718997762</c:v>
                  </c:pt>
                  <c:pt idx="4">
                    <c:v>0.70707605608241764</c:v>
                  </c:pt>
                </c:numCache>
              </c:numRef>
            </c:plus>
            <c:minus>
              <c:numRef>
                <c:f>'normalised graphs'!$I$29:$I$33</c:f>
                <c:numCache>
                  <c:formatCode>General</c:formatCode>
                  <c:ptCount val="5"/>
                  <c:pt idx="0">
                    <c:v>0.25810466235942303</c:v>
                  </c:pt>
                  <c:pt idx="1">
                    <c:v>0.16733071062364754</c:v>
                  </c:pt>
                  <c:pt idx="2">
                    <c:v>1.401803454453963</c:v>
                  </c:pt>
                  <c:pt idx="3">
                    <c:v>0.36365911718997762</c:v>
                  </c:pt>
                  <c:pt idx="4">
                    <c:v>0.70707605608241764</c:v>
                  </c:pt>
                </c:numCache>
              </c:numRef>
            </c:minus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cat>
            <c:strRef>
              <c:f>'normalised graphs'!$B$30:$B$34</c:f>
              <c:strCache>
                <c:ptCount val="5"/>
                <c:pt idx="0">
                  <c:v>48H</c:v>
                </c:pt>
                <c:pt idx="1">
                  <c:v>72H</c:v>
                </c:pt>
                <c:pt idx="2">
                  <c:v>96H</c:v>
                </c:pt>
                <c:pt idx="3">
                  <c:v>120H</c:v>
                </c:pt>
                <c:pt idx="4">
                  <c:v>144H</c:v>
                </c:pt>
              </c:strCache>
            </c:strRef>
          </c:cat>
          <c:val>
            <c:numRef>
              <c:f>'normalised graphs'!$D$30:$D$34</c:f>
              <c:numCache>
                <c:formatCode>General</c:formatCode>
                <c:ptCount val="5"/>
                <c:pt idx="0">
                  <c:v>2.6494029182077523</c:v>
                </c:pt>
                <c:pt idx="1">
                  <c:v>3.7768931826480441</c:v>
                </c:pt>
                <c:pt idx="2">
                  <c:v>10.878488222806418</c:v>
                </c:pt>
                <c:pt idx="3">
                  <c:v>20.169326726957511</c:v>
                </c:pt>
                <c:pt idx="4">
                  <c:v>24.585662268060208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769472"/>
        <c:axId val="109771008"/>
      </c:lineChart>
      <c:catAx>
        <c:axId val="10976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9771008"/>
        <c:crosses val="autoZero"/>
        <c:auto val="1"/>
        <c:lblAlgn val="ctr"/>
        <c:lblOffset val="100"/>
        <c:noMultiLvlLbl val="0"/>
      </c:catAx>
      <c:valAx>
        <c:axId val="1097710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AU"/>
                  <a:t>Normalised</a:t>
                </a:r>
                <a:r>
                  <a:rPr lang="en-AU" baseline="0"/>
                  <a:t> fluorescence </a:t>
                </a:r>
                <a:endParaRPr lang="en-AU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97694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2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'normalised graphs'!$C$29</c:f>
              <c:strCache>
                <c:ptCount val="1"/>
                <c:pt idx="0">
                  <c:v>NT siRNA</c:v>
                </c:pt>
              </c:strCache>
            </c:strRef>
          </c:tx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'normalised graphs'!$H$29:$H$33</c:f>
                <c:numCache>
                  <c:formatCode>General</c:formatCode>
                  <c:ptCount val="5"/>
                  <c:pt idx="0">
                    <c:v>4.9568082919744745E-2</c:v>
                  </c:pt>
                  <c:pt idx="1">
                    <c:v>0.62341410931692853</c:v>
                  </c:pt>
                  <c:pt idx="2">
                    <c:v>1.4643321564745564</c:v>
                  </c:pt>
                  <c:pt idx="3">
                    <c:v>0.7698779457539493</c:v>
                  </c:pt>
                  <c:pt idx="4">
                    <c:v>1.7029706580168174</c:v>
                  </c:pt>
                </c:numCache>
              </c:numRef>
            </c:plus>
            <c:minus>
              <c:numRef>
                <c:f>'normalised graphs'!$H$29:$H$33</c:f>
                <c:numCache>
                  <c:formatCode>General</c:formatCode>
                  <c:ptCount val="5"/>
                  <c:pt idx="0">
                    <c:v>4.9568082919744745E-2</c:v>
                  </c:pt>
                  <c:pt idx="1">
                    <c:v>0.62341410931692853</c:v>
                  </c:pt>
                  <c:pt idx="2">
                    <c:v>1.4643321564745564</c:v>
                  </c:pt>
                  <c:pt idx="3">
                    <c:v>0.7698779457539493</c:v>
                  </c:pt>
                  <c:pt idx="4">
                    <c:v>1.7029706580168174</c:v>
                  </c:pt>
                </c:numCache>
              </c:numRef>
            </c:minus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cat>
            <c:strRef>
              <c:f>'normalised graphs'!$B$30:$B$34</c:f>
              <c:strCache>
                <c:ptCount val="5"/>
                <c:pt idx="0">
                  <c:v>48H</c:v>
                </c:pt>
                <c:pt idx="1">
                  <c:v>72H</c:v>
                </c:pt>
                <c:pt idx="2">
                  <c:v>96H</c:v>
                </c:pt>
                <c:pt idx="3">
                  <c:v>120H</c:v>
                </c:pt>
                <c:pt idx="4">
                  <c:v>144H</c:v>
                </c:pt>
              </c:strCache>
            </c:strRef>
          </c:cat>
          <c:val>
            <c:numRef>
              <c:f>'normalised graphs'!$C$30:$C$34</c:f>
              <c:numCache>
                <c:formatCode>General</c:formatCode>
                <c:ptCount val="5"/>
                <c:pt idx="0">
                  <c:v>3.0325203252032522</c:v>
                </c:pt>
                <c:pt idx="1">
                  <c:v>5.7865853658536581</c:v>
                </c:pt>
                <c:pt idx="2">
                  <c:v>13.234756097560975</c:v>
                </c:pt>
                <c:pt idx="3">
                  <c:v>20.3119918699187</c:v>
                </c:pt>
                <c:pt idx="4">
                  <c:v>18.776422764227643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'normalised graphs'!$D$29</c:f>
              <c:strCache>
                <c:ptCount val="1"/>
                <c:pt idx="0">
                  <c:v>USP9X siRNA</c:v>
                </c:pt>
              </c:strCache>
            </c:strRef>
          </c:tx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'normalised graphs'!$I$29:$I$33</c:f>
                <c:numCache>
                  <c:formatCode>General</c:formatCode>
                  <c:ptCount val="5"/>
                  <c:pt idx="0">
                    <c:v>0.25810466235942303</c:v>
                  </c:pt>
                  <c:pt idx="1">
                    <c:v>0.16733071062364754</c:v>
                  </c:pt>
                  <c:pt idx="2">
                    <c:v>1.401803454453963</c:v>
                  </c:pt>
                  <c:pt idx="3">
                    <c:v>0.36365911718997762</c:v>
                  </c:pt>
                  <c:pt idx="4">
                    <c:v>0.70707605608241764</c:v>
                  </c:pt>
                </c:numCache>
              </c:numRef>
            </c:plus>
            <c:minus>
              <c:numRef>
                <c:f>'normalised graphs'!$I$29:$I$33</c:f>
                <c:numCache>
                  <c:formatCode>General</c:formatCode>
                  <c:ptCount val="5"/>
                  <c:pt idx="0">
                    <c:v>0.25810466235942303</c:v>
                  </c:pt>
                  <c:pt idx="1">
                    <c:v>0.16733071062364754</c:v>
                  </c:pt>
                  <c:pt idx="2">
                    <c:v>1.401803454453963</c:v>
                  </c:pt>
                  <c:pt idx="3">
                    <c:v>0.36365911718997762</c:v>
                  </c:pt>
                  <c:pt idx="4">
                    <c:v>0.70707605608241764</c:v>
                  </c:pt>
                </c:numCache>
              </c:numRef>
            </c:minus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cat>
            <c:strRef>
              <c:f>'normalised graphs'!$B$30:$B$34</c:f>
              <c:strCache>
                <c:ptCount val="5"/>
                <c:pt idx="0">
                  <c:v>48H</c:v>
                </c:pt>
                <c:pt idx="1">
                  <c:v>72H</c:v>
                </c:pt>
                <c:pt idx="2">
                  <c:v>96H</c:v>
                </c:pt>
                <c:pt idx="3">
                  <c:v>120H</c:v>
                </c:pt>
                <c:pt idx="4">
                  <c:v>144H</c:v>
                </c:pt>
              </c:strCache>
            </c:strRef>
          </c:cat>
          <c:val>
            <c:numRef>
              <c:f>'normalised graphs'!$D$30:$D$34</c:f>
              <c:numCache>
                <c:formatCode>General</c:formatCode>
                <c:ptCount val="5"/>
                <c:pt idx="0">
                  <c:v>2.6494029182077523</c:v>
                </c:pt>
                <c:pt idx="1">
                  <c:v>3.7768931826480441</c:v>
                </c:pt>
                <c:pt idx="2">
                  <c:v>10.878488222806418</c:v>
                </c:pt>
                <c:pt idx="3">
                  <c:v>20.169326726957511</c:v>
                </c:pt>
                <c:pt idx="4">
                  <c:v>24.585662268060208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387904"/>
        <c:axId val="107393792"/>
      </c:lineChart>
      <c:catAx>
        <c:axId val="107387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393792"/>
        <c:crosses val="autoZero"/>
        <c:auto val="1"/>
        <c:lblAlgn val="ctr"/>
        <c:lblOffset val="100"/>
        <c:noMultiLvlLbl val="0"/>
      </c:catAx>
      <c:valAx>
        <c:axId val="1073937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AU"/>
                  <a:t>Normalised</a:t>
                </a:r>
                <a:r>
                  <a:rPr lang="en-AU" baseline="0"/>
                  <a:t> fluorescence </a:t>
                </a:r>
                <a:endParaRPr lang="en-AU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73879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'normalised graphs'!$C$37</c:f>
              <c:strCache>
                <c:ptCount val="1"/>
                <c:pt idx="0">
                  <c:v>NT siRNA</c:v>
                </c:pt>
              </c:strCache>
            </c:strRef>
          </c:tx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'normalised graphs'!$H$37:$H$41</c:f>
                <c:numCache>
                  <c:formatCode>General</c:formatCode>
                  <c:ptCount val="5"/>
                  <c:pt idx="0">
                    <c:v>8.0247751583030116E-2</c:v>
                  </c:pt>
                  <c:pt idx="1">
                    <c:v>6.756264143066168E-2</c:v>
                  </c:pt>
                  <c:pt idx="2">
                    <c:v>1.1394105924514455</c:v>
                  </c:pt>
                  <c:pt idx="3">
                    <c:v>0.44605056997320902</c:v>
                  </c:pt>
                  <c:pt idx="4">
                    <c:v>1.0538806293762308</c:v>
                  </c:pt>
                </c:numCache>
              </c:numRef>
            </c:plus>
            <c:minus>
              <c:numRef>
                <c:f>'normalised graphs'!$H$37:$H$41</c:f>
                <c:numCache>
                  <c:formatCode>General</c:formatCode>
                  <c:ptCount val="5"/>
                  <c:pt idx="0">
                    <c:v>8.0247751583030116E-2</c:v>
                  </c:pt>
                  <c:pt idx="1">
                    <c:v>6.756264143066168E-2</c:v>
                  </c:pt>
                  <c:pt idx="2">
                    <c:v>1.1394105924514455</c:v>
                  </c:pt>
                  <c:pt idx="3">
                    <c:v>0.44605056997320902</c:v>
                  </c:pt>
                  <c:pt idx="4">
                    <c:v>1.0538806293762308</c:v>
                  </c:pt>
                </c:numCache>
              </c:numRef>
            </c:minus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cat>
            <c:strRef>
              <c:f>'normalised graphs'!$B$38:$B$42</c:f>
              <c:strCache>
                <c:ptCount val="5"/>
                <c:pt idx="0">
                  <c:v>48H</c:v>
                </c:pt>
                <c:pt idx="1">
                  <c:v>72H</c:v>
                </c:pt>
                <c:pt idx="2">
                  <c:v>96H</c:v>
                </c:pt>
                <c:pt idx="3">
                  <c:v>120H</c:v>
                </c:pt>
                <c:pt idx="4">
                  <c:v>144H</c:v>
                </c:pt>
              </c:strCache>
            </c:strRef>
          </c:cat>
          <c:val>
            <c:numRef>
              <c:f>'normalised graphs'!$C$38:$C$42</c:f>
              <c:numCache>
                <c:formatCode>General</c:formatCode>
                <c:ptCount val="5"/>
                <c:pt idx="0">
                  <c:v>1.8507797161224626</c:v>
                </c:pt>
                <c:pt idx="1">
                  <c:v>2.1948777499863863</c:v>
                </c:pt>
                <c:pt idx="2">
                  <c:v>4.9320718187162385</c:v>
                </c:pt>
                <c:pt idx="3">
                  <c:v>8.4020053899783296</c:v>
                </c:pt>
                <c:pt idx="4">
                  <c:v>13.556794382716523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'normalised graphs'!$D$37</c:f>
              <c:strCache>
                <c:ptCount val="1"/>
                <c:pt idx="0">
                  <c:v>USP9X siRNA</c:v>
                </c:pt>
              </c:strCache>
            </c:strRef>
          </c:tx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'normalised graphs'!$I$37:$I$41</c:f>
                <c:numCache>
                  <c:formatCode>General</c:formatCode>
                  <c:ptCount val="5"/>
                  <c:pt idx="0">
                    <c:v>0.13348027549015501</c:v>
                  </c:pt>
                  <c:pt idx="1">
                    <c:v>0.11109701924434363</c:v>
                  </c:pt>
                  <c:pt idx="2">
                    <c:v>0.61087975225890401</c:v>
                  </c:pt>
                  <c:pt idx="3">
                    <c:v>0.68615708463566005</c:v>
                  </c:pt>
                  <c:pt idx="4">
                    <c:v>1.2600463718077486</c:v>
                  </c:pt>
                </c:numCache>
              </c:numRef>
            </c:plus>
            <c:minus>
              <c:numRef>
                <c:f>'normalised graphs'!$I$37:$I$41</c:f>
                <c:numCache>
                  <c:formatCode>General</c:formatCode>
                  <c:ptCount val="5"/>
                  <c:pt idx="0">
                    <c:v>0.13348027549015501</c:v>
                  </c:pt>
                  <c:pt idx="1">
                    <c:v>0.11109701924434363</c:v>
                  </c:pt>
                  <c:pt idx="2">
                    <c:v>0.61087975225890401</c:v>
                  </c:pt>
                  <c:pt idx="3">
                    <c:v>0.68615708463566005</c:v>
                  </c:pt>
                  <c:pt idx="4">
                    <c:v>1.2600463718077486</c:v>
                  </c:pt>
                </c:numCache>
              </c:numRef>
            </c:minus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cat>
            <c:strRef>
              <c:f>'normalised graphs'!$B$38:$B$42</c:f>
              <c:strCache>
                <c:ptCount val="5"/>
                <c:pt idx="0">
                  <c:v>48H</c:v>
                </c:pt>
                <c:pt idx="1">
                  <c:v>72H</c:v>
                </c:pt>
                <c:pt idx="2">
                  <c:v>96H</c:v>
                </c:pt>
                <c:pt idx="3">
                  <c:v>120H</c:v>
                </c:pt>
                <c:pt idx="4">
                  <c:v>144H</c:v>
                </c:pt>
              </c:strCache>
            </c:strRef>
          </c:cat>
          <c:val>
            <c:numRef>
              <c:f>'normalised graphs'!$D$38:$D$42</c:f>
              <c:numCache>
                <c:formatCode>General</c:formatCode>
                <c:ptCount val="5"/>
                <c:pt idx="0">
                  <c:v>1.6142598929177134</c:v>
                </c:pt>
                <c:pt idx="1">
                  <c:v>1.3967095789231407</c:v>
                </c:pt>
                <c:pt idx="2">
                  <c:v>2.7458871564693155</c:v>
                </c:pt>
                <c:pt idx="3">
                  <c:v>3.1627062454673207</c:v>
                </c:pt>
                <c:pt idx="4">
                  <c:v>4.5228527464081809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292928"/>
        <c:axId val="107302912"/>
      </c:lineChart>
      <c:catAx>
        <c:axId val="107292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302912"/>
        <c:crosses val="autoZero"/>
        <c:auto val="1"/>
        <c:lblAlgn val="ctr"/>
        <c:lblOffset val="100"/>
        <c:noMultiLvlLbl val="0"/>
      </c:catAx>
      <c:valAx>
        <c:axId val="1073029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AU"/>
                  <a:t>Normalised fluorescence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72929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'normalised graphs'!$C$44</c:f>
              <c:strCache>
                <c:ptCount val="1"/>
                <c:pt idx="0">
                  <c:v>NT siRNA</c:v>
                </c:pt>
              </c:strCache>
            </c:strRef>
          </c:tx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'normalised graphs'!$H$45:$H$49</c:f>
                <c:numCache>
                  <c:formatCode>General</c:formatCode>
                  <c:ptCount val="5"/>
                  <c:pt idx="0">
                    <c:v>0.27153290569963623</c:v>
                  </c:pt>
                  <c:pt idx="1">
                    <c:v>0.307142821684878</c:v>
                  </c:pt>
                  <c:pt idx="2">
                    <c:v>1.5909542961597396</c:v>
                  </c:pt>
                  <c:pt idx="3">
                    <c:v>1.2344880655933737</c:v>
                  </c:pt>
                  <c:pt idx="4">
                    <c:v>0.22105580467083105</c:v>
                  </c:pt>
                </c:numCache>
              </c:numRef>
            </c:plus>
            <c:minus>
              <c:numRef>
                <c:f>'normalised graphs'!$H$45:$H$49</c:f>
                <c:numCache>
                  <c:formatCode>General</c:formatCode>
                  <c:ptCount val="5"/>
                  <c:pt idx="0">
                    <c:v>0.27153290569963623</c:v>
                  </c:pt>
                  <c:pt idx="1">
                    <c:v>0.307142821684878</c:v>
                  </c:pt>
                  <c:pt idx="2">
                    <c:v>1.5909542961597396</c:v>
                  </c:pt>
                  <c:pt idx="3">
                    <c:v>1.2344880655933737</c:v>
                  </c:pt>
                  <c:pt idx="4">
                    <c:v>0.22105580467083105</c:v>
                  </c:pt>
                </c:numCache>
              </c:numRef>
            </c:minus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cat>
            <c:strRef>
              <c:f>'normalised graphs'!$B$45:$B$49</c:f>
              <c:strCache>
                <c:ptCount val="5"/>
                <c:pt idx="0">
                  <c:v>48H</c:v>
                </c:pt>
                <c:pt idx="1">
                  <c:v>72H</c:v>
                </c:pt>
                <c:pt idx="2">
                  <c:v>96H</c:v>
                </c:pt>
                <c:pt idx="3">
                  <c:v>120H</c:v>
                </c:pt>
                <c:pt idx="4">
                  <c:v>144H</c:v>
                </c:pt>
              </c:strCache>
            </c:strRef>
          </c:cat>
          <c:val>
            <c:numRef>
              <c:f>'normalised graphs'!$C$45:$C$49</c:f>
              <c:numCache>
                <c:formatCode>General</c:formatCode>
                <c:ptCount val="5"/>
                <c:pt idx="0">
                  <c:v>1.71021377672209</c:v>
                </c:pt>
                <c:pt idx="1">
                  <c:v>2.3452098178939038</c:v>
                </c:pt>
                <c:pt idx="2">
                  <c:v>5.2755344418052248</c:v>
                </c:pt>
                <c:pt idx="3">
                  <c:v>12.360253365003958</c:v>
                </c:pt>
                <c:pt idx="4">
                  <c:v>12.199524940617579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'normalised graphs'!$D$44</c:f>
              <c:strCache>
                <c:ptCount val="1"/>
                <c:pt idx="0">
                  <c:v>USP9X siRNA</c:v>
                </c:pt>
              </c:strCache>
            </c:strRef>
          </c:tx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'normalised graphs'!$I$45:$I$49</c:f>
                <c:numCache>
                  <c:formatCode>General</c:formatCode>
                  <c:ptCount val="5"/>
                  <c:pt idx="0">
                    <c:v>8.3061906212260075E-2</c:v>
                  </c:pt>
                  <c:pt idx="1">
                    <c:v>0.12727721076516227</c:v>
                  </c:pt>
                  <c:pt idx="2">
                    <c:v>1.2124291680792569</c:v>
                  </c:pt>
                  <c:pt idx="3">
                    <c:v>0.73570305467698016</c:v>
                  </c:pt>
                  <c:pt idx="4">
                    <c:v>0.25323569903589133</c:v>
                  </c:pt>
                </c:numCache>
              </c:numRef>
            </c:plus>
            <c:minus>
              <c:numRef>
                <c:f>'normalised graphs'!$I$45:$I$49</c:f>
                <c:numCache>
                  <c:formatCode>General</c:formatCode>
                  <c:ptCount val="5"/>
                  <c:pt idx="0">
                    <c:v>8.3061906212260075E-2</c:v>
                  </c:pt>
                  <c:pt idx="1">
                    <c:v>0.12727721076516227</c:v>
                  </c:pt>
                  <c:pt idx="2">
                    <c:v>1.2124291680792569</c:v>
                  </c:pt>
                  <c:pt idx="3">
                    <c:v>0.73570305467698016</c:v>
                  </c:pt>
                  <c:pt idx="4">
                    <c:v>0.25323569903589133</c:v>
                  </c:pt>
                </c:numCache>
              </c:numRef>
            </c:minus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cat>
            <c:strRef>
              <c:f>'normalised graphs'!$B$45:$B$49</c:f>
              <c:strCache>
                <c:ptCount val="5"/>
                <c:pt idx="0">
                  <c:v>48H</c:v>
                </c:pt>
                <c:pt idx="1">
                  <c:v>72H</c:v>
                </c:pt>
                <c:pt idx="2">
                  <c:v>96H</c:v>
                </c:pt>
                <c:pt idx="3">
                  <c:v>120H</c:v>
                </c:pt>
                <c:pt idx="4">
                  <c:v>144H</c:v>
                </c:pt>
              </c:strCache>
            </c:strRef>
          </c:cat>
          <c:val>
            <c:numRef>
              <c:f>'normalised graphs'!$D$45:$D$49</c:f>
              <c:numCache>
                <c:formatCode>General</c:formatCode>
                <c:ptCount val="5"/>
                <c:pt idx="0">
                  <c:v>1.4798387096774193</c:v>
                </c:pt>
                <c:pt idx="1">
                  <c:v>2.8521505376344085</c:v>
                </c:pt>
                <c:pt idx="2">
                  <c:v>5.3149641577060933</c:v>
                </c:pt>
                <c:pt idx="3">
                  <c:v>7.8445340501792105</c:v>
                </c:pt>
                <c:pt idx="4">
                  <c:v>7.4480286738351253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316736"/>
        <c:axId val="107318272"/>
      </c:lineChart>
      <c:catAx>
        <c:axId val="107316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318272"/>
        <c:crosses val="autoZero"/>
        <c:auto val="1"/>
        <c:lblAlgn val="ctr"/>
        <c:lblOffset val="100"/>
        <c:noMultiLvlLbl val="0"/>
      </c:catAx>
      <c:valAx>
        <c:axId val="1073182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AU"/>
                  <a:t>Normalised</a:t>
                </a:r>
                <a:r>
                  <a:rPr lang="en-AU" baseline="0"/>
                  <a:t> fluoresence</a:t>
                </a:r>
                <a:endParaRPr lang="en-AU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73167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'minus background readings'!$AG$31</c:f>
              <c:strCache>
                <c:ptCount val="1"/>
                <c:pt idx="0">
                  <c:v>pdest51</c:v>
                </c:pt>
              </c:strCache>
            </c:strRef>
          </c:tx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'minus background readings'!$AR$8:$AR$12</c:f>
                <c:numCache>
                  <c:formatCode>General</c:formatCode>
                  <c:ptCount val="5"/>
                  <c:pt idx="0">
                    <c:v>0.32827418421705262</c:v>
                  </c:pt>
                  <c:pt idx="1">
                    <c:v>0.84939775034086695</c:v>
                  </c:pt>
                  <c:pt idx="2">
                    <c:v>0.71262071157911455</c:v>
                  </c:pt>
                  <c:pt idx="3">
                    <c:v>0.50756005969894358</c:v>
                  </c:pt>
                  <c:pt idx="4">
                    <c:v>8.6104214427063869E-2</c:v>
                  </c:pt>
                </c:numCache>
              </c:numRef>
            </c:plus>
            <c:minus>
              <c:numRef>
                <c:f>'minus background readings'!$AR$8:$AR$12</c:f>
                <c:numCache>
                  <c:formatCode>General</c:formatCode>
                  <c:ptCount val="5"/>
                  <c:pt idx="0">
                    <c:v>0.32827418421705262</c:v>
                  </c:pt>
                  <c:pt idx="1">
                    <c:v>0.84939775034086695</c:v>
                  </c:pt>
                  <c:pt idx="2">
                    <c:v>0.71262071157911455</c:v>
                  </c:pt>
                  <c:pt idx="3">
                    <c:v>0.50756005969894358</c:v>
                  </c:pt>
                  <c:pt idx="4">
                    <c:v>8.6104214427063869E-2</c:v>
                  </c:pt>
                </c:numCache>
              </c:numRef>
            </c:minus>
          </c:errBars>
          <c:cat>
            <c:strRef>
              <c:f>'minus background readings'!$AF$32:$AF$36</c:f>
              <c:strCache>
                <c:ptCount val="5"/>
                <c:pt idx="0">
                  <c:v>48h</c:v>
                </c:pt>
                <c:pt idx="1">
                  <c:v>72h</c:v>
                </c:pt>
                <c:pt idx="2">
                  <c:v>96h</c:v>
                </c:pt>
                <c:pt idx="3">
                  <c:v>120h</c:v>
                </c:pt>
                <c:pt idx="4">
                  <c:v>144h</c:v>
                </c:pt>
              </c:strCache>
            </c:strRef>
          </c:cat>
          <c:val>
            <c:numRef>
              <c:f>'minus background readings'!$AG$32:$AG$36</c:f>
              <c:numCache>
                <c:formatCode>General</c:formatCode>
                <c:ptCount val="5"/>
                <c:pt idx="0">
                  <c:v>2.6559329564809562</c:v>
                </c:pt>
                <c:pt idx="1">
                  <c:v>4.1270011711496748</c:v>
                </c:pt>
                <c:pt idx="2">
                  <c:v>7.2826584823326455</c:v>
                </c:pt>
                <c:pt idx="3">
                  <c:v>10.081761058039106</c:v>
                </c:pt>
                <c:pt idx="4">
                  <c:v>11.076005419652823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'minus background readings'!$AH$31</c:f>
              <c:strCache>
                <c:ptCount val="1"/>
                <c:pt idx="0">
                  <c:v>pdest51 USP9X</c:v>
                </c:pt>
              </c:strCache>
            </c:strRef>
          </c:tx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'minus background readings'!$AS$8:$AS$12</c:f>
                <c:numCache>
                  <c:formatCode>General</c:formatCode>
                  <c:ptCount val="5"/>
                  <c:pt idx="0">
                    <c:v>0.22983411623492594</c:v>
                  </c:pt>
                  <c:pt idx="1">
                    <c:v>0.98200581756962424</c:v>
                  </c:pt>
                  <c:pt idx="2">
                    <c:v>1.2887090018934506</c:v>
                  </c:pt>
                  <c:pt idx="3">
                    <c:v>0.46741793554733435</c:v>
                  </c:pt>
                  <c:pt idx="4">
                    <c:v>0.29674581187739923</c:v>
                  </c:pt>
                </c:numCache>
              </c:numRef>
            </c:plus>
            <c:minus>
              <c:numRef>
                <c:f>'minus background readings'!$AS$8:$AS$12</c:f>
                <c:numCache>
                  <c:formatCode>General</c:formatCode>
                  <c:ptCount val="5"/>
                  <c:pt idx="0">
                    <c:v>0.22983411623492594</c:v>
                  </c:pt>
                  <c:pt idx="1">
                    <c:v>0.98200581756962424</c:v>
                  </c:pt>
                  <c:pt idx="2">
                    <c:v>1.2887090018934506</c:v>
                  </c:pt>
                  <c:pt idx="3">
                    <c:v>0.46741793554733435</c:v>
                  </c:pt>
                  <c:pt idx="4">
                    <c:v>0.29674581187739923</c:v>
                  </c:pt>
                </c:numCache>
              </c:numRef>
            </c:minus>
          </c:errBars>
          <c:cat>
            <c:strRef>
              <c:f>'minus background readings'!$AF$32:$AF$36</c:f>
              <c:strCache>
                <c:ptCount val="5"/>
                <c:pt idx="0">
                  <c:v>48h</c:v>
                </c:pt>
                <c:pt idx="1">
                  <c:v>72h</c:v>
                </c:pt>
                <c:pt idx="2">
                  <c:v>96h</c:v>
                </c:pt>
                <c:pt idx="3">
                  <c:v>120h</c:v>
                </c:pt>
                <c:pt idx="4">
                  <c:v>144h</c:v>
                </c:pt>
              </c:strCache>
            </c:strRef>
          </c:cat>
          <c:val>
            <c:numRef>
              <c:f>'minus background readings'!$AH$32:$AH$36</c:f>
              <c:numCache>
                <c:formatCode>General</c:formatCode>
                <c:ptCount val="5"/>
                <c:pt idx="0">
                  <c:v>2.5305709061151913</c:v>
                </c:pt>
                <c:pt idx="1">
                  <c:v>7.3462126493101501</c:v>
                </c:pt>
                <c:pt idx="2">
                  <c:v>9.8255929469370162</c:v>
                </c:pt>
                <c:pt idx="3">
                  <c:v>12.720366123475747</c:v>
                </c:pt>
                <c:pt idx="4">
                  <c:v>13.668510417613797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013952"/>
        <c:axId val="38019840"/>
      </c:lineChart>
      <c:catAx>
        <c:axId val="38013952"/>
        <c:scaling>
          <c:orientation val="minMax"/>
        </c:scaling>
        <c:delete val="0"/>
        <c:axPos val="b"/>
        <c:majorTickMark val="out"/>
        <c:minorTickMark val="none"/>
        <c:tickLblPos val="nextTo"/>
        <c:crossAx val="38019840"/>
        <c:crosses val="autoZero"/>
        <c:auto val="1"/>
        <c:lblAlgn val="ctr"/>
        <c:lblOffset val="100"/>
        <c:noMultiLvlLbl val="0"/>
      </c:catAx>
      <c:valAx>
        <c:axId val="380198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AU"/>
                  <a:t>Normalised fluoresence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80139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'minus background readings'!$AK$31</c:f>
              <c:strCache>
                <c:ptCount val="1"/>
                <c:pt idx="0">
                  <c:v>pdest51</c:v>
                </c:pt>
              </c:strCache>
            </c:strRef>
          </c:tx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'minus background readings'!$AV$8:$AV$12</c:f>
                <c:numCache>
                  <c:formatCode>General</c:formatCode>
                  <c:ptCount val="5"/>
                  <c:pt idx="0">
                    <c:v>0.14517807012950046</c:v>
                  </c:pt>
                  <c:pt idx="1">
                    <c:v>0.57488557912659644</c:v>
                  </c:pt>
                  <c:pt idx="2">
                    <c:v>1.0208976632511089</c:v>
                  </c:pt>
                  <c:pt idx="3">
                    <c:v>0.43605336748716444</c:v>
                  </c:pt>
                  <c:pt idx="4">
                    <c:v>0.56617769590055422</c:v>
                  </c:pt>
                </c:numCache>
              </c:numRef>
            </c:plus>
            <c:minus>
              <c:numRef>
                <c:f>'minus background readings'!$AV$8:$AV$12</c:f>
                <c:numCache>
                  <c:formatCode>General</c:formatCode>
                  <c:ptCount val="5"/>
                  <c:pt idx="0">
                    <c:v>0.14517807012950046</c:v>
                  </c:pt>
                  <c:pt idx="1">
                    <c:v>0.57488557912659644</c:v>
                  </c:pt>
                  <c:pt idx="2">
                    <c:v>1.0208976632511089</c:v>
                  </c:pt>
                  <c:pt idx="3">
                    <c:v>0.43605336748716444</c:v>
                  </c:pt>
                  <c:pt idx="4">
                    <c:v>0.56617769590055422</c:v>
                  </c:pt>
                </c:numCache>
              </c:numRef>
            </c:minus>
          </c:errBars>
          <c:cat>
            <c:strRef>
              <c:f>'minus background readings'!$AJ$32:$AJ$36</c:f>
              <c:strCache>
                <c:ptCount val="5"/>
                <c:pt idx="0">
                  <c:v>48h</c:v>
                </c:pt>
                <c:pt idx="1">
                  <c:v>72h</c:v>
                </c:pt>
                <c:pt idx="2">
                  <c:v>96h</c:v>
                </c:pt>
                <c:pt idx="3">
                  <c:v>120h</c:v>
                </c:pt>
                <c:pt idx="4">
                  <c:v>144h</c:v>
                </c:pt>
              </c:strCache>
            </c:strRef>
          </c:cat>
          <c:val>
            <c:numRef>
              <c:f>'minus background readings'!$AK$32:$AK$36</c:f>
              <c:numCache>
                <c:formatCode>General</c:formatCode>
                <c:ptCount val="5"/>
                <c:pt idx="0">
                  <c:v>3.1264497095067623</c:v>
                </c:pt>
                <c:pt idx="1">
                  <c:v>7.5704694204102445</c:v>
                </c:pt>
                <c:pt idx="2">
                  <c:v>12.975527996883109</c:v>
                </c:pt>
                <c:pt idx="3">
                  <c:v>18.091688536360053</c:v>
                </c:pt>
                <c:pt idx="4">
                  <c:v>20.411471236146131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'minus background readings'!$AL$31</c:f>
              <c:strCache>
                <c:ptCount val="1"/>
                <c:pt idx="0">
                  <c:v>pdest51 USP9X</c:v>
                </c:pt>
              </c:strCache>
            </c:strRef>
          </c:tx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'minus background readings'!$AW$8:$AW$12</c:f>
                <c:numCache>
                  <c:formatCode>General</c:formatCode>
                  <c:ptCount val="5"/>
                  <c:pt idx="0">
                    <c:v>0.22098508524436425</c:v>
                  </c:pt>
                  <c:pt idx="1">
                    <c:v>0.7879688780156483</c:v>
                  </c:pt>
                  <c:pt idx="2">
                    <c:v>1.5392157294445592</c:v>
                  </c:pt>
                  <c:pt idx="3">
                    <c:v>0.39265497957145867</c:v>
                  </c:pt>
                  <c:pt idx="4">
                    <c:v>0.79938996302811272</c:v>
                  </c:pt>
                </c:numCache>
              </c:numRef>
            </c:plus>
            <c:minus>
              <c:numRef>
                <c:f>'minus background readings'!$AW$8:$AW$12</c:f>
                <c:numCache>
                  <c:formatCode>General</c:formatCode>
                  <c:ptCount val="5"/>
                  <c:pt idx="0">
                    <c:v>0.22098508524436425</c:v>
                  </c:pt>
                  <c:pt idx="1">
                    <c:v>0.7879688780156483</c:v>
                  </c:pt>
                  <c:pt idx="2">
                    <c:v>1.5392157294445592</c:v>
                  </c:pt>
                  <c:pt idx="3">
                    <c:v>0.39265497957145867</c:v>
                  </c:pt>
                  <c:pt idx="4">
                    <c:v>0.79938996302811272</c:v>
                  </c:pt>
                </c:numCache>
              </c:numRef>
            </c:minus>
          </c:errBars>
          <c:cat>
            <c:strRef>
              <c:f>'minus background readings'!$AJ$32:$AJ$36</c:f>
              <c:strCache>
                <c:ptCount val="5"/>
                <c:pt idx="0">
                  <c:v>48h</c:v>
                </c:pt>
                <c:pt idx="1">
                  <c:v>72h</c:v>
                </c:pt>
                <c:pt idx="2">
                  <c:v>96h</c:v>
                </c:pt>
                <c:pt idx="3">
                  <c:v>120h</c:v>
                </c:pt>
                <c:pt idx="4">
                  <c:v>144h</c:v>
                </c:pt>
              </c:strCache>
            </c:strRef>
          </c:cat>
          <c:val>
            <c:numRef>
              <c:f>'minus background readings'!$AL$32:$AL$36</c:f>
              <c:numCache>
                <c:formatCode>General</c:formatCode>
                <c:ptCount val="5"/>
                <c:pt idx="0">
                  <c:v>3.4910768670446912</c:v>
                </c:pt>
                <c:pt idx="1">
                  <c:v>9.846218814560844</c:v>
                </c:pt>
                <c:pt idx="2">
                  <c:v>17.169809543545014</c:v>
                </c:pt>
                <c:pt idx="3">
                  <c:v>24.181313540430391</c:v>
                </c:pt>
                <c:pt idx="4">
                  <c:v>23.623385390175134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627584"/>
        <c:axId val="38637568"/>
      </c:lineChart>
      <c:catAx>
        <c:axId val="38627584"/>
        <c:scaling>
          <c:orientation val="minMax"/>
        </c:scaling>
        <c:delete val="0"/>
        <c:axPos val="b"/>
        <c:majorTickMark val="out"/>
        <c:minorTickMark val="none"/>
        <c:tickLblPos val="nextTo"/>
        <c:crossAx val="38637568"/>
        <c:crosses val="autoZero"/>
        <c:auto val="1"/>
        <c:lblAlgn val="ctr"/>
        <c:lblOffset val="100"/>
        <c:noMultiLvlLbl val="0"/>
      </c:catAx>
      <c:valAx>
        <c:axId val="386375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AU"/>
                  <a:t>Normalised fluoresence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86275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'minus background readings'!$AG$40</c:f>
              <c:strCache>
                <c:ptCount val="1"/>
                <c:pt idx="0">
                  <c:v>pdest51</c:v>
                </c:pt>
              </c:strCache>
            </c:strRef>
          </c:tx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'minus background readings'!$AR$17:$AR$21</c:f>
                <c:numCache>
                  <c:formatCode>General</c:formatCode>
                  <c:ptCount val="5"/>
                  <c:pt idx="0">
                    <c:v>0.28861282812376415</c:v>
                  </c:pt>
                  <c:pt idx="1">
                    <c:v>0.40569140417815347</c:v>
                  </c:pt>
                  <c:pt idx="2">
                    <c:v>0.78202550255673486</c:v>
                  </c:pt>
                  <c:pt idx="3">
                    <c:v>0.21093719835636518</c:v>
                  </c:pt>
                  <c:pt idx="4">
                    <c:v>0.54997782529147965</c:v>
                  </c:pt>
                </c:numCache>
              </c:numRef>
            </c:plus>
            <c:minus>
              <c:numRef>
                <c:f>'minus background readings'!$AR$17:$AR$21</c:f>
                <c:numCache>
                  <c:formatCode>General</c:formatCode>
                  <c:ptCount val="5"/>
                  <c:pt idx="0">
                    <c:v>0.28861282812376415</c:v>
                  </c:pt>
                  <c:pt idx="1">
                    <c:v>0.40569140417815347</c:v>
                  </c:pt>
                  <c:pt idx="2">
                    <c:v>0.78202550255673486</c:v>
                  </c:pt>
                  <c:pt idx="3">
                    <c:v>0.21093719835636518</c:v>
                  </c:pt>
                  <c:pt idx="4">
                    <c:v>0.54997782529147965</c:v>
                  </c:pt>
                </c:numCache>
              </c:numRef>
            </c:minus>
          </c:errBars>
          <c:cat>
            <c:strRef>
              <c:f>'minus background readings'!$AF$41:$AF$45</c:f>
              <c:strCache>
                <c:ptCount val="5"/>
                <c:pt idx="0">
                  <c:v>48h</c:v>
                </c:pt>
                <c:pt idx="1">
                  <c:v>72h</c:v>
                </c:pt>
                <c:pt idx="2">
                  <c:v>96h</c:v>
                </c:pt>
                <c:pt idx="3">
                  <c:v>120h</c:v>
                </c:pt>
                <c:pt idx="4">
                  <c:v>144h</c:v>
                </c:pt>
              </c:strCache>
            </c:strRef>
          </c:cat>
          <c:val>
            <c:numRef>
              <c:f>'minus background readings'!$AG$41:$AG$45</c:f>
              <c:numCache>
                <c:formatCode>General</c:formatCode>
                <c:ptCount val="5"/>
                <c:pt idx="0">
                  <c:v>2.5594831051630771</c:v>
                </c:pt>
                <c:pt idx="1">
                  <c:v>2.7327750652291414</c:v>
                </c:pt>
                <c:pt idx="2">
                  <c:v>6.8168028461435393</c:v>
                </c:pt>
                <c:pt idx="3">
                  <c:v>9.9322941838039025</c:v>
                </c:pt>
                <c:pt idx="4">
                  <c:v>11.09460145107551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'minus background readings'!$AH$40</c:f>
              <c:strCache>
                <c:ptCount val="1"/>
                <c:pt idx="0">
                  <c:v>pdest51 USP9X</c:v>
                </c:pt>
              </c:strCache>
            </c:strRef>
          </c:tx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'minus background readings'!$AS$17:$AS$21</c:f>
                <c:numCache>
                  <c:formatCode>General</c:formatCode>
                  <c:ptCount val="5"/>
                  <c:pt idx="0">
                    <c:v>3.3089161167888834E-2</c:v>
                  </c:pt>
                  <c:pt idx="1">
                    <c:v>0.43508651445812935</c:v>
                  </c:pt>
                  <c:pt idx="2">
                    <c:v>0.4090740323136664</c:v>
                  </c:pt>
                  <c:pt idx="3">
                    <c:v>0.48341240686864395</c:v>
                  </c:pt>
                  <c:pt idx="4">
                    <c:v>0.55438335685556761</c:v>
                  </c:pt>
                </c:numCache>
              </c:numRef>
            </c:plus>
            <c:minus>
              <c:numRef>
                <c:f>'minus background readings'!$AS$17:$AS$21</c:f>
                <c:numCache>
                  <c:formatCode>General</c:formatCode>
                  <c:ptCount val="5"/>
                  <c:pt idx="0">
                    <c:v>3.3089161167888834E-2</c:v>
                  </c:pt>
                  <c:pt idx="1">
                    <c:v>0.43508651445812935</c:v>
                  </c:pt>
                  <c:pt idx="2">
                    <c:v>0.4090740323136664</c:v>
                  </c:pt>
                  <c:pt idx="3">
                    <c:v>0.48341240686864395</c:v>
                  </c:pt>
                  <c:pt idx="4">
                    <c:v>0.55438335685556761</c:v>
                  </c:pt>
                </c:numCache>
              </c:numRef>
            </c:minus>
          </c:errBars>
          <c:cat>
            <c:strRef>
              <c:f>'minus background readings'!$AF$41:$AF$45</c:f>
              <c:strCache>
                <c:ptCount val="5"/>
                <c:pt idx="0">
                  <c:v>48h</c:v>
                </c:pt>
                <c:pt idx="1">
                  <c:v>72h</c:v>
                </c:pt>
                <c:pt idx="2">
                  <c:v>96h</c:v>
                </c:pt>
                <c:pt idx="3">
                  <c:v>120h</c:v>
                </c:pt>
                <c:pt idx="4">
                  <c:v>144h</c:v>
                </c:pt>
              </c:strCache>
            </c:strRef>
          </c:cat>
          <c:val>
            <c:numRef>
              <c:f>'minus background readings'!$AH$41:$AH$45</c:f>
              <c:numCache>
                <c:formatCode>General</c:formatCode>
                <c:ptCount val="5"/>
                <c:pt idx="0">
                  <c:v>2.2629928195103091</c:v>
                </c:pt>
                <c:pt idx="1">
                  <c:v>3.808292919582454</c:v>
                </c:pt>
                <c:pt idx="2">
                  <c:v>5.7613986469673124</c:v>
                </c:pt>
                <c:pt idx="3">
                  <c:v>11.361321310354334</c:v>
                </c:pt>
                <c:pt idx="4">
                  <c:v>13.129324002814192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065088"/>
        <c:axId val="39066624"/>
      </c:lineChart>
      <c:catAx>
        <c:axId val="39065088"/>
        <c:scaling>
          <c:orientation val="minMax"/>
        </c:scaling>
        <c:delete val="0"/>
        <c:axPos val="b"/>
        <c:majorTickMark val="out"/>
        <c:minorTickMark val="none"/>
        <c:tickLblPos val="nextTo"/>
        <c:crossAx val="39066624"/>
        <c:crosses val="autoZero"/>
        <c:auto val="1"/>
        <c:lblAlgn val="ctr"/>
        <c:lblOffset val="100"/>
        <c:noMultiLvlLbl val="0"/>
      </c:catAx>
      <c:valAx>
        <c:axId val="390666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AU"/>
                  <a:t>Normalised fluoresence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90650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'minus background readings'!$AK$40</c:f>
              <c:strCache>
                <c:ptCount val="1"/>
                <c:pt idx="0">
                  <c:v>pdest51</c:v>
                </c:pt>
              </c:strCache>
            </c:strRef>
          </c:tx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'minus background readings'!$AV$17:$AV$21</c:f>
                <c:numCache>
                  <c:formatCode>General</c:formatCode>
                  <c:ptCount val="5"/>
                  <c:pt idx="0">
                    <c:v>0.18800084455104507</c:v>
                  </c:pt>
                  <c:pt idx="1">
                    <c:v>0.4027291866663063</c:v>
                  </c:pt>
                  <c:pt idx="2">
                    <c:v>0.10815245835372278</c:v>
                  </c:pt>
                  <c:pt idx="3">
                    <c:v>0.32427405165979617</c:v>
                  </c:pt>
                  <c:pt idx="4">
                    <c:v>0.22281319646193049</c:v>
                  </c:pt>
                </c:numCache>
              </c:numRef>
            </c:plus>
            <c:minus>
              <c:numRef>
                <c:f>'minus background readings'!$AV$17:$AV$21</c:f>
                <c:numCache>
                  <c:formatCode>General</c:formatCode>
                  <c:ptCount val="5"/>
                  <c:pt idx="0">
                    <c:v>0.18800084455104507</c:v>
                  </c:pt>
                  <c:pt idx="1">
                    <c:v>0.4027291866663063</c:v>
                  </c:pt>
                  <c:pt idx="2">
                    <c:v>0.10815245835372278</c:v>
                  </c:pt>
                  <c:pt idx="3">
                    <c:v>0.32427405165979617</c:v>
                  </c:pt>
                  <c:pt idx="4">
                    <c:v>0.22281319646193049</c:v>
                  </c:pt>
                </c:numCache>
              </c:numRef>
            </c:minus>
          </c:errBars>
          <c:cat>
            <c:strRef>
              <c:f>'minus background readings'!$AJ$41:$AJ$45</c:f>
              <c:strCache>
                <c:ptCount val="5"/>
                <c:pt idx="0">
                  <c:v>48h</c:v>
                </c:pt>
                <c:pt idx="1">
                  <c:v>72h</c:v>
                </c:pt>
                <c:pt idx="2">
                  <c:v>96h</c:v>
                </c:pt>
                <c:pt idx="3">
                  <c:v>120h</c:v>
                </c:pt>
                <c:pt idx="4">
                  <c:v>144h</c:v>
                </c:pt>
              </c:strCache>
            </c:strRef>
          </c:cat>
          <c:val>
            <c:numRef>
              <c:f>'minus background readings'!$AK$41:$AK$45</c:f>
              <c:numCache>
                <c:formatCode>General</c:formatCode>
                <c:ptCount val="5"/>
                <c:pt idx="0">
                  <c:v>2.8017369028118062</c:v>
                </c:pt>
                <c:pt idx="1">
                  <c:v>5.9631895565531972</c:v>
                </c:pt>
                <c:pt idx="2">
                  <c:v>8.2508391043888345</c:v>
                </c:pt>
                <c:pt idx="3">
                  <c:v>11.932827589028465</c:v>
                </c:pt>
                <c:pt idx="4">
                  <c:v>12.113317251482693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'minus background readings'!$AL$40</c:f>
              <c:strCache>
                <c:ptCount val="1"/>
                <c:pt idx="0">
                  <c:v>pdest51 USP9X</c:v>
                </c:pt>
              </c:strCache>
            </c:strRef>
          </c:tx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'minus background readings'!$AW$17:$AW$21</c:f>
                <c:numCache>
                  <c:formatCode>General</c:formatCode>
                  <c:ptCount val="5"/>
                  <c:pt idx="0">
                    <c:v>0.16167009334142907</c:v>
                  </c:pt>
                  <c:pt idx="1">
                    <c:v>1.3340567090470214</c:v>
                  </c:pt>
                  <c:pt idx="2">
                    <c:v>0.29384113239520904</c:v>
                  </c:pt>
                  <c:pt idx="3">
                    <c:v>0.85686994437618091</c:v>
                  </c:pt>
                  <c:pt idx="4">
                    <c:v>0.64794744340584132</c:v>
                  </c:pt>
                </c:numCache>
              </c:numRef>
            </c:plus>
            <c:minus>
              <c:numRef>
                <c:f>'minus background readings'!$AW$17:$AW$21</c:f>
                <c:numCache>
                  <c:formatCode>General</c:formatCode>
                  <c:ptCount val="5"/>
                  <c:pt idx="0">
                    <c:v>0.16167009334142907</c:v>
                  </c:pt>
                  <c:pt idx="1">
                    <c:v>1.3340567090470214</c:v>
                  </c:pt>
                  <c:pt idx="2">
                    <c:v>0.29384113239520904</c:v>
                  </c:pt>
                  <c:pt idx="3">
                    <c:v>0.85686994437618091</c:v>
                  </c:pt>
                  <c:pt idx="4">
                    <c:v>0.64794744340584132</c:v>
                  </c:pt>
                </c:numCache>
              </c:numRef>
            </c:minus>
          </c:errBars>
          <c:cat>
            <c:strRef>
              <c:f>'minus background readings'!$AJ$41:$AJ$45</c:f>
              <c:strCache>
                <c:ptCount val="5"/>
                <c:pt idx="0">
                  <c:v>48h</c:v>
                </c:pt>
                <c:pt idx="1">
                  <c:v>72h</c:v>
                </c:pt>
                <c:pt idx="2">
                  <c:v>96h</c:v>
                </c:pt>
                <c:pt idx="3">
                  <c:v>120h</c:v>
                </c:pt>
                <c:pt idx="4">
                  <c:v>144h</c:v>
                </c:pt>
              </c:strCache>
            </c:strRef>
          </c:cat>
          <c:val>
            <c:numRef>
              <c:f>'minus background readings'!$AL$41:$AL$45</c:f>
              <c:numCache>
                <c:formatCode>General</c:formatCode>
                <c:ptCount val="5"/>
                <c:pt idx="0">
                  <c:v>3.6940430869333016</c:v>
                </c:pt>
                <c:pt idx="1">
                  <c:v>6.7026320560120327</c:v>
                </c:pt>
                <c:pt idx="2">
                  <c:v>10.561541212842787</c:v>
                </c:pt>
                <c:pt idx="3">
                  <c:v>18.463098790292946</c:v>
                </c:pt>
                <c:pt idx="4">
                  <c:v>18.288431104513005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961920"/>
        <c:axId val="38963456"/>
      </c:lineChart>
      <c:catAx>
        <c:axId val="38961920"/>
        <c:scaling>
          <c:orientation val="minMax"/>
        </c:scaling>
        <c:delete val="0"/>
        <c:axPos val="b"/>
        <c:majorTickMark val="out"/>
        <c:minorTickMark val="none"/>
        <c:tickLblPos val="nextTo"/>
        <c:crossAx val="38963456"/>
        <c:crosses val="autoZero"/>
        <c:auto val="1"/>
        <c:lblAlgn val="ctr"/>
        <c:lblOffset val="100"/>
        <c:noMultiLvlLbl val="0"/>
      </c:catAx>
      <c:valAx>
        <c:axId val="389634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AU"/>
                  <a:t>Normalised fluoresence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89619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07047889505615"/>
          <c:y val="3.75116652085156E-2"/>
          <c:w val="0.72737382212469348"/>
          <c:h val="0.85537287361264147"/>
        </c:manualLayout>
      </c:layout>
      <c:lineChart>
        <c:grouping val="standard"/>
        <c:varyColors val="0"/>
        <c:ser>
          <c:idx val="0"/>
          <c:order val="0"/>
          <c:tx>
            <c:strRef>
              <c:f>'normalised graphs'!$C$21</c:f>
              <c:strCache>
                <c:ptCount val="1"/>
                <c:pt idx="0">
                  <c:v>NT siRNA</c:v>
                </c:pt>
              </c:strCache>
            </c:strRef>
          </c:tx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'normalised graphs'!$H$22:$H$26</c:f>
                <c:numCache>
                  <c:formatCode>General</c:formatCode>
                  <c:ptCount val="5"/>
                  <c:pt idx="0">
                    <c:v>0.34710740215832453</c:v>
                  </c:pt>
                  <c:pt idx="1">
                    <c:v>0.54856533518416783</c:v>
                  </c:pt>
                  <c:pt idx="2">
                    <c:v>1.9605596212779779</c:v>
                  </c:pt>
                  <c:pt idx="3">
                    <c:v>3.8948622514252773</c:v>
                  </c:pt>
                  <c:pt idx="4">
                    <c:v>0.45117192974147907</c:v>
                  </c:pt>
                </c:numCache>
              </c:numRef>
            </c:plus>
            <c:minus>
              <c:numRef>
                <c:f>'normalised graphs'!$H$22:$H$26</c:f>
                <c:numCache>
                  <c:formatCode>General</c:formatCode>
                  <c:ptCount val="5"/>
                  <c:pt idx="0">
                    <c:v>0.34710740215832453</c:v>
                  </c:pt>
                  <c:pt idx="1">
                    <c:v>0.54856533518416783</c:v>
                  </c:pt>
                  <c:pt idx="2">
                    <c:v>1.9605596212779779</c:v>
                  </c:pt>
                  <c:pt idx="3">
                    <c:v>3.8948622514252773</c:v>
                  </c:pt>
                  <c:pt idx="4">
                    <c:v>0.45117192974147907</c:v>
                  </c:pt>
                </c:numCache>
              </c:numRef>
            </c:minus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cat>
            <c:strRef>
              <c:f>'normalised graphs'!$B$22:$B$26</c:f>
              <c:strCache>
                <c:ptCount val="5"/>
                <c:pt idx="0">
                  <c:v>48H</c:v>
                </c:pt>
                <c:pt idx="1">
                  <c:v>72H</c:v>
                </c:pt>
                <c:pt idx="2">
                  <c:v>96H</c:v>
                </c:pt>
                <c:pt idx="3">
                  <c:v>120H</c:v>
                </c:pt>
                <c:pt idx="4">
                  <c:v>144H</c:v>
                </c:pt>
              </c:strCache>
            </c:strRef>
          </c:cat>
          <c:val>
            <c:numRef>
              <c:f>'normalised graphs'!$C$22:$C$26</c:f>
              <c:numCache>
                <c:formatCode>General</c:formatCode>
                <c:ptCount val="5"/>
                <c:pt idx="0">
                  <c:v>1.8130163416305436</c:v>
                </c:pt>
                <c:pt idx="1">
                  <c:v>1.7871898980175722</c:v>
                </c:pt>
                <c:pt idx="2">
                  <c:v>5.0020655989601659</c:v>
                </c:pt>
                <c:pt idx="3">
                  <c:v>11.521693024618488</c:v>
                </c:pt>
                <c:pt idx="4">
                  <c:v>16.354337153477569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'normalised graphs'!$D$21</c:f>
              <c:strCache>
                <c:ptCount val="1"/>
                <c:pt idx="0">
                  <c:v>USP9x siRNA</c:v>
                </c:pt>
              </c:strCache>
            </c:strRef>
          </c:tx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'normalised graphs'!$I$22:$I$26</c:f>
                <c:numCache>
                  <c:formatCode>General</c:formatCode>
                  <c:ptCount val="5"/>
                  <c:pt idx="0">
                    <c:v>0.31278912550956373</c:v>
                  </c:pt>
                  <c:pt idx="1">
                    <c:v>0.3244545914192063</c:v>
                  </c:pt>
                  <c:pt idx="2">
                    <c:v>0.45099615393503151</c:v>
                  </c:pt>
                  <c:pt idx="3">
                    <c:v>1.7813076068224343</c:v>
                  </c:pt>
                  <c:pt idx="4">
                    <c:v>1.5628674711920632</c:v>
                  </c:pt>
                </c:numCache>
              </c:numRef>
            </c:plus>
            <c:minus>
              <c:numRef>
                <c:f>'normalised graphs'!$I$22:$I$26</c:f>
                <c:numCache>
                  <c:formatCode>General</c:formatCode>
                  <c:ptCount val="5"/>
                  <c:pt idx="0">
                    <c:v>0.31278912550956373</c:v>
                  </c:pt>
                  <c:pt idx="1">
                    <c:v>0.3244545914192063</c:v>
                  </c:pt>
                  <c:pt idx="2">
                    <c:v>0.45099615393503151</c:v>
                  </c:pt>
                  <c:pt idx="3">
                    <c:v>1.7813076068224343</c:v>
                  </c:pt>
                  <c:pt idx="4">
                    <c:v>1.5628674711920632</c:v>
                  </c:pt>
                </c:numCache>
              </c:numRef>
            </c:minus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cat>
            <c:strRef>
              <c:f>'normalised graphs'!$B$22:$B$26</c:f>
              <c:strCache>
                <c:ptCount val="5"/>
                <c:pt idx="0">
                  <c:v>48H</c:v>
                </c:pt>
                <c:pt idx="1">
                  <c:v>72H</c:v>
                </c:pt>
                <c:pt idx="2">
                  <c:v>96H</c:v>
                </c:pt>
                <c:pt idx="3">
                  <c:v>120H</c:v>
                </c:pt>
                <c:pt idx="4">
                  <c:v>144H</c:v>
                </c:pt>
              </c:strCache>
            </c:strRef>
          </c:cat>
          <c:val>
            <c:numRef>
              <c:f>'normalised graphs'!$D$22:$D$26</c:f>
              <c:numCache>
                <c:formatCode>General</c:formatCode>
                <c:ptCount val="5"/>
                <c:pt idx="0">
                  <c:v>1.7022222222222221</c:v>
                </c:pt>
                <c:pt idx="1">
                  <c:v>1.2385185185185186</c:v>
                </c:pt>
                <c:pt idx="2">
                  <c:v>3.4266666666666672</c:v>
                </c:pt>
                <c:pt idx="3">
                  <c:v>5.2133333333333329</c:v>
                </c:pt>
                <c:pt idx="4">
                  <c:v>12.148148148148147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543424"/>
        <c:axId val="109544960"/>
      </c:lineChart>
      <c:catAx>
        <c:axId val="109543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9544960"/>
        <c:crosses val="autoZero"/>
        <c:auto val="1"/>
        <c:lblAlgn val="ctr"/>
        <c:lblOffset val="100"/>
        <c:noMultiLvlLbl val="0"/>
      </c:catAx>
      <c:valAx>
        <c:axId val="1095449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AU"/>
                  <a:t>Normalised fluorescence 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9543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544166666666657"/>
          <c:y val="0.39727822418102177"/>
          <c:w val="0.24116203703703701"/>
          <c:h val="0.43587638888888885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966F9-5161-4BAC-B5DE-59A401C26C38}" type="datetimeFigureOut">
              <a:rPr lang="en-AU" smtClean="0"/>
              <a:t>17/07/2015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1A71-BCF1-499B-813E-BFE8F8D1C2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22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966F9-5161-4BAC-B5DE-59A401C26C38}" type="datetimeFigureOut">
              <a:rPr lang="en-AU" smtClean="0"/>
              <a:t>17/07/2015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1A71-BCF1-499B-813E-BFE8F8D1C2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586195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28E1-FD0E-40A9-A139-CD7F3B92E547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BCB9-BD9C-40E1-B6A8-492091F1C47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54320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28E1-FD0E-40A9-A139-CD7F3B92E547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BCB9-BD9C-40E1-B6A8-492091F1C47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41179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28E1-FD0E-40A9-A139-CD7F3B92E547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BCB9-BD9C-40E1-B6A8-492091F1C47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96461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28E1-FD0E-40A9-A139-CD7F3B92E547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BCB9-BD9C-40E1-B6A8-492091F1C47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7263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28E1-FD0E-40A9-A139-CD7F3B92E547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BCB9-BD9C-40E1-B6A8-492091F1C47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9473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28E1-FD0E-40A9-A139-CD7F3B92E547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BCB9-BD9C-40E1-B6A8-492091F1C47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28377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28E1-FD0E-40A9-A139-CD7F3B92E547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BCB9-BD9C-40E1-B6A8-492091F1C47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3973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28E1-FD0E-40A9-A139-CD7F3B92E547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BCB9-BD9C-40E1-B6A8-492091F1C47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92383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28E1-FD0E-40A9-A139-CD7F3B92E547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BCB9-BD9C-40E1-B6A8-492091F1C47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920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28E1-FD0E-40A9-A139-CD7F3B92E547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BCB9-BD9C-40E1-B6A8-492091F1C47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88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966F9-5161-4BAC-B5DE-59A401C26C38}" type="datetimeFigureOut">
              <a:rPr lang="en-AU" smtClean="0"/>
              <a:t>17/07/2015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1A71-BCF1-499B-813E-BFE8F8D1C2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018995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28E1-FD0E-40A9-A139-CD7F3B92E547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BCB9-BD9C-40E1-B6A8-492091F1C47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994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1A3-C1DF-4AF2-BDE9-25DFA855627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204-9E11-4825-ADE0-24EE5C7AD60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15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1A3-C1DF-4AF2-BDE9-25DFA855627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204-9E11-4825-ADE0-24EE5C7AD60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878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1A3-C1DF-4AF2-BDE9-25DFA855627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204-9E11-4825-ADE0-24EE5C7AD60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90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1A3-C1DF-4AF2-BDE9-25DFA855627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204-9E11-4825-ADE0-24EE5C7AD60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67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1A3-C1DF-4AF2-BDE9-25DFA855627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204-9E11-4825-ADE0-24EE5C7AD60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510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1A3-C1DF-4AF2-BDE9-25DFA855627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204-9E11-4825-ADE0-24EE5C7AD60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780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1A3-C1DF-4AF2-BDE9-25DFA855627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204-9E11-4825-ADE0-24EE5C7AD60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923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1A3-C1DF-4AF2-BDE9-25DFA855627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204-9E11-4825-ADE0-24EE5C7AD60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09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966F9-5161-4BAC-B5DE-59A401C26C38}" type="datetimeFigureOut">
              <a:rPr lang="en-AU" smtClean="0"/>
              <a:t>17/07/2015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1A71-BCF1-499B-813E-BFE8F8D1C2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1678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1A3-C1DF-4AF2-BDE9-25DFA855627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204-9E11-4825-ADE0-24EE5C7AD60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49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1A3-C1DF-4AF2-BDE9-25DFA855627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204-9E11-4825-ADE0-24EE5C7AD60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500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1A3-C1DF-4AF2-BDE9-25DFA855627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204-9E11-4825-ADE0-24EE5C7AD60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709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1A3-C1DF-4AF2-BDE9-25DFA855627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204-9E11-4825-ADE0-24EE5C7AD60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1243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1A3-C1DF-4AF2-BDE9-25DFA855627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204-9E11-4825-ADE0-24EE5C7AD60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43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1A3-C1DF-4AF2-BDE9-25DFA855627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204-9E11-4825-ADE0-24EE5C7AD60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2094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1A3-C1DF-4AF2-BDE9-25DFA855627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204-9E11-4825-ADE0-24EE5C7AD60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9356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1A3-C1DF-4AF2-BDE9-25DFA855627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204-9E11-4825-ADE0-24EE5C7AD60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180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1A3-C1DF-4AF2-BDE9-25DFA855627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204-9E11-4825-ADE0-24EE5C7AD60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0714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1A3-C1DF-4AF2-BDE9-25DFA855627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204-9E11-4825-ADE0-24EE5C7AD60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63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966F9-5161-4BAC-B5DE-59A401C26C38}" type="datetimeFigureOut">
              <a:rPr lang="en-AU" smtClean="0"/>
              <a:t>17/07/2015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1A71-BCF1-499B-813E-BFE8F8D1C2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19792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1A3-C1DF-4AF2-BDE9-25DFA855627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204-9E11-4825-ADE0-24EE5C7AD60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1854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1A3-C1DF-4AF2-BDE9-25DFA855627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204-9E11-4825-ADE0-24EE5C7AD60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722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1A3-C1DF-4AF2-BDE9-25DFA855627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204-9E11-4825-ADE0-24EE5C7AD60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5269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1A3-C1DF-4AF2-BDE9-25DFA855627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204-9E11-4825-ADE0-24EE5C7AD60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4413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1A3-C1DF-4AF2-BDE9-25DFA855627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204-9E11-4825-ADE0-24EE5C7AD60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281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1A3-C1DF-4AF2-BDE9-25DFA855627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204-9E11-4825-ADE0-24EE5C7AD60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7554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1A3-C1DF-4AF2-BDE9-25DFA855627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204-9E11-4825-ADE0-24EE5C7AD60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5271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1A3-C1DF-4AF2-BDE9-25DFA855627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204-9E11-4825-ADE0-24EE5C7AD60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3260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1A3-C1DF-4AF2-BDE9-25DFA855627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204-9E11-4825-ADE0-24EE5C7AD60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7860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1A3-C1DF-4AF2-BDE9-25DFA855627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204-9E11-4825-ADE0-24EE5C7AD60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335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966F9-5161-4BAC-B5DE-59A401C26C38}" type="datetimeFigureOut">
              <a:rPr lang="en-AU" smtClean="0"/>
              <a:t>17/07/2015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1A71-BCF1-499B-813E-BFE8F8D1C2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1206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1A3-C1DF-4AF2-BDE9-25DFA855627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204-9E11-4825-ADE0-24EE5C7AD60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9407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1A3-C1DF-4AF2-BDE9-25DFA855627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204-9E11-4825-ADE0-24EE5C7AD60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5259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1A3-C1DF-4AF2-BDE9-25DFA855627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204-9E11-4825-ADE0-24EE5C7AD60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8002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1A3-C1DF-4AF2-BDE9-25DFA855627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204-9E11-4825-ADE0-24EE5C7AD60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3349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1A3-C1DF-4AF2-BDE9-25DFA855627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204-9E11-4825-ADE0-24EE5C7AD60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915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1A3-C1DF-4AF2-BDE9-25DFA855627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204-9E11-4825-ADE0-24EE5C7AD60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9473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1A3-C1DF-4AF2-BDE9-25DFA855627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204-9E11-4825-ADE0-24EE5C7AD60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0960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1A3-C1DF-4AF2-BDE9-25DFA855627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204-9E11-4825-ADE0-24EE5C7AD60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8464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1A3-C1DF-4AF2-BDE9-25DFA855627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204-9E11-4825-ADE0-24EE5C7AD60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8282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1A3-C1DF-4AF2-BDE9-25DFA855627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204-9E11-4825-ADE0-24EE5C7AD60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322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966F9-5161-4BAC-B5DE-59A401C26C38}" type="datetimeFigureOut">
              <a:rPr lang="en-AU" smtClean="0"/>
              <a:t>17/07/2015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1A71-BCF1-499B-813E-BFE8F8D1C2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42505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1A3-C1DF-4AF2-BDE9-25DFA855627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204-9E11-4825-ADE0-24EE5C7AD60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3332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1A3-C1DF-4AF2-BDE9-25DFA855627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204-9E11-4825-ADE0-24EE5C7AD60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3623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1A3-C1DF-4AF2-BDE9-25DFA855627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204-9E11-4825-ADE0-24EE5C7AD60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877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1A3-C1DF-4AF2-BDE9-25DFA855627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204-9E11-4825-ADE0-24EE5C7AD60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655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1A3-C1DF-4AF2-BDE9-25DFA855627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204-9E11-4825-ADE0-24EE5C7AD60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4762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1A3-C1DF-4AF2-BDE9-25DFA855627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204-9E11-4825-ADE0-24EE5C7AD60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761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1A3-C1DF-4AF2-BDE9-25DFA855627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204-9E11-4825-ADE0-24EE5C7AD60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8299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1A3-C1DF-4AF2-BDE9-25DFA855627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204-9E11-4825-ADE0-24EE5C7AD60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3837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1A3-C1DF-4AF2-BDE9-25DFA855627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204-9E11-4825-ADE0-24EE5C7AD60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387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1A3-C1DF-4AF2-BDE9-25DFA855627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204-9E11-4825-ADE0-24EE5C7AD60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544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966F9-5161-4BAC-B5DE-59A401C26C38}" type="datetimeFigureOut">
              <a:rPr lang="en-AU" smtClean="0"/>
              <a:t>17/07/2015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1A71-BCF1-499B-813E-BFE8F8D1C2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00035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1A3-C1DF-4AF2-BDE9-25DFA855627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204-9E11-4825-ADE0-24EE5C7AD60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469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1A3-C1DF-4AF2-BDE9-25DFA855627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204-9E11-4825-ADE0-24EE5C7AD60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7351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1A3-C1DF-4AF2-BDE9-25DFA855627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204-9E11-4825-ADE0-24EE5C7AD60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254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1A3-C1DF-4AF2-BDE9-25DFA855627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204-9E11-4825-ADE0-24EE5C7AD60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6211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1A3-C1DF-4AF2-BDE9-25DFA855627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204-9E11-4825-ADE0-24EE5C7AD60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0073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1A3-C1DF-4AF2-BDE9-25DFA855627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204-9E11-4825-ADE0-24EE5C7AD60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112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1A3-C1DF-4AF2-BDE9-25DFA855627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4204-9E11-4825-ADE0-24EE5C7AD60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52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28E1-FD0E-40A9-A139-CD7F3B92E547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BCB9-BD9C-40E1-B6A8-492091F1C47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8462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28E1-FD0E-40A9-A139-CD7F3B92E547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BCB9-BD9C-40E1-B6A8-492091F1C47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3806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28E1-FD0E-40A9-A139-CD7F3B92E547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BCB9-BD9C-40E1-B6A8-492091F1C47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883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966F9-5161-4BAC-B5DE-59A401C26C38}" type="datetimeFigureOut">
              <a:rPr lang="en-AU" smtClean="0"/>
              <a:t>17/07/2015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1A71-BCF1-499B-813E-BFE8F8D1C2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09288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28E1-FD0E-40A9-A139-CD7F3B92E547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BCB9-BD9C-40E1-B6A8-492091F1C47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0515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28E1-FD0E-40A9-A139-CD7F3B92E547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BCB9-BD9C-40E1-B6A8-492091F1C47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9275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28E1-FD0E-40A9-A139-CD7F3B92E547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BCB9-BD9C-40E1-B6A8-492091F1C47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8029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28E1-FD0E-40A9-A139-CD7F3B92E547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BCB9-BD9C-40E1-B6A8-492091F1C47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860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28E1-FD0E-40A9-A139-CD7F3B92E547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BCB9-BD9C-40E1-B6A8-492091F1C47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9621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28E1-FD0E-40A9-A139-CD7F3B92E547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BCB9-BD9C-40E1-B6A8-492091F1C47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780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28E1-FD0E-40A9-A139-CD7F3B92E547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BCB9-BD9C-40E1-B6A8-492091F1C47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468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28E1-FD0E-40A9-A139-CD7F3B92E547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BCB9-BD9C-40E1-B6A8-492091F1C47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4976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28E1-FD0E-40A9-A139-CD7F3B92E547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BCB9-BD9C-40E1-B6A8-492091F1C47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710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28E1-FD0E-40A9-A139-CD7F3B92E547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BCB9-BD9C-40E1-B6A8-492091F1C47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717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966F9-5161-4BAC-B5DE-59A401C26C38}" type="datetimeFigureOut">
              <a:rPr lang="en-AU" smtClean="0"/>
              <a:t>17/07/2015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1A71-BCF1-499B-813E-BFE8F8D1C2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017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28E1-FD0E-40A9-A139-CD7F3B92E547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BCB9-BD9C-40E1-B6A8-492091F1C47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7513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28E1-FD0E-40A9-A139-CD7F3B92E547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BCB9-BD9C-40E1-B6A8-492091F1C47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291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28E1-FD0E-40A9-A139-CD7F3B92E547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BCB9-BD9C-40E1-B6A8-492091F1C47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9770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28E1-FD0E-40A9-A139-CD7F3B92E547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BCB9-BD9C-40E1-B6A8-492091F1C47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8669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28E1-FD0E-40A9-A139-CD7F3B92E547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BCB9-BD9C-40E1-B6A8-492091F1C47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372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28E1-FD0E-40A9-A139-CD7F3B92E547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BCB9-BD9C-40E1-B6A8-492091F1C47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7916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28E1-FD0E-40A9-A139-CD7F3B92E547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BCB9-BD9C-40E1-B6A8-492091F1C47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3186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28E1-FD0E-40A9-A139-CD7F3B92E547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BCB9-BD9C-40E1-B6A8-492091F1C47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57481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28E1-FD0E-40A9-A139-CD7F3B92E547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BCB9-BD9C-40E1-B6A8-492091F1C47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85232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28E1-FD0E-40A9-A139-CD7F3B92E547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BCB9-BD9C-40E1-B6A8-492091F1C47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79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966F9-5161-4BAC-B5DE-59A401C26C38}" type="datetimeFigureOut">
              <a:rPr lang="en-AU" smtClean="0"/>
              <a:t>17/07/2015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1A71-BCF1-499B-813E-BFE8F8D1C2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972757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28E1-FD0E-40A9-A139-CD7F3B92E547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BCB9-BD9C-40E1-B6A8-492091F1C47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8998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28E1-FD0E-40A9-A139-CD7F3B92E547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BCB9-BD9C-40E1-B6A8-492091F1C47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7467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28E1-FD0E-40A9-A139-CD7F3B92E547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BCB9-BD9C-40E1-B6A8-492091F1C47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532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28E1-FD0E-40A9-A139-CD7F3B92E547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BCB9-BD9C-40E1-B6A8-492091F1C47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305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28E1-FD0E-40A9-A139-CD7F3B92E547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BCB9-BD9C-40E1-B6A8-492091F1C47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65557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28E1-FD0E-40A9-A139-CD7F3B92E547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BCB9-BD9C-40E1-B6A8-492091F1C47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52843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28E1-FD0E-40A9-A139-CD7F3B92E547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BCB9-BD9C-40E1-B6A8-492091F1C47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6275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28E1-FD0E-40A9-A139-CD7F3B92E547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BCB9-BD9C-40E1-B6A8-492091F1C47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6962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28E1-FD0E-40A9-A139-CD7F3B92E547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BCB9-BD9C-40E1-B6A8-492091F1C47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7353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28E1-FD0E-40A9-A139-CD7F3B92E547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BCB9-BD9C-40E1-B6A8-492091F1C47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44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966F9-5161-4BAC-B5DE-59A401C26C38}" type="datetimeFigureOut">
              <a:rPr lang="en-AU" smtClean="0"/>
              <a:t>17/07/2015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11A71-BCF1-499B-813E-BFE8F8D1C2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390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728E1-FD0E-40A9-A139-CD7F3B92E547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ABCB9-BD9C-40E1-B6A8-492091F1C47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0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8C1A3-C1DF-4AF2-BDE9-25DFA855627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4204-9E11-4825-ADE0-24EE5C7AD60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01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8C1A3-C1DF-4AF2-BDE9-25DFA855627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4204-9E11-4825-ADE0-24EE5C7AD60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31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8C1A3-C1DF-4AF2-BDE9-25DFA855627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4204-9E11-4825-ADE0-24EE5C7AD60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1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8C1A3-C1DF-4AF2-BDE9-25DFA855627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4204-9E11-4825-ADE0-24EE5C7AD60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0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8C1A3-C1DF-4AF2-BDE9-25DFA855627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4204-9E11-4825-ADE0-24EE5C7AD60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67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728E1-FD0E-40A9-A139-CD7F3B92E547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ABCB9-BD9C-40E1-B6A8-492091F1C47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87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728E1-FD0E-40A9-A139-CD7F3B92E547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ABCB9-BD9C-40E1-B6A8-492091F1C47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06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728E1-FD0E-40A9-A139-CD7F3B92E547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17/07/2015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ABCB9-BD9C-40E1-B6A8-492091F1C47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65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6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10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6.xml"/><Relationship Id="rId6" Type="http://schemas.openxmlformats.org/officeDocument/2006/relationships/chart" Target="../charts/chart1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2835747"/>
          </a:xfrm>
        </p:spPr>
        <p:txBody>
          <a:bodyPr>
            <a:normAutofit/>
          </a:bodyPr>
          <a:lstStyle/>
          <a:p>
            <a:r>
              <a:rPr lang="en-AU" sz="3600" b="1" dirty="0" smtClean="0">
                <a:solidFill>
                  <a:srgbClr val="002060"/>
                </a:solidFill>
              </a:rPr>
              <a:t>CONTEXT SPECIFIC ROLE OF DEUBIQUITYLASE ENZYME, USP9X, IN HEAD AND NECK CANCER</a:t>
            </a:r>
            <a:endParaRPr lang="en-AU" sz="3600" b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94272" y="3717032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000" b="1" dirty="0" err="1" smtClean="0">
                <a:solidFill>
                  <a:schemeClr val="bg2">
                    <a:lumMod val="10000"/>
                  </a:schemeClr>
                </a:solidFill>
              </a:rPr>
              <a:t>Devathri</a:t>
            </a:r>
            <a:r>
              <a:rPr lang="en-AU" sz="20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AU" sz="2000" b="1" dirty="0" err="1" smtClean="0">
                <a:solidFill>
                  <a:schemeClr val="bg2">
                    <a:lumMod val="10000"/>
                  </a:schemeClr>
                </a:solidFill>
              </a:rPr>
              <a:t>Nanayakkara</a:t>
            </a:r>
            <a:endParaRPr lang="en-AU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AU" sz="2000" b="1" dirty="0" err="1" smtClean="0">
                <a:solidFill>
                  <a:schemeClr val="bg2">
                    <a:lumMod val="10000"/>
                  </a:schemeClr>
                </a:solidFill>
              </a:rPr>
              <a:t>Eskitis</a:t>
            </a:r>
            <a:r>
              <a:rPr lang="en-AU" sz="2000" b="1" dirty="0" smtClean="0">
                <a:solidFill>
                  <a:schemeClr val="bg2">
                    <a:lumMod val="10000"/>
                  </a:schemeClr>
                </a:solidFill>
              </a:rPr>
              <a:t> Institute for Drug Discovery</a:t>
            </a:r>
          </a:p>
          <a:p>
            <a:r>
              <a:rPr lang="en-AU" sz="2000" b="1" dirty="0" smtClean="0">
                <a:solidFill>
                  <a:schemeClr val="bg2">
                    <a:lumMod val="10000"/>
                  </a:schemeClr>
                </a:solidFill>
              </a:rPr>
              <a:t>Griffith University  </a:t>
            </a:r>
            <a:endParaRPr lang="en-A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40900350"/>
            <a:ext cx="10144125" cy="16240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00" y="188640"/>
            <a:ext cx="3160964" cy="648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651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529810" cy="612068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1772816"/>
            <a:ext cx="5112568" cy="147732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AU" dirty="0">
                <a:solidFill>
                  <a:prstClr val="black"/>
                </a:solidFill>
              </a:rPr>
              <a:t>Among them was USP9X</a:t>
            </a:r>
          </a:p>
          <a:p>
            <a:pPr marL="285750" indent="-285750">
              <a:buFontTx/>
              <a:buChar char="-"/>
            </a:pPr>
            <a:r>
              <a:rPr lang="en-AU" dirty="0">
                <a:solidFill>
                  <a:prstClr val="black"/>
                </a:solidFill>
              </a:rPr>
              <a:t>22% harboured copy number loss and truncating mutations </a:t>
            </a:r>
          </a:p>
          <a:p>
            <a:pPr marL="285750" indent="-285750">
              <a:buFontTx/>
              <a:buChar char="-"/>
            </a:pPr>
            <a:r>
              <a:rPr lang="en-AU" dirty="0">
                <a:solidFill>
                  <a:prstClr val="black"/>
                </a:solidFill>
              </a:rPr>
              <a:t>R</a:t>
            </a:r>
            <a:r>
              <a:rPr lang="en-AU" dirty="0" smtClean="0">
                <a:solidFill>
                  <a:prstClr val="black"/>
                </a:solidFill>
              </a:rPr>
              <a:t>ole </a:t>
            </a:r>
            <a:r>
              <a:rPr lang="en-AU" dirty="0">
                <a:solidFill>
                  <a:prstClr val="black"/>
                </a:solidFill>
              </a:rPr>
              <a:t>as </a:t>
            </a:r>
            <a:r>
              <a:rPr lang="en-AU" dirty="0" err="1">
                <a:solidFill>
                  <a:prstClr val="black"/>
                </a:solidFill>
              </a:rPr>
              <a:t>tumor</a:t>
            </a:r>
            <a:r>
              <a:rPr lang="en-AU" dirty="0">
                <a:solidFill>
                  <a:prstClr val="black"/>
                </a:solidFill>
              </a:rPr>
              <a:t> suppressor </a:t>
            </a:r>
          </a:p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475656" y="1424360"/>
            <a:ext cx="576064" cy="138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25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en-AU" b="1" dirty="0" smtClean="0">
                <a:solidFill>
                  <a:schemeClr val="tx2"/>
                </a:solidFill>
              </a:rPr>
              <a:t>USP9X</a:t>
            </a:r>
          </a:p>
          <a:p>
            <a:r>
              <a:rPr lang="en-AU" dirty="0" err="1" smtClean="0"/>
              <a:t>Deubiquitylating</a:t>
            </a:r>
            <a:r>
              <a:rPr lang="en-AU" dirty="0" smtClean="0"/>
              <a:t> enzyme</a:t>
            </a:r>
          </a:p>
          <a:p>
            <a:pPr lvl="1"/>
            <a:r>
              <a:rPr lang="en-AU" dirty="0" smtClean="0"/>
              <a:t>Family of cysteine and metalloproteases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661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en-AU" b="1" dirty="0" smtClean="0">
                <a:solidFill>
                  <a:schemeClr val="tx2"/>
                </a:solidFill>
              </a:rPr>
              <a:t>USP9X</a:t>
            </a:r>
          </a:p>
          <a:p>
            <a:r>
              <a:rPr lang="en-AU" dirty="0" err="1" smtClean="0"/>
              <a:t>Deubiquitylating</a:t>
            </a:r>
            <a:r>
              <a:rPr lang="en-AU" dirty="0" smtClean="0"/>
              <a:t> enzyme</a:t>
            </a:r>
          </a:p>
          <a:p>
            <a:pPr lvl="1"/>
            <a:r>
              <a:rPr lang="en-AU" dirty="0" smtClean="0"/>
              <a:t>Family of cysteine and metalloproteases</a:t>
            </a:r>
            <a:endParaRPr lang="en-AU" dirty="0"/>
          </a:p>
        </p:txBody>
      </p:sp>
      <p:pic>
        <p:nvPicPr>
          <p:cNvPr id="4" name="Picture 2" descr="Jen Fig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708" y="2564904"/>
            <a:ext cx="47625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3728" y="5866266"/>
            <a:ext cx="792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http://</a:t>
            </a:r>
            <a:r>
              <a:rPr lang="en-AU" sz="1200" dirty="0" smtClean="0"/>
              <a:t>legacy.butler.edu/biology/faculty-staff/research-interests/jkowalski/research-in-the-kowalski-lab/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248380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 external file that holds a picture, illustration, etc.&#10;Object name is 18_2015_1851_Fig3_HTM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92696"/>
            <a:ext cx="5471642" cy="48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2160" y="5582924"/>
            <a:ext cx="1973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i="1" dirty="0" err="1" smtClean="0"/>
              <a:t>Murtaza</a:t>
            </a:r>
            <a:r>
              <a:rPr lang="en-AU" sz="1200" i="1" dirty="0" smtClean="0"/>
              <a:t> et al, 2015</a:t>
            </a:r>
            <a:endParaRPr lang="en-AU" sz="1200" i="1" dirty="0"/>
          </a:p>
        </p:txBody>
      </p:sp>
    </p:spTree>
    <p:extLst>
      <p:ext uri="{BB962C8B-B14F-4D97-AF65-F5344CB8AC3E}">
        <p14:creationId xmlns:p14="http://schemas.microsoft.com/office/powerpoint/2010/main" val="16353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chemeClr val="tx2"/>
                </a:solidFill>
              </a:rPr>
              <a:t>USP9X in cancer</a:t>
            </a:r>
            <a:endParaRPr lang="en-AU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07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chemeClr val="tx2"/>
                </a:solidFill>
              </a:rPr>
              <a:t>USP9X in cancer</a:t>
            </a:r>
            <a:endParaRPr lang="en-AU" sz="3200" b="1" dirty="0">
              <a:solidFill>
                <a:schemeClr val="tx2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845423"/>
            <a:ext cx="4248472" cy="92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596" y="116632"/>
            <a:ext cx="4342636" cy="99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96" y="1906771"/>
            <a:ext cx="4217296" cy="105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28" y="3068960"/>
            <a:ext cx="4176464" cy="139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762" y="1244346"/>
            <a:ext cx="4270628" cy="139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19" y="5273578"/>
            <a:ext cx="4156389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596" y="2772729"/>
            <a:ext cx="4264616" cy="1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291" y="4077072"/>
            <a:ext cx="4421246" cy="112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7" y="4641732"/>
            <a:ext cx="4359186" cy="167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14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chemeClr val="tx2"/>
                </a:solidFill>
              </a:rPr>
              <a:t>USP9X in cancer</a:t>
            </a:r>
            <a:endParaRPr lang="en-AU" sz="3200" b="1" dirty="0">
              <a:solidFill>
                <a:schemeClr val="tx2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845423"/>
            <a:ext cx="4248472" cy="92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596" y="116632"/>
            <a:ext cx="4342636" cy="99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96" y="1906771"/>
            <a:ext cx="4217296" cy="105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28" y="3068960"/>
            <a:ext cx="4176464" cy="139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762" y="1244346"/>
            <a:ext cx="4270628" cy="139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19" y="5273578"/>
            <a:ext cx="4156389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596" y="2772729"/>
            <a:ext cx="4264616" cy="1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762" y="4077072"/>
            <a:ext cx="4228346" cy="10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27" y="4615178"/>
            <a:ext cx="4247409" cy="169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1052560"/>
            <a:ext cx="187220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FF0000"/>
                </a:solidFill>
              </a:rPr>
              <a:t>Breast cancer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72200" y="368369"/>
            <a:ext cx="187220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FF0000"/>
                </a:solidFill>
              </a:rPr>
              <a:t>Colorectal cancer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2200" y="1964379"/>
            <a:ext cx="187220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FF0000"/>
                </a:solidFill>
              </a:rPr>
              <a:t>Bladder cancer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79712" y="3563302"/>
            <a:ext cx="187220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FF0000"/>
                </a:solidFill>
              </a:rPr>
              <a:t>Oral cancer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72200" y="3193970"/>
            <a:ext cx="187220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FF0000"/>
                </a:solidFill>
              </a:rPr>
              <a:t>Brain cancer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5696" y="5373216"/>
            <a:ext cx="187220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FF0000"/>
                </a:solidFill>
              </a:rPr>
              <a:t>Pancreatic cancer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17923" y="4509120"/>
            <a:ext cx="187220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FF0000"/>
                </a:solidFill>
              </a:rPr>
              <a:t>Prostate cancer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72200" y="5742548"/>
            <a:ext cx="187220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FF0000"/>
                </a:solidFill>
              </a:rPr>
              <a:t>Lung cancer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5168" y="2285542"/>
            <a:ext cx="187220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L</a:t>
            </a:r>
            <a:r>
              <a:rPr lang="en-AU" b="1" dirty="0" smtClean="0">
                <a:solidFill>
                  <a:srgbClr val="FF0000"/>
                </a:solidFill>
              </a:rPr>
              <a:t>ymphoma</a:t>
            </a:r>
            <a:endParaRPr lang="en-A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97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b="1" dirty="0">
                <a:solidFill>
                  <a:schemeClr val="tx2"/>
                </a:solidFill>
              </a:rPr>
              <a:t>I</a:t>
            </a:r>
            <a:r>
              <a:rPr lang="en-AU" sz="3200" b="1" dirty="0" smtClean="0">
                <a:solidFill>
                  <a:schemeClr val="tx2"/>
                </a:solidFill>
              </a:rPr>
              <a:t>n this study,</a:t>
            </a:r>
            <a:endParaRPr lang="en-AU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24744"/>
            <a:ext cx="8229600" cy="31683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Aims :</a:t>
            </a:r>
          </a:p>
          <a:p>
            <a:r>
              <a:rPr lang="en-AU" dirty="0" smtClean="0"/>
              <a:t>To evaluate the role of USP9X in an </a:t>
            </a:r>
            <a:r>
              <a:rPr lang="en-AU" i="1" dirty="0" smtClean="0"/>
              <a:t>in vitro </a:t>
            </a:r>
            <a:r>
              <a:rPr lang="en-AU" dirty="0" smtClean="0"/>
              <a:t>system</a:t>
            </a:r>
          </a:p>
          <a:p>
            <a:r>
              <a:rPr lang="en-AU" dirty="0" smtClean="0"/>
              <a:t>To elucidate the molecular mechanisms USP9X is involved in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878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b="1" dirty="0" smtClean="0">
                <a:solidFill>
                  <a:schemeClr val="tx2"/>
                </a:solidFill>
              </a:rPr>
              <a:t>How?</a:t>
            </a:r>
            <a:endParaRPr lang="en-AU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r>
              <a:rPr lang="en-AU" i="1" dirty="0" smtClean="0"/>
              <a:t>In vitro </a:t>
            </a:r>
            <a:r>
              <a:rPr lang="en-AU" dirty="0" smtClean="0"/>
              <a:t>cell lines </a:t>
            </a:r>
          </a:p>
          <a:p>
            <a:pPr lvl="1"/>
            <a:r>
              <a:rPr lang="en-AU" dirty="0" smtClean="0"/>
              <a:t>SCC15, CAL27, </a:t>
            </a:r>
            <a:r>
              <a:rPr lang="en-AU" dirty="0" err="1" smtClean="0"/>
              <a:t>FaDu</a:t>
            </a:r>
            <a:r>
              <a:rPr lang="en-AU" dirty="0" smtClean="0"/>
              <a:t> and Detroit 562</a:t>
            </a:r>
          </a:p>
        </p:txBody>
      </p:sp>
    </p:spTree>
    <p:extLst>
      <p:ext uri="{BB962C8B-B14F-4D97-AF65-F5344CB8AC3E}">
        <p14:creationId xmlns:p14="http://schemas.microsoft.com/office/powerpoint/2010/main" val="164869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58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b="1" dirty="0" smtClean="0">
                <a:solidFill>
                  <a:schemeClr val="tx2"/>
                </a:solidFill>
              </a:rPr>
              <a:t>                         Immunoblotting to probe for  USP9X expression</a:t>
            </a:r>
            <a:endParaRPr lang="en-AU" sz="20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4" t="26961" r="39436" b="61171"/>
          <a:stretch/>
        </p:blipFill>
        <p:spPr bwMode="auto">
          <a:xfrm>
            <a:off x="3131840" y="2382664"/>
            <a:ext cx="2736304" cy="61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4005064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>
                <a:solidFill>
                  <a:prstClr val="black"/>
                </a:solidFill>
              </a:rPr>
              <a:t>All 4 cell lines express USP9X</a:t>
            </a:r>
            <a:endParaRPr lang="en-AU" sz="2000" b="1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6" t="85202" r="39644" b="3151"/>
          <a:stretch/>
        </p:blipFill>
        <p:spPr bwMode="auto">
          <a:xfrm>
            <a:off x="3089920" y="3068960"/>
            <a:ext cx="2778224" cy="448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 rot="16200000">
            <a:off x="3000977" y="1871107"/>
            <a:ext cx="7750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/>
              <a:t>SCC15</a:t>
            </a:r>
            <a:endParaRPr lang="en-AU" sz="10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3659392" y="1871108"/>
            <a:ext cx="7750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err="1" smtClean="0"/>
              <a:t>FaDu</a:t>
            </a:r>
            <a:endParaRPr lang="en-AU" sz="10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4231814" y="1702601"/>
            <a:ext cx="11139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/>
              <a:t>Detroit 562</a:t>
            </a:r>
            <a:endParaRPr lang="en-AU" sz="10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4975392" y="1875441"/>
            <a:ext cx="7750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/>
              <a:t>CAL27</a:t>
            </a:r>
            <a:endParaRPr lang="en-AU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2533781" y="2489753"/>
            <a:ext cx="750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/>
              <a:t>USP9X</a:t>
            </a:r>
          </a:p>
          <a:p>
            <a:r>
              <a:rPr lang="en-AU" sz="1000" dirty="0" smtClean="0"/>
              <a:t>290 </a:t>
            </a:r>
            <a:r>
              <a:rPr lang="en-AU" sz="1000" dirty="0" err="1" smtClean="0"/>
              <a:t>kDa</a:t>
            </a:r>
            <a:endParaRPr lang="en-AU" sz="10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2489171" y="3068960"/>
            <a:ext cx="899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 smtClean="0">
                <a:latin typeface="Calibri"/>
              </a:rPr>
              <a:t>β</a:t>
            </a:r>
            <a:r>
              <a:rPr lang="en-AU" sz="1000" dirty="0" smtClean="0">
                <a:latin typeface="Calibri"/>
              </a:rPr>
              <a:t> </a:t>
            </a:r>
            <a:r>
              <a:rPr lang="en-AU" sz="1000" dirty="0" smtClean="0"/>
              <a:t>tubulin</a:t>
            </a:r>
          </a:p>
          <a:p>
            <a:r>
              <a:rPr lang="en-AU" sz="1000" dirty="0" smtClean="0"/>
              <a:t>51 </a:t>
            </a:r>
            <a:r>
              <a:rPr lang="en-AU" sz="1000" dirty="0" err="1" smtClean="0"/>
              <a:t>kDa</a:t>
            </a:r>
            <a:endParaRPr lang="en-AU" sz="1000" dirty="0" smtClean="0"/>
          </a:p>
        </p:txBody>
      </p:sp>
    </p:spTree>
    <p:extLst>
      <p:ext uri="{BB962C8B-B14F-4D97-AF65-F5344CB8AC3E}">
        <p14:creationId xmlns:p14="http://schemas.microsoft.com/office/powerpoint/2010/main" val="116013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5174035"/>
          </a:xfrm>
        </p:spPr>
        <p:txBody>
          <a:bodyPr/>
          <a:lstStyle/>
          <a:p>
            <a:pPr marL="0" indent="0">
              <a:buNone/>
            </a:pPr>
            <a:r>
              <a:rPr lang="en-AU" b="1" dirty="0" smtClean="0">
                <a:solidFill>
                  <a:schemeClr val="tx2"/>
                </a:solidFill>
              </a:rPr>
              <a:t>Head and neck cancer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976" y="1124744"/>
            <a:ext cx="4762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95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r>
              <a:rPr lang="en-AU" dirty="0" smtClean="0"/>
              <a:t>Knockdown approach  </a:t>
            </a:r>
          </a:p>
          <a:p>
            <a:pPr lvl="1"/>
            <a:r>
              <a:rPr lang="en-AU" dirty="0" smtClean="0"/>
              <a:t>siRNA</a:t>
            </a:r>
          </a:p>
        </p:txBody>
      </p:sp>
    </p:spTree>
    <p:extLst>
      <p:ext uri="{BB962C8B-B14F-4D97-AF65-F5344CB8AC3E}">
        <p14:creationId xmlns:p14="http://schemas.microsoft.com/office/powerpoint/2010/main" val="28739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2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AU" sz="2000" b="1" dirty="0" smtClean="0">
                <a:solidFill>
                  <a:schemeClr val="tx2"/>
                </a:solidFill>
              </a:rPr>
              <a:t>Immunoblotting to probe for USP9X protein levels 72 h after siRNA treatment</a:t>
            </a:r>
            <a:endParaRPr lang="en-AU" sz="2000" b="1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89283" y="3986698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>
                <a:solidFill>
                  <a:prstClr val="black"/>
                </a:solidFill>
              </a:rPr>
              <a:t>USP9X is efficiently knocked down in all four cell lines</a:t>
            </a:r>
            <a:endParaRPr lang="en-AU" sz="2000" b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user\Desktop\lab work\GEL\OSCC 16 may\membrane 1\usp9x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0" t="16128" r="28140" b="73327"/>
          <a:stretch/>
        </p:blipFill>
        <p:spPr bwMode="auto">
          <a:xfrm>
            <a:off x="2841927" y="2162531"/>
            <a:ext cx="3403601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lab work\GEL\OSCC 16 may\membrane 1\tubulin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0" t="53195" r="26848" b="34981"/>
          <a:stretch/>
        </p:blipFill>
        <p:spPr bwMode="auto">
          <a:xfrm>
            <a:off x="2847028" y="2802466"/>
            <a:ext cx="3419625" cy="62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47027" y="1854116"/>
            <a:ext cx="3525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/>
              <a:t>   NT       USP9X      NT       USP9X      NT       USP9X     NT       USP9X</a:t>
            </a:r>
            <a:endParaRPr lang="en-AU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2864652" y="1460901"/>
            <a:ext cx="3507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     </a:t>
            </a:r>
            <a:r>
              <a:rPr lang="en-AU" sz="1000" dirty="0" smtClean="0"/>
              <a:t>SCC15                   CAL27                 </a:t>
            </a:r>
            <a:r>
              <a:rPr lang="en-AU" sz="1000" dirty="0" err="1" smtClean="0"/>
              <a:t>FaDu</a:t>
            </a:r>
            <a:r>
              <a:rPr lang="en-AU" sz="1000" dirty="0" smtClean="0"/>
              <a:t>                Detroit 562</a:t>
            </a:r>
            <a:endParaRPr lang="en-AU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2122571" y="1726981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1000" dirty="0" smtClean="0"/>
          </a:p>
          <a:p>
            <a:r>
              <a:rPr lang="en-AU" sz="1000" dirty="0" smtClean="0"/>
              <a:t>    siRNA</a:t>
            </a:r>
            <a:endParaRPr lang="en-AU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2227656" y="2317773"/>
            <a:ext cx="614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/>
              <a:t>USP9X</a:t>
            </a:r>
          </a:p>
          <a:p>
            <a:r>
              <a:rPr lang="en-AU" sz="1000" dirty="0" smtClean="0"/>
              <a:t>290 </a:t>
            </a:r>
            <a:r>
              <a:rPr lang="en-AU" sz="1000" dirty="0" err="1" smtClean="0"/>
              <a:t>kDa</a:t>
            </a:r>
            <a:endParaRPr lang="en-AU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2203271" y="2915678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dirty="0" smtClean="0">
                <a:latin typeface="Calibri"/>
              </a:rPr>
              <a:t>Β</a:t>
            </a:r>
            <a:r>
              <a:rPr lang="en-AU" sz="1000" dirty="0" smtClean="0">
                <a:latin typeface="Calibri"/>
              </a:rPr>
              <a:t> </a:t>
            </a:r>
            <a:r>
              <a:rPr lang="en-AU" sz="1000" dirty="0" smtClean="0"/>
              <a:t>tubulin</a:t>
            </a:r>
          </a:p>
          <a:p>
            <a:r>
              <a:rPr lang="en-AU" sz="1000" dirty="0" smtClean="0"/>
              <a:t>51 </a:t>
            </a:r>
            <a:r>
              <a:rPr lang="en-AU" sz="1000" dirty="0" err="1" smtClean="0"/>
              <a:t>kDa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368018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r>
              <a:rPr lang="en-AU" dirty="0" smtClean="0"/>
              <a:t>Effect on cell aspects</a:t>
            </a:r>
          </a:p>
          <a:p>
            <a:pPr lvl="1"/>
            <a:r>
              <a:rPr lang="en-AU" dirty="0" smtClean="0"/>
              <a:t>Cell proliferation</a:t>
            </a:r>
          </a:p>
          <a:p>
            <a:pPr lvl="2"/>
            <a:r>
              <a:rPr lang="en-AU" dirty="0" err="1" smtClean="0"/>
              <a:t>CyQUANT</a:t>
            </a:r>
            <a:r>
              <a:rPr lang="en-AU" dirty="0" smtClean="0"/>
              <a:t> Assay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492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9075616"/>
              </p:ext>
            </p:extLst>
          </p:nvPr>
        </p:nvGraphicFramePr>
        <p:xfrm>
          <a:off x="251520" y="764704"/>
          <a:ext cx="432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8039656"/>
              </p:ext>
            </p:extLst>
          </p:nvPr>
        </p:nvGraphicFramePr>
        <p:xfrm>
          <a:off x="4499992" y="908720"/>
          <a:ext cx="432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1454235"/>
              </p:ext>
            </p:extLst>
          </p:nvPr>
        </p:nvGraphicFramePr>
        <p:xfrm>
          <a:off x="179752" y="3284984"/>
          <a:ext cx="432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4007085"/>
              </p:ext>
            </p:extLst>
          </p:nvPr>
        </p:nvGraphicFramePr>
        <p:xfrm>
          <a:off x="4427984" y="3212976"/>
          <a:ext cx="432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07704" y="2924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 smtClean="0">
                <a:solidFill>
                  <a:prstClr val="black"/>
                </a:solidFill>
              </a:rPr>
              <a:t>time</a:t>
            </a:r>
            <a:endParaRPr lang="en-AU" sz="10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73411" y="292494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 smtClean="0">
                <a:solidFill>
                  <a:prstClr val="black"/>
                </a:solidFill>
              </a:rPr>
              <a:t>time</a:t>
            </a:r>
            <a:endParaRPr lang="en-AU" sz="10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5301208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 smtClean="0">
                <a:solidFill>
                  <a:prstClr val="black"/>
                </a:solidFill>
              </a:rPr>
              <a:t>time</a:t>
            </a:r>
            <a:endParaRPr lang="en-AU" sz="10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0152" y="5229200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 smtClean="0">
                <a:solidFill>
                  <a:prstClr val="black"/>
                </a:solidFill>
              </a:rPr>
              <a:t>time</a:t>
            </a:r>
            <a:endParaRPr lang="en-AU" sz="1000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600" y="5751512"/>
            <a:ext cx="8820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>
                <a:solidFill>
                  <a:prstClr val="black"/>
                </a:solidFill>
              </a:rPr>
              <a:t>In absence of USP9X, a decrease in cell numbers was observed</a:t>
            </a:r>
            <a:endParaRPr lang="en-AU" sz="2000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16631"/>
            <a:ext cx="8805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prstClr val="black"/>
                </a:solidFill>
              </a:rPr>
              <a:t> </a:t>
            </a:r>
            <a:r>
              <a:rPr lang="en-AU" sz="2000" b="1" dirty="0" err="1" smtClean="0">
                <a:solidFill>
                  <a:srgbClr val="1F497D"/>
                </a:solidFill>
              </a:rPr>
              <a:t>CyQUANT</a:t>
            </a:r>
            <a:r>
              <a:rPr lang="en-AU" sz="2000" b="1" dirty="0" smtClean="0">
                <a:solidFill>
                  <a:srgbClr val="1F497D"/>
                </a:solidFill>
              </a:rPr>
              <a:t> Analysis of cell proliferation following siRNA treatment to knockdown USP9X</a:t>
            </a:r>
            <a:endParaRPr lang="en-AU" sz="2000" b="1" dirty="0">
              <a:solidFill>
                <a:srgbClr val="1F497D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5909" y="655239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 smtClean="0"/>
              <a:t>SCC15</a:t>
            </a:r>
            <a:endParaRPr lang="en-AU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292079" y="3218492"/>
            <a:ext cx="1013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 smtClean="0"/>
              <a:t>Detroit 562</a:t>
            </a:r>
            <a:endParaRPr lang="en-AU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233392" y="692411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 smtClean="0"/>
              <a:t>CAL27</a:t>
            </a:r>
            <a:endParaRPr lang="en-AU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05909" y="317144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 err="1" smtClean="0"/>
              <a:t>FaDu</a:t>
            </a:r>
            <a:endParaRPr lang="en-AU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346000" y="4653136"/>
            <a:ext cx="3042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 smtClean="0">
                <a:solidFill>
                  <a:schemeClr val="tx2"/>
                </a:solidFill>
              </a:rPr>
              <a:t>*</a:t>
            </a:r>
            <a:endParaRPr lang="en-AU" sz="1100" b="1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39752" y="4005064"/>
            <a:ext cx="3042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 smtClean="0">
                <a:solidFill>
                  <a:schemeClr val="tx2"/>
                </a:solidFill>
              </a:rPr>
              <a:t>*</a:t>
            </a:r>
            <a:endParaRPr lang="en-AU" sz="1100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43808" y="3393363"/>
            <a:ext cx="3042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 smtClean="0">
                <a:solidFill>
                  <a:schemeClr val="tx2"/>
                </a:solidFill>
              </a:rPr>
              <a:t>*</a:t>
            </a:r>
            <a:endParaRPr lang="en-AU" sz="1100" b="1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85373" y="3448439"/>
            <a:ext cx="3042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 smtClean="0">
                <a:solidFill>
                  <a:schemeClr val="tx2"/>
                </a:solidFill>
              </a:rPr>
              <a:t>*</a:t>
            </a:r>
            <a:endParaRPr lang="en-AU" sz="1100" b="1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76835" y="3524168"/>
            <a:ext cx="3042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 smtClean="0">
                <a:solidFill>
                  <a:schemeClr val="tx2"/>
                </a:solidFill>
              </a:rPr>
              <a:t>*</a:t>
            </a:r>
            <a:endParaRPr lang="en-AU" sz="1100" b="1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49204" y="2204864"/>
            <a:ext cx="3042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 smtClean="0">
                <a:solidFill>
                  <a:schemeClr val="tx2"/>
                </a:solidFill>
              </a:rPr>
              <a:t>*</a:t>
            </a:r>
            <a:endParaRPr lang="en-AU" sz="1100" b="1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19872" y="801433"/>
            <a:ext cx="3042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 smtClean="0">
                <a:solidFill>
                  <a:schemeClr val="tx2"/>
                </a:solidFill>
              </a:rPr>
              <a:t>*</a:t>
            </a:r>
            <a:endParaRPr lang="en-AU" sz="1100" b="1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19460" y="4275530"/>
            <a:ext cx="3042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 smtClean="0">
                <a:solidFill>
                  <a:schemeClr val="tx2"/>
                </a:solidFill>
              </a:rPr>
              <a:t>*</a:t>
            </a:r>
            <a:endParaRPr lang="en-AU" sz="1100" b="1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71320" y="5471646"/>
            <a:ext cx="1533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 smtClean="0">
                <a:solidFill>
                  <a:schemeClr val="tx2"/>
                </a:solidFill>
              </a:rPr>
              <a:t>* P value &lt; 0.05</a:t>
            </a:r>
            <a:endParaRPr lang="en-AU" sz="11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73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Decrease in cell numbers,</a:t>
            </a:r>
          </a:p>
          <a:p>
            <a:pPr lvl="1"/>
            <a:r>
              <a:rPr lang="en-AU" dirty="0" smtClean="0"/>
              <a:t>Apoptosis?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0888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9377" y="4221088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>
                <a:solidFill>
                  <a:prstClr val="black"/>
                </a:solidFill>
              </a:rPr>
              <a:t>No elevation in apoptosis detected upon depletion of  USP9X   </a:t>
            </a:r>
            <a:endParaRPr lang="en-AU" sz="2000" b="1" dirty="0">
              <a:solidFill>
                <a:prstClr val="black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94264" y="1808392"/>
            <a:ext cx="8799826" cy="1789761"/>
            <a:chOff x="395536" y="1317961"/>
            <a:chExt cx="8799826" cy="1789761"/>
          </a:xfrm>
        </p:grpSpPr>
        <p:pic>
          <p:nvPicPr>
            <p:cNvPr id="2050" name="Picture 2" descr="C:\Users\user\Downloads\cleaved parp s and c (1)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40446" r="21489" b="50000"/>
            <a:stretch/>
          </p:blipFill>
          <p:spPr bwMode="auto">
            <a:xfrm>
              <a:off x="3094774" y="2140378"/>
              <a:ext cx="1837266" cy="389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user\Downloads\b tubulin s and c (1)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59971" r="19252" b="29439"/>
            <a:stretch/>
          </p:blipFill>
          <p:spPr bwMode="auto">
            <a:xfrm>
              <a:off x="3069372" y="2529845"/>
              <a:ext cx="1862668" cy="431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C:\Users\user\Desktop\lab work\OSCC WORK\WESTERN BLOT\02062015 cas and parp\s and C\b tubulin s and c (1)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02" t="60176" r="48473" b="29232"/>
            <a:stretch/>
          </p:blipFill>
          <p:spPr bwMode="auto">
            <a:xfrm>
              <a:off x="1115616" y="2520581"/>
              <a:ext cx="1921935" cy="431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:\Users\user\Desktop\lab work\OSCC WORK\WESTERN BLOT\02062015 cas and parp\s and C\parp 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53" t="40499" r="51820" b="50402"/>
            <a:stretch/>
          </p:blipFill>
          <p:spPr bwMode="auto">
            <a:xfrm>
              <a:off x="1137621" y="2140378"/>
              <a:ext cx="1897812" cy="370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C:\Users\user\Desktop\lab work\OSCC WORK\WESTERN BLOT\02062015 cas and parp\F and D confused loading\cleaved parp 1 f and d (1)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07" t="45662" r="42316" b="46085"/>
            <a:stretch/>
          </p:blipFill>
          <p:spPr bwMode="auto">
            <a:xfrm>
              <a:off x="5014771" y="2170401"/>
              <a:ext cx="1949207" cy="375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C:\Users\user\Desktop\lab work\OSCC WORK\WESTERN BLOT\02062015 cas and parp\F and D confused loading\tubulin f and d (1)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95" t="44286" r="46329" b="45699"/>
            <a:stretch/>
          </p:blipFill>
          <p:spPr bwMode="auto">
            <a:xfrm>
              <a:off x="5014772" y="2532332"/>
              <a:ext cx="1949207" cy="408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 descr="C:\Users\user\Desktop\lab work\OSCC WORK\WESTERN BLOT\02062015 cas and parp\F and D confused loading\cleaved parp 1 f and d (1)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71" t="45662" r="13261" b="46085"/>
            <a:stretch/>
          </p:blipFill>
          <p:spPr bwMode="auto">
            <a:xfrm>
              <a:off x="7020272" y="2140378"/>
              <a:ext cx="1863865" cy="375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Users\user\Desktop\lab work\OSCC WORK\WESTERN BLOT\02062015 cas and parp\F and D confused loading\tubulin f and d (1)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63" t="44286" r="16970" b="45918"/>
            <a:stretch/>
          </p:blipFill>
          <p:spPr bwMode="auto">
            <a:xfrm>
              <a:off x="7020271" y="2552987"/>
              <a:ext cx="1863865" cy="399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95536" y="2676835"/>
              <a:ext cx="134768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100" dirty="0" smtClean="0">
                  <a:solidFill>
                    <a:prstClr val="black"/>
                  </a:solidFill>
                </a:rPr>
                <a:t>β</a:t>
              </a:r>
              <a:r>
                <a:rPr lang="en-AU" sz="1100" dirty="0" smtClean="0">
                  <a:solidFill>
                    <a:prstClr val="black"/>
                  </a:solidFill>
                </a:rPr>
                <a:t> tubulin</a:t>
              </a:r>
            </a:p>
            <a:p>
              <a:r>
                <a:rPr lang="en-AU" sz="1100" dirty="0" smtClean="0">
                  <a:solidFill>
                    <a:prstClr val="black"/>
                  </a:solidFill>
                </a:rPr>
                <a:t>  51 </a:t>
              </a:r>
              <a:r>
                <a:rPr lang="en-AU" sz="1100" dirty="0" err="1" smtClean="0">
                  <a:solidFill>
                    <a:prstClr val="black"/>
                  </a:solidFill>
                </a:rPr>
                <a:t>kDa</a:t>
              </a:r>
              <a:r>
                <a:rPr lang="en-AU" sz="1100" dirty="0" smtClean="0">
                  <a:solidFill>
                    <a:prstClr val="black"/>
                  </a:solidFill>
                </a:rPr>
                <a:t> </a:t>
              </a:r>
              <a:endParaRPr lang="en-AU" sz="1100" dirty="0">
                <a:solidFill>
                  <a:prstClr val="black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1774" y="2142900"/>
              <a:ext cx="134768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dirty="0" smtClean="0">
                  <a:solidFill>
                    <a:prstClr val="black"/>
                  </a:solidFill>
                </a:rPr>
                <a:t>Cleaved </a:t>
              </a:r>
            </a:p>
            <a:p>
              <a:r>
                <a:rPr lang="en-AU" sz="1100" dirty="0" smtClean="0">
                  <a:solidFill>
                    <a:prstClr val="black"/>
                  </a:solidFill>
                </a:rPr>
                <a:t>PARP-1</a:t>
              </a:r>
            </a:p>
            <a:p>
              <a:r>
                <a:rPr lang="en-AU" sz="1100" dirty="0" smtClean="0">
                  <a:solidFill>
                    <a:prstClr val="black"/>
                  </a:solidFill>
                </a:rPr>
                <a:t> 89 </a:t>
              </a:r>
              <a:r>
                <a:rPr lang="en-AU" sz="1100" dirty="0" err="1" smtClean="0">
                  <a:solidFill>
                    <a:prstClr val="black"/>
                  </a:solidFill>
                </a:rPr>
                <a:t>kDa</a:t>
              </a:r>
              <a:endParaRPr lang="en-AU" sz="1100" dirty="0" smtClean="0">
                <a:solidFill>
                  <a:prstClr val="black"/>
                </a:solidFill>
              </a:endParaRPr>
            </a:p>
            <a:p>
              <a:endParaRPr lang="en-AU" sz="1100" dirty="0">
                <a:solidFill>
                  <a:prstClr val="black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80736" y="1916832"/>
              <a:ext cx="6568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 smtClean="0">
                  <a:solidFill>
                    <a:prstClr val="black"/>
                  </a:solidFill>
                </a:rPr>
                <a:t>siRNA</a:t>
              </a:r>
              <a:endParaRPr lang="en-AU" sz="1200" dirty="0">
                <a:solidFill>
                  <a:prstClr val="black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85517" y="1921837"/>
              <a:ext cx="80098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00" dirty="0" smtClean="0">
                  <a:solidFill>
                    <a:prstClr val="black"/>
                  </a:solidFill>
                </a:rPr>
                <a:t>NT   USP9X   NT  USP9X NT  USP9X    NT  USP9X   NT USP9X  NT   USP9X      NT    USP9X    NT    USP9X  NT USP9X     NT  USP9X    NT   USP9X  NT   USP9X </a:t>
              </a:r>
              <a:endParaRPr lang="en-AU" sz="1000" dirty="0">
                <a:solidFill>
                  <a:prstClr val="black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0736" y="1700808"/>
              <a:ext cx="5886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 smtClean="0">
                  <a:solidFill>
                    <a:prstClr val="black"/>
                  </a:solidFill>
                </a:rPr>
                <a:t>time</a:t>
              </a:r>
              <a:endParaRPr lang="en-AU" sz="1200" dirty="0">
                <a:solidFill>
                  <a:prstClr val="black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331640" y="1900768"/>
              <a:ext cx="360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979712" y="1895514"/>
              <a:ext cx="360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555776" y="1901939"/>
              <a:ext cx="360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833387" y="1900768"/>
              <a:ext cx="360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203848" y="1907193"/>
              <a:ext cx="360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455174" y="1900768"/>
              <a:ext cx="360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190439" y="1895514"/>
              <a:ext cx="360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68144" y="1910406"/>
              <a:ext cx="360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516216" y="1913619"/>
              <a:ext cx="360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164288" y="1916832"/>
              <a:ext cx="360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869910" y="1916832"/>
              <a:ext cx="360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460432" y="1916832"/>
              <a:ext cx="360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331640" y="1670611"/>
              <a:ext cx="76328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00" dirty="0" smtClean="0">
                  <a:solidFill>
                    <a:prstClr val="black"/>
                  </a:solidFill>
                </a:rPr>
                <a:t>48h               96h             144h              48h                96h              144h                 48h                 96h               144h              48h                  96h             144h</a:t>
              </a:r>
              <a:endParaRPr lang="en-AU" sz="1000" dirty="0">
                <a:solidFill>
                  <a:prstClr val="black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511660" y="1564184"/>
              <a:ext cx="13321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347333" y="1564184"/>
              <a:ext cx="13321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323301" y="1564184"/>
              <a:ext cx="13321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7344308" y="1564184"/>
              <a:ext cx="13321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869451" y="1328526"/>
              <a:ext cx="9103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00" dirty="0" smtClean="0">
                  <a:solidFill>
                    <a:prstClr val="black"/>
                  </a:solidFill>
                </a:rPr>
                <a:t>SCC15</a:t>
              </a:r>
              <a:endParaRPr lang="en-AU" sz="1000" dirty="0">
                <a:solidFill>
                  <a:prstClr val="black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769146" y="1317963"/>
              <a:ext cx="9103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00" dirty="0" smtClean="0">
                  <a:solidFill>
                    <a:prstClr val="black"/>
                  </a:solidFill>
                </a:rPr>
                <a:t>CAL27</a:t>
              </a:r>
              <a:endParaRPr lang="en-AU" sz="1000" dirty="0">
                <a:solidFill>
                  <a:prstClr val="black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45114" y="1328526"/>
              <a:ext cx="9103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00" dirty="0" err="1" smtClean="0">
                  <a:solidFill>
                    <a:prstClr val="black"/>
                  </a:solidFill>
                </a:rPr>
                <a:t>FaDu</a:t>
              </a:r>
              <a:endParaRPr lang="en-AU" sz="1000" dirty="0">
                <a:solidFill>
                  <a:prstClr val="black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594762" y="1317961"/>
              <a:ext cx="9103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00" dirty="0" smtClean="0">
                  <a:solidFill>
                    <a:prstClr val="black"/>
                  </a:solidFill>
                </a:rPr>
                <a:t>Detroit 562</a:t>
              </a:r>
              <a:endParaRPr lang="en-AU" sz="1000" dirty="0">
                <a:solidFill>
                  <a:prstClr val="black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295128" y="836712"/>
            <a:ext cx="6261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>
                <a:solidFill>
                  <a:schemeClr val="tx2"/>
                </a:solidFill>
              </a:rPr>
              <a:t>Immunoblotting for cleaved PARP-1</a:t>
            </a:r>
            <a:endParaRPr lang="en-A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Decrease in cell numbers in absence of USP9X prompts a role of a</a:t>
            </a:r>
            <a:endParaRPr lang="en-AU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40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Decrease in cell numbers in absence of USP9X prompts a role of a </a:t>
            </a:r>
            <a:r>
              <a:rPr lang="en-AU" dirty="0" smtClean="0">
                <a:solidFill>
                  <a:schemeClr val="tx2"/>
                </a:solidFill>
              </a:rPr>
              <a:t>“</a:t>
            </a:r>
            <a:r>
              <a:rPr lang="en-AU" b="1" dirty="0" err="1" smtClean="0">
                <a:solidFill>
                  <a:schemeClr val="tx2"/>
                </a:solidFill>
              </a:rPr>
              <a:t>tumor</a:t>
            </a:r>
            <a:r>
              <a:rPr lang="en-AU" b="1" dirty="0" smtClean="0">
                <a:solidFill>
                  <a:schemeClr val="tx2"/>
                </a:solidFill>
              </a:rPr>
              <a:t> promoter”</a:t>
            </a:r>
          </a:p>
        </p:txBody>
      </p:sp>
    </p:spTree>
    <p:extLst>
      <p:ext uri="{BB962C8B-B14F-4D97-AF65-F5344CB8AC3E}">
        <p14:creationId xmlns:p14="http://schemas.microsoft.com/office/powerpoint/2010/main" val="870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Decrease in cell numbers in absence of USP9X prompts </a:t>
            </a:r>
            <a:r>
              <a:rPr lang="en-AU" dirty="0"/>
              <a:t>a role of a </a:t>
            </a:r>
            <a:r>
              <a:rPr lang="en-AU" dirty="0">
                <a:solidFill>
                  <a:schemeClr val="tx2"/>
                </a:solidFill>
              </a:rPr>
              <a:t>“</a:t>
            </a:r>
            <a:r>
              <a:rPr lang="en-AU" b="1" dirty="0" err="1">
                <a:solidFill>
                  <a:schemeClr val="tx2"/>
                </a:solidFill>
              </a:rPr>
              <a:t>tumor</a:t>
            </a:r>
            <a:r>
              <a:rPr lang="en-AU" b="1" dirty="0">
                <a:solidFill>
                  <a:schemeClr val="tx2"/>
                </a:solidFill>
              </a:rPr>
              <a:t> promoter”</a:t>
            </a:r>
          </a:p>
          <a:p>
            <a:r>
              <a:rPr lang="en-AU" dirty="0" smtClean="0"/>
              <a:t>Contradicts predicted </a:t>
            </a:r>
            <a:r>
              <a:rPr lang="en-AU" dirty="0" err="1" smtClean="0"/>
              <a:t>oncosupressive</a:t>
            </a:r>
            <a:r>
              <a:rPr lang="en-AU" dirty="0" smtClean="0"/>
              <a:t> role</a:t>
            </a:r>
          </a:p>
          <a:p>
            <a:r>
              <a:rPr lang="en-AU" dirty="0" smtClean="0"/>
              <a:t>Context specific</a:t>
            </a:r>
          </a:p>
          <a:p>
            <a:pPr marL="914400" lvl="2" indent="0">
              <a:buNone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91579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Decrease in cell numbers in absence of USP9X prompts </a:t>
            </a:r>
            <a:r>
              <a:rPr lang="en-AU" dirty="0"/>
              <a:t>a role of a </a:t>
            </a:r>
            <a:r>
              <a:rPr lang="en-AU" dirty="0">
                <a:solidFill>
                  <a:schemeClr val="tx2"/>
                </a:solidFill>
              </a:rPr>
              <a:t>“</a:t>
            </a:r>
            <a:r>
              <a:rPr lang="en-AU" b="1" dirty="0" err="1">
                <a:solidFill>
                  <a:schemeClr val="tx2"/>
                </a:solidFill>
              </a:rPr>
              <a:t>tumor</a:t>
            </a:r>
            <a:r>
              <a:rPr lang="en-AU" b="1" dirty="0">
                <a:solidFill>
                  <a:schemeClr val="tx2"/>
                </a:solidFill>
              </a:rPr>
              <a:t> promoter”</a:t>
            </a:r>
          </a:p>
          <a:p>
            <a:r>
              <a:rPr lang="en-AU" dirty="0" smtClean="0"/>
              <a:t>Contradicts predicted </a:t>
            </a:r>
            <a:r>
              <a:rPr lang="en-AU" dirty="0" err="1" smtClean="0"/>
              <a:t>oncosupressive</a:t>
            </a:r>
            <a:r>
              <a:rPr lang="en-AU" dirty="0" smtClean="0"/>
              <a:t> role</a:t>
            </a:r>
          </a:p>
          <a:p>
            <a:r>
              <a:rPr lang="en-AU" dirty="0" smtClean="0"/>
              <a:t>Context specific</a:t>
            </a:r>
          </a:p>
          <a:p>
            <a:pPr lvl="3"/>
            <a:r>
              <a:rPr lang="en-AU" dirty="0" smtClean="0"/>
              <a:t>Pancreatic cancer</a:t>
            </a:r>
          </a:p>
          <a:p>
            <a:pPr marL="914400" lvl="2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88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5174035"/>
          </a:xfrm>
        </p:spPr>
        <p:txBody>
          <a:bodyPr/>
          <a:lstStyle/>
          <a:p>
            <a:pPr marL="0" indent="0">
              <a:buNone/>
            </a:pPr>
            <a:r>
              <a:rPr lang="en-AU" b="1" dirty="0" smtClean="0">
                <a:solidFill>
                  <a:schemeClr val="tx2"/>
                </a:solidFill>
              </a:rPr>
              <a:t>Head and neck cancer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976" y="1124744"/>
            <a:ext cx="4762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689501"/>
            <a:ext cx="2952328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FF0000"/>
                </a:solidFill>
              </a:rPr>
              <a:t>Sixth most common cancer</a:t>
            </a:r>
            <a:endParaRPr lang="en-A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7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Decrease in cell numbers in absence of USP9X prompts </a:t>
            </a:r>
            <a:r>
              <a:rPr lang="en-AU" dirty="0"/>
              <a:t>a role of a </a:t>
            </a:r>
            <a:r>
              <a:rPr lang="en-AU" dirty="0">
                <a:solidFill>
                  <a:schemeClr val="tx2"/>
                </a:solidFill>
              </a:rPr>
              <a:t>“</a:t>
            </a:r>
            <a:r>
              <a:rPr lang="en-AU" b="1" dirty="0" err="1">
                <a:solidFill>
                  <a:schemeClr val="tx2"/>
                </a:solidFill>
              </a:rPr>
              <a:t>tumor</a:t>
            </a:r>
            <a:r>
              <a:rPr lang="en-AU" b="1" dirty="0">
                <a:solidFill>
                  <a:schemeClr val="tx2"/>
                </a:solidFill>
              </a:rPr>
              <a:t> promoter”</a:t>
            </a:r>
          </a:p>
          <a:p>
            <a:r>
              <a:rPr lang="en-AU" dirty="0" smtClean="0"/>
              <a:t>Contradicts predicted </a:t>
            </a:r>
            <a:r>
              <a:rPr lang="en-AU" dirty="0" err="1" smtClean="0"/>
              <a:t>oncosupressive</a:t>
            </a:r>
            <a:r>
              <a:rPr lang="en-AU" dirty="0" smtClean="0"/>
              <a:t> role</a:t>
            </a:r>
          </a:p>
          <a:p>
            <a:r>
              <a:rPr lang="en-AU" dirty="0" smtClean="0"/>
              <a:t>Context specific</a:t>
            </a:r>
          </a:p>
          <a:p>
            <a:pPr lvl="3"/>
            <a:r>
              <a:rPr lang="en-AU" dirty="0" smtClean="0"/>
              <a:t>Pancreatic cancer</a:t>
            </a:r>
          </a:p>
          <a:p>
            <a:pPr marL="914400" lvl="2" indent="0">
              <a:buNone/>
            </a:pPr>
            <a:endParaRPr lang="en-AU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5349645" cy="167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29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Decrease in cell numbers in absence of USP9X prompts </a:t>
            </a:r>
            <a:r>
              <a:rPr lang="en-AU" dirty="0"/>
              <a:t>a role of a </a:t>
            </a:r>
            <a:r>
              <a:rPr lang="en-AU" dirty="0">
                <a:solidFill>
                  <a:schemeClr val="tx2"/>
                </a:solidFill>
              </a:rPr>
              <a:t>“</a:t>
            </a:r>
            <a:r>
              <a:rPr lang="en-AU" b="1" dirty="0" err="1">
                <a:solidFill>
                  <a:schemeClr val="tx2"/>
                </a:solidFill>
              </a:rPr>
              <a:t>tumor</a:t>
            </a:r>
            <a:r>
              <a:rPr lang="en-AU" b="1" dirty="0">
                <a:solidFill>
                  <a:schemeClr val="tx2"/>
                </a:solidFill>
              </a:rPr>
              <a:t> promoter”</a:t>
            </a:r>
          </a:p>
          <a:p>
            <a:r>
              <a:rPr lang="en-AU" dirty="0" smtClean="0"/>
              <a:t>Contradicts predicted </a:t>
            </a:r>
            <a:r>
              <a:rPr lang="en-AU" dirty="0" err="1" smtClean="0"/>
              <a:t>oncosupressive</a:t>
            </a:r>
            <a:r>
              <a:rPr lang="en-AU" dirty="0" smtClean="0"/>
              <a:t> role</a:t>
            </a:r>
          </a:p>
          <a:p>
            <a:r>
              <a:rPr lang="en-AU" dirty="0" smtClean="0"/>
              <a:t>Context specific</a:t>
            </a:r>
          </a:p>
          <a:p>
            <a:pPr lvl="3"/>
            <a:r>
              <a:rPr lang="en-AU" dirty="0" smtClean="0"/>
              <a:t>Pancreatic cancer</a:t>
            </a:r>
          </a:p>
          <a:p>
            <a:pPr marL="914400" lvl="2" indent="0">
              <a:buNone/>
            </a:pPr>
            <a:endParaRPr lang="en-AU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5349645" cy="167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3867349"/>
            <a:ext cx="208823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b="1" dirty="0" err="1" smtClean="0">
                <a:solidFill>
                  <a:srgbClr val="FF0000"/>
                </a:solidFill>
              </a:rPr>
              <a:t>Tumor</a:t>
            </a:r>
            <a:r>
              <a:rPr lang="en-AU" b="1" dirty="0" smtClean="0">
                <a:solidFill>
                  <a:srgbClr val="FF0000"/>
                </a:solidFill>
              </a:rPr>
              <a:t> suppressor</a:t>
            </a:r>
            <a:endParaRPr lang="en-A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62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Decrease in cell numbers in absence of USP9X prompts </a:t>
            </a:r>
            <a:r>
              <a:rPr lang="en-AU" dirty="0"/>
              <a:t>a role of a </a:t>
            </a:r>
            <a:r>
              <a:rPr lang="en-AU" dirty="0">
                <a:solidFill>
                  <a:schemeClr val="tx2"/>
                </a:solidFill>
              </a:rPr>
              <a:t>“</a:t>
            </a:r>
            <a:r>
              <a:rPr lang="en-AU" b="1" dirty="0" err="1">
                <a:solidFill>
                  <a:schemeClr val="tx2"/>
                </a:solidFill>
              </a:rPr>
              <a:t>tumor</a:t>
            </a:r>
            <a:r>
              <a:rPr lang="en-AU" b="1" dirty="0">
                <a:solidFill>
                  <a:schemeClr val="tx2"/>
                </a:solidFill>
              </a:rPr>
              <a:t> promoter”</a:t>
            </a:r>
          </a:p>
          <a:p>
            <a:r>
              <a:rPr lang="en-AU" dirty="0" smtClean="0"/>
              <a:t>Contradicts predicted </a:t>
            </a:r>
            <a:r>
              <a:rPr lang="en-AU" dirty="0" err="1" smtClean="0"/>
              <a:t>oncosupressive</a:t>
            </a:r>
            <a:r>
              <a:rPr lang="en-AU" dirty="0" smtClean="0"/>
              <a:t> role</a:t>
            </a:r>
          </a:p>
          <a:p>
            <a:r>
              <a:rPr lang="en-AU" dirty="0" smtClean="0"/>
              <a:t>Context specific</a:t>
            </a:r>
          </a:p>
          <a:p>
            <a:pPr lvl="3"/>
            <a:r>
              <a:rPr lang="en-AU" dirty="0" smtClean="0"/>
              <a:t>Pancreatic cancer</a:t>
            </a:r>
          </a:p>
          <a:p>
            <a:pPr marL="914400" lvl="2" indent="0">
              <a:buNone/>
            </a:pPr>
            <a:endParaRPr lang="en-AU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5349645" cy="167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3867349"/>
            <a:ext cx="208823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b="1" dirty="0" err="1" smtClean="0">
                <a:solidFill>
                  <a:srgbClr val="FF0000"/>
                </a:solidFill>
              </a:rPr>
              <a:t>Tumor</a:t>
            </a:r>
            <a:r>
              <a:rPr lang="en-AU" b="1" dirty="0" smtClean="0">
                <a:solidFill>
                  <a:srgbClr val="FF0000"/>
                </a:solidFill>
              </a:rPr>
              <a:t> suppressor</a:t>
            </a:r>
            <a:endParaRPr lang="en-AU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825"/>
          <a:stretch/>
        </p:blipFill>
        <p:spPr bwMode="auto">
          <a:xfrm>
            <a:off x="3491880" y="4797152"/>
            <a:ext cx="5421654" cy="124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17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Decrease in cell numbers in absence of USP9X prompts </a:t>
            </a:r>
            <a:r>
              <a:rPr lang="en-AU" dirty="0"/>
              <a:t>a role of a </a:t>
            </a:r>
            <a:r>
              <a:rPr lang="en-AU" dirty="0">
                <a:solidFill>
                  <a:schemeClr val="tx2"/>
                </a:solidFill>
              </a:rPr>
              <a:t>“</a:t>
            </a:r>
            <a:r>
              <a:rPr lang="en-AU" b="1" dirty="0" err="1">
                <a:solidFill>
                  <a:schemeClr val="tx2"/>
                </a:solidFill>
              </a:rPr>
              <a:t>tumor</a:t>
            </a:r>
            <a:r>
              <a:rPr lang="en-AU" b="1" dirty="0">
                <a:solidFill>
                  <a:schemeClr val="tx2"/>
                </a:solidFill>
              </a:rPr>
              <a:t> promoter”</a:t>
            </a:r>
          </a:p>
          <a:p>
            <a:r>
              <a:rPr lang="en-AU" dirty="0" smtClean="0"/>
              <a:t>Contradicts predicted </a:t>
            </a:r>
            <a:r>
              <a:rPr lang="en-AU" dirty="0" err="1" smtClean="0"/>
              <a:t>oncosupressive</a:t>
            </a:r>
            <a:r>
              <a:rPr lang="en-AU" dirty="0" smtClean="0"/>
              <a:t> role</a:t>
            </a:r>
          </a:p>
          <a:p>
            <a:r>
              <a:rPr lang="en-AU" dirty="0" smtClean="0"/>
              <a:t>Context specific</a:t>
            </a:r>
          </a:p>
          <a:p>
            <a:pPr lvl="3"/>
            <a:r>
              <a:rPr lang="en-AU" dirty="0" smtClean="0"/>
              <a:t>Pancreatic cancer</a:t>
            </a:r>
          </a:p>
          <a:p>
            <a:pPr marL="914400" lvl="2" indent="0">
              <a:buNone/>
            </a:pPr>
            <a:endParaRPr lang="en-AU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5349645" cy="167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3867349"/>
            <a:ext cx="208823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b="1" dirty="0" err="1" smtClean="0">
                <a:solidFill>
                  <a:srgbClr val="FF0000"/>
                </a:solidFill>
              </a:rPr>
              <a:t>Tumor</a:t>
            </a:r>
            <a:r>
              <a:rPr lang="en-AU" b="1" dirty="0" smtClean="0">
                <a:solidFill>
                  <a:srgbClr val="FF0000"/>
                </a:solidFill>
              </a:rPr>
              <a:t> suppressor</a:t>
            </a:r>
            <a:endParaRPr lang="en-AU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825"/>
          <a:stretch/>
        </p:blipFill>
        <p:spPr bwMode="auto">
          <a:xfrm>
            <a:off x="3491880" y="4797152"/>
            <a:ext cx="5421654" cy="124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8224" y="4869160"/>
            <a:ext cx="208823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b="1" dirty="0" err="1" smtClean="0">
                <a:solidFill>
                  <a:srgbClr val="FF0000"/>
                </a:solidFill>
              </a:rPr>
              <a:t>Tumor</a:t>
            </a:r>
            <a:r>
              <a:rPr lang="en-AU" b="1" dirty="0" smtClean="0">
                <a:solidFill>
                  <a:srgbClr val="FF0000"/>
                </a:solidFill>
              </a:rPr>
              <a:t> promotor </a:t>
            </a:r>
            <a:endParaRPr lang="en-A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16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pPr marL="0" indent="0">
              <a:buNone/>
            </a:pPr>
            <a:r>
              <a:rPr lang="en-AU" b="1" dirty="0" smtClean="0">
                <a:solidFill>
                  <a:schemeClr val="tx2"/>
                </a:solidFill>
              </a:rPr>
              <a:t>To further confirm,</a:t>
            </a:r>
          </a:p>
          <a:p>
            <a:r>
              <a:rPr lang="en-AU" dirty="0" smtClean="0"/>
              <a:t>Overexpression of USP9X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76176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pPr marL="0" indent="0">
              <a:buNone/>
            </a:pPr>
            <a:r>
              <a:rPr lang="en-AU" b="1" dirty="0" smtClean="0">
                <a:solidFill>
                  <a:schemeClr val="tx2"/>
                </a:solidFill>
              </a:rPr>
              <a:t>To further confirm,</a:t>
            </a:r>
          </a:p>
          <a:p>
            <a:r>
              <a:rPr lang="en-AU" dirty="0" smtClean="0"/>
              <a:t>Overexpression of USP9X</a:t>
            </a:r>
            <a:endParaRPr lang="en-AU" dirty="0"/>
          </a:p>
        </p:txBody>
      </p:sp>
      <p:grpSp>
        <p:nvGrpSpPr>
          <p:cNvPr id="4" name="Group 3"/>
          <p:cNvGrpSpPr/>
          <p:nvPr/>
        </p:nvGrpSpPr>
        <p:grpSpPr>
          <a:xfrm>
            <a:off x="539552" y="1556792"/>
            <a:ext cx="3888432" cy="4830547"/>
            <a:chOff x="2239309" y="326645"/>
            <a:chExt cx="4787265" cy="6001671"/>
          </a:xfrm>
        </p:grpSpPr>
        <p:pic>
          <p:nvPicPr>
            <p:cNvPr id="5" name="Picture 4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9309" y="1052736"/>
              <a:ext cx="4787265" cy="5275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Left Brace 5"/>
            <p:cNvSpPr/>
            <p:nvPr/>
          </p:nvSpPr>
          <p:spPr>
            <a:xfrm rot="5400000">
              <a:off x="4994392" y="263907"/>
              <a:ext cx="342038" cy="1296144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17338" y="326645"/>
              <a:ext cx="1656184" cy="382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="1" dirty="0" smtClean="0">
                  <a:solidFill>
                    <a:srgbClr val="FF0000"/>
                  </a:solidFill>
                </a:rPr>
                <a:t>Usp9x cDNA</a:t>
              </a:r>
              <a:endParaRPr lang="en-AU" sz="1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24625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pPr marL="0" indent="0">
              <a:buNone/>
            </a:pPr>
            <a:r>
              <a:rPr lang="en-AU" b="1" dirty="0" smtClean="0">
                <a:solidFill>
                  <a:schemeClr val="tx2"/>
                </a:solidFill>
              </a:rPr>
              <a:t>To further confirm,</a:t>
            </a:r>
          </a:p>
          <a:p>
            <a:r>
              <a:rPr lang="en-AU" dirty="0" smtClean="0"/>
              <a:t>Overexpression of USP9X</a:t>
            </a:r>
            <a:endParaRPr lang="en-AU" dirty="0"/>
          </a:p>
        </p:txBody>
      </p:sp>
      <p:grpSp>
        <p:nvGrpSpPr>
          <p:cNvPr id="4" name="Group 3"/>
          <p:cNvGrpSpPr/>
          <p:nvPr/>
        </p:nvGrpSpPr>
        <p:grpSpPr>
          <a:xfrm>
            <a:off x="539552" y="1556792"/>
            <a:ext cx="3888432" cy="4830547"/>
            <a:chOff x="2239309" y="326645"/>
            <a:chExt cx="4787265" cy="6001671"/>
          </a:xfrm>
        </p:grpSpPr>
        <p:pic>
          <p:nvPicPr>
            <p:cNvPr id="5" name="Picture 4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9309" y="1052736"/>
              <a:ext cx="4787265" cy="5275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Left Brace 5"/>
            <p:cNvSpPr/>
            <p:nvPr/>
          </p:nvSpPr>
          <p:spPr>
            <a:xfrm rot="5400000">
              <a:off x="4994392" y="263907"/>
              <a:ext cx="342038" cy="1296144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17338" y="326645"/>
              <a:ext cx="1656184" cy="382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="1" dirty="0" smtClean="0">
                  <a:solidFill>
                    <a:srgbClr val="FF0000"/>
                  </a:solidFill>
                </a:rPr>
                <a:t>Usp9x cDNA</a:t>
              </a:r>
              <a:endParaRPr lang="en-AU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669748" y="2329507"/>
            <a:ext cx="3528392" cy="3469805"/>
            <a:chOff x="6110174" y="306461"/>
            <a:chExt cx="3528392" cy="3469805"/>
          </a:xfrm>
        </p:grpSpPr>
        <p:sp>
          <p:nvSpPr>
            <p:cNvPr id="9" name="TextBox 8"/>
            <p:cNvSpPr txBox="1"/>
            <p:nvPr/>
          </p:nvSpPr>
          <p:spPr>
            <a:xfrm>
              <a:off x="6110174" y="306461"/>
              <a:ext cx="3528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Linearized the plasmid</a:t>
              </a:r>
              <a:endParaRPr lang="en-AU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7236296" y="764704"/>
              <a:ext cx="4563" cy="1008112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6638486" y="1883933"/>
              <a:ext cx="1235885" cy="735868"/>
              <a:chOff x="5648755" y="1693404"/>
              <a:chExt cx="1235885" cy="735868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5963096" y="1693404"/>
                <a:ext cx="576064" cy="36004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6308576" y="2053444"/>
                <a:ext cx="576064" cy="36004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648755" y="2069232"/>
                <a:ext cx="576064" cy="36004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6164560" y="1801416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6467152" y="2161456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838907" y="2180515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300588" y="1037927"/>
              <a:ext cx="11475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 err="1" smtClean="0"/>
                <a:t>Lipofectamine</a:t>
              </a:r>
              <a:r>
                <a:rPr lang="en-AU" sz="1200" b="1" dirty="0" smtClean="0"/>
                <a:t> 2000</a:t>
              </a:r>
              <a:endParaRPr lang="en-AU" sz="12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93882" y="2852936"/>
              <a:ext cx="22469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After 3 days: antibiotic selection</a:t>
              </a:r>
            </a:p>
            <a:p>
              <a:r>
                <a:rPr lang="en-AU" dirty="0" smtClean="0"/>
                <a:t>(12 days)</a:t>
              </a:r>
              <a:endParaRPr lang="en-AU" dirty="0"/>
            </a:p>
          </p:txBody>
        </p:sp>
      </p:grpSp>
      <p:sp>
        <p:nvSpPr>
          <p:cNvPr id="2" name="Right Arrow 1"/>
          <p:cNvSpPr/>
          <p:nvPr/>
        </p:nvSpPr>
        <p:spPr>
          <a:xfrm rot="12833125">
            <a:off x="3551713" y="4616964"/>
            <a:ext cx="2560081" cy="12205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extBox 20"/>
          <p:cNvSpPr txBox="1"/>
          <p:nvPr/>
        </p:nvSpPr>
        <p:spPr>
          <a:xfrm>
            <a:off x="4610073" y="1935365"/>
            <a:ext cx="3175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To establish </a:t>
            </a:r>
            <a:r>
              <a:rPr lang="en-AU" b="1" dirty="0" smtClean="0"/>
              <a:t>stable cell lines</a:t>
            </a:r>
            <a:r>
              <a:rPr lang="en-AU" dirty="0" smtClean="0"/>
              <a:t>,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346020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5281" y="4338763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>
                <a:solidFill>
                  <a:prstClr val="black"/>
                </a:solidFill>
              </a:rPr>
              <a:t>USP9X is ectopically expressed in all four cell lines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836832" y="1666419"/>
            <a:ext cx="4850059" cy="2008695"/>
            <a:chOff x="1532756" y="353561"/>
            <a:chExt cx="4850059" cy="2008695"/>
          </a:xfrm>
        </p:grpSpPr>
        <p:pic>
          <p:nvPicPr>
            <p:cNvPr id="22" name="Picture 2" descr="C:\Users\user\Downloads\2015-04-07 13hr 21min (1)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03" t="10399" r="15734" b="79201"/>
            <a:stretch/>
          </p:blipFill>
          <p:spPr bwMode="auto">
            <a:xfrm>
              <a:off x="2326290" y="1404682"/>
              <a:ext cx="4056525" cy="423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user\Downloads\tubulin (13)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66" t="40512" r="14780" b="48562"/>
            <a:stretch/>
          </p:blipFill>
          <p:spPr bwMode="auto">
            <a:xfrm>
              <a:off x="2309641" y="1916831"/>
              <a:ext cx="4073174" cy="44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1659282" y="1490592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>
                  <a:solidFill>
                    <a:prstClr val="black"/>
                  </a:solidFill>
                </a:rPr>
                <a:t>V5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16977643">
              <a:off x="2389979" y="865928"/>
              <a:ext cx="7200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00" dirty="0" smtClean="0">
                  <a:solidFill>
                    <a:prstClr val="black"/>
                  </a:solidFill>
                </a:rPr>
                <a:t>SCC15</a:t>
              </a:r>
              <a:endParaRPr lang="en-AU" sz="1000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6977643">
              <a:off x="2943829" y="865927"/>
              <a:ext cx="7200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00" dirty="0" smtClean="0">
                  <a:solidFill>
                    <a:prstClr val="black"/>
                  </a:solidFill>
                </a:rPr>
                <a:t>CAL27</a:t>
              </a:r>
              <a:endParaRPr lang="en-AU" sz="1000" dirty="0">
                <a:solidFill>
                  <a:prstClr val="black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16977643">
              <a:off x="3402869" y="865928"/>
              <a:ext cx="7200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00" dirty="0" err="1" smtClean="0">
                  <a:solidFill>
                    <a:prstClr val="black"/>
                  </a:solidFill>
                </a:rPr>
                <a:t>FaDu</a:t>
              </a:r>
              <a:endParaRPr lang="en-AU" sz="1000" dirty="0">
                <a:solidFill>
                  <a:prstClr val="black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16977643">
              <a:off x="3833128" y="798985"/>
              <a:ext cx="8574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00" dirty="0" smtClean="0">
                  <a:solidFill>
                    <a:prstClr val="black"/>
                  </a:solidFill>
                </a:rPr>
                <a:t>Detroit 562</a:t>
              </a:r>
              <a:endParaRPr lang="en-AU" sz="1000" dirty="0">
                <a:solidFill>
                  <a:prstClr val="black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16977643">
              <a:off x="4389614" y="865930"/>
              <a:ext cx="7200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00" dirty="0" smtClean="0">
                  <a:solidFill>
                    <a:prstClr val="black"/>
                  </a:solidFill>
                </a:rPr>
                <a:t>scc15</a:t>
              </a:r>
              <a:endParaRPr lang="en-AU" sz="1000" dirty="0">
                <a:solidFill>
                  <a:prstClr val="black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16977643">
              <a:off x="4915037" y="865931"/>
              <a:ext cx="7200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00" dirty="0" smtClean="0">
                  <a:solidFill>
                    <a:prstClr val="black"/>
                  </a:solidFill>
                </a:rPr>
                <a:t>CAL27</a:t>
              </a:r>
              <a:endParaRPr lang="en-AU" sz="1000" dirty="0">
                <a:solidFill>
                  <a:prstClr val="black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16977643">
              <a:off x="5419093" y="865926"/>
              <a:ext cx="7200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00" dirty="0" err="1" smtClean="0">
                  <a:solidFill>
                    <a:prstClr val="black"/>
                  </a:solidFill>
                </a:rPr>
                <a:t>FaDu</a:t>
              </a:r>
              <a:endParaRPr lang="en-AU" sz="1000" dirty="0">
                <a:solidFill>
                  <a:prstClr val="black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rot="16977643">
              <a:off x="5767256" y="798986"/>
              <a:ext cx="8574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00" dirty="0" smtClean="0">
                  <a:solidFill>
                    <a:prstClr val="black"/>
                  </a:solidFill>
                </a:rPr>
                <a:t>Detroit 562</a:t>
              </a:r>
              <a:endParaRPr lang="en-AU" sz="1000" dirty="0">
                <a:solidFill>
                  <a:prstClr val="black"/>
                </a:solidFill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2780297" y="610557"/>
              <a:ext cx="156377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693915" y="610562"/>
              <a:ext cx="156377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032840" y="364336"/>
              <a:ext cx="11407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00" dirty="0" smtClean="0">
                  <a:solidFill>
                    <a:prstClr val="black"/>
                  </a:solidFill>
                </a:rPr>
                <a:t>pDEST51 USP9X</a:t>
              </a:r>
              <a:endParaRPr lang="en-AU" sz="1000" dirty="0">
                <a:solidFill>
                  <a:prstClr val="black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045387" y="353561"/>
              <a:ext cx="10975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00" dirty="0" smtClean="0">
                  <a:solidFill>
                    <a:prstClr val="black"/>
                  </a:solidFill>
                </a:rPr>
                <a:t>pDEST51</a:t>
              </a:r>
              <a:endParaRPr lang="en-AU" sz="1000" dirty="0">
                <a:solidFill>
                  <a:prstClr val="black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532756" y="2040551"/>
              <a:ext cx="13476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100" dirty="0" smtClean="0">
                  <a:solidFill>
                    <a:prstClr val="black"/>
                  </a:solidFill>
                </a:rPr>
                <a:t>β</a:t>
              </a:r>
              <a:r>
                <a:rPr lang="en-AU" sz="1100" dirty="0" smtClean="0">
                  <a:solidFill>
                    <a:prstClr val="black"/>
                  </a:solidFill>
                </a:rPr>
                <a:t> tubulin </a:t>
              </a:r>
              <a:endParaRPr lang="en-AU" sz="1100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403648" y="574382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>
                <a:solidFill>
                  <a:schemeClr val="tx2"/>
                </a:solidFill>
              </a:rPr>
              <a:t>Immunoblotting to detect ectopic expression of USP9X</a:t>
            </a:r>
            <a:endParaRPr lang="en-A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91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39552" y="597901"/>
            <a:ext cx="8352448" cy="4752288"/>
            <a:chOff x="611560" y="260648"/>
            <a:chExt cx="8352448" cy="4752288"/>
          </a:xfrm>
        </p:grpSpPr>
        <p:graphicFrame>
          <p:nvGraphicFramePr>
            <p:cNvPr id="2" name="Chart 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39825565"/>
                </p:ext>
              </p:extLst>
            </p:nvPr>
          </p:nvGraphicFramePr>
          <p:xfrm>
            <a:off x="611560" y="332656"/>
            <a:ext cx="4320000" cy="216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3" name="Chart 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32637555"/>
                </p:ext>
              </p:extLst>
            </p:nvPr>
          </p:nvGraphicFramePr>
          <p:xfrm>
            <a:off x="4644008" y="260648"/>
            <a:ext cx="4320000" cy="216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4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65935718"/>
                </p:ext>
              </p:extLst>
            </p:nvPr>
          </p:nvGraphicFramePr>
          <p:xfrm>
            <a:off x="683568" y="2852936"/>
            <a:ext cx="4320000" cy="216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5" name="Char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8734530"/>
                </p:ext>
              </p:extLst>
            </p:nvPr>
          </p:nvGraphicFramePr>
          <p:xfrm>
            <a:off x="4644008" y="2852936"/>
            <a:ext cx="4320000" cy="216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7" name="TextBox 6"/>
          <p:cNvSpPr txBox="1"/>
          <p:nvPr/>
        </p:nvSpPr>
        <p:spPr>
          <a:xfrm>
            <a:off x="1331640" y="5701730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>
                <a:solidFill>
                  <a:prstClr val="black"/>
                </a:solidFill>
              </a:rPr>
              <a:t>Ectopic USP9X protein  expression increased cell proliferation </a:t>
            </a:r>
            <a:endParaRPr lang="en-AU" sz="20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16632"/>
            <a:ext cx="9433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prstClr val="black"/>
                </a:solidFill>
              </a:rPr>
              <a:t> </a:t>
            </a:r>
            <a:r>
              <a:rPr lang="en-AU" sz="2000" b="1" dirty="0" err="1" smtClean="0">
                <a:solidFill>
                  <a:srgbClr val="1F497D"/>
                </a:solidFill>
              </a:rPr>
              <a:t>CyQUANT</a:t>
            </a:r>
            <a:r>
              <a:rPr lang="en-AU" sz="2000" b="1" dirty="0" smtClean="0">
                <a:solidFill>
                  <a:srgbClr val="1F497D"/>
                </a:solidFill>
              </a:rPr>
              <a:t> Analysis of cell proliferation following ectopic expression of USP9X</a:t>
            </a:r>
            <a:endParaRPr lang="en-AU" sz="2000" b="1" dirty="0">
              <a:solidFill>
                <a:srgbClr val="1F497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664345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 smtClean="0"/>
              <a:t>SCC15</a:t>
            </a:r>
            <a:endParaRPr lang="en-AU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57770" y="3209327"/>
            <a:ext cx="1013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 smtClean="0"/>
              <a:t>Detroit 562</a:t>
            </a:r>
            <a:endParaRPr lang="en-AU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57770" y="67692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 smtClean="0"/>
              <a:t>CAL27</a:t>
            </a:r>
            <a:endParaRPr lang="en-A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3166279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 err="1" smtClean="0"/>
              <a:t>FaDu</a:t>
            </a:r>
            <a:endParaRPr lang="en-AU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23728" y="1143389"/>
            <a:ext cx="3042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 smtClean="0">
                <a:solidFill>
                  <a:schemeClr val="tx2"/>
                </a:solidFill>
              </a:rPr>
              <a:t>*</a:t>
            </a:r>
            <a:endParaRPr lang="en-AU" sz="1100" b="1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7948" y="882168"/>
            <a:ext cx="3042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 smtClean="0">
                <a:solidFill>
                  <a:schemeClr val="tx2"/>
                </a:solidFill>
              </a:rPr>
              <a:t>*</a:t>
            </a:r>
            <a:endParaRPr lang="en-AU" sz="110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1840" y="815427"/>
            <a:ext cx="3042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 smtClean="0">
                <a:solidFill>
                  <a:schemeClr val="tx2"/>
                </a:solidFill>
              </a:rPr>
              <a:t>*</a:t>
            </a:r>
            <a:endParaRPr lang="en-AU" sz="1100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9050" y="1628800"/>
            <a:ext cx="3042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 smtClean="0">
                <a:solidFill>
                  <a:schemeClr val="tx2"/>
                </a:solidFill>
              </a:rPr>
              <a:t>*</a:t>
            </a:r>
            <a:endParaRPr lang="en-AU" sz="11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0232" y="867090"/>
            <a:ext cx="3042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 smtClean="0">
                <a:solidFill>
                  <a:schemeClr val="tx2"/>
                </a:solidFill>
              </a:rPr>
              <a:t>*</a:t>
            </a:r>
            <a:endParaRPr lang="en-AU" sz="1100" b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4288" y="867090"/>
            <a:ext cx="3042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 smtClean="0">
                <a:solidFill>
                  <a:schemeClr val="tx2"/>
                </a:solidFill>
              </a:rPr>
              <a:t>*</a:t>
            </a:r>
            <a:endParaRPr lang="en-AU" sz="1100" b="1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10082" y="3573016"/>
            <a:ext cx="3042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 smtClean="0">
                <a:solidFill>
                  <a:schemeClr val="tx2"/>
                </a:solidFill>
              </a:rPr>
              <a:t>*</a:t>
            </a:r>
            <a:endParaRPr lang="en-AU" sz="1100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31840" y="3434133"/>
            <a:ext cx="3042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 smtClean="0">
                <a:solidFill>
                  <a:schemeClr val="tx2"/>
                </a:solidFill>
              </a:rPr>
              <a:t>*</a:t>
            </a:r>
            <a:endParaRPr lang="en-AU" sz="1100" b="1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41397" y="4581128"/>
            <a:ext cx="3042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 smtClean="0">
                <a:solidFill>
                  <a:schemeClr val="tx2"/>
                </a:solidFill>
              </a:rPr>
              <a:t>*</a:t>
            </a:r>
            <a:endParaRPr lang="en-AU" sz="1100" b="1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56176" y="4149080"/>
            <a:ext cx="3042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 smtClean="0">
                <a:solidFill>
                  <a:schemeClr val="tx2"/>
                </a:solidFill>
              </a:rPr>
              <a:t>*</a:t>
            </a:r>
            <a:endParaRPr lang="en-AU" sz="1100" b="1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60232" y="3548394"/>
            <a:ext cx="3042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 smtClean="0">
                <a:solidFill>
                  <a:schemeClr val="tx2"/>
                </a:solidFill>
              </a:rPr>
              <a:t>*</a:t>
            </a:r>
            <a:endParaRPr lang="en-AU" sz="1100" b="1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64288" y="3540316"/>
            <a:ext cx="3042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 smtClean="0">
                <a:solidFill>
                  <a:schemeClr val="tx2"/>
                </a:solidFill>
              </a:rPr>
              <a:t>*</a:t>
            </a:r>
            <a:endParaRPr lang="en-AU" sz="1100" b="1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56142" y="1489917"/>
            <a:ext cx="3042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 smtClean="0">
                <a:solidFill>
                  <a:schemeClr val="tx2"/>
                </a:solidFill>
              </a:rPr>
              <a:t>*</a:t>
            </a:r>
            <a:endParaRPr lang="en-AU" sz="1100" b="1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71320" y="5471646"/>
            <a:ext cx="1533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 smtClean="0">
                <a:solidFill>
                  <a:schemeClr val="tx2"/>
                </a:solidFill>
              </a:rPr>
              <a:t>* P value &lt; 0.05</a:t>
            </a:r>
            <a:endParaRPr lang="en-AU" sz="11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13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2304256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Cell numbers are directly proportional to level of USP9X protein</a:t>
            </a:r>
          </a:p>
          <a:p>
            <a:pPr marL="0" indent="0">
              <a:buNone/>
            </a:pPr>
            <a:r>
              <a:rPr lang="en-AU" dirty="0"/>
              <a:t> </a:t>
            </a:r>
            <a:r>
              <a:rPr lang="en-AU" dirty="0" smtClean="0"/>
              <a:t>            </a:t>
            </a:r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44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5174035"/>
          </a:xfrm>
        </p:spPr>
        <p:txBody>
          <a:bodyPr/>
          <a:lstStyle/>
          <a:p>
            <a:pPr marL="0" indent="0">
              <a:buNone/>
            </a:pPr>
            <a:r>
              <a:rPr lang="en-AU" b="1" dirty="0" smtClean="0">
                <a:solidFill>
                  <a:schemeClr val="tx2"/>
                </a:solidFill>
              </a:rPr>
              <a:t>Head and neck cancer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976" y="1124744"/>
            <a:ext cx="4762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689501"/>
            <a:ext cx="2952328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FF0000"/>
                </a:solidFill>
              </a:rPr>
              <a:t>Sixth most common cancer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387" y="2420888"/>
            <a:ext cx="2952328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FF0000"/>
                </a:solidFill>
              </a:rPr>
              <a:t>Five year survival rate after diagnosis, 50%</a:t>
            </a:r>
            <a:endParaRPr lang="en-A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26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2304256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Cell numbers are directly proportional to level of USP9X protein</a:t>
            </a:r>
          </a:p>
          <a:p>
            <a:pPr marL="0" indent="0">
              <a:buNone/>
            </a:pPr>
            <a:r>
              <a:rPr lang="en-AU" dirty="0"/>
              <a:t> </a:t>
            </a:r>
            <a:r>
              <a:rPr lang="en-AU" dirty="0" smtClean="0"/>
              <a:t>            has an </a:t>
            </a:r>
            <a:r>
              <a:rPr lang="en-AU" b="1" dirty="0" smtClean="0">
                <a:solidFill>
                  <a:srgbClr val="FF0000"/>
                </a:solidFill>
              </a:rPr>
              <a:t>oncogenic role</a:t>
            </a: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3780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Molecular </a:t>
            </a:r>
            <a:r>
              <a:rPr lang="en-AU" dirty="0" smtClean="0"/>
              <a:t>mechanism </a:t>
            </a:r>
            <a:r>
              <a:rPr lang="en-AU" dirty="0"/>
              <a:t>regulated by </a:t>
            </a:r>
            <a:r>
              <a:rPr lang="en-AU" dirty="0" smtClean="0"/>
              <a:t>USP9X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044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Molecular mechanism regulated by </a:t>
            </a:r>
            <a:r>
              <a:rPr lang="en-AU" dirty="0" smtClean="0"/>
              <a:t>USP9X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1027" name="Picture 3" descr="C:\Users\user\Downloads\usp9x signalling path tiff-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599681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28184" y="5461793"/>
            <a:ext cx="468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i="1" dirty="0" err="1" smtClean="0"/>
              <a:t>Murtaza</a:t>
            </a:r>
            <a:r>
              <a:rPr lang="en-AU" sz="1200" i="1" dirty="0" smtClean="0"/>
              <a:t> et al, 2015</a:t>
            </a:r>
            <a:endParaRPr lang="en-AU" sz="1200" i="1" dirty="0"/>
          </a:p>
        </p:txBody>
      </p:sp>
    </p:spTree>
    <p:extLst>
      <p:ext uri="{BB962C8B-B14F-4D97-AF65-F5344CB8AC3E}">
        <p14:creationId xmlns:p14="http://schemas.microsoft.com/office/powerpoint/2010/main" val="141506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Molecular mechanism regulated by </a:t>
            </a:r>
            <a:r>
              <a:rPr lang="en-AU" dirty="0" smtClean="0"/>
              <a:t>USP9X</a:t>
            </a:r>
          </a:p>
          <a:p>
            <a:pPr lvl="1"/>
            <a:r>
              <a:rPr lang="en-AU" dirty="0" err="1" smtClean="0"/>
              <a:t>mTOR</a:t>
            </a:r>
            <a:endParaRPr lang="en-AU" dirty="0" smtClean="0"/>
          </a:p>
          <a:p>
            <a:pPr lvl="1"/>
            <a:r>
              <a:rPr lang="en-AU" dirty="0" err="1" smtClean="0"/>
              <a:t>Wnt</a:t>
            </a:r>
            <a:r>
              <a:rPr lang="en-AU" dirty="0" smtClean="0"/>
              <a:t> </a:t>
            </a:r>
          </a:p>
          <a:p>
            <a:pPr lvl="1"/>
            <a:r>
              <a:rPr lang="en-AU" dirty="0" smtClean="0"/>
              <a:t>Notch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2267744" y="306896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rgbClr val="FF0000"/>
                </a:solidFill>
              </a:rPr>
              <a:t>Regulates cell proliferation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rgbClr val="FF0000"/>
                </a:solidFill>
              </a:rPr>
              <a:t>Known USP9X substrates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36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Molecular mechanism regulated by USP9X</a:t>
            </a:r>
            <a:r>
              <a:rPr lang="en-AU" dirty="0" smtClean="0"/>
              <a:t>?</a:t>
            </a:r>
          </a:p>
          <a:p>
            <a:pPr lvl="1"/>
            <a:r>
              <a:rPr lang="en-AU" dirty="0" err="1" smtClean="0"/>
              <a:t>mTOR</a:t>
            </a:r>
            <a:endParaRPr lang="en-AU" dirty="0" smtClean="0"/>
          </a:p>
          <a:p>
            <a:pPr lvl="1"/>
            <a:r>
              <a:rPr lang="en-AU" dirty="0" err="1" smtClean="0"/>
              <a:t>Wnt</a:t>
            </a:r>
            <a:r>
              <a:rPr lang="en-AU" dirty="0" smtClean="0"/>
              <a:t> </a:t>
            </a:r>
          </a:p>
          <a:p>
            <a:pPr lvl="1"/>
            <a:r>
              <a:rPr lang="en-AU" dirty="0" smtClean="0"/>
              <a:t>Notch</a:t>
            </a:r>
          </a:p>
          <a:p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3491880" y="1916832"/>
            <a:ext cx="352839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b="1" i="1" dirty="0">
                <a:solidFill>
                  <a:srgbClr val="FF0000"/>
                </a:solidFill>
              </a:rPr>
              <a:t>C</a:t>
            </a:r>
            <a:r>
              <a:rPr lang="en-AU" sz="2400" b="1" i="1" dirty="0" smtClean="0">
                <a:solidFill>
                  <a:srgbClr val="FF0000"/>
                </a:solidFill>
              </a:rPr>
              <a:t>yclinD1, c-MYC, HES1</a:t>
            </a:r>
            <a:endParaRPr lang="en-A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8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Molecular mechanism regulated by USP9X</a:t>
            </a:r>
            <a:r>
              <a:rPr lang="en-AU" dirty="0" smtClean="0"/>
              <a:t>?</a:t>
            </a:r>
          </a:p>
          <a:p>
            <a:pPr lvl="1"/>
            <a:r>
              <a:rPr lang="en-AU" dirty="0" err="1" smtClean="0"/>
              <a:t>mTOR</a:t>
            </a:r>
            <a:endParaRPr lang="en-AU" dirty="0" smtClean="0"/>
          </a:p>
          <a:p>
            <a:pPr lvl="1"/>
            <a:r>
              <a:rPr lang="en-AU" dirty="0" err="1" smtClean="0"/>
              <a:t>Wnt</a:t>
            </a:r>
            <a:r>
              <a:rPr lang="en-AU" dirty="0" smtClean="0"/>
              <a:t> </a:t>
            </a:r>
          </a:p>
          <a:p>
            <a:pPr lvl="1"/>
            <a:r>
              <a:rPr lang="en-AU" dirty="0" smtClean="0"/>
              <a:t>Notch</a:t>
            </a:r>
          </a:p>
          <a:p>
            <a:pPr marL="0" indent="0">
              <a:buNone/>
            </a:pPr>
            <a:r>
              <a:rPr lang="en-AU" dirty="0" smtClean="0"/>
              <a:t>Quantitate the RNA levels by qPCR</a:t>
            </a:r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3491880" y="1916832"/>
            <a:ext cx="352839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b="1" i="1" dirty="0">
                <a:solidFill>
                  <a:srgbClr val="FF0000"/>
                </a:solidFill>
              </a:rPr>
              <a:t>C</a:t>
            </a:r>
            <a:r>
              <a:rPr lang="en-AU" sz="2400" b="1" i="1" dirty="0" smtClean="0">
                <a:solidFill>
                  <a:srgbClr val="FF0000"/>
                </a:solidFill>
              </a:rPr>
              <a:t>yclinD1, c-MYC, HES1</a:t>
            </a:r>
            <a:endParaRPr lang="en-A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46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8736544"/>
              </p:ext>
            </p:extLst>
          </p:nvPr>
        </p:nvGraphicFramePr>
        <p:xfrm>
          <a:off x="2267744" y="332656"/>
          <a:ext cx="432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2479463"/>
              </p:ext>
            </p:extLst>
          </p:nvPr>
        </p:nvGraphicFramePr>
        <p:xfrm>
          <a:off x="2195736" y="3429000"/>
          <a:ext cx="4536504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val 3"/>
          <p:cNvSpPr/>
          <p:nvPr/>
        </p:nvSpPr>
        <p:spPr>
          <a:xfrm>
            <a:off x="2879812" y="2276872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Oval 4"/>
          <p:cNvSpPr/>
          <p:nvPr/>
        </p:nvSpPr>
        <p:spPr>
          <a:xfrm>
            <a:off x="4139952" y="2286897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5436096" y="2276872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2879812" y="5301208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3923928" y="5301208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/>
          <p:cNvSpPr/>
          <p:nvPr/>
        </p:nvSpPr>
        <p:spPr>
          <a:xfrm>
            <a:off x="4942892" y="5301208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467544" y="2466917"/>
            <a:ext cx="18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FF0000"/>
                </a:solidFill>
              </a:rPr>
              <a:t>RNA extraction</a:t>
            </a:r>
          </a:p>
          <a:p>
            <a:endParaRPr lang="en-AU" b="1" dirty="0" smtClean="0">
              <a:solidFill>
                <a:srgbClr val="FF0000"/>
              </a:solidFill>
            </a:endParaRPr>
          </a:p>
          <a:p>
            <a:r>
              <a:rPr lang="en-AU" b="1" dirty="0" smtClean="0">
                <a:solidFill>
                  <a:srgbClr val="FF0000"/>
                </a:solidFill>
              </a:rPr>
              <a:t>cDNA</a:t>
            </a:r>
          </a:p>
          <a:p>
            <a:endParaRPr lang="en-AU" b="1" dirty="0" smtClean="0">
              <a:solidFill>
                <a:srgbClr val="FF0000"/>
              </a:solidFill>
            </a:endParaRPr>
          </a:p>
          <a:p>
            <a:r>
              <a:rPr lang="en-AU" b="1" dirty="0" smtClean="0">
                <a:solidFill>
                  <a:srgbClr val="FF0000"/>
                </a:solidFill>
              </a:rPr>
              <a:t>qPCR</a:t>
            </a:r>
            <a:endParaRPr lang="en-AU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99592" y="2780928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99592" y="3356992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08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9612" y="165613"/>
            <a:ext cx="7560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 smtClean="0">
                <a:solidFill>
                  <a:schemeClr val="tx2"/>
                </a:solidFill>
              </a:rPr>
              <a:t>Fold change of target genes 144 h after </a:t>
            </a:r>
            <a:r>
              <a:rPr lang="en-AU" sz="2000" b="1" dirty="0">
                <a:solidFill>
                  <a:schemeClr val="tx2"/>
                </a:solidFill>
              </a:rPr>
              <a:t>k</a:t>
            </a:r>
            <a:r>
              <a:rPr lang="en-AU" sz="2000" b="1" dirty="0" smtClean="0">
                <a:solidFill>
                  <a:schemeClr val="tx2"/>
                </a:solidFill>
              </a:rPr>
              <a:t>nockdown of USP9X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70793" y="694194"/>
            <a:ext cx="7777235" cy="5424537"/>
            <a:chOff x="634135" y="884783"/>
            <a:chExt cx="7777235" cy="5424537"/>
          </a:xfrm>
        </p:grpSpPr>
        <p:pic>
          <p:nvPicPr>
            <p:cNvPr id="2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470" y="1196752"/>
              <a:ext cx="3686506" cy="2459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196752"/>
              <a:ext cx="3551338" cy="2509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135" y="3861048"/>
              <a:ext cx="3668839" cy="2448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3861049"/>
              <a:ext cx="3551338" cy="236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755576" y="908720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="1" dirty="0" smtClean="0"/>
                <a:t>SCC15</a:t>
              </a:r>
              <a:endParaRPr lang="en-AU" sz="1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04048" y="884783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="1" dirty="0" smtClean="0"/>
                <a:t>CAL27</a:t>
              </a:r>
              <a:endParaRPr lang="en-AU" sz="14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9648" y="3652276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="1" dirty="0" err="1" smtClean="0"/>
                <a:t>FaDu</a:t>
              </a:r>
              <a:endParaRPr lang="en-AU" sz="14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94784" y="3652275"/>
              <a:ext cx="11173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="1" dirty="0" smtClean="0"/>
                <a:t>Detroit 562</a:t>
              </a:r>
              <a:endParaRPr lang="en-AU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1824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9612" y="165613"/>
            <a:ext cx="7560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 smtClean="0">
                <a:solidFill>
                  <a:schemeClr val="tx2"/>
                </a:solidFill>
              </a:rPr>
              <a:t>Fold change of target genes 144 h after </a:t>
            </a:r>
            <a:r>
              <a:rPr lang="en-AU" sz="2000" b="1" dirty="0">
                <a:solidFill>
                  <a:schemeClr val="tx2"/>
                </a:solidFill>
              </a:rPr>
              <a:t>k</a:t>
            </a:r>
            <a:r>
              <a:rPr lang="en-AU" sz="2000" b="1" dirty="0" smtClean="0">
                <a:solidFill>
                  <a:schemeClr val="tx2"/>
                </a:solidFill>
              </a:rPr>
              <a:t>nockdown of USP9X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70793" y="694194"/>
            <a:ext cx="7777235" cy="5434594"/>
            <a:chOff x="634135" y="884783"/>
            <a:chExt cx="7777235" cy="5434594"/>
          </a:xfrm>
        </p:grpSpPr>
        <p:pic>
          <p:nvPicPr>
            <p:cNvPr id="2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470" y="1196752"/>
              <a:ext cx="3686506" cy="2459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196752"/>
              <a:ext cx="3551338" cy="2509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135" y="3861048"/>
              <a:ext cx="3668839" cy="2448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3861049"/>
              <a:ext cx="3551338" cy="236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3079800" y="2276872"/>
              <a:ext cx="648072" cy="113461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Oval 8"/>
            <p:cNvSpPr/>
            <p:nvPr/>
          </p:nvSpPr>
          <p:spPr>
            <a:xfrm>
              <a:off x="3059832" y="5184758"/>
              <a:ext cx="648072" cy="113461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Oval 9"/>
            <p:cNvSpPr/>
            <p:nvPr/>
          </p:nvSpPr>
          <p:spPr>
            <a:xfrm>
              <a:off x="7236296" y="4869160"/>
              <a:ext cx="648072" cy="113461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5576" y="908720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="1" dirty="0" smtClean="0"/>
                <a:t>SCC15</a:t>
              </a:r>
              <a:endParaRPr lang="en-AU" sz="1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04048" y="884783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="1" dirty="0" smtClean="0"/>
                <a:t>CAL27</a:t>
              </a:r>
              <a:endParaRPr lang="en-AU" sz="14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9648" y="3652276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="1" dirty="0" err="1" smtClean="0"/>
                <a:t>FaDu</a:t>
              </a:r>
              <a:endParaRPr lang="en-AU" sz="14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94784" y="3652275"/>
              <a:ext cx="11173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="1" dirty="0" smtClean="0"/>
                <a:t>Detroit 562</a:t>
              </a:r>
              <a:endParaRPr lang="en-AU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6759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9612" y="165613"/>
            <a:ext cx="7560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 smtClean="0">
                <a:solidFill>
                  <a:schemeClr val="tx2"/>
                </a:solidFill>
              </a:rPr>
              <a:t>Fold change of target genes 144 h after </a:t>
            </a:r>
            <a:r>
              <a:rPr lang="en-AU" sz="2000" b="1" dirty="0">
                <a:solidFill>
                  <a:schemeClr val="tx2"/>
                </a:solidFill>
              </a:rPr>
              <a:t>k</a:t>
            </a:r>
            <a:r>
              <a:rPr lang="en-AU" sz="2000" b="1" dirty="0" smtClean="0">
                <a:solidFill>
                  <a:schemeClr val="tx2"/>
                </a:solidFill>
              </a:rPr>
              <a:t>nockdown of USP9X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70793" y="694194"/>
            <a:ext cx="7777235" cy="5434594"/>
            <a:chOff x="634135" y="884783"/>
            <a:chExt cx="7777235" cy="5434594"/>
          </a:xfrm>
        </p:grpSpPr>
        <p:pic>
          <p:nvPicPr>
            <p:cNvPr id="2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470" y="1196752"/>
              <a:ext cx="3686506" cy="2459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196752"/>
              <a:ext cx="3551338" cy="2509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135" y="3861048"/>
              <a:ext cx="3668839" cy="2448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3861049"/>
              <a:ext cx="3551338" cy="236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3079800" y="2276872"/>
              <a:ext cx="648072" cy="113461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Oval 8"/>
            <p:cNvSpPr/>
            <p:nvPr/>
          </p:nvSpPr>
          <p:spPr>
            <a:xfrm>
              <a:off x="3059832" y="5184758"/>
              <a:ext cx="648072" cy="113461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Oval 9"/>
            <p:cNvSpPr/>
            <p:nvPr/>
          </p:nvSpPr>
          <p:spPr>
            <a:xfrm>
              <a:off x="7236296" y="4869160"/>
              <a:ext cx="648072" cy="113461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5576" y="908720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="1" dirty="0" smtClean="0"/>
                <a:t>SCC15</a:t>
              </a:r>
              <a:endParaRPr lang="en-AU" sz="1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04048" y="884783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="1" dirty="0" smtClean="0"/>
                <a:t>CAL27</a:t>
              </a:r>
              <a:endParaRPr lang="en-AU" sz="14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9648" y="3652276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="1" dirty="0" err="1" smtClean="0"/>
                <a:t>FaDu</a:t>
              </a:r>
              <a:endParaRPr lang="en-AU" sz="14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94784" y="3652275"/>
              <a:ext cx="11173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="1" dirty="0" smtClean="0"/>
                <a:t>Detroit 562</a:t>
              </a:r>
              <a:endParaRPr lang="en-AU" sz="1400" b="1" dirty="0"/>
            </a:p>
          </p:txBody>
        </p:sp>
      </p:grp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7275369"/>
              </p:ext>
            </p:extLst>
          </p:nvPr>
        </p:nvGraphicFramePr>
        <p:xfrm>
          <a:off x="4512359" y="3515450"/>
          <a:ext cx="432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7563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5174035"/>
          </a:xfrm>
        </p:spPr>
        <p:txBody>
          <a:bodyPr/>
          <a:lstStyle/>
          <a:p>
            <a:pPr marL="0" indent="0">
              <a:buNone/>
            </a:pPr>
            <a:r>
              <a:rPr lang="en-AU" b="1" dirty="0" smtClean="0">
                <a:solidFill>
                  <a:schemeClr val="tx2"/>
                </a:solidFill>
              </a:rPr>
              <a:t>Head and neck cancer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976" y="1124744"/>
            <a:ext cx="4762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689501"/>
            <a:ext cx="2952328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FF0000"/>
                </a:solidFill>
              </a:rPr>
              <a:t>Sixth most common cancer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387" y="2420888"/>
            <a:ext cx="2952328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FF0000"/>
                </a:solidFill>
              </a:rPr>
              <a:t>Five year survival rate after diagnosis, 50%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3789040"/>
            <a:ext cx="172819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FF0000"/>
                </a:solidFill>
              </a:rPr>
              <a:t>Drug resistance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3212976"/>
            <a:ext cx="2952328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FF0000"/>
                </a:solidFill>
              </a:rPr>
              <a:t>Early </a:t>
            </a:r>
            <a:r>
              <a:rPr lang="en-AU" b="1" dirty="0" err="1" smtClean="0">
                <a:solidFill>
                  <a:srgbClr val="FF0000"/>
                </a:solidFill>
              </a:rPr>
              <a:t>tumors</a:t>
            </a:r>
            <a:r>
              <a:rPr lang="en-AU" b="1" dirty="0" smtClean="0">
                <a:solidFill>
                  <a:srgbClr val="FF0000"/>
                </a:solidFill>
              </a:rPr>
              <a:t> - asymptomatic</a:t>
            </a:r>
            <a:endParaRPr lang="en-A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5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09" y="1356257"/>
            <a:ext cx="3400553" cy="226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408" y="1317707"/>
            <a:ext cx="3516088" cy="234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08" y="3942185"/>
            <a:ext cx="3547254" cy="236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12096"/>
            <a:ext cx="3756284" cy="25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3203848" y="1356257"/>
            <a:ext cx="648072" cy="113461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7308304" y="1356258"/>
            <a:ext cx="648072" cy="113461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/>
          <p:cNvSpPr/>
          <p:nvPr/>
        </p:nvSpPr>
        <p:spPr>
          <a:xfrm>
            <a:off x="3203848" y="4221088"/>
            <a:ext cx="648072" cy="113461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/>
          <p:cNvSpPr/>
          <p:nvPr/>
        </p:nvSpPr>
        <p:spPr>
          <a:xfrm>
            <a:off x="7452320" y="4293096"/>
            <a:ext cx="648072" cy="113461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972050" y="986925"/>
            <a:ext cx="641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b="1" dirty="0"/>
              <a:t>SCC15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4048" y="974241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 smtClean="0"/>
              <a:t>CAL27</a:t>
            </a:r>
            <a:endParaRPr lang="en-AU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72050" y="3675654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 err="1" smtClean="0"/>
              <a:t>FaDu</a:t>
            </a:r>
            <a:endParaRPr lang="en-AU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894784" y="3652275"/>
            <a:ext cx="1117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 smtClean="0"/>
              <a:t>Detroit 562</a:t>
            </a:r>
            <a:endParaRPr lang="en-AU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79612" y="165613"/>
            <a:ext cx="7560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 smtClean="0">
                <a:solidFill>
                  <a:schemeClr val="tx2"/>
                </a:solidFill>
              </a:rPr>
              <a:t>Fold change of target genes 144 h after ectopic expression of USP9X</a:t>
            </a:r>
          </a:p>
        </p:txBody>
      </p:sp>
    </p:spTree>
    <p:extLst>
      <p:ext uri="{BB962C8B-B14F-4D97-AF65-F5344CB8AC3E}">
        <p14:creationId xmlns:p14="http://schemas.microsoft.com/office/powerpoint/2010/main" val="30380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24533"/>
            <a:ext cx="8229600" cy="3300611"/>
          </a:xfrm>
        </p:spPr>
        <p:txBody>
          <a:bodyPr>
            <a:normAutofit/>
          </a:bodyPr>
          <a:lstStyle/>
          <a:p>
            <a:r>
              <a:rPr lang="en-AU" dirty="0" smtClean="0"/>
              <a:t>Consistently </a:t>
            </a:r>
            <a:r>
              <a:rPr lang="en-AU" i="1" dirty="0" smtClean="0"/>
              <a:t>HES1 </a:t>
            </a:r>
            <a:r>
              <a:rPr lang="en-AU" dirty="0" smtClean="0"/>
              <a:t>expression correlated with cell proliferation measured by </a:t>
            </a:r>
            <a:r>
              <a:rPr lang="en-AU" dirty="0" err="1"/>
              <a:t>C</a:t>
            </a:r>
            <a:r>
              <a:rPr lang="en-AU" dirty="0" err="1" smtClean="0"/>
              <a:t>yQUANT</a:t>
            </a:r>
            <a:r>
              <a:rPr lang="en-AU" dirty="0" smtClean="0"/>
              <a:t> assay </a:t>
            </a:r>
          </a:p>
          <a:p>
            <a:r>
              <a:rPr lang="en-AU" dirty="0" smtClean="0"/>
              <a:t>USP9X seems to positively regulate notch pathway</a:t>
            </a:r>
          </a:p>
        </p:txBody>
      </p:sp>
    </p:spTree>
    <p:extLst>
      <p:ext uri="{BB962C8B-B14F-4D97-AF65-F5344CB8AC3E}">
        <p14:creationId xmlns:p14="http://schemas.microsoft.com/office/powerpoint/2010/main" val="137113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24533"/>
            <a:ext cx="8229600" cy="3300611"/>
          </a:xfrm>
        </p:spPr>
        <p:txBody>
          <a:bodyPr>
            <a:normAutofit/>
          </a:bodyPr>
          <a:lstStyle/>
          <a:p>
            <a:r>
              <a:rPr lang="en-AU" dirty="0" smtClean="0"/>
              <a:t>Consistently </a:t>
            </a:r>
            <a:r>
              <a:rPr lang="en-AU" i="1" dirty="0" smtClean="0"/>
              <a:t>HES1</a:t>
            </a:r>
            <a:r>
              <a:rPr lang="en-AU" dirty="0" smtClean="0"/>
              <a:t> expression correlated with cell proliferation measured by </a:t>
            </a:r>
            <a:r>
              <a:rPr lang="en-AU" dirty="0" err="1" smtClean="0"/>
              <a:t>CyQUANT</a:t>
            </a:r>
            <a:r>
              <a:rPr lang="en-AU" dirty="0" smtClean="0"/>
              <a:t> assay </a:t>
            </a:r>
          </a:p>
          <a:p>
            <a:r>
              <a:rPr lang="en-AU" dirty="0" smtClean="0"/>
              <a:t>USP9X seems to positively regulate notch pathway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3933056"/>
            <a:ext cx="756084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rgbClr val="FF0000"/>
                </a:solidFill>
              </a:rPr>
              <a:t>Hypothesis: USP9X regulates proliferation of head and neck cancer cells through notch pathway</a:t>
            </a:r>
            <a:endParaRPr lang="en-A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3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r>
              <a:rPr lang="en-AU" b="1" dirty="0" smtClean="0">
                <a:solidFill>
                  <a:schemeClr val="tx2"/>
                </a:solidFill>
              </a:rPr>
              <a:t>Conclusions</a:t>
            </a:r>
          </a:p>
          <a:p>
            <a:r>
              <a:rPr lang="en-AU" dirty="0" smtClean="0"/>
              <a:t>USP9X depletion caused a decrease in cell proliferation</a:t>
            </a:r>
          </a:p>
          <a:p>
            <a:r>
              <a:rPr lang="en-AU" dirty="0"/>
              <a:t>E</a:t>
            </a:r>
            <a:r>
              <a:rPr lang="en-AU" dirty="0" smtClean="0"/>
              <a:t>ctopic expression of USP9X led to increase in cell proliferation</a:t>
            </a:r>
          </a:p>
          <a:p>
            <a:r>
              <a:rPr lang="en-AU" dirty="0" smtClean="0"/>
              <a:t>USP9X positively regulates Notch pathway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994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r>
              <a:rPr lang="en-AU" b="1" dirty="0" smtClean="0">
                <a:solidFill>
                  <a:srgbClr val="002060"/>
                </a:solidFill>
              </a:rPr>
              <a:t>ACKNOWLEDGEMENT </a:t>
            </a:r>
            <a:endParaRPr lang="en-AU" b="1" dirty="0">
              <a:solidFill>
                <a:srgbClr val="00206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576064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4362731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chemeClr val="tx2"/>
                </a:solidFill>
              </a:rPr>
              <a:t>Stephen</a:t>
            </a:r>
          </a:p>
          <a:p>
            <a:pPr algn="ctr"/>
            <a:r>
              <a:rPr lang="en-AU" sz="2400" b="1" dirty="0" smtClean="0">
                <a:solidFill>
                  <a:schemeClr val="tx2"/>
                </a:solidFill>
              </a:rPr>
              <a:t>George</a:t>
            </a:r>
          </a:p>
          <a:p>
            <a:pPr algn="ctr"/>
            <a:r>
              <a:rPr lang="en-AU" sz="2400" b="1" dirty="0" smtClean="0">
                <a:solidFill>
                  <a:schemeClr val="tx2"/>
                </a:solidFill>
              </a:rPr>
              <a:t>Nicholas Saunders</a:t>
            </a:r>
          </a:p>
          <a:p>
            <a:pPr algn="ctr"/>
            <a:r>
              <a:rPr lang="en-AU" sz="2400" b="1" dirty="0" smtClean="0">
                <a:solidFill>
                  <a:schemeClr val="tx2"/>
                </a:solidFill>
              </a:rPr>
              <a:t>Wood lab members</a:t>
            </a:r>
          </a:p>
          <a:p>
            <a:pPr algn="ctr"/>
            <a:endParaRPr lang="en-AU" sz="2400" b="1" dirty="0">
              <a:solidFill>
                <a:schemeClr val="tx2"/>
              </a:solidFill>
            </a:endParaRPr>
          </a:p>
          <a:p>
            <a:pPr algn="ctr"/>
            <a:r>
              <a:rPr lang="en-AU" sz="2400" b="1" dirty="0" smtClean="0">
                <a:solidFill>
                  <a:schemeClr val="tx2"/>
                </a:solidFill>
              </a:rPr>
              <a:t>Funding: Griffith University</a:t>
            </a:r>
            <a:endParaRPr lang="en-A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36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tx2"/>
                </a:solidFill>
              </a:rPr>
              <a:t>THANK YOU!</a:t>
            </a:r>
            <a:endParaRPr lang="en-A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33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5174035"/>
          </a:xfrm>
        </p:spPr>
        <p:txBody>
          <a:bodyPr/>
          <a:lstStyle/>
          <a:p>
            <a:pPr marL="0" indent="0">
              <a:buNone/>
            </a:pPr>
            <a:r>
              <a:rPr lang="en-AU" b="1" dirty="0" smtClean="0">
                <a:solidFill>
                  <a:schemeClr val="tx2"/>
                </a:solidFill>
              </a:rPr>
              <a:t>Head and neck cancer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976" y="1124744"/>
            <a:ext cx="4762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689501"/>
            <a:ext cx="2952328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FF0000"/>
                </a:solidFill>
              </a:rPr>
              <a:t>Sixth most common cancer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387" y="2420888"/>
            <a:ext cx="2952328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FF0000"/>
                </a:solidFill>
              </a:rPr>
              <a:t>Five year survival rate after diagnosis, 50%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3789040"/>
            <a:ext cx="172819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FF0000"/>
                </a:solidFill>
              </a:rPr>
              <a:t>Drug resistance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3212976"/>
            <a:ext cx="2952328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FF0000"/>
                </a:solidFill>
              </a:rPr>
              <a:t>Early </a:t>
            </a:r>
            <a:r>
              <a:rPr lang="en-AU" b="1" dirty="0" err="1" smtClean="0">
                <a:solidFill>
                  <a:srgbClr val="FF0000"/>
                </a:solidFill>
              </a:rPr>
              <a:t>tumors</a:t>
            </a:r>
            <a:r>
              <a:rPr lang="en-AU" b="1" dirty="0" smtClean="0">
                <a:solidFill>
                  <a:srgbClr val="FF0000"/>
                </a:solidFill>
              </a:rPr>
              <a:t> - asymptomatic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157192"/>
            <a:ext cx="90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0" algn="ctr">
              <a:buNone/>
            </a:pPr>
            <a:r>
              <a:rPr lang="en-AU" b="1" dirty="0">
                <a:solidFill>
                  <a:srgbClr val="FF0000"/>
                </a:solidFill>
              </a:rPr>
              <a:t>“Need to study the underlying molecular pathways unveiling potential detection markers and drug targets”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2536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20688"/>
            <a:ext cx="8363272" cy="5433467"/>
          </a:xfrm>
        </p:spPr>
        <p:txBody>
          <a:bodyPr/>
          <a:lstStyle/>
          <a:p>
            <a:pPr marL="0" indent="0">
              <a:buNone/>
            </a:pPr>
            <a:r>
              <a:rPr lang="en-AU" b="1" dirty="0" smtClean="0">
                <a:solidFill>
                  <a:schemeClr val="tx2"/>
                </a:solidFill>
              </a:rPr>
              <a:t>In a recent study, </a:t>
            </a:r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sz="1800" dirty="0" smtClean="0"/>
              <a:t>Characterized the somatic mutation landscape of OSCC-GB</a:t>
            </a:r>
          </a:p>
          <a:p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120680" cy="298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70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529810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16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529810" cy="612068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475656" y="1424360"/>
            <a:ext cx="576064" cy="2764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475656" y="1853208"/>
            <a:ext cx="648071" cy="3516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4" y="1695624"/>
            <a:ext cx="5112568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prstClr val="black"/>
                </a:solidFill>
              </a:rPr>
              <a:t>- Found Five new genes associated with OSCC-GB</a:t>
            </a:r>
          </a:p>
          <a:p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33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1017</Words>
  <Application>Microsoft Office PowerPoint</Application>
  <PresentationFormat>On-screen Show (4:3)</PresentationFormat>
  <Paragraphs>277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Office Theme</vt:lpstr>
      <vt:lpstr>1_Office Theme</vt:lpstr>
      <vt:lpstr>3_Office Theme</vt:lpstr>
      <vt:lpstr>4_Office Theme</vt:lpstr>
      <vt:lpstr>5_Office Theme</vt:lpstr>
      <vt:lpstr>6_Office Theme</vt:lpstr>
      <vt:lpstr>8_Office Theme</vt:lpstr>
      <vt:lpstr>9_Office Theme</vt:lpstr>
      <vt:lpstr>10_Office Theme</vt:lpstr>
      <vt:lpstr>11_Office Theme</vt:lpstr>
      <vt:lpstr>CONTEXT SPECIFIC ROLE OF DEUBIQUITYLASE ENZYME, USP9X, IN HEAD AND NECK CANCER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this study,</vt:lpstr>
      <vt:lpstr>How?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 </vt:lpstr>
      <vt:lpstr>THANK YOU!</vt:lpstr>
    </vt:vector>
  </TitlesOfParts>
  <Company>Griffith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CONTEXT SPECIFIC ROLE OF DEUBIQUITYLASE ENZYME, USP9X, IN HEAD AND NECK CANCERS</dc:title>
  <dc:creator>Nanayakkara</dc:creator>
  <cp:lastModifiedBy>Nanayakkara</cp:lastModifiedBy>
  <cp:revision>85</cp:revision>
  <dcterms:created xsi:type="dcterms:W3CDTF">2015-07-09T06:39:19Z</dcterms:created>
  <dcterms:modified xsi:type="dcterms:W3CDTF">2015-07-17T05:04:58Z</dcterms:modified>
</cp:coreProperties>
</file>