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25" r:id="rId3"/>
    <p:sldId id="304" r:id="rId4"/>
    <p:sldId id="327" r:id="rId5"/>
    <p:sldId id="331" r:id="rId6"/>
    <p:sldId id="259" r:id="rId7"/>
    <p:sldId id="275" r:id="rId8"/>
    <p:sldId id="324" r:id="rId9"/>
    <p:sldId id="280" r:id="rId10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3306759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F7F1-0CE7-48B2-B95D-BD96CE691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21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799D-B27D-4C52-A308-CEEF39F7C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60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33339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 idx="4294967295"/>
          </p:nvPr>
        </p:nvSpPr>
        <p:spPr>
          <a:xfrm>
            <a:off x="389659" y="1002537"/>
            <a:ext cx="8364682" cy="250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4000"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lang="en-US" sz="4000" dirty="0" smtClean="0"/>
              <a:t>Sports </a:t>
            </a:r>
            <a:r>
              <a:rPr lang="en-US" sz="4000" dirty="0" smtClean="0"/>
              <a:t>and Regenerative Medicine</a:t>
            </a:r>
            <a:br>
              <a:rPr lang="en-US" sz="4000" dirty="0" smtClean="0"/>
            </a:br>
            <a:r>
              <a:rPr lang="en-US" sz="4000" dirty="0" smtClean="0"/>
              <a:t> From Athletes to OA</a:t>
            </a:r>
            <a:endParaRPr sz="3200" dirty="0"/>
          </a:p>
        </p:txBody>
      </p:sp>
      <p:sp>
        <p:nvSpPr>
          <p:cNvPr id="9" name="Shape 9"/>
          <p:cNvSpPr>
            <a:spLocks noGrp="1"/>
          </p:cNvSpPr>
          <p:nvPr>
            <p:ph type="body" idx="4294967295"/>
          </p:nvPr>
        </p:nvSpPr>
        <p:spPr>
          <a:xfrm>
            <a:off x="1143000" y="3509965"/>
            <a:ext cx="6858000" cy="194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600"/>
              </a:spcBef>
              <a:buSzTx/>
              <a:buNone/>
              <a:defRPr sz="2800"/>
            </a:lvl1pPr>
          </a:lstStyle>
          <a:p>
            <a:pPr lvl="0">
              <a:defRPr sz="1800"/>
            </a:pPr>
            <a:r>
              <a:rPr sz="2800" dirty="0"/>
              <a:t>Dennis </a:t>
            </a:r>
            <a:r>
              <a:rPr lang="en-US" sz="2800" dirty="0" smtClean="0"/>
              <a:t>M </a:t>
            </a:r>
            <a:r>
              <a:rPr sz="2800" dirty="0" smtClean="0"/>
              <a:t>Lox M</a:t>
            </a:r>
            <a:r>
              <a:rPr lang="en-US" sz="2800" dirty="0" smtClean="0"/>
              <a:t>.</a:t>
            </a:r>
            <a:r>
              <a:rPr sz="2800" dirty="0" smtClean="0"/>
              <a:t>D</a:t>
            </a:r>
            <a:r>
              <a:rPr lang="en-US" sz="2800" dirty="0" smtClean="0"/>
              <a:t>.</a:t>
            </a:r>
          </a:p>
          <a:p>
            <a:pPr lvl="0"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sz="2400" dirty="0"/>
              <a:t>Sports and Regenerative Medicine Centers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Washington, </a:t>
            </a:r>
            <a:r>
              <a:rPr lang="en-US" dirty="0"/>
              <a:t>D.C. and Tampa Bay Metro Area </a:t>
            </a:r>
            <a:endParaRPr lang="en-US" sz="2800" dirty="0" smtClean="0"/>
          </a:p>
          <a:p>
            <a:pPr lvl="0">
              <a:defRPr sz="1800"/>
            </a:pPr>
            <a:endParaRPr sz="2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51" y="2665298"/>
            <a:ext cx="8229600" cy="1143000"/>
          </a:xfrm>
        </p:spPr>
        <p:txBody>
          <a:bodyPr/>
          <a:lstStyle/>
          <a:p>
            <a:r>
              <a:rPr lang="en-US" dirty="0" smtClean="0"/>
              <a:t>Why this topic?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8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accent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Athletic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947" y="1710368"/>
            <a:ext cx="365209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OA Model</a:t>
            </a:r>
          </a:p>
          <a:p>
            <a:r>
              <a:rPr lang="en-US" dirty="0" smtClean="0"/>
              <a:t>Acute</a:t>
            </a:r>
          </a:p>
          <a:p>
            <a:r>
              <a:rPr lang="en-US" dirty="0" smtClean="0"/>
              <a:t>Repetitive</a:t>
            </a:r>
          </a:p>
          <a:p>
            <a:r>
              <a:rPr lang="en-US" dirty="0" smtClean="0"/>
              <a:t>Post-Operative</a:t>
            </a:r>
          </a:p>
          <a:p>
            <a:r>
              <a:rPr lang="en-US" dirty="0" smtClean="0"/>
              <a:t>Aging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96667"/>
            <a:ext cx="3652092" cy="45259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marL="783771" indent="-326571">
              <a:spcBef>
                <a:spcPts val="700"/>
              </a:spcBef>
              <a:buSzPct val="100000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/>
                <a:ea typeface="Arial"/>
                <a:cs typeface="Arial"/>
                <a:sym typeface="Arial"/>
              </a:defRPr>
            </a:lvl4pPr>
            <a:lvl5pPr marL="2235200" indent="-406400">
              <a:spcBef>
                <a:spcPts val="700"/>
              </a:spcBef>
              <a:buSzPct val="100000"/>
              <a:buChar char="»"/>
              <a:defRPr sz="3200">
                <a:latin typeface="Arial"/>
                <a:ea typeface="Arial"/>
                <a:cs typeface="Arial"/>
                <a:sym typeface="Arial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Acute</a:t>
            </a:r>
          </a:p>
          <a:p>
            <a:r>
              <a:rPr lang="en-US" dirty="0" err="1" smtClean="0"/>
              <a:t>Subacute</a:t>
            </a:r>
            <a:endParaRPr lang="en-US" dirty="0" smtClean="0"/>
          </a:p>
          <a:p>
            <a:r>
              <a:rPr lang="en-US" dirty="0" smtClean="0"/>
              <a:t>Chronic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9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235" y="671245"/>
            <a:ext cx="8229600" cy="5685488"/>
          </a:xfrm>
        </p:spPr>
        <p:txBody>
          <a:bodyPr/>
          <a:lstStyle/>
          <a:p>
            <a:r>
              <a:rPr lang="en-US" b="1" dirty="0"/>
              <a:t>ACUTE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Joint </a:t>
            </a:r>
            <a:r>
              <a:rPr lang="en-US" dirty="0" smtClean="0"/>
              <a:t>Pain and Swelling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Immediate degree of irreversible cell death.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4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accent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Cartilage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Rupture</a:t>
            </a:r>
          </a:p>
          <a:p>
            <a:r>
              <a:rPr lang="en-US" dirty="0" smtClean="0"/>
              <a:t>Tensile Failure</a:t>
            </a:r>
          </a:p>
        </p:txBody>
      </p:sp>
    </p:spTree>
    <p:extLst>
      <p:ext uri="{BB962C8B-B14F-4D97-AF65-F5344CB8AC3E}">
        <p14:creationId xmlns:p14="http://schemas.microsoft.com/office/powerpoint/2010/main" val="358145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accent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Cartilage Repair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sz="3200" dirty="0" smtClean="0"/>
              <a:t>Homeostasis</a:t>
            </a:r>
            <a:r>
              <a:rPr lang="en-US" sz="3200" dirty="0" smtClean="0"/>
              <a:t> </a:t>
            </a:r>
            <a:r>
              <a:rPr sz="3200" dirty="0" smtClean="0"/>
              <a:t>= </a:t>
            </a:r>
            <a:r>
              <a:rPr sz="3200" dirty="0"/>
              <a:t>Balance of Anabolic and Catabolic Factors</a:t>
            </a:r>
            <a:br>
              <a:rPr sz="3200" dirty="0"/>
            </a:br>
            <a:endParaRPr sz="3200" dirty="0"/>
          </a:p>
          <a:p>
            <a:pPr lvl="0">
              <a:buChar char="•"/>
              <a:defRPr sz="1800"/>
            </a:pPr>
            <a:r>
              <a:rPr sz="3200" dirty="0" smtClean="0"/>
              <a:t>Degeneration</a:t>
            </a:r>
            <a:r>
              <a:rPr lang="en-US" sz="3200" dirty="0" smtClean="0"/>
              <a:t> </a:t>
            </a:r>
            <a:r>
              <a:rPr sz="3200" dirty="0" smtClean="0"/>
              <a:t>= </a:t>
            </a:r>
            <a:r>
              <a:rPr sz="3200" dirty="0"/>
              <a:t>Catabolism exceeds Anabolism</a:t>
            </a:r>
            <a:br>
              <a:rPr sz="3200" dirty="0"/>
            </a:br>
            <a:endParaRPr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33339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/>
              <a:t>Remote Effects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062" y="1455920"/>
            <a:ext cx="1933875" cy="394616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633413"/>
            <a:ext cx="695325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95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 idx="4294967295"/>
          </p:nvPr>
        </p:nvSpPr>
        <p:spPr>
          <a:xfrm>
            <a:off x="490251" y="2400892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4400" dirty="0"/>
              <a:t>Case Studies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52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Bold</vt:lpstr>
      <vt:lpstr>Avenir Roman</vt:lpstr>
      <vt:lpstr>Default</vt:lpstr>
      <vt:lpstr>Sports and Regenerative Medicine  From Athletes to OA</vt:lpstr>
      <vt:lpstr>Why this topic?</vt:lpstr>
      <vt:lpstr>Athletic Injuries</vt:lpstr>
      <vt:lpstr>ACUTE Joint Pain and Swelling  ?  Immediate degree of irreversible cell death. </vt:lpstr>
      <vt:lpstr>Cartilage Damage</vt:lpstr>
      <vt:lpstr>Cartilage Repair</vt:lpstr>
      <vt:lpstr>Remote Effects</vt:lpstr>
      <vt:lpstr>PowerPoint Presentation</vt:lpstr>
      <vt:lpstr>Case Studies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Sports and Arthritic Complaints with Stem Cell Therapy</dc:title>
  <dc:creator>scubadu</dc:creator>
  <cp:lastModifiedBy>scubadu</cp:lastModifiedBy>
  <cp:revision>124</cp:revision>
  <dcterms:modified xsi:type="dcterms:W3CDTF">2015-03-04T18:14:04Z</dcterms:modified>
</cp:coreProperties>
</file>