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5"/>
  </p:notesMasterIdLst>
  <p:sldIdLst>
    <p:sldId id="256" r:id="rId2"/>
    <p:sldId id="270" r:id="rId3"/>
    <p:sldId id="271" r:id="rId4"/>
    <p:sldId id="274" r:id="rId5"/>
    <p:sldId id="257" r:id="rId6"/>
    <p:sldId id="275" r:id="rId7"/>
    <p:sldId id="276" r:id="rId8"/>
    <p:sldId id="259" r:id="rId9"/>
    <p:sldId id="272" r:id="rId10"/>
    <p:sldId id="260" r:id="rId11"/>
    <p:sldId id="273" r:id="rId12"/>
    <p:sldId id="263" r:id="rId13"/>
    <p:sldId id="264" r:id="rId14"/>
    <p:sldId id="266" r:id="rId15"/>
    <p:sldId id="267" r:id="rId16"/>
    <p:sldId id="277" r:id="rId17"/>
    <p:sldId id="278" r:id="rId18"/>
    <p:sldId id="279" r:id="rId19"/>
    <p:sldId id="280" r:id="rId20"/>
    <p:sldId id="268" r:id="rId21"/>
    <p:sldId id="261" r:id="rId22"/>
    <p:sldId id="269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768" autoAdjust="0"/>
  </p:normalViewPr>
  <p:slideViewPr>
    <p:cSldViewPr snapToGrid="0" snapToObjects="1">
      <p:cViewPr varScale="1">
        <p:scale>
          <a:sx n="116" d="100"/>
          <a:sy n="116" d="100"/>
        </p:scale>
        <p:origin x="-4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03475963648283"/>
          <c:y val="0.0280069261806361"/>
          <c:w val="0.89844334733009"/>
          <c:h val="0.6841363510136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Main group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Лист1!$B$1:$G$1</c:f>
              <c:strCache>
                <c:ptCount val="6"/>
                <c:pt idx="0">
                  <c:v>Baseline</c:v>
                </c:pt>
                <c:pt idx="1">
                  <c:v>1 month</c:v>
                </c:pt>
                <c:pt idx="2">
                  <c:v>3month</c:v>
                </c:pt>
                <c:pt idx="3">
                  <c:v>6month</c:v>
                </c:pt>
                <c:pt idx="4">
                  <c:v>12month</c:v>
                </c:pt>
                <c:pt idx="5">
                  <c:v>24month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350.0</c:v>
                </c:pt>
                <c:pt idx="1">
                  <c:v>370.0</c:v>
                </c:pt>
                <c:pt idx="2">
                  <c:v>420.0</c:v>
                </c:pt>
                <c:pt idx="3">
                  <c:v>450.0</c:v>
                </c:pt>
                <c:pt idx="4">
                  <c:v>465.0</c:v>
                </c:pt>
                <c:pt idx="5">
                  <c:v>430.0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Лист1!$B$1:$G$1</c:f>
              <c:strCache>
                <c:ptCount val="6"/>
                <c:pt idx="0">
                  <c:v>Baseline</c:v>
                </c:pt>
                <c:pt idx="1">
                  <c:v>1 month</c:v>
                </c:pt>
                <c:pt idx="2">
                  <c:v>3month</c:v>
                </c:pt>
                <c:pt idx="3">
                  <c:v>6month</c:v>
                </c:pt>
                <c:pt idx="4">
                  <c:v>12month</c:v>
                </c:pt>
                <c:pt idx="5">
                  <c:v>24month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360.0</c:v>
                </c:pt>
                <c:pt idx="1">
                  <c:v>365.0</c:v>
                </c:pt>
                <c:pt idx="2">
                  <c:v>365.0</c:v>
                </c:pt>
                <c:pt idx="3">
                  <c:v>362.0</c:v>
                </c:pt>
                <c:pt idx="4">
                  <c:v>355.0</c:v>
                </c:pt>
                <c:pt idx="5">
                  <c:v>340.0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7338424"/>
        <c:axId val="-2137336296"/>
        <c:axId val="0"/>
      </c:bar3DChart>
      <c:catAx>
        <c:axId val="-21373384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7336296"/>
        <c:crosses val="autoZero"/>
        <c:auto val="1"/>
        <c:lblAlgn val="ctr"/>
        <c:lblOffset val="100"/>
        <c:noMultiLvlLbl val="0"/>
      </c:catAx>
      <c:valAx>
        <c:axId val="-213733629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2400" dirty="0" smtClean="0">
                    <a:solidFill>
                      <a:srgbClr val="000090"/>
                    </a:solidFill>
                  </a:rPr>
                  <a:t>Steps</a:t>
                </a:r>
                <a:endParaRPr lang="ru-RU" sz="2400" dirty="0">
                  <a:solidFill>
                    <a:srgbClr val="00009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19633792235417"/>
              <c:y val="0.24964196469250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7338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009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РН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cat>
            <c:strRef>
              <c:f>Лист1!$B$1:$G$1</c:f>
              <c:strCache>
                <c:ptCount val="6"/>
                <c:pt idx="0">
                  <c:v>Baseline</c:v>
                </c:pt>
                <c:pt idx="1">
                  <c:v>1month</c:v>
                </c:pt>
                <c:pt idx="2">
                  <c:v>3month</c:v>
                </c:pt>
                <c:pt idx="3">
                  <c:v>6month</c:v>
                </c:pt>
                <c:pt idx="4">
                  <c:v>12month</c:v>
                </c:pt>
                <c:pt idx="5">
                  <c:v>24month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38.14061625</c:v>
                </c:pt>
                <c:pt idx="1">
                  <c:v>44.04870812</c:v>
                </c:pt>
                <c:pt idx="2">
                  <c:v>50.823471</c:v>
                </c:pt>
                <c:pt idx="3">
                  <c:v>50.13387579</c:v>
                </c:pt>
                <c:pt idx="4">
                  <c:v>54.82084738</c:v>
                </c:pt>
                <c:pt idx="5">
                  <c:v>54.3429011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Лист1!$B$1:$G$1</c:f>
              <c:strCache>
                <c:ptCount val="6"/>
                <c:pt idx="0">
                  <c:v>Baseline</c:v>
                </c:pt>
                <c:pt idx="1">
                  <c:v>1month</c:v>
                </c:pt>
                <c:pt idx="2">
                  <c:v>3month</c:v>
                </c:pt>
                <c:pt idx="3">
                  <c:v>6month</c:v>
                </c:pt>
                <c:pt idx="4">
                  <c:v>12month</c:v>
                </c:pt>
                <c:pt idx="5">
                  <c:v>24month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44.04870812</c:v>
                </c:pt>
                <c:pt idx="1">
                  <c:v>54.82084738</c:v>
                </c:pt>
                <c:pt idx="2">
                  <c:v>60.0602811</c:v>
                </c:pt>
                <c:pt idx="3">
                  <c:v>61.31440720999998</c:v>
                </c:pt>
                <c:pt idx="4">
                  <c:v>50.13387579</c:v>
                </c:pt>
                <c:pt idx="5">
                  <c:v>52.5279711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РН(control)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cat>
            <c:strRef>
              <c:f>Лист1!$B$1:$G$1</c:f>
              <c:strCache>
                <c:ptCount val="6"/>
                <c:pt idx="0">
                  <c:v>Baseline</c:v>
                </c:pt>
                <c:pt idx="1">
                  <c:v>1month</c:v>
                </c:pt>
                <c:pt idx="2">
                  <c:v>3month</c:v>
                </c:pt>
                <c:pt idx="3">
                  <c:v>6month</c:v>
                </c:pt>
                <c:pt idx="4">
                  <c:v>12month</c:v>
                </c:pt>
                <c:pt idx="5">
                  <c:v>24month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38.14061625</c:v>
                </c:pt>
                <c:pt idx="1">
                  <c:v>41.77200107</c:v>
                </c:pt>
                <c:pt idx="2">
                  <c:v>37.54668828</c:v>
                </c:pt>
                <c:pt idx="3">
                  <c:v>40.52773253</c:v>
                </c:pt>
                <c:pt idx="4">
                  <c:v>38.14061625</c:v>
                </c:pt>
                <c:pt idx="5">
                  <c:v>36.96193956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МН(control)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ln>
                <a:solidFill>
                  <a:srgbClr val="008000"/>
                </a:solidFill>
              </a:ln>
            </c:spPr>
          </c:marker>
          <c:cat>
            <c:strRef>
              <c:f>Лист1!$B$1:$G$1</c:f>
              <c:strCache>
                <c:ptCount val="6"/>
                <c:pt idx="0">
                  <c:v>Baseline</c:v>
                </c:pt>
                <c:pt idx="1">
                  <c:v>1month</c:v>
                </c:pt>
                <c:pt idx="2">
                  <c:v>3month</c:v>
                </c:pt>
                <c:pt idx="3">
                  <c:v>6month</c:v>
                </c:pt>
                <c:pt idx="4">
                  <c:v>12month</c:v>
                </c:pt>
                <c:pt idx="5">
                  <c:v>24month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44.04870812</c:v>
                </c:pt>
                <c:pt idx="1">
                  <c:v>45.28049054</c:v>
                </c:pt>
                <c:pt idx="2">
                  <c:v>44.04870812</c:v>
                </c:pt>
                <c:pt idx="3">
                  <c:v>38.14061625</c:v>
                </c:pt>
                <c:pt idx="4">
                  <c:v>40.52773253</c:v>
                </c:pt>
                <c:pt idx="5">
                  <c:v>36.61267397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006008"/>
        <c:axId val="-2139011112"/>
      </c:lineChart>
      <c:catAx>
        <c:axId val="-21390060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9011112"/>
        <c:crosses val="autoZero"/>
        <c:auto val="1"/>
        <c:lblAlgn val="ctr"/>
        <c:lblOffset val="100"/>
        <c:noMultiLvlLbl val="0"/>
      </c:catAx>
      <c:valAx>
        <c:axId val="-2139011112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2400" dirty="0" smtClean="0">
                    <a:solidFill>
                      <a:srgbClr val="000090"/>
                    </a:solidFill>
                  </a:rPr>
                  <a:t>Score</a:t>
                </a:r>
                <a:endParaRPr lang="ru-RU" sz="2400" dirty="0">
                  <a:solidFill>
                    <a:srgbClr val="00009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9006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748410001081215"/>
          <c:y val="0.897030130337613"/>
          <c:w val="0.906123087034631"/>
          <c:h val="0.0795682023857263"/>
        </c:manualLayout>
      </c:layout>
      <c:overlay val="0"/>
      <c:txPr>
        <a:bodyPr/>
        <a:lstStyle/>
        <a:p>
          <a:pPr>
            <a:defRPr>
              <a:solidFill>
                <a:srgbClr val="00009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76434399332377"/>
          <c:y val="0.0413330048554848"/>
          <c:w val="0.862474855848486"/>
          <c:h val="0.855081533090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Main(with cells)</c:v>
                </c:pt>
                <c:pt idx="1">
                  <c:v>Control(no cells)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0.7575994</c:v>
                </c:pt>
                <c:pt idx="1">
                  <c:v>0.765994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1month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Main(with cells)</c:v>
                </c:pt>
                <c:pt idx="1">
                  <c:v>Control(no cells)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0.7675994</c:v>
                </c:pt>
                <c:pt idx="1">
                  <c:v>0.775994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3month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Main(with cells)</c:v>
                </c:pt>
                <c:pt idx="1">
                  <c:v>Control(no cells)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0.8271093</c:v>
                </c:pt>
                <c:pt idx="1">
                  <c:v>0.7697944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6month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Main(with cells)</c:v>
                </c:pt>
                <c:pt idx="1">
                  <c:v>Control(no cells)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0.7944741</c:v>
                </c:pt>
                <c:pt idx="1">
                  <c:v>0.7775994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12month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Main(with cells)</c:v>
                </c:pt>
                <c:pt idx="1">
                  <c:v>Control(no cells)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0.8271093</c:v>
                </c:pt>
                <c:pt idx="1">
                  <c:v>0.7675994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24month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Main(with cells)</c:v>
                </c:pt>
                <c:pt idx="1">
                  <c:v>Control(no cells)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0.8100014</c:v>
                </c:pt>
                <c:pt idx="1">
                  <c:v>0.7655994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7192680"/>
        <c:axId val="-2137189624"/>
        <c:axId val="0"/>
      </c:bar3DChart>
      <c:catAx>
        <c:axId val="-21371926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7189624"/>
        <c:crosses val="autoZero"/>
        <c:auto val="1"/>
        <c:lblAlgn val="ctr"/>
        <c:lblOffset val="100"/>
        <c:noMultiLvlLbl val="0"/>
      </c:catAx>
      <c:valAx>
        <c:axId val="-2137189624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2800" dirty="0" smtClean="0">
                    <a:solidFill>
                      <a:srgbClr val="000090"/>
                    </a:solidFill>
                  </a:rPr>
                  <a:t>Index</a:t>
                </a:r>
                <a:endParaRPr lang="ru-RU" sz="2800" dirty="0">
                  <a:solidFill>
                    <a:srgbClr val="00009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08833702657314"/>
              <c:y val="0.2524975714336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7192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>
              <a:solidFill>
                <a:srgbClr val="00009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Main(with cells)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FF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9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Duration(day)</c:v>
                </c:pt>
                <c:pt idx="1">
                  <c:v>Periodicity per year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Control(no cells)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66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9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Duration(day)</c:v>
                </c:pt>
                <c:pt idx="1">
                  <c:v>Periodicity per year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10.0</c:v>
                </c:pt>
                <c:pt idx="1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37153336"/>
        <c:axId val="-2137150248"/>
        <c:axId val="0"/>
      </c:bar3DChart>
      <c:catAx>
        <c:axId val="-2137153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7150248"/>
        <c:crosses val="autoZero"/>
        <c:auto val="1"/>
        <c:lblAlgn val="ctr"/>
        <c:lblOffset val="100"/>
        <c:noMultiLvlLbl val="0"/>
      </c:catAx>
      <c:valAx>
        <c:axId val="-2137150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7153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034631699417"/>
          <c:y val="0.430218967151518"/>
          <c:w val="0.251831190131061"/>
          <c:h val="0.13956187086033"/>
        </c:manualLayout>
      </c:layout>
      <c:overlay val="0"/>
      <c:txPr>
        <a:bodyPr/>
        <a:lstStyle/>
        <a:p>
          <a:pPr>
            <a:defRPr>
              <a:solidFill>
                <a:srgbClr val="00009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5397198778146"/>
          <c:y val="0.0827849527838671"/>
          <c:w val="0.934602801221854"/>
          <c:h val="0.8721128682814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Main(with cells)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9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Mortality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Control(no cells)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9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Mortality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7109640"/>
        <c:axId val="-2137106728"/>
        <c:axId val="0"/>
      </c:bar3DChart>
      <c:catAx>
        <c:axId val="-213710964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7106728"/>
        <c:crosses val="autoZero"/>
        <c:auto val="1"/>
        <c:lblAlgn val="ctr"/>
        <c:lblOffset val="100"/>
        <c:noMultiLvlLbl val="0"/>
      </c:catAx>
      <c:valAx>
        <c:axId val="-2137106728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2400" dirty="0" smtClean="0">
                    <a:solidFill>
                      <a:srgbClr val="000090"/>
                    </a:solidFill>
                  </a:rPr>
                  <a:t>Patient</a:t>
                </a:r>
                <a:endParaRPr lang="ru-RU" sz="2400" dirty="0">
                  <a:solidFill>
                    <a:srgbClr val="00009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53516666031905"/>
              <c:y val="0.3380406737770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ru-RU"/>
          </a:p>
        </c:txPr>
        <c:crossAx val="-21371096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rgbClr val="00009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6FEC3-A33B-284E-9689-DEED3E3DEF6A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9D7A3-3FF7-7141-A2EB-060E01E21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9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FFDB66EE-030B-D04D-A887-CFA386EA9A39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6125" cy="34178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81525"/>
            <a:ext cx="5246687" cy="4198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0" tIns="45895" rIns="91790" bIns="45895"/>
          <a:lstStyle/>
          <a:p>
            <a:pPr defTabSz="949325" eaLnBrk="1" hangingPunct="1"/>
            <a:endParaRPr lang="en-US" baseline="30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233C27-1B6C-0748-9F61-113AB7099ACD}" type="datetimeFigureOut">
              <a:rPr lang="ru-RU" smtClean="0"/>
              <a:t>25.10.14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ADE372-B996-7A4C-AB6E-84CE136DEF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8" Type="http://schemas.openxmlformats.org/officeDocument/2006/relationships/image" Target="../media/image11.png"/><Relationship Id="rId9" Type="http://schemas.microsoft.com/office/2007/relationships/hdphoto" Target="../media/hdphoto4.wdp"/><Relationship Id="rId10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Госпитал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514" y="4333705"/>
            <a:ext cx="3576486" cy="252429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27397" y="1510544"/>
            <a:ext cx="6349964" cy="2746145"/>
          </a:xfrm>
        </p:spPr>
        <p:txBody>
          <a:bodyPr>
            <a:normAutofit/>
          </a:bodyPr>
          <a:lstStyle/>
          <a:p>
            <a:r>
              <a:rPr lang="ru-RU" dirty="0"/>
              <a:t>CELL THERAPY PATIENTS WITH  CARDIOMYOPATHY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544" y="5174068"/>
            <a:ext cx="7079226" cy="65212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Las-Vegas, 2014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5" name="Изображение 4" descr="знак НИИ-цвет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4" y="1222915"/>
            <a:ext cx="1089772" cy="1560142"/>
          </a:xfrm>
          <a:prstGeom prst="rect">
            <a:avLst/>
          </a:prstGeom>
        </p:spPr>
      </p:pic>
      <p:pic>
        <p:nvPicPr>
          <p:cNvPr id="7" name="Изображение 6" descr="ТулГУ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6" y="4413622"/>
            <a:ext cx="3259171" cy="24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0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212" y="692682"/>
            <a:ext cx="73711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Control of Cells</a:t>
            </a:r>
            <a:endParaRPr lang="ru-RU" sz="3200" b="1" dirty="0">
              <a:solidFill>
                <a:srgbClr val="00009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54016"/>
              </p:ext>
            </p:extLst>
          </p:nvPr>
        </p:nvGraphicFramePr>
        <p:xfrm>
          <a:off x="763758" y="1277457"/>
          <a:ext cx="7610934" cy="527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888"/>
                <a:gridCol w="6452046"/>
              </a:tblGrid>
              <a:tr h="168864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Viruses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Herpes symp. I,II,VI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Cytomegalovirus,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Epstein-Barr,</a:t>
                      </a:r>
                    </a:p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  <a:effectLst/>
                        </a:rPr>
                        <a:t>HBV, </a:t>
                      </a:r>
                    </a:p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  <a:effectLst/>
                        </a:rPr>
                        <a:t>HCV,</a:t>
                      </a:r>
                    </a:p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  <a:effectLst/>
                        </a:rPr>
                        <a:t>HIV-1, HIV-2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94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Fungi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 Albicans,</a:t>
                      </a:r>
                      <a:r>
                        <a:rPr lang="ru-RU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900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Bacteria</a:t>
                      </a:r>
                      <a:endParaRPr lang="ru-RU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 spp.,</a:t>
                      </a:r>
                    </a:p>
                    <a:p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Mycoplasma</a:t>
                      </a:r>
                      <a:r>
                        <a:rPr lang="en-GB" sz="1800" b="1" kern="1200" baseline="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spp.,</a:t>
                      </a:r>
                      <a:endParaRPr lang="en-GB" sz="1800" b="1" kern="1200" noProof="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Staphylococcus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</a:p>
                    <a:p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Steptococcus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spp.,</a:t>
                      </a:r>
                    </a:p>
                    <a:p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Bacteroides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caccae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Bacteroides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distasonis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merdae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Bacteroides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eggerthii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stercoris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uniformis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Bacteroides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fragilis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group, Bacteroides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fragilis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BFT-toxin,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Mobiluncus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curtissi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Prevotella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spp(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bivia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disiens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melaninogenicus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SyphilisTPHA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Treponema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pallidum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noProof="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pallidum</a:t>
                      </a:r>
                      <a:r>
                        <a:rPr lang="en-GB" sz="1800" b="1" kern="1200" noProof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b="1" noProof="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0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877" y="648278"/>
            <a:ext cx="76464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Criteria for Selection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733" y="1634019"/>
            <a:ext cx="5521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-Safety cells</a:t>
            </a:r>
          </a:p>
          <a:p>
            <a:r>
              <a:rPr lang="en-US" sz="2400" dirty="0" smtClean="0"/>
              <a:t>-High viability(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</a:t>
            </a:r>
            <a:r>
              <a:rPr lang="en-US" sz="2400" dirty="0" smtClean="0">
                <a:sym typeface="Wingdings"/>
              </a:rPr>
              <a:t>97%)</a:t>
            </a:r>
            <a:endParaRPr lang="en-US" sz="2400" dirty="0" smtClean="0"/>
          </a:p>
          <a:p>
            <a:r>
              <a:rPr lang="en-US" sz="2400" dirty="0" smtClean="0"/>
              <a:t>-Expression of markers MMSC</a:t>
            </a:r>
            <a:endParaRPr lang="ru-RU" sz="2400" dirty="0" smtClean="0"/>
          </a:p>
          <a:p>
            <a:r>
              <a:rPr lang="en-US" sz="2400" dirty="0" smtClean="0"/>
              <a:t>(CD34-,90+,105+, etc.)</a:t>
            </a:r>
            <a:endParaRPr lang="ru-RU" sz="2400" dirty="0"/>
          </a:p>
        </p:txBody>
      </p:sp>
      <p:pic>
        <p:nvPicPr>
          <p:cNvPr id="6" name="Изображение 5" descr="14-10 BM MMSC 29 01 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19" y="963487"/>
            <a:ext cx="3654279" cy="55977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7" y="3148289"/>
            <a:ext cx="1992208" cy="19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32" y="3203679"/>
            <a:ext cx="1943218" cy="193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3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06" y="1092307"/>
            <a:ext cx="74117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Method of injection cells</a:t>
            </a:r>
            <a:endParaRPr lang="ru-RU" sz="3200" b="1" dirty="0">
              <a:solidFill>
                <a:srgbClr val="00009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2207" y="1829391"/>
            <a:ext cx="6332084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- intravenous route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90"/>
                </a:solidFill>
              </a:rPr>
              <a:t>The injection was carried out in the hospital from 3-5 days after pharmacological correction of the general condition</a:t>
            </a:r>
            <a:r>
              <a:rPr lang="en-US" sz="2400" dirty="0" smtClean="0">
                <a:solidFill>
                  <a:srgbClr val="000090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90"/>
                </a:solidFill>
              </a:rPr>
              <a:t>All patients completed the course of MMSC injections.</a:t>
            </a:r>
            <a:r>
              <a:rPr lang="ru-RU" sz="2400" dirty="0">
                <a:solidFill>
                  <a:srgbClr val="000090"/>
                </a:solidFill>
              </a:rPr>
              <a:t> 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90"/>
                </a:solidFill>
              </a:rPr>
              <a:t>The repeat injection was carried out at 30 ± 2.6 days. 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The </a:t>
            </a:r>
            <a:r>
              <a:rPr lang="en-US" sz="2400" dirty="0">
                <a:solidFill>
                  <a:srgbClr val="000090"/>
                </a:solidFill>
              </a:rPr>
              <a:t>total number of cell injected was 207 ± 5.8 million cells.</a:t>
            </a:r>
            <a:r>
              <a:rPr lang="ru-RU" sz="2400" dirty="0">
                <a:solidFill>
                  <a:srgbClr val="000090"/>
                </a:solidFill>
              </a:rPr>
              <a:t> 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400" dirty="0" smtClean="0"/>
              <a:t> </a:t>
            </a:r>
            <a:endParaRPr lang="en-US" sz="2400" dirty="0" smtClean="0"/>
          </a:p>
          <a:p>
            <a:pPr algn="just">
              <a:lnSpc>
                <a:spcPct val="120000"/>
              </a:lnSpc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271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519" y="781488"/>
            <a:ext cx="76375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RESULTS</a:t>
            </a:r>
            <a:r>
              <a:rPr lang="en-US" sz="3200" dirty="0" smtClean="0">
                <a:solidFill>
                  <a:srgbClr val="000090"/>
                </a:solidFill>
              </a:rPr>
              <a:t>: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519" y="1642901"/>
            <a:ext cx="75665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Procedural characteristics:</a:t>
            </a:r>
          </a:p>
          <a:p>
            <a:r>
              <a:rPr lang="en-US" sz="2800" dirty="0">
                <a:solidFill>
                  <a:srgbClr val="000090"/>
                </a:solidFill>
              </a:rPr>
              <a:t>–</a:t>
            </a:r>
            <a:r>
              <a:rPr lang="en-US" sz="2800" dirty="0" smtClean="0">
                <a:solidFill>
                  <a:srgbClr val="000090"/>
                </a:solidFill>
              </a:rPr>
              <a:t>No procedure-related complications during injections cells material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–3 patients(10%) had mild fever(37,2 – 37,3</a:t>
            </a:r>
            <a:r>
              <a:rPr lang="en-US" sz="2800" baseline="30000" dirty="0" smtClean="0">
                <a:solidFill>
                  <a:srgbClr val="000090"/>
                </a:solidFill>
              </a:rPr>
              <a:t>O</a:t>
            </a:r>
            <a:r>
              <a:rPr lang="en-US" sz="2800" dirty="0" smtClean="0">
                <a:solidFill>
                  <a:srgbClr val="000090"/>
                </a:solidFill>
              </a:rPr>
              <a:t>C)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–No allergic reactions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–No cancer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–No myocardial infarction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5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519" y="1003049"/>
            <a:ext cx="766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90"/>
                </a:solidFill>
              </a:rPr>
              <a:t>Echocardigraphy</a:t>
            </a:r>
            <a:r>
              <a:rPr lang="en-US" sz="3600" dirty="0">
                <a:solidFill>
                  <a:srgbClr val="000090"/>
                </a:solidFill>
              </a:rPr>
              <a:t> (Ejection Fraction,%</a:t>
            </a:r>
            <a:r>
              <a:rPr lang="en-US" sz="3600" dirty="0" smtClean="0">
                <a:solidFill>
                  <a:srgbClr val="000090"/>
                </a:solidFill>
              </a:rPr>
              <a:t>)</a:t>
            </a:r>
            <a:endParaRPr lang="en-US" sz="3600" dirty="0">
              <a:solidFill>
                <a:srgbClr val="00009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02946"/>
              </p:ext>
            </p:extLst>
          </p:nvPr>
        </p:nvGraphicFramePr>
        <p:xfrm>
          <a:off x="976899" y="2443120"/>
          <a:ext cx="7255696" cy="2901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20"/>
                <a:gridCol w="1039204"/>
                <a:gridCol w="906962"/>
                <a:gridCol w="906962"/>
                <a:gridCol w="906962"/>
                <a:gridCol w="906962"/>
                <a:gridCol w="906962"/>
                <a:gridCol w="906962"/>
              </a:tblGrid>
              <a:tr h="62066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Before injection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14 day after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1 month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month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month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month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month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130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Main group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 vert="vert27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 ± 1.9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 ± 1.6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30.3 ± 1.3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34.2 ± 0.7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34.8 ± 1.5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33.2 ± 2.9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 ± 1.7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130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Control group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 vert="vert27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 ± 1.7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 ± 1.1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27.6 ± 1.6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27.2 ± 0.7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28.5 ± 2.3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 ± 1.9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27.2 ± 1.5</a:t>
                      </a:r>
                      <a:r>
                        <a:rPr lang="ru-RU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6900" y="5759023"/>
            <a:ext cx="72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Main group – with cells   		  Control group – no cells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519" y="799006"/>
            <a:ext cx="76375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rgbClr val="000090"/>
                </a:solidFill>
              </a:rPr>
              <a:t>6-minute walk test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519" y="1642901"/>
            <a:ext cx="75665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38957592"/>
              </p:ext>
            </p:extLst>
          </p:nvPr>
        </p:nvGraphicFramePr>
        <p:xfrm>
          <a:off x="781519" y="1149616"/>
          <a:ext cx="7637577" cy="514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16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Опросник SF1стр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5" y="639301"/>
            <a:ext cx="2217842" cy="3138526"/>
          </a:xfrm>
          <a:prstGeom prst="rect">
            <a:avLst/>
          </a:prstGeom>
        </p:spPr>
      </p:pic>
      <p:pic>
        <p:nvPicPr>
          <p:cNvPr id="3" name="Изображение 2" descr="Опросник SF2стр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5" y="3386440"/>
            <a:ext cx="2217842" cy="3138526"/>
          </a:xfrm>
          <a:prstGeom prst="rect">
            <a:avLst/>
          </a:prstGeom>
        </p:spPr>
      </p:pic>
      <p:pic>
        <p:nvPicPr>
          <p:cNvPr id="4" name="Изображение 3" descr="Шкала-термометр(PDF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66" y="1913848"/>
            <a:ext cx="3377377" cy="4779416"/>
          </a:xfrm>
          <a:prstGeom prst="rect">
            <a:avLst/>
          </a:prstGeom>
        </p:spPr>
      </p:pic>
      <p:pic>
        <p:nvPicPr>
          <p:cNvPr id="5" name="Изображение 4" descr="Опросник EQ1(PDF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96" y="1816684"/>
            <a:ext cx="3782298" cy="5352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1001" y="993846"/>
            <a:ext cx="4619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90"/>
                </a:solidFill>
              </a:rPr>
              <a:t>Questionnaire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Health-related quality-of-life instruments</a:t>
            </a:r>
            <a:endParaRPr lang="ru-RU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0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33137263"/>
              </p:ext>
            </p:extLst>
          </p:nvPr>
        </p:nvGraphicFramePr>
        <p:xfrm>
          <a:off x="799176" y="1307965"/>
          <a:ext cx="7510068" cy="434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2544" y="5733021"/>
            <a:ext cx="75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PH – physical health  		MH – mental health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4755" y="938633"/>
            <a:ext cx="13131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 SF-36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4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638" y="613128"/>
            <a:ext cx="4510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EQ-5D</a:t>
            </a:r>
            <a:endParaRPr lang="ru-RU" sz="3200" dirty="0">
              <a:solidFill>
                <a:srgbClr val="00009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78006346"/>
              </p:ext>
            </p:extLst>
          </p:nvPr>
        </p:nvGraphicFramePr>
        <p:xfrm>
          <a:off x="799175" y="1396999"/>
          <a:ext cx="7641439" cy="485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00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58" y="569333"/>
            <a:ext cx="74180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90"/>
                </a:solidFill>
              </a:rPr>
              <a:t>Hospitalizations</a:t>
            </a:r>
            <a:endParaRPr lang="ru-RU" sz="4000" dirty="0"/>
          </a:p>
          <a:p>
            <a:pPr algn="ctr"/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85526736"/>
              </p:ext>
            </p:extLst>
          </p:nvPr>
        </p:nvGraphicFramePr>
        <p:xfrm>
          <a:off x="770757" y="1182461"/>
          <a:ext cx="7735543" cy="513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28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01" y="745966"/>
            <a:ext cx="7406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90"/>
                </a:solidFill>
              </a:rPr>
              <a:t>Cardiomyopathies</a:t>
            </a:r>
            <a:r>
              <a:rPr lang="en-US" sz="3200" dirty="0" smtClean="0">
                <a:solidFill>
                  <a:srgbClr val="000090"/>
                </a:solidFill>
              </a:rPr>
              <a:t> – diseases of the myocardium with structural and functional abnormalities.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401" y="2832893"/>
            <a:ext cx="7602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solidFill>
                  <a:srgbClr val="000090"/>
                </a:solidFill>
              </a:rPr>
              <a:t>Dilated </a:t>
            </a:r>
            <a:r>
              <a:rPr lang="en-US" sz="2800" dirty="0" err="1" smtClean="0">
                <a:solidFill>
                  <a:srgbClr val="000090"/>
                </a:solidFill>
              </a:rPr>
              <a:t>cardyomyopathy</a:t>
            </a:r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solidFill>
                  <a:srgbClr val="000090"/>
                </a:solidFill>
              </a:rPr>
              <a:t>Hypertrophic </a:t>
            </a:r>
            <a:r>
              <a:rPr lang="en-US" sz="2800" dirty="0" err="1" smtClean="0">
                <a:solidFill>
                  <a:srgbClr val="000090"/>
                </a:solidFill>
              </a:rPr>
              <a:t>cardyomyopathy</a:t>
            </a:r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solidFill>
                  <a:srgbClr val="000090"/>
                </a:solidFill>
              </a:rPr>
              <a:t>Restrictive </a:t>
            </a:r>
            <a:r>
              <a:rPr lang="en-US" sz="2800" dirty="0" err="1" smtClean="0">
                <a:solidFill>
                  <a:srgbClr val="000090"/>
                </a:solidFill>
              </a:rPr>
              <a:t>cardyomyopathy</a:t>
            </a:r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err="1" smtClean="0">
                <a:solidFill>
                  <a:srgbClr val="000090"/>
                </a:solidFill>
              </a:rPr>
              <a:t>Arrhythmogenic</a:t>
            </a:r>
            <a:r>
              <a:rPr lang="en-US" sz="2800" dirty="0" smtClean="0">
                <a:solidFill>
                  <a:srgbClr val="000090"/>
                </a:solidFill>
              </a:rPr>
              <a:t> right ventricular </a:t>
            </a:r>
            <a:r>
              <a:rPr lang="en-US" sz="2800" dirty="0" err="1" smtClean="0">
                <a:solidFill>
                  <a:srgbClr val="000090"/>
                </a:solidFill>
              </a:rPr>
              <a:t>cardyomyopathy</a:t>
            </a:r>
            <a:r>
              <a:rPr lang="en-US" sz="2800" dirty="0" smtClean="0">
                <a:solidFill>
                  <a:srgbClr val="000090"/>
                </a:solidFill>
              </a:rPr>
              <a:t> /dysplasia</a:t>
            </a:r>
            <a:endParaRPr lang="ru-RU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5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519" y="781488"/>
            <a:ext cx="76375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Mortality</a:t>
            </a:r>
            <a:endParaRPr lang="ru-RU" sz="3200" dirty="0">
              <a:solidFill>
                <a:srgbClr val="00009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9669498"/>
              </p:ext>
            </p:extLst>
          </p:nvPr>
        </p:nvGraphicFramePr>
        <p:xfrm>
          <a:off x="781519" y="1642901"/>
          <a:ext cx="7637577" cy="44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10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423" y="1065665"/>
            <a:ext cx="711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Take home message:</a:t>
            </a:r>
            <a:endParaRPr lang="ru-RU" sz="36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353" y="1981717"/>
            <a:ext cx="4510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0090"/>
                </a:solidFill>
              </a:rPr>
              <a:t>I</a:t>
            </a:r>
            <a:r>
              <a:rPr lang="en-US" sz="3600" b="1" i="1" dirty="0" smtClean="0">
                <a:solidFill>
                  <a:srgbClr val="000090"/>
                </a:solidFill>
              </a:rPr>
              <a:t>njection </a:t>
            </a:r>
            <a:r>
              <a:rPr lang="en-US" sz="3600" b="1" i="1" dirty="0">
                <a:solidFill>
                  <a:srgbClr val="000090"/>
                </a:solidFill>
              </a:rPr>
              <a:t>of allogenic MMSC in patients with DCM after viral myocardial damage</a:t>
            </a:r>
            <a:r>
              <a:rPr lang="ru-RU" sz="3600" b="1" i="1" dirty="0">
                <a:solidFill>
                  <a:srgbClr val="000090"/>
                </a:solidFill>
              </a:rPr>
              <a:t> </a:t>
            </a:r>
            <a:r>
              <a:rPr lang="en-US" sz="3600" b="1" i="1" dirty="0" smtClean="0">
                <a:solidFill>
                  <a:srgbClr val="000090"/>
                </a:solidFill>
              </a:rPr>
              <a:t>is </a:t>
            </a:r>
            <a:r>
              <a:rPr lang="en-US" sz="3600" b="1" i="1" dirty="0">
                <a:solidFill>
                  <a:srgbClr val="000090"/>
                </a:solidFill>
              </a:rPr>
              <a:t>safety and efficacy</a:t>
            </a:r>
            <a:r>
              <a:rPr lang="ru-RU" sz="3600" b="1" i="1" dirty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6" name="Изображение 5" descr="DSC0605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7473" r="9777"/>
          <a:stretch/>
        </p:blipFill>
        <p:spPr>
          <a:xfrm>
            <a:off x="711594" y="1981717"/>
            <a:ext cx="2813539" cy="43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5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161" y="666041"/>
            <a:ext cx="76020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Professor, MD </a:t>
            </a:r>
            <a:r>
              <a:rPr lang="en-US" sz="3200" dirty="0" err="1" smtClean="0">
                <a:solidFill>
                  <a:srgbClr val="000090"/>
                </a:solidFill>
              </a:rPr>
              <a:t>Lishchuk</a:t>
            </a:r>
            <a:r>
              <a:rPr lang="en-US" sz="3200" dirty="0" smtClean="0">
                <a:solidFill>
                  <a:srgbClr val="000090"/>
                </a:solidFill>
              </a:rPr>
              <a:t> Alexander </a:t>
            </a:r>
            <a:r>
              <a:rPr lang="en-US" sz="3200" dirty="0" err="1" smtClean="0">
                <a:solidFill>
                  <a:srgbClr val="000090"/>
                </a:solidFill>
              </a:rPr>
              <a:t>Professor,MD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Kornienko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Andrey</a:t>
            </a:r>
            <a:endParaRPr lang="en-US" sz="3200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 (</a:t>
            </a:r>
            <a:r>
              <a:rPr lang="en-US" i="1" dirty="0">
                <a:solidFill>
                  <a:srgbClr val="000090"/>
                </a:solidFill>
              </a:rPr>
              <a:t>Federal State “3rd Central Military Hospital named after A.A. </a:t>
            </a:r>
            <a:r>
              <a:rPr lang="en-US" i="1" dirty="0" err="1">
                <a:solidFill>
                  <a:srgbClr val="000090"/>
                </a:solidFill>
              </a:rPr>
              <a:t>Vishnevsky</a:t>
            </a:r>
            <a:r>
              <a:rPr lang="en-US" i="1" dirty="0">
                <a:solidFill>
                  <a:srgbClr val="000090"/>
                </a:solidFill>
              </a:rPr>
              <a:t>”, Ministry of </a:t>
            </a:r>
            <a:r>
              <a:rPr lang="en-US" i="1" dirty="0" err="1">
                <a:solidFill>
                  <a:srgbClr val="000090"/>
                </a:solidFill>
              </a:rPr>
              <a:t>Defence</a:t>
            </a:r>
            <a:r>
              <a:rPr lang="en-US" i="1" dirty="0">
                <a:solidFill>
                  <a:srgbClr val="000090"/>
                </a:solidFill>
              </a:rPr>
              <a:t> of the Russian </a:t>
            </a:r>
            <a:r>
              <a:rPr lang="en-US" i="1" dirty="0" smtClean="0">
                <a:solidFill>
                  <a:srgbClr val="000090"/>
                </a:solidFill>
              </a:rPr>
              <a:t>Federation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ru-RU" dirty="0">
              <a:solidFill>
                <a:srgbClr val="000090"/>
              </a:solidFill>
            </a:endParaRPr>
          </a:p>
          <a:p>
            <a:endParaRPr lang="ru-RU" dirty="0" smtClean="0">
              <a:solidFill>
                <a:srgbClr val="000090"/>
              </a:solidFill>
            </a:endParaRPr>
          </a:p>
          <a:p>
            <a:r>
              <a:rPr lang="en-US" sz="3200" dirty="0" smtClean="0">
                <a:solidFill>
                  <a:srgbClr val="000090"/>
                </a:solidFill>
              </a:rPr>
              <a:t>Professor, MD, </a:t>
            </a:r>
            <a:r>
              <a:rPr lang="en-US" sz="3200" dirty="0" err="1" smtClean="0">
                <a:solidFill>
                  <a:srgbClr val="000090"/>
                </a:solidFill>
              </a:rPr>
              <a:t>Khadartsev</a:t>
            </a:r>
            <a:r>
              <a:rPr lang="en-US" sz="3200" dirty="0" smtClean="0">
                <a:solidFill>
                  <a:srgbClr val="000090"/>
                </a:solidFill>
              </a:rPr>
              <a:t> Alexander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(</a:t>
            </a:r>
            <a:r>
              <a:rPr lang="en-US" i="1" dirty="0">
                <a:solidFill>
                  <a:srgbClr val="000090"/>
                </a:solidFill>
              </a:rPr>
              <a:t>Federal State Budgetary Educational Establishment of Higher Professional Education “TULA STATE UNIVERSITY, Medical Institute</a:t>
            </a:r>
            <a:r>
              <a:rPr lang="en-US" i="1" dirty="0" smtClean="0">
                <a:solidFill>
                  <a:srgbClr val="000090"/>
                </a:solidFill>
              </a:rPr>
              <a:t>”)</a:t>
            </a:r>
            <a:endParaRPr lang="ru-RU" i="1" dirty="0">
              <a:solidFill>
                <a:srgbClr val="000090"/>
              </a:solidFill>
            </a:endParaRPr>
          </a:p>
          <a:p>
            <a:endParaRPr lang="ru-RU" dirty="0" smtClean="0">
              <a:solidFill>
                <a:srgbClr val="000090"/>
              </a:solidFill>
            </a:endParaRPr>
          </a:p>
          <a:p>
            <a:r>
              <a:rPr lang="en-US" sz="3200" dirty="0" smtClean="0">
                <a:solidFill>
                  <a:srgbClr val="000090"/>
                </a:solidFill>
              </a:rPr>
              <a:t>Professor, ScD, </a:t>
            </a:r>
            <a:r>
              <a:rPr lang="en-US" sz="3200" dirty="0" err="1" smtClean="0">
                <a:solidFill>
                  <a:srgbClr val="000090"/>
                </a:solidFill>
              </a:rPr>
              <a:t>Saburina</a:t>
            </a:r>
            <a:r>
              <a:rPr lang="en-US" sz="3200" dirty="0" smtClean="0">
                <a:solidFill>
                  <a:srgbClr val="000090"/>
                </a:solidFill>
              </a:rPr>
              <a:t> Irina  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Professor, ScD, </a:t>
            </a:r>
            <a:r>
              <a:rPr lang="en-US" sz="3200" dirty="0" err="1" smtClean="0">
                <a:solidFill>
                  <a:srgbClr val="000090"/>
                </a:solidFill>
              </a:rPr>
              <a:t>Kolokoltsova</a:t>
            </a:r>
            <a:r>
              <a:rPr lang="en-US" sz="3200" dirty="0" smtClean="0">
                <a:solidFill>
                  <a:srgbClr val="000090"/>
                </a:solidFill>
              </a:rPr>
              <a:t> Tamara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i="1" dirty="0" smtClean="0">
                <a:solidFill>
                  <a:srgbClr val="000090"/>
                </a:solidFill>
              </a:rPr>
              <a:t>(Institute </a:t>
            </a:r>
            <a:r>
              <a:rPr lang="en-US" i="1" dirty="0">
                <a:solidFill>
                  <a:srgbClr val="000090"/>
                </a:solidFill>
              </a:rPr>
              <a:t>of General Pathology and Pathophysiology, Russian Academy of Medical </a:t>
            </a:r>
            <a:r>
              <a:rPr lang="en-US" i="1" dirty="0" smtClean="0">
                <a:solidFill>
                  <a:srgbClr val="000090"/>
                </a:solidFill>
              </a:rPr>
              <a:t>Science)</a:t>
            </a:r>
            <a:r>
              <a:rPr lang="ru-RU" i="1" dirty="0" smtClean="0">
                <a:solidFill>
                  <a:srgbClr val="000090"/>
                </a:solidFill>
              </a:rPr>
              <a:t> </a:t>
            </a:r>
            <a:endParaRPr lang="ru-RU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5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725167_1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71" y="559474"/>
            <a:ext cx="7717505" cy="574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05059" y="2967335"/>
            <a:ext cx="393388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5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5400" b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 </a:t>
            </a:r>
            <a:r>
              <a:rPr lang="en-US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attention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00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803" y="1909317"/>
            <a:ext cx="32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Primary cardiomyopathies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0852" y="1634020"/>
            <a:ext cx="2753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Genetic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Mixed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Acquired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756" y="3376184"/>
            <a:ext cx="312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Secondary cardiomyopathies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780" y="2752969"/>
            <a:ext cx="2861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Infiltrative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Storage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Toxicity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Endomyocardial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Inflammatory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Endocrine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Cardiofacial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Neuromuscular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Nutritional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Autoimmune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Consequence of cancer therapy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329" y="905815"/>
            <a:ext cx="73015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AHA classification for cardiomyopathies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906088" y="1909317"/>
            <a:ext cx="1244836" cy="484632"/>
          </a:xfrm>
          <a:prstGeom prst="rightArrow">
            <a:avLst>
              <a:gd name="adj1" fmla="val 42670"/>
              <a:gd name="adj2" fmla="val 93980"/>
            </a:avLst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67651">
            <a:off x="3998200" y="3628496"/>
            <a:ext cx="1353050" cy="484632"/>
          </a:xfrm>
          <a:prstGeom prst="rightArrow">
            <a:avLst>
              <a:gd name="adj1" fmla="val 44872"/>
              <a:gd name="adj2" fmla="val 112708"/>
            </a:avLst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9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757" y="5806639"/>
            <a:ext cx="276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*http</a:t>
            </a:r>
            <a:r>
              <a:rPr lang="en-US" dirty="0">
                <a:solidFill>
                  <a:srgbClr val="000090"/>
                </a:solidFill>
              </a:rPr>
              <a:t>://</a:t>
            </a:r>
            <a:r>
              <a:rPr lang="en-US" dirty="0" err="1" smtClean="0">
                <a:solidFill>
                  <a:srgbClr val="000090"/>
                </a:solidFill>
              </a:rPr>
              <a:t>old.rosminzdrav.ru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417" y="1003049"/>
            <a:ext cx="768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</a:rPr>
              <a:t>Actuality</a:t>
            </a:r>
            <a:endParaRPr lang="ru-RU" sz="4000" b="1" dirty="0">
              <a:solidFill>
                <a:srgbClr val="00009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875" y="1877265"/>
            <a:ext cx="7251701" cy="303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*Population </a:t>
            </a:r>
            <a:r>
              <a:rPr lang="en-US" sz="3200" dirty="0">
                <a:solidFill>
                  <a:srgbClr val="000090"/>
                </a:solidFill>
              </a:rPr>
              <a:t>morbidity caused </a:t>
            </a:r>
            <a:r>
              <a:rPr lang="en-US" sz="3200" dirty="0" smtClean="0">
                <a:solidFill>
                  <a:srgbClr val="000090"/>
                </a:solidFill>
              </a:rPr>
              <a:t>by:</a:t>
            </a:r>
          </a:p>
          <a:p>
            <a:endParaRPr lang="ru-RU" dirty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90"/>
                </a:solidFill>
              </a:rPr>
              <a:t>Essential </a:t>
            </a:r>
            <a:r>
              <a:rPr lang="en-US" sz="3200" dirty="0">
                <a:solidFill>
                  <a:srgbClr val="000090"/>
                </a:solidFill>
              </a:rPr>
              <a:t>hypertension 191,8 </a:t>
            </a:r>
            <a:r>
              <a:rPr lang="en-US" sz="3200" dirty="0" smtClean="0">
                <a:solidFill>
                  <a:srgbClr val="000090"/>
                </a:solidFill>
              </a:rPr>
              <a:t>– 100000</a:t>
            </a:r>
            <a:endParaRPr lang="ru-RU" sz="3200" dirty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90"/>
                </a:solidFill>
              </a:rPr>
              <a:t>Intracranial </a:t>
            </a:r>
            <a:r>
              <a:rPr lang="en-US" sz="3200" dirty="0" smtClean="0">
                <a:solidFill>
                  <a:srgbClr val="000090"/>
                </a:solidFill>
              </a:rPr>
              <a:t>hemorrhage 26,8 – </a:t>
            </a:r>
            <a:r>
              <a:rPr lang="en-US" sz="3200" dirty="0">
                <a:solidFill>
                  <a:srgbClr val="000090"/>
                </a:solidFill>
              </a:rPr>
              <a:t>100000 </a:t>
            </a:r>
            <a:endParaRPr lang="en-US" sz="3200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90"/>
                </a:solidFill>
              </a:rPr>
              <a:t>Cardiomyopathy </a:t>
            </a:r>
            <a:r>
              <a:rPr lang="en-US" sz="3200" dirty="0">
                <a:solidFill>
                  <a:srgbClr val="000090"/>
                </a:solidFill>
              </a:rPr>
              <a:t>24,3 </a:t>
            </a:r>
            <a:r>
              <a:rPr lang="en-US" sz="3200" dirty="0" smtClean="0">
                <a:solidFill>
                  <a:srgbClr val="000090"/>
                </a:solidFill>
              </a:rPr>
              <a:t>– 100000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5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072" y="1669542"/>
            <a:ext cx="7338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90"/>
                </a:solidFill>
              </a:rPr>
              <a:t>Aim</a:t>
            </a:r>
            <a:r>
              <a:rPr lang="en-US" sz="2800" dirty="0" smtClean="0">
                <a:solidFill>
                  <a:srgbClr val="000090"/>
                </a:solidFill>
              </a:rPr>
              <a:t>: </a:t>
            </a:r>
            <a:r>
              <a:rPr lang="en-US" sz="2800" i="1" dirty="0">
                <a:solidFill>
                  <a:srgbClr val="000090"/>
                </a:solidFill>
              </a:rPr>
              <a:t>To evaluate the efficacy of systemic allograft multipotent mesenchymal stromal cells (MMSC) of the bone marrow for the treatment of dilated cardiomyopathy (DCM) of viral origin</a:t>
            </a:r>
            <a:r>
              <a:rPr lang="ru-RU" sz="2800" dirty="0">
                <a:solidFill>
                  <a:srgbClr val="000090"/>
                </a:solidFill>
              </a:rPr>
              <a:t> </a:t>
            </a:r>
            <a:r>
              <a:rPr lang="ru-RU" sz="2800" dirty="0" smtClean="0">
                <a:solidFill>
                  <a:srgbClr val="000090"/>
                </a:solidFill>
              </a:rPr>
              <a:t> </a:t>
            </a:r>
            <a:endParaRPr lang="ru-RU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43338" y="5191125"/>
            <a:ext cx="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2800" b="1"/>
          </a:p>
          <a:p>
            <a:pPr eaLnBrk="0" hangingPunct="0"/>
            <a:endParaRPr lang="en-US" sz="2800" b="1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901861" y="542935"/>
            <a:ext cx="7684228" cy="72547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0090"/>
                </a:solidFill>
                <a:latin typeface="Arial" charset="0"/>
              </a:rPr>
              <a:t>Patients</a:t>
            </a:r>
            <a:endParaRPr lang="ru-RU" sz="40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14500" y="2320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3589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99251"/>
              </p:ext>
            </p:extLst>
          </p:nvPr>
        </p:nvGraphicFramePr>
        <p:xfrm>
          <a:off x="773024" y="1519804"/>
          <a:ext cx="7610606" cy="4737748"/>
        </p:xfrm>
        <a:graphic>
          <a:graphicData uri="http://schemas.openxmlformats.org/drawingml/2006/table">
            <a:tbl>
              <a:tblPr/>
              <a:tblGrid>
                <a:gridCol w="2441266"/>
                <a:gridCol w="2429032"/>
                <a:gridCol w="2740308"/>
              </a:tblGrid>
              <a:tr h="95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Main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(cell therapy)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Control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(no cell)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Number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sym typeface="Symbol" charset="0"/>
                        </a:rPr>
                        <a:t>32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sym typeface="Symbol" charset="0"/>
                        </a:rPr>
                        <a:t>30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1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Age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Symbol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Symbol" charset="0"/>
                        </a:rPr>
                        <a:t>0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Symbol" charset="0"/>
                        </a:rPr>
                        <a:t>,8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Symbol" charset="0"/>
                        </a:rPr>
                        <a:t>±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Symbol" charset="0"/>
                        </a:rPr>
                        <a:t> 5,2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sym typeface="Symbol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sym typeface="Symbo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sym typeface="Symbol" charset="0"/>
                        </a:rPr>
                        <a:t>,3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Symbol" charset="0"/>
                        </a:rPr>
                        <a:t>±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Symbol" charset="0"/>
                        </a:rPr>
                        <a:t> 4,7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Men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Women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20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12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16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</a:rPr>
                        <a:t>14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EF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5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,3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  <a:sym typeface="Symbol" charset="0"/>
                        </a:rPr>
                        <a:t>±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  <a:sym typeface="Symbo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  <a:sym typeface="Symbo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  <a:sym typeface="Symbol" charset="0"/>
                        </a:rPr>
                        <a:t>,2 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Arial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</a:rPr>
                        <a:t>,3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  <a:sym typeface="Symbol" charset="0"/>
                        </a:rPr>
                        <a:t>±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Arial" charset="0"/>
                          <a:cs typeface="Arial"/>
                          <a:sym typeface="Symbol" charset="0"/>
                        </a:rPr>
                        <a:t> 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096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306" y="1131881"/>
            <a:ext cx="73069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rgbClr val="000090"/>
                </a:solidFill>
              </a:rPr>
              <a:t>Informed consent was obtained for all patients before participation in the study, and the study protocol was approved by the Ethics Committee. </a:t>
            </a:r>
            <a:endParaRPr lang="en-GB" sz="4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3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567" y="1006929"/>
            <a:ext cx="75487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  <a:cs typeface="Geneva CY"/>
              </a:rPr>
              <a:t>Study Design</a:t>
            </a:r>
          </a:p>
          <a:p>
            <a:pPr algn="ctr"/>
            <a:endParaRPr lang="en-US" sz="2800" b="1" dirty="0">
              <a:cs typeface="Geneva CY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err="1" smtClean="0">
                <a:solidFill>
                  <a:srgbClr val="000090"/>
                </a:solidFill>
              </a:rPr>
              <a:t>echocardigraphy</a:t>
            </a:r>
            <a:r>
              <a:rPr lang="en-US" sz="2800" dirty="0" smtClean="0">
                <a:solidFill>
                  <a:srgbClr val="000090"/>
                </a:solidFill>
                <a:cs typeface="Geneva CY"/>
              </a:rPr>
              <a:t> </a:t>
            </a:r>
            <a:endParaRPr lang="en-US" sz="2800" dirty="0">
              <a:solidFill>
                <a:srgbClr val="000090"/>
              </a:solidFill>
              <a:cs typeface="Geneva CY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solidFill>
                  <a:srgbClr val="000090"/>
                </a:solidFill>
                <a:cs typeface="Geneva CY"/>
              </a:rPr>
              <a:t>biochemical blood tests(</a:t>
            </a:r>
            <a:r>
              <a:rPr lang="en-US" sz="2800" dirty="0" err="1">
                <a:solidFill>
                  <a:srgbClr val="000090"/>
                </a:solidFill>
                <a:cs typeface="Geneva CY"/>
              </a:rPr>
              <a:t>inc.</a:t>
            </a:r>
            <a:r>
              <a:rPr lang="en-US" sz="2800" dirty="0">
                <a:solidFill>
                  <a:srgbClr val="000090"/>
                </a:solidFill>
                <a:cs typeface="Geneva CY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cs typeface="Geneva CY"/>
              </a:rPr>
              <a:t>CEA</a:t>
            </a:r>
            <a:r>
              <a:rPr lang="en-US" sz="2800" dirty="0">
                <a:solidFill>
                  <a:srgbClr val="000090"/>
                </a:solidFill>
                <a:cs typeface="Geneva CY"/>
              </a:rPr>
              <a:t>, AFP,</a:t>
            </a:r>
            <a:r>
              <a:rPr lang="ru-RU" sz="2800" dirty="0" smtClean="0">
                <a:solidFill>
                  <a:srgbClr val="000090"/>
                </a:solidFill>
                <a:cs typeface="Geneva CY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cs typeface="Geneva CY"/>
              </a:rPr>
              <a:t>PSA, CA</a:t>
            </a:r>
            <a:r>
              <a:rPr lang="ru-RU" sz="2800" dirty="0" smtClean="0">
                <a:solidFill>
                  <a:srgbClr val="000090"/>
                </a:solidFill>
                <a:cs typeface="Geneva CY"/>
              </a:rPr>
              <a:t>19</a:t>
            </a:r>
            <a:r>
              <a:rPr lang="en-US" sz="2800" dirty="0" smtClean="0">
                <a:solidFill>
                  <a:srgbClr val="000090"/>
                </a:solidFill>
                <a:cs typeface="Geneva CY"/>
              </a:rPr>
              <a:t>-9, CA125, CA15-3)</a:t>
            </a:r>
            <a:r>
              <a:rPr lang="en-US" sz="2800" dirty="0">
                <a:solidFill>
                  <a:srgbClr val="000090"/>
                </a:solidFill>
                <a:cs typeface="Geneva CY"/>
              </a:rPr>
              <a:t>,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solidFill>
                  <a:srgbClr val="000090"/>
                </a:solidFill>
                <a:cs typeface="Geneva CY"/>
              </a:rPr>
              <a:t>6-minute walk test, 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solidFill>
                  <a:srgbClr val="000090"/>
                </a:solidFill>
                <a:cs typeface="Geneva CY"/>
              </a:rPr>
              <a:t>questionnaires SF-36, EQ-5D</a:t>
            </a:r>
            <a:r>
              <a:rPr lang="ru-RU" sz="2800" dirty="0">
                <a:solidFill>
                  <a:srgbClr val="000090"/>
                </a:solidFill>
                <a:cs typeface="Geneva CY"/>
              </a:rPr>
              <a:t> </a:t>
            </a:r>
            <a:endParaRPr lang="en-US" sz="2800" dirty="0" smtClean="0">
              <a:solidFill>
                <a:srgbClr val="000090"/>
              </a:solidFill>
              <a:cs typeface="Geneva CY"/>
            </a:endParaRPr>
          </a:p>
          <a:p>
            <a:pPr marL="457200" indent="-457200">
              <a:buFont typeface="Wingdings" charset="2"/>
              <a:buChar char="Ø"/>
            </a:pPr>
            <a:endParaRPr lang="en-US" sz="2800" dirty="0">
              <a:solidFill>
                <a:srgbClr val="000090"/>
              </a:solidFill>
              <a:cs typeface="Geneva CY"/>
            </a:endParaRPr>
          </a:p>
          <a:p>
            <a:pPr algn="just"/>
            <a:r>
              <a:rPr lang="en-US" sz="2800" i="1" dirty="0" smtClean="0">
                <a:solidFill>
                  <a:srgbClr val="000090"/>
                </a:solidFill>
                <a:cs typeface="Geneva CY"/>
              </a:rPr>
              <a:t>Control point: before injection; 14 days and 1,3,6,12,24 months after the initial injection</a:t>
            </a:r>
            <a:endParaRPr lang="ru-RU" sz="2800" i="1" dirty="0">
              <a:solidFill>
                <a:srgbClr val="000090"/>
              </a:solidFill>
              <a:cs typeface="Geneva CY"/>
            </a:endParaRPr>
          </a:p>
        </p:txBody>
      </p:sp>
    </p:spTree>
    <p:extLst>
      <p:ext uri="{BB962C8B-B14F-4D97-AF65-F5344CB8AC3E}">
        <p14:creationId xmlns:p14="http://schemas.microsoft.com/office/powerpoint/2010/main" val="1790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doryphoros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6" b="95922" l="18530" r="85299">
                        <a14:foregroundMark x1="75651" y1="64411" x2="75651" y2="64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96" y="817011"/>
            <a:ext cx="1092351" cy="1804972"/>
          </a:xfrm>
          <a:prstGeom prst="rect">
            <a:avLst/>
          </a:prstGeom>
        </p:spPr>
      </p:pic>
      <p:pic>
        <p:nvPicPr>
          <p:cNvPr id="3" name="Изображение 2" descr="doryphoros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2" b="94903" l="18530" r="85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7" y="1043464"/>
            <a:ext cx="1099068" cy="18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Изображение 3" descr="doryphoros1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4" b="96942" l="18530" r="868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73" y="979081"/>
            <a:ext cx="1089662" cy="180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 descr="qs16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71" b="97353" l="1913" r="96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46" y="718197"/>
            <a:ext cx="1769748" cy="1644028"/>
          </a:xfrm>
          <a:prstGeom prst="rect">
            <a:avLst/>
          </a:prstGeom>
        </p:spPr>
      </p:pic>
      <p:pic>
        <p:nvPicPr>
          <p:cNvPr id="7" name="Изображение 6" descr="Видеокадр-пользователя-AndyPoll2009-YouTub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61" y="979081"/>
            <a:ext cx="1820586" cy="130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7" descr="0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99" y="3374578"/>
            <a:ext cx="2513295" cy="179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8" descr="091171.jpg"/>
          <p:cNvPicPr>
            <a:picLocks noChangeAspect="1"/>
          </p:cNvPicPr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9" r="1"/>
          <a:stretch/>
        </p:blipFill>
        <p:spPr>
          <a:xfrm>
            <a:off x="3317478" y="4964226"/>
            <a:ext cx="2268609" cy="1252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Изображение 9" descr="0014-002-Tipy-sistem.jp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55" b="98288" l="3476" r="97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5" y="3464712"/>
            <a:ext cx="2546199" cy="1987941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2335678" y="1696184"/>
            <a:ext cx="1138264" cy="484632"/>
          </a:xfrm>
          <a:prstGeom prst="rightArrow">
            <a:avLst>
              <a:gd name="adj1" fmla="val 35341"/>
              <a:gd name="adj2" fmla="val 101310"/>
            </a:avLst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35113" y="1616259"/>
            <a:ext cx="1394302" cy="484632"/>
          </a:xfrm>
          <a:prstGeom prst="rightArrow">
            <a:avLst>
              <a:gd name="adj1" fmla="val 31676"/>
              <a:gd name="adj2" fmla="val 95812"/>
            </a:avLst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86961" y="2362225"/>
            <a:ext cx="497330" cy="1012353"/>
          </a:xfrm>
          <a:prstGeom prst="downArrow">
            <a:avLst>
              <a:gd name="adj1" fmla="val 32142"/>
              <a:gd name="adj2" fmla="val 83927"/>
            </a:avLst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9590815">
            <a:off x="4125595" y="4184440"/>
            <a:ext cx="1856488" cy="519605"/>
          </a:xfrm>
          <a:prstGeom prst="leftArrow">
            <a:avLst>
              <a:gd name="adj1" fmla="val 50000"/>
              <a:gd name="adj2" fmla="val 88612"/>
            </a:avLst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flipH="1">
            <a:off x="1500873" y="5452653"/>
            <a:ext cx="1919240" cy="586117"/>
          </a:xfrm>
          <a:prstGeom prst="bentUpArrow">
            <a:avLst>
              <a:gd name="adj1" fmla="val 20161"/>
              <a:gd name="adj2" fmla="val 20968"/>
              <a:gd name="adj3" fmla="val 50000"/>
            </a:avLst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3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1313</TotalTime>
  <Words>678</Words>
  <Application>Microsoft Macintosh PowerPoint</Application>
  <PresentationFormat>Экран (4:3)</PresentationFormat>
  <Paragraphs>161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Вешка</vt:lpstr>
      <vt:lpstr>CELL THERAPY PATIENTS WITH  CARDIOMYOPATHY </vt:lpstr>
      <vt:lpstr>Презентация PowerPoint</vt:lpstr>
      <vt:lpstr>Презентация PowerPoint</vt:lpstr>
      <vt:lpstr>Презентация PowerPoint</vt:lpstr>
      <vt:lpstr>Презентация PowerPoint</vt:lpstr>
      <vt:lpstr>Patients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LasVegasIvanov</dc:title>
  <dc:subject/>
  <dc:creator>Доктор Иванов</dc:creator>
  <cp:keywords/>
  <dc:description/>
  <cp:lastModifiedBy>Mac</cp:lastModifiedBy>
  <cp:revision>76</cp:revision>
  <dcterms:created xsi:type="dcterms:W3CDTF">2014-08-18T12:03:36Z</dcterms:created>
  <dcterms:modified xsi:type="dcterms:W3CDTF">2014-10-26T02:00:10Z</dcterms:modified>
  <cp:category/>
</cp:coreProperties>
</file>