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notesSlides/notesSlide27.xml" ContentType="application/vnd.openxmlformats-officedocument.presentationml.notesSlide+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colors8.xml" ContentType="application/vnd.openxmlformats-officedocument.drawingml.diagramColors+xml"/>
  <Override PartName="/ppt/notesSlides/notesSlide12.xml" ContentType="application/vnd.openxmlformats-officedocument.presentationml.notesSlide+xml"/>
  <Override PartName="/ppt/diagrams/quickStyle13.xml" ContentType="application/vnd.openxmlformats-officedocument.drawingml.diagramStyl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layout13.xml" ContentType="application/vnd.openxmlformats-officedocument.drawingml.diagramLayout+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ms-powerpoint.presentation.macroEnabled.main+xml"/>
  <Override PartName="/ppt/slides/slide22.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diagrams/colors9.xml" ContentType="application/vnd.openxmlformats-officedocument.drawingml.diagramColors+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Default Extension="vml" ContentType="application/vnd.openxmlformats-officedocument.vmlDrawing"/>
  <Override PartName="/ppt/notesSlides/notesSlide20.xml" ContentType="application/vnd.openxmlformats-officedocument.presentationml.notesSlide+xml"/>
  <Override PartName="/ppt/diagrams/quickStyle12.xml" ContentType="application/vnd.openxmlformats-officedocument.drawingml.diagramStyle+xml"/>
  <Override PartName="/ppt/diagrams/drawing8.xml" ContentType="application/vnd.ms-office.drawingml.diagramDrawing+xml"/>
  <Override PartName="/ppt/diagrams/drawing13.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diagrams/drawing1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xls" ContentType="application/vnd.ms-exce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drawing9.xml" ContentType="application/vnd.ms-office.drawingml.diagramDrawing+xml"/>
  <Override PartName="/ppt/diagrams/colors6.xml" ContentType="application/vnd.openxmlformats-officedocument.drawingml.diagramColors+xml"/>
  <Override PartName="/ppt/notesSlides/notesSlide10.xml" ContentType="application/vnd.openxmlformats-officedocument.presentationml.notesSlide+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Default Extension="sldx" ContentType="application/vnd.openxmlformats-officedocument.presentationml.slide"/>
  <Override PartName="/ppt/diagrams/layout11.xml" ContentType="application/vnd.openxmlformats-officedocument.drawingml.diagram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diagrams/data9.xml" ContentType="application/vnd.openxmlformats-officedocument.drawingml.diagramData+xml"/>
  <Override PartName="/ppt/notesSlides/notesSlide26.xml" ContentType="application/vnd.openxmlformats-officedocument.presentationml.notesSlide+xml"/>
  <Default Extension="wav" ContentType="audio/wav"/>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09" r:id="rId1"/>
    <p:sldMasterId id="2147484224" r:id="rId2"/>
  </p:sldMasterIdLst>
  <p:notesMasterIdLst>
    <p:notesMasterId r:id="rId35"/>
  </p:notesMasterIdLst>
  <p:sldIdLst>
    <p:sldId id="316" r:id="rId3"/>
    <p:sldId id="300" r:id="rId4"/>
    <p:sldId id="302" r:id="rId5"/>
    <p:sldId id="303" r:id="rId6"/>
    <p:sldId id="308" r:id="rId7"/>
    <p:sldId id="276" r:id="rId8"/>
    <p:sldId id="283" r:id="rId9"/>
    <p:sldId id="284" r:id="rId10"/>
    <p:sldId id="266" r:id="rId11"/>
    <p:sldId id="267" r:id="rId12"/>
    <p:sldId id="304" r:id="rId13"/>
    <p:sldId id="269" r:id="rId14"/>
    <p:sldId id="262" r:id="rId15"/>
    <p:sldId id="264" r:id="rId16"/>
    <p:sldId id="282" r:id="rId17"/>
    <p:sldId id="310" r:id="rId18"/>
    <p:sldId id="312" r:id="rId19"/>
    <p:sldId id="296" r:id="rId20"/>
    <p:sldId id="314" r:id="rId21"/>
    <p:sldId id="315" r:id="rId22"/>
    <p:sldId id="313" r:id="rId23"/>
    <p:sldId id="305" r:id="rId24"/>
    <p:sldId id="286" r:id="rId25"/>
    <p:sldId id="306" r:id="rId26"/>
    <p:sldId id="270" r:id="rId27"/>
    <p:sldId id="290" r:id="rId28"/>
    <p:sldId id="297" r:id="rId29"/>
    <p:sldId id="289" r:id="rId30"/>
    <p:sldId id="291" r:id="rId31"/>
    <p:sldId id="278" r:id="rId32"/>
    <p:sldId id="299" r:id="rId33"/>
    <p:sldId id="317"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624" autoAdjust="0"/>
    <p:restoredTop sz="98214" autoAdjust="0"/>
  </p:normalViewPr>
  <p:slideViewPr>
    <p:cSldViewPr>
      <p:cViewPr varScale="1">
        <p:scale>
          <a:sx n="69" d="100"/>
          <a:sy n="69" d="100"/>
        </p:scale>
        <p:origin x="-1278" y="-108"/>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sorterViewPr>
    <p:cViewPr>
      <p:scale>
        <a:sx n="100" d="100"/>
        <a:sy n="100" d="100"/>
      </p:scale>
      <p:origin x="0" y="2346"/>
    </p:cViewPr>
  </p:sorterViewPr>
  <p:notesViewPr>
    <p:cSldViewPr>
      <p:cViewPr>
        <p:scale>
          <a:sx n="100" d="100"/>
          <a:sy n="100" d="100"/>
        </p:scale>
        <p:origin x="-816" y="21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0A698-3172-4252-8EA2-CD4165F3165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6FDEC092-4540-407C-9B81-3528129F6303}">
      <dgm:prSet phldrT="[Text]"/>
      <dgm:spPr/>
      <dgm:t>
        <a:bodyPr/>
        <a:lstStyle/>
        <a:p>
          <a:r>
            <a:rPr lang="en-US" b="1" dirty="0" smtClean="0"/>
            <a:t>IOM Report</a:t>
          </a:r>
          <a:endParaRPr lang="en-US" b="1" dirty="0"/>
        </a:p>
      </dgm:t>
    </dgm:pt>
    <dgm:pt modelId="{5964E117-9E97-4F52-B8F2-F3CC2E803AAE}" type="parTrans" cxnId="{FC67C5DA-EB96-48DE-B974-089DEE52F088}">
      <dgm:prSet/>
      <dgm:spPr/>
      <dgm:t>
        <a:bodyPr/>
        <a:lstStyle/>
        <a:p>
          <a:endParaRPr lang="en-US"/>
        </a:p>
      </dgm:t>
    </dgm:pt>
    <dgm:pt modelId="{CDB4A757-AE0E-49D4-93F7-B6152A6E3611}" type="sibTrans" cxnId="{FC67C5DA-EB96-48DE-B974-089DEE52F088}">
      <dgm:prSet/>
      <dgm:spPr/>
      <dgm:t>
        <a:bodyPr/>
        <a:lstStyle/>
        <a:p>
          <a:endParaRPr lang="en-US"/>
        </a:p>
      </dgm:t>
    </dgm:pt>
    <dgm:pt modelId="{AD9AF3C1-C1FC-42D7-AE62-12B14BA6607F}">
      <dgm:prSet phldrT="[Text]"/>
      <dgm:spPr/>
      <dgm:t>
        <a:bodyPr/>
        <a:lstStyle/>
        <a:p>
          <a:r>
            <a:rPr lang="en-US" b="1" dirty="0" smtClean="0"/>
            <a:t>Legal/ Regulatory</a:t>
          </a:r>
          <a:endParaRPr lang="en-US" b="1" dirty="0"/>
        </a:p>
      </dgm:t>
    </dgm:pt>
    <dgm:pt modelId="{DF1D8DCF-211D-4DD4-983C-3789484A89FF}" type="parTrans" cxnId="{40B7099F-FC00-4D4C-B4E7-C965E7574A18}">
      <dgm:prSet/>
      <dgm:spPr/>
      <dgm:t>
        <a:bodyPr/>
        <a:lstStyle/>
        <a:p>
          <a:endParaRPr lang="en-US"/>
        </a:p>
      </dgm:t>
    </dgm:pt>
    <dgm:pt modelId="{3C716371-18BC-453F-B2A3-913E1C4F8523}" type="sibTrans" cxnId="{40B7099F-FC00-4D4C-B4E7-C965E7574A18}">
      <dgm:prSet/>
      <dgm:spPr/>
      <dgm:t>
        <a:bodyPr/>
        <a:lstStyle/>
        <a:p>
          <a:endParaRPr lang="en-US"/>
        </a:p>
      </dgm:t>
    </dgm:pt>
    <dgm:pt modelId="{9359EBB2-C688-4FAE-8D77-CE960310B5FF}">
      <dgm:prSet phldrT="[Text]"/>
      <dgm:spPr/>
      <dgm:t>
        <a:bodyPr/>
        <a:lstStyle/>
        <a:p>
          <a:r>
            <a:rPr lang="en-US" b="1" dirty="0" smtClean="0"/>
            <a:t>Epidemic Drug abuse/misuse/diversion</a:t>
          </a:r>
          <a:endParaRPr lang="en-US" b="1" dirty="0"/>
        </a:p>
      </dgm:t>
    </dgm:pt>
    <dgm:pt modelId="{CC812C9A-9778-4858-944A-B7252D4D58A4}" type="parTrans" cxnId="{5BB4E6C1-684D-4F02-A560-705629E50F04}">
      <dgm:prSet/>
      <dgm:spPr/>
      <dgm:t>
        <a:bodyPr/>
        <a:lstStyle/>
        <a:p>
          <a:endParaRPr lang="en-US"/>
        </a:p>
      </dgm:t>
    </dgm:pt>
    <dgm:pt modelId="{6BB5711C-22A3-4488-9988-DD880A235D73}" type="sibTrans" cxnId="{5BB4E6C1-684D-4F02-A560-705629E50F04}">
      <dgm:prSet/>
      <dgm:spPr/>
      <dgm:t>
        <a:bodyPr/>
        <a:lstStyle/>
        <a:p>
          <a:endParaRPr lang="en-US"/>
        </a:p>
      </dgm:t>
    </dgm:pt>
    <dgm:pt modelId="{78329725-B2F5-42BC-B54C-4DD1A5F757F0}">
      <dgm:prSet phldrT="[Text]"/>
      <dgm:spPr/>
      <dgm:t>
        <a:bodyPr/>
        <a:lstStyle/>
        <a:p>
          <a:r>
            <a:rPr lang="en-US" b="1" dirty="0" smtClean="0"/>
            <a:t>Pressure from patients to prescribe opioids</a:t>
          </a:r>
          <a:endParaRPr lang="en-US" b="1" dirty="0"/>
        </a:p>
      </dgm:t>
    </dgm:pt>
    <dgm:pt modelId="{3C1A5EFB-A78B-47C8-BD15-964332BD008B}" type="parTrans" cxnId="{F8E730F8-61E8-48E9-AC68-43F8A2B3A8B0}">
      <dgm:prSet/>
      <dgm:spPr/>
      <dgm:t>
        <a:bodyPr/>
        <a:lstStyle/>
        <a:p>
          <a:endParaRPr lang="en-US"/>
        </a:p>
      </dgm:t>
    </dgm:pt>
    <dgm:pt modelId="{0DA1552A-FEBE-4B55-92A1-8DFD4E4B3E81}" type="sibTrans" cxnId="{F8E730F8-61E8-48E9-AC68-43F8A2B3A8B0}">
      <dgm:prSet/>
      <dgm:spPr/>
      <dgm:t>
        <a:bodyPr/>
        <a:lstStyle/>
        <a:p>
          <a:endParaRPr lang="en-US"/>
        </a:p>
      </dgm:t>
    </dgm:pt>
    <dgm:pt modelId="{09B519E0-E3D1-4156-9D5F-F3F8A0C7CD53}" type="pres">
      <dgm:prSet presAssocID="{4DD0A698-3172-4252-8EA2-CD4165F3165D}" presName="matrix" presStyleCnt="0">
        <dgm:presLayoutVars>
          <dgm:chMax val="1"/>
          <dgm:dir/>
          <dgm:resizeHandles val="exact"/>
        </dgm:presLayoutVars>
      </dgm:prSet>
      <dgm:spPr/>
      <dgm:t>
        <a:bodyPr/>
        <a:lstStyle/>
        <a:p>
          <a:endParaRPr lang="en-US"/>
        </a:p>
      </dgm:t>
    </dgm:pt>
    <dgm:pt modelId="{05C2182E-75D0-42F5-8294-A5053B497C4B}" type="pres">
      <dgm:prSet presAssocID="{4DD0A698-3172-4252-8EA2-CD4165F3165D}" presName="diamond" presStyleLbl="bgShp" presStyleIdx="0" presStyleCnt="1"/>
      <dgm:spPr>
        <a:solidFill>
          <a:schemeClr val="accent5">
            <a:lumMod val="40000"/>
            <a:lumOff val="60000"/>
          </a:schemeClr>
        </a:solidFill>
      </dgm:spPr>
    </dgm:pt>
    <dgm:pt modelId="{4786D661-F13F-4D1C-A71B-181381B1B7C9}" type="pres">
      <dgm:prSet presAssocID="{4DD0A698-3172-4252-8EA2-CD4165F3165D}" presName="quad1" presStyleLbl="node1" presStyleIdx="0" presStyleCnt="4">
        <dgm:presLayoutVars>
          <dgm:chMax val="0"/>
          <dgm:chPref val="0"/>
          <dgm:bulletEnabled val="1"/>
        </dgm:presLayoutVars>
      </dgm:prSet>
      <dgm:spPr/>
      <dgm:t>
        <a:bodyPr/>
        <a:lstStyle/>
        <a:p>
          <a:endParaRPr lang="en-US"/>
        </a:p>
      </dgm:t>
    </dgm:pt>
    <dgm:pt modelId="{36019750-97EB-4626-9511-F7461EC97A64}" type="pres">
      <dgm:prSet presAssocID="{4DD0A698-3172-4252-8EA2-CD4165F3165D}" presName="quad2" presStyleLbl="node1" presStyleIdx="1" presStyleCnt="4">
        <dgm:presLayoutVars>
          <dgm:chMax val="0"/>
          <dgm:chPref val="0"/>
          <dgm:bulletEnabled val="1"/>
        </dgm:presLayoutVars>
      </dgm:prSet>
      <dgm:spPr/>
      <dgm:t>
        <a:bodyPr/>
        <a:lstStyle/>
        <a:p>
          <a:endParaRPr lang="en-US"/>
        </a:p>
      </dgm:t>
    </dgm:pt>
    <dgm:pt modelId="{72CDF69C-ED35-46E2-B131-45B83DC6FEA6}" type="pres">
      <dgm:prSet presAssocID="{4DD0A698-3172-4252-8EA2-CD4165F3165D}" presName="quad3" presStyleLbl="node1" presStyleIdx="2" presStyleCnt="4">
        <dgm:presLayoutVars>
          <dgm:chMax val="0"/>
          <dgm:chPref val="0"/>
          <dgm:bulletEnabled val="1"/>
        </dgm:presLayoutVars>
      </dgm:prSet>
      <dgm:spPr/>
      <dgm:t>
        <a:bodyPr/>
        <a:lstStyle/>
        <a:p>
          <a:endParaRPr lang="en-US"/>
        </a:p>
      </dgm:t>
    </dgm:pt>
    <dgm:pt modelId="{31776C3D-1080-44A8-9777-A177B6D44A40}" type="pres">
      <dgm:prSet presAssocID="{4DD0A698-3172-4252-8EA2-CD4165F3165D}" presName="quad4" presStyleLbl="node1" presStyleIdx="3" presStyleCnt="4">
        <dgm:presLayoutVars>
          <dgm:chMax val="0"/>
          <dgm:chPref val="0"/>
          <dgm:bulletEnabled val="1"/>
        </dgm:presLayoutVars>
      </dgm:prSet>
      <dgm:spPr/>
      <dgm:t>
        <a:bodyPr/>
        <a:lstStyle/>
        <a:p>
          <a:endParaRPr lang="en-US"/>
        </a:p>
      </dgm:t>
    </dgm:pt>
  </dgm:ptLst>
  <dgm:cxnLst>
    <dgm:cxn modelId="{7BE00732-B1C6-44E4-ABFC-B4EF7CE5F9C8}" type="presOf" srcId="{78329725-B2F5-42BC-B54C-4DD1A5F757F0}" destId="{31776C3D-1080-44A8-9777-A177B6D44A40}" srcOrd="0" destOrd="0" presId="urn:microsoft.com/office/officeart/2005/8/layout/matrix3"/>
    <dgm:cxn modelId="{15547CF1-7008-4D79-BBEE-AA03E3038B84}" type="presOf" srcId="{6FDEC092-4540-407C-9B81-3528129F6303}" destId="{4786D661-F13F-4D1C-A71B-181381B1B7C9}" srcOrd="0" destOrd="0" presId="urn:microsoft.com/office/officeart/2005/8/layout/matrix3"/>
    <dgm:cxn modelId="{E05DEFB1-1EFF-4F78-9F39-1285B03BDDC2}" type="presOf" srcId="{AD9AF3C1-C1FC-42D7-AE62-12B14BA6607F}" destId="{36019750-97EB-4626-9511-F7461EC97A64}" srcOrd="0" destOrd="0" presId="urn:microsoft.com/office/officeart/2005/8/layout/matrix3"/>
    <dgm:cxn modelId="{FC67C5DA-EB96-48DE-B974-089DEE52F088}" srcId="{4DD0A698-3172-4252-8EA2-CD4165F3165D}" destId="{6FDEC092-4540-407C-9B81-3528129F6303}" srcOrd="0" destOrd="0" parTransId="{5964E117-9E97-4F52-B8F2-F3CC2E803AAE}" sibTransId="{CDB4A757-AE0E-49D4-93F7-B6152A6E3611}"/>
    <dgm:cxn modelId="{F8E730F8-61E8-48E9-AC68-43F8A2B3A8B0}" srcId="{4DD0A698-3172-4252-8EA2-CD4165F3165D}" destId="{78329725-B2F5-42BC-B54C-4DD1A5F757F0}" srcOrd="3" destOrd="0" parTransId="{3C1A5EFB-A78B-47C8-BD15-964332BD008B}" sibTransId="{0DA1552A-FEBE-4B55-92A1-8DFD4E4B3E81}"/>
    <dgm:cxn modelId="{5BB4E6C1-684D-4F02-A560-705629E50F04}" srcId="{4DD0A698-3172-4252-8EA2-CD4165F3165D}" destId="{9359EBB2-C688-4FAE-8D77-CE960310B5FF}" srcOrd="2" destOrd="0" parTransId="{CC812C9A-9778-4858-944A-B7252D4D58A4}" sibTransId="{6BB5711C-22A3-4488-9988-DD880A235D73}"/>
    <dgm:cxn modelId="{40B7099F-FC00-4D4C-B4E7-C965E7574A18}" srcId="{4DD0A698-3172-4252-8EA2-CD4165F3165D}" destId="{AD9AF3C1-C1FC-42D7-AE62-12B14BA6607F}" srcOrd="1" destOrd="0" parTransId="{DF1D8DCF-211D-4DD4-983C-3789484A89FF}" sibTransId="{3C716371-18BC-453F-B2A3-913E1C4F8523}"/>
    <dgm:cxn modelId="{9BF8ECD3-EDB5-49EA-9A3B-CBA1489A47A6}" type="presOf" srcId="{4DD0A698-3172-4252-8EA2-CD4165F3165D}" destId="{09B519E0-E3D1-4156-9D5F-F3F8A0C7CD53}" srcOrd="0" destOrd="0" presId="urn:microsoft.com/office/officeart/2005/8/layout/matrix3"/>
    <dgm:cxn modelId="{3FD3BC5A-4C41-470D-8212-F9F0F09F57B4}" type="presOf" srcId="{9359EBB2-C688-4FAE-8D77-CE960310B5FF}" destId="{72CDF69C-ED35-46E2-B131-45B83DC6FEA6}" srcOrd="0" destOrd="0" presId="urn:microsoft.com/office/officeart/2005/8/layout/matrix3"/>
    <dgm:cxn modelId="{65CDB2E3-31D1-48EF-8CDA-B960445090D6}" type="presParOf" srcId="{09B519E0-E3D1-4156-9D5F-F3F8A0C7CD53}" destId="{05C2182E-75D0-42F5-8294-A5053B497C4B}" srcOrd="0" destOrd="0" presId="urn:microsoft.com/office/officeart/2005/8/layout/matrix3"/>
    <dgm:cxn modelId="{ED133CB9-6989-4EB2-805A-CEF627DFA83E}" type="presParOf" srcId="{09B519E0-E3D1-4156-9D5F-F3F8A0C7CD53}" destId="{4786D661-F13F-4D1C-A71B-181381B1B7C9}" srcOrd="1" destOrd="0" presId="urn:microsoft.com/office/officeart/2005/8/layout/matrix3"/>
    <dgm:cxn modelId="{770C840A-A79D-43CE-B38F-282451D432D2}" type="presParOf" srcId="{09B519E0-E3D1-4156-9D5F-F3F8A0C7CD53}" destId="{36019750-97EB-4626-9511-F7461EC97A64}" srcOrd="2" destOrd="0" presId="urn:microsoft.com/office/officeart/2005/8/layout/matrix3"/>
    <dgm:cxn modelId="{70F9FF77-E0D5-4346-9419-23D15AEE28E7}" type="presParOf" srcId="{09B519E0-E3D1-4156-9D5F-F3F8A0C7CD53}" destId="{72CDF69C-ED35-46E2-B131-45B83DC6FEA6}" srcOrd="3" destOrd="0" presId="urn:microsoft.com/office/officeart/2005/8/layout/matrix3"/>
    <dgm:cxn modelId="{01A43130-21C2-4B12-AC53-F101DFABC81C}" type="presParOf" srcId="{09B519E0-E3D1-4156-9D5F-F3F8A0C7CD53}" destId="{31776C3D-1080-44A8-9777-A177B6D44A40}" srcOrd="4" destOrd="0" presId="urn:microsoft.com/office/officeart/2005/8/layout/matrix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E3BF2DB-41D1-4BB0-859F-90CCCAF5E69A}" type="doc">
      <dgm:prSet loTypeId="urn:microsoft.com/office/officeart/2005/8/layout/target3" loCatId="relationship" qsTypeId="urn:microsoft.com/office/officeart/2005/8/quickstyle/simple4" qsCatId="simple" csTypeId="urn:microsoft.com/office/officeart/2005/8/colors/accent1_2" csCatId="accent1" phldr="1"/>
      <dgm:spPr/>
      <dgm:t>
        <a:bodyPr/>
        <a:lstStyle/>
        <a:p>
          <a:endParaRPr lang="en-US"/>
        </a:p>
      </dgm:t>
    </dgm:pt>
    <dgm:pt modelId="{EDCB92CF-D6EA-487D-933E-650E2B01925C}">
      <dgm:prSet/>
      <dgm:spPr/>
      <dgm:t>
        <a:bodyPr/>
        <a:lstStyle/>
        <a:p>
          <a:pPr rtl="0"/>
          <a:r>
            <a:rPr lang="en-US" dirty="0" smtClean="0"/>
            <a:t>Educate, promote and sustain safe use of opioids</a:t>
          </a:r>
          <a:endParaRPr lang="en-US" dirty="0"/>
        </a:p>
      </dgm:t>
    </dgm:pt>
    <dgm:pt modelId="{4EDDEFB4-2604-4399-864B-888E900EEA6E}" type="parTrans" cxnId="{742C455F-5317-4034-8832-E55903DD2042}">
      <dgm:prSet/>
      <dgm:spPr/>
      <dgm:t>
        <a:bodyPr/>
        <a:lstStyle/>
        <a:p>
          <a:endParaRPr lang="en-US"/>
        </a:p>
      </dgm:t>
    </dgm:pt>
    <dgm:pt modelId="{2EE8135F-4BF7-4472-B2E9-E53532D4123F}" type="sibTrans" cxnId="{742C455F-5317-4034-8832-E55903DD2042}">
      <dgm:prSet/>
      <dgm:spPr/>
      <dgm:t>
        <a:bodyPr/>
        <a:lstStyle/>
        <a:p>
          <a:endParaRPr lang="en-US"/>
        </a:p>
      </dgm:t>
    </dgm:pt>
    <dgm:pt modelId="{197938C0-A3D2-4BDF-8311-638B87995926}">
      <dgm:prSet/>
      <dgm:spPr/>
      <dgm:t>
        <a:bodyPr/>
        <a:lstStyle/>
        <a:p>
          <a:pPr rtl="0"/>
          <a:r>
            <a:rPr lang="en-US" dirty="0" smtClean="0"/>
            <a:t>Establish risk category </a:t>
          </a:r>
          <a:endParaRPr lang="en-US" dirty="0"/>
        </a:p>
      </dgm:t>
    </dgm:pt>
    <dgm:pt modelId="{E8B43984-9AC9-4E11-AB58-DC30C92284C2}" type="parTrans" cxnId="{541CA72A-80BB-416B-A5EF-7440E44B32CC}">
      <dgm:prSet/>
      <dgm:spPr/>
      <dgm:t>
        <a:bodyPr/>
        <a:lstStyle/>
        <a:p>
          <a:endParaRPr lang="en-US"/>
        </a:p>
      </dgm:t>
    </dgm:pt>
    <dgm:pt modelId="{DC348015-A8B8-42CC-BF00-DA9B566578FB}" type="sibTrans" cxnId="{541CA72A-80BB-416B-A5EF-7440E44B32CC}">
      <dgm:prSet/>
      <dgm:spPr/>
      <dgm:t>
        <a:bodyPr/>
        <a:lstStyle/>
        <a:p>
          <a:endParaRPr lang="en-US"/>
        </a:p>
      </dgm:t>
    </dgm:pt>
    <dgm:pt modelId="{18860465-D29B-406C-BCC6-31FAEFC93BA0}">
      <dgm:prSet/>
      <dgm:spPr/>
      <dgm:t>
        <a:bodyPr/>
        <a:lstStyle/>
        <a:p>
          <a:pPr rtl="0"/>
          <a:r>
            <a:rPr lang="en-US" dirty="0" smtClean="0"/>
            <a:t>Level of monitoring </a:t>
          </a:r>
          <a:endParaRPr lang="en-US" dirty="0"/>
        </a:p>
      </dgm:t>
    </dgm:pt>
    <dgm:pt modelId="{9F0341E0-E34C-42CA-A5BB-9A78A08D0FAD}" type="parTrans" cxnId="{C45AE64F-0BB4-4C4C-A688-84E9D8B58EB4}">
      <dgm:prSet/>
      <dgm:spPr/>
      <dgm:t>
        <a:bodyPr/>
        <a:lstStyle/>
        <a:p>
          <a:endParaRPr lang="en-US"/>
        </a:p>
      </dgm:t>
    </dgm:pt>
    <dgm:pt modelId="{F260AF94-6457-44D3-81C9-F8B5862C0455}" type="sibTrans" cxnId="{C45AE64F-0BB4-4C4C-A688-84E9D8B58EB4}">
      <dgm:prSet/>
      <dgm:spPr/>
      <dgm:t>
        <a:bodyPr/>
        <a:lstStyle/>
        <a:p>
          <a:endParaRPr lang="en-US"/>
        </a:p>
      </dgm:t>
    </dgm:pt>
    <dgm:pt modelId="{DFB14BB5-663C-4E21-B2C3-EC49B438D229}">
      <dgm:prSet/>
      <dgm:spPr/>
      <dgm:t>
        <a:bodyPr/>
        <a:lstStyle/>
        <a:p>
          <a:pPr rtl="0"/>
          <a:r>
            <a:rPr lang="en-US" dirty="0" smtClean="0"/>
            <a:t>Level of treatment</a:t>
          </a:r>
          <a:endParaRPr lang="en-US" dirty="0"/>
        </a:p>
      </dgm:t>
    </dgm:pt>
    <dgm:pt modelId="{3AC3C9EA-092A-4764-B9F6-3EB061E47BF8}" type="parTrans" cxnId="{5AF0BC10-BFBA-4F96-BE86-5AA93E251F2E}">
      <dgm:prSet/>
      <dgm:spPr/>
      <dgm:t>
        <a:bodyPr/>
        <a:lstStyle/>
        <a:p>
          <a:endParaRPr lang="en-US"/>
        </a:p>
      </dgm:t>
    </dgm:pt>
    <dgm:pt modelId="{CD984CE7-2A52-4ED2-AD49-67D5EABDF48E}" type="sibTrans" cxnId="{5AF0BC10-BFBA-4F96-BE86-5AA93E251F2E}">
      <dgm:prSet/>
      <dgm:spPr/>
      <dgm:t>
        <a:bodyPr/>
        <a:lstStyle/>
        <a:p>
          <a:endParaRPr lang="en-US"/>
        </a:p>
      </dgm:t>
    </dgm:pt>
    <dgm:pt modelId="{EABED114-44AE-4EBC-84DA-A07D4EA5B2AA}">
      <dgm:prSet/>
      <dgm:spPr/>
      <dgm:t>
        <a:bodyPr/>
        <a:lstStyle/>
        <a:p>
          <a:pPr rtl="0"/>
          <a:r>
            <a:rPr lang="en-US" dirty="0" smtClean="0"/>
            <a:t>Low –medium- high</a:t>
          </a:r>
          <a:endParaRPr lang="en-US" dirty="0"/>
        </a:p>
      </dgm:t>
    </dgm:pt>
    <dgm:pt modelId="{4871675B-8746-45E4-8EC7-BF450DF36E67}" type="parTrans" cxnId="{CD9A13D5-A4CD-431A-94ED-3BE9AD47DAAD}">
      <dgm:prSet/>
      <dgm:spPr/>
      <dgm:t>
        <a:bodyPr/>
        <a:lstStyle/>
        <a:p>
          <a:endParaRPr lang="en-US"/>
        </a:p>
      </dgm:t>
    </dgm:pt>
    <dgm:pt modelId="{4AB9F10E-B3A9-4B38-B74F-5B73F5A57444}" type="sibTrans" cxnId="{CD9A13D5-A4CD-431A-94ED-3BE9AD47DAAD}">
      <dgm:prSet/>
      <dgm:spPr/>
      <dgm:t>
        <a:bodyPr/>
        <a:lstStyle/>
        <a:p>
          <a:endParaRPr lang="en-US"/>
        </a:p>
      </dgm:t>
    </dgm:pt>
    <dgm:pt modelId="{23649501-ADF1-4A25-94CC-3BA9BC04A0C3}" type="pres">
      <dgm:prSet presAssocID="{FE3BF2DB-41D1-4BB0-859F-90CCCAF5E69A}" presName="Name0" presStyleCnt="0">
        <dgm:presLayoutVars>
          <dgm:chMax val="7"/>
          <dgm:dir/>
          <dgm:animLvl val="lvl"/>
          <dgm:resizeHandles val="exact"/>
        </dgm:presLayoutVars>
      </dgm:prSet>
      <dgm:spPr/>
      <dgm:t>
        <a:bodyPr/>
        <a:lstStyle/>
        <a:p>
          <a:endParaRPr lang="en-US"/>
        </a:p>
      </dgm:t>
    </dgm:pt>
    <dgm:pt modelId="{2BA9B545-4893-42B3-84CC-8151660F81A1}" type="pres">
      <dgm:prSet presAssocID="{EDCB92CF-D6EA-487D-933E-650E2B01925C}" presName="circle1" presStyleLbl="node1" presStyleIdx="0" presStyleCnt="5"/>
      <dgm:spPr/>
    </dgm:pt>
    <dgm:pt modelId="{419C73CD-0D05-44E5-B0AD-1B02D90DC253}" type="pres">
      <dgm:prSet presAssocID="{EDCB92CF-D6EA-487D-933E-650E2B01925C}" presName="space" presStyleCnt="0"/>
      <dgm:spPr/>
    </dgm:pt>
    <dgm:pt modelId="{7D4530E3-0A02-4645-8247-84926F83B7A9}" type="pres">
      <dgm:prSet presAssocID="{EDCB92CF-D6EA-487D-933E-650E2B01925C}" presName="rect1" presStyleLbl="alignAcc1" presStyleIdx="0" presStyleCnt="5"/>
      <dgm:spPr/>
      <dgm:t>
        <a:bodyPr/>
        <a:lstStyle/>
        <a:p>
          <a:endParaRPr lang="en-US"/>
        </a:p>
      </dgm:t>
    </dgm:pt>
    <dgm:pt modelId="{F4D35788-0813-4AA1-B543-B04ECECAD261}" type="pres">
      <dgm:prSet presAssocID="{197938C0-A3D2-4BDF-8311-638B87995926}" presName="vertSpace2" presStyleLbl="node1" presStyleIdx="0" presStyleCnt="5"/>
      <dgm:spPr/>
    </dgm:pt>
    <dgm:pt modelId="{F66D1A7B-3835-440A-8D65-9F3F9CFD5639}" type="pres">
      <dgm:prSet presAssocID="{197938C0-A3D2-4BDF-8311-638B87995926}" presName="circle2" presStyleLbl="node1" presStyleIdx="1" presStyleCnt="5"/>
      <dgm:spPr/>
    </dgm:pt>
    <dgm:pt modelId="{BFAAB568-4938-4605-B465-EE61DC2931C7}" type="pres">
      <dgm:prSet presAssocID="{197938C0-A3D2-4BDF-8311-638B87995926}" presName="rect2" presStyleLbl="alignAcc1" presStyleIdx="1" presStyleCnt="5"/>
      <dgm:spPr/>
      <dgm:t>
        <a:bodyPr/>
        <a:lstStyle/>
        <a:p>
          <a:endParaRPr lang="en-US"/>
        </a:p>
      </dgm:t>
    </dgm:pt>
    <dgm:pt modelId="{F76F0E2E-C95B-4151-BE98-FC61680A2290}" type="pres">
      <dgm:prSet presAssocID="{18860465-D29B-406C-BCC6-31FAEFC93BA0}" presName="vertSpace3" presStyleLbl="node1" presStyleIdx="1" presStyleCnt="5"/>
      <dgm:spPr/>
    </dgm:pt>
    <dgm:pt modelId="{AA5BD776-B85B-4FBF-9C3C-E1BFBF9A681D}" type="pres">
      <dgm:prSet presAssocID="{18860465-D29B-406C-BCC6-31FAEFC93BA0}" presName="circle3" presStyleLbl="node1" presStyleIdx="2" presStyleCnt="5"/>
      <dgm:spPr>
        <a:prstGeom prst="triangle">
          <a:avLst/>
        </a:prstGeom>
      </dgm:spPr>
    </dgm:pt>
    <dgm:pt modelId="{1908054D-D191-4B5D-943C-4666741D2110}" type="pres">
      <dgm:prSet presAssocID="{18860465-D29B-406C-BCC6-31FAEFC93BA0}" presName="rect3" presStyleLbl="alignAcc1" presStyleIdx="2" presStyleCnt="5"/>
      <dgm:spPr/>
      <dgm:t>
        <a:bodyPr/>
        <a:lstStyle/>
        <a:p>
          <a:endParaRPr lang="en-US"/>
        </a:p>
      </dgm:t>
    </dgm:pt>
    <dgm:pt modelId="{93F5483F-9A45-41C3-9FD4-69292DDA746D}" type="pres">
      <dgm:prSet presAssocID="{DFB14BB5-663C-4E21-B2C3-EC49B438D229}" presName="vertSpace4" presStyleLbl="node1" presStyleIdx="2" presStyleCnt="5"/>
      <dgm:spPr/>
    </dgm:pt>
    <dgm:pt modelId="{F4A2BADA-93CC-4922-BAF0-D86C09B1FE8E}" type="pres">
      <dgm:prSet presAssocID="{DFB14BB5-663C-4E21-B2C3-EC49B438D229}" presName="circle4" presStyleLbl="node1" presStyleIdx="3" presStyleCnt="5"/>
      <dgm:spPr/>
    </dgm:pt>
    <dgm:pt modelId="{626305BA-0366-48E1-8087-B18AAEFD23C2}" type="pres">
      <dgm:prSet presAssocID="{DFB14BB5-663C-4E21-B2C3-EC49B438D229}" presName="rect4" presStyleLbl="alignAcc1" presStyleIdx="3" presStyleCnt="5"/>
      <dgm:spPr/>
      <dgm:t>
        <a:bodyPr/>
        <a:lstStyle/>
        <a:p>
          <a:endParaRPr lang="en-US"/>
        </a:p>
      </dgm:t>
    </dgm:pt>
    <dgm:pt modelId="{C4BA68EB-1969-4139-B116-5C8DDFC8F199}" type="pres">
      <dgm:prSet presAssocID="{EABED114-44AE-4EBC-84DA-A07D4EA5B2AA}" presName="vertSpace5" presStyleLbl="node1" presStyleIdx="3" presStyleCnt="5"/>
      <dgm:spPr/>
    </dgm:pt>
    <dgm:pt modelId="{6EFA203D-5D57-4423-8734-4916FE4D6209}" type="pres">
      <dgm:prSet presAssocID="{EABED114-44AE-4EBC-84DA-A07D4EA5B2AA}" presName="circle5" presStyleLbl="node1" presStyleIdx="4" presStyleCnt="5"/>
      <dgm:spPr/>
    </dgm:pt>
    <dgm:pt modelId="{2E18405C-8B4C-4B21-8A83-035060830B23}" type="pres">
      <dgm:prSet presAssocID="{EABED114-44AE-4EBC-84DA-A07D4EA5B2AA}" presName="rect5" presStyleLbl="alignAcc1" presStyleIdx="4" presStyleCnt="5"/>
      <dgm:spPr/>
      <dgm:t>
        <a:bodyPr/>
        <a:lstStyle/>
        <a:p>
          <a:endParaRPr lang="en-US"/>
        </a:p>
      </dgm:t>
    </dgm:pt>
    <dgm:pt modelId="{7D0DE701-B8AE-433D-8F34-265A8CADFE1D}" type="pres">
      <dgm:prSet presAssocID="{EDCB92CF-D6EA-487D-933E-650E2B01925C}" presName="rect1ParTxNoCh" presStyleLbl="alignAcc1" presStyleIdx="4" presStyleCnt="5">
        <dgm:presLayoutVars>
          <dgm:chMax val="1"/>
          <dgm:bulletEnabled val="1"/>
        </dgm:presLayoutVars>
      </dgm:prSet>
      <dgm:spPr/>
      <dgm:t>
        <a:bodyPr/>
        <a:lstStyle/>
        <a:p>
          <a:endParaRPr lang="en-US"/>
        </a:p>
      </dgm:t>
    </dgm:pt>
    <dgm:pt modelId="{E4F83450-91EA-4D1D-9201-660C0271140A}" type="pres">
      <dgm:prSet presAssocID="{197938C0-A3D2-4BDF-8311-638B87995926}" presName="rect2ParTxNoCh" presStyleLbl="alignAcc1" presStyleIdx="4" presStyleCnt="5">
        <dgm:presLayoutVars>
          <dgm:chMax val="1"/>
          <dgm:bulletEnabled val="1"/>
        </dgm:presLayoutVars>
      </dgm:prSet>
      <dgm:spPr/>
      <dgm:t>
        <a:bodyPr/>
        <a:lstStyle/>
        <a:p>
          <a:endParaRPr lang="en-US"/>
        </a:p>
      </dgm:t>
    </dgm:pt>
    <dgm:pt modelId="{E5E0D698-773C-43AE-BDEE-A978A4AD1660}" type="pres">
      <dgm:prSet presAssocID="{18860465-D29B-406C-BCC6-31FAEFC93BA0}" presName="rect3ParTxNoCh" presStyleLbl="alignAcc1" presStyleIdx="4" presStyleCnt="5">
        <dgm:presLayoutVars>
          <dgm:chMax val="1"/>
          <dgm:bulletEnabled val="1"/>
        </dgm:presLayoutVars>
      </dgm:prSet>
      <dgm:spPr/>
      <dgm:t>
        <a:bodyPr/>
        <a:lstStyle/>
        <a:p>
          <a:endParaRPr lang="en-US"/>
        </a:p>
      </dgm:t>
    </dgm:pt>
    <dgm:pt modelId="{8199CFA9-60E5-48E5-B86F-3A81E40619EE}" type="pres">
      <dgm:prSet presAssocID="{DFB14BB5-663C-4E21-B2C3-EC49B438D229}" presName="rect4ParTxNoCh" presStyleLbl="alignAcc1" presStyleIdx="4" presStyleCnt="5">
        <dgm:presLayoutVars>
          <dgm:chMax val="1"/>
          <dgm:bulletEnabled val="1"/>
        </dgm:presLayoutVars>
      </dgm:prSet>
      <dgm:spPr/>
      <dgm:t>
        <a:bodyPr/>
        <a:lstStyle/>
        <a:p>
          <a:endParaRPr lang="en-US"/>
        </a:p>
      </dgm:t>
    </dgm:pt>
    <dgm:pt modelId="{E7519382-5EB0-40A4-9D28-7270E990CF41}" type="pres">
      <dgm:prSet presAssocID="{EABED114-44AE-4EBC-84DA-A07D4EA5B2AA}" presName="rect5ParTxNoCh" presStyleLbl="alignAcc1" presStyleIdx="4" presStyleCnt="5">
        <dgm:presLayoutVars>
          <dgm:chMax val="1"/>
          <dgm:bulletEnabled val="1"/>
        </dgm:presLayoutVars>
      </dgm:prSet>
      <dgm:spPr/>
      <dgm:t>
        <a:bodyPr/>
        <a:lstStyle/>
        <a:p>
          <a:endParaRPr lang="en-US"/>
        </a:p>
      </dgm:t>
    </dgm:pt>
  </dgm:ptLst>
  <dgm:cxnLst>
    <dgm:cxn modelId="{C45AE64F-0BB4-4C4C-A688-84E9D8B58EB4}" srcId="{FE3BF2DB-41D1-4BB0-859F-90CCCAF5E69A}" destId="{18860465-D29B-406C-BCC6-31FAEFC93BA0}" srcOrd="2" destOrd="0" parTransId="{9F0341E0-E34C-42CA-A5BB-9A78A08D0FAD}" sibTransId="{F260AF94-6457-44D3-81C9-F8B5862C0455}"/>
    <dgm:cxn modelId="{B98F6B7D-6A52-4918-8734-5144ABB78595}" type="presOf" srcId="{18860465-D29B-406C-BCC6-31FAEFC93BA0}" destId="{E5E0D698-773C-43AE-BDEE-A978A4AD1660}" srcOrd="1" destOrd="0" presId="urn:microsoft.com/office/officeart/2005/8/layout/target3"/>
    <dgm:cxn modelId="{B401BAAB-51F3-4154-85C2-F61FA6E887AF}" type="presOf" srcId="{EDCB92CF-D6EA-487D-933E-650E2B01925C}" destId="{7D4530E3-0A02-4645-8247-84926F83B7A9}" srcOrd="0" destOrd="0" presId="urn:microsoft.com/office/officeart/2005/8/layout/target3"/>
    <dgm:cxn modelId="{D0116B15-5DA6-4D2C-A665-3249D5E3AE5A}" type="presOf" srcId="{EABED114-44AE-4EBC-84DA-A07D4EA5B2AA}" destId="{2E18405C-8B4C-4B21-8A83-035060830B23}" srcOrd="0" destOrd="0" presId="urn:microsoft.com/office/officeart/2005/8/layout/target3"/>
    <dgm:cxn modelId="{9F48AD62-6760-4751-A0BC-495411182BC3}" type="presOf" srcId="{197938C0-A3D2-4BDF-8311-638B87995926}" destId="{E4F83450-91EA-4D1D-9201-660C0271140A}" srcOrd="1" destOrd="0" presId="urn:microsoft.com/office/officeart/2005/8/layout/target3"/>
    <dgm:cxn modelId="{861D0BBB-A913-428B-8E7F-BE3EF50D82C7}" type="presOf" srcId="{DFB14BB5-663C-4E21-B2C3-EC49B438D229}" destId="{626305BA-0366-48E1-8087-B18AAEFD23C2}" srcOrd="0" destOrd="0" presId="urn:microsoft.com/office/officeart/2005/8/layout/target3"/>
    <dgm:cxn modelId="{25CEECCA-F6CC-4D8F-87B5-5E5F6DAA8F95}" type="presOf" srcId="{18860465-D29B-406C-BCC6-31FAEFC93BA0}" destId="{1908054D-D191-4B5D-943C-4666741D2110}" srcOrd="0" destOrd="0" presId="urn:microsoft.com/office/officeart/2005/8/layout/target3"/>
    <dgm:cxn modelId="{CD9A13D5-A4CD-431A-94ED-3BE9AD47DAAD}" srcId="{FE3BF2DB-41D1-4BB0-859F-90CCCAF5E69A}" destId="{EABED114-44AE-4EBC-84DA-A07D4EA5B2AA}" srcOrd="4" destOrd="0" parTransId="{4871675B-8746-45E4-8EC7-BF450DF36E67}" sibTransId="{4AB9F10E-B3A9-4B38-B74F-5B73F5A57444}"/>
    <dgm:cxn modelId="{1279D4F0-FCFF-43B2-817B-37374407E248}" type="presOf" srcId="{EDCB92CF-D6EA-487D-933E-650E2B01925C}" destId="{7D0DE701-B8AE-433D-8F34-265A8CADFE1D}" srcOrd="1" destOrd="0" presId="urn:microsoft.com/office/officeart/2005/8/layout/target3"/>
    <dgm:cxn modelId="{75703E9B-5DBD-4A24-BE9D-60589B094BDE}" type="presOf" srcId="{DFB14BB5-663C-4E21-B2C3-EC49B438D229}" destId="{8199CFA9-60E5-48E5-B86F-3A81E40619EE}" srcOrd="1" destOrd="0" presId="urn:microsoft.com/office/officeart/2005/8/layout/target3"/>
    <dgm:cxn modelId="{5AF0BC10-BFBA-4F96-BE86-5AA93E251F2E}" srcId="{FE3BF2DB-41D1-4BB0-859F-90CCCAF5E69A}" destId="{DFB14BB5-663C-4E21-B2C3-EC49B438D229}" srcOrd="3" destOrd="0" parTransId="{3AC3C9EA-092A-4764-B9F6-3EB061E47BF8}" sibTransId="{CD984CE7-2A52-4ED2-AD49-67D5EABDF48E}"/>
    <dgm:cxn modelId="{742C455F-5317-4034-8832-E55903DD2042}" srcId="{FE3BF2DB-41D1-4BB0-859F-90CCCAF5E69A}" destId="{EDCB92CF-D6EA-487D-933E-650E2B01925C}" srcOrd="0" destOrd="0" parTransId="{4EDDEFB4-2604-4399-864B-888E900EEA6E}" sibTransId="{2EE8135F-4BF7-4472-B2E9-E53532D4123F}"/>
    <dgm:cxn modelId="{14046704-CFEC-4522-9652-3B6D6EDF76BF}" type="presOf" srcId="{FE3BF2DB-41D1-4BB0-859F-90CCCAF5E69A}" destId="{23649501-ADF1-4A25-94CC-3BA9BC04A0C3}" srcOrd="0" destOrd="0" presId="urn:microsoft.com/office/officeart/2005/8/layout/target3"/>
    <dgm:cxn modelId="{6530D06B-FA5E-4C69-82E7-FD754CA452FB}" type="presOf" srcId="{197938C0-A3D2-4BDF-8311-638B87995926}" destId="{BFAAB568-4938-4605-B465-EE61DC2931C7}" srcOrd="0" destOrd="0" presId="urn:microsoft.com/office/officeart/2005/8/layout/target3"/>
    <dgm:cxn modelId="{541CA72A-80BB-416B-A5EF-7440E44B32CC}" srcId="{FE3BF2DB-41D1-4BB0-859F-90CCCAF5E69A}" destId="{197938C0-A3D2-4BDF-8311-638B87995926}" srcOrd="1" destOrd="0" parTransId="{E8B43984-9AC9-4E11-AB58-DC30C92284C2}" sibTransId="{DC348015-A8B8-42CC-BF00-DA9B566578FB}"/>
    <dgm:cxn modelId="{D14296C1-FB48-45B0-89A8-2B8AFF5A0495}" type="presOf" srcId="{EABED114-44AE-4EBC-84DA-A07D4EA5B2AA}" destId="{E7519382-5EB0-40A4-9D28-7270E990CF41}" srcOrd="1" destOrd="0" presId="urn:microsoft.com/office/officeart/2005/8/layout/target3"/>
    <dgm:cxn modelId="{CF7FC173-8C4E-4867-8584-C56429E53C30}" type="presParOf" srcId="{23649501-ADF1-4A25-94CC-3BA9BC04A0C3}" destId="{2BA9B545-4893-42B3-84CC-8151660F81A1}" srcOrd="0" destOrd="0" presId="urn:microsoft.com/office/officeart/2005/8/layout/target3"/>
    <dgm:cxn modelId="{F38DCBA6-9F12-4A77-A26A-F1188C95749A}" type="presParOf" srcId="{23649501-ADF1-4A25-94CC-3BA9BC04A0C3}" destId="{419C73CD-0D05-44E5-B0AD-1B02D90DC253}" srcOrd="1" destOrd="0" presId="urn:microsoft.com/office/officeart/2005/8/layout/target3"/>
    <dgm:cxn modelId="{77F671BC-C4CA-44E0-9A5E-50A4C1FF1E42}" type="presParOf" srcId="{23649501-ADF1-4A25-94CC-3BA9BC04A0C3}" destId="{7D4530E3-0A02-4645-8247-84926F83B7A9}" srcOrd="2" destOrd="0" presId="urn:microsoft.com/office/officeart/2005/8/layout/target3"/>
    <dgm:cxn modelId="{F3916B64-9A0F-45A0-9347-5D48D32645EC}" type="presParOf" srcId="{23649501-ADF1-4A25-94CC-3BA9BC04A0C3}" destId="{F4D35788-0813-4AA1-B543-B04ECECAD261}" srcOrd="3" destOrd="0" presId="urn:microsoft.com/office/officeart/2005/8/layout/target3"/>
    <dgm:cxn modelId="{1F7B6D4C-4901-424C-B822-0A8812A3E3A9}" type="presParOf" srcId="{23649501-ADF1-4A25-94CC-3BA9BC04A0C3}" destId="{F66D1A7B-3835-440A-8D65-9F3F9CFD5639}" srcOrd="4" destOrd="0" presId="urn:microsoft.com/office/officeart/2005/8/layout/target3"/>
    <dgm:cxn modelId="{A272A13B-0E75-459A-9372-074B41C1D543}" type="presParOf" srcId="{23649501-ADF1-4A25-94CC-3BA9BC04A0C3}" destId="{BFAAB568-4938-4605-B465-EE61DC2931C7}" srcOrd="5" destOrd="0" presId="urn:microsoft.com/office/officeart/2005/8/layout/target3"/>
    <dgm:cxn modelId="{15F836D6-71BD-4B07-AE78-D1A94A340537}" type="presParOf" srcId="{23649501-ADF1-4A25-94CC-3BA9BC04A0C3}" destId="{F76F0E2E-C95B-4151-BE98-FC61680A2290}" srcOrd="6" destOrd="0" presId="urn:microsoft.com/office/officeart/2005/8/layout/target3"/>
    <dgm:cxn modelId="{18E2B41D-2341-485C-B529-CCB19C4F8B51}" type="presParOf" srcId="{23649501-ADF1-4A25-94CC-3BA9BC04A0C3}" destId="{AA5BD776-B85B-4FBF-9C3C-E1BFBF9A681D}" srcOrd="7" destOrd="0" presId="urn:microsoft.com/office/officeart/2005/8/layout/target3"/>
    <dgm:cxn modelId="{AAAF096A-4F75-4449-9CBD-7B3F2B372730}" type="presParOf" srcId="{23649501-ADF1-4A25-94CC-3BA9BC04A0C3}" destId="{1908054D-D191-4B5D-943C-4666741D2110}" srcOrd="8" destOrd="0" presId="urn:microsoft.com/office/officeart/2005/8/layout/target3"/>
    <dgm:cxn modelId="{0639245D-A131-47B2-B5BF-16BC1902FF58}" type="presParOf" srcId="{23649501-ADF1-4A25-94CC-3BA9BC04A0C3}" destId="{93F5483F-9A45-41C3-9FD4-69292DDA746D}" srcOrd="9" destOrd="0" presId="urn:microsoft.com/office/officeart/2005/8/layout/target3"/>
    <dgm:cxn modelId="{BD06ACD5-A19F-4B47-81E4-7C9C19F7B9BD}" type="presParOf" srcId="{23649501-ADF1-4A25-94CC-3BA9BC04A0C3}" destId="{F4A2BADA-93CC-4922-BAF0-D86C09B1FE8E}" srcOrd="10" destOrd="0" presId="urn:microsoft.com/office/officeart/2005/8/layout/target3"/>
    <dgm:cxn modelId="{27A76B87-56B7-483E-8ADF-70D9CC2232E8}" type="presParOf" srcId="{23649501-ADF1-4A25-94CC-3BA9BC04A0C3}" destId="{626305BA-0366-48E1-8087-B18AAEFD23C2}" srcOrd="11" destOrd="0" presId="urn:microsoft.com/office/officeart/2005/8/layout/target3"/>
    <dgm:cxn modelId="{BEC71F82-CAF9-41C3-BE86-22DFC0A96DD6}" type="presParOf" srcId="{23649501-ADF1-4A25-94CC-3BA9BC04A0C3}" destId="{C4BA68EB-1969-4139-B116-5C8DDFC8F199}" srcOrd="12" destOrd="0" presId="urn:microsoft.com/office/officeart/2005/8/layout/target3"/>
    <dgm:cxn modelId="{DD930D77-1790-4A8C-96E4-4FCC6C16AD10}" type="presParOf" srcId="{23649501-ADF1-4A25-94CC-3BA9BC04A0C3}" destId="{6EFA203D-5D57-4423-8734-4916FE4D6209}" srcOrd="13" destOrd="0" presId="urn:microsoft.com/office/officeart/2005/8/layout/target3"/>
    <dgm:cxn modelId="{DED3ABAD-F3F8-43A7-8BEC-8CA23AA3200D}" type="presParOf" srcId="{23649501-ADF1-4A25-94CC-3BA9BC04A0C3}" destId="{2E18405C-8B4C-4B21-8A83-035060830B23}" srcOrd="14" destOrd="0" presId="urn:microsoft.com/office/officeart/2005/8/layout/target3"/>
    <dgm:cxn modelId="{8138071F-2F4D-487F-AF37-50ECE5A054BE}" type="presParOf" srcId="{23649501-ADF1-4A25-94CC-3BA9BC04A0C3}" destId="{7D0DE701-B8AE-433D-8F34-265A8CADFE1D}" srcOrd="15" destOrd="0" presId="urn:microsoft.com/office/officeart/2005/8/layout/target3"/>
    <dgm:cxn modelId="{7425C8CC-7F20-41CC-ABBE-D0458DCC2969}" type="presParOf" srcId="{23649501-ADF1-4A25-94CC-3BA9BC04A0C3}" destId="{E4F83450-91EA-4D1D-9201-660C0271140A}" srcOrd="16" destOrd="0" presId="urn:microsoft.com/office/officeart/2005/8/layout/target3"/>
    <dgm:cxn modelId="{24EF9EEA-9ABD-452C-B3BF-877BC1B2A96E}" type="presParOf" srcId="{23649501-ADF1-4A25-94CC-3BA9BC04A0C3}" destId="{E5E0D698-773C-43AE-BDEE-A978A4AD1660}" srcOrd="17" destOrd="0" presId="urn:microsoft.com/office/officeart/2005/8/layout/target3"/>
    <dgm:cxn modelId="{BBC76FD0-573E-4C59-90D0-CE66FDFA4B74}" type="presParOf" srcId="{23649501-ADF1-4A25-94CC-3BA9BC04A0C3}" destId="{8199CFA9-60E5-48E5-B86F-3A81E40619EE}" srcOrd="18" destOrd="0" presId="urn:microsoft.com/office/officeart/2005/8/layout/target3"/>
    <dgm:cxn modelId="{AC1B43D2-930C-4DE8-87CE-3A71E05A6566}" type="presParOf" srcId="{23649501-ADF1-4A25-94CC-3BA9BC04A0C3}" destId="{E7519382-5EB0-40A4-9D28-7270E990CF41}" srcOrd="19" destOrd="0" presId="urn:microsoft.com/office/officeart/2005/8/layout/target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4F48DCF-FF5A-4AF1-B049-8B897F7282F8}" type="doc">
      <dgm:prSet loTypeId="urn:microsoft.com/office/officeart/2005/8/layout/process4" loCatId="list" qsTypeId="urn:microsoft.com/office/officeart/2005/8/quickstyle/simple4" qsCatId="simple" csTypeId="urn:microsoft.com/office/officeart/2005/8/colors/accent1_2" csCatId="accent1" phldr="1"/>
      <dgm:spPr/>
      <dgm:t>
        <a:bodyPr/>
        <a:lstStyle/>
        <a:p>
          <a:endParaRPr lang="en-US"/>
        </a:p>
      </dgm:t>
    </dgm:pt>
    <dgm:pt modelId="{C2833733-2D97-419C-B0D4-AA2ED0096001}">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Establish a therapeutic relationship promoting trust and honesty. Continue to review the Treatment agreement to establish expectations of both the provider and the patient. </a:t>
          </a:r>
        </a:p>
      </dgm:t>
    </dgm:pt>
    <dgm:pt modelId="{5074E56B-92CE-4D8B-8BAB-932125B68024}" type="parTrans" cxnId="{E01EAEAE-B50F-4A99-9C3B-BF61AAFD21E9}">
      <dgm:prSet/>
      <dgm:spPr/>
      <dgm:t>
        <a:bodyPr/>
        <a:lstStyle/>
        <a:p>
          <a:endParaRPr lang="en-US"/>
        </a:p>
      </dgm:t>
    </dgm:pt>
    <dgm:pt modelId="{24D3364A-8A23-4A70-83E4-2E8A172FBECC}" type="sibTrans" cxnId="{E01EAEAE-B50F-4A99-9C3B-BF61AAFD21E9}">
      <dgm:prSet/>
      <dgm:spPr/>
      <dgm:t>
        <a:bodyPr/>
        <a:lstStyle/>
        <a:p>
          <a:endParaRPr lang="en-US"/>
        </a:p>
      </dgm:t>
    </dgm:pt>
    <dgm:pt modelId="{B51D3F66-5455-4273-8DBE-8546EFD63196}">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This treatment agreement also includes safe storage of medications in the interest of public safety, e.g., Lock Your Meds, as well as rationale for potential opioid discontinuation or discharge from medication treatment. </a:t>
          </a:r>
          <a:endParaRPr lang="en-US" dirty="0"/>
        </a:p>
      </dgm:t>
    </dgm:pt>
    <dgm:pt modelId="{3C5EA4F6-7006-44B9-80B3-AB93B9196FF0}" type="parTrans" cxnId="{E263B896-AA15-455D-8B5E-464A15CF7C36}">
      <dgm:prSet/>
      <dgm:spPr/>
      <dgm:t>
        <a:bodyPr/>
        <a:lstStyle/>
        <a:p>
          <a:endParaRPr lang="en-US"/>
        </a:p>
      </dgm:t>
    </dgm:pt>
    <dgm:pt modelId="{3CA243A9-B617-4480-AF85-CD71FE61BCC5}" type="sibTrans" cxnId="{E263B896-AA15-455D-8B5E-464A15CF7C36}">
      <dgm:prSet/>
      <dgm:spPr/>
      <dgm:t>
        <a:bodyPr/>
        <a:lstStyle/>
        <a:p>
          <a:endParaRPr lang="en-US"/>
        </a:p>
      </dgm:t>
    </dgm:pt>
    <dgm:pt modelId="{8D4DA133-77D6-4920-A88F-D0097CD3B53B}">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Pre and Post intervention assessment of pain level and function. </a:t>
          </a:r>
        </a:p>
        <a:p>
          <a:pPr rtl="0"/>
          <a:endParaRPr lang="en-US" dirty="0"/>
        </a:p>
      </dgm:t>
    </dgm:pt>
    <dgm:pt modelId="{A6EF1871-22B8-408D-BFA4-9BFDBF99F2CA}" type="parTrans" cxnId="{3CE5DD83-7297-4C7C-8121-467F06C552E3}">
      <dgm:prSet/>
      <dgm:spPr/>
      <dgm:t>
        <a:bodyPr/>
        <a:lstStyle/>
        <a:p>
          <a:endParaRPr lang="en-US"/>
        </a:p>
      </dgm:t>
    </dgm:pt>
    <dgm:pt modelId="{1218D74C-DA85-44F7-BDC7-9FC5DD317353}" type="sibTrans" cxnId="{3CE5DD83-7297-4C7C-8121-467F06C552E3}">
      <dgm:prSet/>
      <dgm:spPr/>
      <dgm:t>
        <a:bodyPr/>
        <a:lstStyle/>
        <a:p>
          <a:endParaRPr lang="en-US"/>
        </a:p>
      </dgm:t>
    </dgm:pt>
    <dgm:pt modelId="{97E41751-EA7D-4E3B-AA8B-9AD4DBB524DF}">
      <dgm:prSet/>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dirty="0" smtClean="0"/>
            <a:t>Appropriate trial of opiate therapy. Integrate cognitive therapy, and support groups</a:t>
          </a:r>
          <a:endParaRPr lang="en-US" dirty="0"/>
        </a:p>
      </dgm:t>
    </dgm:pt>
    <dgm:pt modelId="{AC785295-D1B0-48E8-9AAE-F6490D0C1C15}" type="parTrans" cxnId="{EE5133DC-878C-47F6-995E-A84CA4D4F931}">
      <dgm:prSet/>
      <dgm:spPr/>
      <dgm:t>
        <a:bodyPr/>
        <a:lstStyle/>
        <a:p>
          <a:endParaRPr lang="en-US"/>
        </a:p>
      </dgm:t>
    </dgm:pt>
    <dgm:pt modelId="{47C2A26F-2E17-4EFC-8C0D-265BE6471AAD}" type="sibTrans" cxnId="{EE5133DC-878C-47F6-995E-A84CA4D4F931}">
      <dgm:prSet/>
      <dgm:spPr/>
      <dgm:t>
        <a:bodyPr/>
        <a:lstStyle/>
        <a:p>
          <a:endParaRPr lang="en-US"/>
        </a:p>
      </dgm:t>
    </dgm:pt>
    <dgm:pt modelId="{F51233A4-D16D-4240-AF60-B102EC756F59}" type="pres">
      <dgm:prSet presAssocID="{04F48DCF-FF5A-4AF1-B049-8B897F7282F8}" presName="Name0" presStyleCnt="0">
        <dgm:presLayoutVars>
          <dgm:dir/>
          <dgm:animLvl val="lvl"/>
          <dgm:resizeHandles val="exact"/>
        </dgm:presLayoutVars>
      </dgm:prSet>
      <dgm:spPr/>
      <dgm:t>
        <a:bodyPr/>
        <a:lstStyle/>
        <a:p>
          <a:endParaRPr lang="en-US"/>
        </a:p>
      </dgm:t>
    </dgm:pt>
    <dgm:pt modelId="{0CC2539E-399E-45FC-A34B-28D94D4ABB5E}" type="pres">
      <dgm:prSet presAssocID="{8D4DA133-77D6-4920-A88F-D0097CD3B53B}" presName="boxAndChildren" presStyleCnt="0"/>
      <dgm:spPr/>
    </dgm:pt>
    <dgm:pt modelId="{37A77499-90F3-46B1-9606-906AB477F43D}" type="pres">
      <dgm:prSet presAssocID="{8D4DA133-77D6-4920-A88F-D0097CD3B53B}" presName="parentTextBox" presStyleLbl="node1" presStyleIdx="0" presStyleCnt="4"/>
      <dgm:spPr/>
      <dgm:t>
        <a:bodyPr/>
        <a:lstStyle/>
        <a:p>
          <a:endParaRPr lang="en-US"/>
        </a:p>
      </dgm:t>
    </dgm:pt>
    <dgm:pt modelId="{DA00B514-2BC1-4E9E-B7F7-7F8D9C55E72C}" type="pres">
      <dgm:prSet presAssocID="{47C2A26F-2E17-4EFC-8C0D-265BE6471AAD}" presName="sp" presStyleCnt="0"/>
      <dgm:spPr/>
    </dgm:pt>
    <dgm:pt modelId="{A2A15482-6DAD-4D0E-8DF2-345C5BC9F844}" type="pres">
      <dgm:prSet presAssocID="{97E41751-EA7D-4E3B-AA8B-9AD4DBB524DF}" presName="arrowAndChildren" presStyleCnt="0"/>
      <dgm:spPr/>
    </dgm:pt>
    <dgm:pt modelId="{1E6F1FEF-1819-4C5E-BDDD-FD1B1A12F65B}" type="pres">
      <dgm:prSet presAssocID="{97E41751-EA7D-4E3B-AA8B-9AD4DBB524DF}" presName="parentTextArrow" presStyleLbl="node1" presStyleIdx="1" presStyleCnt="4"/>
      <dgm:spPr/>
      <dgm:t>
        <a:bodyPr/>
        <a:lstStyle/>
        <a:p>
          <a:endParaRPr lang="en-US"/>
        </a:p>
      </dgm:t>
    </dgm:pt>
    <dgm:pt modelId="{8D4B80AA-8607-4DB1-ADCD-16F50BEF3B5E}" type="pres">
      <dgm:prSet presAssocID="{3CA243A9-B617-4480-AF85-CD71FE61BCC5}" presName="sp" presStyleCnt="0"/>
      <dgm:spPr/>
    </dgm:pt>
    <dgm:pt modelId="{9E1C8A13-8397-4C0C-A1DD-A65D2B7AB084}" type="pres">
      <dgm:prSet presAssocID="{B51D3F66-5455-4273-8DBE-8546EFD63196}" presName="arrowAndChildren" presStyleCnt="0"/>
      <dgm:spPr/>
    </dgm:pt>
    <dgm:pt modelId="{519D5954-1A5E-49CD-A614-80360339AF94}" type="pres">
      <dgm:prSet presAssocID="{B51D3F66-5455-4273-8DBE-8546EFD63196}" presName="parentTextArrow" presStyleLbl="node1" presStyleIdx="2" presStyleCnt="4"/>
      <dgm:spPr/>
      <dgm:t>
        <a:bodyPr/>
        <a:lstStyle/>
        <a:p>
          <a:endParaRPr lang="en-US"/>
        </a:p>
      </dgm:t>
    </dgm:pt>
    <dgm:pt modelId="{755DE61B-4947-4521-B7C2-6CA0261126D6}" type="pres">
      <dgm:prSet presAssocID="{24D3364A-8A23-4A70-83E4-2E8A172FBECC}" presName="sp" presStyleCnt="0"/>
      <dgm:spPr/>
    </dgm:pt>
    <dgm:pt modelId="{8368029F-1C80-469A-9707-F3E6479D4F11}" type="pres">
      <dgm:prSet presAssocID="{C2833733-2D97-419C-B0D4-AA2ED0096001}" presName="arrowAndChildren" presStyleCnt="0"/>
      <dgm:spPr/>
    </dgm:pt>
    <dgm:pt modelId="{8C191541-79EA-4E6C-9ADB-5572BD18B1A7}" type="pres">
      <dgm:prSet presAssocID="{C2833733-2D97-419C-B0D4-AA2ED0096001}" presName="parentTextArrow" presStyleLbl="node1" presStyleIdx="3" presStyleCnt="4"/>
      <dgm:spPr/>
      <dgm:t>
        <a:bodyPr/>
        <a:lstStyle/>
        <a:p>
          <a:endParaRPr lang="en-US"/>
        </a:p>
      </dgm:t>
    </dgm:pt>
  </dgm:ptLst>
  <dgm:cxnLst>
    <dgm:cxn modelId="{4DFFEC8B-35AC-4E6F-92AE-E2D90076E029}" type="presOf" srcId="{B51D3F66-5455-4273-8DBE-8546EFD63196}" destId="{519D5954-1A5E-49CD-A614-80360339AF94}" srcOrd="0" destOrd="0" presId="urn:microsoft.com/office/officeart/2005/8/layout/process4"/>
    <dgm:cxn modelId="{A8F1757B-AE52-4A31-90A2-F65FE3692A51}" type="presOf" srcId="{04F48DCF-FF5A-4AF1-B049-8B897F7282F8}" destId="{F51233A4-D16D-4240-AF60-B102EC756F59}" srcOrd="0" destOrd="0" presId="urn:microsoft.com/office/officeart/2005/8/layout/process4"/>
    <dgm:cxn modelId="{EE5133DC-878C-47F6-995E-A84CA4D4F931}" srcId="{04F48DCF-FF5A-4AF1-B049-8B897F7282F8}" destId="{97E41751-EA7D-4E3B-AA8B-9AD4DBB524DF}" srcOrd="2" destOrd="0" parTransId="{AC785295-D1B0-48E8-9AAE-F6490D0C1C15}" sibTransId="{47C2A26F-2E17-4EFC-8C0D-265BE6471AAD}"/>
    <dgm:cxn modelId="{6C002F4F-2666-4350-9455-557601B74AD7}" type="presOf" srcId="{97E41751-EA7D-4E3B-AA8B-9AD4DBB524DF}" destId="{1E6F1FEF-1819-4C5E-BDDD-FD1B1A12F65B}" srcOrd="0" destOrd="0" presId="urn:microsoft.com/office/officeart/2005/8/layout/process4"/>
    <dgm:cxn modelId="{8B8969E5-0139-44F9-9BCF-AA1AC445D6A0}" type="presOf" srcId="{C2833733-2D97-419C-B0D4-AA2ED0096001}" destId="{8C191541-79EA-4E6C-9ADB-5572BD18B1A7}" srcOrd="0" destOrd="0" presId="urn:microsoft.com/office/officeart/2005/8/layout/process4"/>
    <dgm:cxn modelId="{3CE5DD83-7297-4C7C-8121-467F06C552E3}" srcId="{04F48DCF-FF5A-4AF1-B049-8B897F7282F8}" destId="{8D4DA133-77D6-4920-A88F-D0097CD3B53B}" srcOrd="3" destOrd="0" parTransId="{A6EF1871-22B8-408D-BFA4-9BFDBF99F2CA}" sibTransId="{1218D74C-DA85-44F7-BDC7-9FC5DD317353}"/>
    <dgm:cxn modelId="{E263B896-AA15-455D-8B5E-464A15CF7C36}" srcId="{04F48DCF-FF5A-4AF1-B049-8B897F7282F8}" destId="{B51D3F66-5455-4273-8DBE-8546EFD63196}" srcOrd="1" destOrd="0" parTransId="{3C5EA4F6-7006-44B9-80B3-AB93B9196FF0}" sibTransId="{3CA243A9-B617-4480-AF85-CD71FE61BCC5}"/>
    <dgm:cxn modelId="{0F5F35A5-CFEC-4389-B174-BAF71F60E289}" type="presOf" srcId="{8D4DA133-77D6-4920-A88F-D0097CD3B53B}" destId="{37A77499-90F3-46B1-9606-906AB477F43D}" srcOrd="0" destOrd="0" presId="urn:microsoft.com/office/officeart/2005/8/layout/process4"/>
    <dgm:cxn modelId="{E01EAEAE-B50F-4A99-9C3B-BF61AAFD21E9}" srcId="{04F48DCF-FF5A-4AF1-B049-8B897F7282F8}" destId="{C2833733-2D97-419C-B0D4-AA2ED0096001}" srcOrd="0" destOrd="0" parTransId="{5074E56B-92CE-4D8B-8BAB-932125B68024}" sibTransId="{24D3364A-8A23-4A70-83E4-2E8A172FBECC}"/>
    <dgm:cxn modelId="{905054B0-EB60-4026-80E3-440BA1E91837}" type="presParOf" srcId="{F51233A4-D16D-4240-AF60-B102EC756F59}" destId="{0CC2539E-399E-45FC-A34B-28D94D4ABB5E}" srcOrd="0" destOrd="0" presId="urn:microsoft.com/office/officeart/2005/8/layout/process4"/>
    <dgm:cxn modelId="{7B8A39E9-3D93-4506-B31C-0229EEFCF159}" type="presParOf" srcId="{0CC2539E-399E-45FC-A34B-28D94D4ABB5E}" destId="{37A77499-90F3-46B1-9606-906AB477F43D}" srcOrd="0" destOrd="0" presId="urn:microsoft.com/office/officeart/2005/8/layout/process4"/>
    <dgm:cxn modelId="{ED81C2A3-2952-45D7-8096-1DBF28827299}" type="presParOf" srcId="{F51233A4-D16D-4240-AF60-B102EC756F59}" destId="{DA00B514-2BC1-4E9E-B7F7-7F8D9C55E72C}" srcOrd="1" destOrd="0" presId="urn:microsoft.com/office/officeart/2005/8/layout/process4"/>
    <dgm:cxn modelId="{E27B0262-9304-42B0-AD5D-1258AE850826}" type="presParOf" srcId="{F51233A4-D16D-4240-AF60-B102EC756F59}" destId="{A2A15482-6DAD-4D0E-8DF2-345C5BC9F844}" srcOrd="2" destOrd="0" presId="urn:microsoft.com/office/officeart/2005/8/layout/process4"/>
    <dgm:cxn modelId="{8A346011-D8A3-4B79-B82B-39F37368562B}" type="presParOf" srcId="{A2A15482-6DAD-4D0E-8DF2-345C5BC9F844}" destId="{1E6F1FEF-1819-4C5E-BDDD-FD1B1A12F65B}" srcOrd="0" destOrd="0" presId="urn:microsoft.com/office/officeart/2005/8/layout/process4"/>
    <dgm:cxn modelId="{6D0ED08E-20EA-4756-ADFC-6E6C58669713}" type="presParOf" srcId="{F51233A4-D16D-4240-AF60-B102EC756F59}" destId="{8D4B80AA-8607-4DB1-ADCD-16F50BEF3B5E}" srcOrd="3" destOrd="0" presId="urn:microsoft.com/office/officeart/2005/8/layout/process4"/>
    <dgm:cxn modelId="{48538CB9-5358-4846-99B7-1CE1E335D8CB}" type="presParOf" srcId="{F51233A4-D16D-4240-AF60-B102EC756F59}" destId="{9E1C8A13-8397-4C0C-A1DD-A65D2B7AB084}" srcOrd="4" destOrd="0" presId="urn:microsoft.com/office/officeart/2005/8/layout/process4"/>
    <dgm:cxn modelId="{C1A396A1-CE7A-4F1A-BB9E-6AECFBBF9FD9}" type="presParOf" srcId="{9E1C8A13-8397-4C0C-A1DD-A65D2B7AB084}" destId="{519D5954-1A5E-49CD-A614-80360339AF94}" srcOrd="0" destOrd="0" presId="urn:microsoft.com/office/officeart/2005/8/layout/process4"/>
    <dgm:cxn modelId="{8E532A7F-B2E1-4990-A96B-E6F2FF880D2A}" type="presParOf" srcId="{F51233A4-D16D-4240-AF60-B102EC756F59}" destId="{755DE61B-4947-4521-B7C2-6CA0261126D6}" srcOrd="5" destOrd="0" presId="urn:microsoft.com/office/officeart/2005/8/layout/process4"/>
    <dgm:cxn modelId="{45CE6EF2-5B46-4326-A39E-516A4AC341A7}" type="presParOf" srcId="{F51233A4-D16D-4240-AF60-B102EC756F59}" destId="{8368029F-1C80-469A-9707-F3E6479D4F11}" srcOrd="6" destOrd="0" presId="urn:microsoft.com/office/officeart/2005/8/layout/process4"/>
    <dgm:cxn modelId="{B1C193E6-2B62-46BA-8A01-BC9A51EA854A}" type="presParOf" srcId="{8368029F-1C80-469A-9707-F3E6479D4F11}" destId="{8C191541-79EA-4E6C-9ADB-5572BD18B1A7}" srcOrd="0" destOrd="0" presId="urn:microsoft.com/office/officeart/2005/8/layout/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2478A1D-2A30-4A14-B382-F91F1C86FEAB}"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US"/>
        </a:p>
      </dgm:t>
    </dgm:pt>
    <dgm:pt modelId="{15172B93-BF48-45CE-88A3-B88AA6C2A4BF}">
      <dgm:prSet/>
      <dgm:spPr/>
      <dgm:t>
        <a:bodyPr/>
        <a:lstStyle/>
        <a:p>
          <a:pPr rtl="0"/>
          <a:r>
            <a:rPr lang="en-US" dirty="0" smtClean="0"/>
            <a:t>Regularly assess the 5 A’s: Analgesia, Activity, Adverse reactions, Aberrant behavior, and Affect.*</a:t>
          </a:r>
          <a:endParaRPr lang="en-US" dirty="0"/>
        </a:p>
      </dgm:t>
    </dgm:pt>
    <dgm:pt modelId="{8A33D23B-953C-44AB-95DF-3797F480E40C}" type="parTrans" cxnId="{9B8911F1-1615-4B72-A211-88C9BFCCE4F2}">
      <dgm:prSet/>
      <dgm:spPr/>
      <dgm:t>
        <a:bodyPr/>
        <a:lstStyle/>
        <a:p>
          <a:endParaRPr lang="en-US"/>
        </a:p>
      </dgm:t>
    </dgm:pt>
    <dgm:pt modelId="{B86D1D90-18BC-4409-AAB7-F2CCBA597C3F}" type="sibTrans" cxnId="{9B8911F1-1615-4B72-A211-88C9BFCCE4F2}">
      <dgm:prSet/>
      <dgm:spPr/>
      <dgm:t>
        <a:bodyPr/>
        <a:lstStyle/>
        <a:p>
          <a:endParaRPr lang="en-US"/>
        </a:p>
      </dgm:t>
    </dgm:pt>
    <dgm:pt modelId="{444BC4A0-1A73-42F1-9380-F27B01A74D93}">
      <dgm:prSet/>
      <dgm:spPr/>
      <dgm:t>
        <a:bodyPr/>
        <a:lstStyle/>
        <a:p>
          <a:pPr rtl="0"/>
          <a:r>
            <a:rPr lang="en-US" dirty="0" smtClean="0"/>
            <a:t>Periodically review pain diagnosis and comorbid diagnoses, including addictive disorders and mental health.</a:t>
          </a:r>
          <a:endParaRPr lang="en-US" dirty="0"/>
        </a:p>
      </dgm:t>
    </dgm:pt>
    <dgm:pt modelId="{9DE361ED-CC7F-4C7A-B955-8CEAF6BBAFA5}" type="parTrans" cxnId="{B86A150C-7D9F-4E52-A4C8-1DB617B14974}">
      <dgm:prSet/>
      <dgm:spPr/>
      <dgm:t>
        <a:bodyPr/>
        <a:lstStyle/>
        <a:p>
          <a:endParaRPr lang="en-US"/>
        </a:p>
      </dgm:t>
    </dgm:pt>
    <dgm:pt modelId="{65E90FDE-3C0D-4FE5-A831-60E6896E61F8}" type="sibTrans" cxnId="{B86A150C-7D9F-4E52-A4C8-1DB617B14974}">
      <dgm:prSet/>
      <dgm:spPr/>
      <dgm:t>
        <a:bodyPr/>
        <a:lstStyle/>
        <a:p>
          <a:endParaRPr lang="en-US"/>
        </a:p>
      </dgm:t>
    </dgm:pt>
    <dgm:pt modelId="{2B1697EC-BB50-4915-9580-5519EF3CC179}">
      <dgm:prSet/>
      <dgm:spPr/>
      <dgm:t>
        <a:bodyPr/>
        <a:lstStyle/>
        <a:p>
          <a:pPr rtl="0"/>
          <a:r>
            <a:rPr lang="en-US" dirty="0" smtClean="0"/>
            <a:t>Documentation.</a:t>
          </a:r>
          <a:endParaRPr lang="en-US" dirty="0"/>
        </a:p>
      </dgm:t>
    </dgm:pt>
    <dgm:pt modelId="{F687AA60-A3FF-4E09-B847-82A390CA5AF6}" type="parTrans" cxnId="{3A832C14-D011-4D98-B186-5349973689DD}">
      <dgm:prSet/>
      <dgm:spPr/>
      <dgm:t>
        <a:bodyPr/>
        <a:lstStyle/>
        <a:p>
          <a:endParaRPr lang="en-US"/>
        </a:p>
      </dgm:t>
    </dgm:pt>
    <dgm:pt modelId="{2F2A972F-E083-43BE-A9F3-A138FC2DCF83}" type="sibTrans" cxnId="{3A832C14-D011-4D98-B186-5349973689DD}">
      <dgm:prSet/>
      <dgm:spPr/>
      <dgm:t>
        <a:bodyPr/>
        <a:lstStyle/>
        <a:p>
          <a:endParaRPr lang="en-US"/>
        </a:p>
      </dgm:t>
    </dgm:pt>
    <dgm:pt modelId="{3188C47B-21B5-43E8-9E84-F1D894613C8D}">
      <dgm:prSet/>
      <dgm:spPr/>
      <dgm:t>
        <a:bodyPr/>
        <a:lstStyle/>
        <a:p>
          <a:pPr rtl="0"/>
          <a:r>
            <a:rPr lang="en-US" dirty="0" smtClean="0"/>
            <a:t>Reassessment of pain level and function. Guided by the biopsychosocial-spiritual model, the assessment is included in its entirety. Adherence monitoring measures include urine toxicology, screening tools for alcohol/substance use disorders, pill counts, and overall adherence with treatment plan appointments and medication use.</a:t>
          </a:r>
          <a:endParaRPr lang="en-US" dirty="0"/>
        </a:p>
      </dgm:t>
    </dgm:pt>
    <dgm:pt modelId="{889F470E-4515-44E8-860C-B07A4D697753}" type="parTrans" cxnId="{CDEF83C8-5EC8-4509-BC87-87E035A46D58}">
      <dgm:prSet/>
      <dgm:spPr/>
      <dgm:t>
        <a:bodyPr/>
        <a:lstStyle/>
        <a:p>
          <a:endParaRPr lang="en-US"/>
        </a:p>
      </dgm:t>
    </dgm:pt>
    <dgm:pt modelId="{BC7F0208-D725-4583-8454-6BDD5098A401}" type="sibTrans" cxnId="{CDEF83C8-5EC8-4509-BC87-87E035A46D58}">
      <dgm:prSet/>
      <dgm:spPr/>
      <dgm:t>
        <a:bodyPr/>
        <a:lstStyle/>
        <a:p>
          <a:endParaRPr lang="en-US"/>
        </a:p>
      </dgm:t>
    </dgm:pt>
    <dgm:pt modelId="{102E0AE8-BB2E-41E8-9EEC-8C79F2B4D6D0}" type="pres">
      <dgm:prSet presAssocID="{22478A1D-2A30-4A14-B382-F91F1C86FEAB}" presName="Name0" presStyleCnt="0">
        <dgm:presLayoutVars>
          <dgm:dir/>
          <dgm:animLvl val="lvl"/>
          <dgm:resizeHandles val="exact"/>
        </dgm:presLayoutVars>
      </dgm:prSet>
      <dgm:spPr/>
      <dgm:t>
        <a:bodyPr/>
        <a:lstStyle/>
        <a:p>
          <a:endParaRPr lang="en-US"/>
        </a:p>
      </dgm:t>
    </dgm:pt>
    <dgm:pt modelId="{69A25B90-0FC1-47F7-A40E-1E0928C2652C}" type="pres">
      <dgm:prSet presAssocID="{2B1697EC-BB50-4915-9580-5519EF3CC179}" presName="boxAndChildren" presStyleCnt="0"/>
      <dgm:spPr/>
    </dgm:pt>
    <dgm:pt modelId="{38BAF3BD-01DA-4BD9-A41E-02108C83ACF4}" type="pres">
      <dgm:prSet presAssocID="{2B1697EC-BB50-4915-9580-5519EF3CC179}" presName="parentTextBox" presStyleLbl="node1" presStyleIdx="0" presStyleCnt="4"/>
      <dgm:spPr/>
      <dgm:t>
        <a:bodyPr/>
        <a:lstStyle/>
        <a:p>
          <a:endParaRPr lang="en-US"/>
        </a:p>
      </dgm:t>
    </dgm:pt>
    <dgm:pt modelId="{233EF4A7-8F2B-4756-9CA0-7808CC5056CF}" type="pres">
      <dgm:prSet presAssocID="{65E90FDE-3C0D-4FE5-A831-60E6896E61F8}" presName="sp" presStyleCnt="0"/>
      <dgm:spPr/>
    </dgm:pt>
    <dgm:pt modelId="{EE0E3012-87D8-483B-AF73-5DE40DC3ADA6}" type="pres">
      <dgm:prSet presAssocID="{444BC4A0-1A73-42F1-9380-F27B01A74D93}" presName="arrowAndChildren" presStyleCnt="0"/>
      <dgm:spPr/>
    </dgm:pt>
    <dgm:pt modelId="{C725D298-67DF-485F-8500-31FB495CFFE9}" type="pres">
      <dgm:prSet presAssocID="{444BC4A0-1A73-42F1-9380-F27B01A74D93}" presName="parentTextArrow" presStyleLbl="node1" presStyleIdx="1" presStyleCnt="4"/>
      <dgm:spPr/>
      <dgm:t>
        <a:bodyPr/>
        <a:lstStyle/>
        <a:p>
          <a:endParaRPr lang="en-US"/>
        </a:p>
      </dgm:t>
    </dgm:pt>
    <dgm:pt modelId="{7100DDD5-6429-41BC-B0C9-8DCA9B45025B}" type="pres">
      <dgm:prSet presAssocID="{B86D1D90-18BC-4409-AAB7-F2CCBA597C3F}" presName="sp" presStyleCnt="0"/>
      <dgm:spPr/>
    </dgm:pt>
    <dgm:pt modelId="{32C493A3-1EC0-454F-AED2-61859FBD8D5C}" type="pres">
      <dgm:prSet presAssocID="{15172B93-BF48-45CE-88A3-B88AA6C2A4BF}" presName="arrowAndChildren" presStyleCnt="0"/>
      <dgm:spPr/>
    </dgm:pt>
    <dgm:pt modelId="{A443E679-1B01-4E5E-B130-FB9D512FF926}" type="pres">
      <dgm:prSet presAssocID="{15172B93-BF48-45CE-88A3-B88AA6C2A4BF}" presName="parentTextArrow" presStyleLbl="node1" presStyleIdx="2" presStyleCnt="4"/>
      <dgm:spPr/>
      <dgm:t>
        <a:bodyPr/>
        <a:lstStyle/>
        <a:p>
          <a:endParaRPr lang="en-US"/>
        </a:p>
      </dgm:t>
    </dgm:pt>
    <dgm:pt modelId="{B3BCA711-E6BE-49E6-983B-802DEE5D8870}" type="pres">
      <dgm:prSet presAssocID="{BC7F0208-D725-4583-8454-6BDD5098A401}" presName="sp" presStyleCnt="0"/>
      <dgm:spPr/>
    </dgm:pt>
    <dgm:pt modelId="{C5489537-B0EE-4FAA-A187-D5040CC2C8B3}" type="pres">
      <dgm:prSet presAssocID="{3188C47B-21B5-43E8-9E84-F1D894613C8D}" presName="arrowAndChildren" presStyleCnt="0"/>
      <dgm:spPr/>
    </dgm:pt>
    <dgm:pt modelId="{08A64656-BDF7-43FC-BDFF-69B687B091C6}" type="pres">
      <dgm:prSet presAssocID="{3188C47B-21B5-43E8-9E84-F1D894613C8D}" presName="parentTextArrow" presStyleLbl="node1" presStyleIdx="3" presStyleCnt="4" custAng="0"/>
      <dgm:spPr/>
      <dgm:t>
        <a:bodyPr/>
        <a:lstStyle/>
        <a:p>
          <a:endParaRPr lang="en-US"/>
        </a:p>
      </dgm:t>
    </dgm:pt>
  </dgm:ptLst>
  <dgm:cxnLst>
    <dgm:cxn modelId="{4968FD27-6FB0-4400-89C8-3281ECA45DE4}" type="presOf" srcId="{3188C47B-21B5-43E8-9E84-F1D894613C8D}" destId="{08A64656-BDF7-43FC-BDFF-69B687B091C6}" srcOrd="0" destOrd="0" presId="urn:microsoft.com/office/officeart/2005/8/layout/process4"/>
    <dgm:cxn modelId="{9B8911F1-1615-4B72-A211-88C9BFCCE4F2}" srcId="{22478A1D-2A30-4A14-B382-F91F1C86FEAB}" destId="{15172B93-BF48-45CE-88A3-B88AA6C2A4BF}" srcOrd="1" destOrd="0" parTransId="{8A33D23B-953C-44AB-95DF-3797F480E40C}" sibTransId="{B86D1D90-18BC-4409-AAB7-F2CCBA597C3F}"/>
    <dgm:cxn modelId="{51DB7BF0-15B2-487E-A2A8-25F71F0FCFD9}" type="presOf" srcId="{22478A1D-2A30-4A14-B382-F91F1C86FEAB}" destId="{102E0AE8-BB2E-41E8-9EEC-8C79F2B4D6D0}" srcOrd="0" destOrd="0" presId="urn:microsoft.com/office/officeart/2005/8/layout/process4"/>
    <dgm:cxn modelId="{4690AD51-3154-4535-804E-E9DE4A9768EC}" type="presOf" srcId="{2B1697EC-BB50-4915-9580-5519EF3CC179}" destId="{38BAF3BD-01DA-4BD9-A41E-02108C83ACF4}" srcOrd="0" destOrd="0" presId="urn:microsoft.com/office/officeart/2005/8/layout/process4"/>
    <dgm:cxn modelId="{863AEDC8-E8E7-41C3-9859-6AF81896479A}" type="presOf" srcId="{444BC4A0-1A73-42F1-9380-F27B01A74D93}" destId="{C725D298-67DF-485F-8500-31FB495CFFE9}" srcOrd="0" destOrd="0" presId="urn:microsoft.com/office/officeart/2005/8/layout/process4"/>
    <dgm:cxn modelId="{B86A150C-7D9F-4E52-A4C8-1DB617B14974}" srcId="{22478A1D-2A30-4A14-B382-F91F1C86FEAB}" destId="{444BC4A0-1A73-42F1-9380-F27B01A74D93}" srcOrd="2" destOrd="0" parTransId="{9DE361ED-CC7F-4C7A-B955-8CEAF6BBAFA5}" sibTransId="{65E90FDE-3C0D-4FE5-A831-60E6896E61F8}"/>
    <dgm:cxn modelId="{F70C7120-D4A4-4410-B16B-17AF7942D96F}" type="presOf" srcId="{15172B93-BF48-45CE-88A3-B88AA6C2A4BF}" destId="{A443E679-1B01-4E5E-B130-FB9D512FF926}" srcOrd="0" destOrd="0" presId="urn:microsoft.com/office/officeart/2005/8/layout/process4"/>
    <dgm:cxn modelId="{CDEF83C8-5EC8-4509-BC87-87E035A46D58}" srcId="{22478A1D-2A30-4A14-B382-F91F1C86FEAB}" destId="{3188C47B-21B5-43E8-9E84-F1D894613C8D}" srcOrd="0" destOrd="0" parTransId="{889F470E-4515-44E8-860C-B07A4D697753}" sibTransId="{BC7F0208-D725-4583-8454-6BDD5098A401}"/>
    <dgm:cxn modelId="{3A832C14-D011-4D98-B186-5349973689DD}" srcId="{22478A1D-2A30-4A14-B382-F91F1C86FEAB}" destId="{2B1697EC-BB50-4915-9580-5519EF3CC179}" srcOrd="3" destOrd="0" parTransId="{F687AA60-A3FF-4E09-B847-82A390CA5AF6}" sibTransId="{2F2A972F-E083-43BE-A9F3-A138FC2DCF83}"/>
    <dgm:cxn modelId="{092FA3DA-4BE6-4EE8-8892-AB42C216AF3F}" type="presParOf" srcId="{102E0AE8-BB2E-41E8-9EEC-8C79F2B4D6D0}" destId="{69A25B90-0FC1-47F7-A40E-1E0928C2652C}" srcOrd="0" destOrd="0" presId="urn:microsoft.com/office/officeart/2005/8/layout/process4"/>
    <dgm:cxn modelId="{AEBD7C31-A4ED-4A96-90F9-0B0DCFCCB634}" type="presParOf" srcId="{69A25B90-0FC1-47F7-A40E-1E0928C2652C}" destId="{38BAF3BD-01DA-4BD9-A41E-02108C83ACF4}" srcOrd="0" destOrd="0" presId="urn:microsoft.com/office/officeart/2005/8/layout/process4"/>
    <dgm:cxn modelId="{5E660E03-90BC-4A93-995A-EC79D9060BE5}" type="presParOf" srcId="{102E0AE8-BB2E-41E8-9EEC-8C79F2B4D6D0}" destId="{233EF4A7-8F2B-4756-9CA0-7808CC5056CF}" srcOrd="1" destOrd="0" presId="urn:microsoft.com/office/officeart/2005/8/layout/process4"/>
    <dgm:cxn modelId="{21570002-279A-4115-ACE1-7BC0D458C2AC}" type="presParOf" srcId="{102E0AE8-BB2E-41E8-9EEC-8C79F2B4D6D0}" destId="{EE0E3012-87D8-483B-AF73-5DE40DC3ADA6}" srcOrd="2" destOrd="0" presId="urn:microsoft.com/office/officeart/2005/8/layout/process4"/>
    <dgm:cxn modelId="{F3678C97-BD8B-4422-8FB4-1040ED54D872}" type="presParOf" srcId="{EE0E3012-87D8-483B-AF73-5DE40DC3ADA6}" destId="{C725D298-67DF-485F-8500-31FB495CFFE9}" srcOrd="0" destOrd="0" presId="urn:microsoft.com/office/officeart/2005/8/layout/process4"/>
    <dgm:cxn modelId="{39AA1E90-7ED6-4CA9-B5DF-7FDBC8C4474D}" type="presParOf" srcId="{102E0AE8-BB2E-41E8-9EEC-8C79F2B4D6D0}" destId="{7100DDD5-6429-41BC-B0C9-8DCA9B45025B}" srcOrd="3" destOrd="0" presId="urn:microsoft.com/office/officeart/2005/8/layout/process4"/>
    <dgm:cxn modelId="{F8AAF0B5-0AD1-4BEE-B133-019C68C8FC17}" type="presParOf" srcId="{102E0AE8-BB2E-41E8-9EEC-8C79F2B4D6D0}" destId="{32C493A3-1EC0-454F-AED2-61859FBD8D5C}" srcOrd="4" destOrd="0" presId="urn:microsoft.com/office/officeart/2005/8/layout/process4"/>
    <dgm:cxn modelId="{E0833B9A-6015-4231-8F94-2C92B351E90B}" type="presParOf" srcId="{32C493A3-1EC0-454F-AED2-61859FBD8D5C}" destId="{A443E679-1B01-4E5E-B130-FB9D512FF926}" srcOrd="0" destOrd="0" presId="urn:microsoft.com/office/officeart/2005/8/layout/process4"/>
    <dgm:cxn modelId="{CCA2A7F5-9922-4DE0-BDA5-61B0FF3C28F3}" type="presParOf" srcId="{102E0AE8-BB2E-41E8-9EEC-8C79F2B4D6D0}" destId="{B3BCA711-E6BE-49E6-983B-802DEE5D8870}" srcOrd="5" destOrd="0" presId="urn:microsoft.com/office/officeart/2005/8/layout/process4"/>
    <dgm:cxn modelId="{2EC3F7DF-FA74-4F99-B9BC-B1C2C5E67F1C}" type="presParOf" srcId="{102E0AE8-BB2E-41E8-9EEC-8C79F2B4D6D0}" destId="{C5489537-B0EE-4FAA-A187-D5040CC2C8B3}" srcOrd="6" destOrd="0" presId="urn:microsoft.com/office/officeart/2005/8/layout/process4"/>
    <dgm:cxn modelId="{C2E06C2B-98CD-493D-9AE0-8AFA0C297857}" type="presParOf" srcId="{C5489537-B0EE-4FAA-A187-D5040CC2C8B3}" destId="{08A64656-BDF7-43FC-BDFF-69B687B091C6}" srcOrd="0" destOrd="0" presId="urn:microsoft.com/office/officeart/2005/8/layout/process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ADD6E04-8058-45C6-8ECC-43A7A54CCC2A}" type="doc">
      <dgm:prSet loTypeId="urn:microsoft.com/office/officeart/2005/8/layout/default#6" loCatId="list" qsTypeId="urn:microsoft.com/office/officeart/2005/8/quickstyle/simple3" qsCatId="simple" csTypeId="urn:microsoft.com/office/officeart/2005/8/colors/accent1_2" csCatId="accent1" phldr="1"/>
      <dgm:spPr/>
      <dgm:t>
        <a:bodyPr/>
        <a:lstStyle/>
        <a:p>
          <a:endParaRPr lang="en-US"/>
        </a:p>
      </dgm:t>
    </dgm:pt>
    <dgm:pt modelId="{91D11538-DAC0-43E9-8614-1D5AC4099284}">
      <dgm:prSet custT="1"/>
      <dgm:spPr>
        <a:effectLst>
          <a:outerShdw blurRad="76200" dir="18900000" sy="23000" kx="-1200000" algn="bl" rotWithShape="0">
            <a:prstClr val="black">
              <a:alpha val="20000"/>
            </a:prstClr>
          </a:outerShdw>
        </a:effectLst>
      </dgm:spPr>
      <dgm:t>
        <a:bodyPr/>
        <a:lstStyle/>
        <a:p>
          <a:pPr rtl="0"/>
          <a:r>
            <a:rPr lang="en-US" sz="1600" dirty="0" smtClean="0">
              <a:latin typeface="+mn-lt"/>
              <a:cs typeface="Times New Roman" pitchFamily="18" charset="0"/>
            </a:rPr>
            <a:t>evaluate and treat problems associated with unrelieved pain</a:t>
          </a:r>
          <a:endParaRPr lang="en-US" sz="1600" dirty="0">
            <a:latin typeface="+mn-lt"/>
            <a:cs typeface="Times New Roman" pitchFamily="18" charset="0"/>
          </a:endParaRPr>
        </a:p>
      </dgm:t>
    </dgm:pt>
    <dgm:pt modelId="{EE33E911-AC35-44A9-AB3B-B3F33EAAD9BD}" type="parTrans" cxnId="{D358738A-6A2F-43F3-8D8B-9279C542CE2A}">
      <dgm:prSet/>
      <dgm:spPr/>
      <dgm:t>
        <a:bodyPr/>
        <a:lstStyle/>
        <a:p>
          <a:endParaRPr lang="en-US"/>
        </a:p>
      </dgm:t>
    </dgm:pt>
    <dgm:pt modelId="{8B22E2F0-11C3-4176-96C7-31DBAF9DAE10}" type="sibTrans" cxnId="{D358738A-6A2F-43F3-8D8B-9279C542CE2A}">
      <dgm:prSet/>
      <dgm:spPr/>
      <dgm:t>
        <a:bodyPr/>
        <a:lstStyle/>
        <a:p>
          <a:endParaRPr lang="en-US"/>
        </a:p>
      </dgm:t>
    </dgm:pt>
    <dgm:pt modelId="{2F668003-0A50-49EC-85F4-1AE2926C82E7}">
      <dgm:prSet custT="1"/>
      <dgm:spPr>
        <a:effectLst>
          <a:outerShdw blurRad="76200" dir="18900000" sy="23000" kx="-1200000" algn="bl" rotWithShape="0">
            <a:prstClr val="black">
              <a:alpha val="20000"/>
            </a:prstClr>
          </a:outerShdw>
        </a:effectLst>
      </dgm:spPr>
      <dgm:t>
        <a:bodyPr/>
        <a:lstStyle/>
        <a:p>
          <a:pPr rtl="0"/>
          <a:r>
            <a:rPr lang="en-US" sz="1600" dirty="0" smtClean="0">
              <a:latin typeface="+mj-lt"/>
              <a:cs typeface="Times New Roman" pitchFamily="18" charset="0"/>
            </a:rPr>
            <a:t>evaluate and treat problems associated with actual or potential risk of a substance use disorder or addiction</a:t>
          </a:r>
          <a:endParaRPr lang="en-US" sz="1600" dirty="0">
            <a:latin typeface="+mj-lt"/>
            <a:cs typeface="Times New Roman" pitchFamily="18" charset="0"/>
          </a:endParaRPr>
        </a:p>
      </dgm:t>
    </dgm:pt>
    <dgm:pt modelId="{920B4129-4721-4CCF-9942-3DD7E3904C2F}" type="parTrans" cxnId="{FC59080C-E835-41AF-833C-8898D2367012}">
      <dgm:prSet/>
      <dgm:spPr/>
      <dgm:t>
        <a:bodyPr/>
        <a:lstStyle/>
        <a:p>
          <a:endParaRPr lang="en-US"/>
        </a:p>
      </dgm:t>
    </dgm:pt>
    <dgm:pt modelId="{03C0FE04-923F-4B5E-8CDE-BAABEA7BD1DD}" type="sibTrans" cxnId="{FC59080C-E835-41AF-833C-8898D2367012}">
      <dgm:prSet/>
      <dgm:spPr/>
      <dgm:t>
        <a:bodyPr/>
        <a:lstStyle/>
        <a:p>
          <a:endParaRPr lang="en-US"/>
        </a:p>
      </dgm:t>
    </dgm:pt>
    <dgm:pt modelId="{0DCAB3A7-D0B2-4C16-AAB0-AD98E7BA4F8C}">
      <dgm:prSet custT="1"/>
      <dgm:spPr>
        <a:effectLst>
          <a:outerShdw blurRad="76200" dir="18900000" sy="23000" kx="-1200000" algn="bl" rotWithShape="0">
            <a:prstClr val="black">
              <a:alpha val="20000"/>
            </a:prstClr>
          </a:outerShdw>
        </a:effectLst>
      </dgm:spPr>
      <dgm:t>
        <a:bodyPr/>
        <a:lstStyle/>
        <a:p>
          <a:pPr rtl="0"/>
          <a:r>
            <a:rPr lang="en-US" sz="1600" dirty="0" smtClean="0">
              <a:latin typeface="+mj-lt"/>
              <a:cs typeface="Times New Roman" pitchFamily="18" charset="0"/>
            </a:rPr>
            <a:t>practice without stigmatizing patients</a:t>
          </a:r>
          <a:endParaRPr lang="en-US" sz="1600" dirty="0">
            <a:latin typeface="+mj-lt"/>
            <a:cs typeface="Times New Roman" pitchFamily="18" charset="0"/>
          </a:endParaRPr>
        </a:p>
      </dgm:t>
    </dgm:pt>
    <dgm:pt modelId="{E764046B-8E0A-40B4-B96C-E8CE83CE7282}" type="parTrans" cxnId="{8E227E13-2B50-4AF7-95F8-015C127BE8C6}">
      <dgm:prSet/>
      <dgm:spPr/>
      <dgm:t>
        <a:bodyPr/>
        <a:lstStyle/>
        <a:p>
          <a:endParaRPr lang="en-US"/>
        </a:p>
      </dgm:t>
    </dgm:pt>
    <dgm:pt modelId="{239CE88F-FFCF-4EC1-850E-A9B1A9D3C19A}" type="sibTrans" cxnId="{8E227E13-2B50-4AF7-95F8-015C127BE8C6}">
      <dgm:prSet/>
      <dgm:spPr/>
      <dgm:t>
        <a:bodyPr/>
        <a:lstStyle/>
        <a:p>
          <a:endParaRPr lang="en-US"/>
        </a:p>
      </dgm:t>
    </dgm:pt>
    <dgm:pt modelId="{5942B0E7-4323-419C-9320-6F96B30FC406}">
      <dgm:prSet custT="1"/>
      <dgm:spPr>
        <a:effectLst>
          <a:outerShdw blurRad="76200" dir="18900000" sy="23000" kx="-1200000" algn="bl" rotWithShape="0">
            <a:prstClr val="black">
              <a:alpha val="20000"/>
            </a:prstClr>
          </a:outerShdw>
        </a:effectLst>
      </dgm:spPr>
      <dgm:t>
        <a:bodyPr/>
        <a:lstStyle/>
        <a:p>
          <a:pPr rtl="0"/>
          <a:r>
            <a:rPr lang="en-US" sz="1600" dirty="0" smtClean="0">
              <a:latin typeface="+mn-lt"/>
              <a:cs typeface="Times New Roman" pitchFamily="18" charset="0"/>
            </a:rPr>
            <a:t>correct misconceptions in practice</a:t>
          </a:r>
          <a:endParaRPr lang="en-US" sz="1600" dirty="0">
            <a:latin typeface="+mn-lt"/>
            <a:cs typeface="Times New Roman" pitchFamily="18" charset="0"/>
          </a:endParaRPr>
        </a:p>
      </dgm:t>
    </dgm:pt>
    <dgm:pt modelId="{6AF99670-AF27-4171-9270-A22FAE080342}" type="parTrans" cxnId="{7FB7A9CE-3122-4C84-A78C-53F1A1987341}">
      <dgm:prSet/>
      <dgm:spPr/>
      <dgm:t>
        <a:bodyPr/>
        <a:lstStyle/>
        <a:p>
          <a:endParaRPr lang="en-US"/>
        </a:p>
      </dgm:t>
    </dgm:pt>
    <dgm:pt modelId="{6B7179C2-353B-435A-B942-2784ACE24F56}" type="sibTrans" cxnId="{7FB7A9CE-3122-4C84-A78C-53F1A1987341}">
      <dgm:prSet/>
      <dgm:spPr/>
      <dgm:t>
        <a:bodyPr/>
        <a:lstStyle/>
        <a:p>
          <a:endParaRPr lang="en-US"/>
        </a:p>
      </dgm:t>
    </dgm:pt>
    <dgm:pt modelId="{B6A9B7FF-B4BF-48EC-AE78-7680B56A770C}">
      <dgm:prSet custT="1"/>
      <dgm:spPr>
        <a:effectLst>
          <a:outerShdw blurRad="76200" dir="18900000" sy="23000" kx="-1200000" algn="bl" rotWithShape="0">
            <a:prstClr val="black">
              <a:alpha val="20000"/>
            </a:prstClr>
          </a:outerShdw>
        </a:effectLst>
      </dgm:spPr>
      <dgm:t>
        <a:bodyPr/>
        <a:lstStyle/>
        <a:p>
          <a:pPr rtl="0"/>
          <a:r>
            <a:rPr lang="en-US" sz="1600" dirty="0" smtClean="0">
              <a:latin typeface="+mn-lt"/>
              <a:cs typeface="Times New Roman" pitchFamily="18" charset="0"/>
            </a:rPr>
            <a:t>advocate for holistic treatment of patients with pain and substance use disorders</a:t>
          </a:r>
          <a:endParaRPr lang="en-US" sz="1600" dirty="0">
            <a:latin typeface="+mn-lt"/>
            <a:cs typeface="Times New Roman" pitchFamily="18" charset="0"/>
          </a:endParaRPr>
        </a:p>
      </dgm:t>
    </dgm:pt>
    <dgm:pt modelId="{A8E42CF1-7CA6-40D6-8C87-4F513ECBECA4}" type="parTrans" cxnId="{628ABFF0-9C96-4B94-9060-C1520AB096A0}">
      <dgm:prSet/>
      <dgm:spPr/>
      <dgm:t>
        <a:bodyPr/>
        <a:lstStyle/>
        <a:p>
          <a:endParaRPr lang="en-US"/>
        </a:p>
      </dgm:t>
    </dgm:pt>
    <dgm:pt modelId="{902B64BE-A099-45F6-B0CA-8624DBEC957E}" type="sibTrans" cxnId="{628ABFF0-9C96-4B94-9060-C1520AB096A0}">
      <dgm:prSet/>
      <dgm:spPr/>
      <dgm:t>
        <a:bodyPr/>
        <a:lstStyle/>
        <a:p>
          <a:endParaRPr lang="en-US"/>
        </a:p>
      </dgm:t>
    </dgm:pt>
    <dgm:pt modelId="{F637063A-5243-41FA-8A5A-9C66BBB59FE9}" type="pres">
      <dgm:prSet presAssocID="{FADD6E04-8058-45C6-8ECC-43A7A54CCC2A}" presName="diagram" presStyleCnt="0">
        <dgm:presLayoutVars>
          <dgm:dir/>
          <dgm:resizeHandles val="exact"/>
        </dgm:presLayoutVars>
      </dgm:prSet>
      <dgm:spPr/>
      <dgm:t>
        <a:bodyPr/>
        <a:lstStyle/>
        <a:p>
          <a:endParaRPr lang="en-US"/>
        </a:p>
      </dgm:t>
    </dgm:pt>
    <dgm:pt modelId="{3AF1403F-AACF-4618-94E4-89557027A0B0}" type="pres">
      <dgm:prSet presAssocID="{91D11538-DAC0-43E9-8614-1D5AC4099284}" presName="node" presStyleLbl="node1" presStyleIdx="0" presStyleCnt="5" custLinFactNeighborX="2963" custLinFactNeighborY="3652">
        <dgm:presLayoutVars>
          <dgm:bulletEnabled val="1"/>
        </dgm:presLayoutVars>
      </dgm:prSet>
      <dgm:spPr/>
      <dgm:t>
        <a:bodyPr/>
        <a:lstStyle/>
        <a:p>
          <a:endParaRPr lang="en-US"/>
        </a:p>
      </dgm:t>
    </dgm:pt>
    <dgm:pt modelId="{187ED875-6D1C-495D-B0DC-A80CEB6FE6D5}" type="pres">
      <dgm:prSet presAssocID="{8B22E2F0-11C3-4176-96C7-31DBAF9DAE10}" presName="sibTrans" presStyleCnt="0"/>
      <dgm:spPr/>
    </dgm:pt>
    <dgm:pt modelId="{160E73A5-0380-4C48-A006-06B3C6906EB8}" type="pres">
      <dgm:prSet presAssocID="{2F668003-0A50-49EC-85F4-1AE2926C82E7}" presName="node" presStyleLbl="node1" presStyleIdx="1" presStyleCnt="5" custScaleX="113333" custLinFactNeighborX="-370" custLinFactNeighborY="3652">
        <dgm:presLayoutVars>
          <dgm:bulletEnabled val="1"/>
        </dgm:presLayoutVars>
      </dgm:prSet>
      <dgm:spPr/>
      <dgm:t>
        <a:bodyPr/>
        <a:lstStyle/>
        <a:p>
          <a:endParaRPr lang="en-US"/>
        </a:p>
      </dgm:t>
    </dgm:pt>
    <dgm:pt modelId="{723F353F-6334-4594-A9A6-F26104F0C028}" type="pres">
      <dgm:prSet presAssocID="{03C0FE04-923F-4B5E-8CDE-BAABEA7BD1DD}" presName="sibTrans" presStyleCnt="0"/>
      <dgm:spPr/>
    </dgm:pt>
    <dgm:pt modelId="{65A9D92D-7CA7-4981-92F2-797E8ACA07BF}" type="pres">
      <dgm:prSet presAssocID="{0DCAB3A7-D0B2-4C16-AAB0-AD98E7BA4F8C}" presName="node" presStyleLbl="node1" presStyleIdx="2" presStyleCnt="5">
        <dgm:presLayoutVars>
          <dgm:bulletEnabled val="1"/>
        </dgm:presLayoutVars>
      </dgm:prSet>
      <dgm:spPr/>
      <dgm:t>
        <a:bodyPr/>
        <a:lstStyle/>
        <a:p>
          <a:endParaRPr lang="en-US"/>
        </a:p>
      </dgm:t>
    </dgm:pt>
    <dgm:pt modelId="{DCD4FBA4-B8DC-44C8-9003-E0BDDD843967}" type="pres">
      <dgm:prSet presAssocID="{239CE88F-FFCF-4EC1-850E-A9B1A9D3C19A}" presName="sibTrans" presStyleCnt="0"/>
      <dgm:spPr/>
    </dgm:pt>
    <dgm:pt modelId="{65BD7C9F-2235-4AC7-ACDA-E7F4AF3F8FDF}" type="pres">
      <dgm:prSet presAssocID="{5942B0E7-4323-419C-9320-6F96B30FC406}" presName="node" presStyleLbl="node1" presStyleIdx="3" presStyleCnt="5">
        <dgm:presLayoutVars>
          <dgm:bulletEnabled val="1"/>
        </dgm:presLayoutVars>
      </dgm:prSet>
      <dgm:spPr/>
      <dgm:t>
        <a:bodyPr/>
        <a:lstStyle/>
        <a:p>
          <a:endParaRPr lang="en-US"/>
        </a:p>
      </dgm:t>
    </dgm:pt>
    <dgm:pt modelId="{E3E4FFDE-82B8-4912-A5F9-99B2BEE87817}" type="pres">
      <dgm:prSet presAssocID="{6B7179C2-353B-435A-B942-2784ACE24F56}" presName="sibTrans" presStyleCnt="0"/>
      <dgm:spPr/>
    </dgm:pt>
    <dgm:pt modelId="{58023066-7CE9-4D42-8EA2-825F274FECDB}" type="pres">
      <dgm:prSet presAssocID="{B6A9B7FF-B4BF-48EC-AE78-7680B56A770C}" presName="node" presStyleLbl="node1" presStyleIdx="4" presStyleCnt="5">
        <dgm:presLayoutVars>
          <dgm:bulletEnabled val="1"/>
        </dgm:presLayoutVars>
      </dgm:prSet>
      <dgm:spPr/>
      <dgm:t>
        <a:bodyPr/>
        <a:lstStyle/>
        <a:p>
          <a:endParaRPr lang="en-US"/>
        </a:p>
      </dgm:t>
    </dgm:pt>
  </dgm:ptLst>
  <dgm:cxnLst>
    <dgm:cxn modelId="{95250AC2-139B-48EA-A162-F7B9B43142E4}" type="presOf" srcId="{B6A9B7FF-B4BF-48EC-AE78-7680B56A770C}" destId="{58023066-7CE9-4D42-8EA2-825F274FECDB}" srcOrd="0" destOrd="0" presId="urn:microsoft.com/office/officeart/2005/8/layout/default#6"/>
    <dgm:cxn modelId="{D358738A-6A2F-43F3-8D8B-9279C542CE2A}" srcId="{FADD6E04-8058-45C6-8ECC-43A7A54CCC2A}" destId="{91D11538-DAC0-43E9-8614-1D5AC4099284}" srcOrd="0" destOrd="0" parTransId="{EE33E911-AC35-44A9-AB3B-B3F33EAAD9BD}" sibTransId="{8B22E2F0-11C3-4176-96C7-31DBAF9DAE10}"/>
    <dgm:cxn modelId="{FC59080C-E835-41AF-833C-8898D2367012}" srcId="{FADD6E04-8058-45C6-8ECC-43A7A54CCC2A}" destId="{2F668003-0A50-49EC-85F4-1AE2926C82E7}" srcOrd="1" destOrd="0" parTransId="{920B4129-4721-4CCF-9942-3DD7E3904C2F}" sibTransId="{03C0FE04-923F-4B5E-8CDE-BAABEA7BD1DD}"/>
    <dgm:cxn modelId="{8E227E13-2B50-4AF7-95F8-015C127BE8C6}" srcId="{FADD6E04-8058-45C6-8ECC-43A7A54CCC2A}" destId="{0DCAB3A7-D0B2-4C16-AAB0-AD98E7BA4F8C}" srcOrd="2" destOrd="0" parTransId="{E764046B-8E0A-40B4-B96C-E8CE83CE7282}" sibTransId="{239CE88F-FFCF-4EC1-850E-A9B1A9D3C19A}"/>
    <dgm:cxn modelId="{D4E6983D-558E-4276-9B03-DEB8D6B74B3A}" type="presOf" srcId="{2F668003-0A50-49EC-85F4-1AE2926C82E7}" destId="{160E73A5-0380-4C48-A006-06B3C6906EB8}" srcOrd="0" destOrd="0" presId="urn:microsoft.com/office/officeart/2005/8/layout/default#6"/>
    <dgm:cxn modelId="{E4E98927-D31E-489B-80C9-CF9DFA3A1225}" type="presOf" srcId="{0DCAB3A7-D0B2-4C16-AAB0-AD98E7BA4F8C}" destId="{65A9D92D-7CA7-4981-92F2-797E8ACA07BF}" srcOrd="0" destOrd="0" presId="urn:microsoft.com/office/officeart/2005/8/layout/default#6"/>
    <dgm:cxn modelId="{628ABFF0-9C96-4B94-9060-C1520AB096A0}" srcId="{FADD6E04-8058-45C6-8ECC-43A7A54CCC2A}" destId="{B6A9B7FF-B4BF-48EC-AE78-7680B56A770C}" srcOrd="4" destOrd="0" parTransId="{A8E42CF1-7CA6-40D6-8C87-4F513ECBECA4}" sibTransId="{902B64BE-A099-45F6-B0CA-8624DBEC957E}"/>
    <dgm:cxn modelId="{2CDB7FF2-F2CB-4E07-83A8-AA9C6928A4EA}" type="presOf" srcId="{FADD6E04-8058-45C6-8ECC-43A7A54CCC2A}" destId="{F637063A-5243-41FA-8A5A-9C66BBB59FE9}" srcOrd="0" destOrd="0" presId="urn:microsoft.com/office/officeart/2005/8/layout/default#6"/>
    <dgm:cxn modelId="{217E374B-C174-4CA7-B365-81383B362161}" type="presOf" srcId="{91D11538-DAC0-43E9-8614-1D5AC4099284}" destId="{3AF1403F-AACF-4618-94E4-89557027A0B0}" srcOrd="0" destOrd="0" presId="urn:microsoft.com/office/officeart/2005/8/layout/default#6"/>
    <dgm:cxn modelId="{7FB7A9CE-3122-4C84-A78C-53F1A1987341}" srcId="{FADD6E04-8058-45C6-8ECC-43A7A54CCC2A}" destId="{5942B0E7-4323-419C-9320-6F96B30FC406}" srcOrd="3" destOrd="0" parTransId="{6AF99670-AF27-4171-9270-A22FAE080342}" sibTransId="{6B7179C2-353B-435A-B942-2784ACE24F56}"/>
    <dgm:cxn modelId="{C45B1E1F-B900-440B-9818-CFD9182870F0}" type="presOf" srcId="{5942B0E7-4323-419C-9320-6F96B30FC406}" destId="{65BD7C9F-2235-4AC7-ACDA-E7F4AF3F8FDF}" srcOrd="0" destOrd="0" presId="urn:microsoft.com/office/officeart/2005/8/layout/default#6"/>
    <dgm:cxn modelId="{443E9161-8E54-4A0D-9B58-89C280E3DBC5}" type="presParOf" srcId="{F637063A-5243-41FA-8A5A-9C66BBB59FE9}" destId="{3AF1403F-AACF-4618-94E4-89557027A0B0}" srcOrd="0" destOrd="0" presId="urn:microsoft.com/office/officeart/2005/8/layout/default#6"/>
    <dgm:cxn modelId="{58560B05-45FD-40C7-A71A-DC736663C191}" type="presParOf" srcId="{F637063A-5243-41FA-8A5A-9C66BBB59FE9}" destId="{187ED875-6D1C-495D-B0DC-A80CEB6FE6D5}" srcOrd="1" destOrd="0" presId="urn:microsoft.com/office/officeart/2005/8/layout/default#6"/>
    <dgm:cxn modelId="{EA7D5E8A-6C99-4938-99F3-92E1B49DA929}" type="presParOf" srcId="{F637063A-5243-41FA-8A5A-9C66BBB59FE9}" destId="{160E73A5-0380-4C48-A006-06B3C6906EB8}" srcOrd="2" destOrd="0" presId="urn:microsoft.com/office/officeart/2005/8/layout/default#6"/>
    <dgm:cxn modelId="{261C449B-A6A9-4E88-8D4B-276F9073EBCA}" type="presParOf" srcId="{F637063A-5243-41FA-8A5A-9C66BBB59FE9}" destId="{723F353F-6334-4594-A9A6-F26104F0C028}" srcOrd="3" destOrd="0" presId="urn:microsoft.com/office/officeart/2005/8/layout/default#6"/>
    <dgm:cxn modelId="{08DFB95E-E85F-47F4-B062-64613DDE2296}" type="presParOf" srcId="{F637063A-5243-41FA-8A5A-9C66BBB59FE9}" destId="{65A9D92D-7CA7-4981-92F2-797E8ACA07BF}" srcOrd="4" destOrd="0" presId="urn:microsoft.com/office/officeart/2005/8/layout/default#6"/>
    <dgm:cxn modelId="{ED7EDDC5-A97D-439E-B409-496DCAB05E33}" type="presParOf" srcId="{F637063A-5243-41FA-8A5A-9C66BBB59FE9}" destId="{DCD4FBA4-B8DC-44C8-9003-E0BDDD843967}" srcOrd="5" destOrd="0" presId="urn:microsoft.com/office/officeart/2005/8/layout/default#6"/>
    <dgm:cxn modelId="{64E49819-4636-4EBC-B960-C626D9EC5291}" type="presParOf" srcId="{F637063A-5243-41FA-8A5A-9C66BBB59FE9}" destId="{65BD7C9F-2235-4AC7-ACDA-E7F4AF3F8FDF}" srcOrd="6" destOrd="0" presId="urn:microsoft.com/office/officeart/2005/8/layout/default#6"/>
    <dgm:cxn modelId="{337CDA9D-46F1-422A-9E89-92AC1938EBCF}" type="presParOf" srcId="{F637063A-5243-41FA-8A5A-9C66BBB59FE9}" destId="{E3E4FFDE-82B8-4912-A5F9-99B2BEE87817}" srcOrd="7" destOrd="0" presId="urn:microsoft.com/office/officeart/2005/8/layout/default#6"/>
    <dgm:cxn modelId="{80B61FB0-63D1-425E-8199-8E098D094F3D}" type="presParOf" srcId="{F637063A-5243-41FA-8A5A-9C66BBB59FE9}" destId="{58023066-7CE9-4D42-8EA2-825F274FECDB}" srcOrd="8" destOrd="0" presId="urn:microsoft.com/office/officeart/2005/8/layout/default#6"/>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318859-AE5E-42C4-8268-8F5D8E093E6D}"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US"/>
        </a:p>
      </dgm:t>
    </dgm:pt>
    <dgm:pt modelId="{F370DE73-7E9C-4705-8FA0-A22479AB96D7}">
      <dgm:prSet/>
      <dgm:spPr/>
      <dgm:t>
        <a:bodyPr/>
        <a:lstStyle/>
        <a:p>
          <a:pPr rtl="0"/>
          <a:r>
            <a:rPr lang="en-US" dirty="0" smtClean="0"/>
            <a:t>Iatrogenic opioid addiction</a:t>
          </a:r>
          <a:endParaRPr lang="en-US" dirty="0"/>
        </a:p>
      </dgm:t>
    </dgm:pt>
    <dgm:pt modelId="{9EAA02AF-4047-4A8E-A448-8A0D318217F1}" type="parTrans" cxnId="{4B639FDF-D22A-47CF-BAB7-08C6F6AE27C1}">
      <dgm:prSet/>
      <dgm:spPr/>
      <dgm:t>
        <a:bodyPr/>
        <a:lstStyle/>
        <a:p>
          <a:endParaRPr lang="en-US"/>
        </a:p>
      </dgm:t>
    </dgm:pt>
    <dgm:pt modelId="{3FBF88DF-AFEA-40B9-855C-2C363516B4A1}" type="sibTrans" cxnId="{4B639FDF-D22A-47CF-BAB7-08C6F6AE27C1}">
      <dgm:prSet/>
      <dgm:spPr/>
      <dgm:t>
        <a:bodyPr/>
        <a:lstStyle/>
        <a:p>
          <a:endParaRPr lang="en-US"/>
        </a:p>
      </dgm:t>
    </dgm:pt>
    <dgm:pt modelId="{9DF71879-8EDF-4B98-895A-80D83C096D1B}">
      <dgm:prSet/>
      <dgm:spPr/>
      <dgm:t>
        <a:bodyPr/>
        <a:lstStyle/>
        <a:p>
          <a:pPr rtl="0"/>
          <a:r>
            <a:rPr lang="en-US" dirty="0" smtClean="0"/>
            <a:t>Aberrant drug related behaviors</a:t>
          </a:r>
          <a:endParaRPr lang="en-US" dirty="0"/>
        </a:p>
      </dgm:t>
    </dgm:pt>
    <dgm:pt modelId="{8E3A4C25-C5B9-47E9-BAFE-270672BF3B73}" type="parTrans" cxnId="{5CAF992B-3395-432A-B625-921F59866F1D}">
      <dgm:prSet/>
      <dgm:spPr/>
      <dgm:t>
        <a:bodyPr/>
        <a:lstStyle/>
        <a:p>
          <a:endParaRPr lang="en-US"/>
        </a:p>
      </dgm:t>
    </dgm:pt>
    <dgm:pt modelId="{5B1CC726-E132-4904-8412-CAFC4820B755}" type="sibTrans" cxnId="{5CAF992B-3395-432A-B625-921F59866F1D}">
      <dgm:prSet/>
      <dgm:spPr/>
      <dgm:t>
        <a:bodyPr/>
        <a:lstStyle/>
        <a:p>
          <a:endParaRPr lang="en-US"/>
        </a:p>
      </dgm:t>
    </dgm:pt>
    <dgm:pt modelId="{2050A02C-DF61-4B11-B45F-754A64FDC2A6}">
      <dgm:prSet/>
      <dgm:spPr/>
      <dgm:t>
        <a:bodyPr/>
        <a:lstStyle/>
        <a:p>
          <a:pPr rtl="0"/>
          <a:r>
            <a:rPr lang="en-US" dirty="0" smtClean="0"/>
            <a:t>Substance use disorders</a:t>
          </a:r>
          <a:endParaRPr lang="en-US" dirty="0"/>
        </a:p>
      </dgm:t>
    </dgm:pt>
    <dgm:pt modelId="{38A7C370-EA7C-4FD1-94F6-D0A8A5FBA669}" type="parTrans" cxnId="{FA7778DC-5AA8-44D9-8981-18FBC90CEA95}">
      <dgm:prSet/>
      <dgm:spPr/>
      <dgm:t>
        <a:bodyPr/>
        <a:lstStyle/>
        <a:p>
          <a:endParaRPr lang="en-US"/>
        </a:p>
      </dgm:t>
    </dgm:pt>
    <dgm:pt modelId="{018B8546-3A6E-4374-BF5F-7EBD33DEC229}" type="sibTrans" cxnId="{FA7778DC-5AA8-44D9-8981-18FBC90CEA95}">
      <dgm:prSet/>
      <dgm:spPr/>
      <dgm:t>
        <a:bodyPr/>
        <a:lstStyle/>
        <a:p>
          <a:endParaRPr lang="en-US"/>
        </a:p>
      </dgm:t>
    </dgm:pt>
    <dgm:pt modelId="{D1C0F9CD-A14C-478B-B550-A7B152721977}">
      <dgm:prSet/>
      <dgm:spPr/>
      <dgm:t>
        <a:bodyPr/>
        <a:lstStyle/>
        <a:p>
          <a:pPr rtl="0"/>
          <a:r>
            <a:rPr lang="en-US" dirty="0" smtClean="0"/>
            <a:t>Problematic opioid use</a:t>
          </a:r>
          <a:endParaRPr lang="en-US" dirty="0"/>
        </a:p>
      </dgm:t>
    </dgm:pt>
    <dgm:pt modelId="{C9F6B785-D3EA-40CC-A168-E01EA0CCEE85}" type="parTrans" cxnId="{A76E5F58-B53B-430A-95C7-89FB959F26C0}">
      <dgm:prSet/>
      <dgm:spPr/>
      <dgm:t>
        <a:bodyPr/>
        <a:lstStyle/>
        <a:p>
          <a:endParaRPr lang="en-US"/>
        </a:p>
      </dgm:t>
    </dgm:pt>
    <dgm:pt modelId="{2A0CA969-C1B6-4A87-A43F-4A3FC0453442}" type="sibTrans" cxnId="{A76E5F58-B53B-430A-95C7-89FB959F26C0}">
      <dgm:prSet/>
      <dgm:spPr/>
      <dgm:t>
        <a:bodyPr/>
        <a:lstStyle/>
        <a:p>
          <a:endParaRPr lang="en-US"/>
        </a:p>
      </dgm:t>
    </dgm:pt>
    <dgm:pt modelId="{571E082B-9B47-4F6C-9C5A-1A1ABA22B3B6}" type="pres">
      <dgm:prSet presAssocID="{56318859-AE5E-42C4-8268-8F5D8E093E6D}" presName="linear" presStyleCnt="0">
        <dgm:presLayoutVars>
          <dgm:animLvl val="lvl"/>
          <dgm:resizeHandles val="exact"/>
        </dgm:presLayoutVars>
      </dgm:prSet>
      <dgm:spPr/>
      <dgm:t>
        <a:bodyPr/>
        <a:lstStyle/>
        <a:p>
          <a:endParaRPr lang="en-US"/>
        </a:p>
      </dgm:t>
    </dgm:pt>
    <dgm:pt modelId="{4C7A4976-376C-45D4-9205-E53E90C359E4}" type="pres">
      <dgm:prSet presAssocID="{F370DE73-7E9C-4705-8FA0-A22479AB96D7}" presName="parentText" presStyleLbl="node1" presStyleIdx="0" presStyleCnt="4">
        <dgm:presLayoutVars>
          <dgm:chMax val="0"/>
          <dgm:bulletEnabled val="1"/>
        </dgm:presLayoutVars>
      </dgm:prSet>
      <dgm:spPr/>
      <dgm:t>
        <a:bodyPr/>
        <a:lstStyle/>
        <a:p>
          <a:endParaRPr lang="en-US"/>
        </a:p>
      </dgm:t>
    </dgm:pt>
    <dgm:pt modelId="{1C72E228-CF2D-49E8-8A68-037E3794CC71}" type="pres">
      <dgm:prSet presAssocID="{3FBF88DF-AFEA-40B9-855C-2C363516B4A1}" presName="spacer" presStyleCnt="0"/>
      <dgm:spPr/>
    </dgm:pt>
    <dgm:pt modelId="{1E3818ED-5A7A-44A6-AD79-40E04BF8E3E6}" type="pres">
      <dgm:prSet presAssocID="{9DF71879-8EDF-4B98-895A-80D83C096D1B}" presName="parentText" presStyleLbl="node1" presStyleIdx="1" presStyleCnt="4">
        <dgm:presLayoutVars>
          <dgm:chMax val="0"/>
          <dgm:bulletEnabled val="1"/>
        </dgm:presLayoutVars>
      </dgm:prSet>
      <dgm:spPr/>
      <dgm:t>
        <a:bodyPr/>
        <a:lstStyle/>
        <a:p>
          <a:endParaRPr lang="en-US"/>
        </a:p>
      </dgm:t>
    </dgm:pt>
    <dgm:pt modelId="{A062FC7D-075E-4061-ABBD-A031E65175F8}" type="pres">
      <dgm:prSet presAssocID="{5B1CC726-E132-4904-8412-CAFC4820B755}" presName="spacer" presStyleCnt="0"/>
      <dgm:spPr/>
    </dgm:pt>
    <dgm:pt modelId="{F64F0BD1-C241-4E66-896E-45A6F62607E1}" type="pres">
      <dgm:prSet presAssocID="{2050A02C-DF61-4B11-B45F-754A64FDC2A6}" presName="parentText" presStyleLbl="node1" presStyleIdx="2" presStyleCnt="4">
        <dgm:presLayoutVars>
          <dgm:chMax val="0"/>
          <dgm:bulletEnabled val="1"/>
        </dgm:presLayoutVars>
      </dgm:prSet>
      <dgm:spPr/>
      <dgm:t>
        <a:bodyPr/>
        <a:lstStyle/>
        <a:p>
          <a:endParaRPr lang="en-US"/>
        </a:p>
      </dgm:t>
    </dgm:pt>
    <dgm:pt modelId="{DADC7536-919B-44F0-A31C-A36ED785F0BE}" type="pres">
      <dgm:prSet presAssocID="{018B8546-3A6E-4374-BF5F-7EBD33DEC229}" presName="spacer" presStyleCnt="0"/>
      <dgm:spPr/>
    </dgm:pt>
    <dgm:pt modelId="{C5838579-58D0-40E5-AA23-48C8CC193A22}" type="pres">
      <dgm:prSet presAssocID="{D1C0F9CD-A14C-478B-B550-A7B152721977}" presName="parentText" presStyleLbl="node1" presStyleIdx="3" presStyleCnt="4">
        <dgm:presLayoutVars>
          <dgm:chMax val="0"/>
          <dgm:bulletEnabled val="1"/>
        </dgm:presLayoutVars>
      </dgm:prSet>
      <dgm:spPr/>
      <dgm:t>
        <a:bodyPr/>
        <a:lstStyle/>
        <a:p>
          <a:endParaRPr lang="en-US"/>
        </a:p>
      </dgm:t>
    </dgm:pt>
  </dgm:ptLst>
  <dgm:cxnLst>
    <dgm:cxn modelId="{574AF729-F402-418D-B4F1-755851658E87}" type="presOf" srcId="{F370DE73-7E9C-4705-8FA0-A22479AB96D7}" destId="{4C7A4976-376C-45D4-9205-E53E90C359E4}" srcOrd="0" destOrd="0" presId="urn:microsoft.com/office/officeart/2005/8/layout/vList2"/>
    <dgm:cxn modelId="{4B639FDF-D22A-47CF-BAB7-08C6F6AE27C1}" srcId="{56318859-AE5E-42C4-8268-8F5D8E093E6D}" destId="{F370DE73-7E9C-4705-8FA0-A22479AB96D7}" srcOrd="0" destOrd="0" parTransId="{9EAA02AF-4047-4A8E-A448-8A0D318217F1}" sibTransId="{3FBF88DF-AFEA-40B9-855C-2C363516B4A1}"/>
    <dgm:cxn modelId="{FA7778DC-5AA8-44D9-8981-18FBC90CEA95}" srcId="{56318859-AE5E-42C4-8268-8F5D8E093E6D}" destId="{2050A02C-DF61-4B11-B45F-754A64FDC2A6}" srcOrd="2" destOrd="0" parTransId="{38A7C370-EA7C-4FD1-94F6-D0A8A5FBA669}" sibTransId="{018B8546-3A6E-4374-BF5F-7EBD33DEC229}"/>
    <dgm:cxn modelId="{A693FE40-B645-4365-AE77-BC801A2AB3BB}" type="presOf" srcId="{56318859-AE5E-42C4-8268-8F5D8E093E6D}" destId="{571E082B-9B47-4F6C-9C5A-1A1ABA22B3B6}" srcOrd="0" destOrd="0" presId="urn:microsoft.com/office/officeart/2005/8/layout/vList2"/>
    <dgm:cxn modelId="{5CAF992B-3395-432A-B625-921F59866F1D}" srcId="{56318859-AE5E-42C4-8268-8F5D8E093E6D}" destId="{9DF71879-8EDF-4B98-895A-80D83C096D1B}" srcOrd="1" destOrd="0" parTransId="{8E3A4C25-C5B9-47E9-BAFE-270672BF3B73}" sibTransId="{5B1CC726-E132-4904-8412-CAFC4820B755}"/>
    <dgm:cxn modelId="{A76E5F58-B53B-430A-95C7-89FB959F26C0}" srcId="{56318859-AE5E-42C4-8268-8F5D8E093E6D}" destId="{D1C0F9CD-A14C-478B-B550-A7B152721977}" srcOrd="3" destOrd="0" parTransId="{C9F6B785-D3EA-40CC-A168-E01EA0CCEE85}" sibTransId="{2A0CA969-C1B6-4A87-A43F-4A3FC0453442}"/>
    <dgm:cxn modelId="{B1EA0E7B-F8C9-425E-92AE-0866DFC37566}" type="presOf" srcId="{9DF71879-8EDF-4B98-895A-80D83C096D1B}" destId="{1E3818ED-5A7A-44A6-AD79-40E04BF8E3E6}" srcOrd="0" destOrd="0" presId="urn:microsoft.com/office/officeart/2005/8/layout/vList2"/>
    <dgm:cxn modelId="{F8BA5C9F-BDF2-438B-94CC-C78BC1312D7F}" type="presOf" srcId="{D1C0F9CD-A14C-478B-B550-A7B152721977}" destId="{C5838579-58D0-40E5-AA23-48C8CC193A22}" srcOrd="0" destOrd="0" presId="urn:microsoft.com/office/officeart/2005/8/layout/vList2"/>
    <dgm:cxn modelId="{221F6720-44EF-4E56-AEEC-E1328B89CCD2}" type="presOf" srcId="{2050A02C-DF61-4B11-B45F-754A64FDC2A6}" destId="{F64F0BD1-C241-4E66-896E-45A6F62607E1}" srcOrd="0" destOrd="0" presId="urn:microsoft.com/office/officeart/2005/8/layout/vList2"/>
    <dgm:cxn modelId="{B3473FBA-40E6-4234-BA48-76CF7E20C816}" type="presParOf" srcId="{571E082B-9B47-4F6C-9C5A-1A1ABA22B3B6}" destId="{4C7A4976-376C-45D4-9205-E53E90C359E4}" srcOrd="0" destOrd="0" presId="urn:microsoft.com/office/officeart/2005/8/layout/vList2"/>
    <dgm:cxn modelId="{9B8BB9A3-86A5-409D-97A2-27A7127A16A0}" type="presParOf" srcId="{571E082B-9B47-4F6C-9C5A-1A1ABA22B3B6}" destId="{1C72E228-CF2D-49E8-8A68-037E3794CC71}" srcOrd="1" destOrd="0" presId="urn:microsoft.com/office/officeart/2005/8/layout/vList2"/>
    <dgm:cxn modelId="{49735A12-0CAD-4845-B298-E1D672479FEC}" type="presParOf" srcId="{571E082B-9B47-4F6C-9C5A-1A1ABA22B3B6}" destId="{1E3818ED-5A7A-44A6-AD79-40E04BF8E3E6}" srcOrd="2" destOrd="0" presId="urn:microsoft.com/office/officeart/2005/8/layout/vList2"/>
    <dgm:cxn modelId="{47754649-93F7-473F-AC04-8FC22AF9E614}" type="presParOf" srcId="{571E082B-9B47-4F6C-9C5A-1A1ABA22B3B6}" destId="{A062FC7D-075E-4061-ABBD-A031E65175F8}" srcOrd="3" destOrd="0" presId="urn:microsoft.com/office/officeart/2005/8/layout/vList2"/>
    <dgm:cxn modelId="{673C0BAA-1FCD-4DD6-A166-BCEB514AADC6}" type="presParOf" srcId="{571E082B-9B47-4F6C-9C5A-1A1ABA22B3B6}" destId="{F64F0BD1-C241-4E66-896E-45A6F62607E1}" srcOrd="4" destOrd="0" presId="urn:microsoft.com/office/officeart/2005/8/layout/vList2"/>
    <dgm:cxn modelId="{73E26068-602A-4889-B691-9C14E846826E}" type="presParOf" srcId="{571E082B-9B47-4F6C-9C5A-1A1ABA22B3B6}" destId="{DADC7536-919B-44F0-A31C-A36ED785F0BE}" srcOrd="5" destOrd="0" presId="urn:microsoft.com/office/officeart/2005/8/layout/vList2"/>
    <dgm:cxn modelId="{6DFD8D65-2384-4E7B-ACAB-D8C31C1C2BFB}" type="presParOf" srcId="{571E082B-9B47-4F6C-9C5A-1A1ABA22B3B6}" destId="{C5838579-58D0-40E5-AA23-48C8CC193A22}" srcOrd="6" destOrd="0" presId="urn:microsoft.com/office/officeart/2005/8/layout/vList2"/>
  </dgm:cxnLst>
  <dgm:bg/>
  <dgm:whole/>
  <dgm:extLst>
    <a:ext uri="http://schemas.microsoft.com/office/drawing/2008/diagram">
      <dsp:dataModelExt xmlns=""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E5AD05-CD2D-45E6-BF88-DF6CEB678B45}"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B4D923A4-9F70-447E-94FA-1E57CA4DDC81}">
      <dgm:prSet/>
      <dgm:spPr/>
      <dgm:t>
        <a:bodyPr/>
        <a:lstStyle/>
        <a:p>
          <a:pPr rtl="0"/>
          <a:r>
            <a:rPr lang="en-US" b="1" dirty="0" smtClean="0"/>
            <a:t>Therapeutic Tolerance</a:t>
          </a:r>
          <a:br>
            <a:rPr lang="en-US" b="1" dirty="0" smtClean="0"/>
          </a:br>
          <a:endParaRPr lang="en-US" dirty="0"/>
        </a:p>
      </dgm:t>
    </dgm:pt>
    <dgm:pt modelId="{72EE5CD1-5886-4525-BDE3-09F17E400271}" type="parTrans" cxnId="{18E73D47-56A0-407F-8FB8-CDEC8A6826ED}">
      <dgm:prSet/>
      <dgm:spPr/>
      <dgm:t>
        <a:bodyPr/>
        <a:lstStyle/>
        <a:p>
          <a:endParaRPr lang="en-US"/>
        </a:p>
      </dgm:t>
    </dgm:pt>
    <dgm:pt modelId="{6CE2905A-9C14-460C-8719-266940AE3585}" type="sibTrans" cxnId="{18E73D47-56A0-407F-8FB8-CDEC8A6826ED}">
      <dgm:prSet/>
      <dgm:spPr/>
      <dgm:t>
        <a:bodyPr/>
        <a:lstStyle/>
        <a:p>
          <a:endParaRPr lang="en-US"/>
        </a:p>
      </dgm:t>
    </dgm:pt>
    <dgm:pt modelId="{8C49393D-EF00-4435-B85B-C913A8A722E3}">
      <dgm:prSet/>
      <dgm:spPr/>
      <dgm:t>
        <a:bodyPr/>
        <a:lstStyle/>
        <a:p>
          <a:pPr rtl="0"/>
          <a:r>
            <a:rPr lang="en-US" dirty="0" smtClean="0"/>
            <a:t>Psuedoaddiction</a:t>
          </a:r>
          <a:endParaRPr lang="en-US" dirty="0"/>
        </a:p>
      </dgm:t>
    </dgm:pt>
    <dgm:pt modelId="{BB82AA2F-7A30-4B69-93AB-B124F2DC25A1}" type="parTrans" cxnId="{C9252269-6286-4406-806A-B425B79727A9}">
      <dgm:prSet/>
      <dgm:spPr/>
      <dgm:t>
        <a:bodyPr/>
        <a:lstStyle/>
        <a:p>
          <a:endParaRPr lang="en-US"/>
        </a:p>
      </dgm:t>
    </dgm:pt>
    <dgm:pt modelId="{C07742BA-0493-4EF9-8C9D-7838802B258E}" type="sibTrans" cxnId="{C9252269-6286-4406-806A-B425B79727A9}">
      <dgm:prSet/>
      <dgm:spPr/>
      <dgm:t>
        <a:bodyPr/>
        <a:lstStyle/>
        <a:p>
          <a:endParaRPr lang="en-US"/>
        </a:p>
      </dgm:t>
    </dgm:pt>
    <dgm:pt modelId="{A480707E-A9B0-4457-A167-455B8788CECA}" type="pres">
      <dgm:prSet presAssocID="{37E5AD05-CD2D-45E6-BF88-DF6CEB678B45}" presName="diagram" presStyleCnt="0">
        <dgm:presLayoutVars>
          <dgm:dir/>
          <dgm:resizeHandles val="exact"/>
        </dgm:presLayoutVars>
      </dgm:prSet>
      <dgm:spPr/>
      <dgm:t>
        <a:bodyPr/>
        <a:lstStyle/>
        <a:p>
          <a:endParaRPr lang="en-US"/>
        </a:p>
      </dgm:t>
    </dgm:pt>
    <dgm:pt modelId="{58FDF66A-89A5-4EC8-A9E9-3144283806A8}" type="pres">
      <dgm:prSet presAssocID="{B4D923A4-9F70-447E-94FA-1E57CA4DDC81}" presName="arrow" presStyleLbl="node1" presStyleIdx="0" presStyleCnt="2" custRadScaleRad="109422" custRadScaleInc="12">
        <dgm:presLayoutVars>
          <dgm:bulletEnabled val="1"/>
        </dgm:presLayoutVars>
      </dgm:prSet>
      <dgm:spPr/>
      <dgm:t>
        <a:bodyPr/>
        <a:lstStyle/>
        <a:p>
          <a:endParaRPr lang="en-US"/>
        </a:p>
      </dgm:t>
    </dgm:pt>
    <dgm:pt modelId="{3F5E009F-ED87-46FF-AF27-148233B6D01B}" type="pres">
      <dgm:prSet presAssocID="{8C49393D-EF00-4435-B85B-C913A8A722E3}" presName="arrow" presStyleLbl="node1" presStyleIdx="1" presStyleCnt="2">
        <dgm:presLayoutVars>
          <dgm:bulletEnabled val="1"/>
        </dgm:presLayoutVars>
      </dgm:prSet>
      <dgm:spPr/>
      <dgm:t>
        <a:bodyPr/>
        <a:lstStyle/>
        <a:p>
          <a:endParaRPr lang="en-US"/>
        </a:p>
      </dgm:t>
    </dgm:pt>
  </dgm:ptLst>
  <dgm:cxnLst>
    <dgm:cxn modelId="{F73DE9AB-EDCF-4FE5-BD8F-276EC1D81A4E}" type="presOf" srcId="{37E5AD05-CD2D-45E6-BF88-DF6CEB678B45}" destId="{A480707E-A9B0-4457-A167-455B8788CECA}" srcOrd="0" destOrd="0" presId="urn:microsoft.com/office/officeart/2005/8/layout/arrow5"/>
    <dgm:cxn modelId="{18E73D47-56A0-407F-8FB8-CDEC8A6826ED}" srcId="{37E5AD05-CD2D-45E6-BF88-DF6CEB678B45}" destId="{B4D923A4-9F70-447E-94FA-1E57CA4DDC81}" srcOrd="0" destOrd="0" parTransId="{72EE5CD1-5886-4525-BDE3-09F17E400271}" sibTransId="{6CE2905A-9C14-460C-8719-266940AE3585}"/>
    <dgm:cxn modelId="{CE947633-E4C1-48BF-845D-3B8FD9A74858}" type="presOf" srcId="{B4D923A4-9F70-447E-94FA-1E57CA4DDC81}" destId="{58FDF66A-89A5-4EC8-A9E9-3144283806A8}" srcOrd="0" destOrd="0" presId="urn:microsoft.com/office/officeart/2005/8/layout/arrow5"/>
    <dgm:cxn modelId="{C9252269-6286-4406-806A-B425B79727A9}" srcId="{37E5AD05-CD2D-45E6-BF88-DF6CEB678B45}" destId="{8C49393D-EF00-4435-B85B-C913A8A722E3}" srcOrd="1" destOrd="0" parTransId="{BB82AA2F-7A30-4B69-93AB-B124F2DC25A1}" sibTransId="{C07742BA-0493-4EF9-8C9D-7838802B258E}"/>
    <dgm:cxn modelId="{74424AEF-ABBB-4ED7-A7D4-5731DA05C4B9}" type="presOf" srcId="{8C49393D-EF00-4435-B85B-C913A8A722E3}" destId="{3F5E009F-ED87-46FF-AF27-148233B6D01B}" srcOrd="0" destOrd="0" presId="urn:microsoft.com/office/officeart/2005/8/layout/arrow5"/>
    <dgm:cxn modelId="{77CF7C9A-C9D5-42CE-95E6-F6E78699BD10}" type="presParOf" srcId="{A480707E-A9B0-4457-A167-455B8788CECA}" destId="{58FDF66A-89A5-4EC8-A9E9-3144283806A8}" srcOrd="0" destOrd="0" presId="urn:microsoft.com/office/officeart/2005/8/layout/arrow5"/>
    <dgm:cxn modelId="{6E8A5758-77E6-4EC1-B6FC-FED77289BF26}" type="presParOf" srcId="{A480707E-A9B0-4457-A167-455B8788CECA}" destId="{3F5E009F-ED87-46FF-AF27-148233B6D01B}" srcOrd="1" destOrd="0" presId="urn:microsoft.com/office/officeart/2005/8/layout/arrow5"/>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6FE6EE-642C-43EA-96E0-8152CDAC3B62}" type="doc">
      <dgm:prSet loTypeId="urn:microsoft.com/office/officeart/2005/8/layout/gear1" loCatId="process" qsTypeId="urn:microsoft.com/office/officeart/2005/8/quickstyle/simple1" qsCatId="simple" csTypeId="urn:microsoft.com/office/officeart/2005/8/colors/accent1_2" csCatId="accent1" phldr="1"/>
      <dgm:spPr/>
    </dgm:pt>
    <dgm:pt modelId="{466E70C0-33DF-4BA2-88FE-DD9AE7373267}">
      <dgm:prSet phldrT="[Text]" custT="1"/>
      <dgm:spPr/>
      <dgm:t>
        <a:bodyPr/>
        <a:lstStyle/>
        <a:p>
          <a:r>
            <a:rPr lang="en-US" sz="1400" dirty="0" smtClean="0">
              <a:latin typeface="+mn-lt"/>
            </a:rPr>
            <a:t>Continued use despite harm</a:t>
          </a:r>
          <a:endParaRPr lang="en-US" sz="1400" dirty="0">
            <a:latin typeface="+mn-lt"/>
          </a:endParaRPr>
        </a:p>
      </dgm:t>
    </dgm:pt>
    <dgm:pt modelId="{5E45E946-CEC2-49E5-8F52-959808BFD24F}" type="parTrans" cxnId="{6FFBE2DC-A8DD-4251-B875-61D51406EB9F}">
      <dgm:prSet/>
      <dgm:spPr/>
      <dgm:t>
        <a:bodyPr/>
        <a:lstStyle/>
        <a:p>
          <a:endParaRPr lang="en-US"/>
        </a:p>
      </dgm:t>
    </dgm:pt>
    <dgm:pt modelId="{7A8DA2F8-39E2-43C0-B2B0-D768C074A515}" type="sibTrans" cxnId="{6FFBE2DC-A8DD-4251-B875-61D51406EB9F}">
      <dgm:prSet/>
      <dgm:spPr/>
      <dgm:t>
        <a:bodyPr/>
        <a:lstStyle/>
        <a:p>
          <a:endParaRPr lang="en-US"/>
        </a:p>
      </dgm:t>
    </dgm:pt>
    <dgm:pt modelId="{0911D66E-5832-45BF-B775-1B4305C559CF}">
      <dgm:prSet phldrT="[Text]" custT="1"/>
      <dgm:spPr/>
      <dgm:t>
        <a:bodyPr/>
        <a:lstStyle/>
        <a:p>
          <a:r>
            <a:rPr lang="en-US" sz="1400" dirty="0" smtClean="0"/>
            <a:t>Compulsive use</a:t>
          </a:r>
          <a:endParaRPr lang="en-US" sz="1400" dirty="0"/>
        </a:p>
      </dgm:t>
    </dgm:pt>
    <dgm:pt modelId="{EEE2369F-19BE-4400-8A12-501F1422FBA1}" type="parTrans" cxnId="{305A87BB-3178-42C9-AE06-9499B2C0B23E}">
      <dgm:prSet/>
      <dgm:spPr/>
      <dgm:t>
        <a:bodyPr/>
        <a:lstStyle/>
        <a:p>
          <a:endParaRPr lang="en-US"/>
        </a:p>
      </dgm:t>
    </dgm:pt>
    <dgm:pt modelId="{DED261E4-705C-4D1C-9BDA-1CE6103F3C2E}" type="sibTrans" cxnId="{305A87BB-3178-42C9-AE06-9499B2C0B23E}">
      <dgm:prSet/>
      <dgm:spPr/>
      <dgm:t>
        <a:bodyPr/>
        <a:lstStyle/>
        <a:p>
          <a:endParaRPr lang="en-US"/>
        </a:p>
      </dgm:t>
    </dgm:pt>
    <dgm:pt modelId="{8D206A0A-01E2-406D-84F5-CAFEF95D931F}">
      <dgm:prSet phldrT="[Text]" custT="1"/>
      <dgm:spPr/>
      <dgm:t>
        <a:bodyPr/>
        <a:lstStyle/>
        <a:p>
          <a:r>
            <a:rPr lang="en-US" sz="1600" dirty="0" smtClean="0"/>
            <a:t>Impaired control over use</a:t>
          </a:r>
          <a:endParaRPr lang="en-US" sz="1600" dirty="0"/>
        </a:p>
      </dgm:t>
    </dgm:pt>
    <dgm:pt modelId="{7EE8ED3A-C3F5-4F08-B9F6-650D5E83AF2B}" type="parTrans" cxnId="{A31787D3-4C08-455B-BAF7-AAA8E3A441F1}">
      <dgm:prSet/>
      <dgm:spPr/>
      <dgm:t>
        <a:bodyPr/>
        <a:lstStyle/>
        <a:p>
          <a:endParaRPr lang="en-US"/>
        </a:p>
      </dgm:t>
    </dgm:pt>
    <dgm:pt modelId="{4599060C-D1BA-4A23-BC71-2E7CF04B1039}" type="sibTrans" cxnId="{A31787D3-4C08-455B-BAF7-AAA8E3A441F1}">
      <dgm:prSet/>
      <dgm:spPr>
        <a:solidFill>
          <a:schemeClr val="accent1">
            <a:tint val="60000"/>
            <a:hueOff val="0"/>
            <a:satOff val="0"/>
            <a:lumOff val="0"/>
            <a:alpha val="0"/>
          </a:schemeClr>
        </a:solidFill>
      </dgm:spPr>
      <dgm:t>
        <a:bodyPr/>
        <a:lstStyle/>
        <a:p>
          <a:endParaRPr lang="en-US"/>
        </a:p>
      </dgm:t>
    </dgm:pt>
    <dgm:pt modelId="{6206452E-321E-4AD1-95CD-2745723049D6}" type="pres">
      <dgm:prSet presAssocID="{166FE6EE-642C-43EA-96E0-8152CDAC3B62}" presName="composite" presStyleCnt="0">
        <dgm:presLayoutVars>
          <dgm:chMax val="3"/>
          <dgm:animLvl val="lvl"/>
          <dgm:resizeHandles val="exact"/>
        </dgm:presLayoutVars>
      </dgm:prSet>
      <dgm:spPr/>
    </dgm:pt>
    <dgm:pt modelId="{2D969D77-09A5-4169-863A-EB8A27FD38D2}" type="pres">
      <dgm:prSet presAssocID="{466E70C0-33DF-4BA2-88FE-DD9AE7373267}" presName="gear1" presStyleLbl="node1" presStyleIdx="0" presStyleCnt="3">
        <dgm:presLayoutVars>
          <dgm:chMax val="1"/>
          <dgm:bulletEnabled val="1"/>
        </dgm:presLayoutVars>
      </dgm:prSet>
      <dgm:spPr/>
      <dgm:t>
        <a:bodyPr/>
        <a:lstStyle/>
        <a:p>
          <a:endParaRPr lang="en-US"/>
        </a:p>
      </dgm:t>
    </dgm:pt>
    <dgm:pt modelId="{A718913C-D007-4E3C-AC35-F6F785BA92E7}" type="pres">
      <dgm:prSet presAssocID="{466E70C0-33DF-4BA2-88FE-DD9AE7373267}" presName="gear1srcNode" presStyleLbl="node1" presStyleIdx="0" presStyleCnt="3"/>
      <dgm:spPr/>
      <dgm:t>
        <a:bodyPr/>
        <a:lstStyle/>
        <a:p>
          <a:endParaRPr lang="en-US"/>
        </a:p>
      </dgm:t>
    </dgm:pt>
    <dgm:pt modelId="{D3697738-0D07-4ACB-B80B-87744FCADC44}" type="pres">
      <dgm:prSet presAssocID="{466E70C0-33DF-4BA2-88FE-DD9AE7373267}" presName="gear1dstNode" presStyleLbl="node1" presStyleIdx="0" presStyleCnt="3"/>
      <dgm:spPr/>
      <dgm:t>
        <a:bodyPr/>
        <a:lstStyle/>
        <a:p>
          <a:endParaRPr lang="en-US"/>
        </a:p>
      </dgm:t>
    </dgm:pt>
    <dgm:pt modelId="{6B193D11-750D-43AA-85A4-20A7E341FE9C}" type="pres">
      <dgm:prSet presAssocID="{0911D66E-5832-45BF-B775-1B4305C559CF}" presName="gear2" presStyleLbl="node1" presStyleIdx="1" presStyleCnt="3" custScaleX="140000">
        <dgm:presLayoutVars>
          <dgm:chMax val="1"/>
          <dgm:bulletEnabled val="1"/>
        </dgm:presLayoutVars>
      </dgm:prSet>
      <dgm:spPr/>
      <dgm:t>
        <a:bodyPr/>
        <a:lstStyle/>
        <a:p>
          <a:endParaRPr lang="en-US"/>
        </a:p>
      </dgm:t>
    </dgm:pt>
    <dgm:pt modelId="{1C5F0539-CE60-4838-ADCE-6E5DEBE13DF1}" type="pres">
      <dgm:prSet presAssocID="{0911D66E-5832-45BF-B775-1B4305C559CF}" presName="gear2srcNode" presStyleLbl="node1" presStyleIdx="1" presStyleCnt="3"/>
      <dgm:spPr/>
      <dgm:t>
        <a:bodyPr/>
        <a:lstStyle/>
        <a:p>
          <a:endParaRPr lang="en-US"/>
        </a:p>
      </dgm:t>
    </dgm:pt>
    <dgm:pt modelId="{29ECA626-4827-4C51-98E6-B0B7C7DAE675}" type="pres">
      <dgm:prSet presAssocID="{0911D66E-5832-45BF-B775-1B4305C559CF}" presName="gear2dstNode" presStyleLbl="node1" presStyleIdx="1" presStyleCnt="3"/>
      <dgm:spPr/>
      <dgm:t>
        <a:bodyPr/>
        <a:lstStyle/>
        <a:p>
          <a:endParaRPr lang="en-US"/>
        </a:p>
      </dgm:t>
    </dgm:pt>
    <dgm:pt modelId="{8738559C-77ED-4409-B59C-A40634CF7729}" type="pres">
      <dgm:prSet presAssocID="{8D206A0A-01E2-406D-84F5-CAFEF95D931F}" presName="gear3" presStyleLbl="node1" presStyleIdx="2" presStyleCnt="3" custScaleX="119027" custScaleY="107487" custLinFactX="2865" custLinFactNeighborX="100000" custLinFactNeighborY="37760"/>
      <dgm:spPr/>
      <dgm:t>
        <a:bodyPr/>
        <a:lstStyle/>
        <a:p>
          <a:endParaRPr lang="en-US"/>
        </a:p>
      </dgm:t>
    </dgm:pt>
    <dgm:pt modelId="{1108F994-8266-4566-B127-E1264073DF4C}" type="pres">
      <dgm:prSet presAssocID="{8D206A0A-01E2-406D-84F5-CAFEF95D931F}" presName="gear3tx" presStyleLbl="node1" presStyleIdx="2" presStyleCnt="3">
        <dgm:presLayoutVars>
          <dgm:chMax val="1"/>
          <dgm:bulletEnabled val="1"/>
        </dgm:presLayoutVars>
      </dgm:prSet>
      <dgm:spPr/>
      <dgm:t>
        <a:bodyPr/>
        <a:lstStyle/>
        <a:p>
          <a:endParaRPr lang="en-US"/>
        </a:p>
      </dgm:t>
    </dgm:pt>
    <dgm:pt modelId="{CAA7455E-369B-4787-88EA-3A42BC6ECF57}" type="pres">
      <dgm:prSet presAssocID="{8D206A0A-01E2-406D-84F5-CAFEF95D931F}" presName="gear3srcNode" presStyleLbl="node1" presStyleIdx="2" presStyleCnt="3"/>
      <dgm:spPr/>
      <dgm:t>
        <a:bodyPr/>
        <a:lstStyle/>
        <a:p>
          <a:endParaRPr lang="en-US"/>
        </a:p>
      </dgm:t>
    </dgm:pt>
    <dgm:pt modelId="{1E234474-5244-4844-B4CE-DF24873B6BED}" type="pres">
      <dgm:prSet presAssocID="{8D206A0A-01E2-406D-84F5-CAFEF95D931F}" presName="gear3dstNode" presStyleLbl="node1" presStyleIdx="2" presStyleCnt="3"/>
      <dgm:spPr/>
      <dgm:t>
        <a:bodyPr/>
        <a:lstStyle/>
        <a:p>
          <a:endParaRPr lang="en-US"/>
        </a:p>
      </dgm:t>
    </dgm:pt>
    <dgm:pt modelId="{C8CE8B33-8341-4741-94E6-71634BF56F80}" type="pres">
      <dgm:prSet presAssocID="{7A8DA2F8-39E2-43C0-B2B0-D768C074A515}" presName="connector1" presStyleLbl="sibTrans2D1" presStyleIdx="0" presStyleCnt="3" custLinFactNeighborX="-5484" custLinFactNeighborY="13532"/>
      <dgm:spPr/>
      <dgm:t>
        <a:bodyPr/>
        <a:lstStyle/>
        <a:p>
          <a:endParaRPr lang="en-US"/>
        </a:p>
      </dgm:t>
    </dgm:pt>
    <dgm:pt modelId="{F3CA8F1E-DB2D-4E82-B793-6EB040CF3983}" type="pres">
      <dgm:prSet presAssocID="{DED261E4-705C-4D1C-9BDA-1CE6103F3C2E}" presName="connector2" presStyleLbl="sibTrans2D1" presStyleIdx="1" presStyleCnt="3" custLinFactNeighborX="-9122" custLinFactNeighborY="18138"/>
      <dgm:spPr/>
      <dgm:t>
        <a:bodyPr/>
        <a:lstStyle/>
        <a:p>
          <a:endParaRPr lang="en-US"/>
        </a:p>
      </dgm:t>
    </dgm:pt>
    <dgm:pt modelId="{DF32F6C9-ADA2-47F3-9502-86DBE31D8134}" type="pres">
      <dgm:prSet presAssocID="{4599060C-D1BA-4A23-BC71-2E7CF04B1039}" presName="connector3" presStyleLbl="sibTrans2D1" presStyleIdx="2" presStyleCnt="3" custFlipHor="1" custScaleX="54990" custScaleY="80357" custLinFactX="-5395" custLinFactNeighborX="-100000" custLinFactNeighborY="97941"/>
      <dgm:spPr/>
      <dgm:t>
        <a:bodyPr/>
        <a:lstStyle/>
        <a:p>
          <a:endParaRPr lang="en-US"/>
        </a:p>
      </dgm:t>
    </dgm:pt>
  </dgm:ptLst>
  <dgm:cxnLst>
    <dgm:cxn modelId="{6FFBE2DC-A8DD-4251-B875-61D51406EB9F}" srcId="{166FE6EE-642C-43EA-96E0-8152CDAC3B62}" destId="{466E70C0-33DF-4BA2-88FE-DD9AE7373267}" srcOrd="0" destOrd="0" parTransId="{5E45E946-CEC2-49E5-8F52-959808BFD24F}" sibTransId="{7A8DA2F8-39E2-43C0-B2B0-D768C074A515}"/>
    <dgm:cxn modelId="{E917C6E9-BBC6-431E-B0DA-9A97AEEA01F8}" type="presOf" srcId="{466E70C0-33DF-4BA2-88FE-DD9AE7373267}" destId="{2D969D77-09A5-4169-863A-EB8A27FD38D2}" srcOrd="0" destOrd="0" presId="urn:microsoft.com/office/officeart/2005/8/layout/gear1"/>
    <dgm:cxn modelId="{9F51C7F6-96CD-4CA0-82F6-CC02E8F78B1C}" type="presOf" srcId="{0911D66E-5832-45BF-B775-1B4305C559CF}" destId="{29ECA626-4827-4C51-98E6-B0B7C7DAE675}" srcOrd="2" destOrd="0" presId="urn:microsoft.com/office/officeart/2005/8/layout/gear1"/>
    <dgm:cxn modelId="{09EDF294-8E02-4077-8771-2CE323A599EB}" type="presOf" srcId="{466E70C0-33DF-4BA2-88FE-DD9AE7373267}" destId="{A718913C-D007-4E3C-AC35-F6F785BA92E7}" srcOrd="1" destOrd="0" presId="urn:microsoft.com/office/officeart/2005/8/layout/gear1"/>
    <dgm:cxn modelId="{B1C63D8B-E8A2-4AE3-9F98-CFDF49835A3C}" type="presOf" srcId="{8D206A0A-01E2-406D-84F5-CAFEF95D931F}" destId="{1E234474-5244-4844-B4CE-DF24873B6BED}" srcOrd="3" destOrd="0" presId="urn:microsoft.com/office/officeart/2005/8/layout/gear1"/>
    <dgm:cxn modelId="{7DBFF8FE-C70D-4614-9F5A-AB6FEBA7F01C}" type="presOf" srcId="{7A8DA2F8-39E2-43C0-B2B0-D768C074A515}" destId="{C8CE8B33-8341-4741-94E6-71634BF56F80}" srcOrd="0" destOrd="0" presId="urn:microsoft.com/office/officeart/2005/8/layout/gear1"/>
    <dgm:cxn modelId="{A8B40424-647D-45EC-9F2D-F17E0975028E}" type="presOf" srcId="{0911D66E-5832-45BF-B775-1B4305C559CF}" destId="{6B193D11-750D-43AA-85A4-20A7E341FE9C}" srcOrd="0" destOrd="0" presId="urn:microsoft.com/office/officeart/2005/8/layout/gear1"/>
    <dgm:cxn modelId="{6B8ABAED-EFCA-4D93-B524-E7C27968E99A}" type="presOf" srcId="{466E70C0-33DF-4BA2-88FE-DD9AE7373267}" destId="{D3697738-0D07-4ACB-B80B-87744FCADC44}" srcOrd="2" destOrd="0" presId="urn:microsoft.com/office/officeart/2005/8/layout/gear1"/>
    <dgm:cxn modelId="{32D9C3FE-9AEF-493E-BAF2-F33CA74381BE}" type="presOf" srcId="{4599060C-D1BA-4A23-BC71-2E7CF04B1039}" destId="{DF32F6C9-ADA2-47F3-9502-86DBE31D8134}" srcOrd="0" destOrd="0" presId="urn:microsoft.com/office/officeart/2005/8/layout/gear1"/>
    <dgm:cxn modelId="{4002D002-FED9-495B-A927-E9264E58E143}" type="presOf" srcId="{0911D66E-5832-45BF-B775-1B4305C559CF}" destId="{1C5F0539-CE60-4838-ADCE-6E5DEBE13DF1}" srcOrd="1" destOrd="0" presId="urn:microsoft.com/office/officeart/2005/8/layout/gear1"/>
    <dgm:cxn modelId="{41D3519F-8B36-425D-AD3A-D3261B2F6940}" type="presOf" srcId="{DED261E4-705C-4D1C-9BDA-1CE6103F3C2E}" destId="{F3CA8F1E-DB2D-4E82-B793-6EB040CF3983}" srcOrd="0" destOrd="0" presId="urn:microsoft.com/office/officeart/2005/8/layout/gear1"/>
    <dgm:cxn modelId="{2865D75D-7737-4972-A0E9-E11C789A2605}" type="presOf" srcId="{8D206A0A-01E2-406D-84F5-CAFEF95D931F}" destId="{8738559C-77ED-4409-B59C-A40634CF7729}" srcOrd="0" destOrd="0" presId="urn:microsoft.com/office/officeart/2005/8/layout/gear1"/>
    <dgm:cxn modelId="{51F007A6-8BF6-4FD5-AFDC-8462EF3C0553}" type="presOf" srcId="{8D206A0A-01E2-406D-84F5-CAFEF95D931F}" destId="{1108F994-8266-4566-B127-E1264073DF4C}" srcOrd="1" destOrd="0" presId="urn:microsoft.com/office/officeart/2005/8/layout/gear1"/>
    <dgm:cxn modelId="{305A87BB-3178-42C9-AE06-9499B2C0B23E}" srcId="{166FE6EE-642C-43EA-96E0-8152CDAC3B62}" destId="{0911D66E-5832-45BF-B775-1B4305C559CF}" srcOrd="1" destOrd="0" parTransId="{EEE2369F-19BE-4400-8A12-501F1422FBA1}" sibTransId="{DED261E4-705C-4D1C-9BDA-1CE6103F3C2E}"/>
    <dgm:cxn modelId="{A31787D3-4C08-455B-BAF7-AAA8E3A441F1}" srcId="{166FE6EE-642C-43EA-96E0-8152CDAC3B62}" destId="{8D206A0A-01E2-406D-84F5-CAFEF95D931F}" srcOrd="2" destOrd="0" parTransId="{7EE8ED3A-C3F5-4F08-B9F6-650D5E83AF2B}" sibTransId="{4599060C-D1BA-4A23-BC71-2E7CF04B1039}"/>
    <dgm:cxn modelId="{3FE7C926-593B-461E-992C-225E66FE16CD}" type="presOf" srcId="{8D206A0A-01E2-406D-84F5-CAFEF95D931F}" destId="{CAA7455E-369B-4787-88EA-3A42BC6ECF57}" srcOrd="2" destOrd="0" presId="urn:microsoft.com/office/officeart/2005/8/layout/gear1"/>
    <dgm:cxn modelId="{22CB6DA3-6799-404B-89D7-5057123DE2D1}" type="presOf" srcId="{166FE6EE-642C-43EA-96E0-8152CDAC3B62}" destId="{6206452E-321E-4AD1-95CD-2745723049D6}" srcOrd="0" destOrd="0" presId="urn:microsoft.com/office/officeart/2005/8/layout/gear1"/>
    <dgm:cxn modelId="{FA58292F-635B-43A9-B5ED-C00399D7B444}" type="presParOf" srcId="{6206452E-321E-4AD1-95CD-2745723049D6}" destId="{2D969D77-09A5-4169-863A-EB8A27FD38D2}" srcOrd="0" destOrd="0" presId="urn:microsoft.com/office/officeart/2005/8/layout/gear1"/>
    <dgm:cxn modelId="{0F7FD637-EDCB-4BF7-ABE4-F4B98183F648}" type="presParOf" srcId="{6206452E-321E-4AD1-95CD-2745723049D6}" destId="{A718913C-D007-4E3C-AC35-F6F785BA92E7}" srcOrd="1" destOrd="0" presId="urn:microsoft.com/office/officeart/2005/8/layout/gear1"/>
    <dgm:cxn modelId="{8A3FE18A-1C9C-4DE1-92E5-31FF762005B1}" type="presParOf" srcId="{6206452E-321E-4AD1-95CD-2745723049D6}" destId="{D3697738-0D07-4ACB-B80B-87744FCADC44}" srcOrd="2" destOrd="0" presId="urn:microsoft.com/office/officeart/2005/8/layout/gear1"/>
    <dgm:cxn modelId="{0226AC93-6522-4074-B193-C4E8E98CB20A}" type="presParOf" srcId="{6206452E-321E-4AD1-95CD-2745723049D6}" destId="{6B193D11-750D-43AA-85A4-20A7E341FE9C}" srcOrd="3" destOrd="0" presId="urn:microsoft.com/office/officeart/2005/8/layout/gear1"/>
    <dgm:cxn modelId="{0B36099F-BF75-4FB7-A68F-656C9908F7AE}" type="presParOf" srcId="{6206452E-321E-4AD1-95CD-2745723049D6}" destId="{1C5F0539-CE60-4838-ADCE-6E5DEBE13DF1}" srcOrd="4" destOrd="0" presId="urn:microsoft.com/office/officeart/2005/8/layout/gear1"/>
    <dgm:cxn modelId="{44528427-D044-4AC2-B238-415376942769}" type="presParOf" srcId="{6206452E-321E-4AD1-95CD-2745723049D6}" destId="{29ECA626-4827-4C51-98E6-B0B7C7DAE675}" srcOrd="5" destOrd="0" presId="urn:microsoft.com/office/officeart/2005/8/layout/gear1"/>
    <dgm:cxn modelId="{917BD2F5-EF38-4DDE-8356-9B62EE42AA8C}" type="presParOf" srcId="{6206452E-321E-4AD1-95CD-2745723049D6}" destId="{8738559C-77ED-4409-B59C-A40634CF7729}" srcOrd="6" destOrd="0" presId="urn:microsoft.com/office/officeart/2005/8/layout/gear1"/>
    <dgm:cxn modelId="{9C08288B-2A92-407C-9494-E323A44580CE}" type="presParOf" srcId="{6206452E-321E-4AD1-95CD-2745723049D6}" destId="{1108F994-8266-4566-B127-E1264073DF4C}" srcOrd="7" destOrd="0" presId="urn:microsoft.com/office/officeart/2005/8/layout/gear1"/>
    <dgm:cxn modelId="{A2E5512C-551F-4016-A086-0F6BB450CD86}" type="presParOf" srcId="{6206452E-321E-4AD1-95CD-2745723049D6}" destId="{CAA7455E-369B-4787-88EA-3A42BC6ECF57}" srcOrd="8" destOrd="0" presId="urn:microsoft.com/office/officeart/2005/8/layout/gear1"/>
    <dgm:cxn modelId="{3AC24498-BB65-45F5-87A6-B5DA212D85C2}" type="presParOf" srcId="{6206452E-321E-4AD1-95CD-2745723049D6}" destId="{1E234474-5244-4844-B4CE-DF24873B6BED}" srcOrd="9" destOrd="0" presId="urn:microsoft.com/office/officeart/2005/8/layout/gear1"/>
    <dgm:cxn modelId="{59A972FB-A000-46EF-91BA-1F37E745A6C4}" type="presParOf" srcId="{6206452E-321E-4AD1-95CD-2745723049D6}" destId="{C8CE8B33-8341-4741-94E6-71634BF56F80}" srcOrd="10" destOrd="0" presId="urn:microsoft.com/office/officeart/2005/8/layout/gear1"/>
    <dgm:cxn modelId="{88A4459A-F469-461F-8A92-5458A31A860E}" type="presParOf" srcId="{6206452E-321E-4AD1-95CD-2745723049D6}" destId="{F3CA8F1E-DB2D-4E82-B793-6EB040CF3983}" srcOrd="11" destOrd="0" presId="urn:microsoft.com/office/officeart/2005/8/layout/gear1"/>
    <dgm:cxn modelId="{393369C3-6D52-4EBF-A44B-06ABB9438266}" type="presParOf" srcId="{6206452E-321E-4AD1-95CD-2745723049D6}" destId="{DF32F6C9-ADA2-47F3-9502-86DBE31D8134}" srcOrd="12" destOrd="0" presId="urn:microsoft.com/office/officeart/2005/8/layout/gear1"/>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B7A5D6B-2154-4E97-B6CD-405BDCAFDEE6}" type="doc">
      <dgm:prSet loTypeId="urn:microsoft.com/office/officeart/2005/8/layout/vList2" loCatId="list" qsTypeId="urn:microsoft.com/office/officeart/2005/8/quickstyle/3d4" qsCatId="3D" csTypeId="urn:microsoft.com/office/officeart/2005/8/colors/accent1_2" csCatId="accent1"/>
      <dgm:spPr/>
      <dgm:t>
        <a:bodyPr/>
        <a:lstStyle/>
        <a:p>
          <a:endParaRPr lang="en-US"/>
        </a:p>
      </dgm:t>
    </dgm:pt>
    <dgm:pt modelId="{EA602F40-0855-44F7-B70B-D75E2CBD2C29}">
      <dgm:prSet/>
      <dgm:spPr/>
      <dgm:t>
        <a:bodyPr/>
        <a:lstStyle/>
        <a:p>
          <a:pPr rtl="0"/>
          <a:r>
            <a:rPr lang="en-US" b="1" i="1" dirty="0" smtClean="0"/>
            <a:t>craving</a:t>
          </a:r>
          <a:endParaRPr lang="en-US" dirty="0"/>
        </a:p>
      </dgm:t>
    </dgm:pt>
    <dgm:pt modelId="{175EB5C1-3FD4-4D12-BE6A-2D8C93034F6D}" type="parTrans" cxnId="{FBDADC70-B180-4CCE-B71F-92032126EFB7}">
      <dgm:prSet/>
      <dgm:spPr/>
      <dgm:t>
        <a:bodyPr/>
        <a:lstStyle/>
        <a:p>
          <a:endParaRPr lang="en-US"/>
        </a:p>
      </dgm:t>
    </dgm:pt>
    <dgm:pt modelId="{B9A52103-5B62-4195-8F04-59FFC15539CC}" type="sibTrans" cxnId="{FBDADC70-B180-4CCE-B71F-92032126EFB7}">
      <dgm:prSet/>
      <dgm:spPr/>
      <dgm:t>
        <a:bodyPr/>
        <a:lstStyle/>
        <a:p>
          <a:endParaRPr lang="en-US"/>
        </a:p>
      </dgm:t>
    </dgm:pt>
    <dgm:pt modelId="{9E444F88-E90C-4FF3-96A3-3062E24B31A4}" type="pres">
      <dgm:prSet presAssocID="{2B7A5D6B-2154-4E97-B6CD-405BDCAFDEE6}" presName="linear" presStyleCnt="0">
        <dgm:presLayoutVars>
          <dgm:animLvl val="lvl"/>
          <dgm:resizeHandles val="exact"/>
        </dgm:presLayoutVars>
      </dgm:prSet>
      <dgm:spPr/>
      <dgm:t>
        <a:bodyPr/>
        <a:lstStyle/>
        <a:p>
          <a:endParaRPr lang="en-US"/>
        </a:p>
      </dgm:t>
    </dgm:pt>
    <dgm:pt modelId="{12DC9D70-7DC8-4B98-B9E9-5B136C1252E0}" type="pres">
      <dgm:prSet presAssocID="{EA602F40-0855-44F7-B70B-D75E2CBD2C29}" presName="parentText" presStyleLbl="node1" presStyleIdx="0" presStyleCnt="1">
        <dgm:presLayoutVars>
          <dgm:chMax val="0"/>
          <dgm:bulletEnabled val="1"/>
        </dgm:presLayoutVars>
      </dgm:prSet>
      <dgm:spPr/>
      <dgm:t>
        <a:bodyPr/>
        <a:lstStyle/>
        <a:p>
          <a:endParaRPr lang="en-US"/>
        </a:p>
      </dgm:t>
    </dgm:pt>
  </dgm:ptLst>
  <dgm:cxnLst>
    <dgm:cxn modelId="{68F3A472-B708-47CA-8D6A-66DC1A0E7978}" type="presOf" srcId="{EA602F40-0855-44F7-B70B-D75E2CBD2C29}" destId="{12DC9D70-7DC8-4B98-B9E9-5B136C1252E0}" srcOrd="0" destOrd="0" presId="urn:microsoft.com/office/officeart/2005/8/layout/vList2"/>
    <dgm:cxn modelId="{FBDADC70-B180-4CCE-B71F-92032126EFB7}" srcId="{2B7A5D6B-2154-4E97-B6CD-405BDCAFDEE6}" destId="{EA602F40-0855-44F7-B70B-D75E2CBD2C29}" srcOrd="0" destOrd="0" parTransId="{175EB5C1-3FD4-4D12-BE6A-2D8C93034F6D}" sibTransId="{B9A52103-5B62-4195-8F04-59FFC15539CC}"/>
    <dgm:cxn modelId="{757C94F6-619B-44A2-9A01-344EA1FB0CD1}" type="presOf" srcId="{2B7A5D6B-2154-4E97-B6CD-405BDCAFDEE6}" destId="{9E444F88-E90C-4FF3-96A3-3062E24B31A4}" srcOrd="0" destOrd="0" presId="urn:microsoft.com/office/officeart/2005/8/layout/vList2"/>
    <dgm:cxn modelId="{54FCECC8-EF25-4513-A563-2652E33E7EE2}" type="presParOf" srcId="{9E444F88-E90C-4FF3-96A3-3062E24B31A4}" destId="{12DC9D70-7DC8-4B98-B9E9-5B136C1252E0}" srcOrd="0" destOrd="0" presId="urn:microsoft.com/office/officeart/2005/8/layout/vList2"/>
  </dgm:cxnLst>
  <dgm:bg/>
  <dgm:whole/>
  <dgm:extLst>
    <a:ext uri="http://schemas.microsoft.com/office/drawing/2008/diagram">
      <dsp:dataModelExt xmlns=""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DA0B89-9D5D-4AAF-A2AA-B03E74171A3E}"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6D021FC8-1EEF-41D3-95FE-A7CE95F72B58}">
      <dgm:prSet/>
      <dgm:spPr/>
      <dgm:t>
        <a:bodyPr/>
        <a:lstStyle/>
        <a:p>
          <a:pPr rtl="0"/>
          <a:r>
            <a:rPr lang="en-US" dirty="0" smtClean="0">
              <a:latin typeface="Times New Roman" pitchFamily="18" charset="0"/>
              <a:cs typeface="Times New Roman" pitchFamily="18" charset="0"/>
            </a:rPr>
            <a:t>Risk</a:t>
          </a:r>
          <a:r>
            <a:rPr lang="en-US" dirty="0" smtClean="0"/>
            <a:t> </a:t>
          </a:r>
          <a:endParaRPr lang="en-US" dirty="0"/>
        </a:p>
      </dgm:t>
    </dgm:pt>
    <dgm:pt modelId="{2DC041EB-7571-4F56-9F06-1A8BBAD16B34}" type="parTrans" cxnId="{51A22301-8505-4196-9B18-439C351C11F4}">
      <dgm:prSet/>
      <dgm:spPr/>
      <dgm:t>
        <a:bodyPr/>
        <a:lstStyle/>
        <a:p>
          <a:endParaRPr lang="en-US"/>
        </a:p>
      </dgm:t>
    </dgm:pt>
    <dgm:pt modelId="{58730F0B-DF83-4DC1-A87B-BAEC96E74CEB}" type="sibTrans" cxnId="{51A22301-8505-4196-9B18-439C351C11F4}">
      <dgm:prSet/>
      <dgm:spPr/>
      <dgm:t>
        <a:bodyPr/>
        <a:lstStyle/>
        <a:p>
          <a:endParaRPr lang="en-US"/>
        </a:p>
      </dgm:t>
    </dgm:pt>
    <dgm:pt modelId="{26184DE4-0006-4C63-B38E-A6D103C4BFDF}">
      <dgm:prSet custT="1"/>
      <dgm:spPr/>
      <dgm:t>
        <a:bodyPr/>
        <a:lstStyle/>
        <a:p>
          <a:pPr rtl="0"/>
          <a:r>
            <a:rPr lang="en-US" sz="5000" dirty="0" smtClean="0">
              <a:latin typeface="Times New Roman" pitchFamily="18" charset="0"/>
              <a:cs typeface="Times New Roman" pitchFamily="18" charset="0"/>
            </a:rPr>
            <a:t>Benefit</a:t>
          </a:r>
          <a:endParaRPr lang="en-US" sz="5000" dirty="0">
            <a:latin typeface="Times New Roman" pitchFamily="18" charset="0"/>
            <a:cs typeface="Times New Roman" pitchFamily="18" charset="0"/>
          </a:endParaRPr>
        </a:p>
      </dgm:t>
    </dgm:pt>
    <dgm:pt modelId="{4218E6D4-FAC2-4564-94E0-BAEB812D6012}" type="parTrans" cxnId="{B33F374E-9C61-45B7-980B-7A6E04CDEA97}">
      <dgm:prSet/>
      <dgm:spPr/>
      <dgm:t>
        <a:bodyPr/>
        <a:lstStyle/>
        <a:p>
          <a:endParaRPr lang="en-US"/>
        </a:p>
      </dgm:t>
    </dgm:pt>
    <dgm:pt modelId="{1953E706-FE46-484A-BEF2-9FC89E0D845B}" type="sibTrans" cxnId="{B33F374E-9C61-45B7-980B-7A6E04CDEA97}">
      <dgm:prSet/>
      <dgm:spPr/>
      <dgm:t>
        <a:bodyPr/>
        <a:lstStyle/>
        <a:p>
          <a:endParaRPr lang="en-US"/>
        </a:p>
      </dgm:t>
    </dgm:pt>
    <dgm:pt modelId="{0EEE97E1-90AD-4ED0-89D8-D2AEFDA67641}" type="pres">
      <dgm:prSet presAssocID="{FBDA0B89-9D5D-4AAF-A2AA-B03E74171A3E}" presName="compositeShape" presStyleCnt="0">
        <dgm:presLayoutVars>
          <dgm:chMax val="2"/>
          <dgm:dir/>
          <dgm:resizeHandles val="exact"/>
        </dgm:presLayoutVars>
      </dgm:prSet>
      <dgm:spPr/>
      <dgm:t>
        <a:bodyPr/>
        <a:lstStyle/>
        <a:p>
          <a:endParaRPr lang="en-US"/>
        </a:p>
      </dgm:t>
    </dgm:pt>
    <dgm:pt modelId="{6C63CC46-39BD-40E9-92BC-25AB13845D14}" type="pres">
      <dgm:prSet presAssocID="{FBDA0B89-9D5D-4AAF-A2AA-B03E74171A3E}" presName="divider" presStyleLbl="fgShp" presStyleIdx="0" presStyleCnt="1"/>
      <dgm:spPr/>
    </dgm:pt>
    <dgm:pt modelId="{8B314FC3-3B66-4D26-B444-98125866AB6F}" type="pres">
      <dgm:prSet presAssocID="{6D021FC8-1EEF-41D3-95FE-A7CE95F72B58}" presName="downArrow" presStyleLbl="node1" presStyleIdx="0" presStyleCnt="2"/>
      <dgm:spPr/>
    </dgm:pt>
    <dgm:pt modelId="{3013F72B-D1D7-4598-83CC-AD6935D1C135}" type="pres">
      <dgm:prSet presAssocID="{6D021FC8-1EEF-41D3-95FE-A7CE95F72B58}" presName="downArrowText" presStyleLbl="revTx" presStyleIdx="0" presStyleCnt="2">
        <dgm:presLayoutVars>
          <dgm:bulletEnabled val="1"/>
        </dgm:presLayoutVars>
      </dgm:prSet>
      <dgm:spPr/>
      <dgm:t>
        <a:bodyPr/>
        <a:lstStyle/>
        <a:p>
          <a:endParaRPr lang="en-US"/>
        </a:p>
      </dgm:t>
    </dgm:pt>
    <dgm:pt modelId="{F1617574-9CA1-421C-94AC-E673AD0028FF}" type="pres">
      <dgm:prSet presAssocID="{26184DE4-0006-4C63-B38E-A6D103C4BFDF}" presName="upArrow" presStyleLbl="node1" presStyleIdx="1" presStyleCnt="2"/>
      <dgm:spPr/>
    </dgm:pt>
    <dgm:pt modelId="{719E7B86-B90E-4743-A1A9-E7BD448310EA}" type="pres">
      <dgm:prSet presAssocID="{26184DE4-0006-4C63-B38E-A6D103C4BFDF}" presName="upArrowText" presStyleLbl="revTx" presStyleIdx="1" presStyleCnt="2">
        <dgm:presLayoutVars>
          <dgm:bulletEnabled val="1"/>
        </dgm:presLayoutVars>
      </dgm:prSet>
      <dgm:spPr/>
      <dgm:t>
        <a:bodyPr/>
        <a:lstStyle/>
        <a:p>
          <a:endParaRPr lang="en-US"/>
        </a:p>
      </dgm:t>
    </dgm:pt>
  </dgm:ptLst>
  <dgm:cxnLst>
    <dgm:cxn modelId="{FEC51C31-8707-4E42-AD84-65D6AE113A13}" type="presOf" srcId="{26184DE4-0006-4C63-B38E-A6D103C4BFDF}" destId="{719E7B86-B90E-4743-A1A9-E7BD448310EA}" srcOrd="0" destOrd="0" presId="urn:microsoft.com/office/officeart/2005/8/layout/arrow3"/>
    <dgm:cxn modelId="{51A22301-8505-4196-9B18-439C351C11F4}" srcId="{FBDA0B89-9D5D-4AAF-A2AA-B03E74171A3E}" destId="{6D021FC8-1EEF-41D3-95FE-A7CE95F72B58}" srcOrd="0" destOrd="0" parTransId="{2DC041EB-7571-4F56-9F06-1A8BBAD16B34}" sibTransId="{58730F0B-DF83-4DC1-A87B-BAEC96E74CEB}"/>
    <dgm:cxn modelId="{C8333943-1D2C-42DE-9C45-D2ABA19D5903}" type="presOf" srcId="{6D021FC8-1EEF-41D3-95FE-A7CE95F72B58}" destId="{3013F72B-D1D7-4598-83CC-AD6935D1C135}" srcOrd="0" destOrd="0" presId="urn:microsoft.com/office/officeart/2005/8/layout/arrow3"/>
    <dgm:cxn modelId="{B33F374E-9C61-45B7-980B-7A6E04CDEA97}" srcId="{FBDA0B89-9D5D-4AAF-A2AA-B03E74171A3E}" destId="{26184DE4-0006-4C63-B38E-A6D103C4BFDF}" srcOrd="1" destOrd="0" parTransId="{4218E6D4-FAC2-4564-94E0-BAEB812D6012}" sibTransId="{1953E706-FE46-484A-BEF2-9FC89E0D845B}"/>
    <dgm:cxn modelId="{03AC98D0-0FAD-4AAD-B239-B6F4D06667C1}" type="presOf" srcId="{FBDA0B89-9D5D-4AAF-A2AA-B03E74171A3E}" destId="{0EEE97E1-90AD-4ED0-89D8-D2AEFDA67641}" srcOrd="0" destOrd="0" presId="urn:microsoft.com/office/officeart/2005/8/layout/arrow3"/>
    <dgm:cxn modelId="{97FCB6E6-29A6-42C1-8211-8C341BF62D8D}" type="presParOf" srcId="{0EEE97E1-90AD-4ED0-89D8-D2AEFDA67641}" destId="{6C63CC46-39BD-40E9-92BC-25AB13845D14}" srcOrd="0" destOrd="0" presId="urn:microsoft.com/office/officeart/2005/8/layout/arrow3"/>
    <dgm:cxn modelId="{7EB3E5CF-0E78-4776-89BB-6DAECA505B8D}" type="presParOf" srcId="{0EEE97E1-90AD-4ED0-89D8-D2AEFDA67641}" destId="{8B314FC3-3B66-4D26-B444-98125866AB6F}" srcOrd="1" destOrd="0" presId="urn:microsoft.com/office/officeart/2005/8/layout/arrow3"/>
    <dgm:cxn modelId="{AEC4A96F-C53F-4FE0-8183-D38C283F8884}" type="presParOf" srcId="{0EEE97E1-90AD-4ED0-89D8-D2AEFDA67641}" destId="{3013F72B-D1D7-4598-83CC-AD6935D1C135}" srcOrd="2" destOrd="0" presId="urn:microsoft.com/office/officeart/2005/8/layout/arrow3"/>
    <dgm:cxn modelId="{68CE5592-8B77-4A49-8F8B-5AF86CD64BAF}" type="presParOf" srcId="{0EEE97E1-90AD-4ED0-89D8-D2AEFDA67641}" destId="{F1617574-9CA1-421C-94AC-E673AD0028FF}" srcOrd="3" destOrd="0" presId="urn:microsoft.com/office/officeart/2005/8/layout/arrow3"/>
    <dgm:cxn modelId="{63900EB7-A1D1-4EA1-9C5C-9C960CC9E596}" type="presParOf" srcId="{0EEE97E1-90AD-4ED0-89D8-D2AEFDA67641}" destId="{719E7B86-B90E-4743-A1A9-E7BD448310EA}" srcOrd="4" destOrd="0" presId="urn:microsoft.com/office/officeart/2005/8/layout/arrow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1706F78-AE9E-4191-9845-0AFE25AACCE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20C227F4-3B9D-4DBD-83E3-03B7F26DF9A5}">
      <dgm:prSet/>
      <dgm:spPr/>
      <dgm:t>
        <a:bodyPr/>
        <a:lstStyle/>
        <a:p>
          <a:pPr rtl="0"/>
          <a:r>
            <a:rPr lang="en-US" sz="2200" dirty="0" smtClean="0"/>
            <a:t>Regular assessment of the Five A’s </a:t>
          </a:r>
          <a:endParaRPr lang="en-US" sz="2200" dirty="0"/>
        </a:p>
      </dgm:t>
    </dgm:pt>
    <dgm:pt modelId="{6F1B8A2E-027D-4407-9D91-BBBBDF1908D6}" type="parTrans" cxnId="{161BDEB9-EAA5-475B-8621-3D7AA788AAB0}">
      <dgm:prSet/>
      <dgm:spPr/>
      <dgm:t>
        <a:bodyPr/>
        <a:lstStyle/>
        <a:p>
          <a:endParaRPr lang="en-US"/>
        </a:p>
      </dgm:t>
    </dgm:pt>
    <dgm:pt modelId="{2DA7B1E1-22D1-4D6A-8AE2-26EE7A41B6D7}" type="sibTrans" cxnId="{161BDEB9-EAA5-475B-8621-3D7AA788AAB0}">
      <dgm:prSet/>
      <dgm:spPr/>
      <dgm:t>
        <a:bodyPr/>
        <a:lstStyle/>
        <a:p>
          <a:endParaRPr lang="en-US"/>
        </a:p>
      </dgm:t>
    </dgm:pt>
    <dgm:pt modelId="{48D4309E-B872-43AE-999D-93DF429E7CF4}">
      <dgm:prSet custT="1"/>
      <dgm:spPr/>
      <dgm:t>
        <a:bodyPr/>
        <a:lstStyle/>
        <a:p>
          <a:pPr rtl="0"/>
          <a:r>
            <a:rPr lang="en-US" sz="2400" dirty="0" smtClean="0"/>
            <a:t>Analgesia</a:t>
          </a:r>
          <a:endParaRPr lang="en-US" sz="2400" dirty="0"/>
        </a:p>
      </dgm:t>
    </dgm:pt>
    <dgm:pt modelId="{359F8516-C334-4CF2-8100-21984944BA5C}" type="parTrans" cxnId="{F2BA8E16-BA18-41FF-95DB-6CA26611EED4}">
      <dgm:prSet/>
      <dgm:spPr/>
      <dgm:t>
        <a:bodyPr/>
        <a:lstStyle/>
        <a:p>
          <a:endParaRPr lang="en-US"/>
        </a:p>
      </dgm:t>
    </dgm:pt>
    <dgm:pt modelId="{885C0BBE-E4A7-4162-8C88-DEC52094A8E1}" type="sibTrans" cxnId="{F2BA8E16-BA18-41FF-95DB-6CA26611EED4}">
      <dgm:prSet/>
      <dgm:spPr/>
      <dgm:t>
        <a:bodyPr/>
        <a:lstStyle/>
        <a:p>
          <a:endParaRPr lang="en-US"/>
        </a:p>
      </dgm:t>
    </dgm:pt>
    <dgm:pt modelId="{81685622-6E04-4590-9241-36E52D48FEBF}">
      <dgm:prSet custT="1"/>
      <dgm:spPr/>
      <dgm:t>
        <a:bodyPr/>
        <a:lstStyle/>
        <a:p>
          <a:pPr rtl="0"/>
          <a:r>
            <a:rPr lang="en-US" sz="2400" dirty="0" smtClean="0"/>
            <a:t>Activity</a:t>
          </a:r>
          <a:endParaRPr lang="en-US" sz="2400" dirty="0"/>
        </a:p>
      </dgm:t>
    </dgm:pt>
    <dgm:pt modelId="{F973327F-57A9-45DA-9401-D5C039366A15}" type="parTrans" cxnId="{2033641B-C19B-4BFD-A1A6-4DCB9BAED1F1}">
      <dgm:prSet/>
      <dgm:spPr/>
      <dgm:t>
        <a:bodyPr/>
        <a:lstStyle/>
        <a:p>
          <a:endParaRPr lang="en-US"/>
        </a:p>
      </dgm:t>
    </dgm:pt>
    <dgm:pt modelId="{21A84714-49AF-4DD7-8757-33632659C9B2}" type="sibTrans" cxnId="{2033641B-C19B-4BFD-A1A6-4DCB9BAED1F1}">
      <dgm:prSet/>
      <dgm:spPr/>
      <dgm:t>
        <a:bodyPr/>
        <a:lstStyle/>
        <a:p>
          <a:endParaRPr lang="en-US"/>
        </a:p>
      </dgm:t>
    </dgm:pt>
    <dgm:pt modelId="{DE40C01A-9CCD-46D4-A55E-1C0717FEC4DB}">
      <dgm:prSet custT="1"/>
      <dgm:spPr/>
      <dgm:t>
        <a:bodyPr/>
        <a:lstStyle/>
        <a:p>
          <a:pPr rtl="0"/>
          <a:r>
            <a:rPr lang="en-US" sz="2400" dirty="0" smtClean="0"/>
            <a:t>Adverse effects</a:t>
          </a:r>
          <a:endParaRPr lang="en-US" sz="2400" dirty="0"/>
        </a:p>
      </dgm:t>
    </dgm:pt>
    <dgm:pt modelId="{504FF2C4-AA36-4738-8095-27B725BA1F65}" type="parTrans" cxnId="{933590F8-AFC4-4C67-838C-2B97B2C16597}">
      <dgm:prSet/>
      <dgm:spPr/>
      <dgm:t>
        <a:bodyPr/>
        <a:lstStyle/>
        <a:p>
          <a:endParaRPr lang="en-US"/>
        </a:p>
      </dgm:t>
    </dgm:pt>
    <dgm:pt modelId="{5F521AF0-38C1-498F-9097-CAEFB4BD5D07}" type="sibTrans" cxnId="{933590F8-AFC4-4C67-838C-2B97B2C16597}">
      <dgm:prSet/>
      <dgm:spPr/>
      <dgm:t>
        <a:bodyPr/>
        <a:lstStyle/>
        <a:p>
          <a:endParaRPr lang="en-US"/>
        </a:p>
      </dgm:t>
    </dgm:pt>
    <dgm:pt modelId="{5C5E4A16-447A-4CDA-85E1-E23D28CB1716}">
      <dgm:prSet custT="1"/>
      <dgm:spPr/>
      <dgm:t>
        <a:bodyPr/>
        <a:lstStyle/>
        <a:p>
          <a:pPr rtl="0"/>
          <a:r>
            <a:rPr lang="en-US" sz="2400" dirty="0" smtClean="0"/>
            <a:t>Aberrant behavior</a:t>
          </a:r>
          <a:endParaRPr lang="en-US" sz="2400" dirty="0"/>
        </a:p>
      </dgm:t>
    </dgm:pt>
    <dgm:pt modelId="{3D1225A3-48A9-4843-B3A0-1E557441BA19}" type="parTrans" cxnId="{DB401025-DA58-4A13-8FBE-53AAC1BE5BC5}">
      <dgm:prSet/>
      <dgm:spPr/>
      <dgm:t>
        <a:bodyPr/>
        <a:lstStyle/>
        <a:p>
          <a:endParaRPr lang="en-US"/>
        </a:p>
      </dgm:t>
    </dgm:pt>
    <dgm:pt modelId="{23A3A65B-6588-4C63-BFBF-0888F1E0DE47}" type="sibTrans" cxnId="{DB401025-DA58-4A13-8FBE-53AAC1BE5BC5}">
      <dgm:prSet/>
      <dgm:spPr/>
      <dgm:t>
        <a:bodyPr/>
        <a:lstStyle/>
        <a:p>
          <a:endParaRPr lang="en-US"/>
        </a:p>
      </dgm:t>
    </dgm:pt>
    <dgm:pt modelId="{C4258392-ECD0-4011-A43A-2C4318191540}">
      <dgm:prSet custT="1"/>
      <dgm:spPr/>
      <dgm:t>
        <a:bodyPr/>
        <a:lstStyle/>
        <a:p>
          <a:pPr rtl="0"/>
          <a:r>
            <a:rPr lang="en-US" sz="2400" dirty="0" smtClean="0"/>
            <a:t>Affect</a:t>
          </a:r>
          <a:endParaRPr lang="en-US" sz="2400" dirty="0"/>
        </a:p>
      </dgm:t>
    </dgm:pt>
    <dgm:pt modelId="{4733FB70-3E85-47C9-8533-1EC165E723B8}" type="parTrans" cxnId="{E80493D2-98B4-4A86-8B21-AC18BDC49545}">
      <dgm:prSet/>
      <dgm:spPr/>
      <dgm:t>
        <a:bodyPr/>
        <a:lstStyle/>
        <a:p>
          <a:endParaRPr lang="en-US"/>
        </a:p>
      </dgm:t>
    </dgm:pt>
    <dgm:pt modelId="{EF7AF3BF-27CB-4020-B4C0-0E914F7802D6}" type="sibTrans" cxnId="{E80493D2-98B4-4A86-8B21-AC18BDC49545}">
      <dgm:prSet/>
      <dgm:spPr/>
      <dgm:t>
        <a:bodyPr/>
        <a:lstStyle/>
        <a:p>
          <a:endParaRPr lang="en-US"/>
        </a:p>
      </dgm:t>
    </dgm:pt>
    <dgm:pt modelId="{00F96A78-BF19-4F4F-9FE3-CE1FA7D11D96}">
      <dgm:prSet custT="1"/>
      <dgm:spPr/>
      <dgm:t>
        <a:bodyPr/>
        <a:lstStyle/>
        <a:p>
          <a:pPr rtl="0"/>
          <a:endParaRPr lang="en-US" sz="17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gm:t>
    </dgm:pt>
    <dgm:pt modelId="{9AF752E3-B77C-45CF-A32A-D0865812F1A0}" type="parTrans" cxnId="{01737A61-C7CA-4545-B812-AA61560A394C}">
      <dgm:prSet/>
      <dgm:spPr/>
      <dgm:t>
        <a:bodyPr/>
        <a:lstStyle/>
        <a:p>
          <a:endParaRPr lang="en-US"/>
        </a:p>
      </dgm:t>
    </dgm:pt>
    <dgm:pt modelId="{C1D54ED1-E00B-472F-BF9B-C348EA55C67F}" type="sibTrans" cxnId="{01737A61-C7CA-4545-B812-AA61560A394C}">
      <dgm:prSet/>
      <dgm:spPr/>
      <dgm:t>
        <a:bodyPr/>
        <a:lstStyle/>
        <a:p>
          <a:endParaRPr lang="en-US"/>
        </a:p>
      </dgm:t>
    </dgm:pt>
    <dgm:pt modelId="{68FED8AE-9D79-4DBE-81FF-F460F3670E58}" type="pres">
      <dgm:prSet presAssocID="{91706F78-AE9E-4191-9845-0AFE25AACCE5}" presName="linearFlow" presStyleCnt="0">
        <dgm:presLayoutVars>
          <dgm:dir/>
          <dgm:animLvl val="lvl"/>
          <dgm:resizeHandles val="exact"/>
        </dgm:presLayoutVars>
      </dgm:prSet>
      <dgm:spPr/>
      <dgm:t>
        <a:bodyPr/>
        <a:lstStyle/>
        <a:p>
          <a:endParaRPr lang="en-US"/>
        </a:p>
      </dgm:t>
    </dgm:pt>
    <dgm:pt modelId="{BC9C0AB6-8311-4E0F-B634-CF5C2DC18433}" type="pres">
      <dgm:prSet presAssocID="{20C227F4-3B9D-4DBD-83E3-03B7F26DF9A5}" presName="composite" presStyleCnt="0"/>
      <dgm:spPr/>
      <dgm:t>
        <a:bodyPr/>
        <a:lstStyle/>
        <a:p>
          <a:endParaRPr lang="en-US"/>
        </a:p>
      </dgm:t>
    </dgm:pt>
    <dgm:pt modelId="{AE1D9DE0-91C2-4B1F-836F-E1912EA79845}" type="pres">
      <dgm:prSet presAssocID="{20C227F4-3B9D-4DBD-83E3-03B7F26DF9A5}" presName="parentText" presStyleLbl="alignNode1" presStyleIdx="0" presStyleCnt="1" custLinFactNeighborX="-4717" custLinFactNeighborY="-340">
        <dgm:presLayoutVars>
          <dgm:chMax val="1"/>
          <dgm:bulletEnabled val="1"/>
        </dgm:presLayoutVars>
      </dgm:prSet>
      <dgm:spPr/>
      <dgm:t>
        <a:bodyPr/>
        <a:lstStyle/>
        <a:p>
          <a:endParaRPr lang="en-US"/>
        </a:p>
      </dgm:t>
    </dgm:pt>
    <dgm:pt modelId="{A24B202D-AB4F-4EC6-B268-7EFED2A4C612}" type="pres">
      <dgm:prSet presAssocID="{20C227F4-3B9D-4DBD-83E3-03B7F26DF9A5}" presName="descendantText" presStyleLbl="alignAcc1" presStyleIdx="0" presStyleCnt="1">
        <dgm:presLayoutVars>
          <dgm:bulletEnabled val="1"/>
        </dgm:presLayoutVars>
      </dgm:prSet>
      <dgm:spPr/>
      <dgm:t>
        <a:bodyPr/>
        <a:lstStyle/>
        <a:p>
          <a:endParaRPr lang="en-US"/>
        </a:p>
      </dgm:t>
    </dgm:pt>
  </dgm:ptLst>
  <dgm:cxnLst>
    <dgm:cxn modelId="{1CFD8612-512C-46EF-A550-D0C08558093B}" type="presOf" srcId="{91706F78-AE9E-4191-9845-0AFE25AACCE5}" destId="{68FED8AE-9D79-4DBE-81FF-F460F3670E58}" srcOrd="0" destOrd="0" presId="urn:microsoft.com/office/officeart/2005/8/layout/chevron2"/>
    <dgm:cxn modelId="{01B6FD28-75BE-4B1C-842E-ED829621C2D8}" type="presOf" srcId="{DE40C01A-9CCD-46D4-A55E-1C0717FEC4DB}" destId="{A24B202D-AB4F-4EC6-B268-7EFED2A4C612}" srcOrd="0" destOrd="2" presId="urn:microsoft.com/office/officeart/2005/8/layout/chevron2"/>
    <dgm:cxn modelId="{E80493D2-98B4-4A86-8B21-AC18BDC49545}" srcId="{20C227F4-3B9D-4DBD-83E3-03B7F26DF9A5}" destId="{C4258392-ECD0-4011-A43A-2C4318191540}" srcOrd="4" destOrd="0" parTransId="{4733FB70-3E85-47C9-8533-1EC165E723B8}" sibTransId="{EF7AF3BF-27CB-4020-B4C0-0E914F7802D6}"/>
    <dgm:cxn modelId="{01737A61-C7CA-4545-B812-AA61560A394C}" srcId="{20C227F4-3B9D-4DBD-83E3-03B7F26DF9A5}" destId="{00F96A78-BF19-4F4F-9FE3-CE1FA7D11D96}" srcOrd="5" destOrd="0" parTransId="{9AF752E3-B77C-45CF-A32A-D0865812F1A0}" sibTransId="{C1D54ED1-E00B-472F-BF9B-C348EA55C67F}"/>
    <dgm:cxn modelId="{F2BA8E16-BA18-41FF-95DB-6CA26611EED4}" srcId="{20C227F4-3B9D-4DBD-83E3-03B7F26DF9A5}" destId="{48D4309E-B872-43AE-999D-93DF429E7CF4}" srcOrd="0" destOrd="0" parTransId="{359F8516-C334-4CF2-8100-21984944BA5C}" sibTransId="{885C0BBE-E4A7-4162-8C88-DEC52094A8E1}"/>
    <dgm:cxn modelId="{161BDEB9-EAA5-475B-8621-3D7AA788AAB0}" srcId="{91706F78-AE9E-4191-9845-0AFE25AACCE5}" destId="{20C227F4-3B9D-4DBD-83E3-03B7F26DF9A5}" srcOrd="0" destOrd="0" parTransId="{6F1B8A2E-027D-4407-9D91-BBBBDF1908D6}" sibTransId="{2DA7B1E1-22D1-4D6A-8AE2-26EE7A41B6D7}"/>
    <dgm:cxn modelId="{63551507-25DA-4142-9246-DA0E7B85AE88}" type="presOf" srcId="{5C5E4A16-447A-4CDA-85E1-E23D28CB1716}" destId="{A24B202D-AB4F-4EC6-B268-7EFED2A4C612}" srcOrd="0" destOrd="3" presId="urn:microsoft.com/office/officeart/2005/8/layout/chevron2"/>
    <dgm:cxn modelId="{893A2DED-59A8-4434-B608-058A4C636A77}" type="presOf" srcId="{48D4309E-B872-43AE-999D-93DF429E7CF4}" destId="{A24B202D-AB4F-4EC6-B268-7EFED2A4C612}" srcOrd="0" destOrd="0" presId="urn:microsoft.com/office/officeart/2005/8/layout/chevron2"/>
    <dgm:cxn modelId="{902E3318-EA07-4F5D-9109-AD61A616DA12}" type="presOf" srcId="{81685622-6E04-4590-9241-36E52D48FEBF}" destId="{A24B202D-AB4F-4EC6-B268-7EFED2A4C612}" srcOrd="0" destOrd="1" presId="urn:microsoft.com/office/officeart/2005/8/layout/chevron2"/>
    <dgm:cxn modelId="{2033641B-C19B-4BFD-A1A6-4DCB9BAED1F1}" srcId="{20C227F4-3B9D-4DBD-83E3-03B7F26DF9A5}" destId="{81685622-6E04-4590-9241-36E52D48FEBF}" srcOrd="1" destOrd="0" parTransId="{F973327F-57A9-45DA-9401-D5C039366A15}" sibTransId="{21A84714-49AF-4DD7-8757-33632659C9B2}"/>
    <dgm:cxn modelId="{DB401025-DA58-4A13-8FBE-53AAC1BE5BC5}" srcId="{20C227F4-3B9D-4DBD-83E3-03B7F26DF9A5}" destId="{5C5E4A16-447A-4CDA-85E1-E23D28CB1716}" srcOrd="3" destOrd="0" parTransId="{3D1225A3-48A9-4843-B3A0-1E557441BA19}" sibTransId="{23A3A65B-6588-4C63-BFBF-0888F1E0DE47}"/>
    <dgm:cxn modelId="{933590F8-AFC4-4C67-838C-2B97B2C16597}" srcId="{20C227F4-3B9D-4DBD-83E3-03B7F26DF9A5}" destId="{DE40C01A-9CCD-46D4-A55E-1C0717FEC4DB}" srcOrd="2" destOrd="0" parTransId="{504FF2C4-AA36-4738-8095-27B725BA1F65}" sibTransId="{5F521AF0-38C1-498F-9097-CAEFB4BD5D07}"/>
    <dgm:cxn modelId="{6D60F30F-B341-4D9A-AB83-485E6D493FF3}" type="presOf" srcId="{C4258392-ECD0-4011-A43A-2C4318191540}" destId="{A24B202D-AB4F-4EC6-B268-7EFED2A4C612}" srcOrd="0" destOrd="4" presId="urn:microsoft.com/office/officeart/2005/8/layout/chevron2"/>
    <dgm:cxn modelId="{5CCE6B09-4026-4C95-8677-EF06D6ED7E77}" type="presOf" srcId="{20C227F4-3B9D-4DBD-83E3-03B7F26DF9A5}" destId="{AE1D9DE0-91C2-4B1F-836F-E1912EA79845}" srcOrd="0" destOrd="0" presId="urn:microsoft.com/office/officeart/2005/8/layout/chevron2"/>
    <dgm:cxn modelId="{923FF361-5333-4B9F-971C-099CA2D04672}" type="presOf" srcId="{00F96A78-BF19-4F4F-9FE3-CE1FA7D11D96}" destId="{A24B202D-AB4F-4EC6-B268-7EFED2A4C612}" srcOrd="0" destOrd="5" presId="urn:microsoft.com/office/officeart/2005/8/layout/chevron2"/>
    <dgm:cxn modelId="{3545A59F-DB09-4CC1-80D5-E04F1E4E1D42}" type="presParOf" srcId="{68FED8AE-9D79-4DBE-81FF-F460F3670E58}" destId="{BC9C0AB6-8311-4E0F-B634-CF5C2DC18433}" srcOrd="0" destOrd="0" presId="urn:microsoft.com/office/officeart/2005/8/layout/chevron2"/>
    <dgm:cxn modelId="{55F3E8F3-33A5-4715-A76F-856098B0B505}" type="presParOf" srcId="{BC9C0AB6-8311-4E0F-B634-CF5C2DC18433}" destId="{AE1D9DE0-91C2-4B1F-836F-E1912EA79845}" srcOrd="0" destOrd="0" presId="urn:microsoft.com/office/officeart/2005/8/layout/chevron2"/>
    <dgm:cxn modelId="{68298AE1-D5E3-4642-8FF3-1A9344A9C183}" type="presParOf" srcId="{BC9C0AB6-8311-4E0F-B634-CF5C2DC18433}" destId="{A24B202D-AB4F-4EC6-B268-7EFED2A4C612}" srcOrd="1" destOrd="0" presId="urn:microsoft.com/office/officeart/2005/8/layout/chevron2"/>
  </dgm:cxnLst>
  <dgm:bg>
    <a:effectLst>
      <a:glow rad="101600">
        <a:schemeClr val="accent2">
          <a:satMod val="175000"/>
          <a:alpha val="40000"/>
        </a:schemeClr>
      </a:glow>
    </a:effectLst>
  </dgm:bg>
  <dgm:whole>
    <a:ln>
      <a:no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620A667-11D8-412E-AF18-86E5C3F876C5}" type="doc">
      <dgm:prSet loTypeId="urn:microsoft.com/office/officeart/2005/8/layout/default#5" loCatId="list" qsTypeId="urn:microsoft.com/office/officeart/2005/8/quickstyle/simple1" qsCatId="simple" csTypeId="urn:microsoft.com/office/officeart/2005/8/colors/accent1_2" csCatId="accent1" phldr="1"/>
      <dgm:spPr/>
      <dgm:t>
        <a:bodyPr/>
        <a:lstStyle/>
        <a:p>
          <a:endParaRPr lang="en-US"/>
        </a:p>
      </dgm:t>
    </dgm:pt>
    <dgm:pt modelId="{7003C892-1BCE-435A-A0C3-A79584BE7CDE}">
      <dgm:prSet>
        <dgm:style>
          <a:lnRef idx="0">
            <a:schemeClr val="accent1"/>
          </a:lnRef>
          <a:fillRef idx="3">
            <a:schemeClr val="accent1"/>
          </a:fillRef>
          <a:effectRef idx="3">
            <a:schemeClr val="accent1"/>
          </a:effectRef>
          <a:fontRef idx="minor">
            <a:schemeClr val="lt1"/>
          </a:fontRef>
        </dgm:style>
      </dgm:prSet>
      <dgm:spPr/>
      <dgm:t>
        <a:bodyPr/>
        <a:lstStyle/>
        <a:p>
          <a:pPr rtl="0"/>
          <a:r>
            <a:rPr lang="en-US" dirty="0" smtClean="0"/>
            <a:t>Define pain diagnosis</a:t>
          </a:r>
          <a:endParaRPr lang="en-US" dirty="0"/>
        </a:p>
      </dgm:t>
    </dgm:pt>
    <dgm:pt modelId="{4D08C8A1-F14C-4FE2-8491-928C952F64F7}" type="parTrans" cxnId="{9608302E-B874-4BEA-A70C-A17B7CC5A3C0}">
      <dgm:prSet/>
      <dgm:spPr/>
      <dgm:t>
        <a:bodyPr/>
        <a:lstStyle/>
        <a:p>
          <a:endParaRPr lang="en-US"/>
        </a:p>
      </dgm:t>
    </dgm:pt>
    <dgm:pt modelId="{A35E3E0D-E5EF-4843-A040-0DACE1F2949E}" type="sibTrans" cxnId="{9608302E-B874-4BEA-A70C-A17B7CC5A3C0}">
      <dgm:prSet/>
      <dgm:spPr/>
      <dgm:t>
        <a:bodyPr/>
        <a:lstStyle/>
        <a:p>
          <a:endParaRPr lang="en-US"/>
        </a:p>
      </dgm:t>
    </dgm:pt>
    <dgm:pt modelId="{1A007D6B-2F06-431D-BC55-5B4BC8A7E72E}">
      <dgm:prSet/>
      <dgm:spPr/>
      <dgm:t>
        <a:bodyPr/>
        <a:lstStyle/>
        <a:p>
          <a:pPr rtl="0"/>
          <a:r>
            <a:rPr lang="en-US" dirty="0" smtClean="0"/>
            <a:t>Assess substance use and mental health</a:t>
          </a:r>
          <a:endParaRPr lang="en-US" dirty="0"/>
        </a:p>
      </dgm:t>
    </dgm:pt>
    <dgm:pt modelId="{DBEF5271-7C7A-4FC3-B7D3-DD1C65986F08}" type="parTrans" cxnId="{05F69F9C-3B78-4940-A7D9-64B540EA7FF6}">
      <dgm:prSet/>
      <dgm:spPr/>
      <dgm:t>
        <a:bodyPr/>
        <a:lstStyle/>
        <a:p>
          <a:endParaRPr lang="en-US"/>
        </a:p>
      </dgm:t>
    </dgm:pt>
    <dgm:pt modelId="{863CC76E-828A-42A7-B28E-29B0ED9B4BED}" type="sibTrans" cxnId="{05F69F9C-3B78-4940-A7D9-64B540EA7FF6}">
      <dgm:prSet/>
      <dgm:spPr/>
      <dgm:t>
        <a:bodyPr/>
        <a:lstStyle/>
        <a:p>
          <a:endParaRPr lang="en-US"/>
        </a:p>
      </dgm:t>
    </dgm:pt>
    <dgm:pt modelId="{3D0F43D1-152A-4A5A-9809-C5EAC9170194}">
      <dgm:prSet/>
      <dgm:spPr/>
      <dgm:t>
        <a:bodyPr/>
        <a:lstStyle/>
        <a:p>
          <a:pPr rtl="0"/>
          <a:r>
            <a:rPr lang="en-US" dirty="0" smtClean="0"/>
            <a:t>Informed consent</a:t>
          </a:r>
          <a:endParaRPr lang="en-US" dirty="0"/>
        </a:p>
      </dgm:t>
    </dgm:pt>
    <dgm:pt modelId="{52FB43A4-5BA7-4BFD-98E2-03ED9AC5AD95}" type="parTrans" cxnId="{452EEF49-E69B-4D3E-B99B-AC59E36EF2C4}">
      <dgm:prSet/>
      <dgm:spPr/>
      <dgm:t>
        <a:bodyPr/>
        <a:lstStyle/>
        <a:p>
          <a:endParaRPr lang="en-US"/>
        </a:p>
      </dgm:t>
    </dgm:pt>
    <dgm:pt modelId="{3F64BA21-5668-4857-93D8-D0FB2F1C210D}" type="sibTrans" cxnId="{452EEF49-E69B-4D3E-B99B-AC59E36EF2C4}">
      <dgm:prSet/>
      <dgm:spPr/>
      <dgm:t>
        <a:bodyPr/>
        <a:lstStyle/>
        <a:p>
          <a:endParaRPr lang="en-US"/>
        </a:p>
      </dgm:t>
    </dgm:pt>
    <dgm:pt modelId="{AA52044C-2E72-4551-9243-9466583CF81D}">
      <dgm:prSet/>
      <dgm:spPr/>
      <dgm:t>
        <a:bodyPr/>
        <a:lstStyle/>
        <a:p>
          <a:pPr rtl="0"/>
          <a:r>
            <a:rPr lang="en-US" dirty="0" smtClean="0"/>
            <a:t>Treatment agreement</a:t>
          </a:r>
          <a:endParaRPr lang="en-US" dirty="0"/>
        </a:p>
      </dgm:t>
    </dgm:pt>
    <dgm:pt modelId="{B096683F-14B0-4248-A215-2E2E3440D1EE}" type="parTrans" cxnId="{DA3DC721-2084-4F2B-8516-0C183921B621}">
      <dgm:prSet/>
      <dgm:spPr/>
      <dgm:t>
        <a:bodyPr/>
        <a:lstStyle/>
        <a:p>
          <a:endParaRPr lang="en-US"/>
        </a:p>
      </dgm:t>
    </dgm:pt>
    <dgm:pt modelId="{EAAD69AC-5F7D-4E22-A77D-654395BC318B}" type="sibTrans" cxnId="{DA3DC721-2084-4F2B-8516-0C183921B621}">
      <dgm:prSet/>
      <dgm:spPr/>
      <dgm:t>
        <a:bodyPr/>
        <a:lstStyle/>
        <a:p>
          <a:endParaRPr lang="en-US"/>
        </a:p>
      </dgm:t>
    </dgm:pt>
    <dgm:pt modelId="{341C756C-CA48-4B6E-A301-964AA8E8FE51}">
      <dgm:prSet/>
      <dgm:spPr/>
      <dgm:t>
        <a:bodyPr/>
        <a:lstStyle/>
        <a:p>
          <a:pPr rtl="0"/>
          <a:r>
            <a:rPr lang="en-US" dirty="0" smtClean="0"/>
            <a:t>Evaluate efficacy of medication pre and post treatment</a:t>
          </a:r>
          <a:endParaRPr lang="en-US" dirty="0"/>
        </a:p>
      </dgm:t>
    </dgm:pt>
    <dgm:pt modelId="{2B9EA892-7B46-4C61-B5AB-46D7B31EB9BD}" type="parTrans" cxnId="{D4BF172E-86F5-4EBC-9D11-FA1F299D98B7}">
      <dgm:prSet/>
      <dgm:spPr/>
      <dgm:t>
        <a:bodyPr/>
        <a:lstStyle/>
        <a:p>
          <a:endParaRPr lang="en-US"/>
        </a:p>
      </dgm:t>
    </dgm:pt>
    <dgm:pt modelId="{E85CE7AF-10FE-4E77-A566-CD74E887370B}" type="sibTrans" cxnId="{D4BF172E-86F5-4EBC-9D11-FA1F299D98B7}">
      <dgm:prSet/>
      <dgm:spPr/>
      <dgm:t>
        <a:bodyPr/>
        <a:lstStyle/>
        <a:p>
          <a:endParaRPr lang="en-US"/>
        </a:p>
      </dgm:t>
    </dgm:pt>
    <dgm:pt modelId="{A7D6A194-AEFD-41E8-9EE4-0DCAFDADD40D}">
      <dgm:prSet/>
      <dgm:spPr/>
      <dgm:t>
        <a:bodyPr/>
        <a:lstStyle/>
        <a:p>
          <a:pPr rtl="0"/>
          <a:r>
            <a:rPr lang="en-US" dirty="0" smtClean="0"/>
            <a:t>Re assessment of pain and level of function</a:t>
          </a:r>
          <a:endParaRPr lang="en-US" dirty="0"/>
        </a:p>
      </dgm:t>
    </dgm:pt>
    <dgm:pt modelId="{B660C5A4-EAE7-44F2-92A1-5D542177DF9F}" type="parTrans" cxnId="{9B286C74-8A15-459D-9562-4249AD95EBE7}">
      <dgm:prSet/>
      <dgm:spPr/>
      <dgm:t>
        <a:bodyPr/>
        <a:lstStyle/>
        <a:p>
          <a:endParaRPr lang="en-US"/>
        </a:p>
      </dgm:t>
    </dgm:pt>
    <dgm:pt modelId="{CDA8B276-BBDA-4210-B8AC-33C32BFD6A71}" type="sibTrans" cxnId="{9B286C74-8A15-459D-9562-4249AD95EBE7}">
      <dgm:prSet/>
      <dgm:spPr/>
      <dgm:t>
        <a:bodyPr/>
        <a:lstStyle/>
        <a:p>
          <a:endParaRPr lang="en-US"/>
        </a:p>
      </dgm:t>
    </dgm:pt>
    <dgm:pt modelId="{88D7F0E0-2B92-44AA-8D31-2C76410284CB}">
      <dgm:prSet/>
      <dgm:spPr/>
      <dgm:t>
        <a:bodyPr/>
        <a:lstStyle/>
        <a:p>
          <a:pPr rtl="0"/>
          <a:r>
            <a:rPr lang="en-US" dirty="0" smtClean="0"/>
            <a:t>Documentation</a:t>
          </a:r>
          <a:endParaRPr lang="en-US" dirty="0"/>
        </a:p>
      </dgm:t>
    </dgm:pt>
    <dgm:pt modelId="{E093F237-9140-4BC9-B002-8E459B1B1C78}" type="parTrans" cxnId="{A6817881-1E85-4564-88B2-0B899DB6E2BA}">
      <dgm:prSet/>
      <dgm:spPr/>
      <dgm:t>
        <a:bodyPr/>
        <a:lstStyle/>
        <a:p>
          <a:endParaRPr lang="en-US"/>
        </a:p>
      </dgm:t>
    </dgm:pt>
    <dgm:pt modelId="{BB50F3B4-104B-4BA8-8E75-30B0A3308839}" type="sibTrans" cxnId="{A6817881-1E85-4564-88B2-0B899DB6E2BA}">
      <dgm:prSet/>
      <dgm:spPr/>
      <dgm:t>
        <a:bodyPr/>
        <a:lstStyle/>
        <a:p>
          <a:endParaRPr lang="en-US"/>
        </a:p>
      </dgm:t>
    </dgm:pt>
    <dgm:pt modelId="{E2D5189E-EF52-4E5B-817A-8DB487F1B2E5}" type="pres">
      <dgm:prSet presAssocID="{4620A667-11D8-412E-AF18-86E5C3F876C5}" presName="diagram" presStyleCnt="0">
        <dgm:presLayoutVars>
          <dgm:dir/>
          <dgm:resizeHandles val="exact"/>
        </dgm:presLayoutVars>
      </dgm:prSet>
      <dgm:spPr/>
      <dgm:t>
        <a:bodyPr/>
        <a:lstStyle/>
        <a:p>
          <a:endParaRPr lang="en-US"/>
        </a:p>
      </dgm:t>
    </dgm:pt>
    <dgm:pt modelId="{AF610152-C0AA-4776-A4EC-291D7EF928DE}" type="pres">
      <dgm:prSet presAssocID="{7003C892-1BCE-435A-A0C3-A79584BE7CDE}" presName="node" presStyleLbl="node1" presStyleIdx="0" presStyleCnt="7">
        <dgm:presLayoutVars>
          <dgm:bulletEnabled val="1"/>
        </dgm:presLayoutVars>
      </dgm:prSet>
      <dgm:spPr/>
      <dgm:t>
        <a:bodyPr/>
        <a:lstStyle/>
        <a:p>
          <a:endParaRPr lang="en-US"/>
        </a:p>
      </dgm:t>
    </dgm:pt>
    <dgm:pt modelId="{24A226A9-CBEB-4A52-874D-1FE59B157D92}" type="pres">
      <dgm:prSet presAssocID="{A35E3E0D-E5EF-4843-A040-0DACE1F2949E}" presName="sibTrans" presStyleCnt="0"/>
      <dgm:spPr/>
    </dgm:pt>
    <dgm:pt modelId="{01D3C0D4-62D4-4C6D-A74B-22426448172C}" type="pres">
      <dgm:prSet presAssocID="{1A007D6B-2F06-431D-BC55-5B4BC8A7E72E}" presName="node" presStyleLbl="node1" presStyleIdx="1" presStyleCnt="7">
        <dgm:presLayoutVars>
          <dgm:bulletEnabled val="1"/>
        </dgm:presLayoutVars>
      </dgm:prSet>
      <dgm:spPr/>
      <dgm:t>
        <a:bodyPr/>
        <a:lstStyle/>
        <a:p>
          <a:endParaRPr lang="en-US"/>
        </a:p>
      </dgm:t>
    </dgm:pt>
    <dgm:pt modelId="{F020124F-F6F5-4896-A59D-FCB53ACB97DB}" type="pres">
      <dgm:prSet presAssocID="{863CC76E-828A-42A7-B28E-29B0ED9B4BED}" presName="sibTrans" presStyleCnt="0"/>
      <dgm:spPr/>
    </dgm:pt>
    <dgm:pt modelId="{A0878D66-AB65-4728-A243-382BB4EACFE5}" type="pres">
      <dgm:prSet presAssocID="{3D0F43D1-152A-4A5A-9809-C5EAC9170194}" presName="node" presStyleLbl="node1" presStyleIdx="2" presStyleCnt="7">
        <dgm:presLayoutVars>
          <dgm:bulletEnabled val="1"/>
        </dgm:presLayoutVars>
      </dgm:prSet>
      <dgm:spPr/>
      <dgm:t>
        <a:bodyPr/>
        <a:lstStyle/>
        <a:p>
          <a:endParaRPr lang="en-US"/>
        </a:p>
      </dgm:t>
    </dgm:pt>
    <dgm:pt modelId="{C32A8584-2E8E-4E5F-A06A-498D49B69E0F}" type="pres">
      <dgm:prSet presAssocID="{3F64BA21-5668-4857-93D8-D0FB2F1C210D}" presName="sibTrans" presStyleCnt="0"/>
      <dgm:spPr/>
    </dgm:pt>
    <dgm:pt modelId="{8E1AAA3C-EFD6-4836-A234-581D17A42944}" type="pres">
      <dgm:prSet presAssocID="{AA52044C-2E72-4551-9243-9466583CF81D}" presName="node" presStyleLbl="node1" presStyleIdx="3" presStyleCnt="7">
        <dgm:presLayoutVars>
          <dgm:bulletEnabled val="1"/>
        </dgm:presLayoutVars>
      </dgm:prSet>
      <dgm:spPr/>
      <dgm:t>
        <a:bodyPr/>
        <a:lstStyle/>
        <a:p>
          <a:endParaRPr lang="en-US"/>
        </a:p>
      </dgm:t>
    </dgm:pt>
    <dgm:pt modelId="{B2520D58-0FC8-487D-AB67-5A9FDD771423}" type="pres">
      <dgm:prSet presAssocID="{EAAD69AC-5F7D-4E22-A77D-654395BC318B}" presName="sibTrans" presStyleCnt="0"/>
      <dgm:spPr/>
    </dgm:pt>
    <dgm:pt modelId="{5774DCD6-4921-4A25-B257-C4D08F438A61}" type="pres">
      <dgm:prSet presAssocID="{341C756C-CA48-4B6E-A301-964AA8E8FE51}" presName="node" presStyleLbl="node1" presStyleIdx="4" presStyleCnt="7">
        <dgm:presLayoutVars>
          <dgm:bulletEnabled val="1"/>
        </dgm:presLayoutVars>
      </dgm:prSet>
      <dgm:spPr/>
      <dgm:t>
        <a:bodyPr/>
        <a:lstStyle/>
        <a:p>
          <a:endParaRPr lang="en-US"/>
        </a:p>
      </dgm:t>
    </dgm:pt>
    <dgm:pt modelId="{59F518A6-EE18-403C-A5CE-1782013754EA}" type="pres">
      <dgm:prSet presAssocID="{E85CE7AF-10FE-4E77-A566-CD74E887370B}" presName="sibTrans" presStyleCnt="0"/>
      <dgm:spPr/>
    </dgm:pt>
    <dgm:pt modelId="{FB3263FD-1AD6-4CF8-A194-5B9AB25FB83A}" type="pres">
      <dgm:prSet presAssocID="{A7D6A194-AEFD-41E8-9EE4-0DCAFDADD40D}" presName="node" presStyleLbl="node1" presStyleIdx="5" presStyleCnt="7">
        <dgm:presLayoutVars>
          <dgm:bulletEnabled val="1"/>
        </dgm:presLayoutVars>
      </dgm:prSet>
      <dgm:spPr/>
      <dgm:t>
        <a:bodyPr/>
        <a:lstStyle/>
        <a:p>
          <a:endParaRPr lang="en-US"/>
        </a:p>
      </dgm:t>
    </dgm:pt>
    <dgm:pt modelId="{EAB0B574-FC67-404F-9E63-4D5721FB0998}" type="pres">
      <dgm:prSet presAssocID="{CDA8B276-BBDA-4210-B8AC-33C32BFD6A71}" presName="sibTrans" presStyleCnt="0"/>
      <dgm:spPr/>
    </dgm:pt>
    <dgm:pt modelId="{FDD23CEA-3677-40B4-AC08-3F806B1F3202}" type="pres">
      <dgm:prSet presAssocID="{88D7F0E0-2B92-44AA-8D31-2C76410284CB}" presName="node" presStyleLbl="node1" presStyleIdx="6" presStyleCnt="7">
        <dgm:presLayoutVars>
          <dgm:bulletEnabled val="1"/>
        </dgm:presLayoutVars>
      </dgm:prSet>
      <dgm:spPr/>
      <dgm:t>
        <a:bodyPr/>
        <a:lstStyle/>
        <a:p>
          <a:endParaRPr lang="en-US"/>
        </a:p>
      </dgm:t>
    </dgm:pt>
  </dgm:ptLst>
  <dgm:cxnLst>
    <dgm:cxn modelId="{5D65670E-C7F8-4A25-9A42-AEBDAC2202EC}" type="presOf" srcId="{3D0F43D1-152A-4A5A-9809-C5EAC9170194}" destId="{A0878D66-AB65-4728-A243-382BB4EACFE5}" srcOrd="0" destOrd="0" presId="urn:microsoft.com/office/officeart/2005/8/layout/default#5"/>
    <dgm:cxn modelId="{F625695F-5599-40AF-96E9-53ED73386E0B}" type="presOf" srcId="{A7D6A194-AEFD-41E8-9EE4-0DCAFDADD40D}" destId="{FB3263FD-1AD6-4CF8-A194-5B9AB25FB83A}" srcOrd="0" destOrd="0" presId="urn:microsoft.com/office/officeart/2005/8/layout/default#5"/>
    <dgm:cxn modelId="{DA3DC721-2084-4F2B-8516-0C183921B621}" srcId="{4620A667-11D8-412E-AF18-86E5C3F876C5}" destId="{AA52044C-2E72-4551-9243-9466583CF81D}" srcOrd="3" destOrd="0" parTransId="{B096683F-14B0-4248-A215-2E2E3440D1EE}" sibTransId="{EAAD69AC-5F7D-4E22-A77D-654395BC318B}"/>
    <dgm:cxn modelId="{452EEF49-E69B-4D3E-B99B-AC59E36EF2C4}" srcId="{4620A667-11D8-412E-AF18-86E5C3F876C5}" destId="{3D0F43D1-152A-4A5A-9809-C5EAC9170194}" srcOrd="2" destOrd="0" parTransId="{52FB43A4-5BA7-4BFD-98E2-03ED9AC5AD95}" sibTransId="{3F64BA21-5668-4857-93D8-D0FB2F1C210D}"/>
    <dgm:cxn modelId="{9B286C74-8A15-459D-9562-4249AD95EBE7}" srcId="{4620A667-11D8-412E-AF18-86E5C3F876C5}" destId="{A7D6A194-AEFD-41E8-9EE4-0DCAFDADD40D}" srcOrd="5" destOrd="0" parTransId="{B660C5A4-EAE7-44F2-92A1-5D542177DF9F}" sibTransId="{CDA8B276-BBDA-4210-B8AC-33C32BFD6A71}"/>
    <dgm:cxn modelId="{EA84ACF9-B47B-4F53-BE94-3E3BB411D3F2}" type="presOf" srcId="{4620A667-11D8-412E-AF18-86E5C3F876C5}" destId="{E2D5189E-EF52-4E5B-817A-8DB487F1B2E5}" srcOrd="0" destOrd="0" presId="urn:microsoft.com/office/officeart/2005/8/layout/default#5"/>
    <dgm:cxn modelId="{D4BF172E-86F5-4EBC-9D11-FA1F299D98B7}" srcId="{4620A667-11D8-412E-AF18-86E5C3F876C5}" destId="{341C756C-CA48-4B6E-A301-964AA8E8FE51}" srcOrd="4" destOrd="0" parTransId="{2B9EA892-7B46-4C61-B5AB-46D7B31EB9BD}" sibTransId="{E85CE7AF-10FE-4E77-A566-CD74E887370B}"/>
    <dgm:cxn modelId="{4CD4E02A-65EA-45BC-A5D1-852A9ABB4733}" type="presOf" srcId="{88D7F0E0-2B92-44AA-8D31-2C76410284CB}" destId="{FDD23CEA-3677-40B4-AC08-3F806B1F3202}" srcOrd="0" destOrd="0" presId="urn:microsoft.com/office/officeart/2005/8/layout/default#5"/>
    <dgm:cxn modelId="{6352B266-8C9E-446C-903E-6B2AE9748950}" type="presOf" srcId="{1A007D6B-2F06-431D-BC55-5B4BC8A7E72E}" destId="{01D3C0D4-62D4-4C6D-A74B-22426448172C}" srcOrd="0" destOrd="0" presId="urn:microsoft.com/office/officeart/2005/8/layout/default#5"/>
    <dgm:cxn modelId="{05F69F9C-3B78-4940-A7D9-64B540EA7FF6}" srcId="{4620A667-11D8-412E-AF18-86E5C3F876C5}" destId="{1A007D6B-2F06-431D-BC55-5B4BC8A7E72E}" srcOrd="1" destOrd="0" parTransId="{DBEF5271-7C7A-4FC3-B7D3-DD1C65986F08}" sibTransId="{863CC76E-828A-42A7-B28E-29B0ED9B4BED}"/>
    <dgm:cxn modelId="{0E17B0D3-F466-445C-87BE-61CCD02A3F15}" type="presOf" srcId="{341C756C-CA48-4B6E-A301-964AA8E8FE51}" destId="{5774DCD6-4921-4A25-B257-C4D08F438A61}" srcOrd="0" destOrd="0" presId="urn:microsoft.com/office/officeart/2005/8/layout/default#5"/>
    <dgm:cxn modelId="{A6817881-1E85-4564-88B2-0B899DB6E2BA}" srcId="{4620A667-11D8-412E-AF18-86E5C3F876C5}" destId="{88D7F0E0-2B92-44AA-8D31-2C76410284CB}" srcOrd="6" destOrd="0" parTransId="{E093F237-9140-4BC9-B002-8E459B1B1C78}" sibTransId="{BB50F3B4-104B-4BA8-8E75-30B0A3308839}"/>
    <dgm:cxn modelId="{9608302E-B874-4BEA-A70C-A17B7CC5A3C0}" srcId="{4620A667-11D8-412E-AF18-86E5C3F876C5}" destId="{7003C892-1BCE-435A-A0C3-A79584BE7CDE}" srcOrd="0" destOrd="0" parTransId="{4D08C8A1-F14C-4FE2-8491-928C952F64F7}" sibTransId="{A35E3E0D-E5EF-4843-A040-0DACE1F2949E}"/>
    <dgm:cxn modelId="{542A6156-179A-40CA-8A36-436FEB9C27F5}" type="presOf" srcId="{7003C892-1BCE-435A-A0C3-A79584BE7CDE}" destId="{AF610152-C0AA-4776-A4EC-291D7EF928DE}" srcOrd="0" destOrd="0" presId="urn:microsoft.com/office/officeart/2005/8/layout/default#5"/>
    <dgm:cxn modelId="{356FF268-08E0-48BB-9817-0FDBD2DD4390}" type="presOf" srcId="{AA52044C-2E72-4551-9243-9466583CF81D}" destId="{8E1AAA3C-EFD6-4836-A234-581D17A42944}" srcOrd="0" destOrd="0" presId="urn:microsoft.com/office/officeart/2005/8/layout/default#5"/>
    <dgm:cxn modelId="{9BD3CDEE-80F9-4F0D-A85E-E564EDC506A2}" type="presParOf" srcId="{E2D5189E-EF52-4E5B-817A-8DB487F1B2E5}" destId="{AF610152-C0AA-4776-A4EC-291D7EF928DE}" srcOrd="0" destOrd="0" presId="urn:microsoft.com/office/officeart/2005/8/layout/default#5"/>
    <dgm:cxn modelId="{7ADAD569-5552-4080-8AED-92AF4ADA582C}" type="presParOf" srcId="{E2D5189E-EF52-4E5B-817A-8DB487F1B2E5}" destId="{24A226A9-CBEB-4A52-874D-1FE59B157D92}" srcOrd="1" destOrd="0" presId="urn:microsoft.com/office/officeart/2005/8/layout/default#5"/>
    <dgm:cxn modelId="{91585C7A-CBAD-43F7-B65D-630067CD7C52}" type="presParOf" srcId="{E2D5189E-EF52-4E5B-817A-8DB487F1B2E5}" destId="{01D3C0D4-62D4-4C6D-A74B-22426448172C}" srcOrd="2" destOrd="0" presId="urn:microsoft.com/office/officeart/2005/8/layout/default#5"/>
    <dgm:cxn modelId="{EF62EEAF-A603-49C7-AD76-1360C3D04EF9}" type="presParOf" srcId="{E2D5189E-EF52-4E5B-817A-8DB487F1B2E5}" destId="{F020124F-F6F5-4896-A59D-FCB53ACB97DB}" srcOrd="3" destOrd="0" presId="urn:microsoft.com/office/officeart/2005/8/layout/default#5"/>
    <dgm:cxn modelId="{1CC4F317-DB2E-4ADB-9E90-AC967AE68CD3}" type="presParOf" srcId="{E2D5189E-EF52-4E5B-817A-8DB487F1B2E5}" destId="{A0878D66-AB65-4728-A243-382BB4EACFE5}" srcOrd="4" destOrd="0" presId="urn:microsoft.com/office/officeart/2005/8/layout/default#5"/>
    <dgm:cxn modelId="{AEB6A7E4-47AB-49A5-AAEF-84D63C4A8F42}" type="presParOf" srcId="{E2D5189E-EF52-4E5B-817A-8DB487F1B2E5}" destId="{C32A8584-2E8E-4E5F-A06A-498D49B69E0F}" srcOrd="5" destOrd="0" presId="urn:microsoft.com/office/officeart/2005/8/layout/default#5"/>
    <dgm:cxn modelId="{DA7C50BD-F157-48D1-B3B8-99A62FCABC4E}" type="presParOf" srcId="{E2D5189E-EF52-4E5B-817A-8DB487F1B2E5}" destId="{8E1AAA3C-EFD6-4836-A234-581D17A42944}" srcOrd="6" destOrd="0" presId="urn:microsoft.com/office/officeart/2005/8/layout/default#5"/>
    <dgm:cxn modelId="{FA5ABB23-87BD-4A7E-8C9A-D83E4F019748}" type="presParOf" srcId="{E2D5189E-EF52-4E5B-817A-8DB487F1B2E5}" destId="{B2520D58-0FC8-487D-AB67-5A9FDD771423}" srcOrd="7" destOrd="0" presId="urn:microsoft.com/office/officeart/2005/8/layout/default#5"/>
    <dgm:cxn modelId="{CCD2D736-712F-4DB1-A90B-3D11F4EAD77F}" type="presParOf" srcId="{E2D5189E-EF52-4E5B-817A-8DB487F1B2E5}" destId="{5774DCD6-4921-4A25-B257-C4D08F438A61}" srcOrd="8" destOrd="0" presId="urn:microsoft.com/office/officeart/2005/8/layout/default#5"/>
    <dgm:cxn modelId="{1893F74F-7A02-4B6E-A3AD-F6F6A8D794AB}" type="presParOf" srcId="{E2D5189E-EF52-4E5B-817A-8DB487F1B2E5}" destId="{59F518A6-EE18-403C-A5CE-1782013754EA}" srcOrd="9" destOrd="0" presId="urn:microsoft.com/office/officeart/2005/8/layout/default#5"/>
    <dgm:cxn modelId="{F463DC44-E82A-48A5-8BF0-37D79393F783}" type="presParOf" srcId="{E2D5189E-EF52-4E5B-817A-8DB487F1B2E5}" destId="{FB3263FD-1AD6-4CF8-A194-5B9AB25FB83A}" srcOrd="10" destOrd="0" presId="urn:microsoft.com/office/officeart/2005/8/layout/default#5"/>
    <dgm:cxn modelId="{A6236E91-8C84-4D21-A348-5A60B4B9506A}" type="presParOf" srcId="{E2D5189E-EF52-4E5B-817A-8DB487F1B2E5}" destId="{EAB0B574-FC67-404F-9E63-4D5721FB0998}" srcOrd="11" destOrd="0" presId="urn:microsoft.com/office/officeart/2005/8/layout/default#5"/>
    <dgm:cxn modelId="{138717B0-226C-4F0E-8808-D49E70A0BD5B}" type="presParOf" srcId="{E2D5189E-EF52-4E5B-817A-8DB487F1B2E5}" destId="{FDD23CEA-3677-40B4-AC08-3F806B1F3202}" srcOrd="12" destOrd="0" presId="urn:microsoft.com/office/officeart/2005/8/layout/default#5"/>
  </dgm:cxnLst>
  <dgm:bg/>
  <dgm:whole/>
  <dgm:extLst>
    <a:ext uri="http://schemas.microsoft.com/office/drawing/2008/diagram">
      <dsp:dataModelExt xmlns=""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759EF44-1203-452C-AAD3-863B4CE088EB}" type="doc">
      <dgm:prSet loTypeId="urn:microsoft.com/office/officeart/2005/8/layout/venn1" loCatId="relationship" qsTypeId="urn:microsoft.com/office/officeart/2005/8/quickstyle/simple1" qsCatId="simple" csTypeId="urn:microsoft.com/office/officeart/2005/8/colors/accent1_2" csCatId="accent1" phldr="1"/>
      <dgm:spPr>
        <a:scene3d>
          <a:camera prst="perspectiveFront" fov="2700000">
            <a:rot lat="20376000" lon="1938000" rev="20112001"/>
          </a:camera>
          <a:lightRig rig="soft" dir="t">
            <a:rot lat="0" lon="0" rev="0"/>
          </a:lightRig>
        </a:scene3d>
      </dgm:spPr>
      <dgm:t>
        <a:bodyPr/>
        <a:lstStyle/>
        <a:p>
          <a:endParaRPr lang="en-US"/>
        </a:p>
      </dgm:t>
    </dgm:pt>
    <dgm:pt modelId="{AC95437D-A627-4FFF-B347-B97D7600313F}">
      <dgm:prSet phldrT="[Text]">
        <dgm:style>
          <a:lnRef idx="1">
            <a:schemeClr val="accent2"/>
          </a:lnRef>
          <a:fillRef idx="2">
            <a:schemeClr val="accent2"/>
          </a:fillRef>
          <a:effectRef idx="1">
            <a:schemeClr val="accent2"/>
          </a:effectRef>
          <a:fontRef idx="minor">
            <a:schemeClr val="dk1"/>
          </a:fontRef>
        </dgm:style>
      </dgm:prSet>
      <dgm:spPr>
        <a:gradFill rotWithShape="0">
          <a:gsLst>
            <a:gs pos="0">
              <a:srgbClr val="5E9EFF"/>
            </a:gs>
            <a:gs pos="39999">
              <a:srgbClr val="85C2FF"/>
            </a:gs>
            <a:gs pos="70000">
              <a:srgbClr val="C4D6EB"/>
            </a:gs>
            <a:gs pos="100000">
              <a:srgbClr val="FFEBFA"/>
            </a:gs>
          </a:gsLst>
          <a:lin ang="5400000" scaled="0"/>
        </a:gradFill>
        <a:ln/>
      </dgm:spPr>
      <dgm:t>
        <a:bodyPr/>
        <a:lstStyle/>
        <a:p>
          <a:pPr algn="ctr"/>
          <a:r>
            <a:rPr lang="en-US" dirty="0"/>
            <a:t>Biological</a:t>
          </a:r>
        </a:p>
      </dgm:t>
    </dgm:pt>
    <dgm:pt modelId="{F2CE5A68-8761-4174-AEC5-193C19A22E04}" type="parTrans" cxnId="{E0DE936A-70C9-4D52-8BBE-A0226186F45D}">
      <dgm:prSet/>
      <dgm:spPr/>
      <dgm:t>
        <a:bodyPr/>
        <a:lstStyle/>
        <a:p>
          <a:pPr algn="ctr"/>
          <a:endParaRPr lang="en-US"/>
        </a:p>
      </dgm:t>
    </dgm:pt>
    <dgm:pt modelId="{856216EA-CAA2-44D7-9DC7-A9239921B8C0}" type="sibTrans" cxnId="{E0DE936A-70C9-4D52-8BBE-A0226186F45D}">
      <dgm:prSet/>
      <dgm:spPr/>
      <dgm:t>
        <a:bodyPr/>
        <a:lstStyle/>
        <a:p>
          <a:pPr algn="ctr"/>
          <a:endParaRPr lang="en-US"/>
        </a:p>
      </dgm:t>
    </dgm:pt>
    <dgm:pt modelId="{66C53BE5-080C-456E-8820-48F5772A5564}">
      <dgm:prSet phldrT="[Text]">
        <dgm:style>
          <a:lnRef idx="1">
            <a:schemeClr val="accent1"/>
          </a:lnRef>
          <a:fillRef idx="2">
            <a:schemeClr val="accent1"/>
          </a:fillRef>
          <a:effectRef idx="1">
            <a:schemeClr val="accent1"/>
          </a:effectRef>
          <a:fontRef idx="minor">
            <a:schemeClr val="dk1"/>
          </a:fontRef>
        </dgm:style>
      </dgm:prSet>
      <dgm:spPr>
        <a:gradFill rotWithShape="0">
          <a:gsLst>
            <a:gs pos="0">
              <a:srgbClr val="5E9EFF">
                <a:alpha val="14000"/>
              </a:srgbClr>
            </a:gs>
            <a:gs pos="39999">
              <a:srgbClr val="85C2FF"/>
            </a:gs>
            <a:gs pos="70000">
              <a:srgbClr val="C4D6EB"/>
            </a:gs>
            <a:gs pos="100000">
              <a:srgbClr val="FFEBFA"/>
            </a:gs>
          </a:gsLst>
          <a:lin ang="5400000" scaled="0"/>
        </a:gradFill>
        <a:ln/>
        <a:effectLst>
          <a:innerShdw blurRad="63500" dist="50800" dir="13500000">
            <a:prstClr val="black">
              <a:alpha val="50000"/>
            </a:prstClr>
          </a:innerShdw>
        </a:effectLst>
      </dgm:spPr>
      <dgm:t>
        <a:bodyPr/>
        <a:lstStyle/>
        <a:p>
          <a:r>
            <a:rPr lang="en-US" dirty="0"/>
            <a:t>Psychological</a:t>
          </a:r>
        </a:p>
      </dgm:t>
    </dgm:pt>
    <dgm:pt modelId="{4D98A41F-32FA-4228-9215-4DF5F3B08A74}" type="parTrans" cxnId="{6606015F-419B-409C-AF19-12B2BBB9A798}">
      <dgm:prSet/>
      <dgm:spPr/>
      <dgm:t>
        <a:bodyPr/>
        <a:lstStyle/>
        <a:p>
          <a:pPr algn="ctr"/>
          <a:endParaRPr lang="en-US"/>
        </a:p>
      </dgm:t>
    </dgm:pt>
    <dgm:pt modelId="{CA360FAF-99CC-4D61-8F88-DE5753068396}" type="sibTrans" cxnId="{6606015F-419B-409C-AF19-12B2BBB9A798}">
      <dgm:prSet/>
      <dgm:spPr/>
      <dgm:t>
        <a:bodyPr/>
        <a:lstStyle/>
        <a:p>
          <a:pPr algn="ctr"/>
          <a:endParaRPr lang="en-US"/>
        </a:p>
      </dgm:t>
    </dgm:pt>
    <dgm:pt modelId="{6D69B2B6-9375-4870-87CA-545CAAD40702}">
      <dgm:prSet phldrT="[Text]">
        <dgm:style>
          <a:lnRef idx="1">
            <a:schemeClr val="accent1"/>
          </a:lnRef>
          <a:fillRef idx="2">
            <a:schemeClr val="accent1"/>
          </a:fillRef>
          <a:effectRef idx="1">
            <a:schemeClr val="accent1"/>
          </a:effectRef>
          <a:fontRef idx="minor">
            <a:schemeClr val="dk1"/>
          </a:fontRef>
        </dgm:style>
      </dgm:prSet>
      <dgm:spPr>
        <a:ln/>
      </dgm:spPr>
      <dgm:t>
        <a:bodyPr/>
        <a:lstStyle/>
        <a:p>
          <a:pPr algn="ctr"/>
          <a:r>
            <a:rPr lang="en-US" dirty="0"/>
            <a:t>Spiritual</a:t>
          </a:r>
        </a:p>
      </dgm:t>
    </dgm:pt>
    <dgm:pt modelId="{C84CCA39-68BE-4C0A-9BB3-4A387EB9AEC0}" type="parTrans" cxnId="{2EC9CAAC-27B6-4E8C-9B15-C90AA5101AAD}">
      <dgm:prSet/>
      <dgm:spPr/>
      <dgm:t>
        <a:bodyPr/>
        <a:lstStyle/>
        <a:p>
          <a:pPr algn="ctr"/>
          <a:endParaRPr lang="en-US"/>
        </a:p>
      </dgm:t>
    </dgm:pt>
    <dgm:pt modelId="{ABA62C13-502A-4C3E-989A-EC783A5EC7BA}" type="sibTrans" cxnId="{2EC9CAAC-27B6-4E8C-9B15-C90AA5101AAD}">
      <dgm:prSet/>
      <dgm:spPr/>
      <dgm:t>
        <a:bodyPr/>
        <a:lstStyle/>
        <a:p>
          <a:pPr algn="ctr"/>
          <a:endParaRPr lang="en-US"/>
        </a:p>
      </dgm:t>
    </dgm:pt>
    <dgm:pt modelId="{FB0DA0F3-66CA-40E1-B521-896C34B804F1}">
      <dgm:prSet phldrT="[Text]"/>
      <dgm:spPr>
        <a:gradFill rotWithShape="0">
          <a:gsLst>
            <a:gs pos="0">
              <a:srgbClr val="8488C4">
                <a:alpha val="7000"/>
              </a:srgbClr>
            </a:gs>
            <a:gs pos="53000">
              <a:srgbClr val="D4DEFF"/>
            </a:gs>
            <a:gs pos="83000">
              <a:srgbClr val="D4DEFF"/>
            </a:gs>
            <a:gs pos="100000">
              <a:srgbClr val="96AB94"/>
            </a:gs>
          </a:gsLst>
          <a:lin ang="5400000" scaled="0"/>
        </a:gra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a:bevelT w="139700" prst="cross"/>
        </a:sp3d>
      </dgm:spPr>
      <dgm:t>
        <a:bodyPr/>
        <a:lstStyle/>
        <a:p>
          <a:pPr algn="ctr"/>
          <a:r>
            <a:rPr lang="en-US" dirty="0"/>
            <a:t>Social</a:t>
          </a:r>
        </a:p>
      </dgm:t>
    </dgm:pt>
    <dgm:pt modelId="{0878EA7C-0998-4EA4-B2B0-EFF154FC1630}" type="parTrans" cxnId="{856EADC9-C405-4BC9-8DC6-6096A3B33C05}">
      <dgm:prSet/>
      <dgm:spPr/>
      <dgm:t>
        <a:bodyPr/>
        <a:lstStyle/>
        <a:p>
          <a:pPr algn="ctr"/>
          <a:endParaRPr lang="en-US"/>
        </a:p>
      </dgm:t>
    </dgm:pt>
    <dgm:pt modelId="{A90715B9-A8F9-411E-9704-57D44D1678C2}" type="sibTrans" cxnId="{856EADC9-C405-4BC9-8DC6-6096A3B33C05}">
      <dgm:prSet/>
      <dgm:spPr/>
      <dgm:t>
        <a:bodyPr/>
        <a:lstStyle/>
        <a:p>
          <a:pPr algn="ctr"/>
          <a:endParaRPr lang="en-US"/>
        </a:p>
      </dgm:t>
    </dgm:pt>
    <dgm:pt modelId="{7A43929E-AF79-4018-BAAF-3E5A5D598E44}" type="pres">
      <dgm:prSet presAssocID="{0759EF44-1203-452C-AAD3-863B4CE088EB}" presName="compositeShape" presStyleCnt="0">
        <dgm:presLayoutVars>
          <dgm:chMax val="7"/>
          <dgm:dir/>
          <dgm:resizeHandles val="exact"/>
        </dgm:presLayoutVars>
      </dgm:prSet>
      <dgm:spPr/>
      <dgm:t>
        <a:bodyPr/>
        <a:lstStyle/>
        <a:p>
          <a:endParaRPr lang="en-US"/>
        </a:p>
      </dgm:t>
    </dgm:pt>
    <dgm:pt modelId="{B8A1958F-4B46-4FFA-8112-BBAD2FB90B88}" type="pres">
      <dgm:prSet presAssocID="{AC95437D-A627-4FFF-B347-B97D7600313F}" presName="circ1" presStyleLbl="vennNode1" presStyleIdx="0" presStyleCnt="4" custScaleY="100001" custLinFactNeighborX="447" custLinFactNeighborY="-1923"/>
      <dgm:spPr/>
      <dgm:t>
        <a:bodyPr/>
        <a:lstStyle/>
        <a:p>
          <a:endParaRPr lang="en-US"/>
        </a:p>
      </dgm:t>
    </dgm:pt>
    <dgm:pt modelId="{6E62B50B-BE2D-4464-8311-D3F8E14AA9FE}" type="pres">
      <dgm:prSet presAssocID="{AC95437D-A627-4FFF-B347-B97D7600313F}" presName="circ1Tx" presStyleLbl="revTx" presStyleIdx="0" presStyleCnt="0">
        <dgm:presLayoutVars>
          <dgm:chMax val="0"/>
          <dgm:chPref val="0"/>
          <dgm:bulletEnabled val="1"/>
        </dgm:presLayoutVars>
      </dgm:prSet>
      <dgm:spPr/>
      <dgm:t>
        <a:bodyPr/>
        <a:lstStyle/>
        <a:p>
          <a:endParaRPr lang="en-US"/>
        </a:p>
      </dgm:t>
    </dgm:pt>
    <dgm:pt modelId="{EA72F892-ADC6-42A2-BC42-853573016AC3}" type="pres">
      <dgm:prSet presAssocID="{66C53BE5-080C-456E-8820-48F5772A5564}" presName="circ2" presStyleLbl="vennNode1" presStyleIdx="1" presStyleCnt="4" custLinFactNeighborX="2343" custLinFactNeighborY="-2595"/>
      <dgm:spPr/>
      <dgm:t>
        <a:bodyPr/>
        <a:lstStyle/>
        <a:p>
          <a:endParaRPr lang="en-US"/>
        </a:p>
      </dgm:t>
    </dgm:pt>
    <dgm:pt modelId="{3A2EE399-3D56-4027-B3AE-3B97AD8E5BA6}" type="pres">
      <dgm:prSet presAssocID="{66C53BE5-080C-456E-8820-48F5772A5564}" presName="circ2Tx" presStyleLbl="revTx" presStyleIdx="0" presStyleCnt="0">
        <dgm:presLayoutVars>
          <dgm:chMax val="0"/>
          <dgm:chPref val="0"/>
          <dgm:bulletEnabled val="1"/>
        </dgm:presLayoutVars>
      </dgm:prSet>
      <dgm:spPr/>
      <dgm:t>
        <a:bodyPr/>
        <a:lstStyle/>
        <a:p>
          <a:endParaRPr lang="en-US"/>
        </a:p>
      </dgm:t>
    </dgm:pt>
    <dgm:pt modelId="{531D7032-D3D4-468B-B16A-7F87D24B8CF4}" type="pres">
      <dgm:prSet presAssocID="{6D69B2B6-9375-4870-87CA-545CAAD40702}" presName="circ3" presStyleLbl="vennNode1" presStyleIdx="2" presStyleCnt="4" custLinFactNeighborX="447" custLinFactNeighborY="-6039"/>
      <dgm:spPr/>
      <dgm:t>
        <a:bodyPr/>
        <a:lstStyle/>
        <a:p>
          <a:endParaRPr lang="en-US"/>
        </a:p>
      </dgm:t>
    </dgm:pt>
    <dgm:pt modelId="{B2BC93F3-18B4-4CCB-B8EA-87E06D9265B0}" type="pres">
      <dgm:prSet presAssocID="{6D69B2B6-9375-4870-87CA-545CAAD40702}" presName="circ3Tx" presStyleLbl="revTx" presStyleIdx="0" presStyleCnt="0">
        <dgm:presLayoutVars>
          <dgm:chMax val="0"/>
          <dgm:chPref val="0"/>
          <dgm:bulletEnabled val="1"/>
        </dgm:presLayoutVars>
      </dgm:prSet>
      <dgm:spPr/>
      <dgm:t>
        <a:bodyPr/>
        <a:lstStyle/>
        <a:p>
          <a:endParaRPr lang="en-US"/>
        </a:p>
      </dgm:t>
    </dgm:pt>
    <dgm:pt modelId="{AF55EC73-C31A-4C5E-90D6-AD210372972F}" type="pres">
      <dgm:prSet presAssocID="{FB0DA0F3-66CA-40E1-B521-896C34B804F1}" presName="circ4" presStyleLbl="vennNode1" presStyleIdx="3" presStyleCnt="4" custLinFactNeighborX="-1712" custLinFactNeighborY="-1873"/>
      <dgm:spPr/>
      <dgm:t>
        <a:bodyPr/>
        <a:lstStyle/>
        <a:p>
          <a:endParaRPr lang="en-US"/>
        </a:p>
      </dgm:t>
    </dgm:pt>
    <dgm:pt modelId="{70748659-E26B-4C9F-8F8F-0300E0C1073E}" type="pres">
      <dgm:prSet presAssocID="{FB0DA0F3-66CA-40E1-B521-896C34B804F1}" presName="circ4Tx" presStyleLbl="revTx" presStyleIdx="0" presStyleCnt="0">
        <dgm:presLayoutVars>
          <dgm:chMax val="0"/>
          <dgm:chPref val="0"/>
          <dgm:bulletEnabled val="1"/>
        </dgm:presLayoutVars>
      </dgm:prSet>
      <dgm:spPr/>
      <dgm:t>
        <a:bodyPr/>
        <a:lstStyle/>
        <a:p>
          <a:endParaRPr lang="en-US"/>
        </a:p>
      </dgm:t>
    </dgm:pt>
  </dgm:ptLst>
  <dgm:cxnLst>
    <dgm:cxn modelId="{39BAA9A8-1063-459E-8261-A6E24FAB5594}" type="presOf" srcId="{AC95437D-A627-4FFF-B347-B97D7600313F}" destId="{6E62B50B-BE2D-4464-8311-D3F8E14AA9FE}" srcOrd="1" destOrd="0" presId="urn:microsoft.com/office/officeart/2005/8/layout/venn1"/>
    <dgm:cxn modelId="{FFCE6B34-941A-47E5-9E2A-4C4E3322A088}" type="presOf" srcId="{66C53BE5-080C-456E-8820-48F5772A5564}" destId="{EA72F892-ADC6-42A2-BC42-853573016AC3}" srcOrd="0" destOrd="0" presId="urn:microsoft.com/office/officeart/2005/8/layout/venn1"/>
    <dgm:cxn modelId="{BB14D44B-1A1C-4740-919F-BE82D3CA8483}" type="presOf" srcId="{6D69B2B6-9375-4870-87CA-545CAAD40702}" destId="{531D7032-D3D4-468B-B16A-7F87D24B8CF4}" srcOrd="0" destOrd="0" presId="urn:microsoft.com/office/officeart/2005/8/layout/venn1"/>
    <dgm:cxn modelId="{2166730E-4A81-45EC-8EF3-D136EC299DDB}" type="presOf" srcId="{0759EF44-1203-452C-AAD3-863B4CE088EB}" destId="{7A43929E-AF79-4018-BAAF-3E5A5D598E44}" srcOrd="0" destOrd="0" presId="urn:microsoft.com/office/officeart/2005/8/layout/venn1"/>
    <dgm:cxn modelId="{9D39387C-AFDF-4130-BC0D-4D8758FE9E7E}" type="presOf" srcId="{6D69B2B6-9375-4870-87CA-545CAAD40702}" destId="{B2BC93F3-18B4-4CCB-B8EA-87E06D9265B0}" srcOrd="1" destOrd="0" presId="urn:microsoft.com/office/officeart/2005/8/layout/venn1"/>
    <dgm:cxn modelId="{6606015F-419B-409C-AF19-12B2BBB9A798}" srcId="{0759EF44-1203-452C-AAD3-863B4CE088EB}" destId="{66C53BE5-080C-456E-8820-48F5772A5564}" srcOrd="1" destOrd="0" parTransId="{4D98A41F-32FA-4228-9215-4DF5F3B08A74}" sibTransId="{CA360FAF-99CC-4D61-8F88-DE5753068396}"/>
    <dgm:cxn modelId="{856EADC9-C405-4BC9-8DC6-6096A3B33C05}" srcId="{0759EF44-1203-452C-AAD3-863B4CE088EB}" destId="{FB0DA0F3-66CA-40E1-B521-896C34B804F1}" srcOrd="3" destOrd="0" parTransId="{0878EA7C-0998-4EA4-B2B0-EFF154FC1630}" sibTransId="{A90715B9-A8F9-411E-9704-57D44D1678C2}"/>
    <dgm:cxn modelId="{2EC9CAAC-27B6-4E8C-9B15-C90AA5101AAD}" srcId="{0759EF44-1203-452C-AAD3-863B4CE088EB}" destId="{6D69B2B6-9375-4870-87CA-545CAAD40702}" srcOrd="2" destOrd="0" parTransId="{C84CCA39-68BE-4C0A-9BB3-4A387EB9AEC0}" sibTransId="{ABA62C13-502A-4C3E-989A-EC783A5EC7BA}"/>
    <dgm:cxn modelId="{67F8E092-2D35-4295-A067-E2CBC4E3DCC2}" type="presOf" srcId="{FB0DA0F3-66CA-40E1-B521-896C34B804F1}" destId="{AF55EC73-C31A-4C5E-90D6-AD210372972F}" srcOrd="0" destOrd="0" presId="urn:microsoft.com/office/officeart/2005/8/layout/venn1"/>
    <dgm:cxn modelId="{2CB4AE9D-EDAE-49A7-A965-AD5C6DCC58FE}" type="presOf" srcId="{66C53BE5-080C-456E-8820-48F5772A5564}" destId="{3A2EE399-3D56-4027-B3AE-3B97AD8E5BA6}" srcOrd="1" destOrd="0" presId="urn:microsoft.com/office/officeart/2005/8/layout/venn1"/>
    <dgm:cxn modelId="{E0DE936A-70C9-4D52-8BBE-A0226186F45D}" srcId="{0759EF44-1203-452C-AAD3-863B4CE088EB}" destId="{AC95437D-A627-4FFF-B347-B97D7600313F}" srcOrd="0" destOrd="0" parTransId="{F2CE5A68-8761-4174-AEC5-193C19A22E04}" sibTransId="{856216EA-CAA2-44D7-9DC7-A9239921B8C0}"/>
    <dgm:cxn modelId="{7C4A333E-5DDA-4CE9-9292-F5E37DA4116A}" type="presOf" srcId="{AC95437D-A627-4FFF-B347-B97D7600313F}" destId="{B8A1958F-4B46-4FFA-8112-BBAD2FB90B88}" srcOrd="0" destOrd="0" presId="urn:microsoft.com/office/officeart/2005/8/layout/venn1"/>
    <dgm:cxn modelId="{EA01E362-5B80-475E-8F4F-C2385EE60829}" type="presOf" srcId="{FB0DA0F3-66CA-40E1-B521-896C34B804F1}" destId="{70748659-E26B-4C9F-8F8F-0300E0C1073E}" srcOrd="1" destOrd="0" presId="urn:microsoft.com/office/officeart/2005/8/layout/venn1"/>
    <dgm:cxn modelId="{2FB40B46-80FD-4D50-BDE3-50D80D5924BD}" type="presParOf" srcId="{7A43929E-AF79-4018-BAAF-3E5A5D598E44}" destId="{B8A1958F-4B46-4FFA-8112-BBAD2FB90B88}" srcOrd="0" destOrd="0" presId="urn:microsoft.com/office/officeart/2005/8/layout/venn1"/>
    <dgm:cxn modelId="{5E9CA714-4FA0-47FC-B277-27E217A11FF9}" type="presParOf" srcId="{7A43929E-AF79-4018-BAAF-3E5A5D598E44}" destId="{6E62B50B-BE2D-4464-8311-D3F8E14AA9FE}" srcOrd="1" destOrd="0" presId="urn:microsoft.com/office/officeart/2005/8/layout/venn1"/>
    <dgm:cxn modelId="{6B90D120-2576-4F61-9A07-6D2F2BAF2E24}" type="presParOf" srcId="{7A43929E-AF79-4018-BAAF-3E5A5D598E44}" destId="{EA72F892-ADC6-42A2-BC42-853573016AC3}" srcOrd="2" destOrd="0" presId="urn:microsoft.com/office/officeart/2005/8/layout/venn1"/>
    <dgm:cxn modelId="{05DDB5D0-C300-4145-8A39-CE8375C2BA16}" type="presParOf" srcId="{7A43929E-AF79-4018-BAAF-3E5A5D598E44}" destId="{3A2EE399-3D56-4027-B3AE-3B97AD8E5BA6}" srcOrd="3" destOrd="0" presId="urn:microsoft.com/office/officeart/2005/8/layout/venn1"/>
    <dgm:cxn modelId="{1F39A4D6-3F6E-48BB-B2C0-BB39B55C4F89}" type="presParOf" srcId="{7A43929E-AF79-4018-BAAF-3E5A5D598E44}" destId="{531D7032-D3D4-468B-B16A-7F87D24B8CF4}" srcOrd="4" destOrd="0" presId="urn:microsoft.com/office/officeart/2005/8/layout/venn1"/>
    <dgm:cxn modelId="{78633B55-94B1-4EB5-AF0B-9DBC36FDCCF4}" type="presParOf" srcId="{7A43929E-AF79-4018-BAAF-3E5A5D598E44}" destId="{B2BC93F3-18B4-4CCB-B8EA-87E06D9265B0}" srcOrd="5" destOrd="0" presId="urn:microsoft.com/office/officeart/2005/8/layout/venn1"/>
    <dgm:cxn modelId="{A9283542-C675-4E5D-ADE0-1DD7B4150336}" type="presParOf" srcId="{7A43929E-AF79-4018-BAAF-3E5A5D598E44}" destId="{AF55EC73-C31A-4C5E-90D6-AD210372972F}" srcOrd="6" destOrd="0" presId="urn:microsoft.com/office/officeart/2005/8/layout/venn1"/>
    <dgm:cxn modelId="{838773BA-B41C-4DEB-9380-DCC73F36EE9A}" type="presParOf" srcId="{7A43929E-AF79-4018-BAAF-3E5A5D598E44}" destId="{70748659-E26B-4C9F-8F8F-0300E0C1073E}" srcOrd="7" destOrd="0" presId="urn:microsoft.com/office/officeart/2005/8/layout/venn1"/>
  </dgm:cxnLst>
  <dgm:bg>
    <a:noFill/>
  </dgm:bg>
  <dgm:whole>
    <a:ln>
      <a:solidFill>
        <a:srgbClr val="002060"/>
      </a:solidFill>
    </a:ln>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C2182E-75D0-42F5-8294-A5053B497C4B}">
      <dsp:nvSpPr>
        <dsp:cNvPr id="0" name=""/>
        <dsp:cNvSpPr/>
      </dsp:nvSpPr>
      <dsp:spPr>
        <a:xfrm>
          <a:off x="1714500" y="0"/>
          <a:ext cx="5715000" cy="5715000"/>
        </a:xfrm>
        <a:prstGeom prst="diamond">
          <a:avLst/>
        </a:prstGeom>
        <a:solidFill>
          <a:schemeClr val="accent5">
            <a:lumMod val="40000"/>
            <a:lumOff val="60000"/>
          </a:schemeClr>
        </a:solidFill>
        <a:ln>
          <a:noFill/>
        </a:ln>
        <a:effectLst/>
      </dsp:spPr>
      <dsp:style>
        <a:lnRef idx="0">
          <a:scrgbClr r="0" g="0" b="0"/>
        </a:lnRef>
        <a:fillRef idx="1">
          <a:scrgbClr r="0" g="0" b="0"/>
        </a:fillRef>
        <a:effectRef idx="0">
          <a:scrgbClr r="0" g="0" b="0"/>
        </a:effectRef>
        <a:fontRef idx="minor"/>
      </dsp:style>
    </dsp:sp>
    <dsp:sp modelId="{4786D661-F13F-4D1C-A71B-181381B1B7C9}">
      <dsp:nvSpPr>
        <dsp:cNvPr id="0" name=""/>
        <dsp:cNvSpPr/>
      </dsp:nvSpPr>
      <dsp:spPr>
        <a:xfrm>
          <a:off x="2257425" y="542925"/>
          <a:ext cx="2228850" cy="2228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IOM Report</a:t>
          </a:r>
          <a:endParaRPr lang="en-US" sz="1500" b="1" kern="1200" dirty="0"/>
        </a:p>
      </dsp:txBody>
      <dsp:txXfrm>
        <a:off x="2366228" y="651728"/>
        <a:ext cx="2011244" cy="2011244"/>
      </dsp:txXfrm>
    </dsp:sp>
    <dsp:sp modelId="{36019750-97EB-4626-9511-F7461EC97A64}">
      <dsp:nvSpPr>
        <dsp:cNvPr id="0" name=""/>
        <dsp:cNvSpPr/>
      </dsp:nvSpPr>
      <dsp:spPr>
        <a:xfrm>
          <a:off x="4657725" y="542925"/>
          <a:ext cx="2228850" cy="2228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Legal/ Regulatory</a:t>
          </a:r>
          <a:endParaRPr lang="en-US" sz="1500" b="1" kern="1200" dirty="0"/>
        </a:p>
      </dsp:txBody>
      <dsp:txXfrm>
        <a:off x="4766528" y="651728"/>
        <a:ext cx="2011244" cy="2011244"/>
      </dsp:txXfrm>
    </dsp:sp>
    <dsp:sp modelId="{72CDF69C-ED35-46E2-B131-45B83DC6FEA6}">
      <dsp:nvSpPr>
        <dsp:cNvPr id="0" name=""/>
        <dsp:cNvSpPr/>
      </dsp:nvSpPr>
      <dsp:spPr>
        <a:xfrm>
          <a:off x="2257425" y="2943224"/>
          <a:ext cx="2228850" cy="2228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Epidemic Drug abuse/misuse/diversion</a:t>
          </a:r>
          <a:endParaRPr lang="en-US" sz="1500" b="1" kern="1200" dirty="0"/>
        </a:p>
      </dsp:txBody>
      <dsp:txXfrm>
        <a:off x="2366228" y="3052027"/>
        <a:ext cx="2011244" cy="2011244"/>
      </dsp:txXfrm>
    </dsp:sp>
    <dsp:sp modelId="{31776C3D-1080-44A8-9777-A177B6D44A40}">
      <dsp:nvSpPr>
        <dsp:cNvPr id="0" name=""/>
        <dsp:cNvSpPr/>
      </dsp:nvSpPr>
      <dsp:spPr>
        <a:xfrm>
          <a:off x="4657725" y="2943224"/>
          <a:ext cx="2228850" cy="22288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t>Pressure from patients to prescribe opioids</a:t>
          </a:r>
          <a:endParaRPr lang="en-US" sz="1500" b="1" kern="1200" dirty="0"/>
        </a:p>
      </dsp:txBody>
      <dsp:txXfrm>
        <a:off x="4766528" y="3052027"/>
        <a:ext cx="2011244" cy="20112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A9B545-4893-42B3-84CC-8151660F81A1}">
      <dsp:nvSpPr>
        <dsp:cNvPr id="0" name=""/>
        <dsp:cNvSpPr/>
      </dsp:nvSpPr>
      <dsp:spPr>
        <a:xfrm>
          <a:off x="0" y="0"/>
          <a:ext cx="4525963" cy="4525963"/>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7D4530E3-0A02-4645-8247-84926F83B7A9}">
      <dsp:nvSpPr>
        <dsp:cNvPr id="0" name=""/>
        <dsp:cNvSpPr/>
      </dsp:nvSpPr>
      <dsp:spPr>
        <a:xfrm>
          <a:off x="2262981" y="0"/>
          <a:ext cx="5966618" cy="4525963"/>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Educate, promote and sustain safe use of opioids</a:t>
          </a:r>
          <a:endParaRPr lang="en-US" sz="2300" kern="1200" dirty="0"/>
        </a:p>
      </dsp:txBody>
      <dsp:txXfrm>
        <a:off x="2262981" y="0"/>
        <a:ext cx="5966618" cy="724154"/>
      </dsp:txXfrm>
    </dsp:sp>
    <dsp:sp modelId="{F66D1A7B-3835-440A-8D65-9F3F9CFD5639}">
      <dsp:nvSpPr>
        <dsp:cNvPr id="0" name=""/>
        <dsp:cNvSpPr/>
      </dsp:nvSpPr>
      <dsp:spPr>
        <a:xfrm>
          <a:off x="475226" y="724154"/>
          <a:ext cx="3575510" cy="3575510"/>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FAAB568-4938-4605-B465-EE61DC2931C7}">
      <dsp:nvSpPr>
        <dsp:cNvPr id="0" name=""/>
        <dsp:cNvSpPr/>
      </dsp:nvSpPr>
      <dsp:spPr>
        <a:xfrm>
          <a:off x="2262981" y="724154"/>
          <a:ext cx="5966618" cy="3575510"/>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Establish risk category </a:t>
          </a:r>
          <a:endParaRPr lang="en-US" sz="2300" kern="1200" dirty="0"/>
        </a:p>
      </dsp:txBody>
      <dsp:txXfrm>
        <a:off x="2262981" y="724154"/>
        <a:ext cx="5966618" cy="724154"/>
      </dsp:txXfrm>
    </dsp:sp>
    <dsp:sp modelId="{AA5BD776-B85B-4FBF-9C3C-E1BFBF9A681D}">
      <dsp:nvSpPr>
        <dsp:cNvPr id="0" name=""/>
        <dsp:cNvSpPr/>
      </dsp:nvSpPr>
      <dsp:spPr>
        <a:xfrm>
          <a:off x="950452" y="1448308"/>
          <a:ext cx="2625058" cy="2625058"/>
        </a:xfrm>
        <a:prstGeom prst="triangl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1908054D-D191-4B5D-943C-4666741D2110}">
      <dsp:nvSpPr>
        <dsp:cNvPr id="0" name=""/>
        <dsp:cNvSpPr/>
      </dsp:nvSpPr>
      <dsp:spPr>
        <a:xfrm>
          <a:off x="2262981" y="1448308"/>
          <a:ext cx="5966618" cy="2625058"/>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Level of monitoring </a:t>
          </a:r>
          <a:endParaRPr lang="en-US" sz="2300" kern="1200" dirty="0"/>
        </a:p>
      </dsp:txBody>
      <dsp:txXfrm>
        <a:off x="2262981" y="1448308"/>
        <a:ext cx="5966618" cy="724154"/>
      </dsp:txXfrm>
    </dsp:sp>
    <dsp:sp modelId="{F4A2BADA-93CC-4922-BAF0-D86C09B1FE8E}">
      <dsp:nvSpPr>
        <dsp:cNvPr id="0" name=""/>
        <dsp:cNvSpPr/>
      </dsp:nvSpPr>
      <dsp:spPr>
        <a:xfrm>
          <a:off x="1425678" y="2172462"/>
          <a:ext cx="1674606" cy="1674606"/>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26305BA-0366-48E1-8087-B18AAEFD23C2}">
      <dsp:nvSpPr>
        <dsp:cNvPr id="0" name=""/>
        <dsp:cNvSpPr/>
      </dsp:nvSpPr>
      <dsp:spPr>
        <a:xfrm>
          <a:off x="2262981" y="2172462"/>
          <a:ext cx="5966618" cy="1674606"/>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Level of treatment</a:t>
          </a:r>
          <a:endParaRPr lang="en-US" sz="2300" kern="1200" dirty="0"/>
        </a:p>
      </dsp:txBody>
      <dsp:txXfrm>
        <a:off x="2262981" y="2172462"/>
        <a:ext cx="5966618" cy="724154"/>
      </dsp:txXfrm>
    </dsp:sp>
    <dsp:sp modelId="{6EFA203D-5D57-4423-8734-4916FE4D6209}">
      <dsp:nvSpPr>
        <dsp:cNvPr id="0" name=""/>
        <dsp:cNvSpPr/>
      </dsp:nvSpPr>
      <dsp:spPr>
        <a:xfrm>
          <a:off x="1900904" y="2896616"/>
          <a:ext cx="724154" cy="724154"/>
        </a:xfrm>
        <a:prstGeom prst="pie">
          <a:avLst>
            <a:gd name="adj1" fmla="val 5400000"/>
            <a:gd name="adj2" fmla="val 1620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2E18405C-8B4C-4B21-8A83-035060830B23}">
      <dsp:nvSpPr>
        <dsp:cNvPr id="0" name=""/>
        <dsp:cNvSpPr/>
      </dsp:nvSpPr>
      <dsp:spPr>
        <a:xfrm>
          <a:off x="2262981" y="2896616"/>
          <a:ext cx="5966618" cy="724154"/>
        </a:xfrm>
        <a:prstGeom prst="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Low –medium- high</a:t>
          </a:r>
          <a:endParaRPr lang="en-US" sz="2300" kern="1200" dirty="0"/>
        </a:p>
      </dsp:txBody>
      <dsp:txXfrm>
        <a:off x="2262981" y="2896616"/>
        <a:ext cx="5966618" cy="7241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7499-90F3-46B1-9606-906AB477F43D}">
      <dsp:nvSpPr>
        <dsp:cNvPr id="0" name=""/>
        <dsp:cNvSpPr/>
      </dsp:nvSpPr>
      <dsp:spPr>
        <a:xfrm>
          <a:off x="0" y="3812531"/>
          <a:ext cx="7315200" cy="83408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smtClean="0"/>
            <a:t>Pre and Post intervention assessment of pain level and function. </a:t>
          </a:r>
        </a:p>
        <a:p>
          <a:pPr lvl="0" algn="ctr" rtl="0">
            <a:spcBef>
              <a:spcPct val="0"/>
            </a:spcBef>
          </a:pPr>
          <a:endParaRPr lang="en-US" sz="1400" kern="1200" dirty="0"/>
        </a:p>
      </dsp:txBody>
      <dsp:txXfrm>
        <a:off x="0" y="3812531"/>
        <a:ext cx="7315200" cy="834088"/>
      </dsp:txXfrm>
    </dsp:sp>
    <dsp:sp modelId="{1E6F1FEF-1819-4C5E-BDDD-FD1B1A12F65B}">
      <dsp:nvSpPr>
        <dsp:cNvPr id="0" name=""/>
        <dsp:cNvSpPr/>
      </dsp:nvSpPr>
      <dsp:spPr>
        <a:xfrm rot="10800000">
          <a:off x="0" y="2542214"/>
          <a:ext cx="7315200" cy="128282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smtClean="0"/>
            <a:t>Appropriate trial of opiate therapy. Integrate cognitive therapy, and support groups</a:t>
          </a:r>
          <a:endParaRPr lang="en-US" sz="1400" kern="1200" dirty="0"/>
        </a:p>
      </dsp:txBody>
      <dsp:txXfrm rot="10800000">
        <a:off x="0" y="2542214"/>
        <a:ext cx="7315200" cy="833543"/>
      </dsp:txXfrm>
    </dsp:sp>
    <dsp:sp modelId="{519D5954-1A5E-49CD-A614-80360339AF94}">
      <dsp:nvSpPr>
        <dsp:cNvPr id="0" name=""/>
        <dsp:cNvSpPr/>
      </dsp:nvSpPr>
      <dsp:spPr>
        <a:xfrm rot="10800000">
          <a:off x="0" y="1271897"/>
          <a:ext cx="7315200" cy="128282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smtClean="0"/>
            <a:t>This treatment agreement also includes safe storage of medications in the interest of public safety, e.g., Lock Your Meds, as well as rationale for potential opioid discontinuation or discharge from medication treatment. </a:t>
          </a:r>
          <a:endParaRPr lang="en-US" sz="1400" kern="1200" dirty="0"/>
        </a:p>
      </dsp:txBody>
      <dsp:txXfrm rot="10800000">
        <a:off x="0" y="1271897"/>
        <a:ext cx="7315200" cy="833543"/>
      </dsp:txXfrm>
    </dsp:sp>
    <dsp:sp modelId="{8C191541-79EA-4E6C-9ADB-5572BD18B1A7}">
      <dsp:nvSpPr>
        <dsp:cNvPr id="0" name=""/>
        <dsp:cNvSpPr/>
      </dsp:nvSpPr>
      <dsp:spPr>
        <a:xfrm rot="10800000">
          <a:off x="0" y="1580"/>
          <a:ext cx="7315200" cy="128282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400" kern="1200" dirty="0" smtClean="0"/>
            <a:t>Establish a therapeutic relationship promoting trust and honesty. Continue to review the Treatment agreement to establish expectations of both the provider and the patient. </a:t>
          </a:r>
        </a:p>
      </dsp:txBody>
      <dsp:txXfrm rot="10800000">
        <a:off x="0" y="1580"/>
        <a:ext cx="7315200" cy="83354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AF3BD-01DA-4BD9-A41E-02108C83ACF4}">
      <dsp:nvSpPr>
        <dsp:cNvPr id="0" name=""/>
        <dsp:cNvSpPr/>
      </dsp:nvSpPr>
      <dsp:spPr>
        <a:xfrm>
          <a:off x="0" y="3696685"/>
          <a:ext cx="6553200" cy="808744"/>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Documentation.</a:t>
          </a:r>
          <a:endParaRPr lang="en-US" sz="1200" kern="1200" dirty="0"/>
        </a:p>
      </dsp:txBody>
      <dsp:txXfrm>
        <a:off x="0" y="3696685"/>
        <a:ext cx="6553200" cy="808744"/>
      </dsp:txXfrm>
    </dsp:sp>
    <dsp:sp modelId="{C725D298-67DF-485F-8500-31FB495CFFE9}">
      <dsp:nvSpPr>
        <dsp:cNvPr id="0" name=""/>
        <dsp:cNvSpPr/>
      </dsp:nvSpPr>
      <dsp:spPr>
        <a:xfrm rot="10800000">
          <a:off x="0" y="2464967"/>
          <a:ext cx="6553200" cy="124384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Periodically review pain diagnosis and comorbid diagnoses, including addictive disorders and mental health.</a:t>
          </a:r>
          <a:endParaRPr lang="en-US" sz="1200" kern="1200" dirty="0"/>
        </a:p>
      </dsp:txBody>
      <dsp:txXfrm rot="10800000">
        <a:off x="0" y="2464967"/>
        <a:ext cx="6553200" cy="808215"/>
      </dsp:txXfrm>
    </dsp:sp>
    <dsp:sp modelId="{A443E679-1B01-4E5E-B130-FB9D512FF926}">
      <dsp:nvSpPr>
        <dsp:cNvPr id="0" name=""/>
        <dsp:cNvSpPr/>
      </dsp:nvSpPr>
      <dsp:spPr>
        <a:xfrm rot="10800000">
          <a:off x="0" y="1233249"/>
          <a:ext cx="6553200" cy="124384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Regularly assess the 5 A’s: Analgesia, Activity, Adverse reactions, Aberrant behavior, and Affect.*</a:t>
          </a:r>
          <a:endParaRPr lang="en-US" sz="1200" kern="1200" dirty="0"/>
        </a:p>
      </dsp:txBody>
      <dsp:txXfrm rot="10800000">
        <a:off x="0" y="1233249"/>
        <a:ext cx="6553200" cy="808215"/>
      </dsp:txXfrm>
    </dsp:sp>
    <dsp:sp modelId="{08A64656-BDF7-43FC-BDFF-69B687B091C6}">
      <dsp:nvSpPr>
        <dsp:cNvPr id="0" name=""/>
        <dsp:cNvSpPr/>
      </dsp:nvSpPr>
      <dsp:spPr>
        <a:xfrm rot="10800000">
          <a:off x="0" y="1532"/>
          <a:ext cx="6553200" cy="1243848"/>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rtl="0">
            <a:lnSpc>
              <a:spcPct val="90000"/>
            </a:lnSpc>
            <a:spcBef>
              <a:spcPct val="0"/>
            </a:spcBef>
            <a:spcAft>
              <a:spcPct val="35000"/>
            </a:spcAft>
          </a:pPr>
          <a:r>
            <a:rPr lang="en-US" sz="1200" kern="1200" dirty="0" smtClean="0"/>
            <a:t>Reassessment of pain level and function. Guided by the biopsychosocial-spiritual model, the assessment is included in its entirety. Adherence monitoring measures include urine toxicology, screening tools for alcohol/substance use disorders, pill counts, and overall adherence with treatment plan appointments and medication use.</a:t>
          </a:r>
          <a:endParaRPr lang="en-US" sz="1200" kern="1200" dirty="0"/>
        </a:p>
      </dsp:txBody>
      <dsp:txXfrm rot="10800000">
        <a:off x="0" y="1532"/>
        <a:ext cx="6553200" cy="8082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1403F-AACF-4618-94E4-89557027A0B0}">
      <dsp:nvSpPr>
        <dsp:cNvPr id="0" name=""/>
        <dsp:cNvSpPr/>
      </dsp:nvSpPr>
      <dsp:spPr>
        <a:xfrm>
          <a:off x="1319217" y="579433"/>
          <a:ext cx="2571749" cy="15430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76200" dir="18900000" sy="23000" kx="-1200000" algn="bl"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n-lt"/>
              <a:cs typeface="Times New Roman" pitchFamily="18" charset="0"/>
            </a:rPr>
            <a:t>evaluate and treat problems associated with unrelieved pain</a:t>
          </a:r>
          <a:endParaRPr lang="en-US" sz="1600" kern="1200" dirty="0">
            <a:latin typeface="+mn-lt"/>
            <a:cs typeface="Times New Roman" pitchFamily="18" charset="0"/>
          </a:endParaRPr>
        </a:p>
      </dsp:txBody>
      <dsp:txXfrm>
        <a:off x="1319217" y="579433"/>
        <a:ext cx="2571749" cy="1543050"/>
      </dsp:txXfrm>
    </dsp:sp>
    <dsp:sp modelId="{160E73A5-0380-4C48-A006-06B3C6906EB8}">
      <dsp:nvSpPr>
        <dsp:cNvPr id="0" name=""/>
        <dsp:cNvSpPr/>
      </dsp:nvSpPr>
      <dsp:spPr>
        <a:xfrm>
          <a:off x="4062426" y="579433"/>
          <a:ext cx="2914641" cy="15430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76200" dir="18900000" sy="23000" kx="-1200000" algn="bl"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cs typeface="Times New Roman" pitchFamily="18" charset="0"/>
            </a:rPr>
            <a:t>evaluate and treat problems associated with actual or potential risk of a substance use disorder or addiction</a:t>
          </a:r>
          <a:endParaRPr lang="en-US" sz="1600" kern="1200" dirty="0">
            <a:latin typeface="+mj-lt"/>
            <a:cs typeface="Times New Roman" pitchFamily="18" charset="0"/>
          </a:endParaRPr>
        </a:p>
      </dsp:txBody>
      <dsp:txXfrm>
        <a:off x="4062426" y="579433"/>
        <a:ext cx="2914641" cy="1543050"/>
      </dsp:txXfrm>
    </dsp:sp>
    <dsp:sp modelId="{65A9D92D-7CA7-4981-92F2-797E8ACA07BF}">
      <dsp:nvSpPr>
        <dsp:cNvPr id="0" name=""/>
        <dsp:cNvSpPr/>
      </dsp:nvSpPr>
      <dsp:spPr>
        <a:xfrm>
          <a:off x="0" y="2323305"/>
          <a:ext cx="2571749" cy="15430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76200" dir="18900000" sy="23000" kx="-1200000" algn="bl"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j-lt"/>
              <a:cs typeface="Times New Roman" pitchFamily="18" charset="0"/>
            </a:rPr>
            <a:t>practice without stigmatizing patients</a:t>
          </a:r>
          <a:endParaRPr lang="en-US" sz="1600" kern="1200" dirty="0">
            <a:latin typeface="+mj-lt"/>
            <a:cs typeface="Times New Roman" pitchFamily="18" charset="0"/>
          </a:endParaRPr>
        </a:p>
      </dsp:txBody>
      <dsp:txXfrm>
        <a:off x="0" y="2323305"/>
        <a:ext cx="2571749" cy="1543050"/>
      </dsp:txXfrm>
    </dsp:sp>
    <dsp:sp modelId="{65BD7C9F-2235-4AC7-ACDA-E7F4AF3F8FDF}">
      <dsp:nvSpPr>
        <dsp:cNvPr id="0" name=""/>
        <dsp:cNvSpPr/>
      </dsp:nvSpPr>
      <dsp:spPr>
        <a:xfrm>
          <a:off x="2828925" y="2323305"/>
          <a:ext cx="2571749" cy="15430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76200" dir="18900000" sy="23000" kx="-1200000" algn="bl"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n-lt"/>
              <a:cs typeface="Times New Roman" pitchFamily="18" charset="0"/>
            </a:rPr>
            <a:t>correct misconceptions in practice</a:t>
          </a:r>
          <a:endParaRPr lang="en-US" sz="1600" kern="1200" dirty="0">
            <a:latin typeface="+mn-lt"/>
            <a:cs typeface="Times New Roman" pitchFamily="18" charset="0"/>
          </a:endParaRPr>
        </a:p>
      </dsp:txBody>
      <dsp:txXfrm>
        <a:off x="2828925" y="2323305"/>
        <a:ext cx="2571749" cy="1543050"/>
      </dsp:txXfrm>
    </dsp:sp>
    <dsp:sp modelId="{58023066-7CE9-4D42-8EA2-825F274FECDB}">
      <dsp:nvSpPr>
        <dsp:cNvPr id="0" name=""/>
        <dsp:cNvSpPr/>
      </dsp:nvSpPr>
      <dsp:spPr>
        <a:xfrm>
          <a:off x="5657849" y="2323305"/>
          <a:ext cx="2571749" cy="154305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76200" dir="18900000" sy="23000" kx="-1200000" algn="bl" rotWithShape="0">
            <a:prstClr val="black">
              <a:alpha val="2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latin typeface="+mn-lt"/>
              <a:cs typeface="Times New Roman" pitchFamily="18" charset="0"/>
            </a:rPr>
            <a:t>advocate for holistic treatment of patients with pain and substance use disorders</a:t>
          </a:r>
          <a:endParaRPr lang="en-US" sz="1600" kern="1200" dirty="0">
            <a:latin typeface="+mn-lt"/>
            <a:cs typeface="Times New Roman" pitchFamily="18" charset="0"/>
          </a:endParaRPr>
        </a:p>
      </dsp:txBody>
      <dsp:txXfrm>
        <a:off x="5657849" y="2323305"/>
        <a:ext cx="2571749" cy="1543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A4976-376C-45D4-9205-E53E90C359E4}">
      <dsp:nvSpPr>
        <dsp:cNvPr id="0" name=""/>
        <dsp:cNvSpPr/>
      </dsp:nvSpPr>
      <dsp:spPr>
        <a:xfrm>
          <a:off x="0" y="13701"/>
          <a:ext cx="8229600"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Iatrogenic opioid addiction</a:t>
          </a:r>
          <a:endParaRPr lang="en-US" sz="4400" kern="1200" dirty="0"/>
        </a:p>
      </dsp:txBody>
      <dsp:txXfrm>
        <a:off x="50261" y="63962"/>
        <a:ext cx="8129078" cy="929078"/>
      </dsp:txXfrm>
    </dsp:sp>
    <dsp:sp modelId="{1E3818ED-5A7A-44A6-AD79-40E04BF8E3E6}">
      <dsp:nvSpPr>
        <dsp:cNvPr id="0" name=""/>
        <dsp:cNvSpPr/>
      </dsp:nvSpPr>
      <dsp:spPr>
        <a:xfrm>
          <a:off x="0" y="1170021"/>
          <a:ext cx="8229600"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Aberrant drug related behaviors</a:t>
          </a:r>
          <a:endParaRPr lang="en-US" sz="4400" kern="1200" dirty="0"/>
        </a:p>
      </dsp:txBody>
      <dsp:txXfrm>
        <a:off x="50261" y="1220282"/>
        <a:ext cx="8129078" cy="929078"/>
      </dsp:txXfrm>
    </dsp:sp>
    <dsp:sp modelId="{F64F0BD1-C241-4E66-896E-45A6F62607E1}">
      <dsp:nvSpPr>
        <dsp:cNvPr id="0" name=""/>
        <dsp:cNvSpPr/>
      </dsp:nvSpPr>
      <dsp:spPr>
        <a:xfrm>
          <a:off x="0" y="2326341"/>
          <a:ext cx="8229600"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Substance use disorders</a:t>
          </a:r>
          <a:endParaRPr lang="en-US" sz="4400" kern="1200" dirty="0"/>
        </a:p>
      </dsp:txBody>
      <dsp:txXfrm>
        <a:off x="50261" y="2376602"/>
        <a:ext cx="8129078" cy="929078"/>
      </dsp:txXfrm>
    </dsp:sp>
    <dsp:sp modelId="{C5838579-58D0-40E5-AA23-48C8CC193A22}">
      <dsp:nvSpPr>
        <dsp:cNvPr id="0" name=""/>
        <dsp:cNvSpPr/>
      </dsp:nvSpPr>
      <dsp:spPr>
        <a:xfrm>
          <a:off x="0" y="3482661"/>
          <a:ext cx="8229600" cy="10296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en-US" sz="4400" kern="1200" dirty="0" smtClean="0"/>
            <a:t>Problematic opioid use</a:t>
          </a:r>
          <a:endParaRPr lang="en-US" sz="4400" kern="1200" dirty="0"/>
        </a:p>
      </dsp:txBody>
      <dsp:txXfrm>
        <a:off x="50261" y="3532922"/>
        <a:ext cx="8129078" cy="9290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FDF66A-89A5-4EC8-A9E9-3144283806A8}">
      <dsp:nvSpPr>
        <dsp:cNvPr id="0" name=""/>
        <dsp:cNvSpPr/>
      </dsp:nvSpPr>
      <dsp:spPr>
        <a:xfrm rot="16200000">
          <a:off x="0" y="0"/>
          <a:ext cx="3579911" cy="357991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b="1" kern="1200" dirty="0" smtClean="0"/>
            <a:t>Therapeutic Tolerance</a:t>
          </a:r>
          <a:br>
            <a:rPr lang="en-US" sz="3000" b="1" kern="1200" dirty="0" smtClean="0"/>
          </a:br>
          <a:endParaRPr lang="en-US" sz="3000" kern="1200" dirty="0"/>
        </a:p>
      </dsp:txBody>
      <dsp:txXfrm rot="5400000">
        <a:off x="0" y="894978"/>
        <a:ext cx="2953427" cy="1789955"/>
      </dsp:txXfrm>
    </dsp:sp>
    <dsp:sp modelId="{3F5E009F-ED87-46FF-AF27-148233B6D01B}">
      <dsp:nvSpPr>
        <dsp:cNvPr id="0" name=""/>
        <dsp:cNvSpPr/>
      </dsp:nvSpPr>
      <dsp:spPr>
        <a:xfrm rot="5400000">
          <a:off x="5106067" y="744"/>
          <a:ext cx="3579911" cy="3579911"/>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213360" rIns="213360" bIns="213360" numCol="1" spcCol="1270" anchor="ctr" anchorCtr="0">
          <a:noAutofit/>
        </a:bodyPr>
        <a:lstStyle/>
        <a:p>
          <a:pPr lvl="0" algn="ctr" defTabSz="1333500" rtl="0">
            <a:lnSpc>
              <a:spcPct val="90000"/>
            </a:lnSpc>
            <a:spcBef>
              <a:spcPct val="0"/>
            </a:spcBef>
            <a:spcAft>
              <a:spcPct val="35000"/>
            </a:spcAft>
          </a:pPr>
          <a:r>
            <a:rPr lang="en-US" sz="3000" kern="1200" dirty="0" smtClean="0"/>
            <a:t>Psuedoaddiction</a:t>
          </a:r>
          <a:endParaRPr lang="en-US" sz="3000" kern="1200" dirty="0"/>
        </a:p>
      </dsp:txBody>
      <dsp:txXfrm rot="-5400000">
        <a:off x="5732551" y="895722"/>
        <a:ext cx="2953427" cy="17899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69D77-09A5-4169-863A-EB8A27FD38D2}">
      <dsp:nvSpPr>
        <dsp:cNvPr id="0" name=""/>
        <dsp:cNvSpPr/>
      </dsp:nvSpPr>
      <dsp:spPr>
        <a:xfrm>
          <a:off x="2844800" y="1865312"/>
          <a:ext cx="2235200" cy="22352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latin typeface="+mn-lt"/>
            </a:rPr>
            <a:t>Continued use despite harm</a:t>
          </a:r>
          <a:endParaRPr lang="en-US" sz="1400" kern="1200" dirty="0">
            <a:latin typeface="+mn-lt"/>
          </a:endParaRPr>
        </a:p>
      </dsp:txBody>
      <dsp:txXfrm>
        <a:off x="3294175" y="2388897"/>
        <a:ext cx="1336450" cy="1148939"/>
      </dsp:txXfrm>
    </dsp:sp>
    <dsp:sp modelId="{6B193D11-750D-43AA-85A4-20A7E341FE9C}">
      <dsp:nvSpPr>
        <dsp:cNvPr id="0" name=""/>
        <dsp:cNvSpPr/>
      </dsp:nvSpPr>
      <dsp:spPr>
        <a:xfrm>
          <a:off x="1219200" y="1336992"/>
          <a:ext cx="2275840" cy="16256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Compulsive use</a:t>
          </a:r>
          <a:endParaRPr lang="en-US" sz="1400" kern="1200" dirty="0"/>
        </a:p>
      </dsp:txBody>
      <dsp:txXfrm>
        <a:off x="1722970" y="1748715"/>
        <a:ext cx="1268300" cy="802154"/>
      </dsp:txXfrm>
    </dsp:sp>
    <dsp:sp modelId="{8738559C-77ED-4409-B59C-A40634CF7729}">
      <dsp:nvSpPr>
        <dsp:cNvPr id="0" name=""/>
        <dsp:cNvSpPr/>
      </dsp:nvSpPr>
      <dsp:spPr>
        <a:xfrm rot="20700000">
          <a:off x="3953514" y="926100"/>
          <a:ext cx="1963086" cy="1644728"/>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Impaired control over use</a:t>
          </a:r>
          <a:endParaRPr lang="en-US" sz="1600" kern="1200" dirty="0"/>
        </a:p>
      </dsp:txBody>
      <dsp:txXfrm rot="-20700000">
        <a:off x="4402959" y="1267954"/>
        <a:ext cx="1064196" cy="961019"/>
      </dsp:txXfrm>
    </dsp:sp>
    <dsp:sp modelId="{C8CE8B33-8341-4741-94E6-71634BF56F80}">
      <dsp:nvSpPr>
        <dsp:cNvPr id="0" name=""/>
        <dsp:cNvSpPr/>
      </dsp:nvSpPr>
      <dsp:spPr>
        <a:xfrm>
          <a:off x="2514605" y="1915991"/>
          <a:ext cx="2861056" cy="2861056"/>
        </a:xfrm>
        <a:prstGeom prst="circularArrow">
          <a:avLst>
            <a:gd name="adj1" fmla="val 4687"/>
            <a:gd name="adj2" fmla="val 299029"/>
            <a:gd name="adj3" fmla="val 2513083"/>
            <a:gd name="adj4" fmla="val 15867933"/>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CA8F1E-DB2D-4E82-B793-6EB040CF3983}">
      <dsp:nvSpPr>
        <dsp:cNvPr id="0" name=""/>
        <dsp:cNvSpPr/>
      </dsp:nvSpPr>
      <dsp:spPr>
        <a:xfrm>
          <a:off x="1066807" y="1354909"/>
          <a:ext cx="2078736" cy="2078736"/>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F32F6C9-ADA2-47F3-9502-86DBE31D8134}">
      <dsp:nvSpPr>
        <dsp:cNvPr id="0" name=""/>
        <dsp:cNvSpPr/>
      </dsp:nvSpPr>
      <dsp:spPr>
        <a:xfrm flipH="1">
          <a:off x="228590" y="2282456"/>
          <a:ext cx="1232488" cy="1801038"/>
        </a:xfrm>
        <a:prstGeom prst="leftCircularArrow">
          <a:avLst>
            <a:gd name="adj1" fmla="val 5984"/>
            <a:gd name="adj2" fmla="val 394124"/>
            <a:gd name="adj3" fmla="val 13313824"/>
            <a:gd name="adj4" fmla="val 10508221"/>
            <a:gd name="adj5" fmla="val 6981"/>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C9D70-7DC8-4B98-B9E9-5B136C1252E0}">
      <dsp:nvSpPr>
        <dsp:cNvPr id="0" name=""/>
        <dsp:cNvSpPr/>
      </dsp:nvSpPr>
      <dsp:spPr>
        <a:xfrm>
          <a:off x="0" y="30000"/>
          <a:ext cx="1524000" cy="702000"/>
        </a:xfrm>
        <a:prstGeom prst="roundRect">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en-US" sz="3000" b="1" i="1" kern="1200" dirty="0" smtClean="0"/>
            <a:t>craving</a:t>
          </a:r>
          <a:endParaRPr lang="en-US" sz="3000" kern="1200" dirty="0"/>
        </a:p>
      </dsp:txBody>
      <dsp:txXfrm>
        <a:off x="34269" y="64269"/>
        <a:ext cx="1455462" cy="6334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3CC46-39BD-40E9-92BC-25AB13845D14}">
      <dsp:nvSpPr>
        <dsp:cNvPr id="0" name=""/>
        <dsp:cNvSpPr/>
      </dsp:nvSpPr>
      <dsp:spPr>
        <a:xfrm rot="21300000">
          <a:off x="25254" y="1726403"/>
          <a:ext cx="8179091" cy="93662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314FC3-3B66-4D26-B444-98125866AB6F}">
      <dsp:nvSpPr>
        <dsp:cNvPr id="0" name=""/>
        <dsp:cNvSpPr/>
      </dsp:nvSpPr>
      <dsp:spPr>
        <a:xfrm>
          <a:off x="987552" y="219471"/>
          <a:ext cx="2468880" cy="1755774"/>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13F72B-D1D7-4598-83CC-AD6935D1C135}">
      <dsp:nvSpPr>
        <dsp:cNvPr id="0" name=""/>
        <dsp:cNvSpPr/>
      </dsp:nvSpPr>
      <dsp:spPr>
        <a:xfrm>
          <a:off x="4361687" y="0"/>
          <a:ext cx="2633472" cy="184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62280" tIns="462280" rIns="462280" bIns="462280" numCol="1" spcCol="1270" anchor="ctr" anchorCtr="0">
          <a:noAutofit/>
        </a:bodyPr>
        <a:lstStyle/>
        <a:p>
          <a:pPr lvl="0" algn="ctr" defTabSz="2889250" rtl="0">
            <a:lnSpc>
              <a:spcPct val="90000"/>
            </a:lnSpc>
            <a:spcBef>
              <a:spcPct val="0"/>
            </a:spcBef>
            <a:spcAft>
              <a:spcPct val="35000"/>
            </a:spcAft>
          </a:pPr>
          <a:r>
            <a:rPr lang="en-US" sz="6500" kern="1200" dirty="0" smtClean="0">
              <a:latin typeface="Times New Roman" pitchFamily="18" charset="0"/>
              <a:cs typeface="Times New Roman" pitchFamily="18" charset="0"/>
            </a:rPr>
            <a:t>Risk</a:t>
          </a:r>
          <a:r>
            <a:rPr lang="en-US" sz="6500" kern="1200" dirty="0" smtClean="0"/>
            <a:t> </a:t>
          </a:r>
          <a:endParaRPr lang="en-US" sz="6500" kern="1200" dirty="0"/>
        </a:p>
      </dsp:txBody>
      <dsp:txXfrm>
        <a:off x="4361687" y="0"/>
        <a:ext cx="2633472" cy="1843563"/>
      </dsp:txXfrm>
    </dsp:sp>
    <dsp:sp modelId="{F1617574-9CA1-421C-94AC-E673AD0028FF}">
      <dsp:nvSpPr>
        <dsp:cNvPr id="0" name=""/>
        <dsp:cNvSpPr/>
      </dsp:nvSpPr>
      <dsp:spPr>
        <a:xfrm>
          <a:off x="4773168" y="2414190"/>
          <a:ext cx="2468880" cy="1755774"/>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9E7B86-B90E-4743-A1A9-E7BD448310EA}">
      <dsp:nvSpPr>
        <dsp:cNvPr id="0" name=""/>
        <dsp:cNvSpPr/>
      </dsp:nvSpPr>
      <dsp:spPr>
        <a:xfrm>
          <a:off x="1234440" y="2545873"/>
          <a:ext cx="2633472" cy="18435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0" tIns="355600" rIns="355600" bIns="355600" numCol="1" spcCol="1270" anchor="ctr" anchorCtr="0">
          <a:noAutofit/>
        </a:bodyPr>
        <a:lstStyle/>
        <a:p>
          <a:pPr lvl="0" algn="ctr" defTabSz="2222500" rtl="0">
            <a:lnSpc>
              <a:spcPct val="90000"/>
            </a:lnSpc>
            <a:spcBef>
              <a:spcPct val="0"/>
            </a:spcBef>
            <a:spcAft>
              <a:spcPct val="35000"/>
            </a:spcAft>
          </a:pPr>
          <a:r>
            <a:rPr lang="en-US" sz="5000" kern="1200" dirty="0" smtClean="0">
              <a:latin typeface="Times New Roman" pitchFamily="18" charset="0"/>
              <a:cs typeface="Times New Roman" pitchFamily="18" charset="0"/>
            </a:rPr>
            <a:t>Benefit</a:t>
          </a:r>
          <a:endParaRPr lang="en-US" sz="5000" kern="1200" dirty="0">
            <a:latin typeface="Times New Roman" pitchFamily="18" charset="0"/>
            <a:cs typeface="Times New Roman" pitchFamily="18" charset="0"/>
          </a:endParaRPr>
        </a:p>
      </dsp:txBody>
      <dsp:txXfrm>
        <a:off x="1234440" y="2545873"/>
        <a:ext cx="2633472" cy="184356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D9DE0-91C2-4B1F-836F-E1912EA79845}">
      <dsp:nvSpPr>
        <dsp:cNvPr id="0" name=""/>
        <dsp:cNvSpPr/>
      </dsp:nvSpPr>
      <dsp:spPr>
        <a:xfrm rot="5400000">
          <a:off x="-1409224" y="1409224"/>
          <a:ext cx="4433888" cy="1615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rtl="0">
            <a:lnSpc>
              <a:spcPct val="90000"/>
            </a:lnSpc>
            <a:spcBef>
              <a:spcPct val="0"/>
            </a:spcBef>
            <a:spcAft>
              <a:spcPct val="35000"/>
            </a:spcAft>
          </a:pPr>
          <a:r>
            <a:rPr lang="en-US" sz="2700" kern="1200" dirty="0" smtClean="0"/>
            <a:t>Regular assessment of the Five A’s </a:t>
          </a:r>
          <a:endParaRPr lang="en-US" sz="2700" kern="1200" dirty="0"/>
        </a:p>
      </dsp:txBody>
      <dsp:txXfrm rot="-5400000">
        <a:off x="0" y="807720"/>
        <a:ext cx="1615440" cy="2818448"/>
      </dsp:txXfrm>
    </dsp:sp>
    <dsp:sp modelId="{A24B202D-AB4F-4EC6-B268-7EFED2A4C612}">
      <dsp:nvSpPr>
        <dsp:cNvPr id="0" name=""/>
        <dsp:cNvSpPr/>
      </dsp:nvSpPr>
      <dsp:spPr>
        <a:xfrm rot="5400000">
          <a:off x="1013936" y="601504"/>
          <a:ext cx="3626168" cy="2423160"/>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Analgesia</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Activity</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Adverse effects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Aberrant behavior</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Affect</a:t>
          </a:r>
          <a:endParaRPr lang="en-US" sz="2400" kern="1200" dirty="0"/>
        </a:p>
        <a:p>
          <a:pPr marL="171450" lvl="1" indent="-171450" algn="l" defTabSz="755650" rtl="0">
            <a:lnSpc>
              <a:spcPct val="90000"/>
            </a:lnSpc>
            <a:spcBef>
              <a:spcPct val="0"/>
            </a:spcBef>
            <a:spcAft>
              <a:spcPct val="15000"/>
            </a:spcAft>
            <a:buChar char="••"/>
          </a:pPr>
          <a:endParaRPr lang="en-US" sz="1700" b="1" kern="1200"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dsp:txBody>
      <dsp:txXfrm rot="-5400000">
        <a:off x="1615440" y="118290"/>
        <a:ext cx="2304871" cy="3389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10152-C0AA-4776-A4EC-291D7EF928DE}">
      <dsp:nvSpPr>
        <dsp:cNvPr id="0" name=""/>
        <dsp:cNvSpPr/>
      </dsp:nvSpPr>
      <dsp:spPr>
        <a:xfrm>
          <a:off x="296584" y="2024"/>
          <a:ext cx="1640681" cy="984408"/>
        </a:xfrm>
        <a:prstGeom prst="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Define pain diagnosis</a:t>
          </a:r>
          <a:endParaRPr lang="en-US" sz="1600" kern="1200" dirty="0"/>
        </a:p>
      </dsp:txBody>
      <dsp:txXfrm>
        <a:off x="296584" y="2024"/>
        <a:ext cx="1640681" cy="984408"/>
      </dsp:txXfrm>
    </dsp:sp>
    <dsp:sp modelId="{01D3C0D4-62D4-4C6D-A74B-22426448172C}">
      <dsp:nvSpPr>
        <dsp:cNvPr id="0" name=""/>
        <dsp:cNvSpPr/>
      </dsp:nvSpPr>
      <dsp:spPr>
        <a:xfrm>
          <a:off x="2101334" y="2024"/>
          <a:ext cx="1640681" cy="984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Assess substance use and mental health</a:t>
          </a:r>
          <a:endParaRPr lang="en-US" sz="1600" kern="1200" dirty="0"/>
        </a:p>
      </dsp:txBody>
      <dsp:txXfrm>
        <a:off x="2101334" y="2024"/>
        <a:ext cx="1640681" cy="984408"/>
      </dsp:txXfrm>
    </dsp:sp>
    <dsp:sp modelId="{A0878D66-AB65-4728-A243-382BB4EACFE5}">
      <dsp:nvSpPr>
        <dsp:cNvPr id="0" name=""/>
        <dsp:cNvSpPr/>
      </dsp:nvSpPr>
      <dsp:spPr>
        <a:xfrm>
          <a:off x="296584" y="1150501"/>
          <a:ext cx="1640681" cy="984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Informed consent</a:t>
          </a:r>
          <a:endParaRPr lang="en-US" sz="1600" kern="1200" dirty="0"/>
        </a:p>
      </dsp:txBody>
      <dsp:txXfrm>
        <a:off x="296584" y="1150501"/>
        <a:ext cx="1640681" cy="984408"/>
      </dsp:txXfrm>
    </dsp:sp>
    <dsp:sp modelId="{8E1AAA3C-EFD6-4836-A234-581D17A42944}">
      <dsp:nvSpPr>
        <dsp:cNvPr id="0" name=""/>
        <dsp:cNvSpPr/>
      </dsp:nvSpPr>
      <dsp:spPr>
        <a:xfrm>
          <a:off x="2101334" y="1150501"/>
          <a:ext cx="1640681" cy="984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Treatment agreement</a:t>
          </a:r>
          <a:endParaRPr lang="en-US" sz="1600" kern="1200" dirty="0"/>
        </a:p>
      </dsp:txBody>
      <dsp:txXfrm>
        <a:off x="2101334" y="1150501"/>
        <a:ext cx="1640681" cy="984408"/>
      </dsp:txXfrm>
    </dsp:sp>
    <dsp:sp modelId="{5774DCD6-4921-4A25-B257-C4D08F438A61}">
      <dsp:nvSpPr>
        <dsp:cNvPr id="0" name=""/>
        <dsp:cNvSpPr/>
      </dsp:nvSpPr>
      <dsp:spPr>
        <a:xfrm>
          <a:off x="296584" y="2298978"/>
          <a:ext cx="1640681" cy="984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Evaluate efficacy of medication pre and post treatment</a:t>
          </a:r>
          <a:endParaRPr lang="en-US" sz="1600" kern="1200" dirty="0"/>
        </a:p>
      </dsp:txBody>
      <dsp:txXfrm>
        <a:off x="296584" y="2298978"/>
        <a:ext cx="1640681" cy="984408"/>
      </dsp:txXfrm>
    </dsp:sp>
    <dsp:sp modelId="{FB3263FD-1AD6-4CF8-A194-5B9AB25FB83A}">
      <dsp:nvSpPr>
        <dsp:cNvPr id="0" name=""/>
        <dsp:cNvSpPr/>
      </dsp:nvSpPr>
      <dsp:spPr>
        <a:xfrm>
          <a:off x="2101334" y="2298978"/>
          <a:ext cx="1640681" cy="984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Re assessment of pain and level of function</a:t>
          </a:r>
          <a:endParaRPr lang="en-US" sz="1600" kern="1200" dirty="0"/>
        </a:p>
      </dsp:txBody>
      <dsp:txXfrm>
        <a:off x="2101334" y="2298978"/>
        <a:ext cx="1640681" cy="984408"/>
      </dsp:txXfrm>
    </dsp:sp>
    <dsp:sp modelId="{FDD23CEA-3677-40B4-AC08-3F806B1F3202}">
      <dsp:nvSpPr>
        <dsp:cNvPr id="0" name=""/>
        <dsp:cNvSpPr/>
      </dsp:nvSpPr>
      <dsp:spPr>
        <a:xfrm>
          <a:off x="1198959" y="3447454"/>
          <a:ext cx="1640681" cy="98440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kern="1200" dirty="0" smtClean="0"/>
            <a:t>Documentation</a:t>
          </a:r>
          <a:endParaRPr lang="en-US" sz="1600" kern="1200" dirty="0"/>
        </a:p>
      </dsp:txBody>
      <dsp:txXfrm>
        <a:off x="1198959" y="3447454"/>
        <a:ext cx="1640681" cy="9844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1958F-4B46-4FFA-8112-BBAD2FB90B88}">
      <dsp:nvSpPr>
        <dsp:cNvPr id="0" name=""/>
        <dsp:cNvSpPr/>
      </dsp:nvSpPr>
      <dsp:spPr>
        <a:xfrm>
          <a:off x="1885363" y="0"/>
          <a:ext cx="3653332" cy="3653369"/>
        </a:xfrm>
        <a:prstGeom prst="ellipse">
          <a:avLst/>
        </a:prstGeom>
        <a:gradFill rotWithShape="0">
          <a:gsLst>
            <a:gs pos="0">
              <a:srgbClr val="5E9EFF"/>
            </a:gs>
            <a:gs pos="39999">
              <a:srgbClr val="85C2FF"/>
            </a:gs>
            <a:gs pos="70000">
              <a:srgbClr val="C4D6EB"/>
            </a:gs>
            <a:gs pos="100000">
              <a:srgbClr val="FFEBFA"/>
            </a:gs>
          </a:gsLst>
          <a:lin ang="5400000" scaled="0"/>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perspectiveFront" fov="2700000">
            <a:rot lat="20376000" lon="1938000" rev="20112001"/>
          </a:camera>
          <a:lightRig rig="soft" dir="t">
            <a:rot lat="0" lon="0" rev="0"/>
          </a:lightRig>
        </a:scene3d>
      </dsp:spPr>
      <dsp:style>
        <a:lnRef idx="1">
          <a:schemeClr val="accent2"/>
        </a:lnRef>
        <a:fillRef idx="2">
          <a:schemeClr val="accent2"/>
        </a:fillRef>
        <a:effectRef idx="1">
          <a:schemeClr val="accent2"/>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a:t>Biological</a:t>
          </a:r>
        </a:p>
      </dsp:txBody>
      <dsp:txXfrm>
        <a:off x="2306902" y="491799"/>
        <a:ext cx="2810256" cy="1159242"/>
      </dsp:txXfrm>
    </dsp:sp>
    <dsp:sp modelId="{EA72F892-ADC6-42A2-BC42-853573016AC3}">
      <dsp:nvSpPr>
        <dsp:cNvPr id="0" name=""/>
        <dsp:cNvSpPr/>
      </dsp:nvSpPr>
      <dsp:spPr>
        <a:xfrm>
          <a:off x="3570528" y="1591358"/>
          <a:ext cx="3653332" cy="3653332"/>
        </a:xfrm>
        <a:prstGeom prst="ellipse">
          <a:avLst/>
        </a:prstGeom>
        <a:gradFill rotWithShape="0">
          <a:gsLst>
            <a:gs pos="0">
              <a:srgbClr val="5E9EFF">
                <a:alpha val="14000"/>
              </a:srgbClr>
            </a:gs>
            <a:gs pos="39999">
              <a:srgbClr val="85C2FF"/>
            </a:gs>
            <a:gs pos="70000">
              <a:srgbClr val="C4D6EB"/>
            </a:gs>
            <a:gs pos="100000">
              <a:srgbClr val="FFEBFA"/>
            </a:gs>
          </a:gsLst>
          <a:lin ang="5400000" scaled="0"/>
        </a:gradFill>
        <a:ln w="9525" cap="flat" cmpd="sng" algn="ctr">
          <a:solidFill>
            <a:schemeClr val="accent1">
              <a:shade val="95000"/>
              <a:satMod val="105000"/>
            </a:schemeClr>
          </a:solidFill>
          <a:prstDash val="solid"/>
        </a:ln>
        <a:effectLst>
          <a:innerShdw blurRad="63500" dist="50800" dir="13500000">
            <a:prstClr val="black">
              <a:alpha val="50000"/>
            </a:prstClr>
          </a:innerShdw>
        </a:effectLst>
        <a:scene3d>
          <a:camera prst="perspectiveFront" fov="2700000">
            <a:rot lat="20376000" lon="1938000" rev="20112001"/>
          </a:camera>
          <a:lightRig rig="soft" dir="t">
            <a:rot lat="0" lon="0" rev="0"/>
          </a:lightRig>
        </a:scene3d>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a:t>Psychological</a:t>
          </a:r>
        </a:p>
      </dsp:txBody>
      <dsp:txXfrm>
        <a:off x="5537707" y="2012897"/>
        <a:ext cx="1405128" cy="2810256"/>
      </dsp:txXfrm>
    </dsp:sp>
    <dsp:sp modelId="{531D7032-D3D4-468B-B16A-7F87D24B8CF4}">
      <dsp:nvSpPr>
        <dsp:cNvPr id="0" name=""/>
        <dsp:cNvSpPr/>
      </dsp:nvSpPr>
      <dsp:spPr>
        <a:xfrm>
          <a:off x="1885363" y="3081435"/>
          <a:ext cx="3653332" cy="3653332"/>
        </a:xfrm>
        <a:prstGeom prst="ellipse">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a:scene3d>
          <a:camera prst="perspectiveFront" fov="2700000">
            <a:rot lat="20376000" lon="1938000" rev="20112001"/>
          </a:camera>
          <a:lightRig rig="soft" dir="t">
            <a:rot lat="0" lon="0" rev="0"/>
          </a:lightRig>
        </a:scene3d>
      </dsp:spPr>
      <dsp:style>
        <a:lnRef idx="1">
          <a:schemeClr val="accent1"/>
        </a:lnRef>
        <a:fillRef idx="2">
          <a:schemeClr val="accent1"/>
        </a:fillRef>
        <a:effectRef idx="1">
          <a:schemeClr val="accent1"/>
        </a:effectRef>
        <a:fontRef idx="minor">
          <a:schemeClr val="dk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a:t>Spiritual</a:t>
          </a:r>
        </a:p>
      </dsp:txBody>
      <dsp:txXfrm>
        <a:off x="2306902" y="5083742"/>
        <a:ext cx="2810256" cy="1159230"/>
      </dsp:txXfrm>
    </dsp:sp>
    <dsp:sp modelId="{AF55EC73-C31A-4C5E-90D6-AD210372972F}">
      <dsp:nvSpPr>
        <dsp:cNvPr id="0" name=""/>
        <dsp:cNvSpPr/>
      </dsp:nvSpPr>
      <dsp:spPr>
        <a:xfrm>
          <a:off x="190591" y="1617735"/>
          <a:ext cx="3653332" cy="3653332"/>
        </a:xfrm>
        <a:prstGeom prst="ellipse">
          <a:avLst/>
        </a:prstGeom>
        <a:gradFill rotWithShape="0">
          <a:gsLst>
            <a:gs pos="0">
              <a:srgbClr val="8488C4">
                <a:alpha val="7000"/>
              </a:srgbClr>
            </a:gs>
            <a:gs pos="53000">
              <a:srgbClr val="D4DEFF"/>
            </a:gs>
            <a:gs pos="83000">
              <a:srgbClr val="D4DEFF"/>
            </a:gs>
            <a:gs pos="100000">
              <a:srgbClr val="96AB94"/>
            </a:gs>
          </a:gsLst>
          <a:lin ang="5400000" scaled="0"/>
        </a:gradFill>
        <a:ln w="25400" cap="flat" cmpd="sng" algn="ctr">
          <a:noFill/>
          <a:prstDash val="solid"/>
        </a:ln>
        <a:effectLst>
          <a:outerShdw blurRad="127000" dist="38100" dir="2700000" algn="ctr" rotWithShape="0">
            <a:srgbClr val="000000">
              <a:alpha val="45000"/>
            </a:srgbClr>
          </a:outerShdw>
        </a:effectLst>
        <a:scene3d>
          <a:camera prst="perspectiveFront" fov="2700000">
            <a:rot lat="20376000" lon="1938000" rev="20112001"/>
          </a:camera>
          <a:lightRig rig="soft" dir="t">
            <a:rot lat="0" lon="0" rev="0"/>
          </a:lightRig>
        </a:scene3d>
        <a:sp3d>
          <a:bevelT w="139700" prst="cross"/>
        </a:sp3d>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kern="1200" dirty="0"/>
            <a:t>Social</a:t>
          </a:r>
        </a:p>
      </dsp:txBody>
      <dsp:txXfrm>
        <a:off x="471616" y="2039274"/>
        <a:ext cx="1405128" cy="2810256"/>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6">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5">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C85665-5627-48D2-BAE2-33C021B6C045}" type="datetimeFigureOut">
              <a:rPr lang="en-US" smtClean="0"/>
              <a:pPr/>
              <a:t>10/4/2014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0C6D05-7663-4835-A1C1-5D539FF4D86C}" type="slidenum">
              <a:rPr lang="en-US" smtClean="0"/>
              <a:pPr/>
              <a:t>‹#›</a:t>
            </a:fld>
            <a:endParaRPr lang="en-US" dirty="0"/>
          </a:p>
        </p:txBody>
      </p:sp>
    </p:spTree>
    <p:extLst>
      <p:ext uri="{BB962C8B-B14F-4D97-AF65-F5344CB8AC3E}">
        <p14:creationId xmlns="" xmlns:p14="http://schemas.microsoft.com/office/powerpoint/2010/main" val="262655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vmlDrawing" Target="../drawings/vmlDrawing1.vml"/><Relationship Id="rId4" Type="http://schemas.openxmlformats.org/officeDocument/2006/relationships/package" Target="../embeddings/Microsoft_Office_PowerPoint_Slide1.sldx"/></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dvPS7C81"/>
              </a:rPr>
              <a:t>When treating persistent pain, clinicians may lack an</a:t>
            </a:r>
          </a:p>
          <a:p>
            <a:r>
              <a:rPr lang="en-US" dirty="0">
                <a:latin typeface="AdvPS7C81"/>
              </a:rPr>
              <a:t>awareness that the experience of living with this condition</a:t>
            </a:r>
          </a:p>
          <a:p>
            <a:r>
              <a:rPr lang="en-US" dirty="0">
                <a:latin typeface="AdvPS7C81"/>
              </a:rPr>
              <a:t>often involves depression, fear, loss, and anxiety</a:t>
            </a:r>
          </a:p>
          <a:p>
            <a:r>
              <a:rPr lang="en-US" dirty="0">
                <a:latin typeface="AdvPS7C81"/>
              </a:rPr>
              <a:t>which can lead to feelings of hopelessness, helplessness,</a:t>
            </a:r>
          </a:p>
          <a:p>
            <a:r>
              <a:rPr lang="en-US" dirty="0">
                <a:latin typeface="AdvPS7C81"/>
              </a:rPr>
              <a:t>and spiritual crisis. Collectively, these factors represent</a:t>
            </a:r>
          </a:p>
          <a:p>
            <a:r>
              <a:rPr lang="en-US" dirty="0">
                <a:latin typeface="AdvPS7C81"/>
              </a:rPr>
              <a:t>increased risk with opiates for patients with or without a history of SUD.</a:t>
            </a:r>
          </a:p>
          <a:p>
            <a:r>
              <a:rPr lang="en-US" dirty="0">
                <a:latin typeface="AdvPS7C81"/>
              </a:rPr>
              <a:t>The use of well intentioned methods such as urine drug testing, pill counts, or questionnaires to monitor adherence to a prescribed opiate regimen may result in patients feeling demoralized and distrustful of the</a:t>
            </a:r>
          </a:p>
          <a:p>
            <a:r>
              <a:rPr lang="en-US" dirty="0">
                <a:latin typeface="AdvPS7C81"/>
              </a:rPr>
              <a:t>health care system and its providers (St. Marie, 2012). Research has shown that nurses quickly judge a patient before all evidence is assembled to properly provide context for medication misuse. Patients may feel that they are viewed with suspicion, and hold back information or behave anxiously during clinical encounters.</a:t>
            </a:r>
          </a:p>
          <a:p>
            <a:r>
              <a:rPr lang="en-US" dirty="0">
                <a:latin typeface="AdvPS7C81"/>
              </a:rPr>
              <a:t>These experiences make it difficult for the health care providers to maintain</a:t>
            </a:r>
          </a:p>
          <a:p>
            <a:r>
              <a:rPr lang="en-US" dirty="0">
                <a:latin typeface="AdvPS7C81"/>
              </a:rPr>
              <a:t>therapeutic relationships. Studies have shown patients are often discharged from deserving treatment with opioids due to such misunderstandings.  This presentation summarizes the current research addressing the complexities we face in nursing when treating the chronic pain population who is receiving therapeutic opiates that may be at increased risk for adverse consequences. The goal is to help nurses develop a strategy to assess risk using a biopsycho-spiritual approach.</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2</a:t>
            </a:fld>
            <a:endParaRPr lang="en-US" dirty="0"/>
          </a:p>
        </p:txBody>
      </p:sp>
    </p:spTree>
    <p:extLst>
      <p:ext uri="{BB962C8B-B14F-4D97-AF65-F5344CB8AC3E}">
        <p14:creationId xmlns="" xmlns:p14="http://schemas.microsoft.com/office/powerpoint/2010/main" val="2785099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9AB257-5251-4E5B-BA4D-A146F1C87975}"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To summarize universal precautions are:</a:t>
            </a:r>
          </a:p>
          <a:p>
            <a:pPr>
              <a:buFont typeface="Arial" pitchFamily="34" charset="0"/>
              <a:buChar char="•"/>
            </a:pPr>
            <a:endParaRPr lang="en-US" dirty="0"/>
          </a:p>
          <a:p>
            <a:pPr>
              <a:buFont typeface="Arial" pitchFamily="34" charset="0"/>
              <a:buChar char="•"/>
            </a:pPr>
            <a:r>
              <a:rPr lang="en-US" dirty="0" smtClean="0"/>
              <a:t>a triage scheme for estimating risk of problematic drug use  in order to improve patient care, reduce stigma, and contain risk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Once a</a:t>
            </a:r>
            <a:r>
              <a:rPr lang="en-US" baseline="0" dirty="0" smtClean="0"/>
              <a:t> patient is evaluated using universal precautions,  the nurse engages in  m</a:t>
            </a:r>
            <a:r>
              <a:rPr lang="en-US" dirty="0" smtClean="0"/>
              <a:t>atching a level of monitoring to the level of risk</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However there are some barriers to implementing this strategy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ED09CDA-807B-4EF2-BE00-115D15CD4629}"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3886200"/>
          </a:xfrm>
        </p:spPr>
        <p:txBody>
          <a:bodyPr/>
          <a:lstStyle/>
          <a:p>
            <a:r>
              <a:rPr lang="en-US" dirty="0" smtClean="0"/>
              <a:t>Patient is fearful of loosing access to meds afraid to be honest with HCP</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13</a:t>
            </a:fld>
            <a:endParaRPr lang="en-US" dirty="0"/>
          </a:p>
        </p:txBody>
      </p:sp>
      <p:pic>
        <p:nvPicPr>
          <p:cNvPr id="307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525" y="5029200"/>
            <a:ext cx="6172200" cy="3114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5327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14</a:t>
            </a:fld>
            <a:endParaRPr lang="en-US" dirty="0"/>
          </a:p>
        </p:txBody>
      </p:sp>
    </p:spTree>
    <p:extLst>
      <p:ext uri="{BB962C8B-B14F-4D97-AF65-F5344CB8AC3E}">
        <p14:creationId xmlns="" xmlns:p14="http://schemas.microsoft.com/office/powerpoint/2010/main" val="424720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Screener</a:t>
            </a:r>
          </a:p>
          <a:p>
            <a:r>
              <a:rPr lang="en-US" dirty="0" smtClean="0"/>
              <a:t>Screener and Opioid Assessment for Persons in Pain</a:t>
            </a:r>
          </a:p>
          <a:p>
            <a:r>
              <a:rPr lang="en-US" dirty="0" smtClean="0"/>
              <a:t>Opioid Risk Tool</a:t>
            </a:r>
          </a:p>
          <a:p>
            <a:r>
              <a:rPr lang="en-US" dirty="0" smtClean="0"/>
              <a:t>Current</a:t>
            </a:r>
            <a:r>
              <a:rPr lang="en-US" baseline="0" dirty="0" smtClean="0"/>
              <a:t> Opioid Misuse Measure</a:t>
            </a:r>
          </a:p>
          <a:p>
            <a:r>
              <a:rPr lang="en-US" dirty="0" smtClean="0"/>
              <a:t>Prescription</a:t>
            </a:r>
            <a:r>
              <a:rPr lang="en-US" baseline="0" dirty="0" smtClean="0"/>
              <a:t> Drug Use Questionnaire</a:t>
            </a:r>
          </a:p>
          <a:p>
            <a:r>
              <a:rPr lang="en-US" dirty="0" smtClean="0"/>
              <a:t>Addictions Behavior Checklist</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15</a:t>
            </a:fld>
            <a:endParaRPr lang="en-US" dirty="0"/>
          </a:p>
        </p:txBody>
      </p:sp>
    </p:spTree>
    <p:extLst>
      <p:ext uri="{BB962C8B-B14F-4D97-AF65-F5344CB8AC3E}">
        <p14:creationId xmlns="" xmlns:p14="http://schemas.microsoft.com/office/powerpoint/2010/main" val="1161661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232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Do TRIANGLE SLIDE instead (PGT deck).</a:t>
            </a:r>
          </a:p>
        </p:txBody>
      </p:sp>
      <p:sp>
        <p:nvSpPr>
          <p:cNvPr id="3482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defRPr/>
            </a:pPr>
            <a:fld id="{5E01D3A0-2DFE-48C5-926D-524112A22134}" type="slidenum">
              <a:rPr lang="en-US" smtClean="0"/>
              <a:pPr eaLnBrk="1" hangingPunct="1">
                <a:defRPr/>
              </a:pPr>
              <a:t>16</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Image Placeholder 1"/>
          <p:cNvSpPr>
            <a:spLocks noGrp="1" noRot="1" noChangeAspect="1" noTextEdit="1"/>
          </p:cNvSpPr>
          <p:nvPr>
            <p:ph type="sldImg"/>
          </p:nvPr>
        </p:nvSpPr>
        <p:spPr bwMode="auto">
          <a:xfrm>
            <a:off x="990600" y="457200"/>
            <a:ext cx="4572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88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0964" name="Slide Number Placeholder 3"/>
          <p:cNvSpPr>
            <a:spLocks noGrp="1"/>
          </p:cNvSpPr>
          <p:nvPr>
            <p:ph type="sldNum" sz="quarter" idx="5"/>
          </p:nvPr>
        </p:nvSpPr>
        <p:spPr bwMode="auto">
          <a:ln>
            <a:miter lim="800000"/>
            <a:headEnd/>
            <a:tailEnd/>
          </a:ln>
        </p:spPr>
        <p:txBody>
          <a:bodyPr/>
          <a:lstStyle/>
          <a:p>
            <a:pPr>
              <a:defRPr/>
            </a:pPr>
            <a:fld id="{2F4CBEEB-D276-4744-8810-FBF88FC226CA}" type="slidenum">
              <a:rPr lang="en-US" smtClean="0">
                <a:ea typeface="ヒラギノ角ゴ Pro W3"/>
                <a:cs typeface="ヒラギノ角ゴ Pro W3"/>
              </a:rPr>
              <a:pPr>
                <a:defRPr/>
              </a:pPr>
              <a:t>17</a:t>
            </a:fld>
            <a:endParaRPr lang="en-US" smtClean="0">
              <a:ea typeface="ヒラギノ角ゴ Pro W3"/>
              <a:cs typeface="ヒラギノ角ゴ Pro W3"/>
            </a:endParaRPr>
          </a:p>
        </p:txBody>
      </p:sp>
      <p:graphicFrame>
        <p:nvGraphicFramePr>
          <p:cNvPr id="2" name="Object 1"/>
          <p:cNvGraphicFramePr>
            <a:graphicFrameLocks noChangeAspect="1"/>
          </p:cNvGraphicFramePr>
          <p:nvPr>
            <p:extLst>
              <p:ext uri="{D42A27DB-BD31-4B8C-83A1-F6EECF244321}">
                <p14:modId xmlns="" xmlns:p14="http://schemas.microsoft.com/office/powerpoint/2010/main" val="78956691"/>
              </p:ext>
            </p:extLst>
          </p:nvPr>
        </p:nvGraphicFramePr>
        <p:xfrm>
          <a:off x="1219200" y="4724400"/>
          <a:ext cx="4570413" cy="3427412"/>
        </p:xfrm>
        <a:graphic>
          <a:graphicData uri="http://schemas.openxmlformats.org/presentationml/2006/ole">
            <p:oleObj spid="_x0000_s4112" name="Slide" r:id="rId4" imgW="4570544" imgH="3427517" progId="PowerPoint.Slide.12">
              <p:embed/>
            </p:oleObj>
          </a:graphicData>
        </a:graphic>
      </p:graphicFrame>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Urine drug testing (UDT) can be a valuable aid in adherence monitoring but also presents challenges in accurate</a:t>
            </a:r>
          </a:p>
          <a:p>
            <a:r>
              <a:rPr lang="en-US" dirty="0" smtClean="0"/>
              <a:t>interpretation by the clinician and in potentially provoking defensiveness in the patient (Gourlay &amp; Heit, 2010). To</a:t>
            </a:r>
          </a:p>
          <a:p>
            <a:r>
              <a:rPr lang="en-US" dirty="0" smtClean="0"/>
              <a:t>better meet these challenges, clinicians should:</a:t>
            </a:r>
          </a:p>
          <a:p>
            <a:r>
              <a:rPr lang="en-US" dirty="0" smtClean="0"/>
              <a:t>Consider having another testing method, such as saliva testing, in case a patient can not urinate on demand.</a:t>
            </a:r>
          </a:p>
          <a:p>
            <a:r>
              <a:rPr lang="en-US" dirty="0" smtClean="0"/>
              <a:t>Clarify reason for ordering UDT.</a:t>
            </a:r>
          </a:p>
          <a:p>
            <a:r>
              <a:rPr lang="en-US" dirty="0" smtClean="0"/>
              <a:t>Know specific medications that you are looking for and their metabolites.</a:t>
            </a:r>
          </a:p>
          <a:p>
            <a:r>
              <a:rPr lang="en-US" dirty="0" smtClean="0"/>
              <a:t>Educate patient that purpose of UDT is for safe medication use and preventing harm.</a:t>
            </a:r>
          </a:p>
          <a:p>
            <a:r>
              <a:rPr lang="en-US" dirty="0" smtClean="0"/>
              <a:t>Discuss with the patient the intent is NOT to punish or degrade them.</a:t>
            </a:r>
          </a:p>
          <a:p>
            <a:r>
              <a:rPr lang="en-US" dirty="0" smtClean="0"/>
              <a:t>Document the last 24 hours of medication used and times of last dose.</a:t>
            </a:r>
          </a:p>
          <a:p>
            <a:r>
              <a:rPr lang="en-US" dirty="0" smtClean="0"/>
              <a:t>Interpret the results accurately and seek consultation with toxicologist as needed, knowing that different testing</a:t>
            </a:r>
          </a:p>
          <a:p>
            <a:r>
              <a:rPr lang="en-US" dirty="0" smtClean="0"/>
              <a:t>procedures exist in each facility and quantitative testing is most accurate for adherence monitoring.</a:t>
            </a:r>
          </a:p>
          <a:p>
            <a:r>
              <a:rPr lang="en-US" dirty="0" smtClean="0"/>
              <a:t>Medications monitored:</a:t>
            </a:r>
          </a:p>
          <a:p>
            <a:r>
              <a:rPr lang="en-US" dirty="0" smtClean="0"/>
              <a:t>Check time of onset.</a:t>
            </a:r>
          </a:p>
          <a:p>
            <a:r>
              <a:rPr lang="en-US" dirty="0" smtClean="0"/>
              <a:t>Check peak action.</a:t>
            </a:r>
          </a:p>
          <a:p>
            <a:r>
              <a:rPr lang="en-US" dirty="0" smtClean="0"/>
              <a:t>Check duration present in urine.</a:t>
            </a:r>
          </a:p>
          <a:p>
            <a:r>
              <a:rPr lang="en-US" dirty="0" smtClean="0"/>
              <a:t>Expected metabolites:</a:t>
            </a:r>
          </a:p>
          <a:p>
            <a:r>
              <a:rPr lang="en-US" dirty="0" smtClean="0"/>
              <a:t>Check nonprescribed drugs that may metabolize from parent drugs, e.g., hydrocodone metabolized to</a:t>
            </a:r>
          </a:p>
          <a:p>
            <a:r>
              <a:rPr lang="en-US" dirty="0" smtClean="0"/>
              <a:t>hydromorphone or codeine metabolized to morphine.</a:t>
            </a:r>
          </a:p>
          <a:p>
            <a:r>
              <a:rPr lang="en-US" dirty="0" smtClean="0"/>
              <a:t>Check duration present in urine.</a:t>
            </a:r>
          </a:p>
          <a:p>
            <a:r>
              <a:rPr lang="en-US" dirty="0" smtClean="0"/>
              <a:t>Conduct open discussion with patient of results that are expected and unexpected.</a:t>
            </a:r>
          </a:p>
          <a:p>
            <a:r>
              <a:rPr lang="en-US" dirty="0" smtClean="0"/>
              <a:t>Use UDT to build trust and decrease stigma whenever possible.</a:t>
            </a:r>
          </a:p>
          <a:p>
            <a:r>
              <a:rPr lang="en-US" dirty="0" smtClean="0"/>
              <a:t>Urine toxicology can be used as an educational tool and can be used to reduce stigma (Heit &amp; Lipman, 2009;</a:t>
            </a:r>
          </a:p>
          <a:p>
            <a:r>
              <a:rPr lang="en-US" dirty="0" smtClean="0"/>
              <a:t>Manchikanti et al., 2008).</a:t>
            </a:r>
          </a:p>
          <a:p>
            <a:r>
              <a:rPr lang="en-US" dirty="0" smtClean="0"/>
              <a:t>Adherence Monitoring to Mitigate Risk</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18</a:t>
            </a:fld>
            <a:endParaRPr lang="en-US" dirty="0"/>
          </a:p>
        </p:txBody>
      </p:sp>
    </p:spTree>
    <p:extLst>
      <p:ext uri="{BB962C8B-B14F-4D97-AF65-F5344CB8AC3E}">
        <p14:creationId xmlns="" xmlns:p14="http://schemas.microsoft.com/office/powerpoint/2010/main" val="34251215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NEW SLIDE</a:t>
            </a:r>
          </a:p>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A92FA9-9C6F-4875-985A-3AA0DC3021EE}" type="slidenum">
              <a:rPr lang="en-US" smtClean="0">
                <a:ea typeface="MS PGothic" pitchFamily="34" charset="-128"/>
              </a:rPr>
              <a:pPr fontAlgn="base">
                <a:spcBef>
                  <a:spcPct val="0"/>
                </a:spcBef>
                <a:spcAft>
                  <a:spcPct val="0"/>
                </a:spcAft>
                <a:defRPr/>
              </a:pPr>
              <a:t>19</a:t>
            </a:fld>
            <a:endParaRPr lang="en-US" smtClean="0">
              <a:ea typeface="MS PGothic"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Amadeo </a:t>
            </a:r>
          </a:p>
          <a:p>
            <a:pPr eaLnBrk="1" hangingPunct="1"/>
            <a:endParaRPr lang="en-US" altLang="en-US" smtClean="0"/>
          </a:p>
          <a:p>
            <a:pPr eaLnBrk="1" hangingPunct="1"/>
            <a:r>
              <a:rPr lang="en-US" altLang="en-US" smtClean="0"/>
              <a:t>HO on False Negatives/False Positives – review handout by asking questions so they have to learn it</a:t>
            </a:r>
          </a:p>
          <a:p>
            <a:pPr eaLnBrk="1" hangingPunct="1"/>
            <a:endParaRPr lang="en-US" altLang="en-US" smtClean="0"/>
          </a:p>
        </p:txBody>
      </p:sp>
      <p:sp>
        <p:nvSpPr>
          <p:cNvPr id="66564" name="Slide Number Placeholder 3"/>
          <p:cNvSpPr>
            <a:spLocks noGrp="1"/>
          </p:cNvSpPr>
          <p:nvPr>
            <p:ph type="sldNum" sz="quarter" idx="5"/>
          </p:nvPr>
        </p:nvSpPr>
        <p:spPr bwMode="auto">
          <a:ln>
            <a:miter lim="800000"/>
            <a:headEnd/>
            <a:tailEnd/>
          </a:ln>
        </p:spPr>
        <p:txBody>
          <a:bodyPr/>
          <a:lstStyle/>
          <a:p>
            <a:pPr>
              <a:defRPr/>
            </a:pPr>
            <a:fld id="{65CA1534-F0AC-4A9D-8207-6028483756AB}" type="slidenum">
              <a:rPr lang="en-US" smtClean="0"/>
              <a:pPr>
                <a:defRPr/>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Adherence Monitoring</a:t>
            </a:r>
          </a:p>
          <a:p>
            <a:r>
              <a:rPr lang="en-US" sz="800" dirty="0"/>
              <a:t>with Chronic Opioid</a:t>
            </a:r>
          </a:p>
          <a:p>
            <a:r>
              <a:rPr lang="en-US" sz="800" dirty="0"/>
              <a:t>Therapy for Persistent</a:t>
            </a:r>
          </a:p>
          <a:p>
            <a:r>
              <a:rPr lang="en-US" sz="800" dirty="0"/>
              <a:t>Pain: A Biopsychosocial-</a:t>
            </a:r>
          </a:p>
          <a:p>
            <a:r>
              <a:rPr lang="en-US" sz="800" dirty="0"/>
              <a:t>Spiritual Approach to</a:t>
            </a:r>
          </a:p>
          <a:p>
            <a:r>
              <a:rPr lang="en-US" sz="800" dirty="0"/>
              <a:t>Mitigate Risk</a:t>
            </a:r>
          </a:p>
          <a:p>
            <a:r>
              <a:rPr lang="sv-SE" sz="800" dirty="0"/>
              <a:t>--- Deborah Matteliano, PhD, ANP, FNP, BC,*,†</a:t>
            </a:r>
          </a:p>
          <a:p>
            <a:r>
              <a:rPr lang="en-US" sz="800" dirty="0"/>
              <a:t>Barbara J. St. Marie, PhD, ANP, GNP, BC, ACHPN,‡,§</a:t>
            </a:r>
          </a:p>
          <a:p>
            <a:r>
              <a:rPr lang="en-US" sz="800" dirty="0"/>
              <a:t>June Oliver, MSN, CCNS, APN/CNS,</a:t>
            </a:r>
          </a:p>
          <a:p>
            <a:r>
              <a:rPr lang="en-US" sz="800" dirty="0" err="1"/>
              <a:t>jj</a:t>
            </a:r>
            <a:endParaRPr lang="en-US" sz="800" dirty="0"/>
          </a:p>
          <a:p>
            <a:r>
              <a:rPr lang="en-US" sz="800" dirty="0"/>
              <a:t>and Candace Coggins, MS, MA, RN-BC, ACHPN, PMHNP-BC</a:t>
            </a:r>
          </a:p>
          <a:p>
            <a:r>
              <a:rPr lang="en-US" sz="800" dirty="0"/>
              <a:t>{</a:t>
            </a:r>
          </a:p>
          <a:p>
            <a:r>
              <a:rPr lang="en-US" sz="800" dirty="0" smtClean="0"/>
              <a:t>-</a:t>
            </a:r>
            <a:r>
              <a:rPr lang="en-US" sz="800" dirty="0"/>
              <a:t>Biobehavioral Pain</a:t>
            </a:r>
          </a:p>
          <a:p>
            <a:r>
              <a:rPr lang="en-US" sz="800" dirty="0"/>
              <a:t>Profile in Individuals</a:t>
            </a:r>
          </a:p>
          <a:p>
            <a:r>
              <a:rPr lang="en-US" sz="800" dirty="0"/>
              <a:t>with Chronic Spine Pain</a:t>
            </a:r>
          </a:p>
          <a:p>
            <a:r>
              <a:rPr lang="sv-SE" sz="800" dirty="0"/>
              <a:t>--- Deborah Matteliano, PhD, ANP, FNP, BC,</a:t>
            </a:r>
          </a:p>
          <a:p>
            <a:r>
              <a:rPr lang="en-US" sz="800" dirty="0"/>
              <a:t>Yvonne Krall Scherer, </a:t>
            </a:r>
            <a:r>
              <a:rPr lang="en-US" sz="800" dirty="0" err="1"/>
              <a:t>EdD</a:t>
            </a:r>
            <a:r>
              <a:rPr lang="en-US" sz="800" dirty="0"/>
              <a:t>, CNS, and</a:t>
            </a:r>
          </a:p>
          <a:p>
            <a:r>
              <a:rPr lang="en-US" sz="800" dirty="0"/>
              <a:t>Yu-Ping Chang, PhD, </a:t>
            </a:r>
            <a:r>
              <a:rPr lang="en-US" sz="800" dirty="0" smtClean="0"/>
              <a:t>RN</a:t>
            </a:r>
          </a:p>
          <a:p>
            <a:endParaRPr lang="en-US" sz="800" dirty="0"/>
          </a:p>
          <a:p>
            <a:r>
              <a:rPr lang="en-US" sz="800" dirty="0"/>
              <a:t>- </a:t>
            </a:r>
            <a:r>
              <a:rPr lang="en-US" sz="800" dirty="0" err="1" smtClean="0"/>
              <a:t>ABSTRACT:</a:t>
            </a:r>
            <a:r>
              <a:rPr lang="en-US" sz="800" dirty="0" err="1"/>
              <a:t>Prescription</a:t>
            </a:r>
            <a:r>
              <a:rPr lang="en-US" sz="800" dirty="0"/>
              <a:t> Opioid Adherence among Individuals with Chronic Pain using Urine Drug Testing </a:t>
            </a:r>
          </a:p>
          <a:p>
            <a:r>
              <a:rPr lang="en-US" sz="800" dirty="0"/>
              <a:t> </a:t>
            </a:r>
          </a:p>
          <a:p>
            <a:r>
              <a:rPr lang="en-US" sz="800" dirty="0"/>
              <a:t>Deborah Matteliano, PhD, ANP, FNP, BC</a:t>
            </a:r>
            <a:r>
              <a:rPr lang="de-DE" sz="800" baseline="30000" dirty="0"/>
              <a:t>1, 2</a:t>
            </a:r>
            <a:endParaRPr lang="en-US" sz="800" dirty="0"/>
          </a:p>
          <a:p>
            <a:r>
              <a:rPr lang="en-US" sz="800" dirty="0"/>
              <a:t>Yu-Ping Chang, PhD, RN</a:t>
            </a:r>
            <a:r>
              <a:rPr lang="de-DE" sz="800" baseline="30000" dirty="0" smtClean="0"/>
              <a:t>1</a:t>
            </a:r>
            <a:endParaRPr lang="en-US" sz="800" dirty="0"/>
          </a:p>
          <a:p>
            <a:r>
              <a:rPr lang="en-US" sz="800" dirty="0"/>
              <a:t> </a:t>
            </a:r>
          </a:p>
          <a:p>
            <a:r>
              <a:rPr lang="en-US" sz="800" baseline="30000" dirty="0"/>
              <a:t>1</a:t>
            </a:r>
            <a:r>
              <a:rPr lang="en-US" sz="800" dirty="0"/>
              <a:t>School of Nursing, The State University of New York, University at Buffalo, Buffalo, NY</a:t>
            </a:r>
          </a:p>
          <a:p>
            <a:r>
              <a:rPr lang="de-DE" sz="800" baseline="30000" dirty="0"/>
              <a:t>2</a:t>
            </a:r>
            <a:r>
              <a:rPr lang="en-US" sz="800" dirty="0"/>
              <a:t>Pain Management and Rehabilitation Center, Buffalo, NY</a:t>
            </a:r>
          </a:p>
          <a:p>
            <a:endParaRPr lang="en-US" sz="800" dirty="0" smtClean="0"/>
          </a:p>
          <a:p>
            <a:r>
              <a:rPr lang="en-US" sz="800" dirty="0" err="1" smtClean="0"/>
              <a:t>AS</a:t>
            </a:r>
            <a:r>
              <a:rPr lang="en-US" sz="800" dirty="0" err="1"/>
              <a:t>Journal</a:t>
            </a:r>
            <a:r>
              <a:rPr lang="en-US" sz="800" dirty="0"/>
              <a:t> of Addictions Nursing &amp; Volume 23 &amp; Number 3, 210Y222 &amp; </a:t>
            </a:r>
            <a:r>
              <a:rPr lang="en-US" sz="800" i="1" dirty="0"/>
              <a:t>B </a:t>
            </a:r>
            <a:r>
              <a:rPr lang="en-US" sz="800" dirty="0"/>
              <a:t>2012 by the International Nursing Society on Addiction (</a:t>
            </a:r>
            <a:r>
              <a:rPr lang="en-US" sz="800" dirty="0" err="1"/>
              <a:t>IntNSA</a:t>
            </a:r>
            <a:r>
              <a:rPr lang="en-US" sz="800" dirty="0"/>
              <a:t>) and the American Society</a:t>
            </a:r>
          </a:p>
          <a:p>
            <a:r>
              <a:rPr lang="en-US" sz="800" dirty="0"/>
              <a:t>for Pain Management Nursing (ASPMN)</a:t>
            </a:r>
          </a:p>
        </p:txBody>
      </p:sp>
      <p:sp>
        <p:nvSpPr>
          <p:cNvPr id="4" name="Slide Number Placeholder 3"/>
          <p:cNvSpPr>
            <a:spLocks noGrp="1"/>
          </p:cNvSpPr>
          <p:nvPr>
            <p:ph type="sldNum" sz="quarter" idx="10"/>
          </p:nvPr>
        </p:nvSpPr>
        <p:spPr/>
        <p:txBody>
          <a:bodyPr/>
          <a:lstStyle/>
          <a:p>
            <a:fld id="{AB0C6D05-7663-4835-A1C1-5D539FF4D86C}" type="slidenum">
              <a:rPr lang="en-US" smtClean="0"/>
              <a:pPr/>
              <a:t>3</a:t>
            </a:fld>
            <a:endParaRPr lang="en-US" dirty="0"/>
          </a:p>
        </p:txBody>
      </p:sp>
    </p:spTree>
    <p:extLst>
      <p:ext uri="{BB962C8B-B14F-4D97-AF65-F5344CB8AC3E}">
        <p14:creationId xmlns="" xmlns:p14="http://schemas.microsoft.com/office/powerpoint/2010/main" val="384111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Preapproved slide</a:t>
            </a:r>
          </a:p>
          <a:p>
            <a:pPr eaLnBrk="1" hangingPunct="1">
              <a:spcBef>
                <a:spcPct val="0"/>
              </a:spcBef>
            </a:pPr>
            <a:endParaRPr lang="en-US" altLang="en-US" b="1" smtClean="0"/>
          </a:p>
          <a:p>
            <a:pPr marL="930275" lvl="2" eaLnBrk="1" hangingPunct="1">
              <a:spcBef>
                <a:spcPct val="0"/>
              </a:spcBef>
            </a:pPr>
            <a:endParaRPr lang="en-US" altLang="en-US" smtClean="0"/>
          </a:p>
        </p:txBody>
      </p:sp>
      <p:sp>
        <p:nvSpPr>
          <p:cNvPr id="197636"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86651BB5-549D-4AE9-A6F0-B4F82AD6661C}" type="slidenum">
              <a:rPr lang="en-US" altLang="en-US" smtClean="0">
                <a:latin typeface="Arial" pitchFamily="34" charset="0"/>
                <a:ea typeface="ヒラギノ角ゴ Pro W3"/>
                <a:cs typeface="ヒラギノ角ゴ Pro W3"/>
              </a:rPr>
              <a:pPr eaLnBrk="1" fontAlgn="base" hangingPunct="1">
                <a:spcBef>
                  <a:spcPct val="0"/>
                </a:spcBef>
                <a:spcAft>
                  <a:spcPct val="0"/>
                </a:spcAft>
              </a:pPr>
              <a:t>21</a:t>
            </a:fld>
            <a:endParaRPr lang="en-US" altLang="en-US" smtClean="0">
              <a:latin typeface="Arial" pitchFamily="34" charset="0"/>
              <a:ea typeface="ヒラギノ角ゴ Pro W3"/>
              <a:cs typeface="ヒラギノ角ゴ Pro W3"/>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8115"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smtClean="0">
              <a:cs typeface="Arial" pitchFamily="34" charset="0"/>
            </a:endParaRPr>
          </a:p>
          <a:p>
            <a:r>
              <a:rPr lang="en-US" altLang="en-US" dirty="0"/>
              <a:t>Screener</a:t>
            </a:r>
          </a:p>
          <a:p>
            <a:r>
              <a:rPr lang="en-US" altLang="en-US" dirty="0"/>
              <a:t>Screener and Opioid Assessment for Persons in Pain</a:t>
            </a:r>
          </a:p>
          <a:p>
            <a:r>
              <a:rPr lang="en-US" altLang="en-US" dirty="0"/>
              <a:t>Opioid Risk Tool</a:t>
            </a:r>
          </a:p>
          <a:p>
            <a:r>
              <a:rPr lang="en-US" altLang="en-US" dirty="0"/>
              <a:t>Current Opioid Misuse Measure</a:t>
            </a:r>
          </a:p>
          <a:p>
            <a:r>
              <a:rPr lang="en-US" altLang="en-US" dirty="0"/>
              <a:t>Prescription Drug Use Questionnaire</a:t>
            </a:r>
          </a:p>
          <a:p>
            <a:r>
              <a:rPr lang="en-US" altLang="en-US" dirty="0"/>
              <a:t>Addictions Behavior Checklist</a:t>
            </a:r>
          </a:p>
          <a:p>
            <a:pPr eaLnBrk="1" hangingPunct="1">
              <a:spcBef>
                <a:spcPct val="0"/>
              </a:spcBef>
            </a:pPr>
            <a:endParaRPr lang="en-US" altLang="en-US" dirty="0"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D7DC5F3-CF6A-4401-A86A-8C8107E23006}" type="slidenum">
              <a:rPr lang="en-US" smtClean="0">
                <a:solidFill>
                  <a:srgbClr val="000000"/>
                </a:solidFill>
              </a:rPr>
              <a:pPr fontAlgn="base">
                <a:spcBef>
                  <a:spcPct val="0"/>
                </a:spcBef>
                <a:spcAft>
                  <a:spcPct val="0"/>
                </a:spcAft>
                <a:defRPr/>
              </a:pPr>
              <a:t>22</a:t>
            </a:fld>
            <a:endParaRPr lang="en-US" smtClean="0">
              <a:solidFill>
                <a:srgbClr val="000000"/>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B0C6D05-7663-4835-A1C1-5D539FF4D86C}" type="slidenum">
              <a:rPr lang="en-US" smtClean="0"/>
              <a:pPr/>
              <a:t>23</a:t>
            </a:fld>
            <a:endParaRPr lang="en-US" dirty="0"/>
          </a:p>
        </p:txBody>
      </p:sp>
    </p:spTree>
    <p:extLst>
      <p:ext uri="{BB962C8B-B14F-4D97-AF65-F5344CB8AC3E}">
        <p14:creationId xmlns="" xmlns:p14="http://schemas.microsoft.com/office/powerpoint/2010/main" val="2659951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191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There is poor evidence for using  any single behavior, so we look for a pattern</a:t>
            </a:r>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0633C4-171E-4A21-AE54-61BE8CADDB7B}" type="slidenum">
              <a:rPr lang="en-US" smtClean="0"/>
              <a:pPr fontAlgn="base">
                <a:spcBef>
                  <a:spcPct val="0"/>
                </a:spcBef>
                <a:spcAft>
                  <a:spcPct val="0"/>
                </a:spcAft>
                <a:defRPr/>
              </a:pPr>
              <a:t>24</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normAutofit fontScale="92500" lnSpcReduction="10000"/>
          </a:bodyPr>
          <a:lstStyle/>
          <a:p>
            <a:r>
              <a:rPr lang="en-US" baseline="0" dirty="0" smtClean="0"/>
              <a:t> For assessing persons with pain and SUD a biopsychosocial spiritual approach is advocated. Seen in a holistic way, these include The biologic, or physical factors, and psychologic  or mental emotional factors, and the spiritual or inner being factors, ands social cultural factors. As chronic pain and SUD’s are chronic illnesses, these factors are influenced by experiences from within (intrinsic) and from outside (extrinsic) over time.</a:t>
            </a:r>
            <a:r>
              <a:rPr lang="en-US" dirty="0"/>
              <a:t> Psychiatrist George Engel developed the biopsychosocial</a:t>
            </a:r>
          </a:p>
          <a:p>
            <a:r>
              <a:rPr lang="en-US" dirty="0"/>
              <a:t>model based on his observations while treating</a:t>
            </a:r>
          </a:p>
          <a:p>
            <a:r>
              <a:rPr lang="en-US" dirty="0"/>
              <a:t>patients with chronic illnesses. He noted a lack of</a:t>
            </a:r>
          </a:p>
          <a:p>
            <a:r>
              <a:rPr lang="en-US" dirty="0"/>
              <a:t>regard for the processes that operated over time to allow</a:t>
            </a:r>
          </a:p>
          <a:p>
            <a:r>
              <a:rPr lang="en-US" dirty="0"/>
              <a:t>healing. Dr. Engel proposed that ‘‘a medical model</a:t>
            </a:r>
          </a:p>
          <a:p>
            <a:r>
              <a:rPr lang="en-US" dirty="0"/>
              <a:t>must also take into account the patient, the social context</a:t>
            </a:r>
          </a:p>
          <a:p>
            <a:r>
              <a:rPr lang="en-US" dirty="0"/>
              <a:t>in which he lives, and the complimentary system</a:t>
            </a:r>
          </a:p>
          <a:p>
            <a:r>
              <a:rPr lang="en-US" dirty="0"/>
              <a:t>devised by society to deal with the disruptive effects of</a:t>
            </a:r>
          </a:p>
          <a:p>
            <a:r>
              <a:rPr lang="en-US" dirty="0"/>
              <a:t>illness . this requires a biopsychosocial model’’</a:t>
            </a:r>
          </a:p>
          <a:p>
            <a:r>
              <a:rPr lang="en-US" dirty="0"/>
              <a:t>(Engel, 1977, p. 132). This approach evaluated the </a:t>
            </a:r>
            <a:r>
              <a:rPr lang="en-US" dirty="0" smtClean="0"/>
              <a:t>biologic,psychologic</a:t>
            </a:r>
            <a:r>
              <a:rPr lang="en-US" dirty="0"/>
              <a:t>, and social reactions to </a:t>
            </a:r>
            <a:r>
              <a:rPr lang="en-US" dirty="0" smtClean="0"/>
              <a:t>distress through </a:t>
            </a:r>
            <a:r>
              <a:rPr lang="en-US" dirty="0"/>
              <a:t>astute listening to analyze the illness </a:t>
            </a:r>
            <a:r>
              <a:rPr lang="en-US" dirty="0" smtClean="0"/>
              <a:t>experience and </a:t>
            </a:r>
            <a:r>
              <a:rPr lang="en-US" dirty="0"/>
              <a:t>make clinical decisions. Inherent in this process</a:t>
            </a:r>
          </a:p>
          <a:p>
            <a:r>
              <a:rPr lang="en-US" dirty="0"/>
              <a:t>is a therapeutic relationship between the care</a:t>
            </a:r>
          </a:p>
          <a:p>
            <a:r>
              <a:rPr lang="en-US" dirty="0"/>
              <a:t>provider and patient which ‘‘powerfully </a:t>
            </a:r>
            <a:r>
              <a:rPr lang="en-US" dirty="0" smtClean="0"/>
              <a:t>influence[s]the </a:t>
            </a:r>
            <a:r>
              <a:rPr lang="en-US" dirty="0"/>
              <a:t>therapeutic outcome for better or for worse’’ </a:t>
            </a:r>
            <a:r>
              <a:rPr lang="en-US" dirty="0" smtClean="0"/>
              <a:t>and incorporates </a:t>
            </a:r>
            <a:r>
              <a:rPr lang="en-US" dirty="0"/>
              <a:t>the patient’s responsibility and involvement</a:t>
            </a:r>
          </a:p>
          <a:p>
            <a:r>
              <a:rPr lang="en-US" dirty="0"/>
              <a:t>in his </a:t>
            </a:r>
            <a:r>
              <a:rPr lang="en-US" dirty="0" smtClean="0"/>
              <a:t>or </a:t>
            </a:r>
            <a:r>
              <a:rPr lang="en-US" dirty="0"/>
              <a:t>her own health care (Engel, 1977, </a:t>
            </a:r>
            <a:r>
              <a:rPr lang="en-US" dirty="0" smtClean="0"/>
              <a:t>p.133</a:t>
            </a:r>
            <a:r>
              <a:rPr lang="en-US" dirty="0"/>
              <a:t>). Rapport is naturally built through this </a:t>
            </a:r>
            <a:r>
              <a:rPr lang="en-US" dirty="0" smtClean="0"/>
              <a:t>therapeutic relationship </a:t>
            </a:r>
            <a:r>
              <a:rPr lang="en-US" dirty="0"/>
              <a:t>and promotes mutual trust and </a:t>
            </a:r>
            <a:r>
              <a:rPr lang="en-US" dirty="0" smtClean="0"/>
              <a:t>honest exchange </a:t>
            </a:r>
            <a:r>
              <a:rPr lang="en-US" dirty="0"/>
              <a:t>of information</a:t>
            </a:r>
            <a:r>
              <a:rPr lang="en-US" dirty="0" smtClean="0"/>
              <a:t>. Based on current research </a:t>
            </a:r>
          </a:p>
          <a:p>
            <a:r>
              <a:rPr lang="en-US" dirty="0" smtClean="0"/>
              <a:t>Spiritual is added to assessment in order to understand and apprehend the meaning of pain and various medication experiences in order to develop a better rapport. Getting to know the patient personally involves asking deeper questions around meaning. Nurses </a:t>
            </a:r>
            <a:r>
              <a:rPr lang="en-US" dirty="0"/>
              <a:t>are well positioned </a:t>
            </a:r>
            <a:r>
              <a:rPr lang="en-US" dirty="0" smtClean="0"/>
              <a:t>to this at any  point during care.</a:t>
            </a:r>
            <a:endParaRPr lang="en-US" dirty="0"/>
          </a:p>
        </p:txBody>
      </p:sp>
      <p:sp>
        <p:nvSpPr>
          <p:cNvPr id="4" name="Slide Number Placeholder 3"/>
          <p:cNvSpPr>
            <a:spLocks noGrp="1"/>
          </p:cNvSpPr>
          <p:nvPr>
            <p:ph type="sldNum" sz="quarter" idx="10"/>
          </p:nvPr>
        </p:nvSpPr>
        <p:spPr/>
        <p:txBody>
          <a:bodyPr/>
          <a:lstStyle/>
          <a:p>
            <a:fld id="{6ED09CDA-807B-4EF2-BE00-115D15CD4629}"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directs</a:t>
            </a:r>
            <a:r>
              <a:rPr lang="en-US" baseline="0" dirty="0" smtClean="0"/>
              <a:t> and provides structure to your practice</a:t>
            </a:r>
          </a:p>
          <a:p>
            <a:r>
              <a:rPr lang="en-US" baseline="0" dirty="0" smtClean="0"/>
              <a:t>It allows others to continue where you left off</a:t>
            </a:r>
          </a:p>
          <a:p>
            <a:r>
              <a:rPr lang="en-US" baseline="0" dirty="0" smtClean="0"/>
              <a:t>It provides good documentation</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26</a:t>
            </a:fld>
            <a:endParaRPr lang="en-US" dirty="0"/>
          </a:p>
        </p:txBody>
      </p:sp>
    </p:spTree>
    <p:extLst>
      <p:ext uri="{BB962C8B-B14F-4D97-AF65-F5344CB8AC3E}">
        <p14:creationId xmlns="" xmlns:p14="http://schemas.microsoft.com/office/powerpoint/2010/main" val="1866927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76B63A-427F-4FE7-A838-82B2D59C585C}" type="slidenum">
              <a:rPr lang="en-US" smtClean="0"/>
              <a:pPr>
                <a:defRPr/>
              </a:pPr>
              <a:t>27</a:t>
            </a:fld>
            <a:endParaRPr lang="en-US" dirty="0"/>
          </a:p>
        </p:txBody>
      </p:sp>
    </p:spTree>
    <p:extLst>
      <p:ext uri="{BB962C8B-B14F-4D97-AF65-F5344CB8AC3E}">
        <p14:creationId xmlns="" xmlns:p14="http://schemas.microsoft.com/office/powerpoint/2010/main" val="8833842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28</a:t>
            </a:fld>
            <a:endParaRPr lang="en-US" dirty="0"/>
          </a:p>
        </p:txBody>
      </p:sp>
    </p:spTree>
    <p:extLst>
      <p:ext uri="{BB962C8B-B14F-4D97-AF65-F5344CB8AC3E}">
        <p14:creationId xmlns="" xmlns:p14="http://schemas.microsoft.com/office/powerpoint/2010/main" val="36769965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29</a:t>
            </a:fld>
            <a:endParaRPr lang="en-US" dirty="0"/>
          </a:p>
        </p:txBody>
      </p:sp>
    </p:spTree>
    <p:extLst>
      <p:ext uri="{BB962C8B-B14F-4D97-AF65-F5344CB8AC3E}">
        <p14:creationId xmlns="" xmlns:p14="http://schemas.microsoft.com/office/powerpoint/2010/main" val="36100227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To summarize: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When opioid therapy is initiated, an ethical imperative is created to monitor the patient regarding risk for inappropriate use and response to treatment throughout the trajectory of care.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We as</a:t>
            </a:r>
            <a:r>
              <a:rPr lang="en-US" baseline="0" dirty="0" smtClean="0"/>
              <a:t> nurses apply an individualized approach that considers that</a:t>
            </a:r>
          </a:p>
          <a:p>
            <a:r>
              <a:rPr lang="en-US" dirty="0" smtClean="0"/>
              <a:t>chronic </a:t>
            </a:r>
            <a:r>
              <a:rPr lang="en-US" dirty="0"/>
              <a:t>pain is highly stigmatized condition, .  These patients are 4x more likely to suffer from depression or anxiety, and many are disabled. This can result in poor coping. Patients have expressed feeling ashamed to discuss these issues with their health care providers.</a:t>
            </a:r>
          </a:p>
          <a:p>
            <a:pPr lvl="0">
              <a:defRPr/>
            </a:pPr>
            <a:r>
              <a:rPr lang="en-US" dirty="0"/>
              <a:t>Nurses are to understand that pain includes the sensory, emotional, cognitive, developmental behavioral, spiritual, and cultural components</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6ED09CDA-807B-4EF2-BE00-115D15CD4629}"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4</a:t>
            </a:fld>
            <a:endParaRPr lang="en-US" dirty="0"/>
          </a:p>
        </p:txBody>
      </p:sp>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133600" y="4557713"/>
            <a:ext cx="3228975" cy="26574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987758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31</a:t>
            </a:fld>
            <a:endParaRPr lang="en-US" dirty="0"/>
          </a:p>
        </p:txBody>
      </p:sp>
    </p:spTree>
    <p:extLst>
      <p:ext uri="{BB962C8B-B14F-4D97-AF65-F5344CB8AC3E}">
        <p14:creationId xmlns="" xmlns:p14="http://schemas.microsoft.com/office/powerpoint/2010/main" val="2423410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b="1" dirty="0" smtClean="0"/>
              <a:t>Source:  Need source for this. </a:t>
            </a:r>
          </a:p>
          <a:p>
            <a:pPr>
              <a:defRPr/>
            </a:pPr>
            <a:endParaRPr lang="en-US" dirty="0" smtClean="0"/>
          </a:p>
          <a:p>
            <a:pPr>
              <a:defRPr/>
            </a:pPr>
            <a:r>
              <a:rPr lang="en-US" dirty="0" smtClean="0"/>
              <a:t>Legal </a:t>
            </a:r>
            <a:r>
              <a:rPr lang="en-US" dirty="0"/>
              <a:t>Ethical </a:t>
            </a:r>
            <a:r>
              <a:rPr lang="en-US" dirty="0" smtClean="0"/>
              <a:t>requirements: A </a:t>
            </a:r>
            <a:r>
              <a:rPr lang="en-US" dirty="0"/>
              <a:t>prescriber has an ethical duty to care, to do no harm, to be a good steward of his/her licenses and registrations, to the pain community, and to his/her patients, and to not abandon patients. A prescriber must only prescribe controlled substances for a legitimate medical purpose in the usual course of professional practice, and with an eye to minimizing the potential for abuse and diversion of controlled substances. A prescriber has the right to say no when treatments requested exceed the scope of his/her practice, but this comes with a duty to help the patient find providers who might be able to help the patient. </a:t>
            </a:r>
            <a:r>
              <a:rPr lang="en-US" dirty="0" smtClean="0"/>
              <a:t>All discussions should be documented!!</a:t>
            </a:r>
          </a:p>
          <a:p>
            <a:pPr>
              <a:defRPr/>
            </a:pPr>
            <a:endParaRPr lang="en-US" dirty="0" smtClean="0"/>
          </a:p>
          <a:p>
            <a:pPr>
              <a:defRPr/>
            </a:pPr>
            <a:r>
              <a:rPr lang="en-US" strike="sngStrike" dirty="0" smtClean="0"/>
              <a:t>2005 study:Schieffer</a:t>
            </a:r>
            <a:r>
              <a:rPr lang="en-US" strike="sngStrike" dirty="0"/>
              <a:t>,*,§ Quyhn Pham,* Jennifer Labus,† Ariel Baria,*,‡</a:t>
            </a:r>
          </a:p>
          <a:p>
            <a:pPr>
              <a:defRPr/>
            </a:pPr>
            <a:r>
              <a:rPr lang="en-US" strike="sngStrike" dirty="0"/>
              <a:t>Walter Van Vort,* Philip Davis,* Frederick Davis,* and Bruce D. Naliboff*,†,</a:t>
            </a:r>
            <a:r>
              <a:rPr lang="en-US" strike="sngStrike" dirty="0" smtClean="0"/>
              <a:t>History </a:t>
            </a:r>
            <a:r>
              <a:rPr lang="en-US" strike="sngStrike" dirty="0"/>
              <a:t>of substance abuse is associated with increased opiate medication misuse</a:t>
            </a:r>
          </a:p>
          <a:p>
            <a:pPr>
              <a:defRPr/>
            </a:pPr>
            <a:r>
              <a:rPr lang="en-US" strike="sngStrike" dirty="0"/>
              <a:t>independent of differences in reported opiate effectiveness. Self-attributions regarding opiate treatment</a:t>
            </a:r>
          </a:p>
          <a:p>
            <a:pPr>
              <a:defRPr/>
            </a:pPr>
            <a:r>
              <a:rPr lang="en-US" strike="sngStrike" dirty="0"/>
              <a:t>related to need for higher doses, dose control, and addiction potential, may be important</a:t>
            </a:r>
          </a:p>
          <a:p>
            <a:pPr>
              <a:defRPr/>
            </a:pPr>
            <a:r>
              <a:rPr lang="en-US" strike="sngStrike" dirty="0"/>
              <a:t>mediators of this relationship and interact with anxiety to produce heightened risk of opiate misuse.</a:t>
            </a:r>
            <a:endParaRPr lang="en-US" strike="sngStrike" dirty="0" smtClean="0"/>
          </a:p>
          <a:p>
            <a:pPr>
              <a:defRPr/>
            </a:pPr>
            <a:r>
              <a:rPr lang="en-US" strike="sngStrike" dirty="0" smtClean="0"/>
              <a:t>Peggys list and  Finne</a:t>
            </a:r>
            <a:r>
              <a:rPr lang="en-US" dirty="0" smtClean="0"/>
              <a:t>ys list</a:t>
            </a:r>
            <a:endParaRPr lang="en-US" dirty="0"/>
          </a:p>
        </p:txBody>
      </p:sp>
      <p:sp>
        <p:nvSpPr>
          <p:cNvPr id="4" name="Slide Number Placeholder 3"/>
          <p:cNvSpPr>
            <a:spLocks noGrp="1"/>
          </p:cNvSpPr>
          <p:nvPr>
            <p:ph type="sldNum" sz="quarter" idx="5"/>
          </p:nvPr>
        </p:nvSpPr>
        <p:spPr/>
        <p:txBody>
          <a:bodyPr/>
          <a:lstStyle/>
          <a:p>
            <a:pPr>
              <a:defRPr/>
            </a:pPr>
            <a:fld id="{A722DF65-4F07-46EE-8EDF-D784E8C2CA03}"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Iatrogenic opioid addiction </a:t>
            </a:r>
            <a:r>
              <a:rPr lang="en-US" dirty="0" smtClean="0"/>
              <a:t>is opioid addiction</a:t>
            </a:r>
          </a:p>
          <a:p>
            <a:r>
              <a:rPr lang="en-US" dirty="0" smtClean="0"/>
              <a:t>arising directly from opioid treatment of pain. A little history…</a:t>
            </a:r>
          </a:p>
          <a:p>
            <a:r>
              <a:rPr lang="en-US" u="sng" dirty="0" smtClean="0"/>
              <a:t>Aberrant drug behaviors </a:t>
            </a:r>
            <a:r>
              <a:rPr lang="en-US" dirty="0" smtClean="0"/>
              <a:t>are the behaviors we monitor to develop a profile or pattern to help decide if a person is misusing or abusing their pain medications.</a:t>
            </a:r>
          </a:p>
          <a:p>
            <a:r>
              <a:rPr lang="en-US" sz="1200" b="0" i="0" u="sng" strike="noStrike" kern="1200" baseline="0" dirty="0" smtClean="0">
                <a:solidFill>
                  <a:schemeClr val="tx1"/>
                </a:solidFill>
                <a:latin typeface="+mn-lt"/>
                <a:ea typeface="+mn-ea"/>
                <a:cs typeface="+mn-cs"/>
              </a:rPr>
              <a:t>Substance use disorders </a:t>
            </a:r>
            <a:r>
              <a:rPr lang="en-US" sz="1200" b="0" i="0" u="none" strike="noStrike" kern="1200" baseline="0" dirty="0" smtClean="0">
                <a:solidFill>
                  <a:schemeClr val="tx1"/>
                </a:solidFill>
                <a:latin typeface="+mn-lt"/>
                <a:ea typeface="+mn-ea"/>
                <a:cs typeface="+mn-cs"/>
              </a:rPr>
              <a:t>(pre-existing and co-existing, and possibly</a:t>
            </a:r>
          </a:p>
          <a:p>
            <a:r>
              <a:rPr lang="en-US" sz="1200" b="0" i="0" u="none" strike="noStrike" kern="1200" baseline="0" dirty="0" smtClean="0">
                <a:solidFill>
                  <a:schemeClr val="tx1"/>
                </a:solidFill>
                <a:latin typeface="+mn-lt"/>
                <a:ea typeface="+mn-ea"/>
                <a:cs typeface="+mn-cs"/>
              </a:rPr>
              <a:t>involving multiple substances) must be distinguished from true</a:t>
            </a:r>
          </a:p>
          <a:p>
            <a:r>
              <a:rPr lang="en-US" sz="1200" b="0" i="0" u="none" strike="noStrike" kern="1200" baseline="0" dirty="0" smtClean="0">
                <a:solidFill>
                  <a:schemeClr val="tx1"/>
                </a:solidFill>
                <a:latin typeface="+mn-lt"/>
                <a:ea typeface="+mn-ea"/>
                <a:cs typeface="+mn-cs"/>
              </a:rPr>
              <a:t>(isolated) iatrogenic opioid addiction.</a:t>
            </a:r>
          </a:p>
          <a:p>
            <a:r>
              <a:rPr lang="en-US" u="sng" dirty="0" smtClean="0"/>
              <a:t>Problematic opiate use </a:t>
            </a:r>
            <a:r>
              <a:rPr lang="en-US" dirty="0" smtClean="0"/>
              <a:t>Patients </a:t>
            </a:r>
            <a:r>
              <a:rPr lang="en-US" dirty="0"/>
              <a:t>who deviate from a prescribed program of</a:t>
            </a:r>
          </a:p>
          <a:p>
            <a:r>
              <a:rPr lang="en-US" dirty="0"/>
              <a:t>opioid treatment can be categorized as patients with</a:t>
            </a:r>
          </a:p>
          <a:p>
            <a:r>
              <a:rPr lang="en-US" dirty="0"/>
              <a:t>problematic opioid use (also sometimes termed opioid</a:t>
            </a:r>
          </a:p>
          <a:p>
            <a:r>
              <a:rPr lang="en-US" dirty="0" smtClean="0"/>
              <a:t>misuse or carelessly, opioid abuse).</a:t>
            </a:r>
          </a:p>
          <a:p>
            <a:endParaRPr lang="en-US" sz="1200" b="0" i="0" u="sng" strike="noStrike" kern="1200" baseline="0" dirty="0" smtClean="0">
              <a:solidFill>
                <a:schemeClr val="tx1"/>
              </a:solidFill>
            </a:endParaRPr>
          </a:p>
        </p:txBody>
      </p:sp>
      <p:sp>
        <p:nvSpPr>
          <p:cNvPr id="4" name="Slide Number Placeholder 3"/>
          <p:cNvSpPr>
            <a:spLocks noGrp="1"/>
          </p:cNvSpPr>
          <p:nvPr>
            <p:ph type="sldNum" sz="quarter" idx="10"/>
          </p:nvPr>
        </p:nvSpPr>
        <p:spPr/>
        <p:txBody>
          <a:bodyPr/>
          <a:lstStyle/>
          <a:p>
            <a:fld id="{AB0C6D05-7663-4835-A1C1-5D539FF4D86C}" type="slidenum">
              <a:rPr lang="en-US" smtClean="0"/>
              <a:pPr/>
              <a:t>6</a:t>
            </a:fld>
            <a:endParaRPr lang="en-US" dirty="0"/>
          </a:p>
        </p:txBody>
      </p:sp>
    </p:spTree>
    <p:extLst>
      <p:ext uri="{BB962C8B-B14F-4D97-AF65-F5344CB8AC3E}">
        <p14:creationId xmlns="" xmlns:p14="http://schemas.microsoft.com/office/powerpoint/2010/main" val="84163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Definitions </a:t>
            </a:r>
            <a:r>
              <a:rPr lang="en-US" dirty="0"/>
              <a:t>related to the use of opioids for the treatment of pain</a:t>
            </a:r>
          </a:p>
          <a:p>
            <a:r>
              <a:rPr lang="en-US" dirty="0"/>
              <a:t>I Addiction</a:t>
            </a:r>
          </a:p>
          <a:p>
            <a:r>
              <a:rPr lang="en-US" dirty="0"/>
              <a:t>Addiction is a primary, chronic, neurobiologic disease, with genetic, psychosocial, and environmental factors influencing its development</a:t>
            </a:r>
          </a:p>
          <a:p>
            <a:r>
              <a:rPr lang="en-US" dirty="0"/>
              <a:t>and manifestations. It is characterized by behaviors that include one or more of the following: impaired control over drug use, compulsive</a:t>
            </a:r>
          </a:p>
          <a:p>
            <a:r>
              <a:rPr lang="en-US" dirty="0"/>
              <a:t>use, continued use despite harm, and craving.</a:t>
            </a:r>
          </a:p>
          <a:p>
            <a:r>
              <a:rPr lang="en-US" dirty="0"/>
              <a:t>II Physical dependence</a:t>
            </a:r>
          </a:p>
          <a:p>
            <a:r>
              <a:rPr lang="en-US" dirty="0"/>
              <a:t>Physical dependence is a state of adaptation that is manifested by a drug class specific withdrawal syndrome that can be produced by</a:t>
            </a:r>
          </a:p>
          <a:p>
            <a:r>
              <a:rPr lang="en-US" dirty="0"/>
              <a:t>abrupt cessation, rapid dose reduction, decreasing blood level of the drug, and/or administration of an antagonist.</a:t>
            </a:r>
          </a:p>
          <a:p>
            <a:r>
              <a:rPr lang="en-US" dirty="0"/>
              <a:t>III Tolerance</a:t>
            </a:r>
          </a:p>
          <a:p>
            <a:r>
              <a:rPr lang="en-US" dirty="0"/>
              <a:t>Tolerance is a state of adaptation in which exposure to a drug induces changes that result in a diminution of one or more of the drug’s</a:t>
            </a:r>
          </a:p>
          <a:p>
            <a:r>
              <a:rPr lang="en-US" dirty="0"/>
              <a:t>effects over time.</a:t>
            </a:r>
          </a:p>
          <a:p>
            <a:r>
              <a:rPr lang="en-US" dirty="0"/>
              <a:t>Savage S, Covington EC, Heit HA, Hunt J, Joranson D, Schnoll SH. Definitions related to the use of opioids for the treatmenof pain. A Consensus</a:t>
            </a:r>
          </a:p>
          <a:p>
            <a:r>
              <a:rPr lang="en-US" dirty="0"/>
              <a:t>Document From the American Academy of Pain Medicine, the American Pain Society, and the American Society of Addiction Medicine; 2001</a:t>
            </a:r>
            <a:r>
              <a:rPr lang="en-US" dirty="0" smtClean="0"/>
              <a:t>.</a:t>
            </a:r>
          </a:p>
          <a:p>
            <a:r>
              <a:rPr lang="en-US" dirty="0" smtClean="0"/>
              <a:t> </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7</a:t>
            </a:fld>
            <a:endParaRPr lang="en-US" dirty="0"/>
          </a:p>
        </p:txBody>
      </p:sp>
    </p:spTree>
    <p:extLst>
      <p:ext uri="{BB962C8B-B14F-4D97-AF65-F5344CB8AC3E}">
        <p14:creationId xmlns="" xmlns:p14="http://schemas.microsoft.com/office/powerpoint/2010/main" val="1869914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572000" cy="3429000"/>
          </a:xfrm>
        </p:spPr>
      </p:sp>
      <p:sp>
        <p:nvSpPr>
          <p:cNvPr id="3" name="Notes Placeholder 2"/>
          <p:cNvSpPr>
            <a:spLocks noGrp="1"/>
          </p:cNvSpPr>
          <p:nvPr>
            <p:ph type="body" idx="1"/>
          </p:nvPr>
        </p:nvSpPr>
        <p:spPr/>
        <p:txBody>
          <a:bodyPr/>
          <a:lstStyle/>
          <a:p>
            <a:r>
              <a:rPr lang="en-US" dirty="0" smtClean="0"/>
              <a:t>Therapeutic tolerance goes like this: An</a:t>
            </a:r>
            <a:r>
              <a:rPr lang="en-US" baseline="0" dirty="0" smtClean="0"/>
              <a:t> over anxious appearing patient who finally receives relief may be quite protective of their pain treatment with their medication. This anxious behavior can operationalize as hoarding of medications. For example, I notice sometimes an over solicitousness towards me ( complimenting behavior etc) that changes the minute I discuss other treatment options or lowering a dose. These patients fear loss of access to the medicine that they find most helpful. Patients sense</a:t>
            </a:r>
            <a:r>
              <a:rPr lang="en-US" dirty="0" smtClean="0"/>
              <a:t> the fear we nurses have of opiates, and reluctance.</a:t>
            </a:r>
            <a:r>
              <a:rPr lang="en-US" baseline="0" dirty="0" smtClean="0"/>
              <a:t> Fear is perhaps quite justified in the current climate of fearfulness on the part of prescribers of regulatory scrutiny. There is also a very real fear of harming a patient. So instead I</a:t>
            </a:r>
            <a:r>
              <a:rPr lang="en-US" dirty="0" smtClean="0"/>
              <a:t> view this change in the patients behavior as an opportunity to discuss the issue fully and honestly. “ I realize this is a difficult topic for you, what concerns you most?” </a:t>
            </a:r>
            <a:endParaRPr lang="en-US" baseline="0" dirty="0" smtClean="0"/>
          </a:p>
          <a:p>
            <a:r>
              <a:rPr lang="en-US" baseline="0" dirty="0" smtClean="0"/>
              <a:t>Psuedoaddiction is a condition where the patient appears drug seeking. The behavior improves once the pain is properly managed. Some patients may substitute other meds when they don’t receive tolerable relief with their prescribed dose. For</a:t>
            </a:r>
            <a:r>
              <a:rPr lang="en-US" dirty="0" smtClean="0"/>
              <a:t> example: A tox screen indicates additional meds in urine…</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8</a:t>
            </a:fld>
            <a:endParaRPr lang="en-US" dirty="0"/>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048000" y="1685925"/>
            <a:ext cx="990600" cy="1384984"/>
          </a:xfrm>
          <a:prstGeom prst="rect">
            <a:avLst/>
          </a:prstGeom>
        </p:spPr>
      </p:pic>
    </p:spTree>
    <p:extLst>
      <p:ext uri="{BB962C8B-B14F-4D97-AF65-F5344CB8AC3E}">
        <p14:creationId xmlns="" xmlns:p14="http://schemas.microsoft.com/office/powerpoint/2010/main" val="1443288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patient with chronic pain, these changes are noted through behavioral assessments, good history and therapeutic relationship</a:t>
            </a:r>
            <a:endParaRPr lang="en-US" dirty="0"/>
          </a:p>
        </p:txBody>
      </p:sp>
      <p:sp>
        <p:nvSpPr>
          <p:cNvPr id="4" name="Slide Number Placeholder 3"/>
          <p:cNvSpPr>
            <a:spLocks noGrp="1"/>
          </p:cNvSpPr>
          <p:nvPr>
            <p:ph type="sldNum" sz="quarter" idx="10"/>
          </p:nvPr>
        </p:nvSpPr>
        <p:spPr/>
        <p:txBody>
          <a:bodyPr/>
          <a:lstStyle/>
          <a:p>
            <a:fld id="{AB0C6D05-7663-4835-A1C1-5D539FF4D86C}" type="slidenum">
              <a:rPr lang="en-US" smtClean="0"/>
              <a:pPr/>
              <a:t>9</a:t>
            </a:fld>
            <a:endParaRPr lang="en-US" dirty="0"/>
          </a:p>
        </p:txBody>
      </p:sp>
    </p:spTree>
    <p:extLst>
      <p:ext uri="{BB962C8B-B14F-4D97-AF65-F5344CB8AC3E}">
        <p14:creationId xmlns="" xmlns:p14="http://schemas.microsoft.com/office/powerpoint/2010/main" val="2551519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because of these problems we needed a solution!</a:t>
            </a:r>
          </a:p>
          <a:p>
            <a:pPr>
              <a:buFont typeface="Arial" pitchFamily="34" charset="0"/>
              <a:buChar char="•"/>
            </a:pPr>
            <a:endParaRPr lang="en-US" dirty="0"/>
          </a:p>
          <a:p>
            <a:pPr>
              <a:buFont typeface="Arial" pitchFamily="34" charset="0"/>
              <a:buChar char="•"/>
            </a:pPr>
            <a:r>
              <a:rPr lang="en-US" dirty="0"/>
              <a:t>T</a:t>
            </a:r>
            <a:r>
              <a:rPr lang="en-US" dirty="0" smtClean="0"/>
              <a:t>o help reduce confusion, Goulay Heit and Almahrezi in 2005  organized the process of assessing risk over time known as universal precautions. Universal precautions</a:t>
            </a:r>
            <a:r>
              <a:rPr lang="en-US" baseline="0" dirty="0" smtClean="0"/>
              <a:t> is a concept first developed in infection control to mitigate risk of infection. We use this same approach to reduce risk of problematic drug use.</a:t>
            </a:r>
            <a:endParaRPr lang="en-US" dirty="0" smtClean="0"/>
          </a:p>
          <a:p>
            <a:pPr>
              <a:buFont typeface="Arial" pitchFamily="34" charset="0"/>
              <a:buChar char="•"/>
            </a:pPr>
            <a:endParaRPr lang="en-US" dirty="0" smtClean="0"/>
          </a:p>
          <a:p>
            <a:pPr>
              <a:buFont typeface="Arial"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6ED09CDA-807B-4EF2-BE00-115D15CD4629}" type="slidenum">
              <a:rPr lang="en-US" smtClean="0">
                <a:solidFill>
                  <a:prstClr val="black"/>
                </a:solidFill>
              </a:rPr>
              <a:pPr/>
              <a:t>10</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2022442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1441380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2862352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295400" y="1219200"/>
            <a:ext cx="7543800" cy="4144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sz="quarter" idx="14"/>
          </p:nvPr>
        </p:nvSpPr>
        <p:spPr>
          <a:xfrm>
            <a:off x="1371600" y="6130925"/>
            <a:ext cx="5757863" cy="636588"/>
          </a:xfrm>
        </p:spPr>
        <p:txBody>
          <a:bodyPr>
            <a:noAutofit/>
          </a:bodyPr>
          <a:lstStyle>
            <a:lvl1pPr>
              <a:spcBef>
                <a:spcPts val="0"/>
              </a:spcBef>
              <a:defRPr sz="1000">
                <a:solidFill>
                  <a:schemeClr val="accent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en-US" smtClean="0"/>
              <a:t>Click to edit Master text styles</a:t>
            </a:r>
          </a:p>
        </p:txBody>
      </p:sp>
      <p:sp>
        <p:nvSpPr>
          <p:cNvPr id="7" name="Slide Number Placeholder 3"/>
          <p:cNvSpPr>
            <a:spLocks noGrp="1"/>
          </p:cNvSpPr>
          <p:nvPr>
            <p:ph type="sldNum" sz="quarter" idx="15"/>
          </p:nvPr>
        </p:nvSpPr>
        <p:spPr>
          <a:xfrm>
            <a:off x="8720138" y="6464300"/>
            <a:ext cx="492125" cy="365125"/>
          </a:xfrm>
          <a:prstGeom prst="rect">
            <a:avLst/>
          </a:prstGeom>
        </p:spPr>
        <p:txBody>
          <a:bodyPr/>
          <a:lstStyle>
            <a:lvl1pPr fontAlgn="auto">
              <a:spcBef>
                <a:spcPts val="0"/>
              </a:spcBef>
              <a:spcAft>
                <a:spcPts val="0"/>
              </a:spcAft>
              <a:defRPr>
                <a:solidFill>
                  <a:prstClr val="black"/>
                </a:solidFill>
                <a:latin typeface="+mn-lt"/>
                <a:ea typeface="ヒラギノ角ゴ Pro W3" charset="-128"/>
                <a:cs typeface="+mn-cs"/>
              </a:defRPr>
            </a:lvl1pPr>
          </a:lstStyle>
          <a:p>
            <a:pPr>
              <a:defRPr/>
            </a:pPr>
            <a:fld id="{43BD4A62-21CE-4922-8FA9-DC9A7B85FEC0}" type="slidenum">
              <a:rPr lang="en-US"/>
              <a:pPr>
                <a:defRPr/>
              </a:pPr>
              <a:t>‹#›</a:t>
            </a:fld>
            <a:endParaRPr lang="en-US" dirty="0"/>
          </a:p>
        </p:txBody>
      </p:sp>
    </p:spTree>
    <p:extLst>
      <p:ext uri="{BB962C8B-B14F-4D97-AF65-F5344CB8AC3E}">
        <p14:creationId xmlns="" xmlns:p14="http://schemas.microsoft.com/office/powerpoint/2010/main" val="2373161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1"/>
          </p:nvPr>
        </p:nvSpPr>
        <p:spPr>
          <a:xfrm>
            <a:off x="1295400" y="1219200"/>
            <a:ext cx="7543800" cy="414433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ext Placeholder 2"/>
          <p:cNvSpPr>
            <a:spLocks noGrp="1"/>
          </p:cNvSpPr>
          <p:nvPr>
            <p:ph type="body" sz="quarter" idx="14"/>
          </p:nvPr>
        </p:nvSpPr>
        <p:spPr>
          <a:xfrm>
            <a:off x="1371600" y="6130925"/>
            <a:ext cx="5757863" cy="636588"/>
          </a:xfrm>
        </p:spPr>
        <p:txBody>
          <a:bodyPr>
            <a:noAutofit/>
          </a:bodyPr>
          <a:lstStyle>
            <a:lvl1pPr>
              <a:spcBef>
                <a:spcPts val="0"/>
              </a:spcBef>
              <a:defRPr sz="1000">
                <a:solidFill>
                  <a:schemeClr val="accent1"/>
                </a:solidFill>
                <a:latin typeface="Calibri"/>
                <a:cs typeface="Calibri"/>
              </a:defRPr>
            </a:lvl1pPr>
            <a:lvl2pPr>
              <a:defRPr sz="1000">
                <a:latin typeface="Calibri"/>
                <a:cs typeface="Calibri"/>
              </a:defRPr>
            </a:lvl2pPr>
            <a:lvl3pPr>
              <a:defRPr sz="1000">
                <a:latin typeface="Calibri"/>
                <a:cs typeface="Calibri"/>
              </a:defRPr>
            </a:lvl3pPr>
            <a:lvl4pPr>
              <a:defRPr sz="1000">
                <a:latin typeface="Calibri"/>
                <a:cs typeface="Calibri"/>
              </a:defRPr>
            </a:lvl4pPr>
            <a:lvl5pPr>
              <a:defRPr sz="1000">
                <a:latin typeface="Calibri"/>
                <a:cs typeface="Calibri"/>
              </a:defRPr>
            </a:lvl5pPr>
          </a:lstStyle>
          <a:p>
            <a:pPr lvl="0"/>
            <a:r>
              <a:rPr lang="en-US" smtClean="0"/>
              <a:t>Click to edit Master text styles</a:t>
            </a:r>
          </a:p>
        </p:txBody>
      </p:sp>
      <p:sp>
        <p:nvSpPr>
          <p:cNvPr id="7" name="Slide Number Placeholder 3"/>
          <p:cNvSpPr>
            <a:spLocks noGrp="1"/>
          </p:cNvSpPr>
          <p:nvPr>
            <p:ph type="sldNum" sz="quarter" idx="15"/>
          </p:nvPr>
        </p:nvSpPr>
        <p:spPr>
          <a:xfrm>
            <a:off x="8720138" y="6464300"/>
            <a:ext cx="492125" cy="365125"/>
          </a:xfrm>
          <a:prstGeom prst="rect">
            <a:avLst/>
          </a:prstGeom>
        </p:spPr>
        <p:txBody>
          <a:bodyPr/>
          <a:lstStyle>
            <a:lvl1pPr fontAlgn="auto">
              <a:spcBef>
                <a:spcPts val="0"/>
              </a:spcBef>
              <a:spcAft>
                <a:spcPts val="0"/>
              </a:spcAft>
              <a:defRPr>
                <a:solidFill>
                  <a:prstClr val="black"/>
                </a:solidFill>
                <a:latin typeface="+mn-lt"/>
                <a:ea typeface="ヒラギノ角ゴ Pro W3" charset="-128"/>
                <a:cs typeface="+mn-cs"/>
              </a:defRPr>
            </a:lvl1pPr>
          </a:lstStyle>
          <a:p>
            <a:pPr>
              <a:defRPr/>
            </a:pPr>
            <a:fld id="{F31BC5B5-D7B6-448C-834A-65F56EC09ED2}" type="slidenum">
              <a:rPr lang="en-US"/>
              <a:pPr>
                <a:defRPr/>
              </a:pPr>
              <a:t>‹#›</a:t>
            </a:fld>
            <a:endParaRPr lang="en-US" dirty="0"/>
          </a:p>
        </p:txBody>
      </p:sp>
    </p:spTree>
    <p:extLst>
      <p:ext uri="{BB962C8B-B14F-4D97-AF65-F5344CB8AC3E}">
        <p14:creationId xmlns="" xmlns:p14="http://schemas.microsoft.com/office/powerpoint/2010/main" val="1383399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B39CD96-FE84-45A4-9698-34115E2D2790}" type="datetimeFigureOut">
              <a:rPr lang="en-US" smtClean="0"/>
              <a:pPr/>
              <a:t>10/4/2014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FDDD9E73-348D-4815-B485-C17C4C42F30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B39CD96-FE84-45A4-9698-34115E2D2790}" type="datetimeFigureOut">
              <a:rPr lang="en-US" smtClean="0"/>
              <a:pPr/>
              <a:t>10/4/2014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B39CD96-FE84-45A4-9698-34115E2D2790}" type="datetimeFigureOut">
              <a:rPr lang="en-US" smtClean="0"/>
              <a:pPr/>
              <a:t>10/4/2014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35642921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9CD96-FE84-45A4-9698-34115E2D2790}" type="datetimeFigureOut">
              <a:rPr lang="en-US" smtClean="0"/>
              <a:pPr/>
              <a:t>10/4/2014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DD9E73-348D-4815-B485-C17C4C42F30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B39CD96-FE84-45A4-9698-34115E2D2790}" type="datetimeFigureOut">
              <a:rPr lang="en-US" smtClean="0"/>
              <a:pPr/>
              <a:t>10/4/2014</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DD9E73-348D-4815-B485-C17C4C42F30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B39CD96-FE84-45A4-9698-34115E2D2790}" type="datetimeFigureOut">
              <a:rPr lang="en-US" smtClean="0"/>
              <a:pPr/>
              <a:t>10/4/2014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DD9E73-348D-4815-B485-C17C4C42F30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10298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55737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271102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65324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126584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2153995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1231A-6C18-4846-BB38-A76953C1C74E}" type="datetimeFigureOut">
              <a:rPr lang="en-US" smtClean="0"/>
              <a:pPr/>
              <a:t>10/4/2014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228445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1231A-6C18-4846-BB38-A76953C1C74E}" type="datetimeFigureOut">
              <a:rPr lang="en-US" smtClean="0"/>
              <a:pPr/>
              <a:t>10/4/2014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7D4C2D-66AD-4AFC-99F5-3615C4DD5A32}" type="slidenum">
              <a:rPr lang="en-US" smtClean="0"/>
              <a:pPr/>
              <a:t>‹#›</a:t>
            </a:fld>
            <a:endParaRPr lang="en-US" dirty="0"/>
          </a:p>
        </p:txBody>
      </p:sp>
    </p:spTree>
    <p:extLst>
      <p:ext uri="{BB962C8B-B14F-4D97-AF65-F5344CB8AC3E}">
        <p14:creationId xmlns="" xmlns:p14="http://schemas.microsoft.com/office/powerpoint/2010/main" val="3784150510"/>
      </p:ext>
    </p:extLst>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 id="2147484222" r:id="rId12"/>
    <p:sldLayoutId id="214748422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6B39CD96-FE84-45A4-9698-34115E2D2790}" type="datetimeFigureOut">
              <a:rPr lang="en-US" smtClean="0"/>
              <a:pPr/>
              <a:t>10/4/2014</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FDDD9E73-348D-4815-B485-C17C4C42F30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microsoft.com/office/2007/relationships/media" Target="../media/media8.wav"/><Relationship Id="rId3" Type="http://schemas.openxmlformats.org/officeDocument/2006/relationships/notesSlide" Target="../notesSlides/notesSlide9.xml"/><Relationship Id="rId7" Type="http://schemas.openxmlformats.org/officeDocument/2006/relationships/diagramColors" Target="../diagrams/colors6.xml"/><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diagramQuickStyle" Target="../diagrams/quickStyle6.xml"/><Relationship Id="rId5" Type="http://schemas.openxmlformats.org/officeDocument/2006/relationships/diagramLayout" Target="../diagrams/layout6.xml"/><Relationship Id="rId10" Type="http://schemas.microsoft.com/office/2007/relationships/diagramDrawing" Target="../diagrams/drawing6.xml"/><Relationship Id="rId4" Type="http://schemas.openxmlformats.org/officeDocument/2006/relationships/diagramData" Target="../diagrams/data6.xml"/><Relationship Id="rId9"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9.wav"/></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Data" Target="../diagrams/data7.xml"/><Relationship Id="rId7" Type="http://schemas.openxmlformats.org/officeDocument/2006/relationships/diagramData" Target="../diagrams/data8.xml"/><Relationship Id="rId12"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microsoft.com/office/2007/relationships/diagramDrawing" Target="../diagrams/drawing7.xml"/><Relationship Id="rId5" Type="http://schemas.openxmlformats.org/officeDocument/2006/relationships/diagramQuickStyle" Target="../diagrams/quickStyle7.xml"/><Relationship Id="rId10" Type="http://schemas.openxmlformats.org/officeDocument/2006/relationships/diagramColors" Target="../diagrams/colors8.xml"/><Relationship Id="rId4" Type="http://schemas.openxmlformats.org/officeDocument/2006/relationships/diagramLayout" Target="../diagrams/layout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1.wav"/></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Worksheet1.xls"/></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diagramData" Target="../diagrams/data9.xml"/><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NULL" TargetMode="External"/><Relationship Id="rId1" Type="http://schemas.openxmlformats.org/officeDocument/2006/relationships/tags" Target="../tags/tag1.xml"/><Relationship Id="rId6" Type="http://schemas.openxmlformats.org/officeDocument/2006/relationships/image" Target="../media/image5.png"/><Relationship Id="rId5" Type="http://schemas.microsoft.com/office/2007/relationships/media" Target="../media/media2.wav"/><Relationship Id="rId4"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addictiontherapy.conferenceseries.com" TargetMode="External"/><Relationship Id="rId1" Type="http://schemas.openxmlformats.org/officeDocument/2006/relationships/slideLayout" Target="../slideLayouts/slideLayout1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ideo" Target="NULL" TargetMode="External"/><Relationship Id="rId6" Type="http://schemas.openxmlformats.org/officeDocument/2006/relationships/image" Target="../media/image5.png"/><Relationship Id="rId5" Type="http://schemas.microsoft.com/office/2007/relationships/media" Target="../media/media3.wav"/><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slideLayout" Target="../slideLayouts/slideLayout2.xml"/><Relationship Id="rId7" Type="http://schemas.openxmlformats.org/officeDocument/2006/relationships/diagramQuickStyle" Target="../diagrams/quickStyle2.xml"/><Relationship Id="rId2" Type="http://schemas.openxmlformats.org/officeDocument/2006/relationships/video" Target="NULL" TargetMode="External"/><Relationship Id="rId1" Type="http://schemas.openxmlformats.org/officeDocument/2006/relationships/tags" Target="../tags/tag2.xml"/><Relationship Id="rId6" Type="http://schemas.openxmlformats.org/officeDocument/2006/relationships/diagramLayout" Target="../diagrams/layout2.xml"/><Relationship Id="rId11" Type="http://schemas.microsoft.com/office/2007/relationships/diagramDrawing" Target="../diagrams/drawing2.xml"/><Relationship Id="rId5" Type="http://schemas.openxmlformats.org/officeDocument/2006/relationships/diagramData" Target="../diagrams/data2.xml"/><Relationship Id="rId10" Type="http://schemas.openxmlformats.org/officeDocument/2006/relationships/image" Target="../media/image5.png"/><Relationship Id="rId4" Type="http://schemas.openxmlformats.org/officeDocument/2006/relationships/notesSlide" Target="../notesSlides/notesSlide5.xml"/><Relationship Id="rId9" Type="http://schemas.microsoft.com/office/2007/relationships/media" Target="../media/media4.wav"/></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5.png"/><Relationship Id="rId4" Type="http://schemas.microsoft.com/office/2007/relationships/media" Target="../media/media5.wav"/></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diagramQuickStyle" Target="../diagrams/quickStyle3.xml"/><Relationship Id="rId11" Type="http://schemas.microsoft.com/office/2007/relationships/diagramDrawing" Target="../diagrams/drawing3.xml"/><Relationship Id="rId5" Type="http://schemas.openxmlformats.org/officeDocument/2006/relationships/diagramLayout" Target="../diagrams/layout3.xml"/><Relationship Id="rId10" Type="http://schemas.openxmlformats.org/officeDocument/2006/relationships/image" Target="../media/image5.png"/><Relationship Id="rId4" Type="http://schemas.openxmlformats.org/officeDocument/2006/relationships/diagramData" Target="../diagrams/data3.xml"/><Relationship Id="rId9" Type="http://schemas.microsoft.com/office/2007/relationships/media" Target="../media/media6.wav"/></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image" Target="../media/image5.png"/><Relationship Id="rId3" Type="http://schemas.openxmlformats.org/officeDocument/2006/relationships/notesSlide" Target="../notesSlides/notesSlide8.xml"/><Relationship Id="rId7" Type="http://schemas.openxmlformats.org/officeDocument/2006/relationships/diagramColors" Target="../diagrams/colors4.xml"/><Relationship Id="rId12" Type="http://schemas.microsoft.com/office/2007/relationships/media" Target="../media/media7.wav"/><Relationship Id="rId2" Type="http://schemas.openxmlformats.org/officeDocument/2006/relationships/slideLayout" Target="../slideLayouts/slideLayout2.xml"/><Relationship Id="rId1" Type="http://schemas.openxmlformats.org/officeDocument/2006/relationships/video" Target="NULL" TargetMode="External"/><Relationship Id="rId6" Type="http://schemas.openxmlformats.org/officeDocument/2006/relationships/diagramQuickStyle" Target="../diagrams/quickStyle4.xml"/><Relationship Id="rId11" Type="http://schemas.openxmlformats.org/officeDocument/2006/relationships/diagramColors" Target="../diagrams/colors5.xml"/><Relationship Id="rId5" Type="http://schemas.openxmlformats.org/officeDocument/2006/relationships/diagramLayout" Target="../diagrams/layout4.xml"/><Relationship Id="rId15" Type="http://schemas.microsoft.com/office/2007/relationships/diagramDrawing" Target="../diagrams/drawing5.xml"/><Relationship Id="rId10" Type="http://schemas.openxmlformats.org/officeDocument/2006/relationships/diagramQuickStyle" Target="../diagrams/quickStyle5.xml"/><Relationship Id="rId4" Type="http://schemas.openxmlformats.org/officeDocument/2006/relationships/diagramData" Target="../diagrams/data4.xml"/><Relationship Id="rId9" Type="http://schemas.openxmlformats.org/officeDocument/2006/relationships/diagramLayout" Target="../diagrams/layout5.xml"/><Relationship Id="rId14"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6800" y="6019800"/>
            <a:ext cx="4191000" cy="6096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p:spPr>
        <p:txBody>
          <a:bodyPr>
            <a:noAutofit/>
          </a:bodyPr>
          <a:lstStyle/>
          <a:p>
            <a:r>
              <a:rPr lang="en-US" sz="3600" b="1" dirty="0" smtClean="0">
                <a:solidFill>
                  <a:schemeClr val="bg1"/>
                </a:solidFill>
              </a:rPr>
              <a:t>Deborah </a:t>
            </a:r>
            <a:r>
              <a:rPr lang="en-US" sz="3600" b="1" dirty="0" err="1" smtClean="0">
                <a:solidFill>
                  <a:schemeClr val="bg1"/>
                </a:solidFill>
              </a:rPr>
              <a:t>Matteliano</a:t>
            </a:r>
            <a:endParaRPr lang="en-US" sz="3600" b="1" dirty="0">
              <a:solidFill>
                <a:schemeClr val="bg1"/>
              </a:solidFill>
            </a:endParaRPr>
          </a:p>
        </p:txBody>
      </p:sp>
      <p:sp>
        <p:nvSpPr>
          <p:cNvPr id="2" name="Title 1"/>
          <p:cNvSpPr>
            <a:spLocks noGrp="1"/>
          </p:cNvSpPr>
          <p:nvPr>
            <p:ph type="ctrTitle"/>
          </p:nvPr>
        </p:nvSpPr>
        <p:spPr>
          <a:xfrm>
            <a:off x="0" y="1371600"/>
            <a:ext cx="9144000" cy="1676400"/>
          </a:xfrm>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4800" b="1" smtClean="0">
                <a:solidFill>
                  <a:schemeClr val="tx1"/>
                </a:solidFill>
                <a:latin typeface="Times New Roman" pitchFamily="18" charset="0"/>
                <a:cs typeface="Times New Roman" pitchFamily="18" charset="0"/>
              </a:rPr>
              <a:t>Addiction Therapy-2014</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Chicago,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4 - 6,  2014</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2"/>
          <a:srcRect/>
          <a:stretch>
            <a:fillRect/>
          </a:stretch>
        </p:blipFill>
        <p:spPr bwMode="auto">
          <a:xfrm>
            <a:off x="152400" y="0"/>
            <a:ext cx="2907916" cy="1425165"/>
          </a:xfrm>
          <a:prstGeom prst="rect">
            <a:avLst/>
          </a:prstGeom>
          <a:noFill/>
        </p:spPr>
      </p:pic>
      <p:pic>
        <p:nvPicPr>
          <p:cNvPr id="1026" name="Picture 2" descr="H:\Yossef Sari\AT-2014 Group Photo_Day 1.jpg"/>
          <p:cNvPicPr>
            <a:picLocks noChangeAspect="1" noChangeArrowheads="1"/>
          </p:cNvPicPr>
          <p:nvPr/>
        </p:nvPicPr>
        <p:blipFill>
          <a:blip r:embed="rId3"/>
          <a:srcRect/>
          <a:stretch>
            <a:fillRect/>
          </a:stretch>
        </p:blipFill>
        <p:spPr bwMode="auto">
          <a:xfrm>
            <a:off x="228600" y="3429000"/>
            <a:ext cx="4343400"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36865" name="Picture 1" descr="\\omicswb-144\Vittal Team\nikhil\Addicton 2014 day 2\IMG_1003.jpg"/>
          <p:cNvPicPr>
            <a:picLocks noChangeAspect="1" noChangeArrowheads="1"/>
          </p:cNvPicPr>
          <p:nvPr/>
        </p:nvPicPr>
        <p:blipFill>
          <a:blip r:embed="rId4" cstate="print"/>
          <a:srcRect/>
          <a:stretch>
            <a:fillRect/>
          </a:stretch>
        </p:blipFill>
        <p:spPr bwMode="auto">
          <a:xfrm>
            <a:off x="5410200" y="3733800"/>
            <a:ext cx="2886075" cy="1924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685800"/>
          </a:xfrm>
        </p:spPr>
        <p:txBody>
          <a:bodyPr>
            <a:normAutofit fontScale="90000"/>
          </a:bodyPr>
          <a:lstStyle/>
          <a:p>
            <a:r>
              <a:rPr lang="en-US" dirty="0" smtClean="0">
                <a:latin typeface="Times New Roman" pitchFamily="18" charset="0"/>
                <a:cs typeface="Times New Roman" pitchFamily="18" charset="0"/>
              </a:rPr>
              <a:t>Universal Precautions</a:t>
            </a:r>
            <a:endParaRPr lang="en-US"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11978515"/>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8"/>
              </p:ext>
            </p:extLst>
          </p:nvPr>
        </p:nvPicPr>
        <p:blipFill>
          <a:blip r:embed="rId9"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3347513648"/>
      </p:ext>
    </p:extLst>
  </p:cSld>
  <p:clrMapOvr>
    <a:masterClrMapping/>
  </p:clrMapOvr>
  <mc:AlternateContent xmlns:mc="http://schemas.openxmlformats.org/markup-compatibility/2006">
    <mc:Choice xmlns="" xmlns:p14="http://schemas.microsoft.com/office/powerpoint/2010/main" Requires="p14">
      <p:transition spd="slow" p14:dur="2000" advTm="7090"/>
    </mc:Choice>
    <mc:Fallback>
      <p:transition spd="slow" advTm="7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676400"/>
          </a:xfrm>
        </p:spPr>
        <p:txBody>
          <a:bodyPr rtlCol="0">
            <a:normAutofit/>
          </a:bodyPr>
          <a:lstStyle/>
          <a:p>
            <a:pPr eaLnBrk="1" fontAlgn="auto" hangingPunct="1">
              <a:spcAft>
                <a:spcPts val="0"/>
              </a:spcAft>
              <a:defRPr/>
            </a:pPr>
            <a:r>
              <a:rPr lang="en-US" sz="2400" dirty="0" smtClean="0">
                <a:solidFill>
                  <a:schemeClr val="accent1">
                    <a:lumMod val="75000"/>
                  </a:schemeClr>
                </a:solidFill>
              </a:rPr>
              <a:t>Universal </a:t>
            </a:r>
            <a:r>
              <a:rPr lang="en-US" sz="2000" dirty="0" smtClean="0">
                <a:solidFill>
                  <a:schemeClr val="accent1">
                    <a:lumMod val="75000"/>
                  </a:schemeClr>
                </a:solidFill>
              </a:rPr>
              <a:t>Precautions</a:t>
            </a:r>
            <a:r>
              <a:rPr lang="en-US" sz="2400" dirty="0" smtClean="0">
                <a:solidFill>
                  <a:schemeClr val="accent1">
                    <a:lumMod val="75000"/>
                  </a:schemeClr>
                </a:solidFill>
              </a:rPr>
              <a:t/>
            </a:r>
            <a:br>
              <a:rPr lang="en-US" sz="2400" dirty="0" smtClean="0">
                <a:solidFill>
                  <a:schemeClr val="accent1">
                    <a:lumMod val="75000"/>
                  </a:schemeClr>
                </a:solidFill>
              </a:rPr>
            </a:br>
            <a:r>
              <a:rPr lang="en-US" sz="2400" i="1" dirty="0" smtClean="0">
                <a:solidFill>
                  <a:schemeClr val="accent1">
                    <a:lumMod val="75000"/>
                  </a:schemeClr>
                </a:solidFill>
              </a:rPr>
              <a:t>Practice Assessment</a:t>
            </a:r>
          </a:p>
        </p:txBody>
      </p:sp>
      <p:sp>
        <p:nvSpPr>
          <p:cNvPr id="47107" name="Text Placeholder 3"/>
          <p:cNvSpPr txBox="1">
            <a:spLocks/>
          </p:cNvSpPr>
          <p:nvPr/>
        </p:nvSpPr>
        <p:spPr bwMode="auto">
          <a:xfrm>
            <a:off x="3614738" y="6248400"/>
            <a:ext cx="5757862" cy="636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 typeface="Arial" pitchFamily="34" charset="0"/>
              <a:buChar char="•"/>
            </a:pPr>
            <a:endParaRPr lang="en-US" altLang="en-US" sz="3200">
              <a:latin typeface="Calibri" pitchFamily="34" charset="0"/>
              <a:ea typeface="ヒラギノ角ゴ Pro W3"/>
              <a:cs typeface="ヒラギノ角ゴ Pro W3"/>
            </a:endParaRPr>
          </a:p>
          <a:p>
            <a:pPr eaLnBrk="1" hangingPunct="1">
              <a:buFont typeface="Arial" pitchFamily="34" charset="0"/>
              <a:buChar char="•"/>
            </a:pPr>
            <a:endParaRPr lang="en-US" altLang="en-US" sz="3200">
              <a:latin typeface="Calibri" pitchFamily="34" charset="0"/>
              <a:ea typeface="ヒラギノ角ゴ Pro W3"/>
              <a:cs typeface="ヒラギノ角ゴ Pro W3"/>
            </a:endParaRPr>
          </a:p>
          <a:p>
            <a:pPr eaLnBrk="1" hangingPunct="1">
              <a:buFont typeface="Arial" pitchFamily="34" charset="0"/>
              <a:buChar char="•"/>
            </a:pPr>
            <a:r>
              <a:rPr lang="en-US" altLang="en-US" sz="3200">
                <a:latin typeface="Calibri" pitchFamily="34" charset="0"/>
                <a:ea typeface="ヒラギノ角ゴ Pro W3"/>
                <a:cs typeface="ヒラギノ角ゴ Pro W3"/>
              </a:rPr>
              <a:t> Gourlay DL et al. </a:t>
            </a:r>
            <a:r>
              <a:rPr lang="en-US" altLang="en-US" sz="3200" i="1">
                <a:latin typeface="Calibri" pitchFamily="34" charset="0"/>
                <a:ea typeface="ヒラギノ角ゴ Pro W3"/>
                <a:cs typeface="ヒラギノ角ゴ Pro W3"/>
              </a:rPr>
              <a:t>Pain Med.</a:t>
            </a:r>
            <a:r>
              <a:rPr lang="en-US" altLang="en-US" sz="3200">
                <a:latin typeface="Calibri" pitchFamily="34" charset="0"/>
                <a:ea typeface="ヒラギノ角ゴ Pro W3"/>
                <a:cs typeface="ヒラギノ角ゴ Pro W3"/>
              </a:rPr>
              <a:t> 2005;6(2):107-112. 2. Passik SD, Weinreb HJ. </a:t>
            </a:r>
            <a:r>
              <a:rPr lang="en-US" altLang="en-US" sz="3200" i="1">
                <a:latin typeface="Calibri" pitchFamily="34" charset="0"/>
                <a:ea typeface="ヒラギノ角ゴ Pro W3"/>
                <a:cs typeface="ヒラギノ角ゴ Pro W3"/>
              </a:rPr>
              <a:t>Adv Ther. </a:t>
            </a:r>
            <a:r>
              <a:rPr lang="en-US" altLang="en-US" sz="3200">
                <a:latin typeface="Calibri" pitchFamily="34" charset="0"/>
                <a:ea typeface="ヒラギノ角ゴ Pro W3"/>
                <a:cs typeface="ヒラギノ角ゴ Pro W3"/>
              </a:rPr>
              <a:t>2000;17(2):70-83.</a:t>
            </a:r>
          </a:p>
          <a:p>
            <a:pPr eaLnBrk="1" hangingPunct="1">
              <a:buFont typeface="Arial" pitchFamily="34" charset="0"/>
              <a:buChar char="•"/>
            </a:pPr>
            <a:endParaRPr lang="en-US" altLang="en-US" sz="3200">
              <a:latin typeface="Calibri" pitchFamily="34" charset="0"/>
              <a:ea typeface="ヒラギノ角ゴ Pro W3"/>
              <a:cs typeface="ヒラギノ角ゴ Pro W3"/>
            </a:endParaRPr>
          </a:p>
        </p:txBody>
      </p:sp>
      <p:sp>
        <p:nvSpPr>
          <p:cNvPr id="47108" name="Text Placeholder 3"/>
          <p:cNvSpPr txBox="1">
            <a:spLocks/>
          </p:cNvSpPr>
          <p:nvPr/>
        </p:nvSpPr>
        <p:spPr bwMode="auto">
          <a:xfrm>
            <a:off x="419100" y="6248400"/>
            <a:ext cx="8305800" cy="31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900">
                <a:latin typeface="Calibri" pitchFamily="34" charset="0"/>
                <a:ea typeface="ヒラギノ角ゴ Pro W3"/>
                <a:cs typeface="ヒラギノ角ゴ Pro W3"/>
              </a:rPr>
              <a:t>Gourlay DL, Heit HA, Almahrezi A. Universal precautions in pain medicine: a rational approach to the treatment of chronic pain. Pain Med. 2005;Mar-Apr;6(2):107-12.</a:t>
            </a:r>
          </a:p>
          <a:p>
            <a:pPr eaLnBrk="1" hangingPunct="1"/>
            <a:r>
              <a:rPr lang="en-US" altLang="en-US" sz="900">
                <a:latin typeface="Calibri" pitchFamily="34" charset="0"/>
              </a:rPr>
              <a:t>Passik SD, Weinreb HJ. Managing chronic nonmalignant pain: overcoming obstacles to the use of opioids. </a:t>
            </a:r>
            <a:r>
              <a:rPr lang="en-US" altLang="en-US" sz="900" i="1">
                <a:latin typeface="Calibri" pitchFamily="34" charset="0"/>
              </a:rPr>
              <a:t>Adv Ther</a:t>
            </a:r>
            <a:r>
              <a:rPr lang="en-US" altLang="en-US" sz="900">
                <a:latin typeface="Calibri" pitchFamily="34" charset="0"/>
              </a:rPr>
              <a:t>. 2000 Mar-Apr;17(2):70-83.</a:t>
            </a:r>
            <a:endParaRPr lang="en-US" altLang="en-US" sz="900">
              <a:latin typeface="Calibri" pitchFamily="34" charset="0"/>
              <a:ea typeface="ヒラギノ角ゴ Pro W3"/>
              <a:cs typeface="ヒラギノ角ゴ Pro W3"/>
            </a:endParaRPr>
          </a:p>
          <a:p>
            <a:pPr eaLnBrk="1" hangingPunct="1">
              <a:buFont typeface="Arial" pitchFamily="34" charset="0"/>
              <a:buChar char="•"/>
            </a:pPr>
            <a:endParaRPr lang="en-US" altLang="en-US" sz="900">
              <a:latin typeface="Calibri" pitchFamily="34" charset="0"/>
              <a:ea typeface="ヒラギノ角ゴ Pro W3"/>
              <a:cs typeface="ヒラギノ角ゴ Pro W3"/>
            </a:endParaRPr>
          </a:p>
        </p:txBody>
      </p:sp>
      <p:graphicFrame>
        <p:nvGraphicFramePr>
          <p:cNvPr id="4" name="Table 3"/>
          <p:cNvGraphicFramePr>
            <a:graphicFrameLocks noGrp="1"/>
          </p:cNvGraphicFramePr>
          <p:nvPr>
            <p:extLst>
              <p:ext uri="{D42A27DB-BD31-4B8C-83A1-F6EECF244321}">
                <p14:modId xmlns="" xmlns:p14="http://schemas.microsoft.com/office/powerpoint/2010/main" val="2596675010"/>
              </p:ext>
            </p:extLst>
          </p:nvPr>
        </p:nvGraphicFramePr>
        <p:xfrm>
          <a:off x="914400" y="990600"/>
          <a:ext cx="7010400" cy="5086351"/>
        </p:xfrm>
        <a:graphic>
          <a:graphicData uri="http://schemas.openxmlformats.org/drawingml/2006/table">
            <a:tbl>
              <a:tblPr firstRow="1" bandRow="1">
                <a:tableStyleId>{5C22544A-7EE6-4342-B048-85BDC9FD1C3A}</a:tableStyleId>
              </a:tblPr>
              <a:tblGrid>
                <a:gridCol w="467360"/>
                <a:gridCol w="5218853"/>
                <a:gridCol w="1324187"/>
              </a:tblGrid>
              <a:tr h="523512">
                <a:tc>
                  <a:txBody>
                    <a:bodyPr/>
                    <a:lstStyle/>
                    <a:p>
                      <a:pPr algn="ctr" fontAlgn="b"/>
                      <a:r>
                        <a:rPr lang="en-US" sz="1600" b="0" i="0" u="none" strike="noStrike" dirty="0">
                          <a:solidFill>
                            <a:schemeClr val="bg1"/>
                          </a:solidFill>
                          <a:effectLst/>
                          <a:latin typeface="+mj-lt"/>
                        </a:rPr>
                        <a:t> </a:t>
                      </a:r>
                    </a:p>
                  </a:txBody>
                  <a:tcPr marL="9525" marR="9525" marT="9526" marB="0" anchor="b"/>
                </a:tc>
                <a:tc>
                  <a:txBody>
                    <a:bodyPr/>
                    <a:lstStyle/>
                    <a:p>
                      <a:pPr algn="ctr" fontAlgn="b"/>
                      <a:r>
                        <a:rPr lang="en-US" sz="1600" b="1" i="0" u="none" strike="noStrike" dirty="0" smtClean="0">
                          <a:solidFill>
                            <a:schemeClr val="bg1"/>
                          </a:solidFill>
                          <a:effectLst/>
                          <a:latin typeface="+mj-lt"/>
                        </a:rPr>
                        <a:t>Universal Precaution</a:t>
                      </a:r>
                      <a:endParaRPr lang="en-US" sz="1600" b="1" i="0" u="none" strike="noStrike" dirty="0">
                        <a:solidFill>
                          <a:schemeClr val="bg1"/>
                        </a:solidFill>
                        <a:effectLst/>
                        <a:latin typeface="+mj-lt"/>
                      </a:endParaRPr>
                    </a:p>
                  </a:txBody>
                  <a:tcPr marL="9525" marR="9525" marT="9526" marB="0" anchor="b"/>
                </a:tc>
                <a:tc>
                  <a:txBody>
                    <a:bodyPr/>
                    <a:lstStyle/>
                    <a:p>
                      <a:pPr algn="ctr" fontAlgn="b"/>
                      <a:r>
                        <a:rPr lang="en-US" sz="1600" b="1" i="0" u="none" strike="noStrike" dirty="0" smtClean="0">
                          <a:solidFill>
                            <a:schemeClr val="bg1"/>
                          </a:solidFill>
                          <a:effectLst/>
                          <a:latin typeface="+mj-lt"/>
                        </a:rPr>
                        <a:t>Date performed</a:t>
                      </a:r>
                      <a:endParaRPr lang="en-US" sz="1600" b="1" i="0" u="none" strike="noStrike" dirty="0">
                        <a:solidFill>
                          <a:schemeClr val="bg1"/>
                        </a:solidFill>
                        <a:effectLst/>
                        <a:latin typeface="+mj-lt"/>
                      </a:endParaRPr>
                    </a:p>
                  </a:txBody>
                  <a:tcPr marL="9525" marR="9525" marT="9526" marB="0" anchor="b"/>
                </a:tc>
              </a:tr>
              <a:tr h="408108">
                <a:tc>
                  <a:txBody>
                    <a:bodyPr/>
                    <a:lstStyle/>
                    <a:p>
                      <a:pPr algn="ctr" rtl="0" fontAlgn="ctr"/>
                      <a:r>
                        <a:rPr lang="en-US" sz="1200" b="0" i="0" u="none" strike="noStrike">
                          <a:solidFill>
                            <a:srgbClr val="000000"/>
                          </a:solidFill>
                          <a:effectLst/>
                          <a:latin typeface="+mj-lt"/>
                        </a:rPr>
                        <a:t>1</a:t>
                      </a:r>
                    </a:p>
                  </a:txBody>
                  <a:tcPr marL="9525" marR="9525" marT="9526" marB="0" anchor="ctr"/>
                </a:tc>
                <a:tc>
                  <a:txBody>
                    <a:bodyPr/>
                    <a:lstStyle/>
                    <a:p>
                      <a:pPr algn="l" rtl="0" fontAlgn="ctr"/>
                      <a:r>
                        <a:rPr lang="en-US" sz="1200" b="0" i="0" u="none" strike="noStrike">
                          <a:solidFill>
                            <a:srgbClr val="000000"/>
                          </a:solidFill>
                          <a:effectLst/>
                          <a:latin typeface="+mj-lt"/>
                        </a:rPr>
                        <a:t>Make a Diagnosis with Appropriate Differential</a:t>
                      </a:r>
                    </a:p>
                  </a:txBody>
                  <a:tcPr marL="9525" marR="9525" marT="9526" marB="0" anchor="ctr"/>
                </a:tc>
                <a:tc>
                  <a:txBody>
                    <a:bodyPr/>
                    <a:lstStyle/>
                    <a:p>
                      <a:pPr algn="ctr" rtl="0" fontAlgn="ctr"/>
                      <a:r>
                        <a:rPr lang="en-US" sz="1200" b="0" i="0" u="none" strike="noStrike" dirty="0">
                          <a:solidFill>
                            <a:srgbClr val="000000"/>
                          </a:solidFill>
                          <a:effectLst/>
                          <a:latin typeface="+mj-lt"/>
                        </a:rPr>
                        <a:t> </a:t>
                      </a:r>
                    </a:p>
                  </a:txBody>
                  <a:tcPr marL="9525" marR="9525" marT="9526" marB="0" anchor="ctr"/>
                </a:tc>
              </a:tr>
              <a:tr h="607707">
                <a:tc>
                  <a:txBody>
                    <a:bodyPr/>
                    <a:lstStyle/>
                    <a:p>
                      <a:pPr algn="ctr" rtl="0" fontAlgn="ctr"/>
                      <a:r>
                        <a:rPr lang="en-US" sz="1200" b="0" i="0" u="none" strike="noStrike">
                          <a:solidFill>
                            <a:srgbClr val="000000"/>
                          </a:solidFill>
                          <a:effectLst/>
                          <a:latin typeface="+mj-lt"/>
                        </a:rPr>
                        <a:t>2</a:t>
                      </a:r>
                    </a:p>
                  </a:txBody>
                  <a:tcPr marL="9525" marR="9525" marT="9526" marB="0" anchor="ctr"/>
                </a:tc>
                <a:tc>
                  <a:txBody>
                    <a:bodyPr/>
                    <a:lstStyle/>
                    <a:p>
                      <a:pPr algn="l" rtl="0" fontAlgn="ctr"/>
                      <a:r>
                        <a:rPr lang="en-US" sz="1200" b="0" i="0" u="none" strike="noStrike">
                          <a:solidFill>
                            <a:srgbClr val="000000"/>
                          </a:solidFill>
                          <a:effectLst/>
                          <a:latin typeface="+mj-lt"/>
                        </a:rPr>
                        <a:t>Psychological Assessment Including Risk of Addictive Disorders; including Patient-Centered UDT</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346923">
                <a:tc>
                  <a:txBody>
                    <a:bodyPr/>
                    <a:lstStyle/>
                    <a:p>
                      <a:pPr algn="ctr" rtl="0" fontAlgn="ctr"/>
                      <a:r>
                        <a:rPr lang="en-US" sz="1200" b="0" i="0" u="none" strike="noStrike">
                          <a:solidFill>
                            <a:srgbClr val="000000"/>
                          </a:solidFill>
                          <a:effectLst/>
                          <a:latin typeface="+mj-lt"/>
                        </a:rPr>
                        <a:t>3</a:t>
                      </a:r>
                    </a:p>
                  </a:txBody>
                  <a:tcPr marL="9525" marR="9525" marT="9526" marB="0" anchor="ctr"/>
                </a:tc>
                <a:tc>
                  <a:txBody>
                    <a:bodyPr/>
                    <a:lstStyle/>
                    <a:p>
                      <a:pPr algn="l" rtl="0" fontAlgn="ctr"/>
                      <a:r>
                        <a:rPr lang="en-US" sz="1200" b="0" i="0" u="none" strike="noStrike">
                          <a:solidFill>
                            <a:srgbClr val="000000"/>
                          </a:solidFill>
                          <a:effectLst/>
                          <a:latin typeface="+mj-lt"/>
                        </a:rPr>
                        <a:t>Informed Consent</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346923">
                <a:tc>
                  <a:txBody>
                    <a:bodyPr/>
                    <a:lstStyle/>
                    <a:p>
                      <a:pPr algn="ctr" rtl="0" fontAlgn="ctr"/>
                      <a:r>
                        <a:rPr lang="en-US" sz="1200" b="0" i="0" u="none" strike="noStrike">
                          <a:solidFill>
                            <a:srgbClr val="000000"/>
                          </a:solidFill>
                          <a:effectLst/>
                          <a:latin typeface="+mj-lt"/>
                        </a:rPr>
                        <a:t>4</a:t>
                      </a:r>
                    </a:p>
                  </a:txBody>
                  <a:tcPr marL="9525" marR="9525" marT="9526" marB="0" anchor="ctr"/>
                </a:tc>
                <a:tc>
                  <a:txBody>
                    <a:bodyPr/>
                    <a:lstStyle/>
                    <a:p>
                      <a:pPr algn="l" rtl="0" fontAlgn="ctr"/>
                      <a:r>
                        <a:rPr lang="en-US" sz="1200" b="0" i="0" u="none" strike="noStrike">
                          <a:solidFill>
                            <a:srgbClr val="000000"/>
                          </a:solidFill>
                          <a:effectLst/>
                          <a:latin typeface="+mj-lt"/>
                        </a:rPr>
                        <a:t>Treatment Agreement</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459341">
                <a:tc>
                  <a:txBody>
                    <a:bodyPr/>
                    <a:lstStyle/>
                    <a:p>
                      <a:pPr algn="ctr" rtl="0" fontAlgn="ctr"/>
                      <a:r>
                        <a:rPr lang="en-US" sz="1200" b="0" i="0" u="none" strike="noStrike">
                          <a:solidFill>
                            <a:srgbClr val="000000"/>
                          </a:solidFill>
                          <a:effectLst/>
                          <a:latin typeface="+mj-lt"/>
                        </a:rPr>
                        <a:t>5</a:t>
                      </a:r>
                    </a:p>
                  </a:txBody>
                  <a:tcPr marL="9525" marR="9525" marT="9526" marB="0" anchor="ctr"/>
                </a:tc>
                <a:tc>
                  <a:txBody>
                    <a:bodyPr/>
                    <a:lstStyle/>
                    <a:p>
                      <a:pPr algn="l" rtl="0" fontAlgn="ctr"/>
                      <a:r>
                        <a:rPr lang="en-US" sz="1200" b="0" i="0" u="none" strike="noStrike">
                          <a:solidFill>
                            <a:srgbClr val="000000"/>
                          </a:solidFill>
                          <a:effectLst/>
                          <a:latin typeface="+mj-lt"/>
                        </a:rPr>
                        <a:t>Pre- and Post-Intervention Assessment of Pain Level and Function</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459341">
                <a:tc>
                  <a:txBody>
                    <a:bodyPr/>
                    <a:lstStyle/>
                    <a:p>
                      <a:pPr algn="ctr" rtl="0" fontAlgn="ctr"/>
                      <a:r>
                        <a:rPr lang="en-US" sz="1200" b="0" i="0" u="none" strike="noStrike">
                          <a:solidFill>
                            <a:srgbClr val="000000"/>
                          </a:solidFill>
                          <a:effectLst/>
                          <a:latin typeface="+mj-lt"/>
                        </a:rPr>
                        <a:t>6</a:t>
                      </a:r>
                    </a:p>
                  </a:txBody>
                  <a:tcPr marL="9525" marR="9525" marT="9526" marB="0" anchor="ctr"/>
                </a:tc>
                <a:tc>
                  <a:txBody>
                    <a:bodyPr/>
                    <a:lstStyle/>
                    <a:p>
                      <a:pPr algn="l" rtl="0" fontAlgn="ctr"/>
                      <a:r>
                        <a:rPr lang="en-US" sz="1200" b="0" i="0" u="none" strike="noStrike" dirty="0">
                          <a:solidFill>
                            <a:srgbClr val="000000"/>
                          </a:solidFill>
                          <a:effectLst/>
                          <a:latin typeface="+mj-lt"/>
                        </a:rPr>
                        <a:t>Appropriate Trial of Opioid Therapy +/- Adjunctive Medication</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408108">
                <a:tc>
                  <a:txBody>
                    <a:bodyPr/>
                    <a:lstStyle/>
                    <a:p>
                      <a:pPr algn="ctr" rtl="0" fontAlgn="ctr"/>
                      <a:r>
                        <a:rPr lang="en-US" sz="1200" b="0" i="0" u="none" strike="noStrike" dirty="0">
                          <a:solidFill>
                            <a:srgbClr val="000000"/>
                          </a:solidFill>
                          <a:effectLst/>
                          <a:latin typeface="+mj-lt"/>
                        </a:rPr>
                        <a:t>7</a:t>
                      </a:r>
                    </a:p>
                  </a:txBody>
                  <a:tcPr marL="9525" marR="9525" marT="9526" marB="0" anchor="ctr"/>
                </a:tc>
                <a:tc>
                  <a:txBody>
                    <a:bodyPr/>
                    <a:lstStyle/>
                    <a:p>
                      <a:pPr algn="l" rtl="0" fontAlgn="ctr"/>
                      <a:r>
                        <a:rPr lang="en-US" sz="1200" b="0" i="0" u="none" strike="noStrike">
                          <a:solidFill>
                            <a:srgbClr val="000000"/>
                          </a:solidFill>
                          <a:effectLst/>
                          <a:latin typeface="+mj-lt"/>
                        </a:rPr>
                        <a:t>Reassessment of Pain Score and Level of Function</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683996">
                <a:tc>
                  <a:txBody>
                    <a:bodyPr/>
                    <a:lstStyle/>
                    <a:p>
                      <a:pPr algn="ctr" rtl="0" fontAlgn="ctr"/>
                      <a:r>
                        <a:rPr lang="en-US" sz="1200" b="0" i="0" u="none" strike="noStrike" dirty="0">
                          <a:solidFill>
                            <a:srgbClr val="000000"/>
                          </a:solidFill>
                          <a:effectLst/>
                          <a:latin typeface="+mj-lt"/>
                        </a:rPr>
                        <a:t>8</a:t>
                      </a:r>
                    </a:p>
                  </a:txBody>
                  <a:tcPr marL="9525" marR="9525" marT="952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mj-lt"/>
                        </a:rPr>
                        <a:t>Regularly Assess the “</a:t>
                      </a:r>
                      <a:r>
                        <a:rPr lang="en-US" sz="1200" b="0" i="0" u="none" strike="noStrike" dirty="0" smtClean="0">
                          <a:solidFill>
                            <a:srgbClr val="000000"/>
                          </a:solidFill>
                          <a:effectLst/>
                          <a:latin typeface="+mj-lt"/>
                        </a:rPr>
                        <a:t>Five</a:t>
                      </a:r>
                      <a:r>
                        <a:rPr lang="en-US" sz="1200" b="0" i="0" u="none" strike="noStrike" baseline="0" dirty="0" smtClean="0">
                          <a:solidFill>
                            <a:srgbClr val="000000"/>
                          </a:solidFill>
                          <a:effectLst/>
                          <a:latin typeface="+mj-lt"/>
                        </a:rPr>
                        <a:t> </a:t>
                      </a:r>
                      <a:r>
                        <a:rPr lang="en-US" sz="1200" b="0" i="0" u="none" strike="noStrike" dirty="0" smtClean="0">
                          <a:solidFill>
                            <a:srgbClr val="000000"/>
                          </a:solidFill>
                          <a:effectLst/>
                          <a:latin typeface="+mj-lt"/>
                        </a:rPr>
                        <a:t>As</a:t>
                      </a:r>
                      <a:r>
                        <a:rPr lang="en-US" sz="1200" b="0" i="0" u="none" strike="noStrike" dirty="0">
                          <a:solidFill>
                            <a:srgbClr val="000000"/>
                          </a:solidFill>
                          <a:effectLst/>
                          <a:latin typeface="+mj-lt"/>
                        </a:rPr>
                        <a:t>” of Pain </a:t>
                      </a:r>
                      <a:r>
                        <a:rPr lang="en-US" sz="1200" b="0" i="0" u="none" strike="noStrike" dirty="0" smtClean="0">
                          <a:solidFill>
                            <a:srgbClr val="000000"/>
                          </a:solidFill>
                          <a:effectLst/>
                          <a:latin typeface="+mj-lt"/>
                        </a:rPr>
                        <a:t>Medicine (Analgesia, Activity, Adverse Effects, Aberrant Behavior,</a:t>
                      </a:r>
                      <a:r>
                        <a:rPr lang="en-US" sz="1200" b="0" i="0" u="none" strike="noStrike" baseline="0" dirty="0" smtClean="0">
                          <a:solidFill>
                            <a:srgbClr val="000000"/>
                          </a:solidFill>
                          <a:effectLst/>
                          <a:latin typeface="+mj-lt"/>
                        </a:rPr>
                        <a:t> </a:t>
                      </a:r>
                      <a:r>
                        <a:rPr lang="en-US" sz="1200" b="0" i="0" u="none" strike="noStrike" dirty="0" smtClean="0">
                          <a:solidFill>
                            <a:srgbClr val="000000"/>
                          </a:solidFill>
                          <a:effectLst/>
                          <a:latin typeface="+mj-lt"/>
                        </a:rPr>
                        <a:t>Affect)</a:t>
                      </a:r>
                    </a:p>
                  </a:txBody>
                  <a:tcPr marL="9525" marR="9525" marT="9526" marB="0" anchor="ctr"/>
                </a:tc>
                <a:tc>
                  <a:txBody>
                    <a:bodyPr/>
                    <a:lstStyle/>
                    <a:p>
                      <a:pPr algn="ctr" rtl="0" fontAlgn="ctr"/>
                      <a:r>
                        <a:rPr lang="en-US" sz="1200" b="0" i="0" u="none" strike="noStrike" dirty="0">
                          <a:solidFill>
                            <a:srgbClr val="000000"/>
                          </a:solidFill>
                          <a:effectLst/>
                          <a:latin typeface="+mj-lt"/>
                        </a:rPr>
                        <a:t> </a:t>
                      </a:r>
                    </a:p>
                  </a:txBody>
                  <a:tcPr marL="9525" marR="9525" marT="9526" marB="0" anchor="ctr"/>
                </a:tc>
              </a:tr>
              <a:tr h="607707">
                <a:tc>
                  <a:txBody>
                    <a:bodyPr/>
                    <a:lstStyle/>
                    <a:p>
                      <a:pPr algn="ctr" rtl="0" fontAlgn="ctr"/>
                      <a:r>
                        <a:rPr lang="en-US" sz="1200" b="0" i="0" u="none" strike="noStrike" dirty="0">
                          <a:solidFill>
                            <a:srgbClr val="000000"/>
                          </a:solidFill>
                          <a:effectLst/>
                          <a:latin typeface="+mj-lt"/>
                        </a:rPr>
                        <a:t>9</a:t>
                      </a:r>
                    </a:p>
                  </a:txBody>
                  <a:tcPr marL="9525" marR="9525" marT="9526" marB="0" anchor="ctr"/>
                </a:tc>
                <a:tc>
                  <a:txBody>
                    <a:bodyPr/>
                    <a:lstStyle/>
                    <a:p>
                      <a:pPr algn="l" rtl="0" fontAlgn="ctr"/>
                      <a:r>
                        <a:rPr lang="en-US" sz="1200" b="0" i="0" u="none" strike="noStrike" dirty="0">
                          <a:solidFill>
                            <a:srgbClr val="000000"/>
                          </a:solidFill>
                          <a:effectLst/>
                          <a:latin typeface="+mj-lt"/>
                        </a:rPr>
                        <a:t>Periodically Review Pain Diagnosis and Comorbid Conditions, Including Addictive Disorders</a:t>
                      </a:r>
                    </a:p>
                  </a:txBody>
                  <a:tcPr marL="9525" marR="9525" marT="9526" marB="0" anchor="ctr"/>
                </a:tc>
                <a:tc>
                  <a:txBody>
                    <a:bodyPr/>
                    <a:lstStyle/>
                    <a:p>
                      <a:pPr algn="ctr" rtl="0" fontAlgn="ctr"/>
                      <a:r>
                        <a:rPr lang="en-US" sz="1200" b="0" i="0" u="none" strike="noStrike">
                          <a:solidFill>
                            <a:srgbClr val="000000"/>
                          </a:solidFill>
                          <a:effectLst/>
                          <a:latin typeface="+mj-lt"/>
                        </a:rPr>
                        <a:t> </a:t>
                      </a:r>
                    </a:p>
                  </a:txBody>
                  <a:tcPr marL="9525" marR="9525" marT="9526" marB="0" anchor="ctr"/>
                </a:tc>
              </a:tr>
              <a:tr h="234685">
                <a:tc>
                  <a:txBody>
                    <a:bodyPr/>
                    <a:lstStyle/>
                    <a:p>
                      <a:pPr algn="ctr" rtl="0" fontAlgn="ctr"/>
                      <a:r>
                        <a:rPr lang="en-US" sz="1200" b="0" i="0" u="none" strike="noStrike">
                          <a:solidFill>
                            <a:srgbClr val="000000"/>
                          </a:solidFill>
                          <a:effectLst/>
                          <a:latin typeface="+mj-lt"/>
                        </a:rPr>
                        <a:t>10</a:t>
                      </a:r>
                    </a:p>
                  </a:txBody>
                  <a:tcPr marL="9525" marR="9525" marT="9526" marB="0" anchor="ctr"/>
                </a:tc>
                <a:tc>
                  <a:txBody>
                    <a:bodyPr/>
                    <a:lstStyle/>
                    <a:p>
                      <a:pPr algn="l" rtl="0" fontAlgn="ctr"/>
                      <a:r>
                        <a:rPr lang="en-US" sz="1200" b="0" i="0" u="none" strike="noStrike" dirty="0">
                          <a:solidFill>
                            <a:srgbClr val="000000"/>
                          </a:solidFill>
                          <a:effectLst/>
                          <a:latin typeface="+mj-lt"/>
                        </a:rPr>
                        <a:t>Documentation</a:t>
                      </a:r>
                    </a:p>
                  </a:txBody>
                  <a:tcPr marL="9525" marR="9525" marT="9526" marB="0" anchor="ctr"/>
                </a:tc>
                <a:tc>
                  <a:txBody>
                    <a:bodyPr/>
                    <a:lstStyle/>
                    <a:p>
                      <a:pPr algn="ctr" rtl="0" fontAlgn="ctr"/>
                      <a:r>
                        <a:rPr lang="en-US" sz="1200" b="0" i="0" u="none" strike="noStrike" dirty="0">
                          <a:solidFill>
                            <a:srgbClr val="000000"/>
                          </a:solidFill>
                          <a:effectLst/>
                          <a:latin typeface="+mj-lt"/>
                        </a:rPr>
                        <a:t> </a:t>
                      </a:r>
                    </a:p>
                  </a:txBody>
                  <a:tcPr marL="9525" marR="9525" marT="9526" marB="0" anchor="ctr"/>
                </a:tc>
              </a:tr>
            </a:tbl>
          </a:graphicData>
        </a:graphic>
      </p:graphicFrame>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3571679375"/>
      </p:ext>
    </p:extLst>
  </p:cSld>
  <p:clrMapOvr>
    <a:masterClrMapping/>
  </p:clrMapOvr>
  <mc:AlternateContent xmlns:mc="http://schemas.openxmlformats.org/markup-compatibility/2006">
    <mc:Choice xmlns="" xmlns:p14="http://schemas.microsoft.com/office/powerpoint/2010/main" Requires="p14">
      <p:transition spd="slow" p14:dur="2000" advTm="10492"/>
    </mc:Choice>
    <mc:Fallback>
      <p:transition spd="slow" advTm="104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1295400"/>
          </a:xfrm>
        </p:spPr>
        <p:txBody>
          <a:bodyPr>
            <a:normAutofit fontScale="90000"/>
          </a:bodyPr>
          <a:lstStyle/>
          <a:p>
            <a:pPr algn="ctr"/>
            <a:r>
              <a:rPr lang="en-US" sz="4800" dirty="0" smtClean="0">
                <a:latin typeface="Times New Roman" pitchFamily="18" charset="0"/>
                <a:cs typeface="Times New Roman" pitchFamily="18" charset="0"/>
              </a:rPr>
              <a:t>Universal Precautions </a:t>
            </a:r>
            <a:br>
              <a:rPr lang="en-US" sz="4800" dirty="0" smtClean="0">
                <a:latin typeface="Times New Roman" pitchFamily="18" charset="0"/>
                <a:cs typeface="Times New Roman" pitchFamily="18" charset="0"/>
              </a:rPr>
            </a:br>
            <a:r>
              <a:rPr lang="en-US" sz="4800" dirty="0" smtClean="0">
                <a:latin typeface="Times New Roman" pitchFamily="18" charset="0"/>
                <a:cs typeface="Times New Roman" pitchFamily="18" charset="0"/>
              </a:rPr>
              <a:t>for Level of Risk </a:t>
            </a:r>
            <a:endParaRPr lang="en-US" sz="4800" dirty="0">
              <a:latin typeface="Times New Roman" pitchFamily="18" charset="0"/>
              <a:cs typeface="Times New Roman" pitchFamily="18" charset="0"/>
            </a:endParaRPr>
          </a:p>
        </p:txBody>
      </p:sp>
      <p:graphicFrame>
        <p:nvGraphicFramePr>
          <p:cNvPr id="8" name="Content Placeholder 7"/>
          <p:cNvGraphicFramePr>
            <a:graphicFrameLocks noGrp="1"/>
          </p:cNvGraphicFramePr>
          <p:nvPr>
            <p:ph sz="half" idx="1"/>
            <p:extLst>
              <p:ext uri="{D42A27DB-BD31-4B8C-83A1-F6EECF244321}">
                <p14:modId xmlns="" xmlns:p14="http://schemas.microsoft.com/office/powerpoint/2010/main" val="3448141640"/>
              </p:ext>
            </p:extLst>
          </p:nvPr>
        </p:nvGraphicFramePr>
        <p:xfrm>
          <a:off x="4648200" y="1920875"/>
          <a:ext cx="4038600" cy="4433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Content Placeholder 8"/>
          <p:cNvGraphicFramePr>
            <a:graphicFrameLocks noGrp="1"/>
          </p:cNvGraphicFramePr>
          <p:nvPr>
            <p:ph sz="half" idx="2"/>
            <p:extLst>
              <p:ext uri="{D42A27DB-BD31-4B8C-83A1-F6EECF244321}">
                <p14:modId xmlns="" xmlns:p14="http://schemas.microsoft.com/office/powerpoint/2010/main" val="1587636716"/>
              </p:ext>
            </p:extLst>
          </p:nvPr>
        </p:nvGraphicFramePr>
        <p:xfrm>
          <a:off x="457200" y="1920875"/>
          <a:ext cx="4038600" cy="44338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 xmlns:p14="http://schemas.microsoft.com/office/powerpoint/2010/main" val="410397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AF610152-C0AA-4776-A4EC-291D7EF928D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graphicEl>
                                              <a:dgm id="{01D3C0D4-62D4-4C6D-A74B-22426448172C}"/>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graphicEl>
                                              <a:dgm id="{A0878D66-AB65-4728-A243-382BB4EACFE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8E1AAA3C-EFD6-4836-A234-581D17A42944}"/>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graphicEl>
                                              <a:dgm id="{5774DCD6-4921-4A25-B257-C4D08F438A6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graphicEl>
                                              <a:dgm id="{FB3263FD-1AD6-4CF8-A194-5B9AB25FB83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FDD23CEA-3677-40B4-AC08-3F806B1F3202}"/>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identifying risk</a:t>
            </a:r>
            <a:endParaRPr lang="en-US" dirty="0"/>
          </a:p>
        </p:txBody>
      </p:sp>
      <p:sp>
        <p:nvSpPr>
          <p:cNvPr id="3" name="Content Placeholder 2"/>
          <p:cNvSpPr>
            <a:spLocks noGrp="1"/>
          </p:cNvSpPr>
          <p:nvPr>
            <p:ph idx="1"/>
          </p:nvPr>
        </p:nvSpPr>
        <p:spPr/>
        <p:txBody>
          <a:bodyPr/>
          <a:lstStyle/>
          <a:p>
            <a:r>
              <a:rPr lang="en-US" dirty="0" smtClean="0"/>
              <a:t>Stigma</a:t>
            </a:r>
          </a:p>
          <a:p>
            <a:r>
              <a:rPr lang="en-US" dirty="0" smtClean="0"/>
              <a:t>Misconceptions</a:t>
            </a:r>
          </a:p>
          <a:p>
            <a:r>
              <a:rPr lang="en-US" dirty="0" smtClean="0"/>
              <a:t>Limited access to providers familiar with identifying substance use disorders or other risks </a:t>
            </a:r>
            <a:endParaRPr lang="en-US" dirty="0"/>
          </a:p>
        </p:txBody>
      </p:sp>
    </p:spTree>
    <p:extLst>
      <p:ext uri="{BB962C8B-B14F-4D97-AF65-F5344CB8AC3E}">
        <p14:creationId xmlns="" xmlns:p14="http://schemas.microsoft.com/office/powerpoint/2010/main" val="130887199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a:t>
            </a:r>
            <a:endParaRPr lang="en-US" dirty="0"/>
          </a:p>
        </p:txBody>
      </p:sp>
      <p:sp>
        <p:nvSpPr>
          <p:cNvPr id="3" name="Content Placeholder 2"/>
          <p:cNvSpPr>
            <a:spLocks noGrp="1"/>
          </p:cNvSpPr>
          <p:nvPr>
            <p:ph idx="1"/>
          </p:nvPr>
        </p:nvSpPr>
        <p:spPr/>
        <p:txBody>
          <a:bodyPr/>
          <a:lstStyle/>
          <a:p>
            <a:r>
              <a:rPr lang="en-US" dirty="0" smtClean="0"/>
              <a:t>Misunderstanding of indicators that could point to risk</a:t>
            </a:r>
          </a:p>
          <a:p>
            <a:r>
              <a:rPr lang="en-US" dirty="0" smtClean="0"/>
              <a:t>Lack of understanding of toxicology screening</a:t>
            </a:r>
          </a:p>
          <a:p>
            <a:r>
              <a:rPr lang="en-US" dirty="0" smtClean="0"/>
              <a:t>Lack of understanding of how to implement a systemized approach to adherence monitoring</a:t>
            </a:r>
            <a:endParaRPr lang="en-US" dirty="0"/>
          </a:p>
        </p:txBody>
      </p:sp>
    </p:spTree>
    <p:extLst>
      <p:ext uri="{BB962C8B-B14F-4D97-AF65-F5344CB8AC3E}">
        <p14:creationId xmlns="" xmlns:p14="http://schemas.microsoft.com/office/powerpoint/2010/main" val="33158177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solidFill>
                  <a:prstClr val="white"/>
                </a:solidFill>
              </a:rPr>
              <a:t>  Screening</a:t>
            </a:r>
            <a:endParaRPr lang="en-US" dirty="0">
              <a:solidFill>
                <a:prstClr val="white"/>
              </a:solidFill>
            </a:endParaRPr>
          </a:p>
        </p:txBody>
      </p:sp>
      <p:sp>
        <p:nvSpPr>
          <p:cNvPr id="2" name="Content Placeholder 1"/>
          <p:cNvSpPr>
            <a:spLocks noGrp="1"/>
          </p:cNvSpPr>
          <p:nvPr>
            <p:ph idx="1"/>
          </p:nvPr>
        </p:nvSpPr>
        <p:spPr/>
        <p:txBody>
          <a:bodyPr/>
          <a:lstStyle/>
          <a:p>
            <a:pPr marL="0" indent="0">
              <a:buNone/>
            </a:pPr>
            <a:endParaRPr lang="en-US" dirty="0" smtClean="0"/>
          </a:p>
          <a:p>
            <a:r>
              <a:rPr lang="en-US" dirty="0" smtClean="0"/>
              <a:t>Pill Counts</a:t>
            </a:r>
          </a:p>
          <a:p>
            <a:r>
              <a:rPr lang="en-US" dirty="0" smtClean="0"/>
              <a:t> Prescription Drug Monitoring Programs REMS</a:t>
            </a:r>
          </a:p>
          <a:p>
            <a:pPr marL="450342" indent="-457200"/>
            <a:r>
              <a:rPr lang="en-US" dirty="0"/>
              <a:t>Urine Drug Testing</a:t>
            </a:r>
          </a:p>
          <a:p>
            <a:pPr marL="393192" lvl="1" indent="0">
              <a:buNone/>
            </a:pPr>
            <a:endParaRPr lang="en-US" dirty="0" smtClean="0"/>
          </a:p>
          <a:p>
            <a:pPr lvl="1"/>
            <a:endParaRPr lang="en-US" dirty="0"/>
          </a:p>
        </p:txBody>
      </p:sp>
    </p:spTree>
    <p:extLst>
      <p:ext uri="{BB962C8B-B14F-4D97-AF65-F5344CB8AC3E}">
        <p14:creationId xmlns="" xmlns:p14="http://schemas.microsoft.com/office/powerpoint/2010/main" val="7296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1138238" y="152400"/>
            <a:ext cx="7867650" cy="985838"/>
          </a:xfrm>
        </p:spPr>
        <p:txBody>
          <a:bodyPr/>
          <a:lstStyle/>
          <a:p>
            <a:r>
              <a:rPr lang="en-US" altLang="en-US" sz="3800" dirty="0" smtClean="0"/>
              <a:t>Understand Opiate metabolism</a:t>
            </a:r>
          </a:p>
        </p:txBody>
      </p:sp>
      <p:sp>
        <p:nvSpPr>
          <p:cNvPr id="4" name="Horizontal Scroll 3"/>
          <p:cNvSpPr/>
          <p:nvPr/>
        </p:nvSpPr>
        <p:spPr>
          <a:xfrm>
            <a:off x="228600" y="3810000"/>
            <a:ext cx="8716963" cy="2036763"/>
          </a:xfrm>
          <a:prstGeom prst="horizontalScroll">
            <a:avLst/>
          </a:prstGeom>
          <a:solidFill>
            <a:schemeClr val="accent5">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700" b="1" dirty="0">
                <a:solidFill>
                  <a:schemeClr val="tx1"/>
                </a:solidFill>
              </a:rPr>
              <a:t>Pharmacokinetics</a:t>
            </a:r>
            <a:r>
              <a:rPr lang="en-US" sz="2700" dirty="0">
                <a:solidFill>
                  <a:schemeClr val="tx1"/>
                </a:solidFill>
              </a:rPr>
              <a:t>  </a:t>
            </a:r>
          </a:p>
          <a:p>
            <a:pPr algn="ctr">
              <a:defRPr/>
            </a:pPr>
            <a:r>
              <a:rPr lang="en-US" sz="2700" dirty="0">
                <a:solidFill>
                  <a:schemeClr val="tx1"/>
                </a:solidFill>
              </a:rPr>
              <a:t>What your body does to a drug</a:t>
            </a:r>
          </a:p>
          <a:p>
            <a:pPr algn="ctr">
              <a:defRPr/>
            </a:pPr>
            <a:r>
              <a:rPr lang="en-US" sz="2300" b="1" i="1" dirty="0">
                <a:solidFill>
                  <a:schemeClr val="accent1">
                    <a:lumMod val="75000"/>
                  </a:schemeClr>
                </a:solidFill>
              </a:rPr>
              <a:t>Absorption, Distribution, Metabolism, Elimination</a:t>
            </a:r>
          </a:p>
        </p:txBody>
      </p:sp>
      <p:sp>
        <p:nvSpPr>
          <p:cNvPr id="5" name="Horizontal Scroll 4"/>
          <p:cNvSpPr/>
          <p:nvPr/>
        </p:nvSpPr>
        <p:spPr>
          <a:xfrm>
            <a:off x="619125" y="1981200"/>
            <a:ext cx="7975600" cy="1905000"/>
          </a:xfrm>
          <a:prstGeom prst="horizontalScroll">
            <a:avLst/>
          </a:prstGeom>
          <a:solidFill>
            <a:schemeClr val="accent5">
              <a:lumMod val="40000"/>
              <a:lumOff val="60000"/>
            </a:schemeClr>
          </a:solidFill>
          <a:ln>
            <a:solidFill>
              <a:schemeClr val="tx1">
                <a:lumMod val="50000"/>
                <a:lumOff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700" b="1" dirty="0" err="1">
                <a:solidFill>
                  <a:schemeClr val="tx1"/>
                </a:solidFill>
              </a:rPr>
              <a:t>Pharmacodynamics</a:t>
            </a:r>
            <a:r>
              <a:rPr lang="en-US" sz="2700" dirty="0">
                <a:solidFill>
                  <a:schemeClr val="tx1"/>
                </a:solidFill>
              </a:rPr>
              <a:t>  </a:t>
            </a:r>
          </a:p>
          <a:p>
            <a:pPr algn="ctr">
              <a:defRPr/>
            </a:pPr>
            <a:r>
              <a:rPr lang="en-US" sz="2700" dirty="0">
                <a:solidFill>
                  <a:schemeClr val="tx1"/>
                </a:solidFill>
              </a:rPr>
              <a:t>What a drug does to your body </a:t>
            </a:r>
          </a:p>
        </p:txBody>
      </p:sp>
      <p:sp>
        <p:nvSpPr>
          <p:cNvPr id="7173" name="TextBox 1"/>
          <p:cNvSpPr txBox="1">
            <a:spLocks noChangeArrowheads="1"/>
          </p:cNvSpPr>
          <p:nvPr/>
        </p:nvSpPr>
        <p:spPr bwMode="auto">
          <a:xfrm>
            <a:off x="619125" y="990600"/>
            <a:ext cx="8115300" cy="1384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altLang="en-US" sz="2800" b="1" i="1">
                <a:latin typeface="Calibri" pitchFamily="34" charset="0"/>
              </a:rPr>
              <a:t>There is much variation in how individual patients respond to different opioids</a:t>
            </a:r>
          </a:p>
          <a:p>
            <a:pPr algn="ctr" eaLnBrk="1" hangingPunct="1"/>
            <a:endParaRPr lang="en-US" altLang="en-US" sz="2800">
              <a:latin typeface="Calibri" pitchFamily="34" charset="0"/>
            </a:endParaRPr>
          </a:p>
        </p:txBody>
      </p:sp>
      <p:sp>
        <p:nvSpPr>
          <p:cNvPr id="59398" name="TextBox 1"/>
          <p:cNvSpPr txBox="1">
            <a:spLocks noChangeArrowheads="1"/>
          </p:cNvSpPr>
          <p:nvPr/>
        </p:nvSpPr>
        <p:spPr bwMode="auto">
          <a:xfrm>
            <a:off x="152400" y="6172200"/>
            <a:ext cx="4479925"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600">
                <a:latin typeface="Calibri" pitchFamily="34" charset="0"/>
              </a:rPr>
              <a:t>Smith HS. Mayo Clin Proc. July 2009;84(7):613-624. </a:t>
            </a:r>
          </a:p>
        </p:txBody>
      </p:sp>
    </p:spTree>
    <p:extLst>
      <p:ext uri="{BB962C8B-B14F-4D97-AF65-F5344CB8AC3E}">
        <p14:creationId xmlns="" xmlns:p14="http://schemas.microsoft.com/office/powerpoint/2010/main" val="3475564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1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066800" y="169863"/>
            <a:ext cx="7772400" cy="1143000"/>
          </a:xfrm>
        </p:spPr>
        <p:txBody>
          <a:bodyPr anchor="t"/>
          <a:lstStyle/>
          <a:p>
            <a:pPr eaLnBrk="1" hangingPunct="1"/>
            <a:r>
              <a:rPr lang="en-US" altLang="en-US" smtClean="0">
                <a:ea typeface="ヒラギノ角ゴ Pro W3"/>
                <a:cs typeface="ヒラギノ角ゴ Pro W3"/>
              </a:rPr>
              <a:t>UDT </a:t>
            </a:r>
            <a:r>
              <a:rPr lang="en-US" altLang="en-US" i="1" smtClean="0">
                <a:ea typeface="ヒラギノ角ゴ Pro W3"/>
                <a:cs typeface="ヒラギノ角ゴ Pro W3"/>
              </a:rPr>
              <a:t>Rationale</a:t>
            </a:r>
          </a:p>
        </p:txBody>
      </p:sp>
      <p:sp>
        <p:nvSpPr>
          <p:cNvPr id="26627" name="Content Placeholder 2"/>
          <p:cNvSpPr>
            <a:spLocks noGrp="1"/>
          </p:cNvSpPr>
          <p:nvPr>
            <p:ph idx="1"/>
          </p:nvPr>
        </p:nvSpPr>
        <p:spPr>
          <a:xfrm>
            <a:off x="-457200" y="952500"/>
            <a:ext cx="9448800" cy="4457700"/>
          </a:xfrm>
          <a:extLst/>
        </p:spPr>
        <p:txBody>
          <a:bodyPr>
            <a:normAutofit lnSpcReduction="10000"/>
          </a:bodyPr>
          <a:lstStyle/>
          <a:p>
            <a:pPr marL="914400" lvl="2" indent="0" algn="ctr" eaLnBrk="1" hangingPunct="1">
              <a:lnSpc>
                <a:spcPct val="120000"/>
              </a:lnSpc>
              <a:spcBef>
                <a:spcPts val="600"/>
              </a:spcBef>
              <a:spcAft>
                <a:spcPts val="600"/>
              </a:spcAft>
              <a:buFont typeface="Arial" pitchFamily="34" charset="0"/>
              <a:buNone/>
              <a:defRPr/>
            </a:pPr>
            <a:r>
              <a:rPr lang="en-US" sz="3300" b="1" dirty="0" smtClean="0">
                <a:solidFill>
                  <a:schemeClr val="accent1">
                    <a:lumMod val="50000"/>
                  </a:schemeClr>
                </a:solidFill>
                <a:ea typeface="ＭＳ Ｐゴシック" pitchFamily="34" charset="-128"/>
              </a:rPr>
              <a:t>UDT provides </a:t>
            </a:r>
            <a:r>
              <a:rPr lang="en-US" sz="3300" b="1" u="sng" dirty="0" smtClean="0">
                <a:solidFill>
                  <a:schemeClr val="accent1">
                    <a:lumMod val="50000"/>
                  </a:schemeClr>
                </a:solidFill>
                <a:ea typeface="ＭＳ Ｐゴシック" pitchFamily="34" charset="-128"/>
              </a:rPr>
              <a:t>objective information </a:t>
            </a:r>
            <a:r>
              <a:rPr lang="en-US" sz="3300" b="1" dirty="0" smtClean="0">
                <a:solidFill>
                  <a:schemeClr val="accent1">
                    <a:lumMod val="50000"/>
                  </a:schemeClr>
                </a:solidFill>
                <a:ea typeface="ＭＳ Ｐゴシック" pitchFamily="34" charset="-128"/>
              </a:rPr>
              <a:t>regarding medication use and patient risk for substance abuse or misuse</a:t>
            </a:r>
          </a:p>
          <a:p>
            <a:pPr marL="914400" lvl="2" indent="0" eaLnBrk="1" hangingPunct="1">
              <a:lnSpc>
                <a:spcPct val="80000"/>
              </a:lnSpc>
              <a:buFont typeface="Arial" pitchFamily="34" charset="0"/>
              <a:buNone/>
              <a:defRPr/>
            </a:pPr>
            <a:endParaRPr lang="en-US" sz="1400" dirty="0" smtClean="0"/>
          </a:p>
          <a:p>
            <a:pPr marL="685800" lvl="2" eaLnBrk="1" hangingPunct="1">
              <a:lnSpc>
                <a:spcPct val="120000"/>
              </a:lnSpc>
              <a:spcBef>
                <a:spcPts val="0"/>
              </a:spcBef>
              <a:spcAft>
                <a:spcPts val="600"/>
              </a:spcAft>
              <a:buFont typeface="Arial" charset="0"/>
              <a:buChar char="•"/>
              <a:defRPr/>
            </a:pPr>
            <a:r>
              <a:rPr lang="en-US" sz="2400" dirty="0" smtClean="0"/>
              <a:t>Supports healthcare providers manage medication plan and/or diagnose substance abuse, misuse, or diversion</a:t>
            </a:r>
          </a:p>
          <a:p>
            <a:pPr marL="685800" lvl="2" eaLnBrk="1" hangingPunct="1">
              <a:lnSpc>
                <a:spcPct val="120000"/>
              </a:lnSpc>
              <a:spcBef>
                <a:spcPts val="0"/>
              </a:spcBef>
              <a:spcAft>
                <a:spcPts val="600"/>
              </a:spcAft>
              <a:buFont typeface="Arial" charset="0"/>
              <a:buChar char="•"/>
              <a:defRPr/>
            </a:pPr>
            <a:r>
              <a:rPr lang="en-US" sz="2400" dirty="0" smtClean="0"/>
              <a:t>Provides objective data for informed decision-making </a:t>
            </a:r>
          </a:p>
          <a:p>
            <a:pPr marL="685800" lvl="2" eaLnBrk="1" hangingPunct="1">
              <a:lnSpc>
                <a:spcPct val="120000"/>
              </a:lnSpc>
              <a:spcBef>
                <a:spcPts val="0"/>
              </a:spcBef>
              <a:spcAft>
                <a:spcPts val="600"/>
              </a:spcAft>
              <a:buFont typeface="Arial" charset="0"/>
              <a:buChar char="•"/>
              <a:defRPr/>
            </a:pPr>
            <a:r>
              <a:rPr lang="en-US" sz="2400" dirty="0" smtClean="0">
                <a:ea typeface="ＭＳ Ｐゴシック" pitchFamily="34" charset="-128"/>
              </a:rPr>
              <a:t>Should be used in conjunction with other monitoring tools to optimize outcomes</a:t>
            </a:r>
          </a:p>
        </p:txBody>
      </p:sp>
      <p:sp>
        <p:nvSpPr>
          <p:cNvPr id="86020" name="TextBox 2"/>
          <p:cNvSpPr txBox="1">
            <a:spLocks noChangeArrowheads="1"/>
          </p:cNvSpPr>
          <p:nvPr/>
        </p:nvSpPr>
        <p:spPr bwMode="auto">
          <a:xfrm>
            <a:off x="457200" y="6245225"/>
            <a:ext cx="82296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000">
                <a:latin typeface="Calibri" pitchFamily="34" charset="0"/>
              </a:rPr>
              <a:t>Gourlay DL, Heit HA, Caplan YH. Urine Drug Testing in Clinical Practice: the Art and Science of Patient Care. 2010. Stamford, CT: PharmaCom Group, Inc.</a:t>
            </a:r>
          </a:p>
        </p:txBody>
      </p:sp>
      <p:sp>
        <p:nvSpPr>
          <p:cNvPr id="5" name="Rectangle 4"/>
          <p:cNvSpPr>
            <a:spLocks noChangeArrowheads="1"/>
          </p:cNvSpPr>
          <p:nvPr/>
        </p:nvSpPr>
        <p:spPr bwMode="auto">
          <a:xfrm>
            <a:off x="0" y="5257800"/>
            <a:ext cx="9144000" cy="887413"/>
          </a:xfrm>
          <a:prstGeom prst="rect">
            <a:avLst/>
          </a:prstGeom>
          <a:solidFill>
            <a:schemeClr val="accent1">
              <a:lumMod val="60000"/>
              <a:lumOff val="40000"/>
            </a:schemeClr>
          </a:solidFill>
          <a:ln>
            <a:headEnd/>
            <a:tailEnd/>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2200" b="1" dirty="0"/>
              <a:t>Only </a:t>
            </a:r>
            <a:r>
              <a:rPr lang="en-US" sz="2200" b="1" u="sng" dirty="0"/>
              <a:t>one</a:t>
            </a:r>
            <a:r>
              <a:rPr lang="en-US" sz="2200" b="1" dirty="0"/>
              <a:t> component of overall risk management plan</a:t>
            </a:r>
          </a:p>
        </p:txBody>
      </p:sp>
    </p:spTree>
    <p:extLst>
      <p:ext uri="{BB962C8B-B14F-4D97-AF65-F5344CB8AC3E}">
        <p14:creationId xmlns="" xmlns:p14="http://schemas.microsoft.com/office/powerpoint/2010/main" val="2092864068"/>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Urinary Drug  screening (UDT)</a:t>
            </a:r>
            <a:endParaRPr lang="en-US" dirty="0"/>
          </a:p>
        </p:txBody>
      </p:sp>
      <p:sp>
        <p:nvSpPr>
          <p:cNvPr id="5" name="Content Placeholder 4"/>
          <p:cNvSpPr>
            <a:spLocks noGrp="1"/>
          </p:cNvSpPr>
          <p:nvPr>
            <p:ph sz="half" idx="1"/>
          </p:nvPr>
        </p:nvSpPr>
        <p:spPr/>
        <p:txBody>
          <a:bodyPr>
            <a:normAutofit/>
          </a:bodyPr>
          <a:lstStyle/>
          <a:p>
            <a:r>
              <a:rPr lang="en-US" dirty="0" smtClean="0"/>
              <a:t>Order UDT with patient consent to answer a clinical question</a:t>
            </a:r>
          </a:p>
          <a:p>
            <a:r>
              <a:rPr lang="en-US" dirty="0" smtClean="0"/>
              <a:t> know what</a:t>
            </a:r>
          </a:p>
          <a:p>
            <a:pPr>
              <a:buNone/>
            </a:pPr>
            <a:r>
              <a:rPr lang="en-US" dirty="0" smtClean="0"/>
              <a:t>	you are looking “for”</a:t>
            </a:r>
          </a:p>
          <a:p>
            <a:r>
              <a:rPr lang="en-US" dirty="0" smtClean="0"/>
              <a:t>Seek guidance from experts at the laboratory</a:t>
            </a:r>
          </a:p>
          <a:p>
            <a:endParaRPr lang="en-US" dirty="0"/>
          </a:p>
        </p:txBody>
      </p:sp>
      <p:sp>
        <p:nvSpPr>
          <p:cNvPr id="6" name="Content Placeholder 5"/>
          <p:cNvSpPr>
            <a:spLocks noGrp="1"/>
          </p:cNvSpPr>
          <p:nvPr>
            <p:ph sz="half" idx="2"/>
          </p:nvPr>
        </p:nvSpPr>
        <p:spPr/>
        <p:txBody>
          <a:bodyPr>
            <a:normAutofit/>
          </a:bodyPr>
          <a:lstStyle/>
          <a:p>
            <a:r>
              <a:rPr lang="en-US" dirty="0" smtClean="0"/>
              <a:t>Understand limitations of UDT; design was never intended for use as screening test for chronic pain patients</a:t>
            </a:r>
          </a:p>
          <a:p>
            <a:r>
              <a:rPr lang="en-US" dirty="0" smtClean="0"/>
              <a:t>Do not base clinical decisions solely on results from UDT</a:t>
            </a:r>
          </a:p>
          <a:p>
            <a:endParaRPr lang="en-US" dirty="0" smtClean="0"/>
          </a:p>
          <a:p>
            <a:endParaRPr lang="en-US" dirty="0" smtClean="0"/>
          </a:p>
          <a:p>
            <a:endParaRPr lang="en-US" dirty="0"/>
          </a:p>
        </p:txBody>
      </p:sp>
    </p:spTree>
    <p:extLst>
      <p:ext uri="{BB962C8B-B14F-4D97-AF65-F5344CB8AC3E}">
        <p14:creationId xmlns="" xmlns:p14="http://schemas.microsoft.com/office/powerpoint/2010/main" val="102912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84200" y="1588"/>
            <a:ext cx="8102600" cy="912812"/>
          </a:xfrm>
        </p:spPr>
        <p:txBody>
          <a:bodyPr/>
          <a:lstStyle/>
          <a:p>
            <a:pPr eaLnBrk="1" hangingPunct="1"/>
            <a:r>
              <a:rPr lang="en-US" altLang="en-US" smtClean="0"/>
              <a:t>Types of Urine Drug Tests</a:t>
            </a:r>
          </a:p>
        </p:txBody>
      </p:sp>
      <p:graphicFrame>
        <p:nvGraphicFramePr>
          <p:cNvPr id="7" name="Table 6"/>
          <p:cNvGraphicFramePr>
            <a:graphicFrameLocks noGrp="1"/>
          </p:cNvGraphicFramePr>
          <p:nvPr/>
        </p:nvGraphicFramePr>
        <p:xfrm>
          <a:off x="76200" y="893763"/>
          <a:ext cx="8915400" cy="5541966"/>
        </p:xfrm>
        <a:graphic>
          <a:graphicData uri="http://schemas.openxmlformats.org/drawingml/2006/table">
            <a:tbl>
              <a:tblPr firstRow="1" bandRow="1">
                <a:tableStyleId>{D7AC3CCA-C797-4891-BE02-D94E43425B78}</a:tableStyleId>
              </a:tblPr>
              <a:tblGrid>
                <a:gridCol w="4025057"/>
                <a:gridCol w="4890343"/>
              </a:tblGrid>
              <a:tr h="761981">
                <a:tc>
                  <a:txBody>
                    <a:bodyPr/>
                    <a:lstStyle/>
                    <a:p>
                      <a:pPr algn="ctr"/>
                      <a:r>
                        <a:rPr lang="en-US" sz="2200" i="0" dirty="0" smtClean="0">
                          <a:solidFill>
                            <a:schemeClr val="bg1"/>
                          </a:solidFill>
                        </a:rPr>
                        <a:t>Immunoassay Screen</a:t>
                      </a:r>
                      <a:r>
                        <a:rPr lang="en-US" sz="2200" i="0" baseline="0" dirty="0" smtClean="0">
                          <a:solidFill>
                            <a:schemeClr val="bg1"/>
                          </a:solidFill>
                        </a:rPr>
                        <a:t> IA</a:t>
                      </a:r>
                      <a:endParaRPr lang="en-US" sz="2200" i="0" dirty="0">
                        <a:solidFill>
                          <a:schemeClr val="bg1"/>
                        </a:solidFill>
                      </a:endParaRPr>
                    </a:p>
                  </a:txBody>
                  <a:tcPr marL="91437" marR="91437" marT="45711" marB="45711">
                    <a:solidFill>
                      <a:srgbClr val="0070C0"/>
                    </a:solidFill>
                  </a:tcPr>
                </a:tc>
                <a:tc>
                  <a:txBody>
                    <a:bodyPr/>
                    <a:lstStyle/>
                    <a:p>
                      <a:pPr algn="ctr"/>
                      <a:r>
                        <a:rPr lang="en-US" sz="2200" i="0" dirty="0" smtClean="0">
                          <a:solidFill>
                            <a:schemeClr val="bg1"/>
                          </a:solidFill>
                        </a:rPr>
                        <a:t>Laboratory</a:t>
                      </a:r>
                      <a:r>
                        <a:rPr lang="en-US" sz="2200" i="0" baseline="0" dirty="0" smtClean="0">
                          <a:solidFill>
                            <a:schemeClr val="bg1"/>
                          </a:solidFill>
                        </a:rPr>
                        <a:t> </a:t>
                      </a:r>
                      <a:r>
                        <a:rPr lang="en-US" sz="2200" i="0" dirty="0" smtClean="0">
                          <a:solidFill>
                            <a:schemeClr val="bg1"/>
                          </a:solidFill>
                        </a:rPr>
                        <a:t>Testing</a:t>
                      </a:r>
                    </a:p>
                    <a:p>
                      <a:pPr algn="ctr"/>
                      <a:r>
                        <a:rPr lang="en-US" sz="2200" i="0" dirty="0" smtClean="0">
                          <a:solidFill>
                            <a:schemeClr val="bg1"/>
                          </a:solidFill>
                        </a:rPr>
                        <a:t>GC-MS</a:t>
                      </a:r>
                      <a:r>
                        <a:rPr lang="en-US" sz="2200" i="0" baseline="0" dirty="0" smtClean="0">
                          <a:solidFill>
                            <a:schemeClr val="bg1"/>
                          </a:solidFill>
                        </a:rPr>
                        <a:t> or LC-MS/MS</a:t>
                      </a:r>
                      <a:endParaRPr lang="en-US" sz="2200" i="0" dirty="0">
                        <a:solidFill>
                          <a:schemeClr val="bg1"/>
                        </a:solidFill>
                      </a:endParaRPr>
                    </a:p>
                  </a:txBody>
                  <a:tcPr marL="91437" marR="91437" marT="45711" marB="45711">
                    <a:solidFill>
                      <a:srgbClr val="0070C0"/>
                    </a:solidFill>
                  </a:tcPr>
                </a:tc>
              </a:tr>
              <a:tr h="7619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200" b="0" dirty="0" smtClean="0">
                          <a:latin typeface="+mn-lt"/>
                        </a:rPr>
                        <a:t>In-office</a:t>
                      </a:r>
                      <a:r>
                        <a:rPr lang="en-US" sz="2200" b="0" baseline="0" dirty="0" smtClean="0">
                          <a:latin typeface="+mn-lt"/>
                        </a:rPr>
                        <a:t>, Point of Care or lab-based IA test</a:t>
                      </a:r>
                      <a:endParaRPr lang="en-US" sz="2200" b="0" dirty="0" smtClean="0">
                        <a:latin typeface="+mn-lt"/>
                      </a:endParaRPr>
                    </a:p>
                  </a:txBody>
                  <a:tcPr marL="91437" marR="91437" marT="45711" marB="45711">
                    <a:solidFill>
                      <a:schemeClr val="accent5">
                        <a:lumMod val="40000"/>
                        <a:lumOff val="60000"/>
                      </a:schemeClr>
                    </a:solidFill>
                  </a:tcPr>
                </a:tc>
                <a:tc>
                  <a:txBody>
                    <a:bodyPr/>
                    <a:lstStyle/>
                    <a:p>
                      <a:r>
                        <a:rPr lang="en-US" sz="2200" b="0" dirty="0" smtClean="0">
                          <a:latin typeface="+mn-lt"/>
                        </a:rPr>
                        <a:t>Laboratory highly specific and sensitive</a:t>
                      </a:r>
                      <a:endParaRPr lang="en-US" sz="2200" b="0" dirty="0">
                        <a:latin typeface="+mn-lt"/>
                      </a:endParaRPr>
                    </a:p>
                  </a:txBody>
                  <a:tcPr marL="91437" marR="91437" marT="45711" marB="45711">
                    <a:solidFill>
                      <a:schemeClr val="accent5">
                        <a:lumMod val="40000"/>
                        <a:lumOff val="60000"/>
                      </a:schemeClr>
                    </a:solidFill>
                  </a:tcPr>
                </a:tc>
              </a:tr>
              <a:tr h="634774">
                <a:tc>
                  <a:txBody>
                    <a:bodyPr/>
                    <a:lstStyle/>
                    <a:p>
                      <a:r>
                        <a:rPr lang="en-US" sz="2200" b="0" dirty="0" smtClean="0">
                          <a:latin typeface="+mn-lt"/>
                        </a:rPr>
                        <a:t>Results</a:t>
                      </a:r>
                      <a:r>
                        <a:rPr lang="en-US" sz="2200" b="0" baseline="0" dirty="0" smtClean="0">
                          <a:latin typeface="+mn-lt"/>
                        </a:rPr>
                        <a:t> within minutes</a:t>
                      </a:r>
                      <a:endParaRPr lang="en-US" sz="2200" b="0" dirty="0">
                        <a:latin typeface="+mn-lt"/>
                      </a:endParaRPr>
                    </a:p>
                  </a:txBody>
                  <a:tcPr marL="91437" marR="91437" marT="45711" marB="45711"/>
                </a:tc>
                <a:tc>
                  <a:txBody>
                    <a:bodyPr/>
                    <a:lstStyle/>
                    <a:p>
                      <a:r>
                        <a:rPr lang="en-US" sz="2200" b="0" dirty="0" smtClean="0">
                          <a:latin typeface="+mn-lt"/>
                        </a:rPr>
                        <a:t>Results in hours</a:t>
                      </a:r>
                      <a:r>
                        <a:rPr lang="en-US" sz="2200" b="0" baseline="0" dirty="0" smtClean="0">
                          <a:latin typeface="+mn-lt"/>
                        </a:rPr>
                        <a:t>-</a:t>
                      </a:r>
                      <a:r>
                        <a:rPr lang="en-US" sz="2200" b="0" dirty="0" smtClean="0">
                          <a:latin typeface="+mn-lt"/>
                        </a:rPr>
                        <a:t>days</a:t>
                      </a:r>
                      <a:r>
                        <a:rPr lang="en-US" sz="2200" b="0" baseline="0" dirty="0" smtClean="0">
                          <a:latin typeface="+mn-lt"/>
                        </a:rPr>
                        <a:t> </a:t>
                      </a:r>
                      <a:endParaRPr lang="en-US" sz="2200" b="0" dirty="0">
                        <a:latin typeface="+mn-lt"/>
                      </a:endParaRPr>
                    </a:p>
                  </a:txBody>
                  <a:tcPr marL="91437" marR="91437" marT="45711" marB="45711"/>
                </a:tc>
              </a:tr>
              <a:tr h="1097259">
                <a:tc>
                  <a:txBody>
                    <a:bodyPr/>
                    <a:lstStyle/>
                    <a:p>
                      <a:r>
                        <a:rPr lang="en-US" sz="2200" b="0" dirty="0" smtClean="0">
                          <a:latin typeface="+mn-lt"/>
                        </a:rPr>
                        <a:t>Detects drug</a:t>
                      </a:r>
                      <a:r>
                        <a:rPr lang="en-US" sz="2200" b="0" baseline="0" dirty="0" smtClean="0">
                          <a:latin typeface="+mn-lt"/>
                        </a:rPr>
                        <a:t> classes and few meds, illicit substances</a:t>
                      </a:r>
                      <a:endParaRPr lang="en-US" sz="2200" b="0" dirty="0">
                        <a:latin typeface="+mn-lt"/>
                      </a:endParaRPr>
                    </a:p>
                  </a:txBody>
                  <a:tcPr marL="91437" marR="91437" marT="45710" marB="45710">
                    <a:solidFill>
                      <a:schemeClr val="accent5">
                        <a:lumMod val="40000"/>
                        <a:lumOff val="60000"/>
                      </a:schemeClr>
                    </a:solidFill>
                  </a:tcPr>
                </a:tc>
                <a:tc>
                  <a:txBody>
                    <a:bodyPr/>
                    <a:lstStyle/>
                    <a:p>
                      <a:r>
                        <a:rPr lang="en-US" sz="2200" b="0" baseline="0" dirty="0" smtClean="0">
                          <a:latin typeface="+mn-lt"/>
                        </a:rPr>
                        <a:t>Measures concentrations of all medications, illicit substances and metabolites</a:t>
                      </a:r>
                      <a:endParaRPr lang="en-US" sz="2200" b="0" dirty="0">
                        <a:latin typeface="+mn-lt"/>
                      </a:endParaRPr>
                    </a:p>
                  </a:txBody>
                  <a:tcPr marL="91437" marR="91437" marT="45710" marB="45710">
                    <a:solidFill>
                      <a:schemeClr val="accent5">
                        <a:lumMod val="40000"/>
                        <a:lumOff val="60000"/>
                      </a:schemeClr>
                    </a:solidFill>
                  </a:tcPr>
                </a:tc>
              </a:tr>
              <a:tr h="761979">
                <a:tc>
                  <a:txBody>
                    <a:bodyPr/>
                    <a:lstStyle/>
                    <a:p>
                      <a:r>
                        <a:rPr lang="en-US" sz="2200" b="0" dirty="0" smtClean="0">
                          <a:latin typeface="+mn-lt"/>
                        </a:rPr>
                        <a:t>Guidance for preliminary treatment</a:t>
                      </a:r>
                      <a:r>
                        <a:rPr lang="en-US" sz="2200" b="0" baseline="0" dirty="0" smtClean="0">
                          <a:latin typeface="+mn-lt"/>
                        </a:rPr>
                        <a:t> decisions</a:t>
                      </a:r>
                      <a:endParaRPr lang="en-US" sz="2200" b="0" dirty="0">
                        <a:latin typeface="+mn-lt"/>
                      </a:endParaRPr>
                    </a:p>
                  </a:txBody>
                  <a:tcPr marL="91437" marR="91437" marT="45710" marB="45710"/>
                </a:tc>
                <a:tc>
                  <a:txBody>
                    <a:bodyPr/>
                    <a:lstStyle/>
                    <a:p>
                      <a:r>
                        <a:rPr lang="en-US" sz="2200" b="0" dirty="0" smtClean="0">
                          <a:latin typeface="+mn-lt"/>
                        </a:rPr>
                        <a:t>Definitive</a:t>
                      </a:r>
                      <a:r>
                        <a:rPr lang="en-US" sz="2200" b="0" baseline="0" dirty="0" smtClean="0">
                          <a:latin typeface="+mn-lt"/>
                        </a:rPr>
                        <a:t> identification and analysis</a:t>
                      </a:r>
                      <a:endParaRPr lang="en-US" sz="2200" b="0" dirty="0">
                        <a:latin typeface="+mn-lt"/>
                      </a:endParaRPr>
                    </a:p>
                  </a:txBody>
                  <a:tcPr marL="91437" marR="91437" marT="45710" marB="45710"/>
                </a:tc>
              </a:tr>
              <a:tr h="761993">
                <a:tc>
                  <a:txBody>
                    <a:bodyPr/>
                    <a:lstStyle/>
                    <a:p>
                      <a:r>
                        <a:rPr lang="en-US" sz="2200" b="0" dirty="0" smtClean="0">
                          <a:latin typeface="+mn-lt"/>
                        </a:rPr>
                        <a:t>Cross-reactivity</a:t>
                      </a:r>
                      <a:r>
                        <a:rPr lang="en-US" sz="2200" b="0" baseline="0" dirty="0" smtClean="0">
                          <a:latin typeface="+mn-lt"/>
                        </a:rPr>
                        <a:t> common: More False positives</a:t>
                      </a:r>
                      <a:endParaRPr lang="en-US" sz="2200" b="0" dirty="0">
                        <a:latin typeface="+mn-lt"/>
                      </a:endParaRPr>
                    </a:p>
                  </a:txBody>
                  <a:tcPr marL="91437" marR="91437" marT="45717" marB="45717">
                    <a:solidFill>
                      <a:schemeClr val="accent5">
                        <a:lumMod val="40000"/>
                        <a:lumOff val="60000"/>
                      </a:schemeClr>
                    </a:solidFill>
                  </a:tcPr>
                </a:tc>
                <a:tc>
                  <a:txBody>
                    <a:bodyPr/>
                    <a:lstStyle/>
                    <a:p>
                      <a:r>
                        <a:rPr lang="en-US" sz="2200" b="0" dirty="0" smtClean="0">
                          <a:latin typeface="+mn-lt"/>
                        </a:rPr>
                        <a:t>False-positive results rare</a:t>
                      </a:r>
                      <a:endParaRPr lang="en-US" sz="2200" b="0" dirty="0">
                        <a:latin typeface="+mn-lt"/>
                      </a:endParaRPr>
                    </a:p>
                  </a:txBody>
                  <a:tcPr marL="91437" marR="91437" marT="45717" marB="45717">
                    <a:solidFill>
                      <a:schemeClr val="accent5">
                        <a:lumMod val="40000"/>
                        <a:lumOff val="60000"/>
                      </a:schemeClr>
                    </a:solidFill>
                  </a:tcPr>
                </a:tc>
              </a:tr>
              <a:tr h="761993">
                <a:tc>
                  <a:txBody>
                    <a:bodyPr/>
                    <a:lstStyle/>
                    <a:p>
                      <a:r>
                        <a:rPr lang="en-US" sz="2200" b="0" dirty="0" smtClean="0">
                          <a:latin typeface="+mn-lt"/>
                        </a:rPr>
                        <a:t>Higher Cutoff</a:t>
                      </a:r>
                      <a:r>
                        <a:rPr lang="en-US" sz="2200" b="0" baseline="0" dirty="0" smtClean="0">
                          <a:latin typeface="+mn-lt"/>
                        </a:rPr>
                        <a:t> Levels</a:t>
                      </a:r>
                      <a:endParaRPr lang="en-US" sz="2200" b="0" dirty="0" smtClean="0">
                        <a:latin typeface="+mn-lt"/>
                      </a:endParaRPr>
                    </a:p>
                    <a:p>
                      <a:r>
                        <a:rPr lang="en-US" sz="2200" b="0" dirty="0" smtClean="0">
                          <a:latin typeface="+mn-lt"/>
                        </a:rPr>
                        <a:t>More False Negatives</a:t>
                      </a:r>
                    </a:p>
                  </a:txBody>
                  <a:tcPr marL="91437" marR="91437" marT="45717" marB="45717"/>
                </a:tc>
                <a:tc>
                  <a:txBody>
                    <a:bodyPr/>
                    <a:lstStyle/>
                    <a:p>
                      <a:r>
                        <a:rPr lang="en-US" sz="2200" b="0" dirty="0" smtClean="0">
                          <a:latin typeface="+mn-lt"/>
                        </a:rPr>
                        <a:t>False-negative results rare</a:t>
                      </a:r>
                      <a:endParaRPr lang="en-US" sz="2200" b="0" dirty="0">
                        <a:latin typeface="+mn-lt"/>
                      </a:endParaRPr>
                    </a:p>
                  </a:txBody>
                  <a:tcPr marL="91437" marR="91437" marT="45717" marB="45717"/>
                </a:tc>
              </a:tr>
            </a:tbl>
          </a:graphicData>
        </a:graphic>
      </p:graphicFrame>
    </p:spTree>
    <p:extLst>
      <p:ext uri="{BB962C8B-B14F-4D97-AF65-F5344CB8AC3E}">
        <p14:creationId xmlns="" xmlns:p14="http://schemas.microsoft.com/office/powerpoint/2010/main" val="40803501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400" dirty="0" smtClean="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Adherence Monitoring: Minimizing Risk of Substance Use Disorders in Chronic pain Patients receiving Opioid Therapy </a:t>
            </a:r>
            <a:endParaRPr lang="en-US" sz="4400" dirty="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143000" y="4648200"/>
            <a:ext cx="6400800" cy="1524000"/>
          </a:xfrm>
        </p:spPr>
        <p:txBody>
          <a:bodyPr>
            <a:normAutofit fontScale="62500" lnSpcReduction="20000"/>
          </a:bodyPr>
          <a:lstStyle/>
          <a:p>
            <a:r>
              <a:rPr lang="en-US" sz="2800" b="1" dirty="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Deborah Matteliano, PhD, </a:t>
            </a:r>
            <a:r>
              <a:rPr lang="en-US" sz="2800" b="1" dirty="0" smtClean="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 RN, Nurse Practitioner </a:t>
            </a:r>
          </a:p>
          <a:p>
            <a:r>
              <a:rPr lang="en-US" sz="2800" b="1" dirty="0" smtClean="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Deborah Matteliano Pain Rehabilitation</a:t>
            </a:r>
            <a:endParaRPr lang="en-US" sz="2800" b="1" dirty="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endParaRPr>
          </a:p>
          <a:p>
            <a:r>
              <a:rPr lang="en-US" b="1" dirty="0" smtClean="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ANCC Certified Practitioner in Pain Management</a:t>
            </a:r>
          </a:p>
          <a:p>
            <a:r>
              <a:rPr lang="en-US" b="1" dirty="0" smtClean="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SUNY at Buffalo</a:t>
            </a:r>
          </a:p>
          <a:p>
            <a:r>
              <a:rPr lang="en-US" b="1" dirty="0" smtClean="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rPr>
              <a:t> School of Nursing</a:t>
            </a:r>
            <a:endParaRPr lang="en-US" b="1" dirty="0">
              <a:ln w="12700">
                <a:solidFill>
                  <a:schemeClr val="tx2">
                    <a:satMod val="155000"/>
                  </a:schemeClr>
                </a:solidFill>
                <a:prstDash val="solid"/>
              </a:ln>
              <a:solidFill>
                <a:schemeClr val="tx1"/>
              </a:solidFill>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2118536881"/>
      </p:ext>
    </p:extLst>
  </p:cSld>
  <p:clrMapOvr>
    <a:masterClrMapping/>
  </p:clrMapOvr>
  <mc:AlternateContent xmlns:mc="http://schemas.openxmlformats.org/markup-compatibility/2006">
    <mc:Choice xmlns="" xmlns:p14="http://schemas.microsoft.com/office/powerpoint/2010/main" Requires="p14">
      <p:transition spd="slow" p14:dur="2000" advTm="7385"/>
    </mc:Choice>
    <mc:Fallback>
      <p:transition spd="slow" advTm="73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noAutofit/>
          </a:bodyPr>
          <a:lstStyle/>
          <a:p>
            <a:pPr eaLnBrk="1" hangingPunct="1"/>
            <a:r>
              <a:rPr lang="en-US" altLang="en-US" sz="3600" dirty="0" smtClean="0"/>
              <a:t>False Negative vs. </a:t>
            </a:r>
            <a:br>
              <a:rPr lang="en-US" altLang="en-US" sz="3600" dirty="0" smtClean="0"/>
            </a:br>
            <a:r>
              <a:rPr lang="en-US" altLang="en-US" sz="3600" dirty="0" smtClean="0"/>
              <a:t>False Positive Results</a:t>
            </a:r>
          </a:p>
        </p:txBody>
      </p:sp>
      <p:sp>
        <p:nvSpPr>
          <p:cNvPr id="22531" name="Content Placeholder 2"/>
          <p:cNvSpPr>
            <a:spLocks noGrp="1"/>
          </p:cNvSpPr>
          <p:nvPr>
            <p:ph idx="1"/>
          </p:nvPr>
        </p:nvSpPr>
        <p:spPr>
          <a:xfrm>
            <a:off x="-228600" y="1295400"/>
            <a:ext cx="8915400" cy="609600"/>
          </a:xfrm>
        </p:spPr>
        <p:txBody>
          <a:bodyPr>
            <a:normAutofit/>
          </a:bodyPr>
          <a:lstStyle/>
          <a:p>
            <a:pPr marL="0" indent="0" algn="ctr" eaLnBrk="1" hangingPunct="1">
              <a:buFont typeface="Arial" pitchFamily="34" charset="0"/>
              <a:buNone/>
              <a:defRPr/>
            </a:pPr>
            <a:r>
              <a:rPr lang="en-US" sz="2400" dirty="0" smtClean="0">
                <a:ea typeface="ヒラギノ角ゴ Pro W3" charset="-128"/>
              </a:rPr>
              <a:t>With immunoassay based tests - POC</a:t>
            </a:r>
          </a:p>
          <a:p>
            <a:pPr marL="457200" indent="-457200" eaLnBrk="1" hangingPunct="1">
              <a:defRPr/>
            </a:pPr>
            <a:endParaRPr lang="en-US" dirty="0" smtClean="0">
              <a:ea typeface="ヒラギノ角ゴ Pro W3" charset="-128"/>
            </a:endParaRPr>
          </a:p>
        </p:txBody>
      </p:sp>
      <p:graphicFrame>
        <p:nvGraphicFramePr>
          <p:cNvPr id="2" name="Table 1"/>
          <p:cNvGraphicFramePr>
            <a:graphicFrameLocks noGrp="1"/>
          </p:cNvGraphicFramePr>
          <p:nvPr/>
        </p:nvGraphicFramePr>
        <p:xfrm>
          <a:off x="228600" y="1676400"/>
          <a:ext cx="8799513" cy="4937126"/>
        </p:xfrm>
        <a:graphic>
          <a:graphicData uri="http://schemas.openxmlformats.org/drawingml/2006/table">
            <a:tbl>
              <a:tblPr firstRow="1" bandRow="1">
                <a:tableStyleId>{5C22544A-7EE6-4342-B048-85BDC9FD1C3A}</a:tableStyleId>
              </a:tblPr>
              <a:tblGrid>
                <a:gridCol w="5029200"/>
                <a:gridCol w="3770313"/>
              </a:tblGrid>
              <a:tr h="383125">
                <a:tc>
                  <a:txBody>
                    <a:bodyPr/>
                    <a:lstStyle/>
                    <a:p>
                      <a:pPr algn="ctr"/>
                      <a:r>
                        <a:rPr lang="en-US" sz="1800" dirty="0" smtClean="0"/>
                        <a:t>False</a:t>
                      </a:r>
                      <a:r>
                        <a:rPr lang="en-US" sz="1800" baseline="0" dirty="0" smtClean="0"/>
                        <a:t> Negative</a:t>
                      </a:r>
                      <a:endParaRPr lang="en-US" sz="1800" dirty="0"/>
                    </a:p>
                  </a:txBody>
                  <a:tcPr marL="91437" marR="91437" marT="45713" marB="45713">
                    <a:solidFill>
                      <a:srgbClr val="0070C0"/>
                    </a:solidFill>
                  </a:tcPr>
                </a:tc>
                <a:tc>
                  <a:txBody>
                    <a:bodyPr/>
                    <a:lstStyle/>
                    <a:p>
                      <a:pPr algn="ctr"/>
                      <a:r>
                        <a:rPr lang="en-US" sz="1800" dirty="0" smtClean="0"/>
                        <a:t>False Positive</a:t>
                      </a:r>
                      <a:endParaRPr lang="en-US" sz="1800" dirty="0"/>
                    </a:p>
                  </a:txBody>
                  <a:tcPr marL="91437" marR="91437" marT="45713" marB="45713">
                    <a:solidFill>
                      <a:srgbClr val="0070C0"/>
                    </a:solidFill>
                  </a:tcPr>
                </a:tc>
              </a:tr>
              <a:tr h="1292950">
                <a:tc>
                  <a:txBody>
                    <a:bodyPr/>
                    <a:lstStyle/>
                    <a:p>
                      <a:r>
                        <a:rPr lang="en-US" sz="1800" dirty="0" smtClean="0"/>
                        <a:t>Occurs when immunoassay is negative for a substance but quantitative</a:t>
                      </a:r>
                      <a:r>
                        <a:rPr lang="en-US" sz="1800" baseline="0" dirty="0" smtClean="0"/>
                        <a:t> identification is positive for same substance</a:t>
                      </a:r>
                      <a:endParaRPr lang="en-US" sz="1800" dirty="0"/>
                    </a:p>
                  </a:txBody>
                  <a:tcPr marL="91437" marR="91437" marT="45713" marB="45713">
                    <a:solidFill>
                      <a:schemeClr val="accent1">
                        <a:lumMod val="20000"/>
                        <a:lumOff val="80000"/>
                      </a:schemeClr>
                    </a:solidFill>
                  </a:tcPr>
                </a:tc>
                <a:tc>
                  <a:txBody>
                    <a:bodyPr/>
                    <a:lstStyle/>
                    <a:p>
                      <a:r>
                        <a:rPr lang="en-US" sz="1800" dirty="0" smtClean="0"/>
                        <a:t>Occur</a:t>
                      </a:r>
                      <a:r>
                        <a:rPr lang="en-US" sz="1800" baseline="0" dirty="0" smtClean="0"/>
                        <a:t>s when immunoassay is positive for a substance but quantitative identification is negative for same substance</a:t>
                      </a:r>
                      <a:endParaRPr lang="en-US" sz="1800" dirty="0"/>
                    </a:p>
                  </a:txBody>
                  <a:tcPr marL="91437" marR="91437" marT="45713" marB="45713">
                    <a:solidFill>
                      <a:schemeClr val="accent1">
                        <a:lumMod val="20000"/>
                        <a:lumOff val="80000"/>
                      </a:schemeClr>
                    </a:solidFill>
                  </a:tcPr>
                </a:tc>
              </a:tr>
              <a:tr h="1523705">
                <a:tc>
                  <a:txBody>
                    <a:bodyPr/>
                    <a:lstStyle/>
                    <a:p>
                      <a:r>
                        <a:rPr lang="en-US" sz="1800" b="1" dirty="0" smtClean="0"/>
                        <a:t>Primary</a:t>
                      </a:r>
                      <a:r>
                        <a:rPr lang="en-US" sz="1800" b="1" baseline="0" dirty="0" smtClean="0"/>
                        <a:t> reasons include:</a:t>
                      </a:r>
                    </a:p>
                    <a:p>
                      <a:pPr marL="285750" indent="-285750">
                        <a:buFont typeface="Arial" pitchFamily="34" charset="0"/>
                        <a:buChar char="•"/>
                      </a:pPr>
                      <a:r>
                        <a:rPr lang="en-US" sz="1800" baseline="0" dirty="0" smtClean="0"/>
                        <a:t>Higher cutoffs compared to mass spec.</a:t>
                      </a:r>
                    </a:p>
                    <a:p>
                      <a:pPr marL="285750" indent="-285750">
                        <a:buFont typeface="Arial" pitchFamily="34" charset="0"/>
                        <a:buChar char="•"/>
                      </a:pPr>
                      <a:r>
                        <a:rPr lang="en-US" sz="1800" baseline="0" dirty="0" smtClean="0"/>
                        <a:t>Immunoassays unable to effectively identify some substances (e.g., lorazepam)</a:t>
                      </a:r>
                    </a:p>
                  </a:txBody>
                  <a:tcPr marL="91437" marR="91437" marT="45713" marB="45713">
                    <a:solidFill>
                      <a:schemeClr val="accent5">
                        <a:lumMod val="20000"/>
                        <a:lumOff val="80000"/>
                      </a:schemeClr>
                    </a:solidFill>
                  </a:tcPr>
                </a:tc>
                <a:tc>
                  <a:txBody>
                    <a:bodyPr/>
                    <a:lstStyle/>
                    <a:p>
                      <a:r>
                        <a:rPr lang="en-US" sz="1800" b="1" dirty="0" smtClean="0"/>
                        <a:t>Primary reason: </a:t>
                      </a:r>
                    </a:p>
                    <a:p>
                      <a:pPr marL="285750" indent="-285750">
                        <a:buFont typeface="Arial" pitchFamily="34" charset="0"/>
                        <a:buChar char="•"/>
                      </a:pPr>
                      <a:r>
                        <a:rPr lang="en-US" sz="1800" baseline="0" dirty="0" smtClean="0"/>
                        <a:t>Cross-reactivity</a:t>
                      </a:r>
                      <a:endParaRPr lang="en-US" sz="1800" dirty="0"/>
                    </a:p>
                  </a:txBody>
                  <a:tcPr marL="91437" marR="91437" marT="45713" marB="45713">
                    <a:solidFill>
                      <a:schemeClr val="accent5">
                        <a:lumMod val="20000"/>
                        <a:lumOff val="80000"/>
                      </a:schemeClr>
                    </a:solidFill>
                  </a:tcPr>
                </a:tc>
              </a:tr>
              <a:tr h="1737346">
                <a:tc>
                  <a:txBody>
                    <a:bodyPr/>
                    <a:lstStyle/>
                    <a:p>
                      <a:pPr marL="285750" indent="-285750">
                        <a:buFont typeface="Arial" pitchFamily="34" charset="0"/>
                        <a:buNone/>
                      </a:pPr>
                      <a:r>
                        <a:rPr lang="en-US" sz="1800" b="1" baseline="0" dirty="0" smtClean="0"/>
                        <a:t>Adverse Impact on Patient:</a:t>
                      </a:r>
                    </a:p>
                    <a:p>
                      <a:pPr marL="285750" indent="-285750">
                        <a:buFont typeface="Arial" pitchFamily="34" charset="0"/>
                        <a:buChar char="•"/>
                      </a:pPr>
                      <a:r>
                        <a:rPr lang="en-US" sz="1800" baseline="0" dirty="0" smtClean="0"/>
                        <a:t>Accused of drug diversion</a:t>
                      </a:r>
                    </a:p>
                    <a:p>
                      <a:pPr marL="285750" indent="-285750">
                        <a:buFont typeface="Arial" pitchFamily="34" charset="0"/>
                        <a:buChar char="•"/>
                      </a:pPr>
                      <a:r>
                        <a:rPr lang="en-US" sz="1800" baseline="0" dirty="0" smtClean="0"/>
                        <a:t>Not receive ongoing meds</a:t>
                      </a:r>
                    </a:p>
                    <a:p>
                      <a:pPr marL="285750" indent="-285750">
                        <a:buFont typeface="Arial" pitchFamily="34" charset="0"/>
                        <a:buChar char="•"/>
                      </a:pPr>
                      <a:r>
                        <a:rPr lang="en-US" sz="1800" baseline="0" dirty="0" smtClean="0"/>
                        <a:t>Drug interactions</a:t>
                      </a:r>
                    </a:p>
                    <a:p>
                      <a:pPr marL="285750" indent="-285750">
                        <a:buFont typeface="Arial" pitchFamily="34" charset="0"/>
                        <a:buChar char="•"/>
                      </a:pPr>
                      <a:r>
                        <a:rPr lang="en-US" sz="1800" baseline="0" dirty="0" smtClean="0"/>
                        <a:t>Failure to detect addiction</a:t>
                      </a:r>
                    </a:p>
                    <a:p>
                      <a:pPr marL="285750" indent="-285750">
                        <a:buFont typeface="Arial" pitchFamily="34" charset="0"/>
                        <a:buChar char="•"/>
                      </a:pPr>
                      <a:r>
                        <a:rPr lang="en-US" sz="1800" baseline="0" dirty="0" smtClean="0"/>
                        <a:t>Untreated pain</a:t>
                      </a:r>
                    </a:p>
                  </a:txBody>
                  <a:tcPr marL="91437" marR="91437" marT="45713" marB="45713">
                    <a:solidFill>
                      <a:schemeClr val="accent1">
                        <a:lumMod val="20000"/>
                        <a:lumOff val="80000"/>
                      </a:schemeClr>
                    </a:solidFill>
                  </a:tcPr>
                </a:tc>
                <a:tc>
                  <a:txBody>
                    <a:bodyPr/>
                    <a:lstStyle/>
                    <a:p>
                      <a:pPr marL="285750" indent="-285750">
                        <a:buFont typeface="Arial" pitchFamily="34" charset="0"/>
                        <a:buNone/>
                      </a:pPr>
                      <a:r>
                        <a:rPr lang="en-US" sz="1800" b="1" dirty="0" smtClean="0"/>
                        <a:t>Adverse Impact on Patient: </a:t>
                      </a:r>
                    </a:p>
                    <a:p>
                      <a:pPr marL="285750" indent="-285750">
                        <a:buFont typeface="Arial" pitchFamily="34" charset="0"/>
                        <a:buChar char="•"/>
                      </a:pPr>
                      <a:r>
                        <a:rPr lang="en-US" sz="1800" b="0" dirty="0" smtClean="0"/>
                        <a:t>Discharged from practice</a:t>
                      </a:r>
                    </a:p>
                    <a:p>
                      <a:pPr marL="285750" indent="-285750">
                        <a:buFont typeface="Arial" pitchFamily="34" charset="0"/>
                        <a:buChar char="•"/>
                      </a:pPr>
                      <a:r>
                        <a:rPr lang="en-US" sz="1800" b="0" dirty="0" smtClean="0"/>
                        <a:t>Not</a:t>
                      </a:r>
                      <a:r>
                        <a:rPr lang="en-US" sz="1800" b="0" baseline="0" dirty="0" smtClean="0"/>
                        <a:t> having access to care</a:t>
                      </a:r>
                    </a:p>
                    <a:p>
                      <a:pPr marL="285750" indent="-285750">
                        <a:buFont typeface="Arial" pitchFamily="34" charset="0"/>
                        <a:buChar char="•"/>
                      </a:pPr>
                      <a:r>
                        <a:rPr lang="en-US" sz="1800" b="0" baseline="0" dirty="0" smtClean="0"/>
                        <a:t>Legal decisions – loose  family, return to jail</a:t>
                      </a:r>
                      <a:endParaRPr lang="en-US" sz="1800" b="0" dirty="0"/>
                    </a:p>
                  </a:txBody>
                  <a:tcPr marL="91437" marR="91437" marT="45713" marB="45713">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35930455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609600" y="223838"/>
            <a:ext cx="8077200" cy="1143000"/>
          </a:xfrm>
        </p:spPr>
        <p:txBody>
          <a:bodyPr>
            <a:normAutofit fontScale="90000"/>
          </a:bodyPr>
          <a:lstStyle/>
          <a:p>
            <a:pPr eaLnBrk="1" hangingPunct="1"/>
            <a:r>
              <a:rPr lang="en-US" altLang="en-US" smtClean="0">
                <a:ea typeface="ヒラギノ角ゴ Pro W3"/>
                <a:cs typeface="ヒラギノ角ゴ Pro W3"/>
              </a:rPr>
              <a:t>Urine Drug Testing: </a:t>
            </a:r>
            <a:br>
              <a:rPr lang="en-US" altLang="en-US" smtClean="0">
                <a:ea typeface="ヒラギノ角ゴ Pro W3"/>
                <a:cs typeface="ヒラギノ角ゴ Pro W3"/>
              </a:rPr>
            </a:br>
            <a:r>
              <a:rPr lang="en-US" altLang="en-US" sz="3200" i="1" smtClean="0">
                <a:ea typeface="ヒラギノ角ゴ Pro W3"/>
                <a:cs typeface="ヒラギノ角ゴ Pro W3"/>
              </a:rPr>
              <a:t>Frequency of Unexpected Results</a:t>
            </a:r>
          </a:p>
        </p:txBody>
      </p:sp>
      <p:graphicFrame>
        <p:nvGraphicFramePr>
          <p:cNvPr id="82947" name="Content Placeholder 3"/>
          <p:cNvGraphicFramePr>
            <a:graphicFrameLocks noGrp="1"/>
          </p:cNvGraphicFramePr>
          <p:nvPr>
            <p:ph idx="1"/>
          </p:nvPr>
        </p:nvGraphicFramePr>
        <p:xfrm>
          <a:off x="-431800" y="1549400"/>
          <a:ext cx="9245600" cy="4119563"/>
        </p:xfrm>
        <a:graphic>
          <a:graphicData uri="http://schemas.openxmlformats.org/presentationml/2006/ole">
            <p:oleObj spid="_x0000_s2070" r:id="rId4" imgW="9248434" imgH="4121253" progId="Excel.Sheet.8">
              <p:embed/>
            </p:oleObj>
          </a:graphicData>
        </a:graphic>
      </p:graphicFrame>
      <p:sp>
        <p:nvSpPr>
          <p:cNvPr id="82948" name="TextBox 4"/>
          <p:cNvSpPr txBox="1">
            <a:spLocks noChangeArrowheads="1"/>
          </p:cNvSpPr>
          <p:nvPr/>
        </p:nvSpPr>
        <p:spPr bwMode="auto">
          <a:xfrm>
            <a:off x="228600" y="6096000"/>
            <a:ext cx="8583613"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Verdana" pitchFamily="34" charset="0"/>
              </a:defRPr>
            </a:lvl1pPr>
            <a:lvl2pPr marL="742950" indent="-285750" eaLnBrk="0" hangingPunct="0">
              <a:spcBef>
                <a:spcPct val="20000"/>
              </a:spcBef>
              <a:buFont typeface="Arial" pitchFamily="34" charset="0"/>
              <a:buChar char="–"/>
              <a:defRPr sz="3200">
                <a:solidFill>
                  <a:schemeClr val="tx1"/>
                </a:solidFill>
                <a:latin typeface="Verdana" pitchFamily="34" charset="0"/>
              </a:defRPr>
            </a:lvl2pPr>
            <a:lvl3pPr marL="1143000" indent="-228600" eaLnBrk="0" hangingPunct="0">
              <a:spcBef>
                <a:spcPct val="20000"/>
              </a:spcBef>
              <a:buFont typeface="Arial" pitchFamily="34" charset="0"/>
              <a:buChar char="•"/>
              <a:defRPr sz="3200">
                <a:solidFill>
                  <a:schemeClr val="tx1"/>
                </a:solidFill>
                <a:latin typeface="Verdana" pitchFamily="34" charset="0"/>
              </a:defRPr>
            </a:lvl3pPr>
            <a:lvl4pPr marL="1600200" indent="-228600" eaLnBrk="0" hangingPunct="0">
              <a:spcBef>
                <a:spcPct val="20000"/>
              </a:spcBef>
              <a:buFont typeface="Arial" pitchFamily="34" charset="0"/>
              <a:buChar char="–"/>
              <a:defRPr sz="3200">
                <a:solidFill>
                  <a:schemeClr val="tx1"/>
                </a:solidFill>
                <a:latin typeface="Verdana" pitchFamily="34" charset="0"/>
              </a:defRPr>
            </a:lvl4pPr>
            <a:lvl5pPr marL="2057400" indent="-228600" eaLnBrk="0" hangingPunct="0">
              <a:spcBef>
                <a:spcPct val="20000"/>
              </a:spcBef>
              <a:buFont typeface="Arial" pitchFamily="34" charset="0"/>
              <a:buChar char="»"/>
              <a:defRPr sz="3200">
                <a:solidFill>
                  <a:schemeClr val="tx1"/>
                </a:solidFill>
                <a:latin typeface="Verdana" pitchFamily="34" charset="0"/>
              </a:defRPr>
            </a:lvl5pPr>
            <a:lvl6pPr marL="2514600" indent="-228600" eaLnBrk="0" fontAlgn="base" hangingPunct="0">
              <a:spcBef>
                <a:spcPct val="20000"/>
              </a:spcBef>
              <a:spcAft>
                <a:spcPct val="0"/>
              </a:spcAft>
              <a:buFont typeface="Arial" pitchFamily="34" charset="0"/>
              <a:buChar char="»"/>
              <a:defRPr sz="3200">
                <a:solidFill>
                  <a:schemeClr val="tx1"/>
                </a:solidFill>
                <a:latin typeface="Verdana" pitchFamily="34" charset="0"/>
              </a:defRPr>
            </a:lvl6pPr>
            <a:lvl7pPr marL="2971800" indent="-228600" eaLnBrk="0" fontAlgn="base" hangingPunct="0">
              <a:spcBef>
                <a:spcPct val="20000"/>
              </a:spcBef>
              <a:spcAft>
                <a:spcPct val="0"/>
              </a:spcAft>
              <a:buFont typeface="Arial" pitchFamily="34" charset="0"/>
              <a:buChar char="»"/>
              <a:defRPr sz="3200">
                <a:solidFill>
                  <a:schemeClr val="tx1"/>
                </a:solidFill>
                <a:latin typeface="Verdana" pitchFamily="34" charset="0"/>
              </a:defRPr>
            </a:lvl7pPr>
            <a:lvl8pPr marL="3429000" indent="-228600" eaLnBrk="0" fontAlgn="base" hangingPunct="0">
              <a:spcBef>
                <a:spcPct val="20000"/>
              </a:spcBef>
              <a:spcAft>
                <a:spcPct val="0"/>
              </a:spcAft>
              <a:buFont typeface="Arial" pitchFamily="34" charset="0"/>
              <a:buChar char="»"/>
              <a:defRPr sz="3200">
                <a:solidFill>
                  <a:schemeClr val="tx1"/>
                </a:solidFill>
                <a:latin typeface="Verdana" pitchFamily="34" charset="0"/>
              </a:defRPr>
            </a:lvl8pPr>
            <a:lvl9pPr marL="3886200" indent="-228600" eaLnBrk="0" fontAlgn="base" hangingPunct="0">
              <a:spcBef>
                <a:spcPct val="20000"/>
              </a:spcBef>
              <a:spcAft>
                <a:spcPct val="0"/>
              </a:spcAft>
              <a:buFont typeface="Arial" pitchFamily="34" charset="0"/>
              <a:buChar char="»"/>
              <a:defRPr sz="3200">
                <a:solidFill>
                  <a:schemeClr val="tx1"/>
                </a:solidFill>
                <a:latin typeface="Verdana" pitchFamily="34" charset="0"/>
              </a:defRPr>
            </a:lvl9pPr>
          </a:lstStyle>
          <a:p>
            <a:pPr eaLnBrk="1" hangingPunct="1">
              <a:spcBef>
                <a:spcPct val="0"/>
              </a:spcBef>
              <a:buFontTx/>
              <a:buNone/>
            </a:pPr>
            <a:r>
              <a:rPr lang="en-US" altLang="en-US" sz="1000">
                <a:latin typeface="Calibri" pitchFamily="34" charset="0"/>
              </a:rPr>
              <a:t>Michna E, Jamison RN, Pham LD, et al. Urine toxicology screening among chronic pain  patients on opioid therapy: frequency and predictability of abnormal findings. </a:t>
            </a:r>
            <a:r>
              <a:rPr lang="en-US" altLang="en-US" sz="1000" i="1">
                <a:latin typeface="Calibri" pitchFamily="34" charset="0"/>
              </a:rPr>
              <a:t>Clin J Pain </a:t>
            </a:r>
            <a:r>
              <a:rPr lang="en-US" altLang="en-US" sz="1000">
                <a:latin typeface="Calibri" pitchFamily="34" charset="0"/>
              </a:rPr>
              <a:t>2007; 23: 173-179.</a:t>
            </a:r>
          </a:p>
        </p:txBody>
      </p:sp>
    </p:spTree>
    <p:extLst>
      <p:ext uri="{BB962C8B-B14F-4D97-AF65-F5344CB8AC3E}">
        <p14:creationId xmlns="" xmlns:p14="http://schemas.microsoft.com/office/powerpoint/2010/main" val="36869156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1">
                    <a:lumMod val="75000"/>
                  </a:schemeClr>
                </a:solidFill>
              </a:rPr>
              <a:t>Initial Assessment and </a:t>
            </a:r>
            <a:br>
              <a:rPr lang="en-US" dirty="0" smtClean="0">
                <a:solidFill>
                  <a:schemeClr val="accent1">
                    <a:lumMod val="75000"/>
                  </a:schemeClr>
                </a:solidFill>
              </a:rPr>
            </a:br>
            <a:r>
              <a:rPr lang="en-US" dirty="0" smtClean="0">
                <a:solidFill>
                  <a:schemeClr val="accent1">
                    <a:lumMod val="75000"/>
                  </a:schemeClr>
                </a:solidFill>
              </a:rPr>
              <a:t>Abuse Screening Tools</a:t>
            </a:r>
            <a:endParaRPr lang="en-US" sz="2000" b="0" i="1" dirty="0">
              <a:solidFill>
                <a:schemeClr val="accent1">
                  <a:lumMod val="75000"/>
                </a:schemeClr>
              </a:solidFill>
              <a:latin typeface="+mn-lt"/>
            </a:endParaRPr>
          </a:p>
        </p:txBody>
      </p:sp>
      <p:graphicFrame>
        <p:nvGraphicFramePr>
          <p:cNvPr id="8" name="Content Placeholder 7"/>
          <p:cNvGraphicFramePr>
            <a:graphicFrameLocks noGrp="1"/>
          </p:cNvGraphicFramePr>
          <p:nvPr>
            <p:ph sz="quarter" idx="11"/>
            <p:extLst>
              <p:ext uri="{D42A27DB-BD31-4B8C-83A1-F6EECF244321}">
                <p14:modId xmlns="" xmlns:p14="http://schemas.microsoft.com/office/powerpoint/2010/main" val="1137888775"/>
              </p:ext>
            </p:extLst>
          </p:nvPr>
        </p:nvGraphicFramePr>
        <p:xfrm>
          <a:off x="76200" y="1828800"/>
          <a:ext cx="8534401" cy="3810000"/>
        </p:xfrm>
        <a:graphic>
          <a:graphicData uri="http://schemas.openxmlformats.org/drawingml/2006/table">
            <a:tbl>
              <a:tblPr firstRow="1" bandRow="1">
                <a:tableStyleId>{5C22544A-7EE6-4342-B048-85BDC9FD1C3A}</a:tableStyleId>
              </a:tblPr>
              <a:tblGrid>
                <a:gridCol w="1808136"/>
                <a:gridCol w="2025112"/>
                <a:gridCol w="4701153"/>
              </a:tblGrid>
              <a:tr h="896430">
                <a:tc>
                  <a:txBody>
                    <a:bodyPr/>
                    <a:lstStyle/>
                    <a:p>
                      <a:pPr algn="ctr"/>
                      <a:r>
                        <a:rPr lang="en-US" sz="2400" dirty="0" smtClean="0"/>
                        <a:t>Tool</a:t>
                      </a:r>
                      <a:endParaRPr lang="en-US" sz="2400" dirty="0"/>
                    </a:p>
                  </a:txBody>
                  <a:tcPr anchor="ctr"/>
                </a:tc>
                <a:tc>
                  <a:txBody>
                    <a:bodyPr/>
                    <a:lstStyle/>
                    <a:p>
                      <a:pPr algn="ctr"/>
                      <a:r>
                        <a:rPr lang="en-US" sz="2400" dirty="0" smtClean="0"/>
                        <a:t># of Questions</a:t>
                      </a:r>
                      <a:endParaRPr lang="en-US" sz="2400" dirty="0"/>
                    </a:p>
                  </a:txBody>
                  <a:tcPr anchor="ctr"/>
                </a:tc>
                <a:tc>
                  <a:txBody>
                    <a:bodyPr/>
                    <a:lstStyle/>
                    <a:p>
                      <a:pPr algn="ctr"/>
                      <a:r>
                        <a:rPr lang="en-US" sz="2400" dirty="0" smtClean="0"/>
                        <a:t>Purpose</a:t>
                      </a:r>
                      <a:endParaRPr lang="en-US" sz="2400" dirty="0"/>
                    </a:p>
                  </a:txBody>
                  <a:tcPr anchor="ctr"/>
                </a:tc>
              </a:tr>
              <a:tr h="846968">
                <a:tc>
                  <a:txBody>
                    <a:bodyPr/>
                    <a:lstStyle/>
                    <a:p>
                      <a:pPr algn="l"/>
                      <a:r>
                        <a:rPr lang="en-US" sz="2400" dirty="0" smtClean="0"/>
                        <a:t>ORT</a:t>
                      </a:r>
                      <a:r>
                        <a:rPr lang="en-US" sz="2400" baseline="30000" dirty="0" smtClean="0"/>
                        <a:t>1</a:t>
                      </a:r>
                      <a:endParaRPr lang="en-US" sz="2400" baseline="30000" dirty="0"/>
                    </a:p>
                  </a:txBody>
                  <a:tcPr anchor="ctr">
                    <a:solidFill>
                      <a:schemeClr val="accent5">
                        <a:lumMod val="40000"/>
                        <a:lumOff val="60000"/>
                      </a:schemeClr>
                    </a:solidFill>
                  </a:tcPr>
                </a:tc>
                <a:tc>
                  <a:txBody>
                    <a:bodyPr/>
                    <a:lstStyle/>
                    <a:p>
                      <a:pPr algn="ctr"/>
                      <a:r>
                        <a:rPr lang="en-US" sz="2400" baseline="0" dirty="0" smtClean="0"/>
                        <a:t>5</a:t>
                      </a:r>
                      <a:endParaRPr lang="en-US" sz="2400" baseline="0" dirty="0"/>
                    </a:p>
                  </a:txBody>
                  <a:tcPr anchor="ctr">
                    <a:solidFill>
                      <a:schemeClr val="accent5">
                        <a:lumMod val="40000"/>
                        <a:lumOff val="60000"/>
                      </a:schemeClr>
                    </a:solidFill>
                  </a:tcPr>
                </a:tc>
                <a:tc>
                  <a:txBody>
                    <a:bodyPr/>
                    <a:lstStyle/>
                    <a:p>
                      <a:pPr algn="ctr"/>
                      <a:r>
                        <a:rPr lang="en-US" sz="2400" dirty="0" smtClean="0"/>
                        <a:t>Identify risk of prescription</a:t>
                      </a:r>
                      <a:r>
                        <a:rPr lang="en-US" sz="2400" baseline="0" dirty="0" smtClean="0"/>
                        <a:t> drug abuse prior to prescribing</a:t>
                      </a:r>
                      <a:endParaRPr lang="en-US" sz="2400" dirty="0"/>
                    </a:p>
                  </a:txBody>
                  <a:tcPr>
                    <a:solidFill>
                      <a:schemeClr val="accent5">
                        <a:lumMod val="40000"/>
                        <a:lumOff val="60000"/>
                      </a:schemeClr>
                    </a:solidFill>
                  </a:tcPr>
                </a:tc>
              </a:tr>
              <a:tr h="846968">
                <a:tc>
                  <a:txBody>
                    <a:bodyPr/>
                    <a:lstStyle/>
                    <a:p>
                      <a:pPr algn="l"/>
                      <a:r>
                        <a:rPr lang="en-US" sz="2400" dirty="0" smtClean="0"/>
                        <a:t>SOAPP-R</a:t>
                      </a:r>
                      <a:r>
                        <a:rPr lang="en-US" sz="2400" baseline="30000" dirty="0" smtClean="0"/>
                        <a:t>2</a:t>
                      </a:r>
                      <a:endParaRPr lang="en-US" sz="2400" baseline="30000" dirty="0"/>
                    </a:p>
                  </a:txBody>
                  <a:tcPr anchor="ctr">
                    <a:solidFill>
                      <a:schemeClr val="accent1">
                        <a:lumMod val="20000"/>
                        <a:lumOff val="80000"/>
                      </a:schemeClr>
                    </a:solidFill>
                  </a:tcPr>
                </a:tc>
                <a:tc>
                  <a:txBody>
                    <a:bodyPr/>
                    <a:lstStyle/>
                    <a:p>
                      <a:pPr algn="ctr"/>
                      <a:r>
                        <a:rPr lang="en-US" sz="2400" baseline="0" dirty="0" smtClean="0"/>
                        <a:t>5-24</a:t>
                      </a:r>
                      <a:endParaRPr lang="en-US" sz="2400" baseline="0" dirty="0"/>
                    </a:p>
                  </a:txBody>
                  <a:tcPr anchor="ctr">
                    <a:solidFill>
                      <a:schemeClr val="accent1">
                        <a:lumMod val="20000"/>
                        <a:lumOff val="80000"/>
                      </a:schemeClr>
                    </a:solidFill>
                  </a:tcPr>
                </a:tc>
                <a:tc>
                  <a:txBody>
                    <a:bodyPr/>
                    <a:lstStyle/>
                    <a:p>
                      <a:pPr algn="ctr"/>
                      <a:r>
                        <a:rPr lang="en-US" sz="2400" dirty="0" smtClean="0"/>
                        <a:t>Identify risk of prescription drug abuse prior to prescribing</a:t>
                      </a:r>
                      <a:endParaRPr lang="en-US" sz="2400" dirty="0"/>
                    </a:p>
                  </a:txBody>
                  <a:tcPr>
                    <a:solidFill>
                      <a:schemeClr val="accent1">
                        <a:lumMod val="20000"/>
                        <a:lumOff val="80000"/>
                      </a:schemeClr>
                    </a:solidFill>
                  </a:tcPr>
                </a:tc>
              </a:tr>
              <a:tr h="1219634">
                <a:tc>
                  <a:txBody>
                    <a:bodyPr/>
                    <a:lstStyle/>
                    <a:p>
                      <a:pPr algn="l"/>
                      <a:r>
                        <a:rPr lang="en-US" sz="2400" dirty="0" smtClean="0"/>
                        <a:t>COMM</a:t>
                      </a:r>
                      <a:r>
                        <a:rPr lang="en-US" sz="2400" baseline="30000" dirty="0" smtClean="0"/>
                        <a:t>3</a:t>
                      </a:r>
                      <a:endParaRPr lang="en-US" sz="2400" baseline="30000" dirty="0"/>
                    </a:p>
                  </a:txBody>
                  <a:tcPr anchor="ctr">
                    <a:solidFill>
                      <a:schemeClr val="accent5">
                        <a:lumMod val="40000"/>
                        <a:lumOff val="60000"/>
                      </a:schemeClr>
                    </a:solidFill>
                  </a:tcPr>
                </a:tc>
                <a:tc>
                  <a:txBody>
                    <a:bodyPr/>
                    <a:lstStyle/>
                    <a:p>
                      <a:pPr algn="ctr"/>
                      <a:r>
                        <a:rPr lang="en-US" sz="2400" baseline="0" dirty="0" smtClean="0"/>
                        <a:t>17</a:t>
                      </a:r>
                      <a:endParaRPr lang="en-US" sz="2400" baseline="0" dirty="0"/>
                    </a:p>
                  </a:txBody>
                  <a:tcPr anchor="ctr">
                    <a:solidFill>
                      <a:schemeClr val="accent5">
                        <a:lumMod val="40000"/>
                        <a:lumOff val="60000"/>
                      </a:schemeClr>
                    </a:solidFill>
                  </a:tcPr>
                </a:tc>
                <a:tc>
                  <a:txBody>
                    <a:bodyPr/>
                    <a:lstStyle/>
                    <a:p>
                      <a:pPr algn="ctr"/>
                      <a:r>
                        <a:rPr lang="en-US" sz="2400" dirty="0" smtClean="0"/>
                        <a:t>Identify if patients on opioid therapy</a:t>
                      </a:r>
                      <a:r>
                        <a:rPr lang="en-US" sz="2400" baseline="0" dirty="0" smtClean="0"/>
                        <a:t> are abusing their prescriptions</a:t>
                      </a:r>
                      <a:endParaRPr lang="en-US" sz="2400" dirty="0"/>
                    </a:p>
                  </a:txBody>
                  <a:tcPr>
                    <a:solidFill>
                      <a:schemeClr val="accent5">
                        <a:lumMod val="40000"/>
                        <a:lumOff val="60000"/>
                      </a:schemeClr>
                    </a:solidFill>
                  </a:tcPr>
                </a:tc>
              </a:tr>
            </a:tbl>
          </a:graphicData>
        </a:graphic>
      </p:graphicFrame>
      <p:sp>
        <p:nvSpPr>
          <p:cNvPr id="51225" name="Text Placeholder 3"/>
          <p:cNvSpPr>
            <a:spLocks noGrp="1"/>
          </p:cNvSpPr>
          <p:nvPr>
            <p:ph type="body" sz="quarter" idx="14"/>
          </p:nvPr>
        </p:nvSpPr>
        <p:spPr>
          <a:xfrm>
            <a:off x="76200" y="5791200"/>
            <a:ext cx="8077200" cy="636588"/>
          </a:xfrm>
        </p:spPr>
        <p:txBody>
          <a:bodyPr/>
          <a:lstStyle/>
          <a:p>
            <a:pPr marL="228600" indent="-228600">
              <a:spcBef>
                <a:spcPct val="0"/>
              </a:spcBef>
              <a:buFont typeface="Verdana" pitchFamily="34" charset="0"/>
              <a:buAutoNum type="arabicPeriod"/>
            </a:pPr>
            <a:r>
              <a:rPr lang="en-US" altLang="en-US" smtClean="0">
                <a:solidFill>
                  <a:schemeClr val="tx1"/>
                </a:solidFill>
                <a:latin typeface="Calibri" pitchFamily="34" charset="0"/>
                <a:cs typeface="Calibri" pitchFamily="34" charset="0"/>
              </a:rPr>
              <a:t>Webster LR, Webster RM. Predicting aberrant behaviors in opioid treated patients: Preliminary validation of the opioid risk tool. </a:t>
            </a:r>
            <a:r>
              <a:rPr lang="en-US" altLang="en-US" i="1" smtClean="0">
                <a:solidFill>
                  <a:schemeClr val="tx1"/>
                </a:solidFill>
                <a:latin typeface="Calibri" pitchFamily="34" charset="0"/>
                <a:cs typeface="Calibri" pitchFamily="34" charset="0"/>
              </a:rPr>
              <a:t>Pain Med.</a:t>
            </a:r>
            <a:r>
              <a:rPr lang="en-US" altLang="en-US" smtClean="0">
                <a:solidFill>
                  <a:schemeClr val="tx1"/>
                </a:solidFill>
                <a:latin typeface="Calibri" pitchFamily="34" charset="0"/>
                <a:cs typeface="Calibri" pitchFamily="34" charset="0"/>
              </a:rPr>
              <a:t> 2005;6(6):432-442.</a:t>
            </a:r>
          </a:p>
          <a:p>
            <a:pPr marL="228600" indent="-228600">
              <a:spcBef>
                <a:spcPct val="0"/>
              </a:spcBef>
              <a:buFont typeface="Verdana" pitchFamily="34" charset="0"/>
              <a:buAutoNum type="arabicPeriod"/>
            </a:pPr>
            <a:r>
              <a:rPr lang="en-US" altLang="en-US" smtClean="0">
                <a:solidFill>
                  <a:schemeClr val="tx1"/>
                </a:solidFill>
                <a:latin typeface="Calibri" pitchFamily="34" charset="0"/>
                <a:cs typeface="Calibri" pitchFamily="34" charset="0"/>
              </a:rPr>
              <a:t>Butler SF, Fernandez K, Benoit C, Budman SH, Jamison RN. Validation of the revised Screener and Opioid Assessment for Patients with Pain (SOAPP-R). </a:t>
            </a:r>
            <a:r>
              <a:rPr lang="en-US" altLang="en-US" i="1" smtClean="0">
                <a:solidFill>
                  <a:schemeClr val="tx1"/>
                </a:solidFill>
                <a:latin typeface="Calibri" pitchFamily="34" charset="0"/>
                <a:cs typeface="Calibri" pitchFamily="34" charset="0"/>
              </a:rPr>
              <a:t>J Pain. </a:t>
            </a:r>
            <a:r>
              <a:rPr lang="en-US" altLang="en-US" smtClean="0">
                <a:solidFill>
                  <a:schemeClr val="tx1"/>
                </a:solidFill>
                <a:latin typeface="Calibri" pitchFamily="34" charset="0"/>
                <a:cs typeface="Calibri" pitchFamily="34" charset="0"/>
              </a:rPr>
              <a:t>2008 Apr;9(4):360-72.</a:t>
            </a:r>
          </a:p>
          <a:p>
            <a:pPr marL="228600" indent="-228600" eaLnBrk="1" hangingPunct="1">
              <a:spcBef>
                <a:spcPct val="0"/>
              </a:spcBef>
              <a:buFont typeface="Verdana" pitchFamily="34" charset="0"/>
              <a:buAutoNum type="arabicPeriod"/>
            </a:pPr>
            <a:r>
              <a:rPr lang="en-US" altLang="en-US" smtClean="0">
                <a:solidFill>
                  <a:schemeClr val="tx1"/>
                </a:solidFill>
                <a:latin typeface="Calibri" pitchFamily="34" charset="0"/>
                <a:cs typeface="Calibri" pitchFamily="34" charset="0"/>
              </a:rPr>
              <a:t>Inflexxion, Inc. Current Opioid Misuse Measure. http://www.inflexxion.com/COMM/. Accessed March 7, 2013. </a:t>
            </a:r>
          </a:p>
        </p:txBody>
      </p:sp>
    </p:spTree>
    <p:extLst>
      <p:ext uri="{BB962C8B-B14F-4D97-AF65-F5344CB8AC3E}">
        <p14:creationId xmlns="" xmlns:p14="http://schemas.microsoft.com/office/powerpoint/2010/main" val="37959140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1600200"/>
            <a:ext cx="8382000" cy="2862322"/>
          </a:xfrm>
          <a:prstGeom prst="rect">
            <a:avLst/>
          </a:prstGeom>
        </p:spPr>
        <p:txBody>
          <a:bodyPr wrap="square">
            <a:spAutoFit/>
          </a:bodyPr>
          <a:lstStyle/>
          <a:p>
            <a:pPr marL="285750" indent="-285750">
              <a:buFont typeface="Arial" pitchFamily="34" charset="0"/>
              <a:buChar char="•"/>
            </a:pPr>
            <a:r>
              <a:rPr lang="en-US" dirty="0" smtClean="0"/>
              <a:t>Age</a:t>
            </a:r>
          </a:p>
          <a:p>
            <a:pPr marL="285750" indent="-285750">
              <a:buFont typeface="Arial" pitchFamily="34" charset="0"/>
              <a:buChar char="•"/>
            </a:pPr>
            <a:r>
              <a:rPr lang="en-US" dirty="0" smtClean="0"/>
              <a:t>Family </a:t>
            </a:r>
            <a:r>
              <a:rPr lang="en-US" dirty="0"/>
              <a:t>and personal history of substance abuse</a:t>
            </a:r>
          </a:p>
          <a:p>
            <a:pPr marL="285750" indent="-285750">
              <a:buFont typeface="Arial" pitchFamily="34" charset="0"/>
              <a:buChar char="•"/>
            </a:pPr>
            <a:r>
              <a:rPr lang="en-US" dirty="0"/>
              <a:t>Cigarette dependency </a:t>
            </a:r>
            <a:r>
              <a:rPr lang="en-US" dirty="0" smtClean="0"/>
              <a:t> (first</a:t>
            </a:r>
            <a:endParaRPr lang="en-US" dirty="0"/>
          </a:p>
          <a:p>
            <a:pPr marL="285750" indent="-285750">
              <a:buFont typeface="Arial" pitchFamily="34" charset="0"/>
              <a:buChar char="•"/>
            </a:pPr>
            <a:r>
              <a:rPr lang="en-US" dirty="0"/>
              <a:t>thing in the morning)</a:t>
            </a:r>
          </a:p>
          <a:p>
            <a:pPr marL="285750" indent="-285750">
              <a:buFont typeface="Arial" pitchFamily="34" charset="0"/>
              <a:buChar char="•"/>
            </a:pPr>
            <a:r>
              <a:rPr lang="en-US" dirty="0"/>
              <a:t>History of preadolescent sex or sexual abuse</a:t>
            </a:r>
          </a:p>
          <a:p>
            <a:pPr marL="285750" indent="-285750">
              <a:buFont typeface="Arial" pitchFamily="34" charset="0"/>
              <a:buChar char="•"/>
            </a:pPr>
            <a:r>
              <a:rPr lang="en-US" dirty="0"/>
              <a:t>Psychologic </a:t>
            </a:r>
            <a:r>
              <a:rPr lang="en-US" dirty="0" smtClean="0"/>
              <a:t>stress</a:t>
            </a:r>
          </a:p>
          <a:p>
            <a:pPr marL="285750" indent="-285750">
              <a:buFont typeface="Arial" pitchFamily="34" charset="0"/>
              <a:buChar char="•"/>
            </a:pPr>
            <a:r>
              <a:rPr lang="en-US" dirty="0" smtClean="0"/>
              <a:t>Psychiatric history ( anxiety, depression)</a:t>
            </a:r>
            <a:endParaRPr lang="en-US" dirty="0"/>
          </a:p>
          <a:p>
            <a:pPr marL="285750" indent="-285750">
              <a:buFont typeface="Arial" pitchFamily="34" charset="0"/>
              <a:buChar char="•"/>
            </a:pPr>
            <a:r>
              <a:rPr lang="en-US" dirty="0"/>
              <a:t>Patterns of impulsive behaviors</a:t>
            </a:r>
          </a:p>
          <a:p>
            <a:pPr marL="285750" indent="-285750">
              <a:buFont typeface="Arial" pitchFamily="34" charset="0"/>
              <a:buChar char="•"/>
            </a:pPr>
            <a:r>
              <a:rPr lang="en-US" dirty="0"/>
              <a:t>Victimization by others in household such as an abusive</a:t>
            </a:r>
          </a:p>
          <a:p>
            <a:pPr marL="285750" indent="-285750">
              <a:buFont typeface="Arial" pitchFamily="34" charset="0"/>
              <a:buChar char="•"/>
            </a:pPr>
            <a:r>
              <a:rPr lang="en-US" dirty="0" smtClean="0"/>
              <a:t>Spouse, physical abuse</a:t>
            </a:r>
            <a:endParaRPr lang="en-US" dirty="0"/>
          </a:p>
        </p:txBody>
      </p:sp>
      <p:sp>
        <p:nvSpPr>
          <p:cNvPr id="11" name="Rectangle 10"/>
          <p:cNvSpPr/>
          <p:nvPr/>
        </p:nvSpPr>
        <p:spPr>
          <a:xfrm>
            <a:off x="1239838" y="172948"/>
            <a:ext cx="561816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lvl="0"/>
            <a:r>
              <a:rPr lang="en-US" sz="2400" dirty="0">
                <a:solidFill>
                  <a:prstClr val="black"/>
                </a:solidFill>
              </a:rPr>
              <a:t>Examples of Risk Factors for Abuse of Pain</a:t>
            </a:r>
          </a:p>
          <a:p>
            <a:pPr lvl="0"/>
            <a:r>
              <a:rPr lang="en-US" sz="2400" dirty="0">
                <a:solidFill>
                  <a:prstClr val="black"/>
                </a:solidFill>
              </a:rPr>
              <a:t>Medications </a:t>
            </a:r>
            <a:endParaRPr lang="en-US" sz="2400" dirty="0"/>
          </a:p>
        </p:txBody>
      </p:sp>
      <p:sp>
        <p:nvSpPr>
          <p:cNvPr id="12" name="Rectangle 11"/>
          <p:cNvSpPr/>
          <p:nvPr/>
        </p:nvSpPr>
        <p:spPr>
          <a:xfrm>
            <a:off x="2895600" y="5156498"/>
            <a:ext cx="5267325" cy="369332"/>
          </a:xfrm>
          <a:prstGeom prst="rect">
            <a:avLst/>
          </a:prstGeom>
        </p:spPr>
        <p:txBody>
          <a:bodyPr wrap="square">
            <a:spAutoFit/>
          </a:bodyPr>
          <a:lstStyle/>
          <a:p>
            <a:pPr lvl="0"/>
            <a:r>
              <a:rPr lang="en-US" dirty="0">
                <a:solidFill>
                  <a:prstClr val="black"/>
                </a:solidFill>
              </a:rPr>
              <a:t>Adapted from Webster and Webster (</a:t>
            </a:r>
            <a:r>
              <a:rPr lang="en-US" dirty="0" smtClean="0">
                <a:solidFill>
                  <a:prstClr val="black"/>
                </a:solidFill>
              </a:rPr>
              <a:t>2005)</a:t>
            </a:r>
            <a:endParaRPr lang="en-US" dirty="0">
              <a:solidFill>
                <a:prstClr val="black"/>
              </a:solidFill>
            </a:endParaRPr>
          </a:p>
        </p:txBody>
      </p:sp>
    </p:spTree>
    <p:extLst>
      <p:ext uri="{BB962C8B-B14F-4D97-AF65-F5344CB8AC3E}">
        <p14:creationId xmlns="" xmlns:p14="http://schemas.microsoft.com/office/powerpoint/2010/main" val="8724395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1">
                    <a:lumMod val="75000"/>
                  </a:schemeClr>
                </a:solidFill>
              </a:rPr>
              <a:t>Aberrant Drug-related Behaviors</a:t>
            </a:r>
          </a:p>
        </p:txBody>
      </p:sp>
      <p:graphicFrame>
        <p:nvGraphicFramePr>
          <p:cNvPr id="5" name="Content Placeholder 4"/>
          <p:cNvGraphicFramePr>
            <a:graphicFrameLocks noGrp="1"/>
          </p:cNvGraphicFramePr>
          <p:nvPr>
            <p:ph sz="quarter" idx="11"/>
          </p:nvPr>
        </p:nvGraphicFramePr>
        <p:xfrm>
          <a:off x="228600" y="1066800"/>
          <a:ext cx="8686800" cy="4419600"/>
        </p:xfrm>
        <a:graphic>
          <a:graphicData uri="http://schemas.openxmlformats.org/drawingml/2006/table">
            <a:tbl>
              <a:tblPr firstRow="1" bandRow="1">
                <a:tableStyleId>{5C22544A-7EE6-4342-B048-85BDC9FD1C3A}</a:tableStyleId>
              </a:tblPr>
              <a:tblGrid>
                <a:gridCol w="4343400"/>
                <a:gridCol w="4343400"/>
              </a:tblGrid>
              <a:tr h="370840">
                <a:tc>
                  <a:txBody>
                    <a:bodyPr/>
                    <a:lstStyle/>
                    <a:p>
                      <a:pPr algn="ctr"/>
                      <a:r>
                        <a:rPr lang="en-US" sz="2400" dirty="0" smtClean="0"/>
                        <a:t>Probably </a:t>
                      </a:r>
                      <a:r>
                        <a:rPr lang="en-US" sz="2400" i="1" u="sng" dirty="0" smtClean="0"/>
                        <a:t>MORE</a:t>
                      </a:r>
                      <a:r>
                        <a:rPr lang="en-US" sz="2400" dirty="0" smtClean="0"/>
                        <a:t> </a:t>
                      </a:r>
                    </a:p>
                    <a:p>
                      <a:pPr algn="ctr"/>
                      <a:r>
                        <a:rPr lang="en-US" sz="2400" dirty="0" smtClean="0"/>
                        <a:t>Predictive  of Addiction</a:t>
                      </a:r>
                      <a:endParaRPr lang="en-US" sz="2400" dirty="0"/>
                    </a:p>
                  </a:txBody>
                  <a:tcPr>
                    <a:solidFill>
                      <a:srgbClr val="0070C0"/>
                    </a:solidFill>
                  </a:tcPr>
                </a:tc>
                <a:tc>
                  <a:txBody>
                    <a:bodyPr/>
                    <a:lstStyle/>
                    <a:p>
                      <a:pPr algn="ctr"/>
                      <a:r>
                        <a:rPr lang="en-US" sz="2400" dirty="0" smtClean="0"/>
                        <a:t>Probably </a:t>
                      </a:r>
                      <a:r>
                        <a:rPr lang="en-US" sz="2400" i="1" u="sng" dirty="0" smtClean="0"/>
                        <a:t>LESS</a:t>
                      </a:r>
                      <a:r>
                        <a:rPr lang="en-US" sz="2400" i="1" u="sng" baseline="0" dirty="0" smtClean="0"/>
                        <a:t> </a:t>
                      </a:r>
                    </a:p>
                    <a:p>
                      <a:pPr algn="ctr"/>
                      <a:r>
                        <a:rPr lang="en-US" sz="2400" dirty="0" smtClean="0"/>
                        <a:t>Predictive  of Addiction</a:t>
                      </a:r>
                      <a:endParaRPr lang="en-US" sz="2400" dirty="0"/>
                    </a:p>
                  </a:txBody>
                  <a:tcPr>
                    <a:solidFill>
                      <a:srgbClr val="0070C0"/>
                    </a:solidFill>
                  </a:tcPr>
                </a:tc>
              </a:tr>
              <a:tr h="370840">
                <a:tc>
                  <a:txBody>
                    <a:bodyPr/>
                    <a:lstStyle/>
                    <a:p>
                      <a:r>
                        <a:rPr lang="en-US" sz="2000" dirty="0" smtClean="0"/>
                        <a:t>Selling prescription</a:t>
                      </a:r>
                      <a:r>
                        <a:rPr lang="en-US" sz="2000" baseline="0" dirty="0" smtClean="0"/>
                        <a:t> drugs</a:t>
                      </a:r>
                      <a:endParaRPr lang="en-US" sz="2000" dirty="0"/>
                    </a:p>
                  </a:txBody>
                  <a:tcPr anchor="ctr">
                    <a:solidFill>
                      <a:schemeClr val="accent5">
                        <a:lumMod val="40000"/>
                        <a:lumOff val="60000"/>
                      </a:schemeClr>
                    </a:solidFill>
                  </a:tcPr>
                </a:tc>
                <a:tc>
                  <a:txBody>
                    <a:bodyPr/>
                    <a:lstStyle/>
                    <a:p>
                      <a:r>
                        <a:rPr lang="en-US" sz="2000" dirty="0" smtClean="0"/>
                        <a:t>Aggressive</a:t>
                      </a:r>
                      <a:r>
                        <a:rPr lang="en-US" sz="2000" baseline="0" dirty="0" smtClean="0"/>
                        <a:t> complaining</a:t>
                      </a:r>
                      <a:endParaRPr lang="en-US" sz="2000" dirty="0"/>
                    </a:p>
                  </a:txBody>
                  <a:tcPr anchor="ctr">
                    <a:solidFill>
                      <a:schemeClr val="accent5">
                        <a:lumMod val="40000"/>
                        <a:lumOff val="60000"/>
                      </a:schemeClr>
                    </a:solidFill>
                  </a:tcPr>
                </a:tc>
              </a:tr>
              <a:tr h="370840">
                <a:tc>
                  <a:txBody>
                    <a:bodyPr/>
                    <a:lstStyle/>
                    <a:p>
                      <a:r>
                        <a:rPr lang="en-US" sz="2000" dirty="0" smtClean="0"/>
                        <a:t>Prescription</a:t>
                      </a:r>
                      <a:r>
                        <a:rPr lang="en-US" sz="2000" baseline="0" dirty="0" smtClean="0"/>
                        <a:t> forgery</a:t>
                      </a:r>
                      <a:endParaRPr lang="en-US" sz="2000" dirty="0"/>
                    </a:p>
                  </a:txBody>
                  <a:tcPr anchor="ctr">
                    <a:solidFill>
                      <a:schemeClr val="accent1">
                        <a:lumMod val="20000"/>
                        <a:lumOff val="80000"/>
                      </a:schemeClr>
                    </a:solidFill>
                  </a:tcPr>
                </a:tc>
                <a:tc>
                  <a:txBody>
                    <a:bodyPr/>
                    <a:lstStyle/>
                    <a:p>
                      <a:r>
                        <a:rPr lang="en-US" sz="2000" dirty="0" smtClean="0"/>
                        <a:t>Drug hoarding</a:t>
                      </a:r>
                      <a:r>
                        <a:rPr lang="en-US" sz="2000" baseline="0" dirty="0" smtClean="0"/>
                        <a:t> when symptoms milder</a:t>
                      </a:r>
                      <a:endParaRPr lang="en-US" sz="2000" dirty="0"/>
                    </a:p>
                  </a:txBody>
                  <a:tcPr anchor="ctr">
                    <a:solidFill>
                      <a:schemeClr val="accent1">
                        <a:lumMod val="20000"/>
                        <a:lumOff val="80000"/>
                      </a:schemeClr>
                    </a:solidFill>
                  </a:tcPr>
                </a:tc>
              </a:tr>
              <a:tr h="370840">
                <a:tc>
                  <a:txBody>
                    <a:bodyPr/>
                    <a:lstStyle/>
                    <a:p>
                      <a:r>
                        <a:rPr lang="en-US" sz="2000" dirty="0" smtClean="0"/>
                        <a:t>Stealing or “borrowing” drug(s)</a:t>
                      </a:r>
                      <a:r>
                        <a:rPr lang="en-US" sz="2000" baseline="0" dirty="0" smtClean="0"/>
                        <a:t> from another person</a:t>
                      </a:r>
                      <a:endParaRPr lang="en-US" sz="2000" dirty="0"/>
                    </a:p>
                  </a:txBody>
                  <a:tcPr anchor="ctr">
                    <a:solidFill>
                      <a:schemeClr val="accent5">
                        <a:lumMod val="40000"/>
                        <a:lumOff val="60000"/>
                      </a:schemeClr>
                    </a:solidFill>
                  </a:tcPr>
                </a:tc>
                <a:tc>
                  <a:txBody>
                    <a:bodyPr/>
                    <a:lstStyle/>
                    <a:p>
                      <a:r>
                        <a:rPr lang="en-US" sz="2000" dirty="0" smtClean="0"/>
                        <a:t>Requesting</a:t>
                      </a:r>
                      <a:r>
                        <a:rPr lang="en-US" sz="2000" baseline="0" dirty="0" smtClean="0"/>
                        <a:t> specific drug(s)</a:t>
                      </a:r>
                      <a:endParaRPr lang="en-US" sz="2000" dirty="0"/>
                    </a:p>
                  </a:txBody>
                  <a:tcPr anchor="ctr">
                    <a:solidFill>
                      <a:schemeClr val="accent5">
                        <a:lumMod val="40000"/>
                        <a:lumOff val="60000"/>
                      </a:schemeClr>
                    </a:solidFill>
                  </a:tcPr>
                </a:tc>
              </a:tr>
              <a:tr h="370840">
                <a:tc>
                  <a:txBody>
                    <a:bodyPr/>
                    <a:lstStyle/>
                    <a:p>
                      <a:r>
                        <a:rPr lang="en-US" sz="2000" dirty="0" smtClean="0"/>
                        <a:t>Injecting oral formulation</a:t>
                      </a:r>
                      <a:endParaRPr lang="en-US" sz="2000" dirty="0"/>
                    </a:p>
                  </a:txBody>
                  <a:tcPr anchor="ctr">
                    <a:solidFill>
                      <a:schemeClr val="accent1">
                        <a:lumMod val="20000"/>
                        <a:lumOff val="80000"/>
                      </a:schemeClr>
                    </a:solidFill>
                  </a:tcPr>
                </a:tc>
                <a:tc>
                  <a:txBody>
                    <a:bodyPr/>
                    <a:lstStyle/>
                    <a:p>
                      <a:r>
                        <a:rPr lang="en-US" sz="2000" dirty="0" smtClean="0"/>
                        <a:t>Acquisition of drugs from other medical sources</a:t>
                      </a:r>
                      <a:endParaRPr lang="en-US" sz="2000" dirty="0"/>
                    </a:p>
                  </a:txBody>
                  <a:tcPr anchor="ctr">
                    <a:solidFill>
                      <a:schemeClr val="accent1">
                        <a:lumMod val="20000"/>
                        <a:lumOff val="80000"/>
                      </a:schemeClr>
                    </a:solidFill>
                  </a:tcPr>
                </a:tc>
              </a:tr>
              <a:tr h="370840">
                <a:tc>
                  <a:txBody>
                    <a:bodyPr/>
                    <a:lstStyle/>
                    <a:p>
                      <a:r>
                        <a:rPr lang="en-US" sz="2000" dirty="0" smtClean="0"/>
                        <a:t>Obtaining prescriptions</a:t>
                      </a:r>
                      <a:r>
                        <a:rPr lang="en-US" sz="2000" baseline="0" dirty="0" smtClean="0"/>
                        <a:t> from non-medical sources</a:t>
                      </a:r>
                      <a:endParaRPr lang="en-US" sz="2000" dirty="0"/>
                    </a:p>
                  </a:txBody>
                  <a:tcPr anchor="ctr">
                    <a:solidFill>
                      <a:schemeClr val="accent5">
                        <a:lumMod val="40000"/>
                        <a:lumOff val="60000"/>
                      </a:schemeClr>
                    </a:solidFill>
                  </a:tcPr>
                </a:tc>
                <a:tc>
                  <a:txBody>
                    <a:bodyPr/>
                    <a:lstStyle/>
                    <a:p>
                      <a:r>
                        <a:rPr lang="en-US" sz="2000" dirty="0" smtClean="0"/>
                        <a:t>Unsanctioned</a:t>
                      </a:r>
                      <a:r>
                        <a:rPr lang="en-US" sz="2000" baseline="0" dirty="0" smtClean="0"/>
                        <a:t> dose escalation once or twice</a:t>
                      </a:r>
                      <a:endParaRPr lang="en-US" sz="2000" dirty="0"/>
                    </a:p>
                  </a:txBody>
                  <a:tcPr anchor="ctr">
                    <a:solidFill>
                      <a:schemeClr val="accent5">
                        <a:lumMod val="40000"/>
                        <a:lumOff val="60000"/>
                      </a:schemeClr>
                    </a:solidFill>
                  </a:tcPr>
                </a:tc>
              </a:tr>
              <a:tr h="370840">
                <a:tc>
                  <a:txBody>
                    <a:bodyPr/>
                    <a:lstStyle/>
                    <a:p>
                      <a:r>
                        <a:rPr lang="en-US" sz="2000" dirty="0" smtClean="0"/>
                        <a:t>Concurrent abuse of related illicit</a:t>
                      </a:r>
                      <a:r>
                        <a:rPr lang="en-US" sz="2000" baseline="0" dirty="0" smtClean="0"/>
                        <a:t> drugs</a:t>
                      </a:r>
                      <a:endParaRPr lang="en-US" sz="2000" dirty="0"/>
                    </a:p>
                  </a:txBody>
                  <a:tcPr anchor="ctr">
                    <a:solidFill>
                      <a:schemeClr val="accent1">
                        <a:lumMod val="20000"/>
                        <a:lumOff val="80000"/>
                      </a:schemeClr>
                    </a:solidFill>
                  </a:tcPr>
                </a:tc>
                <a:tc>
                  <a:txBody>
                    <a:bodyPr/>
                    <a:lstStyle/>
                    <a:p>
                      <a:r>
                        <a:rPr lang="en-US" sz="2000" dirty="0" smtClean="0"/>
                        <a:t>Unapproved use of the</a:t>
                      </a:r>
                      <a:r>
                        <a:rPr lang="en-US" sz="2000" baseline="0" dirty="0" smtClean="0"/>
                        <a:t> drug to treat another symptom</a:t>
                      </a:r>
                      <a:endParaRPr lang="en-US" sz="2000" dirty="0"/>
                    </a:p>
                  </a:txBody>
                  <a:tcPr anchor="ctr">
                    <a:solidFill>
                      <a:schemeClr val="accent1">
                        <a:lumMod val="20000"/>
                        <a:lumOff val="80000"/>
                      </a:schemeClr>
                    </a:solidFill>
                  </a:tcPr>
                </a:tc>
              </a:tr>
            </a:tbl>
          </a:graphicData>
        </a:graphic>
      </p:graphicFrame>
      <p:sp>
        <p:nvSpPr>
          <p:cNvPr id="52253" name="Text Placeholder 3"/>
          <p:cNvSpPr>
            <a:spLocks noGrp="1"/>
          </p:cNvSpPr>
          <p:nvPr>
            <p:ph type="body" sz="quarter" idx="14"/>
          </p:nvPr>
        </p:nvSpPr>
        <p:spPr>
          <a:xfrm>
            <a:off x="228600" y="6172200"/>
            <a:ext cx="8001000" cy="381000"/>
          </a:xfrm>
        </p:spPr>
        <p:txBody>
          <a:bodyPr/>
          <a:lstStyle/>
          <a:p>
            <a:pPr marL="0" indent="0" eaLnBrk="1" hangingPunct="1">
              <a:spcBef>
                <a:spcPct val="0"/>
              </a:spcBef>
              <a:buFont typeface="Arial" pitchFamily="34" charset="0"/>
              <a:buNone/>
            </a:pPr>
            <a:r>
              <a:rPr lang="en-US" altLang="en-US" smtClean="0">
                <a:solidFill>
                  <a:schemeClr val="tx1"/>
                </a:solidFill>
                <a:latin typeface="Calibri" pitchFamily="34" charset="0"/>
                <a:ea typeface="ヒラギノ角ゴ Pro W3"/>
                <a:cs typeface="ヒラギノ角ゴ Pro W3"/>
              </a:rPr>
              <a:t>Adapted from: Portenoy RK, et al. Acute and chronic pain. In: Lowinson JH, et al, eds. </a:t>
            </a:r>
            <a:r>
              <a:rPr lang="en-US" altLang="en-US" i="1" smtClean="0">
                <a:solidFill>
                  <a:schemeClr val="tx1"/>
                </a:solidFill>
                <a:latin typeface="Calibri" pitchFamily="34" charset="0"/>
                <a:ea typeface="ヒラギノ角ゴ Pro W3"/>
                <a:cs typeface="ヒラギノ角ゴ Pro W3"/>
              </a:rPr>
              <a:t>Comprehensive  Textbook of Substance Abuse.</a:t>
            </a:r>
            <a:r>
              <a:rPr lang="en-US" altLang="en-US" smtClean="0">
                <a:solidFill>
                  <a:schemeClr val="tx1"/>
                </a:solidFill>
                <a:latin typeface="Calibri" pitchFamily="34" charset="0"/>
                <a:ea typeface="ヒラギノ角ゴ Pro W3"/>
                <a:cs typeface="ヒラギノ角ゴ Pro W3"/>
              </a:rPr>
              <a:t> 4th ed. Baltimore: Williams and Wilkins; 2005:863-903. </a:t>
            </a:r>
          </a:p>
        </p:txBody>
      </p:sp>
    </p:spTree>
    <p:extLst>
      <p:ext uri="{BB962C8B-B14F-4D97-AF65-F5344CB8AC3E}">
        <p14:creationId xmlns="" xmlns:p14="http://schemas.microsoft.com/office/powerpoint/2010/main" val="5280957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4079672572"/>
              </p:ext>
            </p:extLst>
          </p:nvPr>
        </p:nvGraphicFramePr>
        <p:xfrm>
          <a:off x="0" y="-381000"/>
          <a:ext cx="7391400" cy="7025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51" name="Quad Arrow Callout 7"/>
          <p:cNvSpPr>
            <a:spLocks/>
          </p:cNvSpPr>
          <p:nvPr/>
        </p:nvSpPr>
        <p:spPr bwMode="auto">
          <a:xfrm>
            <a:off x="3162300" y="2286000"/>
            <a:ext cx="1504950" cy="1371600"/>
          </a:xfrm>
          <a:custGeom>
            <a:avLst/>
            <a:gdLst>
              <a:gd name="T0" fmla="*/ 0 w 1504950"/>
              <a:gd name="T1" fmla="*/ 647700 h 1295400"/>
              <a:gd name="T2" fmla="*/ 239843 w 1504950"/>
              <a:gd name="T3" fmla="*/ 407857 h 1295400"/>
              <a:gd name="T4" fmla="*/ 239843 w 1504950"/>
              <a:gd name="T5" fmla="*/ 527778 h 1295400"/>
              <a:gd name="T6" fmla="*/ 390361 w 1504950"/>
              <a:gd name="T7" fmla="*/ 527778 h 1295400"/>
              <a:gd name="T8" fmla="*/ 390361 w 1504950"/>
              <a:gd name="T9" fmla="*/ 336007 h 1295400"/>
              <a:gd name="T10" fmla="*/ 632553 w 1504950"/>
              <a:gd name="T11" fmla="*/ 336007 h 1295400"/>
              <a:gd name="T12" fmla="*/ 632553 w 1504950"/>
              <a:gd name="T13" fmla="*/ 239843 h 1295400"/>
              <a:gd name="T14" fmla="*/ 512632 w 1504950"/>
              <a:gd name="T15" fmla="*/ 239843 h 1295400"/>
              <a:gd name="T16" fmla="*/ 752475 w 1504950"/>
              <a:gd name="T17" fmla="*/ 0 h 1295400"/>
              <a:gd name="T18" fmla="*/ 992318 w 1504950"/>
              <a:gd name="T19" fmla="*/ 239843 h 1295400"/>
              <a:gd name="T20" fmla="*/ 872397 w 1504950"/>
              <a:gd name="T21" fmla="*/ 239843 h 1295400"/>
              <a:gd name="T22" fmla="*/ 872397 w 1504950"/>
              <a:gd name="T23" fmla="*/ 336007 h 1295400"/>
              <a:gd name="T24" fmla="*/ 1114589 w 1504950"/>
              <a:gd name="T25" fmla="*/ 336007 h 1295400"/>
              <a:gd name="T26" fmla="*/ 1114589 w 1504950"/>
              <a:gd name="T27" fmla="*/ 527778 h 1295400"/>
              <a:gd name="T28" fmla="*/ 1265107 w 1504950"/>
              <a:gd name="T29" fmla="*/ 527778 h 1295400"/>
              <a:gd name="T30" fmla="*/ 1265107 w 1504950"/>
              <a:gd name="T31" fmla="*/ 407857 h 1295400"/>
              <a:gd name="T32" fmla="*/ 1504950 w 1504950"/>
              <a:gd name="T33" fmla="*/ 647700 h 1295400"/>
              <a:gd name="T34" fmla="*/ 1265107 w 1504950"/>
              <a:gd name="T35" fmla="*/ 887543 h 1295400"/>
              <a:gd name="T36" fmla="*/ 1265107 w 1504950"/>
              <a:gd name="T37" fmla="*/ 767622 h 1295400"/>
              <a:gd name="T38" fmla="*/ 1114589 w 1504950"/>
              <a:gd name="T39" fmla="*/ 767622 h 1295400"/>
              <a:gd name="T40" fmla="*/ 1114589 w 1504950"/>
              <a:gd name="T41" fmla="*/ 959393 h 1295400"/>
              <a:gd name="T42" fmla="*/ 872397 w 1504950"/>
              <a:gd name="T43" fmla="*/ 959393 h 1295400"/>
              <a:gd name="T44" fmla="*/ 872397 w 1504950"/>
              <a:gd name="T45" fmla="*/ 1055557 h 1295400"/>
              <a:gd name="T46" fmla="*/ 992318 w 1504950"/>
              <a:gd name="T47" fmla="*/ 1055557 h 1295400"/>
              <a:gd name="T48" fmla="*/ 752475 w 1504950"/>
              <a:gd name="T49" fmla="*/ 1295400 h 1295400"/>
              <a:gd name="T50" fmla="*/ 512632 w 1504950"/>
              <a:gd name="T51" fmla="*/ 1055557 h 1295400"/>
              <a:gd name="T52" fmla="*/ 632553 w 1504950"/>
              <a:gd name="T53" fmla="*/ 1055557 h 1295400"/>
              <a:gd name="T54" fmla="*/ 632553 w 1504950"/>
              <a:gd name="T55" fmla="*/ 959393 h 1295400"/>
              <a:gd name="T56" fmla="*/ 390361 w 1504950"/>
              <a:gd name="T57" fmla="*/ 959393 h 1295400"/>
              <a:gd name="T58" fmla="*/ 390361 w 1504950"/>
              <a:gd name="T59" fmla="*/ 767622 h 1295400"/>
              <a:gd name="T60" fmla="*/ 239843 w 1504950"/>
              <a:gd name="T61" fmla="*/ 767622 h 1295400"/>
              <a:gd name="T62" fmla="*/ 239843 w 1504950"/>
              <a:gd name="T63" fmla="*/ 887543 h 1295400"/>
              <a:gd name="T64" fmla="*/ 0 w 1504950"/>
              <a:gd name="T65" fmla="*/ 647700 h 12954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04950"/>
              <a:gd name="T100" fmla="*/ 0 h 1295400"/>
              <a:gd name="T101" fmla="*/ 1504950 w 1504950"/>
              <a:gd name="T102" fmla="*/ 1295400 h 12954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04950" h="1295400">
                <a:moveTo>
                  <a:pt x="0" y="647700"/>
                </a:moveTo>
                <a:lnTo>
                  <a:pt x="239843" y="407857"/>
                </a:lnTo>
                <a:lnTo>
                  <a:pt x="239843" y="527778"/>
                </a:lnTo>
                <a:lnTo>
                  <a:pt x="390361" y="527778"/>
                </a:lnTo>
                <a:lnTo>
                  <a:pt x="390361" y="336007"/>
                </a:lnTo>
                <a:lnTo>
                  <a:pt x="632553" y="336007"/>
                </a:lnTo>
                <a:lnTo>
                  <a:pt x="632553" y="239843"/>
                </a:lnTo>
                <a:lnTo>
                  <a:pt x="512632" y="239843"/>
                </a:lnTo>
                <a:lnTo>
                  <a:pt x="752475" y="0"/>
                </a:lnTo>
                <a:lnTo>
                  <a:pt x="992318" y="239843"/>
                </a:lnTo>
                <a:lnTo>
                  <a:pt x="872397" y="239843"/>
                </a:lnTo>
                <a:lnTo>
                  <a:pt x="872397" y="336007"/>
                </a:lnTo>
                <a:lnTo>
                  <a:pt x="1114589" y="336007"/>
                </a:lnTo>
                <a:lnTo>
                  <a:pt x="1114589" y="527778"/>
                </a:lnTo>
                <a:lnTo>
                  <a:pt x="1265107" y="527778"/>
                </a:lnTo>
                <a:lnTo>
                  <a:pt x="1265107" y="407857"/>
                </a:lnTo>
                <a:lnTo>
                  <a:pt x="1504950" y="647700"/>
                </a:lnTo>
                <a:lnTo>
                  <a:pt x="1265107" y="887543"/>
                </a:lnTo>
                <a:lnTo>
                  <a:pt x="1265107" y="767622"/>
                </a:lnTo>
                <a:lnTo>
                  <a:pt x="1114589" y="767622"/>
                </a:lnTo>
                <a:lnTo>
                  <a:pt x="1114589" y="959393"/>
                </a:lnTo>
                <a:lnTo>
                  <a:pt x="872397" y="959393"/>
                </a:lnTo>
                <a:lnTo>
                  <a:pt x="872397" y="1055557"/>
                </a:lnTo>
                <a:lnTo>
                  <a:pt x="992318" y="1055557"/>
                </a:lnTo>
                <a:lnTo>
                  <a:pt x="752475" y="1295400"/>
                </a:lnTo>
                <a:lnTo>
                  <a:pt x="512632" y="1055557"/>
                </a:lnTo>
                <a:lnTo>
                  <a:pt x="632553" y="1055557"/>
                </a:lnTo>
                <a:lnTo>
                  <a:pt x="632553" y="959393"/>
                </a:lnTo>
                <a:lnTo>
                  <a:pt x="390361" y="959393"/>
                </a:lnTo>
                <a:lnTo>
                  <a:pt x="390361" y="767622"/>
                </a:lnTo>
                <a:lnTo>
                  <a:pt x="239843" y="767622"/>
                </a:lnTo>
                <a:lnTo>
                  <a:pt x="239843" y="887543"/>
                </a:lnTo>
                <a:lnTo>
                  <a:pt x="0" y="647700"/>
                </a:lnTo>
                <a:close/>
              </a:path>
            </a:pathLst>
          </a:custGeom>
          <a:solidFill>
            <a:srgbClr val="F1F1F1"/>
          </a:solidFill>
          <a:ln w="25400">
            <a:solidFill>
              <a:srgbClr val="6E6E6E"/>
            </a:solidFill>
            <a:miter lim="800000"/>
            <a:headEnd/>
            <a:tailEnd/>
          </a:ln>
          <a:effectLst>
            <a:innerShdw blurRad="63500" dist="50800" dir="16200000">
              <a:prstClr val="black">
                <a:alpha val="50000"/>
              </a:prstClr>
            </a:innerShdw>
          </a:effectLst>
          <a:scene3d>
            <a:camera prst="perspectiveHeroicExtremeLeftFacing"/>
            <a:lightRig rig="threePt" dir="t"/>
          </a:scene3d>
        </p:spPr>
        <p:txBody>
          <a:bodyPr vert="horz" wrap="square" lIns="91440" tIns="45720" rIns="91440" bIns="45720" numCol="1" anchor="ctr" anchorCtr="0" compatLnSpc="1">
            <a:prstTxWarp prst="textNoShape">
              <a:avLst/>
            </a:prstTxWarp>
          </a:bodyPr>
          <a:lstStyle/>
          <a:p>
            <a:pPr algn="ctr" fontAlgn="base">
              <a:spcBef>
                <a:spcPct val="0"/>
              </a:spcBef>
              <a:spcAft>
                <a:spcPct val="0"/>
              </a:spcAft>
            </a:pPr>
            <a:r>
              <a:rPr lang="en-US" sz="1400" b="1" dirty="0" smtClean="0">
                <a:solidFill>
                  <a:prstClr val="black"/>
                </a:solidFill>
                <a:latin typeface="Calibri" pitchFamily="34" charset="0"/>
                <a:ea typeface="Calibri" pitchFamily="34" charset="0"/>
                <a:cs typeface="Times New Roman" pitchFamily="18" charset="0"/>
              </a:rPr>
              <a:t>Intrinsic</a:t>
            </a:r>
            <a:endParaRPr lang="en-US" sz="1400" b="1" dirty="0" smtClean="0">
              <a:solidFill>
                <a:prstClr val="black"/>
              </a:solidFill>
              <a:latin typeface="Arial" pitchFamily="34" charset="0"/>
            </a:endParaRPr>
          </a:p>
        </p:txBody>
      </p:sp>
      <p:sp>
        <p:nvSpPr>
          <p:cNvPr id="2052" name="Curved Left Arrow 8"/>
          <p:cNvSpPr>
            <a:spLocks noChangeArrowheads="1"/>
          </p:cNvSpPr>
          <p:nvPr/>
        </p:nvSpPr>
        <p:spPr bwMode="auto">
          <a:xfrm rot="197561">
            <a:off x="5756596" y="951071"/>
            <a:ext cx="2103120" cy="5852160"/>
          </a:xfrm>
          <a:prstGeom prst="curvedLeftArrow">
            <a:avLst>
              <a:gd name="adj1" fmla="val 14411"/>
              <a:gd name="adj2" fmla="val 49998"/>
              <a:gd name="adj3" fmla="val 28727"/>
            </a:avLst>
          </a:prstGeom>
          <a:solidFill>
            <a:srgbClr val="F8F8F8"/>
          </a:solidFill>
          <a:ln w="25400">
            <a:solidFill>
              <a:srgbClr val="5F5F5F"/>
            </a:solidFill>
            <a:miter lim="800000"/>
            <a:headEnd/>
            <a:tailEnd/>
          </a:ln>
        </p:spPr>
        <p:txBody>
          <a:bodyPr vert="horz" wrap="square" lIns="91440" tIns="45720" rIns="91440" bIns="45720" numCol="1" anchor="ctr" anchorCtr="0" compatLnSpc="1">
            <a:prstTxWarp prst="textNoShape">
              <a:avLst/>
            </a:prstTxWarp>
          </a:bodyPr>
          <a:lstStyle/>
          <a:p>
            <a:endParaRPr lang="en-US" dirty="0">
              <a:solidFill>
                <a:prstClr val="black"/>
              </a:solidFill>
            </a:endParaRPr>
          </a:p>
        </p:txBody>
      </p:sp>
      <p:sp>
        <p:nvSpPr>
          <p:cNvPr id="2053" name="Curved Right Arrow 9"/>
          <p:cNvSpPr>
            <a:spLocks noChangeArrowheads="1"/>
          </p:cNvSpPr>
          <p:nvPr/>
        </p:nvSpPr>
        <p:spPr bwMode="auto">
          <a:xfrm>
            <a:off x="466723" y="914401"/>
            <a:ext cx="2005013" cy="5926932"/>
          </a:xfrm>
          <a:prstGeom prst="curvedRightArrow">
            <a:avLst>
              <a:gd name="adj1" fmla="val 17597"/>
              <a:gd name="adj2" fmla="val 48427"/>
              <a:gd name="adj3" fmla="val 25000"/>
            </a:avLst>
          </a:prstGeom>
          <a:solidFill>
            <a:srgbClr val="F8F8F8"/>
          </a:solidFill>
          <a:ln w="25400">
            <a:solidFill>
              <a:srgbClr val="808080"/>
            </a:solidFill>
            <a:miter lim="800000"/>
            <a:headEnd/>
            <a:tailEnd/>
          </a:ln>
        </p:spPr>
        <p:txBody>
          <a:bodyPr vert="horz" wrap="square" lIns="91440" tIns="45720" rIns="91440" bIns="45720" numCol="1" anchor="ctr" anchorCtr="0" compatLnSpc="1">
            <a:prstTxWarp prst="textNoShape">
              <a:avLst/>
            </a:prstTxWarp>
          </a:bodyPr>
          <a:lstStyle/>
          <a:p>
            <a:endParaRPr lang="en-US" dirty="0">
              <a:solidFill>
                <a:prstClr val="black"/>
              </a:solidFill>
            </a:endParaRPr>
          </a:p>
        </p:txBody>
      </p:sp>
      <p:sp>
        <p:nvSpPr>
          <p:cNvPr id="2057"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2058" name="Rectangle 10"/>
          <p:cNvSpPr>
            <a:spLocks noChangeArrowheads="1"/>
          </p:cNvSpPr>
          <p:nvPr/>
        </p:nvSpPr>
        <p:spPr bwMode="auto">
          <a:xfrm>
            <a:off x="171450" y="403593"/>
            <a:ext cx="89916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200" dirty="0" smtClean="0">
                <a:solidFill>
                  <a:prstClr val="black"/>
                </a:solidFill>
                <a:latin typeface="Times New Roman" pitchFamily="18" charset="0"/>
                <a:ea typeface="Calibri" pitchFamily="34" charset="0"/>
                <a:cs typeface="Times New Roman" pitchFamily="18" charset="0"/>
              </a:rPr>
              <a:t>.</a:t>
            </a:r>
            <a:r>
              <a:rPr lang="en-US" sz="2800" dirty="0" smtClean="0">
                <a:solidFill>
                  <a:srgbClr val="0BD0D9">
                    <a:lumMod val="50000"/>
                  </a:srgbClr>
                </a:solidFill>
                <a:latin typeface="+mj-lt"/>
                <a:ea typeface="Calibri" pitchFamily="34" charset="0"/>
                <a:cs typeface="Times New Roman" pitchFamily="18" charset="0"/>
              </a:rPr>
              <a:t>Biopsychosocial-spiritual Model</a:t>
            </a:r>
            <a:r>
              <a:rPr lang="en-US" sz="2800" dirty="0" smtClean="0">
                <a:solidFill>
                  <a:prstClr val="black"/>
                </a:solidFill>
                <a:latin typeface="+mj-lt"/>
              </a:rPr>
              <a:t> </a:t>
            </a:r>
            <a:r>
              <a:rPr lang="en-US" sz="2800" dirty="0" smtClean="0">
                <a:solidFill>
                  <a:srgbClr val="0BD0D9">
                    <a:lumMod val="50000"/>
                  </a:srgbClr>
                </a:solidFill>
                <a:latin typeface="+mj-lt"/>
                <a:ea typeface="Calibri" pitchFamily="34" charset="0"/>
                <a:cs typeface="Times New Roman" pitchFamily="18" charset="0"/>
              </a:rPr>
              <a:t> (BPSS)</a:t>
            </a:r>
            <a:endParaRPr lang="en-US" sz="2800" dirty="0" smtClean="0">
              <a:solidFill>
                <a:prstClr val="black"/>
              </a:solidFill>
              <a:latin typeface="+mj-lt"/>
            </a:endParaRPr>
          </a:p>
        </p:txBody>
      </p:sp>
      <p:sp>
        <p:nvSpPr>
          <p:cNvPr id="2060" name="Rectangle 12"/>
          <p:cNvSpPr>
            <a:spLocks noChangeArrowheads="1"/>
          </p:cNvSpPr>
          <p:nvPr/>
        </p:nvSpPr>
        <p:spPr bwMode="auto">
          <a:xfrm>
            <a:off x="0" y="45720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dirty="0">
              <a:solidFill>
                <a:prstClr val="black"/>
              </a:solidFill>
            </a:endParaRPr>
          </a:p>
        </p:txBody>
      </p:sp>
      <p:sp>
        <p:nvSpPr>
          <p:cNvPr id="2063" name="Rectangle 15"/>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solidFill>
                <a:prstClr val="black"/>
              </a:solidFill>
            </a:endParaRPr>
          </a:p>
        </p:txBody>
      </p:sp>
      <p:sp>
        <p:nvSpPr>
          <p:cNvPr id="2064" name="Rectangle 16"/>
          <p:cNvSpPr>
            <a:spLocks noChangeArrowheads="1"/>
          </p:cNvSpPr>
          <p:nvPr/>
        </p:nvSpPr>
        <p:spPr bwMode="auto">
          <a:xfrm>
            <a:off x="6012656" y="6172200"/>
            <a:ext cx="3124200" cy="10464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indent="457200" algn="ctr" fontAlgn="base">
              <a:spcBef>
                <a:spcPct val="0"/>
              </a:spcBef>
              <a:spcAft>
                <a:spcPct val="0"/>
              </a:spcAft>
            </a:pPr>
            <a:r>
              <a:rPr lang="en-US" sz="1100" dirty="0" smtClean="0">
                <a:solidFill>
                  <a:prstClr val="black"/>
                </a:solidFill>
                <a:latin typeface="Calibri" pitchFamily="34" charset="0"/>
                <a:ea typeface="Calibri" pitchFamily="34" charset="0"/>
                <a:cs typeface="Times New Roman" pitchFamily="18" charset="0"/>
              </a:rPr>
              <a:t>©Matteliano,Oliver, St Marie , &amp;  Coggins  2012, adapted from Matteliano, 2010 </a:t>
            </a:r>
            <a:endParaRPr lang="en-US" sz="1100" dirty="0" smtClean="0">
              <a:solidFill>
                <a:prstClr val="black"/>
              </a:solidFill>
              <a:latin typeface="Arial" pitchFamily="34" charset="0"/>
            </a:endParaRPr>
          </a:p>
          <a:p>
            <a:pPr indent="457200" eaLnBrk="0" fontAlgn="base" hangingPunct="0">
              <a:spcBef>
                <a:spcPct val="0"/>
              </a:spcBef>
              <a:spcAft>
                <a:spcPct val="0"/>
              </a:spcAft>
            </a:pPr>
            <a:r>
              <a:rPr lang="en-US" sz="1100" dirty="0" smtClean="0">
                <a:solidFill>
                  <a:prstClr val="black"/>
                </a:solidFill>
                <a:latin typeface="Arial" pitchFamily="34" charset="0"/>
                <a:ea typeface="Calibri" pitchFamily="34" charset="0"/>
                <a:cs typeface="Times New Roman" pitchFamily="18" charset="0"/>
              </a:rPr>
              <a:t/>
            </a:r>
            <a:br>
              <a:rPr lang="en-US" sz="1100" dirty="0" smtClean="0">
                <a:solidFill>
                  <a:prstClr val="black"/>
                </a:solidFill>
                <a:latin typeface="Arial" pitchFamily="34" charset="0"/>
                <a:ea typeface="Calibri" pitchFamily="34" charset="0"/>
                <a:cs typeface="Times New Roman" pitchFamily="18" charset="0"/>
              </a:rPr>
            </a:br>
            <a:endParaRPr lang="en-US" sz="1100" dirty="0" smtClean="0">
              <a:solidFill>
                <a:prstClr val="black"/>
              </a:solidFill>
              <a:latin typeface="Arial" pitchFamily="34" charset="0"/>
            </a:endParaRPr>
          </a:p>
          <a:p>
            <a:pPr indent="457200" eaLnBrk="0" fontAlgn="base" hangingPunct="0">
              <a:spcBef>
                <a:spcPct val="0"/>
              </a:spcBef>
              <a:spcAft>
                <a:spcPct val="0"/>
              </a:spcAft>
            </a:pPr>
            <a:endParaRPr lang="en-US" dirty="0" smtClean="0">
              <a:solidFill>
                <a:prstClr val="black"/>
              </a:solidFill>
              <a:latin typeface="Arial" pitchFamily="34" charset="0"/>
            </a:endParaRPr>
          </a:p>
        </p:txBody>
      </p:sp>
      <p:sp>
        <p:nvSpPr>
          <p:cNvPr id="2065" name="Rectangle 17"/>
          <p:cNvSpPr>
            <a:spLocks noChangeArrowheads="1"/>
          </p:cNvSpPr>
          <p:nvPr/>
        </p:nvSpPr>
        <p:spPr bwMode="auto">
          <a:xfrm>
            <a:off x="0" y="3657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dirty="0" smtClean="0">
              <a:solidFill>
                <a:prstClr val="black"/>
              </a:solidFill>
              <a:latin typeface="Arial" pitchFamily="34" charset="0"/>
            </a:endParaRPr>
          </a:p>
        </p:txBody>
      </p:sp>
      <p:sp>
        <p:nvSpPr>
          <p:cNvPr id="2" name="Rectangle 1"/>
          <p:cNvSpPr/>
          <p:nvPr/>
        </p:nvSpPr>
        <p:spPr>
          <a:xfrm rot="19982451">
            <a:off x="552849" y="1007696"/>
            <a:ext cx="2438401" cy="523220"/>
          </a:xfrm>
          <a:prstGeom prst="rect">
            <a:avLst/>
          </a:prstGeom>
          <a:noFill/>
        </p:spPr>
        <p:txBody>
          <a:bodyPr wrap="square" lIns="91440" tIns="45720" rIns="91440" bIns="45720">
            <a:spAutoFit/>
          </a:bodyPr>
          <a:lstStyle/>
          <a:p>
            <a:pPr algn="ctr"/>
            <a:r>
              <a:rPr lang="en-US" sz="2800" b="1" cap="none" spc="0" dirty="0" smtClean="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Extrinsic</a:t>
            </a:r>
            <a:endParaRPr lang="en-US" sz="2800" b="1" cap="none" spc="0" dirty="0">
              <a:ln w="17780" cmpd="sng">
                <a:no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050" name="Picture 2"/>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rot="3327840">
            <a:off x="5580757" y="547483"/>
            <a:ext cx="2310291" cy="15588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388094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5619631"/>
            <a:ext cx="4572000" cy="369332"/>
          </a:xfrm>
          <a:prstGeom prst="rect">
            <a:avLst/>
          </a:prstGeom>
        </p:spPr>
        <p:txBody>
          <a:bodyPr>
            <a:spAutoFit/>
          </a:bodyPr>
          <a:lstStyle/>
          <a:p>
            <a:r>
              <a:rPr lang="en-US" dirty="0" smtClean="0"/>
              <a:t>8</a:t>
            </a:r>
            <a:r>
              <a:rPr lang="en-US" dirty="0"/>
              <a:t>. </a:t>
            </a:r>
          </a:p>
        </p:txBody>
      </p:sp>
      <p:sp>
        <p:nvSpPr>
          <p:cNvPr id="4" name="Title 3"/>
          <p:cNvSpPr>
            <a:spLocks noGrp="1"/>
          </p:cNvSpPr>
          <p:nvPr>
            <p:ph type="title"/>
          </p:nvPr>
        </p:nvSpPr>
        <p:spPr/>
        <p:txBody>
          <a:bodyPr>
            <a:normAutofit fontScale="90000"/>
          </a:bodyPr>
          <a:lstStyle/>
          <a:p>
            <a:r>
              <a:rPr lang="en-US" dirty="0" smtClean="0"/>
              <a:t>Adherence Monitoring Procedures</a:t>
            </a:r>
            <a:endParaRPr lang="en-US" dirty="0"/>
          </a:p>
        </p:txBody>
      </p:sp>
      <p:graphicFrame>
        <p:nvGraphicFramePr>
          <p:cNvPr id="6" name="Content Placeholder 5"/>
          <p:cNvGraphicFramePr>
            <a:graphicFrameLocks noGrp="1"/>
          </p:cNvGraphicFramePr>
          <p:nvPr>
            <p:ph idx="1"/>
            <p:extLst>
              <p:ext uri="{D42A27DB-BD31-4B8C-83A1-F6EECF244321}">
                <p14:modId xmlns="" xmlns:p14="http://schemas.microsoft.com/office/powerpoint/2010/main" val="291953701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70830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 Box 10"/>
          <p:cNvSpPr txBox="1">
            <a:spLocks noChangeArrowheads="1"/>
          </p:cNvSpPr>
          <p:nvPr/>
        </p:nvSpPr>
        <p:spPr bwMode="auto">
          <a:xfrm>
            <a:off x="457200" y="1066799"/>
            <a:ext cx="7924800" cy="1219201"/>
          </a:xfrm>
          <a:prstGeom prst="roundRect">
            <a:avLst/>
          </a:prstGeom>
          <a:solidFill>
            <a:srgbClr val="FFFFFF"/>
          </a:solidFill>
          <a:ln w="9525">
            <a:noFill/>
            <a:miter lim="800000"/>
            <a:headEnd/>
            <a:tailEnd/>
          </a:ln>
        </p:spPr>
        <p:txBody>
          <a:bodyPr vert="horz" wrap="square" lIns="91440" tIns="45720" rIns="91440" bIns="45720" numCol="2"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sng" strike="noStrike" cap="none" normalizeH="0" baseline="0" dirty="0" smtClean="0">
                <a:ln>
                  <a:noFill/>
                </a:ln>
                <a:solidFill>
                  <a:schemeClr val="tx1"/>
                </a:solidFill>
                <a:effectLst/>
                <a:latin typeface="Arial" pitchFamily="34" charset="0"/>
                <a:ea typeface="Times New Roman" pitchFamily="18" charset="0"/>
              </a:rPr>
              <a:t>1</a:t>
            </a:r>
            <a:r>
              <a:rPr kumimoji="0" lang="en-US" sz="1200" b="0" i="0" u="sng" strike="noStrike" cap="none" normalizeH="0" baseline="30000" dirty="0" smtClean="0">
                <a:ln>
                  <a:noFill/>
                </a:ln>
                <a:solidFill>
                  <a:schemeClr val="tx1"/>
                </a:solidFill>
                <a:effectLst/>
                <a:latin typeface="Arial" pitchFamily="34" charset="0"/>
                <a:ea typeface="Times New Roman" pitchFamily="18" charset="0"/>
              </a:rPr>
              <a:t>ST</a:t>
            </a:r>
            <a:r>
              <a:rPr kumimoji="0" lang="en-US" sz="1200" b="0" i="0" u="sng" strike="noStrike" cap="none" normalizeH="0" baseline="0" dirty="0" smtClean="0">
                <a:ln>
                  <a:noFill/>
                </a:ln>
                <a:solidFill>
                  <a:schemeClr val="tx1"/>
                </a:solidFill>
                <a:effectLst/>
                <a:latin typeface="Arial" pitchFamily="34" charset="0"/>
                <a:ea typeface="Times New Roman" pitchFamily="18" charset="0"/>
              </a:rPr>
              <a:t> visit with Nurse</a:t>
            </a:r>
            <a:endParaRPr kumimoji="0" lang="en-US" sz="1100" b="0" i="0" u="sng"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Review results of Questionnaires and UDT, </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Psychosocial and smoking history</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Evaluate all medications, pill count if necessary</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Evaluate  risk for sleep apnea or other potential risks with COT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endParaRPr lang="en-US" sz="1200" dirty="0">
              <a:latin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57200" algn="l"/>
              </a:tabLst>
            </a:pP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Review patient treatment agreement </a:t>
            </a: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Develop patient goals, document</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Risk stratification as below</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56" name="Text Box 8"/>
          <p:cNvSpPr txBox="1">
            <a:spLocks noChangeArrowheads="1"/>
          </p:cNvSpPr>
          <p:nvPr/>
        </p:nvSpPr>
        <p:spPr bwMode="auto">
          <a:xfrm>
            <a:off x="152400" y="3343274"/>
            <a:ext cx="2209800" cy="2981326"/>
          </a:xfrm>
          <a:prstGeom prst="round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95300" algn="l"/>
              </a:tabLst>
            </a:pPr>
            <a:r>
              <a:rPr kumimoji="0" lang="en-US" sz="1200" b="0" i="0" u="sng" strike="noStrike" cap="none" normalizeH="0" baseline="0" dirty="0" smtClean="0">
                <a:ln>
                  <a:noFill/>
                </a:ln>
                <a:solidFill>
                  <a:schemeClr val="tx1"/>
                </a:solidFill>
                <a:effectLst/>
                <a:latin typeface="Arial" pitchFamily="34" charset="0"/>
                <a:ea typeface="Times New Roman" pitchFamily="18" charset="0"/>
              </a:rPr>
              <a:t>Low risk</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 </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no drug ETOH hx., stable biopsychosocial profile</a:t>
            </a:r>
          </a:p>
          <a:p>
            <a:pPr marL="0" marR="0" lvl="0" indent="0" algn="l" defTabSz="914400" rtl="0" eaLnBrk="1" fontAlgn="base" latinLnBrk="0" hangingPunct="1">
              <a:lnSpc>
                <a:spcPct val="100000"/>
              </a:lnSpc>
              <a:spcBef>
                <a:spcPct val="0"/>
              </a:spcBef>
              <a:spcAft>
                <a:spcPct val="0"/>
              </a:spcAft>
              <a:buClrTx/>
              <a:buSzTx/>
              <a:buFontTx/>
              <a:buNone/>
              <a:tabLst>
                <a:tab pos="495300" algn="l"/>
              </a:tabLst>
            </a:pP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95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Annual UDT  Substance abuse and Alcohol screen</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953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Annual pill count review of meds</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95300" algn="l"/>
              </a:tabLst>
            </a:pPr>
            <a:r>
              <a:rPr lang="en-US" sz="1200" dirty="0" smtClean="0">
                <a:latin typeface="Arial" pitchFamily="34" charset="0"/>
              </a:rPr>
              <a:t>Regular evaluation for continuation or modification of opioids, review of treatment agreement</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5" name="Text Box 7"/>
          <p:cNvSpPr txBox="1">
            <a:spLocks noChangeArrowheads="1"/>
          </p:cNvSpPr>
          <p:nvPr/>
        </p:nvSpPr>
        <p:spPr bwMode="auto">
          <a:xfrm>
            <a:off x="2590800" y="3246121"/>
            <a:ext cx="2971800" cy="3307079"/>
          </a:xfrm>
          <a:prstGeom prst="round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sng" strike="noStrike" cap="none" normalizeH="0" baseline="0" dirty="0" smtClean="0">
                <a:ln>
                  <a:noFill/>
                </a:ln>
                <a:solidFill>
                  <a:schemeClr val="tx1"/>
                </a:solidFill>
                <a:effectLst/>
                <a:latin typeface="Arial" pitchFamily="34" charset="0"/>
                <a:ea typeface="Times New Roman" pitchFamily="18" charset="0"/>
              </a:rPr>
              <a:t>Moderate Risk:</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rPr>
              <a:t>active biopsychosocial problems, not following through with referrals for adjuvant pain treatments,</a:t>
            </a:r>
            <a:endParaRPr kumimoji="0" lang="en-US" sz="1100" b="0" i="1"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sz="1200" b="0" i="1" u="none" strike="noStrike" cap="none" normalizeH="0" baseline="0" dirty="0" smtClean="0">
                <a:ln>
                  <a:noFill/>
                </a:ln>
                <a:solidFill>
                  <a:schemeClr val="tx1"/>
                </a:solidFill>
                <a:effectLst/>
                <a:latin typeface="Arial" pitchFamily="34" charset="0"/>
                <a:ea typeface="Times New Roman" pitchFamily="18" charset="0"/>
              </a:rPr>
              <a:t>Unstable pain,  Ambiguous or failed UDT, self report Alcohol/Drug abuse or minor aberrant medication use/behaviors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sz="1100" b="0" i="1"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Monthly –Bi-annual tox/Substance abuse and Alcohol Screen</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Support referrals for pain pump, epidural or other modalities</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Frequent med review</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Psychotherapy</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Support group</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4" name="Text Box 6"/>
          <p:cNvSpPr txBox="1">
            <a:spLocks noChangeArrowheads="1"/>
          </p:cNvSpPr>
          <p:nvPr/>
        </p:nvSpPr>
        <p:spPr bwMode="auto">
          <a:xfrm>
            <a:off x="5747657" y="3332389"/>
            <a:ext cx="2786743" cy="2687412"/>
          </a:xfrm>
          <a:prstGeom prst="round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1200" b="0" i="0" u="sng" strike="noStrike" cap="none" normalizeH="0" baseline="0" dirty="0" smtClean="0">
                <a:ln>
                  <a:noFill/>
                </a:ln>
                <a:solidFill>
                  <a:schemeClr val="tx1"/>
                </a:solidFill>
                <a:effectLst/>
                <a:latin typeface="Times New Roman" pitchFamily="18" charset="0"/>
                <a:cs typeface="Times New Roman" pitchFamily="18" charset="0"/>
              </a:rPr>
              <a:t>High risk: </a:t>
            </a:r>
            <a:r>
              <a:rPr kumimoji="0" lang="en-US" sz="1200" b="0" i="1" u="none" strike="noStrike" cap="none" normalizeH="0" baseline="0" dirty="0" smtClean="0">
                <a:ln>
                  <a:noFill/>
                </a:ln>
                <a:solidFill>
                  <a:schemeClr val="tx1"/>
                </a:solidFill>
                <a:effectLst/>
                <a:latin typeface="Arial" pitchFamily="34" charset="0"/>
                <a:cs typeface="Arial" pitchFamily="34" charset="0"/>
              </a:rPr>
              <a:t>active addiction or evidence of illegal criminal or dangerous behaviors </a:t>
            </a:r>
          </a:p>
          <a:p>
            <a:pPr marL="0" marR="0" lvl="0" indent="0" algn="l" defTabSz="914400" rtl="0" eaLnBrk="1" fontAlgn="base" latinLnBrk="0" hangingPunct="1">
              <a:lnSpc>
                <a:spcPct val="100000"/>
              </a:lnSpc>
              <a:spcBef>
                <a:spcPct val="0"/>
              </a:spcBef>
              <a:spcAft>
                <a:spcPct val="0"/>
              </a:spcAft>
              <a:buClrTx/>
              <a:buSzTx/>
              <a:buFontTx/>
              <a:buNone/>
              <a:tabLst>
                <a:tab pos="457200" algn="l"/>
              </a:tabLst>
            </a:pPr>
            <a:endParaRPr kumimoji="0" lang="en-US" sz="1200" b="0" i="1" u="none" strike="noStrike" cap="none" normalizeH="0" baseline="0" dirty="0" smtClean="0">
              <a:ln>
                <a:noFill/>
              </a:ln>
              <a:solidFill>
                <a:schemeClr val="tx1"/>
              </a:solidFill>
              <a:effectLst/>
              <a:latin typeface="Times New Roman" pitchFamily="18" charset="0"/>
              <a:cs typeface="Times New Roman" pitchFamily="18" charset="0"/>
            </a:endParaRPr>
          </a:p>
          <a:p>
            <a:pPr marL="171450" marR="0" lvl="0" indent="-171450" algn="l" defTabSz="914400" rtl="0" eaLnBrk="1" fontAlgn="base" latinLnBrk="0" hangingPunct="1">
              <a:lnSpc>
                <a:spcPct val="100000"/>
              </a:lnSpc>
              <a:spcBef>
                <a:spcPct val="0"/>
              </a:spcBef>
              <a:spcAft>
                <a:spcPct val="0"/>
              </a:spcAft>
              <a:buClrTx/>
              <a:buSzTx/>
              <a:buFont typeface="Arial" pitchFamily="34" charset="0"/>
              <a:buChar char="•"/>
              <a:tabLst>
                <a:tab pos="457200" algn="l"/>
              </a:tabLst>
            </a:pPr>
            <a:r>
              <a:rPr lang="en-US" sz="1200" dirty="0" smtClean="0">
                <a:latin typeface="Arial" pitchFamily="34" charset="0"/>
                <a:cs typeface="Arial" pitchFamily="34" charset="0"/>
              </a:rPr>
              <a:t>Shorten dosage interval</a:t>
            </a: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weekly  UDT, Substance </a:t>
            </a:r>
            <a:r>
              <a:rPr kumimoji="0" lang="en-US" sz="1100" b="0" i="0" u="none" strike="noStrike" cap="none" normalizeH="0" baseline="0" dirty="0" smtClean="0">
                <a:ln>
                  <a:noFill/>
                </a:ln>
                <a:solidFill>
                  <a:schemeClr val="tx1"/>
                </a:solidFill>
                <a:effectLst/>
                <a:latin typeface="Arial" pitchFamily="34" charset="0"/>
                <a:ea typeface="Times New Roman" pitchFamily="18" charset="0"/>
              </a:rPr>
              <a:t>abuse/ Alcohol screen,</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Refer to or co- manage with addiction care.</a:t>
            </a:r>
            <a:endParaRPr kumimoji="0" lang="en-US" sz="1100" b="0" i="0" u="none" strike="noStrike" cap="none" normalizeH="0" baseline="0" dirty="0" smtClean="0">
              <a:ln>
                <a:noFill/>
              </a:ln>
              <a:solidFill>
                <a:schemeClr val="tx1"/>
              </a:solidFill>
              <a:effectLst/>
              <a:latin typeface="Arial" pitchFamily="34" charset="0"/>
            </a:endParaRPr>
          </a:p>
          <a:p>
            <a:pPr marL="171450" marR="0" lvl="0" indent="-171450" algn="l" defTabSz="914400" rtl="0" eaLnBrk="0" fontAlgn="base" latinLnBrk="0" hangingPunct="0">
              <a:lnSpc>
                <a:spcPct val="100000"/>
              </a:lnSpc>
              <a:spcBef>
                <a:spcPct val="0"/>
              </a:spcBef>
              <a:spcAft>
                <a:spcPct val="0"/>
              </a:spcAft>
              <a:buClrTx/>
              <a:buSzTx/>
              <a:buFont typeface="Arial" pitchFamily="34" charset="0"/>
              <a:buChar char="•"/>
              <a:tabLst>
                <a:tab pos="45720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Discontinuation of opioids if interventions are not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rPr>
              <a:t>effective,or</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evidence of illegal/ dangerous behavior</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7" name="Text Box 9"/>
          <p:cNvSpPr txBox="1">
            <a:spLocks noChangeArrowheads="1"/>
          </p:cNvSpPr>
          <p:nvPr/>
        </p:nvSpPr>
        <p:spPr bwMode="auto">
          <a:xfrm>
            <a:off x="1959429" y="457199"/>
            <a:ext cx="5334000" cy="609599"/>
          </a:xfrm>
          <a:prstGeom prst="round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NEW PATIENT: PRE SCREEN for Substance abuse</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rPr>
              <a:t>1</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Alcohol History</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rPr>
              <a:t>2</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Quantitative Urine Drug Test (UDT</a:t>
            </a:r>
            <a:r>
              <a:rPr kumimoji="0" lang="en-US"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a:t>
            </a:r>
            <a:r>
              <a:rPr kumimoji="0" lang="en-US" sz="1100" b="0" i="0" u="none" strike="noStrike" cap="none" normalizeH="0" baseline="-2500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3</a:t>
            </a:r>
            <a:r>
              <a:rPr kumimoji="0" lang="en-US" sz="1100" b="0" i="0" u="none"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ea typeface="Times New Roman" pitchFamily="18"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Continuing patient: at least</a:t>
            </a:r>
            <a:r>
              <a:rPr kumimoji="0" lang="en-US" sz="1200" b="0" i="0" u="none" strike="noStrike" cap="none" normalizeH="0" dirty="0" smtClean="0">
                <a:ln>
                  <a:noFill/>
                </a:ln>
                <a:solidFill>
                  <a:schemeClr val="tx1"/>
                </a:solidFill>
                <a:effectLst/>
                <a:latin typeface="Arial" pitchFamily="34" charset="0"/>
                <a:ea typeface="Times New Roman" pitchFamily="18" charset="0"/>
              </a:rPr>
              <a:t> annual documentation of low risk strategies.</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3" name="Text Box 5"/>
          <p:cNvSpPr txBox="1">
            <a:spLocks noChangeArrowheads="1"/>
          </p:cNvSpPr>
          <p:nvPr/>
        </p:nvSpPr>
        <p:spPr bwMode="auto">
          <a:xfrm>
            <a:off x="800100" y="2514601"/>
            <a:ext cx="6819900" cy="466996"/>
          </a:xfrm>
          <a:prstGeom prst="round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Subsequent visits 5 A’s document at each visit:  Aberrant behavior, Analgesia, Activity, Affect, Adverse side effects. Random UDT </a:t>
            </a:r>
            <a:endParaRPr kumimoji="0" lang="en-US" sz="1800" b="0" i="0" u="none" strike="noStrike" cap="none" normalizeH="0" baseline="0" dirty="0" smtClean="0">
              <a:ln>
                <a:noFill/>
              </a:ln>
              <a:solidFill>
                <a:schemeClr val="tx1"/>
              </a:solidFill>
              <a:effectLst/>
              <a:latin typeface="Arial" pitchFamily="34" charset="0"/>
            </a:endParaRPr>
          </a:p>
        </p:txBody>
      </p:sp>
      <p:sp>
        <p:nvSpPr>
          <p:cNvPr id="2052" name="Line 4"/>
          <p:cNvSpPr>
            <a:spLocks noChangeShapeType="1"/>
          </p:cNvSpPr>
          <p:nvPr/>
        </p:nvSpPr>
        <p:spPr bwMode="auto">
          <a:xfrm flipH="1">
            <a:off x="919843" y="3021058"/>
            <a:ext cx="22860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51" name="Line 3"/>
          <p:cNvSpPr>
            <a:spLocks noChangeShapeType="1"/>
          </p:cNvSpPr>
          <p:nvPr/>
        </p:nvSpPr>
        <p:spPr bwMode="auto">
          <a:xfrm>
            <a:off x="3771900" y="2981597"/>
            <a:ext cx="0" cy="2286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50" name="Line 2"/>
          <p:cNvSpPr>
            <a:spLocks noChangeShapeType="1"/>
          </p:cNvSpPr>
          <p:nvPr/>
        </p:nvSpPr>
        <p:spPr bwMode="auto">
          <a:xfrm>
            <a:off x="6147706" y="3019697"/>
            <a:ext cx="176893" cy="226423"/>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2059" name="Rectangle 11"/>
          <p:cNvSpPr>
            <a:spLocks noChangeArrowheads="1"/>
          </p:cNvSpPr>
          <p:nvPr/>
        </p:nvSpPr>
        <p:spPr bwMode="auto">
          <a:xfrm>
            <a:off x="1054050" y="-94565"/>
            <a:ext cx="7035900"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ea typeface="Times New Roman" pitchFamily="18" charset="0"/>
              </a:rPr>
              <a:t>Matteliano Pain Management Rehab Protocol</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
        <p:nvSpPr>
          <p:cNvPr id="2066" name="Rectangle 18"/>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 xmlns:p14="http://schemas.microsoft.com/office/powerpoint/2010/main" val="987498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 xmlns:p14="http://schemas.microsoft.com/office/powerpoint/2010/main" val="3996994860"/>
              </p:ext>
            </p:extLst>
          </p:nvPr>
        </p:nvGraphicFramePr>
        <p:xfrm>
          <a:off x="1143000" y="685800"/>
          <a:ext cx="73152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070830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 xmlns:p14="http://schemas.microsoft.com/office/powerpoint/2010/main" val="4241682392"/>
              </p:ext>
            </p:extLst>
          </p:nvPr>
        </p:nvGraphicFramePr>
        <p:xfrm>
          <a:off x="1752600" y="685800"/>
          <a:ext cx="6553200" cy="4506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p:nvPr/>
        </p:nvSpPr>
        <p:spPr>
          <a:xfrm>
            <a:off x="1066800" y="5477987"/>
            <a:ext cx="6900863" cy="369332"/>
          </a:xfrm>
          <a:prstGeom prst="rect">
            <a:avLst/>
          </a:prstGeom>
        </p:spPr>
        <p:txBody>
          <a:bodyPr wrap="square">
            <a:spAutoFit/>
          </a:bodyPr>
          <a:lstStyle/>
          <a:p>
            <a:r>
              <a:rPr lang="en-US" dirty="0">
                <a:solidFill>
                  <a:prstClr val="black"/>
                </a:solidFill>
              </a:rPr>
              <a:t>*</a:t>
            </a:r>
            <a:r>
              <a:rPr lang="en-US" sz="1200" dirty="0">
                <a:solidFill>
                  <a:prstClr val="black"/>
                </a:solidFill>
              </a:rPr>
              <a:t>Adapted from ‘‘The Four A’s of Pain Treatment Outcomes’’ (Passik &amp; Weinreb, 2000</a:t>
            </a:r>
            <a:r>
              <a:rPr lang="en-US" sz="1200" dirty="0" smtClean="0">
                <a:solidFill>
                  <a:prstClr val="black"/>
                </a:solidFill>
              </a:rPr>
              <a:t>). </a:t>
            </a:r>
            <a:endParaRPr lang="en-US" sz="1200" dirty="0"/>
          </a:p>
        </p:txBody>
      </p:sp>
    </p:spTree>
    <p:extLst>
      <p:ext uri="{BB962C8B-B14F-4D97-AF65-F5344CB8AC3E}">
        <p14:creationId xmlns="" xmlns:p14="http://schemas.microsoft.com/office/powerpoint/2010/main" val="10291078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of Research</a:t>
            </a:r>
            <a:endParaRPr lang="en-US" dirty="0"/>
          </a:p>
        </p:txBody>
      </p:sp>
      <p:sp>
        <p:nvSpPr>
          <p:cNvPr id="3" name="Content Placeholder 2"/>
          <p:cNvSpPr>
            <a:spLocks noGrp="1"/>
          </p:cNvSpPr>
          <p:nvPr>
            <p:ph idx="1"/>
          </p:nvPr>
        </p:nvSpPr>
        <p:spPr/>
        <p:txBody>
          <a:bodyPr>
            <a:normAutofit fontScale="92500" lnSpcReduction="10000"/>
          </a:bodyPr>
          <a:lstStyle/>
          <a:p>
            <a:r>
              <a:rPr lang="en-US" sz="3600" dirty="0" smtClean="0"/>
              <a:t>Risk Mitigation </a:t>
            </a:r>
          </a:p>
          <a:p>
            <a:r>
              <a:rPr lang="en-US" sz="3600" dirty="0" smtClean="0"/>
              <a:t> Chronic illness model</a:t>
            </a:r>
          </a:p>
          <a:p>
            <a:r>
              <a:rPr lang="en-US" sz="3600" dirty="0" smtClean="0"/>
              <a:t>Treatment of Chronic Pain including co-morbidities </a:t>
            </a:r>
          </a:p>
          <a:p>
            <a:pPr lvl="1"/>
            <a:r>
              <a:rPr lang="en-US" sz="3600" dirty="0" smtClean="0"/>
              <a:t>Psychiatric</a:t>
            </a:r>
          </a:p>
          <a:p>
            <a:pPr lvl="1"/>
            <a:r>
              <a:rPr lang="en-US" sz="3600" dirty="0" smtClean="0"/>
              <a:t>Substance Use Disorders</a:t>
            </a:r>
          </a:p>
          <a:p>
            <a:pPr lvl="1"/>
            <a:r>
              <a:rPr lang="en-US" sz="3600" dirty="0" smtClean="0"/>
              <a:t>Alcoholism</a:t>
            </a:r>
          </a:p>
          <a:p>
            <a:r>
              <a:rPr lang="en-US" sz="3600" dirty="0" smtClean="0"/>
              <a:t>Holistic Approach </a:t>
            </a:r>
          </a:p>
          <a:p>
            <a:pPr lvl="1"/>
            <a:endParaRPr lang="en-US" dirty="0" smtClean="0"/>
          </a:p>
          <a:p>
            <a:pPr lvl="1"/>
            <a:endParaRPr lang="en-US" dirty="0"/>
          </a:p>
          <a:p>
            <a:pPr marL="411480" lvl="1" indent="0">
              <a:buNone/>
            </a:pPr>
            <a:endParaRPr lang="en-US" dirty="0" smtClean="0"/>
          </a:p>
        </p:txBody>
      </p:sp>
      <p:pic>
        <p:nvPicPr>
          <p:cNvPr id="4" name="Audio 3">
            <a:hlinkClick r:id="" action="ppaction://media"/>
          </p:cNvPr>
          <p:cNvPicPr>
            <a:picLocks noChangeAspect="1"/>
          </p:cNvPicPr>
          <p:nvPr>
            <a:videoFile r:link="rId2"/>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custDataLst>
      <p:tags r:id="rId1"/>
    </p:custDataLst>
    <p:extLst>
      <p:ext uri="{BB962C8B-B14F-4D97-AF65-F5344CB8AC3E}">
        <p14:creationId xmlns="" xmlns:p14="http://schemas.microsoft.com/office/powerpoint/2010/main" val="4141812700"/>
      </p:ext>
    </p:extLst>
  </p:cSld>
  <p:clrMapOvr>
    <a:masterClrMapping/>
  </p:clrMapOvr>
  <mc:AlternateContent xmlns:mc="http://schemas.openxmlformats.org/markup-compatibility/2006">
    <mc:Choice xmlns="" xmlns:p14="http://schemas.microsoft.com/office/powerpoint/2010/main" Requires="p14">
      <p:transition spd="slow" p14:dur="2000" advTm="42708"/>
    </mc:Choice>
    <mc:Fallback>
      <p:transition spd="slow" advTm="4270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29" fill="hold" display="0">
                  <p:stCondLst>
                    <p:cond delay="indefinite"/>
                  </p:stCondLst>
                  <p:endCondLst>
                    <p:cond evt="onStopAudio" delay="0">
                      <p:tgtEl>
                        <p:sldTgt/>
                      </p:tgtEl>
                    </p:cond>
                  </p:endCondLst>
                </p:cTn>
                <p:tgtEl>
                  <p:spTgt spid="4"/>
                </p:tgtEl>
              </p:cMediaNode>
            </p:video>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a:xfrm>
            <a:off x="457200" y="304800"/>
            <a:ext cx="8229600" cy="1543050"/>
          </a:xfrm>
        </p:spPr>
        <p:txBody>
          <a:bodyPr/>
          <a:lstStyle/>
          <a:p>
            <a:pPr lvl="0"/>
            <a:r>
              <a:rPr lang="en-US" dirty="0" smtClean="0">
                <a:cs typeface="Times New Roman" pitchFamily="18" charset="0"/>
              </a:rPr>
              <a:t>Ethical Obligations</a:t>
            </a:r>
            <a:endParaRPr lang="en-US" sz="24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096142404"/>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79548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3AF1403F-AACF-4618-94E4-89557027A0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160E73A5-0380-4C48-A006-06B3C6906EB8}"/>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65A9D92D-7CA7-4981-92F2-797E8ACA07B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5BD7C9F-2235-4AC7-ACDA-E7F4AF3F8FD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58023066-7CE9-4D42-8EA2-825F274FECD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n 4"/>
          <p:cNvSpPr/>
          <p:nvPr/>
        </p:nvSpPr>
        <p:spPr>
          <a:xfrm>
            <a:off x="2183219" y="-1180862"/>
            <a:ext cx="5334000" cy="6482953"/>
          </a:xfrm>
          <a:prstGeom prst="sun">
            <a:avLst/>
          </a:prstGeom>
          <a:solidFill>
            <a:schemeClr val="accent1">
              <a:lumMod val="40000"/>
              <a:lumOff val="60000"/>
            </a:schemeClr>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It is not the type of disease that is important, but the person that has the disease</a:t>
            </a:r>
          </a:p>
          <a:p>
            <a:endPar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a:p>
            <a:pPr algn="r"/>
            <a:r>
              <a:rPr lang="en-US" b="1"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Sir William Osler</a:t>
            </a:r>
          </a:p>
        </p:txBody>
      </p:sp>
    </p:spTree>
    <p:extLst>
      <p:ext uri="{BB962C8B-B14F-4D97-AF65-F5344CB8AC3E}">
        <p14:creationId xmlns="" xmlns:p14="http://schemas.microsoft.com/office/powerpoint/2010/main" val="41551758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4419600"/>
            <a:ext cx="8686800" cy="1219200"/>
          </a:xfrm>
          <a:custGeom>
            <a:avLst/>
            <a:gdLst>
              <a:gd name="connsiteX0" fmla="*/ 0 w 4191000"/>
              <a:gd name="connsiteY0" fmla="*/ 0 h 609600"/>
              <a:gd name="connsiteX1" fmla="*/ 3886200 w 4191000"/>
              <a:gd name="connsiteY1" fmla="*/ 0 h 609600"/>
              <a:gd name="connsiteX2" fmla="*/ 4191000 w 4191000"/>
              <a:gd name="connsiteY2" fmla="*/ 304800 h 609600"/>
              <a:gd name="connsiteX3" fmla="*/ 3886200 w 4191000"/>
              <a:gd name="connsiteY3" fmla="*/ 609600 h 609600"/>
              <a:gd name="connsiteX4" fmla="*/ 0 w 4191000"/>
              <a:gd name="connsiteY4" fmla="*/ 609600 h 609600"/>
              <a:gd name="connsiteX5" fmla="*/ 0 w 4191000"/>
              <a:gd name="connsiteY5" fmla="*/ 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0" h="609600">
                <a:moveTo>
                  <a:pt x="0" y="0"/>
                </a:moveTo>
                <a:lnTo>
                  <a:pt x="3886200" y="0"/>
                </a:lnTo>
                <a:lnTo>
                  <a:pt x="4191000" y="304800"/>
                </a:lnTo>
                <a:lnTo>
                  <a:pt x="3886200" y="609600"/>
                </a:lnTo>
                <a:lnTo>
                  <a:pt x="0" y="609600"/>
                </a:lnTo>
                <a:lnTo>
                  <a:pt x="0" y="0"/>
                </a:lnTo>
                <a:close/>
              </a:path>
            </a:pathLst>
          </a:custGeom>
          <a:solidFill>
            <a:srgbClr val="0070C0"/>
          </a:solidFill>
          <a:ln>
            <a:solidFill>
              <a:schemeClr val="tx1"/>
            </a:solidFill>
          </a:ln>
        </p:spPr>
        <p:txBody>
          <a:bodyPr>
            <a:noAutofit/>
          </a:bodyPr>
          <a:lstStyle/>
          <a:p>
            <a:r>
              <a:rPr lang="en-US" sz="2800" b="1" dirty="0" smtClean="0">
                <a:solidFill>
                  <a:schemeClr val="bg1"/>
                </a:solidFill>
              </a:rPr>
              <a:t>Addiction Therapy – 2015 Website:</a:t>
            </a:r>
          </a:p>
          <a:p>
            <a:r>
              <a:rPr lang="en-US" sz="3200" b="1" dirty="0" smtClean="0">
                <a:solidFill>
                  <a:schemeClr val="bg1"/>
                </a:solidFill>
                <a:hlinkClick r:id="rId2" action="ppaction://hlinkfile"/>
              </a:rPr>
              <a:t>addictiontherapy.conferenceseries.com</a:t>
            </a:r>
            <a:endParaRPr lang="en-US" sz="3200" b="1" dirty="0">
              <a:solidFill>
                <a:schemeClr val="bg1"/>
              </a:solidFill>
            </a:endParaRPr>
          </a:p>
        </p:txBody>
      </p:sp>
      <p:sp>
        <p:nvSpPr>
          <p:cNvPr id="2" name="Title 1"/>
          <p:cNvSpPr>
            <a:spLocks noGrp="1"/>
          </p:cNvSpPr>
          <p:nvPr>
            <p:ph type="ctrTitle"/>
          </p:nvPr>
        </p:nvSpPr>
        <p:spPr>
          <a:xfrm>
            <a:off x="0" y="1371600"/>
            <a:ext cx="9144000" cy="2209800"/>
          </a:xfrm>
          <a:blipFill>
            <a:blip r:embed="rId3"/>
            <a:tile tx="0" ty="0" sx="100000" sy="100000" flip="none" algn="tl"/>
          </a:blipFill>
          <a:ln>
            <a:solidFill>
              <a:schemeClr val="bg1"/>
            </a:solidFill>
          </a:ln>
          <a:effectLst>
            <a:innerShdw blurRad="63500" dist="50800" dir="16200000">
              <a:prstClr val="black">
                <a:alpha val="50000"/>
              </a:prstClr>
            </a:innerShdw>
          </a:effectLst>
        </p:spPr>
        <p:style>
          <a:lnRef idx="0">
            <a:scrgbClr r="0" g="0" b="0"/>
          </a:lnRef>
          <a:fillRef idx="1002">
            <a:schemeClr val="lt2"/>
          </a:fillRef>
          <a:effectRef idx="0">
            <a:scrgbClr r="0" g="0" b="0"/>
          </a:effectRef>
          <a:fontRef idx="major"/>
        </p:style>
        <p:txBody>
          <a:bodyPr>
            <a:noAutofit/>
          </a:bodyPr>
          <a:lstStyle/>
          <a:p>
            <a:pPr lvl="0">
              <a:spcBef>
                <a:spcPts val="0"/>
              </a:spcBef>
            </a:pPr>
            <a:r>
              <a:rPr sz="3600" smtClean="0">
                <a:solidFill>
                  <a:srgbClr val="00B0F0"/>
                </a:solidFill>
                <a:latin typeface="Times New Roman" pitchFamily="18" charset="0"/>
                <a:cs typeface="Times New Roman" pitchFamily="18" charset="0"/>
              </a:rPr>
              <a:t>Meet the eminent gathering once again at</a:t>
            </a:r>
            <a:r>
              <a:rPr sz="4800" b="1" smtClean="0">
                <a:solidFill>
                  <a:schemeClr val="tx1"/>
                </a:solidFill>
                <a:latin typeface="Times New Roman" pitchFamily="18" charset="0"/>
                <a:cs typeface="Times New Roman" pitchFamily="18" charset="0"/>
              </a:rPr>
              <a:t/>
            </a:r>
            <a:br>
              <a:rPr sz="4800" b="1" smtClean="0">
                <a:solidFill>
                  <a:schemeClr val="tx1"/>
                </a:solidFill>
                <a:latin typeface="Times New Roman" pitchFamily="18" charset="0"/>
                <a:cs typeface="Times New Roman" pitchFamily="18" charset="0"/>
              </a:rPr>
            </a:br>
            <a:r>
              <a:rPr sz="4800" b="1" smtClean="0">
                <a:solidFill>
                  <a:schemeClr val="tx1"/>
                </a:solidFill>
                <a:latin typeface="Times New Roman" pitchFamily="18" charset="0"/>
                <a:cs typeface="Times New Roman" pitchFamily="18" charset="0"/>
              </a:rPr>
              <a:t>Addiction Therapy-2015</a:t>
            </a:r>
            <a:r>
              <a:rPr sz="4800" b="1" smtClean="0">
                <a:solidFill>
                  <a:schemeClr val="tx1"/>
                </a:solidFill>
              </a:rPr>
              <a:t/>
            </a:r>
            <a:br>
              <a:rPr sz="4800" b="1" smtClean="0">
                <a:solidFill>
                  <a:schemeClr val="tx1"/>
                </a:solidFill>
              </a:rPr>
            </a:br>
            <a:r>
              <a:rPr sz="2400" b="1" smtClean="0">
                <a:solidFill>
                  <a:schemeClr val="tx1"/>
                </a:solidFill>
                <a:latin typeface="Perpetua"/>
                <a:ea typeface="+mn-ea"/>
                <a:cs typeface="+mn-cs"/>
              </a:rPr>
              <a:t>Florida,  USA</a:t>
            </a:r>
            <a:br>
              <a:rPr sz="2400" b="1" smtClean="0">
                <a:solidFill>
                  <a:schemeClr val="tx1"/>
                </a:solidFill>
                <a:latin typeface="Perpetua"/>
                <a:ea typeface="+mn-ea"/>
                <a:cs typeface="+mn-cs"/>
              </a:rPr>
            </a:br>
            <a:r>
              <a:rPr sz="2400" b="1" smtClean="0">
                <a:solidFill>
                  <a:schemeClr val="tx1"/>
                </a:solidFill>
                <a:latin typeface="Perpetua"/>
                <a:ea typeface="+mn-ea"/>
                <a:cs typeface="+mn-cs"/>
              </a:rPr>
              <a:t>August 3 - 5,  2015</a:t>
            </a:r>
            <a:endParaRPr lang="en-US" sz="4800" b="1" dirty="0">
              <a:solidFill>
                <a:schemeClr val="tx1"/>
              </a:solidFill>
            </a:endParaRPr>
          </a:p>
        </p:txBody>
      </p:sp>
      <p:sp>
        <p:nvSpPr>
          <p:cNvPr id="40962" name="AutoShape 2"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4" name="AutoShape 4"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6" name="AutoShape 6"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8" name="AutoShape 8" descr="data:image/jpeg;base64,/9j/4AAQSkZJRgABAQAAAQABAAD/2wCEAAkGBxQSEhQUERQUFRQVGBIXGBgUFxUVGBUXGBUYFhgXFhcYHSggGR8lHRcYITEiJiktLi4uGB8zODMsNygtLisBCgoKDg0OGxAQGywkICYxNzctLDQtNCwtNDQvLy80LDQvNCwsLC0sLywsLy8sLCwsLDQsLCwsLCwsLCwsLCwsLP/AABEIAK0BIwMBEQACEQEDEQH/xAAcAAEAAQUBAQAAAAAAAAAAAAAABgIDBAUHAQj/xABKEAACAQIEAwQFBwoDBQkAAAABAgMAEQQFEiEGMVETIkFhBxQycYFScpGhsbLRFSMzNEJTYnOSwYKzwxckQ9LwFiU1dIOTosLx/8QAGwEBAAIDAQEAAAAAAAAAAAAAAAIFAQMEBgf/xAA3EQACAQIDBAgFAwQDAQAAAAAAAQIDEQQFIRIxQXETMlFhgaGxwTM0kdHwFBXhIkJS8QYjcmL/2gAMAwEAAhEDEQA/AO40AoBQCgFAKAUAoBQCgFAKAUAoBQCgFAKAUAoBQCgFAKAUAoBQCgFAKAUAoBQCgFAKAUAoBQCgFAKAUAoBQCgFAKAUAoBQCgFAKAUAoBQCgFAeE0BYTE6nKrvptqPgCdwvvtv5AjrWdlpXIqV3ZGRWCQoBQCgFAKAUAoBQCgFAKAUAoBQCgFAKAUAoBQCgFAKAUAoBQCgFAKAUAoCzLOFZQdtRsOl+dvfz+isqLabXAhKai0nxMXOMWUUadixtfpWCZr8tx76wGYsGNt97eYrIMjPc2MWiKKzYiY6Y1PIdZH/hUXJ62tW6jS27yl1Vv+3ic9evsWhHrPcvcz8vwgiQKCWI3LHm7HdmbzJua1Tk5O5thHZjYyaiTFAKAUAoBQCgFAKAUAoBQCgFAKAUAoBQCgFAKAUAoBQCgFAKAUAoBQCgFAY2YYQSxsjcmHMcwRuGHmDY/Cp05uElJGqtSVWDg+P55ENh4k06oMaCSjFe0XmCNrsPH3jnflVnUy9VIqpR48PsUdDN3Rk6OJWq0v8AcqxPEeFgXXEzTSb6RYqoPViQP+unOtNLLq0pWkrI662b0Ix/oe0y7wHg3laTGznVJJdUJ8FB7xHQXFgP4fOpY+cYWoQ3Lf8An5vMZZCVS+Iqb3u5EzqtLc9oBQCgFAKAUAoBQCgFAKAUAoBQCgFAKAUAoBQCgFAKAUAoBQCgFAKAUAoBQA0Bzn0hYLTMsg5SLv8AOXb7Cv0VfZXUvTcOz3PJZ7Q2ayqL+71REocOZHSNebsqj3sbf3qwnJQi5PgVlCm5zUFxZ2zBYZYo0RfZRQo9wFq8nOTnJyfE97TgoRUVuRdkS43v8CR9YqJMw5cB8mSRf8RYfWf70BgYTMHEgRiHGrTf42uCOdAbwUB7QCgFAKAUAoBQCgFAKAUAoC1iJ1jUs5CqouSdgBUZSUVd7iUISnJRirtkXxHHUINkjkcde6oPuBN/pAqulmdNPRN+RbQyWq1eUkvqxBx1ETZ45FHXutb3gG/0UjmlNvVNGZ5LVSvGSfkSbD4lZEV0IZWFwRyNWMZKa2ovQqKkJU5OMlZojMnHUQJHZS7EjmngbfKqueZwTa2X5FvHJajSe0vMycq4ujnlWIRyKW1WLabbKW8D0BrZRx8Ks1BJq5qxGVVKNN1HJNLn2m2zjMRh4mlYEhdOy2udTBdr++uqtWVKDmziw1CVeoqceJHv+3kX7qX6U/5q4P3SH+L8iz/ZKn+a8/sbbIM/XFl9COujRfVp31auVj/D9ddOGxca97Jq3ucWMwMsLs7TTv2dxrZ+OI1ZlMUpKsy7FP2SR18q0TzKEZNbL0OuGTVJRUtpaq/HibnI82XExmRVZQGK2a19gDfY+ddeHrqtHaSscGLwssNPYk76XMLN+KoYGKd53HNUt3T0Yk2Hu3Naq+OpUns733G/DZZWrx2lZLvNaOPU/cyf1LXN+6Q/xfkdbySf+a+jN/k+dRYkExk3FtSsLMt+Vx/cXFdtDEwrK8StxOEqYd2mt+58C7mmaR4dNcrWHIDmWPQAc6nVrQpR2pshQw9SvLZpq5HH48jvtDIR1JUfVc1wPNIcIvyLVZJUtrNeZmZZxjDKwRg0ZJsNVipJ5DUDt8a20cwpVHsu6NFfKa1KO0rSXdvJHeu8qyN8aZVJiFiWJQSGYkkgBRa29/Pp0rvwGIhRcnN8CozbCVMTGMaa1uafJeFTh5o5ZpohoJOhbsTsQNza3O/LwrficwhUg4RT14nPgcoqUaiqTktOCJXJnEY5am9wt9tqqS/LH5Vkf9HH8dz9lgPpoAcHPJ+kfSOg/AbfSaAzsHl6R7gXPU8/h0oDLoBQCgFAKAUAoBQCgFAKAUAoCJekWQiGJQdmk387KSPr3+AqszRvo0u8uclinVlJ8F7kNyjCiWeKNiQrtY252sTt9FVVCmqlSMHxL3E1XSoymt6R7nOEEM8ka3Ko1hfnYqDv9NMRTVOrKC3Ixharq0YzlvZLfR1KTHKpOyupHlqG/wBlWmVyexJd5SZ3FKcZcWvQhWJ9t/nv941Tz6z5v1PQw6i5L0L+UT9nPE/R0v7iQD9RNToS2KsZd5qxMNujOPamTX0hT2w6L8uQfQqk/barfM5WpJdr9NSgyWF6zl2L1aOf1RnpiZejfniPdD/qVbZV1p+HuUOebqfj7EUzD9NL/Ml++1VtX4kub9S5ofCjyXoibcFSacHIw/ZaU/QimrfL3ag33s8/msdrFRj2pepAQSdybk7knmSdyTVJe+rPS6LRG2zDLVTC4eYFtUpfVe1tr2tt5V1VaMYUYVFvZxUcRKeIqU3a0bWMngdiMWtvFZAfMW1faBWzL2+nXI1Zsk8M+a/PMucezE4rSeSItv8AFcn+30VLMpN1rdiIZPBLD37X6GJw/liTdoZWZVVe6RtqY+ZFja3LzqGEwvTXve1tDZmGNeH2dm129eXLeeQcPuR32VeoHeP9gPprfTyupLrtLlr/AAc9XO6UXanFvyX38ia4fEzlFCg2AUare1t7Vztvzq5irJK9zzs3eTdrdxTiImAvPOiD+J/7bCtkISl1U2aZ1YQV5tI1WIzjBRc5XkI8I12+nYfXXVDAV5cLc/y5w1M1w0N0r8vyxuuHMVBiY+0iS1iVIexZSOu55ix+NaK9CVGezI6sNiYYiG3E3YFaToPaAUAoBQCgFAKAUAoBQCgFAKAUAoCH+kf9HD88/cNVeadSPP2LvJPiT5e5GOGP1uD5x+41V2D+PHn7Mtsf8rU5e5VxT+uT/OH3FpjPjz/OAy/5WHL3ZIfRz7M/zo/sarDK+rLmVWeb4cmQ3E+2/wA9/vGqifWfN+pfw6i5L0LTcqi9xIk3GeO7VcL5xdp8XsP/AKmrHH1dtQ5X+pUZXQ6N1f8A1b6fiI1VcW5MvRvzxHuh/wBSrbKutPw9yhzzdT8fYimYfppf5kv32qtq/ElzfqXND4UeS9ETLhH9Qm983+WKtcD8tLxKLMvnYeHqQVapkeiJn+RpMVgcKIygK6ydZI5kjawNXDw8q2GpqPAof1kMNjKrnfXs/wBou8PcLzYedZHMZUBr6SxO4I8VFZwuCqUqim2iGOzKjXouEU7u3BfctZwYjI2IkX5IF+9y2Fl5XNddanQg3WqL3+iOHD1sTUSw9J25afV77cjWYfiEdoutLRbg8yw6NYbWB8K43ml5WtaPn9vAsP2RKm3tXl9F99e1mZ/2SxEqhjiI3DAEG7lTfxAG1Qngq9ZXlUvfnb7E4ZjhqDtGk4tdyv8Ac3+b4w4TBqLjtAiRrb5QUAke4Amr/AYbblGD3Ja+B5PN8aqUJ1Vvk9PH7I5hiJQN3bn4sdz+NeqVkjwa2pvtZgSYtPlfUfwrF0b1Rn2G54P4g9VnuTeJ7LJbwHg9v4fsJrkxmH6anpvW4s8uxLw9S0tz3nY43BAIIINiCNwQeRrzZ61O5VQCgFAKAUAoBQCgFAKAUAoBQCgFAQ/0j/o4fnn7jVV5p1I8/Yu8k68+XuRjhj9bg+cfuNVdg/jx5+zLbH/Kz5e5VxT+uT/OH3FpjPjz/OAy/wCVhy92SH0c+zP86P7Gqwyvqy5lVnm+HJkMxZ78nzpPvGqefWlzfqX9PqrkvQuY/D9nI6dCLe4gMPqIqdWGxNxIUanSU1L800KZ5y2i/wCwgQe4MxH3vqrEpOVu5WJQgo3txd/QTw6RH/Ggf6XdR9Sg/Gszhs271fzYhPacu528k/clvo354j3Q/wCpVllXWn4e5SZ5up+PsRTMP00v8yX77VW1fiS5v1Lmh8KPJeiJlwj+oTe+b/LFWuB+Wl4lFmXzsPD1IKtUyPRHUuET/ukPzT95q9Jg/gQ5Hj8y+anz9jcXrqOI1WaZHFOCGBW+9169bda11acasHCW420K86E1OD1Oc5zlT4aQo4NjfQ3g46+/qPCvO4ihKjPZe7gz12ExUMRT2lv4rsZn8L8QHDNockwsdx8gn9oeXUfHnz3YPFui9mXV9Pzic+YYBYiO1Drrz7vsWOPs9Dyd0gqncToW/ab3fgOtfQMBR6OltPe/xHyXMq36rFdGurDTx4+engYHCnBcmNHbTuUiPIixeS23dvsq+dvcPGo4rHKk9mOr8kd2Dy7bim9IkzPo3wWm2mW9va7Rr++3s/VVf+4178PoWX7dQtaxD+IvR/PAwbDap0YgWFhIpJsNQ5Eb+1sB4gDeu6hmEJq09H5FfiMtlHqarzJdwnNPhCuExg2P6CQG6NtcxavAjcgHzA5CuHEqFX/tpeK48/ud+E6Sj/1VfB+xMb1wlgL0AvQHtAeXpcHtAeXoD2gPL0B7QCgFAKAUAoCH+kf9HD88/caqvNOpHn7F3knXny9yMcMfrcHzj9xqrsH8ePP2ZbY/5WfL3KuKf1yf5w+4tMZ8ef5wGX/Kw5e7JD6OfZn+dH9jVYZX1ZcyqzzfDkyF4z2pPnSfeNU9TfLx9S/p9WPJehvOMMLpkifwkijPxUBT9Wmu3HQtOMu1L89CvyyptQlHsk/P+bmgY7VwsskbninD9nLGnyYIB9GquzGw2Jxj2RXucOX1Okpyn2yfsbr0b88R7of9SurKutPw9yvzzdT8fYimYfppf5kv32qtq/ElzfqXND4UeS9ETLhH9Qm983+WKtcD8tLxKLMvnYeHqQVapkeiJJmzkYDB6SRvJyJHXpVjXbWFpWf5ZlVh4p42tddhb4MmY4tAWYiz7FmI9k9TUMBJ9Ortks0hFYaVkuHDvKuNpmGLYBmA0x7BiBy8jWcwlLp3ZvcjGVQi8Mrpb3wLvDmDGIw+KWQkldDKSSSrBXIIv9B8jUsJTVWlOMvAhjqrw9elKC7U+9aEahF9/AC/4f8AXlUsqw0a9baqaQjrLkty8X5XNX/IMfPC4XYo61aj2YJb7ve/Ba87GJnah3wsY21i7HxJknaO/wAFRdq9xgsX+opOut13Zdy+/Hs3HzzE5YsDVjhnrKy2n3tX+i3Lt38Tt+HhCKqqLKoCgdABYCqNtt3Z6GKSVkajifiSPAqjSo7B2KjRpuCBffURW/D4eVdtRdrGjEYmNBJyI9/tRw37mf6Iv+eur9sqf5Lz+xyfulLsZRmPF8WNwmLWJJEaOLXd9IsdQsV0sbEHe9IYSVGrByad2Zli4V6U9lbkRnh31/Gp2EMrJHGSzyF3Fyx2DMDqbYWCjbrXZX6Cg9uSu3uRxYd4ivHYi7JcTaZpnc+CSPL8M5lxAuHkALNd2LKiBie9Yi5PLb4aKdCFZuvNWj2G+pXqUUqEHeXaejgfMHGuTF2k5gGWZiP8Q2Hw2p+tw6dlDTkh+ixEldz1K+HeKMThMQMJmBYqSFDObsl9lOv9tD1NyOuxFYr4anVp9JR+n5uM0MVUpVOirfUR4qT8vaNb6Nbd3U2n9WJ9m9ue9HCP6K9tf5Mqcv12zfT+DptVJbHMOEMXIc3xCtI5UNi7KXYqLS7WBNharfFQisLFpdnoU+FnJ4qSb7SrOeI8VjsScLl7FUUkF1OksBszl+apflbc7dbVilh6VCn0lbf2fnEzVxFWvU6Kjp3lc3A+PjXXFjWaQb6dcqXPQMWN/iAKwsbQk7Shp4GXgq8VeNTU2XAvFzzOcNitp11aSRpL6faVhyDCx5cwD0rVjMIoLpKfVNuDxbm+jqdZE5qvLEUAoBQCgIj6RkJiiNthJv5XRrVWZov+uL7/AGZdZJJKrJd3uiHZRixDPHIQSEa5Ate1iNr++qmhUVOpGb4F5iaTq0ZU1xQzjGCaeSVQQHa4BtewUDe3urNeoqlSU1xGFpOlRjTb1SJd6O4iI5WI2ZlAPXSN/ttVplcWoSfayjzuac4x4peu4hGM9qT50n3jVNU3y8fU9DT6seS9Caca4e+Fgk+RoB9zJb7QtXGYQvRjLst5oocrqWxNSHbfyf2uRTKcP2k8SfKdL+4G5+oGquhDbqRj3lzianR0Zy7E/wA+ptuPf1v/ANKP7z115l8bwXucWT/LeL9jY+jfniPdD/qVuyrrT8Pc5c83U/H2IpmH6aX+ZL99qravxJc36lzQ+FHkvRE14Lj1YKVR+00o+lFFW+Xq+HkuZQZrLZxcZdiXqQJfPY9D4HoapD0nI2uPzNZMNBCAwaItcm1je9rb38a6qtdTowppbjjo4aUMRUqtq0rGVwOhOLWw5LIT5C1vtIrZl6brrkac2klhn3tFzjyIjFajydEI+Fwf7fTWcyi1Wv2ojk808PbsZjcP52MMsylC3aAAWI2IBG9/f4VDC4lUVKLV77jZjsG68oSUktnfc1Dd0BentHz6fCt1eq6FFYWHOb7+zlHj3o5cHQ/V4p5hUXdSXZHjLnU3r/4t2nvF2WvBHgp7EEpa58HEjTKD8HP9Jr1eQ6YXopc/qeP/AORu+MdaPL6aeZ1fIs0TFQJMh2Ybj5LDZlPuNclWk6c3BnRRqqpBTRdx+WwzgCaNJApuA6hrHlcXrEKkoaxdiU6cZ6SVzRZ9k+Aw8Ekz4aABFNu4BqbkqjzJsK6KNWvUmoKTOarSoU4OTitDnfC2Fb1LMZf2exWO/Vr6iPgLf1CrTEyXTU495V4SL6KpLhYmXoiH+6Sfz3/y4q4cz+KuX3O3K/gvn9jRcE97N5zL7Y9aIvzD9oF2/wAJaujF6YWKju09DRhNcXJy36nVqpi6OY+mRFvhjtqKzg9dI0W+sn66t8r/AL1yKfNd8PH2MXAEnPUJ53F/f6nvU5/JP8/uIw+e/Ow6xVKXRyDIWIzLHEHcLmBBHUOavayvh4L/AMlFQ+YqeJufQ3AOzxD+OqNfgFJ+1vqrnzSX9UUdGVxWzJ950Y1VFqcwx4UZ+nZ89Sa7fKMBv/8AG1/fVvG/6F38PqVE7frlb80OoVUFuKAUAoBQFrE4dZFKuAysLEHkRUZRUlZ7iUJyhJSi7NEYxHAsJN0kkQdO6w+sX+k1Xyyym3o2vMtoZ1WStKKfke4XgaFTd3kcdNlB99hf66Qyymndtvy9BUzqtJWikvP1JNBh1RQqAKqiwAFgBVhGKirLcVM5SnJyk7tkal4GhYkmSbvEnmnib/JqulllNtvaevL7FrHOq0Ulsx05/c3ePytZYDCxbSQouLX7pBB3FvCu2rRjUp9G9xX0sRKlV6WO/Xlqa3K+EooJVlV5GK3sGK23BXwUeBNc9HAQpTU02zrxGaVa1N02kk+fuyvOOF48TJ2jvIp0qtl02sCT4qetZr4KFaW020RwuZVMPT2IpNXvrf7l/IshTC69DO2vTfXp203tawHyjU8NhI0L7Lbv7GvF46eJttJK3Z3mtm4JhZmYyS3ZmY2KWuxJNu751zyy2nKTltPXl9jrhnNaMVHZjou/h4m4yXKVw0ZjRmYFi12te5AHgB0rrw9BUY7KZw4rEyxE9uSS04GFm3CkE7F+8jnmUI38yCCL+daa2BpVXtbn3G/DZnWoR2VZrsZrU4DjvvNIR5BB9dq0LK4X1k/I6nndS2kF5khyrKYsOumJbX5k7s3vJ/8Ayu6jQhSVoIrMRiateW1Ud/Q9zTKosQumVbgbgjYqeoIrNajCqrTQw+IqUJbVNkdPAyBgVlktvzCG3TwFz+FctPL4U57cZO63bvr4cO87a2bVKsOjlFWe/fquzx3PuuZmXcGwRsGYtIRuNdtN+ukDf43pSy+lB3d2+8xWzatUjsxtFd356G1zrKo8TC8Mo7rDmOakbhl8wasqVSVOSlEqKtKNSLjI5h6jmGUSM0QMsJ5lVZ4383Ubo3n9Z5VcbeHxcbS0fn/JTbGIwkv6dV+fQz/9qjWscMuv+YbfRpvWv9rV+tpyNv7q7dQwGwmYZtIplBihB2JVkjTzVTvI1vH6xWzbw+Ei9nV+f8GtwxGLa2tF+fUmWeZQmGyqeGEGyxt5szEgljbmTXBSqupiYzl2lhUpKnh3CPYYnolQjCSAgj8+/MEf8OLrWzMneqrdnuzTliapO/b7I1vGfDk8OJ9ewQJN9TqouytaxYL+0rDmPf1224XEQnT6GqQxWHqQqdNS8ShPSmQul8N+cGxtJYavcVuPdWXleuktCKzTTWGpj5Pk2JzLFDE41SkKkWVlKhgpuI0U76b82PP7JVa1PDU+jpb/AM3/AGI06NTE1OkqqyMjjvJJ4cUuOwqs26ltK6ijqNNyo3KkbH49ajg69OdLoahLGUKkKirUyzL6UJWTRHh1Ex2vqLAHqEtc+69Z/bIp3ctCLzOTjZR1L3B/DcscWJxWJBV3hmCq2zWYFmdh4EkDb39axicTGU404bk1/BPC4aUYyqT3tM1fB2ZzYbAyy4dNZXERa10lroYje+ncb238K3YqnCpWjGbtozThKk6dFygr6+RsJ/Sg7rpgw4Ep2BLmSx8kVQTWpZYk7zlp9DZLM21aMdTP4A4alErYzF6hK2rQH2a7e07DwJBIA8ATtyrXjcTDZ6GnuNuCw01Lpqm9nQarCzFAKAUAoBQCgFAKAUAoBQCgFAKA8vQHtAKAUAoBQCgFAeEUB5oFDFj0ChkEUAAoD2gKOzHQUMWK6GRQFOgUMWMTOP1eb+XL9w1spdePNEanUfIhXoc/QT/zF+4K78z68eRXZX8OXM6AEFVhaWKqAUAoBQCgFAa7iHNlwmGmxDi6woz26kDZfibD40BxbLsvz3MMM2ZJjWjJ7R4oFLoGVTyVB3bbELqvew33vQHU/Rxn0uOwEU2IQpN3kkBUrdlNtQB5ahY9NzQEnoCOZ5xzgMHKIcTiUSQ27tmYrfca9IOj42oDfYXEpIivGyujgMrKQVZSLggjmDQF2gItj/SHlsPadpiowYn7N1AdmD3II0qpJsVNyBYWoCQ5fjo541lhdXjcAqym4YeVAXyaA4nwzn75jn8jDHssMT/mIV19niEUMCAoIA2BYkg7mgO20BrM+z/D4KPtcVKsSXsC17sbXsqjdjbwAoCnh7iLDY6PtMJKsqA2NrgqedmVgCvxFAbWgNTmvEuFw0iRYiZIndXdQ9xdUBLG/IABTzNAX8kzeHFwpPh31xPq0tZlvpdkbZgD7SkUBn0BGD6Qcu9Y9W9bj7a+m3e06r209pbRe+1r86Ak9AWcXiViR5JDpRFZ2J5KqjUxPuANARl/STlY7O+Mi/O30+0QLErdzbuC4O7WoCVg0B7QEYX0gZccT6sMVGZr6bd7TqvbT2ltF77WvQEnoCiWQKCzEBQCSSbAAbkknkKAjuT8e5fipjBBio3l3AWzLrI37jMAH5H2SaAkOIiDqytuGBU+GxFjWU2ndGGrqzNTgcuwuXRSMtoYvbdnckCwtcljtWyrWnVd5s10qMKStBGPw9xxgcc7R4XELI63OmzoxA5lQ4GoeYvWo2kioBQCgFAKAUBEfSzCXyjGhb3EerborqzfUDQFn0bZpEMlw0uoaIYSHPyTEDrv05X+NAbvhTiOLMIBiMOHEZZlHaKFJK87C52vt8KA3BoDiHo+yPD49s6lxsaySGWVbvuYx+cN0J3QggWI5aR0oCT+gHEM2VKGvZJplW/ye6+3+JmoDpNAcG4Q4ew2Jn4gfERLI0cmJCFhfRqacll6NdRvzFtqAnPoKP8A3PB8+f8AzWoCfsKA476MMqgXO810wxjsH/M2RR2V2dT2e3duNtvCgOx0Bxf0pzTPnuXxRwJidERkjhkYKjuTIWuTtsI0O/yRQGy4ByjGx5xiMTNhEwsM8JDxxyxuokUx2bSpvc2bwt3j1oDq1Acj9JmVxYrPMqgnXVG6y6luRqClmsSN7XAoDqOV5bFholigRY411aUXYDUxY2+JJ+NAYHGuJeLL8ZJHs6QTspHMERtYi1AcIyXJsZiskWCDLoWSRmcYsyxrIWWcgkq1iNlMdr8t6A75wssoweGGI/TCGISbhu+EAO4JB38b0Bb4z/8AD8b/AOWxX+S9AcGjyDDjhdsV2SesGYfnSLuPz4jsG8Bp8Bt40B3/AIYcnB4YncmGAn/21oDG45xLx5djHjuHXDzlSOakRt3h7ufwoDmfBvBOW4nI4HxJSIszO2JDRxyK4lZdHaOCLbBbcvjvQHZILaVsdQsLNe+oW538b0BCPTbiGTJ8ToJGowobfJaVQw+I2+NAc4mybMMRhMuMGXQQ+r+ryxYhJotUg0Brm5HtGzkX5igPoFaAifpRyOTG5dNBEyq7GNl1kKrlHDaCTyvbbzAoDn/BuahcywcGZ5b6tjERo4JotUakBGXvRg6XBGoagSLnkPADtooBQCgFAKAUBbnjVlZXAKkEEHkQRYg+VqA43i/Q7FqdcPmbRYWRgzQe343tftAGt4FlJFhzoDqGQYXDYPDx4eBkWOMWF3Uk73LMfEkkk+ZoDP8AXo/3if1L+NAcz4j9GqTYiebCZicKuKv6xEoDrJfdrWddid7G+7NvY2oCccL5fhsBho8NA66Iwd2dSzEkszMepJJ8uXIUBtfXo/3if1L+NAQzh7hKPCtmTeto/r7SN7Kr2Woyn5Z127Ty9nz2A2XAmUR5bg0wvrCS6DIddljvrYt7OpuV+tASH16P94n9S/jQET4Z4bjwmNxuL9aR/XG1aLKvZ94tbVrOrn0FASz16P8AeJ/Uv40BEuOuF4cwMMseKGGxWHN4pkIYgEglWXULjbbfbfncggWuCuFI8FNNisRjPWsXOArytpQBBY6VUE+Kr4/srYDxAmXr0f7xP6l/GgIvnXD8eIzHB471lF9VDjs7K3aagw9vWNPPoeVAScY6P94n9S/jQFE+IhdWVnjKsCpBZbEEWIO/SgOXf7LVAbDrmjjL2k7Q4ayk8w2ntNfUA30+HK+9AdPwksESLHG0aoiqqgMtgqiwA36CgLGddniMPND2yL20Useq6tp1oU1WuL2ve1xQEMHAcf5H/Jfrqe3q7bQv73tbdn2nw9qgJrlTRwwxRdqjdmiJquovpULe1za9qAvYmeGRGR2jZHDKwLLYqwsQd+lAcrj9E0QYRHMnbACTtfVTbc9C+u3+LTf470B1hcZEAAHjAH8S/jQGDnuGw2Lglw8zoY5VKtZ1BHiCD4EEAj3UBAMs9GwDwDF5mcThcKwaHDkKgBB7oZtZuBytbcdBtQHTRjo/3if1L+NAaTjPJ8PmWFfDSzKgbSyurKSjKbggE7+II6E8udARzIuCymLhxWOzL1xsMpSBSqRBLgrdrMdRsffcC5NAdDilVhdSCPIg/ZQFygFAKAUAoBQHlALUAtQA0BahxKsWCkEodLDodIax+DA/GsKSd7cCUoSik2t+70LtZIigLOKxSxgFzYFkUc/aZgqjbqSKw5JbyUYOTsi9WSIoBQFmTForIrOoZ7hASAWIFzpHjYUM2ZeoYFAY2YY6OBC8rBVFhc9TsAANyT0FAU5bmcWIUtC4YA6TzBVrA6WU7qdxsaNWBdbFIJBGXXtCpYLcaioNiQOlzS3EF6gBoDGbHxiQxmRe0CdoVuNWi9tVul/Gs7MrXsR243tcxMBxBh5tGiQfnGZUDXQuVAY6AwBYWYG423FTlRnHeiEa0JbmbStZtNXmfEOGw76J5ljYqGs1/ZJIvy8j9FbadCpUV4q5qnXpwdpOxk/lOG0Z7VLSkCM6haQnkE61Ho53as9N5LpI6O+/cZYqBMUAoBQCgFAe0AoBQCgFAKAUAoBQCgMXM8asMTyNyUXt1PIKPMkgfGoVKipxcmbaNJ1aiguP55EZyjtMPKhljde3usjMUIM5LOhWzG17lBe37FcFDbpTTkmtrfz3r7fQs8T0dem1CSez1Uk+rufDk/qeJm0nYtP6wGk0ynsNKWjKmx7o794xud97HlepqrLYc9rXs7PfTiQlh4dIqWxZXX9Wuvtrw9yvGY94ox2eKExd4VL/AJkdkHDG4PsjVay6r2PWpubUdJ3vx00/O81wpRnL+qns2T011t56cbFmTFyNEVldXCYrBAHXGzgmVCUk7PYEbW2GxHSjctmzd9V2X38bGVCKneKteMuDS3Pdc8lzjEGR2V1XRN2YjaSBEI16QrBu/rYbg38Rtap7cm278d2n+yHQ09lK3C97P/VjNlx049dlDlhh2lVIgq2J7JGuxA1G1ybDz5+E7y1fYatiH9Ebb978S3hMTJ2kEYxva9skrGyx3U9mdLLYbKDyBvuOZ3qSe7UxKKs3s2sY+ShkTB97VqbFEalS6WR9lNrjcX+PSkdyMT1b8BgMzxCx4eRpTMZ8JLNoKoBrSON106RffVY87+VSRGUY3atuZVgcxk14K2ME3rDEugWMbdjI/d0i6qGAFjve2/MGRFrfobjicRFIxLIYSZU7KQD2JQGKkkiwBGob7G9vGsogjRvnstuyMsa2xIhfFRqNNjCZAbNdVckLHvcAn4VLZW8iy5Ljmik1JIMUyYbGMH0xlmZJVAW6D9m+kgWvblepKN12akW7GFh86xIVm7dXD4eeXeTDsVKpdZIVjF9OrukNfmN9jWzYi3u495DafaVY+acxSI+IZhLgHnPcjGkrbUq2X2WUlTe53uCKzFRumludiEnKzV+Begie/Z9qb/k9GEmiLWLyMbX08tNlt5X570032/u3GGna1+G8s5Y7xQ5cQxmLRzOqssdwBhNSxowW4Fxz5m+5NTmlKU1u/wBkIXjGDvf/AEbThPGGXRI2NEzSxlzCBGAhut9IHfULfSdRO58KhiIKN0oWs9+v53k6E3Kzc73W787D3EY+KHMZTNJHGpwkG8jKoP56brRQlKgtlN/1P0QcoxrPafD3Zp8tcB4mhUDDy49jCCg3T1ZtTRhhdVZ1JFrePWt9Rf0tS6yjr9ePgaoPVOO5y0+n3KY8+nSOUPiQXJg/ODsZIIo5ZWQzRlLGwAtpfla9zvWXQg5K0dNdNU20tz/giq01F3lrprvWr3q3uZ2Ix7q0UC466SPIGxBEJZCqIywAgaAzai1yOQtWuNNNObp6rhr369psc2mo7e/jp9OwtJns8cJxBk7eHDTSRyMiqO3hsAJRbbUjmxINjZqy6EJS2LWclddz7PFGOmnGO3vSf1Xb4FvE5jjAYIpJDG8kck7FTBGQS+0KmUaSI1Iv4nnyrMadJqUoq9nbj9dO36GHUqXSbtdX4fTXsMjD4/EznBJ26xmWPEtI8PZyBxG6BWQ7qCQd7XAuw6Wi4U4bb2b2ate6338fxE9qpJxV7Xve3dYv5hjMVHiPVVYn1hw8MtlJiiUgzowta6gWUkf8QX3FRhCnKHSPhvXa+H14mZznGfR9u5+v8EtWuM6z2gFAKAUAoBQCgFAKAokiDbMARsdwDuNwd6w0nozKk1qhJEGFmAIuDuL7jcHejSe8Jtbi2uDjDFwiBzsWCjUR0J5msbEb3tqSdSTjstu3YUx4CJVZVjQK19QCqA1/lC29NiK0sHUm2m27rvKosHGqhFRFUEEKFAAINwQALc6KKStYw5ybu3qeNgoy4kKIXGwfSNQHzrXrOyr3G1K1r6F1YgL2AFzc2Frnlc9eVZI3LUGBjT2I0Xct3VVdyLE7Dn51iyRlyb3srXDqLWVRpvbYbX526XrJi7PPV1AFlA0gqtgBpFrWXpyHLpQGowPDixyI7OX0FmHcjUl2UrrkZQC7BSRc9TQk5XRuZ4FdSrqrKeasAQfeDsaES0mAiEfZCOMR79wKoTfc921qXBVBhESwREXSCBpUDSCbkC3IX3o3cFEOXRJr0RRrr9vSijX86w73xrO0+0xZFw4ZPkr7OnkPZ+T7vKl2LI9GHW99K3tpvYez8n3eVYuxZAYZBpsq9zZdh3drd3ptttWbsWRRBgIkZnSNFd/aZVUM3ziBc1lyk1ZswoRTukJsDG51PGjMNrsqk7b8yKKckrJhwi9Wi40Km1wDpN1uAdJta46bE1hNozZFmHL4k16I417Q3fSqjWT4tYd741lzk7Xb0MKEVeyKRlUAj7IQxdl8jQuj+m1qz0k9rau79tzHRwts2Vi8uGQLoCqEtbTYabdLcrVG7ve+pLZVrW0KMZgY5RpljSRQb2dVcX62YUjKUeq7GJQjLSSuXPV1uCFW6ghTYd0G1wOg2H0UuzNkYUWWAYlsQxLMUWNQQLRqDqbT847n3Cp9I9jYXP8AORBU1t7Zsq1mwUAoBQCgFAKAUAoBQCgFAKAUAoBQCgFAKAUAoBQCgFAKAUAoBQCgFAKAUAoBQCgFAKAUAoBQCgFAKAUAoBQCgFAKAUAoBQCgFAKAUAoBQCgFAKAUAoBQCgFAKAUAoBQCgFAKAUAoBQCgFAKAUAoBQCgFAKAUAoBQCgFAKAUAoBQCgFAKAUAoBQCgFAKAUAoBQCgFAKAUAoBQCgFAKA//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1" name="Picture 2" descr="C:\Users\nagapraveen-p\AppData\Local\Microsoft\Windows\Temporary Internet Files\Content.Outlook\XLM8YBCH\logo (2).png"/>
          <p:cNvPicPr>
            <a:picLocks noChangeAspect="1" noChangeArrowheads="1"/>
          </p:cNvPicPr>
          <p:nvPr/>
        </p:nvPicPr>
        <p:blipFill>
          <a:blip r:embed="rId4"/>
          <a:srcRect/>
          <a:stretch>
            <a:fillRect/>
          </a:stretch>
        </p:blipFill>
        <p:spPr bwMode="auto">
          <a:xfrm>
            <a:off x="3124200" y="0"/>
            <a:ext cx="2907916" cy="1425165"/>
          </a:xfrm>
          <a:prstGeom prst="rect">
            <a:avLst/>
          </a:prstGeom>
          <a:noFill/>
        </p:spPr>
      </p:pic>
    </p:spTree>
    <p:extLst>
      <p:ext uri="{BB962C8B-B14F-4D97-AF65-F5344CB8AC3E}">
        <p14:creationId xmlns:p14="http://schemas.microsoft.com/office/powerpoint/2010/main" xmlns="" val="2318218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solidFill>
                  <a:schemeClr val="accent1">
                    <a:lumMod val="75000"/>
                  </a:schemeClr>
                </a:solidFill>
              </a:rPr>
              <a:t>Challenges Managing Chronic Pain</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147183016"/>
              </p:ext>
            </p:extLst>
          </p:nvPr>
        </p:nvGraphicFramePr>
        <p:xfrm>
          <a:off x="76200" y="914400"/>
          <a:ext cx="914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2000" y="6324600"/>
            <a:ext cx="3276600" cy="369332"/>
          </a:xfrm>
          <a:prstGeom prst="rect">
            <a:avLst/>
          </a:prstGeom>
          <a:noFill/>
        </p:spPr>
        <p:txBody>
          <a:bodyPr wrap="square" rtlCol="0">
            <a:spAutoFit/>
          </a:bodyPr>
          <a:lstStyle/>
          <a:p>
            <a:r>
              <a:rPr lang="en-US" dirty="0" smtClean="0"/>
              <a:t>Relieving Pain in America, 2011</a:t>
            </a:r>
            <a:endParaRPr lang="en-US" dirty="0"/>
          </a:p>
        </p:txBody>
      </p:sp>
    </p:spTree>
    <p:extLst>
      <p:ext uri="{BB962C8B-B14F-4D97-AF65-F5344CB8AC3E}">
        <p14:creationId xmlns="" xmlns:p14="http://schemas.microsoft.com/office/powerpoint/2010/main" val="9991940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5C2182E-75D0-42F5-8294-A5053B497C4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4786D661-F13F-4D1C-A71B-181381B1B7C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6019750-97EB-4626-9511-F7461EC97A6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2CDF69C-ED35-46E2-B131-45B83DC6FEA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31776C3D-1080-44A8-9777-A177B6D44A4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US" altLang="en-US" smtClean="0">
                <a:solidFill>
                  <a:schemeClr val="tx1"/>
                </a:solidFill>
              </a:rPr>
              <a:t>Ethical Tenets</a:t>
            </a:r>
          </a:p>
        </p:txBody>
      </p:sp>
      <p:sp>
        <p:nvSpPr>
          <p:cNvPr id="7" name="Content Placeholder 6"/>
          <p:cNvSpPr>
            <a:spLocks noGrp="1"/>
          </p:cNvSpPr>
          <p:nvPr>
            <p:ph sz="half" idx="1"/>
          </p:nvPr>
        </p:nvSpPr>
        <p:spPr>
          <a:xfrm>
            <a:off x="381000" y="1600200"/>
            <a:ext cx="4724400" cy="4525963"/>
          </a:xfrm>
        </p:spPr>
        <p:txBody>
          <a:bodyPr/>
          <a:lstStyle/>
          <a:p>
            <a:pPr marL="0" indent="4763">
              <a:defRPr/>
            </a:pPr>
            <a:r>
              <a:rPr lang="en-US" dirty="0" smtClean="0"/>
              <a:t>When opioid therapy is initiated, an ethical imperative is created to monitor the patient regarding risk for inappropriate use and response to treatment throughout the trajectory of care</a:t>
            </a:r>
            <a:endParaRPr lang="en-US" dirty="0"/>
          </a:p>
        </p:txBody>
      </p:sp>
      <p:pic>
        <p:nvPicPr>
          <p:cNvPr id="25604" name="Picture 1"/>
          <p:cNvPicPr>
            <a:picLocks noChangeAspect="1"/>
          </p:cNvPicPr>
          <p:nvPr/>
        </p:nvPicPr>
        <p:blipFill>
          <a:blip r:embed="rId4">
            <a:extLst>
              <a:ext uri="{28A0092B-C50C-407E-A947-70E740481C1C}">
                <a14:useLocalDpi xmlns="" xmlns:a14="http://schemas.microsoft.com/office/drawing/2010/main" val="0"/>
              </a:ext>
            </a:extLst>
          </a:blip>
          <a:srcRect/>
          <a:stretch>
            <a:fillRect/>
          </a:stretch>
        </p:blipFill>
        <p:spPr bwMode="auto">
          <a:xfrm>
            <a:off x="5791200" y="1549400"/>
            <a:ext cx="2606675" cy="3759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 name="Audio 1">
            <a:hlinkClick r:id="" action="ppaction://media"/>
          </p:cNvPr>
          <p:cNvPicPr>
            <a:picLocks noChangeAspect="1"/>
          </p:cNvPicPr>
          <p:nvPr>
            <a:videoFile r:link="rId1"/>
            <p:extLst>
              <p:ext uri="{DAA4B4D4-6D71-4841-9C94-3DE7FCFB9230}">
                <p14:media xmlns="" xmlns:p14="http://schemas.microsoft.com/office/powerpoint/2010/main" r:embed="rId5"/>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1328875928"/>
      </p:ext>
    </p:extLst>
  </p:cSld>
  <p:clrMapOvr>
    <a:masterClrMapping/>
  </p:clrMapOvr>
  <mc:AlternateContent xmlns:mc="http://schemas.openxmlformats.org/markup-compatibility/2006">
    <mc:Choice xmlns="" xmlns:p14="http://schemas.microsoft.com/office/powerpoint/2010/main" Requires="p14">
      <p:transition spd="slow" p14:dur="2000" advTm="298"/>
    </mc:Choice>
    <mc:Fallback>
      <p:transition spd="slow" advTm="2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Definitions</a:t>
            </a:r>
            <a:endParaRPr lang="en-US"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25604836"/>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 name="Audio 1">
            <a:hlinkClick r:id="" action="ppaction://media"/>
          </p:cNvPr>
          <p:cNvPicPr>
            <a:picLocks noChangeAspect="1"/>
          </p:cNvPicPr>
          <p:nvPr>
            <a:videoFile r:link="rId2"/>
            <p:extLst>
              <p:ext uri="{DAA4B4D4-6D71-4841-9C94-3DE7FCFB9230}">
                <p14:media xmlns="" xmlns:p14="http://schemas.microsoft.com/office/powerpoint/2010/main" r:embed="rId9"/>
              </p:ext>
            </p:extLst>
          </p:nvPr>
        </p:nvPicPr>
        <p:blipFill>
          <a:blip r:embed="rId10" cstate="print"/>
          <a:stretch>
            <a:fillRect/>
          </a:stretch>
        </p:blipFill>
        <p:spPr>
          <a:xfrm>
            <a:off x="8382000" y="6096000"/>
            <a:ext cx="609600" cy="609600"/>
          </a:xfrm>
          <a:prstGeom prst="rect">
            <a:avLst/>
          </a:prstGeom>
        </p:spPr>
      </p:pic>
    </p:spTree>
    <p:custDataLst>
      <p:tags r:id="rId1"/>
    </p:custDataLst>
    <p:extLst>
      <p:ext uri="{BB962C8B-B14F-4D97-AF65-F5344CB8AC3E}">
        <p14:creationId xmlns="" xmlns:p14="http://schemas.microsoft.com/office/powerpoint/2010/main" val="2766066129"/>
      </p:ext>
    </p:extLst>
  </p:cSld>
  <p:clrMapOvr>
    <a:masterClrMapping/>
  </p:clrMapOvr>
  <p:transition spd="slow" advTm="17359">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graphicEl>
                                              <a:dgm id="{4C7A4976-376C-45D4-9205-E53E90C359E4}"/>
                                            </p:graphicEl>
                                          </p:spTgt>
                                        </p:tgtEl>
                                        <p:attrNameLst>
                                          <p:attrName>style.visibility</p:attrName>
                                        </p:attrNameLst>
                                      </p:cBhvr>
                                      <p:to>
                                        <p:strVal val="visible"/>
                                      </p:to>
                                    </p:set>
                                    <p:animEffect transition="in" filter="fade">
                                      <p:cBhvr>
                                        <p:cTn id="11" dur="500"/>
                                        <p:tgtEl>
                                          <p:spTgt spid="4">
                                            <p:graphicEl>
                                              <a:dgm id="{4C7A4976-376C-45D4-9205-E53E90C359E4}"/>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graphicEl>
                                              <a:dgm id="{1E3818ED-5A7A-44A6-AD79-40E04BF8E3E6}"/>
                                            </p:graphicEl>
                                          </p:spTgt>
                                        </p:tgtEl>
                                        <p:attrNameLst>
                                          <p:attrName>style.visibility</p:attrName>
                                        </p:attrNameLst>
                                      </p:cBhvr>
                                      <p:to>
                                        <p:strVal val="visible"/>
                                      </p:to>
                                    </p:set>
                                    <p:animEffect transition="in" filter="fade">
                                      <p:cBhvr>
                                        <p:cTn id="16" dur="500"/>
                                        <p:tgtEl>
                                          <p:spTgt spid="4">
                                            <p:graphicEl>
                                              <a:dgm id="{1E3818ED-5A7A-44A6-AD79-40E04BF8E3E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graphicEl>
                                              <a:dgm id="{F64F0BD1-C241-4E66-896E-45A6F62607E1}"/>
                                            </p:graphicEl>
                                          </p:spTgt>
                                        </p:tgtEl>
                                        <p:attrNameLst>
                                          <p:attrName>style.visibility</p:attrName>
                                        </p:attrNameLst>
                                      </p:cBhvr>
                                      <p:to>
                                        <p:strVal val="visible"/>
                                      </p:to>
                                    </p:set>
                                    <p:animEffect transition="in" filter="fade">
                                      <p:cBhvr>
                                        <p:cTn id="21" dur="500"/>
                                        <p:tgtEl>
                                          <p:spTgt spid="4">
                                            <p:graphicEl>
                                              <a:dgm id="{F64F0BD1-C241-4E66-896E-45A6F62607E1}"/>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graphicEl>
                                              <a:dgm id="{C5838579-58D0-40E5-AA23-48C8CC193A22}"/>
                                            </p:graphicEl>
                                          </p:spTgt>
                                        </p:tgtEl>
                                        <p:attrNameLst>
                                          <p:attrName>style.visibility</p:attrName>
                                        </p:attrNameLst>
                                      </p:cBhvr>
                                      <p:to>
                                        <p:strVal val="visible"/>
                                      </p:to>
                                    </p:set>
                                    <p:animEffect transition="in" filter="fade">
                                      <p:cBhvr>
                                        <p:cTn id="26" dur="500"/>
                                        <p:tgtEl>
                                          <p:spTgt spid="4">
                                            <p:graphicEl>
                                              <a:dgm id="{C5838579-58D0-40E5-AA23-48C8CC193A2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7" restart="whenNotActive" fill="hold" evtFilter="cancelBubble" nodeType="interactiveSeq">
                <p:stCondLst>
                  <p:cond evt="onClick" delay="0">
                    <p:tgtEl>
                      <p:spTgt spid="4"/>
                    </p:tgtEl>
                  </p:cond>
                </p:stCondLst>
                <p:endSync evt="end" delay="0">
                  <p:rtn val="all"/>
                </p:endSync>
                <p:childTnLst>
                  <p:par>
                    <p:cTn id="28" fill="hold">
                      <p:stCondLst>
                        <p:cond delay="0"/>
                      </p:stCondLst>
                      <p:childTnLst>
                        <p:par>
                          <p:cTn id="29" fill="hold">
                            <p:stCondLst>
                              <p:cond delay="0"/>
                            </p:stCondLst>
                            <p:childTnLst>
                              <p:par>
                                <p:cTn id="30" presetID="10" presetClass="entr" presetSubtype="0" fill="hold" grpId="1" nodeType="afterEffect">
                                  <p:stCondLst>
                                    <p:cond delay="0"/>
                                  </p:stCondLst>
                                  <p:childTnLst>
                                    <p:set>
                                      <p:cBhvr>
                                        <p:cTn id="31" dur="1" fill="hold">
                                          <p:stCondLst>
                                            <p:cond delay="0"/>
                                          </p:stCondLst>
                                        </p:cTn>
                                        <p:tgtEl>
                                          <p:spTgt spid="4">
                                            <p:graphicEl>
                                              <a:dgm id="{4C7A4976-376C-45D4-9205-E53E90C359E4}"/>
                                            </p:graphicEl>
                                          </p:spTgt>
                                        </p:tgtEl>
                                        <p:attrNameLst>
                                          <p:attrName>style.visibility</p:attrName>
                                        </p:attrNameLst>
                                      </p:cBhvr>
                                      <p:to>
                                        <p:strVal val="visible"/>
                                      </p:to>
                                    </p:set>
                                    <p:animEffect transition="in" filter="fade">
                                      <p:cBhvr>
                                        <p:cTn id="32" dur="500"/>
                                        <p:tgtEl>
                                          <p:spTgt spid="4">
                                            <p:graphicEl>
                                              <a:dgm id="{4C7A4976-376C-45D4-9205-E53E90C359E4}"/>
                                            </p:graphicEl>
                                          </p:spTgt>
                                        </p:tgtEl>
                                      </p:cBhvr>
                                    </p:animEffect>
                                  </p:childTnLst>
                                </p:cTn>
                              </p:par>
                            </p:childTnLst>
                          </p:cTn>
                        </p:par>
                        <p:par>
                          <p:cTn id="33" fill="hold">
                            <p:stCondLst>
                              <p:cond delay="500"/>
                            </p:stCondLst>
                            <p:childTnLst>
                              <p:par>
                                <p:cTn id="34" presetID="10" presetClass="entr" presetSubtype="0" fill="hold" grpId="1" nodeType="afterEffect">
                                  <p:stCondLst>
                                    <p:cond delay="0"/>
                                  </p:stCondLst>
                                  <p:childTnLst>
                                    <p:set>
                                      <p:cBhvr>
                                        <p:cTn id="35" dur="1" fill="hold">
                                          <p:stCondLst>
                                            <p:cond delay="0"/>
                                          </p:stCondLst>
                                        </p:cTn>
                                        <p:tgtEl>
                                          <p:spTgt spid="4">
                                            <p:graphicEl>
                                              <a:dgm id="{1E3818ED-5A7A-44A6-AD79-40E04BF8E3E6}"/>
                                            </p:graphicEl>
                                          </p:spTgt>
                                        </p:tgtEl>
                                        <p:attrNameLst>
                                          <p:attrName>style.visibility</p:attrName>
                                        </p:attrNameLst>
                                      </p:cBhvr>
                                      <p:to>
                                        <p:strVal val="visible"/>
                                      </p:to>
                                    </p:set>
                                    <p:animEffect transition="in" filter="fade">
                                      <p:cBhvr>
                                        <p:cTn id="36" dur="500"/>
                                        <p:tgtEl>
                                          <p:spTgt spid="4">
                                            <p:graphicEl>
                                              <a:dgm id="{1E3818ED-5A7A-44A6-AD79-40E04BF8E3E6}"/>
                                            </p:graphicEl>
                                          </p:spTgt>
                                        </p:tgtEl>
                                      </p:cBhvr>
                                    </p:animEffect>
                                  </p:childTnLst>
                                </p:cTn>
                              </p:par>
                            </p:childTnLst>
                          </p:cTn>
                        </p:par>
                        <p:par>
                          <p:cTn id="37" fill="hold">
                            <p:stCondLst>
                              <p:cond delay="1000"/>
                            </p:stCondLst>
                            <p:childTnLst>
                              <p:par>
                                <p:cTn id="38" presetID="10" presetClass="entr" presetSubtype="0" fill="hold" grpId="1" nodeType="afterEffect">
                                  <p:stCondLst>
                                    <p:cond delay="0"/>
                                  </p:stCondLst>
                                  <p:childTnLst>
                                    <p:set>
                                      <p:cBhvr>
                                        <p:cTn id="39" dur="1" fill="hold">
                                          <p:stCondLst>
                                            <p:cond delay="0"/>
                                          </p:stCondLst>
                                        </p:cTn>
                                        <p:tgtEl>
                                          <p:spTgt spid="4">
                                            <p:graphicEl>
                                              <a:dgm id="{F64F0BD1-C241-4E66-896E-45A6F62607E1}"/>
                                            </p:graphicEl>
                                          </p:spTgt>
                                        </p:tgtEl>
                                        <p:attrNameLst>
                                          <p:attrName>style.visibility</p:attrName>
                                        </p:attrNameLst>
                                      </p:cBhvr>
                                      <p:to>
                                        <p:strVal val="visible"/>
                                      </p:to>
                                    </p:set>
                                    <p:animEffect transition="in" filter="fade">
                                      <p:cBhvr>
                                        <p:cTn id="40" dur="500"/>
                                        <p:tgtEl>
                                          <p:spTgt spid="4">
                                            <p:graphicEl>
                                              <a:dgm id="{F64F0BD1-C241-4E66-896E-45A6F62607E1}"/>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1" nodeType="clickEffect">
                                  <p:stCondLst>
                                    <p:cond delay="0"/>
                                  </p:stCondLst>
                                  <p:childTnLst>
                                    <p:set>
                                      <p:cBhvr>
                                        <p:cTn id="44" dur="1" fill="hold">
                                          <p:stCondLst>
                                            <p:cond delay="0"/>
                                          </p:stCondLst>
                                        </p:cTn>
                                        <p:tgtEl>
                                          <p:spTgt spid="4">
                                            <p:graphicEl>
                                              <a:dgm id="{C5838579-58D0-40E5-AA23-48C8CC193A22}"/>
                                            </p:graphicEl>
                                          </p:spTgt>
                                        </p:tgtEl>
                                        <p:attrNameLst>
                                          <p:attrName>style.visibility</p:attrName>
                                        </p:attrNameLst>
                                      </p:cBhvr>
                                      <p:to>
                                        <p:strVal val="visible"/>
                                      </p:to>
                                    </p:set>
                                    <p:animEffect transition="in" filter="fade">
                                      <p:cBhvr>
                                        <p:cTn id="45" dur="1250"/>
                                        <p:tgtEl>
                                          <p:spTgt spid="4">
                                            <p:graphicEl>
                                              <a:dgm id="{C5838579-58D0-40E5-AA23-48C8CC193A22}"/>
                                            </p:graphicEl>
                                          </p:spTgt>
                                        </p:tgtEl>
                                      </p:cBhvr>
                                    </p:animEffect>
                                  </p:childTnLst>
                                </p:cTn>
                              </p:par>
                            </p:childTnLst>
                          </p:cTn>
                        </p:par>
                      </p:childTnLst>
                    </p:cTn>
                  </p:par>
                </p:childTnLst>
              </p:cTn>
              <p:nextCondLst>
                <p:cond evt="onClick" delay="0">
                  <p:tgtEl>
                    <p:spTgt spid="4"/>
                  </p:tgtEl>
                </p:cond>
              </p:nextCondLst>
            </p:seq>
            <p:video>
              <p:cMediaNode vol="80000" showWhenStopped="0">
                <p:cTn id="46" fill="hold" display="0">
                  <p:stCondLst>
                    <p:cond delay="indefinite"/>
                  </p:stCondLst>
                  <p:endCondLst>
                    <p:cond evt="onStopAudio" delay="0">
                      <p:tgtEl>
                        <p:sldTgt/>
                      </p:tgtEl>
                    </p:cond>
                  </p:endCondLst>
                </p:cTn>
                <p:tgtEl>
                  <p:spTgt spid="2"/>
                </p:tgtEl>
              </p:cMediaNode>
            </p:video>
          </p:childTnLst>
        </p:cTn>
      </p:par>
    </p:tnLst>
    <p:bldLst>
      <p:bldGraphic spid="4" grpId="0" uiExpand="1">
        <p:bldSub>
          <a:bldDgm bld="one"/>
        </p:bldSub>
      </p:bldGraphic>
      <p:bldGraphic spid="4" grpId="1"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Addiction</a:t>
            </a:r>
            <a:endParaRPr lang="en-US" dirty="0"/>
          </a:p>
        </p:txBody>
      </p:sp>
      <p:sp>
        <p:nvSpPr>
          <p:cNvPr id="2" name="Content Placeholder 1"/>
          <p:cNvSpPr>
            <a:spLocks noGrp="1"/>
          </p:cNvSpPr>
          <p:nvPr>
            <p:ph idx="1"/>
          </p:nvPr>
        </p:nvSpPr>
        <p:spPr/>
        <p:txBody>
          <a:bodyPr/>
          <a:lstStyle/>
          <a:p>
            <a:r>
              <a:rPr lang="en-US" dirty="0" smtClean="0"/>
              <a:t>Inability to consistently abstain</a:t>
            </a:r>
          </a:p>
          <a:p>
            <a:r>
              <a:rPr lang="en-US" dirty="0" smtClean="0"/>
              <a:t>Impairment in behavioral control</a:t>
            </a:r>
          </a:p>
          <a:p>
            <a:r>
              <a:rPr lang="en-US" dirty="0" smtClean="0"/>
              <a:t>Craving</a:t>
            </a:r>
          </a:p>
          <a:p>
            <a:r>
              <a:rPr lang="en-US" dirty="0" smtClean="0"/>
              <a:t>Diminished recognition of ones behaviors</a:t>
            </a:r>
          </a:p>
          <a:p>
            <a:r>
              <a:rPr lang="en-US" dirty="0" smtClean="0"/>
              <a:t>Dysfunctional emotional response</a:t>
            </a:r>
          </a:p>
          <a:p>
            <a:pPr lvl="8"/>
            <a:r>
              <a:rPr lang="en-US" dirty="0" smtClean="0"/>
              <a:t>(ASAM, 2012)</a:t>
            </a:r>
            <a:endParaRPr lang="en-US" dirty="0"/>
          </a:p>
        </p:txBody>
      </p:sp>
      <p:pic>
        <p:nvPicPr>
          <p:cNvPr id="4" name="Audio 3">
            <a:hlinkClick r:id="" action="ppaction://media"/>
          </p:cNvPr>
          <p:cNvPicPr>
            <a:picLocks noChangeAspect="1"/>
          </p:cNvPicPr>
          <p:nvPr>
            <a:videoFile r:link="rId1"/>
            <p:extLst>
              <p:ext uri="{DAA4B4D4-6D71-4841-9C94-3DE7FCFB9230}">
                <p14:media xmlns="" xmlns:p14="http://schemas.microsoft.com/office/powerpoint/2010/main" r:embed="rId4"/>
              </p:ext>
            </p:extLst>
          </p:nvPr>
        </p:nvPicPr>
        <p:blipFill>
          <a:blip r:embed="rId5"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3721342564"/>
      </p:ext>
    </p:extLst>
  </p:cSld>
  <p:clrMapOvr>
    <a:masterClrMapping/>
  </p:clrMapOvr>
  <mc:AlternateContent xmlns:mc="http://schemas.openxmlformats.org/markup-compatibility/2006">
    <mc:Choice xmlns="" xmlns:p14="http://schemas.microsoft.com/office/powerpoint/2010/main" Requires="p14">
      <p:transition spd="slow" p14:dur="2000" advTm="155"/>
    </mc:Choice>
    <mc:Fallback>
      <p:transition spd="slow" advTm="1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 xmlns:p14="http://schemas.microsoft.com/office/powerpoint/2010/main" val="377419153"/>
              </p:ext>
            </p:extLst>
          </p:nvPr>
        </p:nvGraphicFramePr>
        <p:xfrm>
          <a:off x="-152400" y="1219200"/>
          <a:ext cx="8686800" cy="3581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 name="Picture 1"/>
          <p:cNvPicPr>
            <a:picLocks noChangeAspect="1"/>
          </p:cNvPicPr>
          <p:nvPr/>
        </p:nvPicPr>
        <p:blipFill>
          <a:blip r:embed="rId8">
            <a:extLst>
              <a:ext uri="{28A0092B-C50C-407E-A947-70E740481C1C}">
                <a14:useLocalDpi xmlns="" xmlns:a14="http://schemas.microsoft.com/office/drawing/2010/main" val="0"/>
              </a:ext>
            </a:extLst>
          </a:blip>
          <a:stretch>
            <a:fillRect/>
          </a:stretch>
        </p:blipFill>
        <p:spPr>
          <a:xfrm>
            <a:off x="3048000" y="2000250"/>
            <a:ext cx="2571750" cy="2571750"/>
          </a:xfrm>
          <a:prstGeom prst="rect">
            <a:avLst/>
          </a:prstGeom>
        </p:spPr>
      </p:pic>
      <p:pic>
        <p:nvPicPr>
          <p:cNvPr id="3" name="Audio 2">
            <a:hlinkClick r:id="" action="ppaction://media"/>
          </p:cNvPr>
          <p:cNvPicPr>
            <a:picLocks noChangeAspect="1"/>
          </p:cNvPicPr>
          <p:nvPr>
            <a:videoFile r:link="rId1"/>
            <p:extLst>
              <p:ext uri="{DAA4B4D4-6D71-4841-9C94-3DE7FCFB9230}">
                <p14:media xmlns="" xmlns:p14="http://schemas.microsoft.com/office/powerpoint/2010/main" r:embed="rId9"/>
              </p:ext>
            </p:extLst>
          </p:nvPr>
        </p:nvPicPr>
        <p:blipFill>
          <a:blip r:embed="rId10" cstate="print"/>
          <a:stretch>
            <a:fillRect/>
          </a:stretch>
        </p:blipFill>
        <p:spPr>
          <a:xfrm>
            <a:off x="8382000" y="6096000"/>
            <a:ext cx="609600" cy="609600"/>
          </a:xfrm>
          <a:prstGeom prst="rect">
            <a:avLst/>
          </a:prstGeom>
        </p:spPr>
      </p:pic>
      <p:sp>
        <p:nvSpPr>
          <p:cNvPr id="4" name="TextBox 3"/>
          <p:cNvSpPr txBox="1"/>
          <p:nvPr/>
        </p:nvSpPr>
        <p:spPr>
          <a:xfrm>
            <a:off x="3810000" y="5181600"/>
            <a:ext cx="1809750" cy="646331"/>
          </a:xfrm>
          <a:prstGeom prst="rect">
            <a:avLst/>
          </a:prstGeom>
          <a:noFill/>
        </p:spPr>
        <p:txBody>
          <a:bodyPr wrap="square" rtlCol="0">
            <a:spAutoFit/>
          </a:bodyPr>
          <a:lstStyle/>
          <a:p>
            <a:r>
              <a:rPr lang="en-US" dirty="0" smtClean="0"/>
              <a:t>Physical dependence</a:t>
            </a:r>
            <a:endParaRPr lang="en-US" dirty="0"/>
          </a:p>
        </p:txBody>
      </p:sp>
    </p:spTree>
    <p:extLst>
      <p:ext uri="{BB962C8B-B14F-4D97-AF65-F5344CB8AC3E}">
        <p14:creationId xmlns="" xmlns:p14="http://schemas.microsoft.com/office/powerpoint/2010/main" val="364866439"/>
      </p:ext>
    </p:extLst>
  </p:cSld>
  <p:clrMapOvr>
    <a:masterClrMapping/>
  </p:clrMapOvr>
  <mc:AlternateContent xmlns:mc="http://schemas.openxmlformats.org/markup-compatibility/2006">
    <mc:Choice xmlns="" xmlns:p14="http://schemas.microsoft.com/office/powerpoint/2010/main" Requires="p14">
      <p:transition spd="slow" p14:dur="2000" advTm="8054"/>
    </mc:Choice>
    <mc:Fallback>
      <p:transition spd="slow" advTm="80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3"/>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Identifying Problematic behavior</a:t>
            </a:r>
            <a:endParaRPr lang="en-US" dirty="0"/>
          </a:p>
        </p:txBody>
      </p:sp>
      <p:sp>
        <p:nvSpPr>
          <p:cNvPr id="2" name="Content Placeholder 1"/>
          <p:cNvSpPr>
            <a:spLocks noGrp="1"/>
          </p:cNvSpPr>
          <p:nvPr>
            <p:ph idx="1"/>
          </p:nvPr>
        </p:nvSpPr>
        <p:spPr/>
        <p:txBody>
          <a:bodyPr/>
          <a:lstStyle/>
          <a:p>
            <a:r>
              <a:rPr lang="en-US" dirty="0" smtClean="0"/>
              <a:t>“Addiction is not simply a lot of drug use; it is a disease of the brain that is expressed through behavior”</a:t>
            </a:r>
            <a:endParaRPr lang="en-US" dirty="0"/>
          </a:p>
        </p:txBody>
      </p:sp>
      <p:graphicFrame>
        <p:nvGraphicFramePr>
          <p:cNvPr id="6" name="Diagram 5"/>
          <p:cNvGraphicFramePr/>
          <p:nvPr>
            <p:extLst>
              <p:ext uri="{D42A27DB-BD31-4B8C-83A1-F6EECF244321}">
                <p14:modId xmlns="" xmlns:p14="http://schemas.microsoft.com/office/powerpoint/2010/main" val="1345764262"/>
              </p:ext>
            </p:extLst>
          </p:nvPr>
        </p:nvGraphicFramePr>
        <p:xfrm>
          <a:off x="1676400" y="2286000"/>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 9"/>
          <p:cNvGraphicFramePr/>
          <p:nvPr>
            <p:extLst>
              <p:ext uri="{D42A27DB-BD31-4B8C-83A1-F6EECF244321}">
                <p14:modId xmlns="" xmlns:p14="http://schemas.microsoft.com/office/powerpoint/2010/main" val="803050462"/>
              </p:ext>
            </p:extLst>
          </p:nvPr>
        </p:nvGraphicFramePr>
        <p:xfrm>
          <a:off x="6781800" y="4343400"/>
          <a:ext cx="1524000" cy="762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TextBox 3"/>
          <p:cNvSpPr txBox="1"/>
          <p:nvPr/>
        </p:nvSpPr>
        <p:spPr>
          <a:xfrm>
            <a:off x="990600" y="3276600"/>
            <a:ext cx="2362200" cy="369332"/>
          </a:xfrm>
          <a:prstGeom prst="rect">
            <a:avLst/>
          </a:prstGeom>
          <a:noFill/>
        </p:spPr>
        <p:txBody>
          <a:bodyPr wrap="square" rtlCol="0">
            <a:spAutoFit/>
          </a:bodyPr>
          <a:lstStyle/>
          <a:p>
            <a:r>
              <a:rPr lang="en-US" dirty="0" smtClean="0"/>
              <a:t>Leshner, 1996</a:t>
            </a:r>
            <a:endParaRPr lang="en-US" dirty="0"/>
          </a:p>
        </p:txBody>
      </p:sp>
      <p:pic>
        <p:nvPicPr>
          <p:cNvPr id="5" name="Audio 4">
            <a:hlinkClick r:id="" action="ppaction://media"/>
          </p:cNvPr>
          <p:cNvPicPr>
            <a:picLocks noChangeAspect="1"/>
          </p:cNvPicPr>
          <p:nvPr>
            <a:videoFile r:link="rId1"/>
            <p:extLst>
              <p:ext uri="{DAA4B4D4-6D71-4841-9C94-3DE7FCFB9230}">
                <p14:media xmlns="" xmlns:p14="http://schemas.microsoft.com/office/powerpoint/2010/main" r:embed="rId12"/>
              </p:ext>
            </p:extLst>
          </p:nvPr>
        </p:nvPicPr>
        <p:blipFill>
          <a:blip r:embed="rId13" cstate="print"/>
          <a:stretch>
            <a:fillRect/>
          </a:stretch>
        </p:blipFill>
        <p:spPr>
          <a:xfrm>
            <a:off x="8382000" y="6096000"/>
            <a:ext cx="609600" cy="609600"/>
          </a:xfrm>
          <a:prstGeom prst="rect">
            <a:avLst/>
          </a:prstGeom>
        </p:spPr>
      </p:pic>
    </p:spTree>
    <p:extLst>
      <p:ext uri="{BB962C8B-B14F-4D97-AF65-F5344CB8AC3E}">
        <p14:creationId xmlns="" xmlns:p14="http://schemas.microsoft.com/office/powerpoint/2010/main" val="601412791"/>
      </p:ext>
    </p:extLst>
  </p:cSld>
  <p:clrMapOvr>
    <a:masterClrMapping/>
  </p:clrMapOvr>
  <mc:AlternateContent xmlns:mc="http://schemas.openxmlformats.org/markup-compatibility/2006">
    <mc:Choice xmlns="" xmlns:p14="http://schemas.microsoft.com/office/powerpoint/2010/main" Requires="p14">
      <p:transition spd="slow" p14:dur="2000" advTm="6226"/>
    </mc:Choice>
    <mc:Fallback>
      <p:transition spd="slow" advTm="622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5"/>
                </p:tgtEl>
              </p:cMediaNode>
            </p:vide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0.4|0.3|38.3"/>
</p:tagLst>
</file>

<file path=ppt/tags/tag2.xml><?xml version="1.0" encoding="utf-8"?>
<p:tagLst xmlns:a="http://schemas.openxmlformats.org/drawingml/2006/main" xmlns:r="http://schemas.openxmlformats.org/officeDocument/2006/relationships" xmlns:p="http://schemas.openxmlformats.org/presentationml/2006/main">
  <p:tag name="TIMING" val="|15.2|1|0.3|0.2|0.2"/>
</p:tagLst>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17468</TotalTime>
  <Words>3819</Words>
  <Application>Microsoft Office PowerPoint</Application>
  <PresentationFormat>On-screen Show (4:3)</PresentationFormat>
  <Paragraphs>480</Paragraphs>
  <Slides>32</Slides>
  <Notes>30</Notes>
  <HiddenSlides>1</HiddenSlides>
  <MMClips>9</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Office Theme</vt:lpstr>
      <vt:lpstr>Equity</vt:lpstr>
      <vt:lpstr>Slide</vt:lpstr>
      <vt:lpstr>Microsoft Office Excel 97-2003 Worksheet</vt:lpstr>
      <vt:lpstr>Addiction Therapy-2014 Chicago,  USA August 4 - 6,  2014</vt:lpstr>
      <vt:lpstr>Adherence Monitoring: Minimizing Risk of Substance Use Disorders in Chronic pain Patients receiving Opioid Therapy </vt:lpstr>
      <vt:lpstr>Program of Research</vt:lpstr>
      <vt:lpstr>Challenges Managing Chronic Pain</vt:lpstr>
      <vt:lpstr>Ethical Tenets</vt:lpstr>
      <vt:lpstr>Definitions</vt:lpstr>
      <vt:lpstr>Addiction</vt:lpstr>
      <vt:lpstr>Slide 8</vt:lpstr>
      <vt:lpstr>Identifying Problematic behavior</vt:lpstr>
      <vt:lpstr>Universal Precautions</vt:lpstr>
      <vt:lpstr>Universal Precautions Practice Assessment</vt:lpstr>
      <vt:lpstr>Universal Precautions  for Level of Risk </vt:lpstr>
      <vt:lpstr>Barriers to identifying risk</vt:lpstr>
      <vt:lpstr>Barriers</vt:lpstr>
      <vt:lpstr>  Screening</vt:lpstr>
      <vt:lpstr>Understand Opiate metabolism</vt:lpstr>
      <vt:lpstr>UDT Rationale</vt:lpstr>
      <vt:lpstr>Urinary Drug  screening (UDT)</vt:lpstr>
      <vt:lpstr>Types of Urine Drug Tests</vt:lpstr>
      <vt:lpstr>False Negative vs.  False Positive Results</vt:lpstr>
      <vt:lpstr>Urine Drug Testing:  Frequency of Unexpected Results</vt:lpstr>
      <vt:lpstr>Initial Assessment and  Abuse Screening Tools</vt:lpstr>
      <vt:lpstr>Slide 23</vt:lpstr>
      <vt:lpstr>Aberrant Drug-related Behaviors</vt:lpstr>
      <vt:lpstr>Slide 25</vt:lpstr>
      <vt:lpstr>Adherence Monitoring Procedures</vt:lpstr>
      <vt:lpstr>Slide 27</vt:lpstr>
      <vt:lpstr>Slide 28</vt:lpstr>
      <vt:lpstr>Slide 29</vt:lpstr>
      <vt:lpstr>Ethical Obligations</vt:lpstr>
      <vt:lpstr>Slide 31</vt:lpstr>
      <vt:lpstr>Meet the eminent gathering once again at Addiction Therapy-2015 Florida,  USA August 3 - 5,  2015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omics-ws304</cp:lastModifiedBy>
  <cp:revision>123</cp:revision>
  <cp:lastPrinted>2012-11-27T15:43:32Z</cp:lastPrinted>
  <dcterms:created xsi:type="dcterms:W3CDTF">2012-11-15T04:47:30Z</dcterms:created>
  <dcterms:modified xsi:type="dcterms:W3CDTF">2014-10-04T08:42:06Z</dcterms:modified>
</cp:coreProperties>
</file>