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1" r:id="rId2"/>
  </p:sldMasterIdLst>
  <p:notesMasterIdLst>
    <p:notesMasterId r:id="rId32"/>
  </p:notesMasterIdLst>
  <p:handoutMasterIdLst>
    <p:handoutMasterId r:id="rId33"/>
  </p:handoutMasterIdLst>
  <p:sldIdLst>
    <p:sldId id="295" r:id="rId3"/>
    <p:sldId id="333" r:id="rId4"/>
    <p:sldId id="347" r:id="rId5"/>
    <p:sldId id="334" r:id="rId6"/>
    <p:sldId id="323" r:id="rId7"/>
    <p:sldId id="308" r:id="rId8"/>
    <p:sldId id="304" r:id="rId9"/>
    <p:sldId id="306" r:id="rId10"/>
    <p:sldId id="307" r:id="rId11"/>
    <p:sldId id="309" r:id="rId12"/>
    <p:sldId id="335" r:id="rId13"/>
    <p:sldId id="342" r:id="rId14"/>
    <p:sldId id="318" r:id="rId15"/>
    <p:sldId id="312" r:id="rId16"/>
    <p:sldId id="324" r:id="rId17"/>
    <p:sldId id="337" r:id="rId18"/>
    <p:sldId id="298" r:id="rId19"/>
    <p:sldId id="299" r:id="rId20"/>
    <p:sldId id="285" r:id="rId21"/>
    <p:sldId id="284" r:id="rId22"/>
    <p:sldId id="339" r:id="rId23"/>
    <p:sldId id="338" r:id="rId24"/>
    <p:sldId id="296" r:id="rId25"/>
    <p:sldId id="345" r:id="rId26"/>
    <p:sldId id="302" r:id="rId27"/>
    <p:sldId id="301" r:id="rId28"/>
    <p:sldId id="303" r:id="rId29"/>
    <p:sldId id="313" r:id="rId30"/>
    <p:sldId id="314" r:id="rId31"/>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00" autoAdjust="0"/>
    <p:restoredTop sz="94660"/>
  </p:normalViewPr>
  <p:slideViewPr>
    <p:cSldViewPr>
      <p:cViewPr>
        <p:scale>
          <a:sx n="50" d="100"/>
          <a:sy n="50" d="100"/>
        </p:scale>
        <p:origin x="-2082" y="-498"/>
      </p:cViewPr>
      <p:guideLst>
        <p:guide orient="horz" pos="2160"/>
        <p:guide pos="2880"/>
      </p:guideLst>
    </p:cSldViewPr>
  </p:slideViewPr>
  <p:notesTextViewPr>
    <p:cViewPr>
      <p:scale>
        <a:sx n="33" d="100"/>
        <a:sy n="33" d="100"/>
      </p:scale>
      <p:origin x="0" y="0"/>
    </p:cViewPr>
  </p:notesTextViewPr>
  <p:sorterViewPr>
    <p:cViewPr>
      <p:scale>
        <a:sx n="150" d="100"/>
        <a:sy n="150" d="100"/>
      </p:scale>
      <p:origin x="0" y="15048"/>
    </p:cViewPr>
  </p:sorterViewPr>
  <p:notesViewPr>
    <p:cSldViewPr>
      <p:cViewPr varScale="1">
        <p:scale>
          <a:sx n="97" d="100"/>
          <a:sy n="97" d="100"/>
        </p:scale>
        <p:origin x="-3510" y="-102"/>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East</c:v>
                </c:pt>
              </c:strCache>
            </c:strRef>
          </c:tx>
          <c:spPr>
            <a:solidFill>
              <a:schemeClr val="accent1"/>
            </a:solidFill>
          </c:spPr>
          <c:invertIfNegative val="0"/>
          <c:cat>
            <c:numRef>
              <c:f>Sheet1!$A$2:$A$13</c:f>
              <c:numCache>
                <c:formatCode>General</c:formatCode>
                <c:ptCount val="12"/>
                <c:pt idx="0">
                  <c:v>1</c:v>
                </c:pt>
                <c:pt idx="1">
                  <c:v>2</c:v>
                </c:pt>
                <c:pt idx="2">
                  <c:v>3</c:v>
                </c:pt>
                <c:pt idx="3">
                  <c:v>4</c:v>
                </c:pt>
              </c:numCache>
            </c:numRef>
          </c:cat>
          <c:val>
            <c:numRef>
              <c:f>Sheet1!$B$2:$B$13</c:f>
              <c:numCache>
                <c:formatCode>General</c:formatCode>
                <c:ptCount val="12"/>
                <c:pt idx="0">
                  <c:v>95</c:v>
                </c:pt>
                <c:pt idx="1">
                  <c:v>71</c:v>
                </c:pt>
                <c:pt idx="2">
                  <c:v>43</c:v>
                </c:pt>
                <c:pt idx="3">
                  <c:v>23</c:v>
                </c:pt>
                <c:pt idx="4">
                  <c:v>10</c:v>
                </c:pt>
                <c:pt idx="5">
                  <c:v>7</c:v>
                </c:pt>
                <c:pt idx="6">
                  <c:v>7</c:v>
                </c:pt>
                <c:pt idx="7">
                  <c:v>8</c:v>
                </c:pt>
                <c:pt idx="8">
                  <c:v>9</c:v>
                </c:pt>
                <c:pt idx="9">
                  <c:v>8</c:v>
                </c:pt>
                <c:pt idx="10">
                  <c:v>8</c:v>
                </c:pt>
                <c:pt idx="11">
                  <c:v>10</c:v>
                </c:pt>
              </c:numCache>
            </c:numRef>
          </c:val>
        </c:ser>
        <c:ser>
          <c:idx val="1"/>
          <c:order val="1"/>
          <c:tx>
            <c:strRef>
              <c:f>Sheet1!$C$1</c:f>
              <c:strCache>
                <c:ptCount val="1"/>
                <c:pt idx="0">
                  <c:v>Column1</c:v>
                </c:pt>
              </c:strCache>
            </c:strRef>
          </c:tx>
          <c:invertIfNegative val="0"/>
          <c:cat>
            <c:numRef>
              <c:f>Sheet1!$A$2:$A$13</c:f>
              <c:numCache>
                <c:formatCode>General</c:formatCode>
                <c:ptCount val="12"/>
                <c:pt idx="0">
                  <c:v>1</c:v>
                </c:pt>
                <c:pt idx="1">
                  <c:v>2</c:v>
                </c:pt>
                <c:pt idx="2">
                  <c:v>3</c:v>
                </c:pt>
                <c:pt idx="3">
                  <c:v>4</c:v>
                </c:pt>
              </c:numCache>
            </c:numRef>
          </c:cat>
          <c:val>
            <c:numRef>
              <c:f>Sheet1!$C$2:$C$13</c:f>
              <c:numCache>
                <c:formatCode>General</c:formatCode>
                <c:ptCount val="12"/>
                <c:pt idx="0">
                  <c:v>18</c:v>
                </c:pt>
                <c:pt idx="1">
                  <c:v>2</c:v>
                </c:pt>
                <c:pt idx="2">
                  <c:v>3</c:v>
                </c:pt>
                <c:pt idx="3">
                  <c:v>1</c:v>
                </c:pt>
                <c:pt idx="4">
                  <c:v>11</c:v>
                </c:pt>
                <c:pt idx="5">
                  <c:v>8</c:v>
                </c:pt>
                <c:pt idx="6">
                  <c:v>8</c:v>
                </c:pt>
                <c:pt idx="7">
                  <c:v>7</c:v>
                </c:pt>
                <c:pt idx="8">
                  <c:v>3</c:v>
                </c:pt>
                <c:pt idx="9">
                  <c:v>11</c:v>
                </c:pt>
                <c:pt idx="10">
                  <c:v>3</c:v>
                </c:pt>
                <c:pt idx="11">
                  <c:v>8</c:v>
                </c:pt>
              </c:numCache>
            </c:numRef>
          </c:val>
        </c:ser>
        <c:dLbls>
          <c:showLegendKey val="0"/>
          <c:showVal val="0"/>
          <c:showCatName val="0"/>
          <c:showSerName val="0"/>
          <c:showPercent val="0"/>
          <c:showBubbleSize val="0"/>
        </c:dLbls>
        <c:gapWidth val="100"/>
        <c:overlap val="-10"/>
        <c:axId val="36443648"/>
        <c:axId val="36445184"/>
      </c:barChart>
      <c:catAx>
        <c:axId val="36443648"/>
        <c:scaling>
          <c:orientation val="minMax"/>
        </c:scaling>
        <c:delete val="0"/>
        <c:axPos val="b"/>
        <c:numFmt formatCode="General" sourceLinked="1"/>
        <c:majorTickMark val="none"/>
        <c:minorTickMark val="none"/>
        <c:tickLblPos val="none"/>
        <c:spPr>
          <a:ln w="19050"/>
        </c:spPr>
        <c:crossAx val="36445184"/>
        <c:crosses val="autoZero"/>
        <c:auto val="1"/>
        <c:lblAlgn val="ctr"/>
        <c:lblOffset val="0"/>
        <c:noMultiLvlLbl val="0"/>
      </c:catAx>
      <c:valAx>
        <c:axId val="36445184"/>
        <c:scaling>
          <c:orientation val="minMax"/>
          <c:max val="100"/>
          <c:min val="0"/>
        </c:scaling>
        <c:delete val="0"/>
        <c:axPos val="l"/>
        <c:numFmt formatCode="General" sourceLinked="1"/>
        <c:majorTickMark val="out"/>
        <c:minorTickMark val="none"/>
        <c:tickLblPos val="nextTo"/>
        <c:spPr>
          <a:ln w="19050"/>
        </c:spPr>
        <c:txPr>
          <a:bodyPr/>
          <a:lstStyle/>
          <a:p>
            <a:pPr>
              <a:defRPr sz="1600"/>
            </a:pPr>
            <a:endParaRPr lang="en-US"/>
          </a:p>
        </c:txPr>
        <c:crossAx val="36443648"/>
        <c:crosses val="autoZero"/>
        <c:crossBetween val="between"/>
        <c:majorUnit val="20"/>
        <c:minorUnit val="20"/>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1440" tIns="45720" rIns="91440" bIns="45720" rtlCol="0"/>
          <a:lstStyle>
            <a:lvl1pPr algn="r">
              <a:defRPr sz="1200"/>
            </a:lvl1pPr>
          </a:lstStyle>
          <a:p>
            <a:fld id="{F436591F-C7BF-4CEA-81EC-701198FBB3DD}" type="datetimeFigureOut">
              <a:rPr lang="en-US" smtClean="0"/>
              <a:t>3/31/2016</a:t>
            </a:fld>
            <a:endParaRPr lang="en-US"/>
          </a:p>
        </p:txBody>
      </p:sp>
      <p:sp>
        <p:nvSpPr>
          <p:cNvPr id="4" name="Footer Placeholder 3"/>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1440" tIns="45720" rIns="91440" bIns="45720" rtlCol="0" anchor="b"/>
          <a:lstStyle>
            <a:lvl1pPr algn="r">
              <a:defRPr sz="1200"/>
            </a:lvl1pPr>
          </a:lstStyle>
          <a:p>
            <a:fld id="{BA15F085-7A15-46C0-AD6F-AB56A6211F1D}" type="slidenum">
              <a:rPr lang="en-US" smtClean="0"/>
              <a:t>‹#›</a:t>
            </a:fld>
            <a:endParaRPr lang="en-US"/>
          </a:p>
        </p:txBody>
      </p:sp>
    </p:spTree>
    <p:extLst>
      <p:ext uri="{BB962C8B-B14F-4D97-AF65-F5344CB8AC3E}">
        <p14:creationId xmlns:p14="http://schemas.microsoft.com/office/powerpoint/2010/main" val="2974358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21227276-00EF-415E-9409-6971E132CC17}" type="datetimeFigureOut">
              <a:rPr lang="en-US" smtClean="0"/>
              <a:t>3/31/2016</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9BFE8075-6980-487D-8265-DD99D92BC542}" type="slidenum">
              <a:rPr lang="en-US" smtClean="0"/>
              <a:t>‹#›</a:t>
            </a:fld>
            <a:endParaRPr lang="en-US"/>
          </a:p>
        </p:txBody>
      </p:sp>
    </p:spTree>
    <p:extLst>
      <p:ext uri="{BB962C8B-B14F-4D97-AF65-F5344CB8AC3E}">
        <p14:creationId xmlns:p14="http://schemas.microsoft.com/office/powerpoint/2010/main" val="189185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3E9E5-24A8-4FB7-8EAE-9D755B56EFC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6677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49F11-39DA-46FD-A461-088199D7F833}" type="slidenum">
              <a:rPr lang="en-US" altLang="en-US">
                <a:solidFill>
                  <a:prstClr val="black"/>
                </a:solidFill>
              </a:rPr>
              <a:pPr/>
              <a:t>7</a:t>
            </a:fld>
            <a:endParaRPr lang="en-US" altLang="en-US">
              <a:solidFill>
                <a:prstClr val="black"/>
              </a:solidFill>
            </a:endParaRP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E8075-6980-487D-8265-DD99D92BC542}" type="slidenum">
              <a:rPr lang="en-US" smtClean="0"/>
              <a:t>9</a:t>
            </a:fld>
            <a:endParaRPr lang="en-US"/>
          </a:p>
        </p:txBody>
      </p:sp>
    </p:spTree>
    <p:extLst>
      <p:ext uri="{BB962C8B-B14F-4D97-AF65-F5344CB8AC3E}">
        <p14:creationId xmlns:p14="http://schemas.microsoft.com/office/powerpoint/2010/main" val="242300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AGXT,</a:t>
            </a:r>
            <a:r>
              <a:rPr lang="en-US" baseline="0" dirty="0" smtClean="0"/>
              <a:t> GRHPR, and HOGA1 to this slide</a:t>
            </a:r>
            <a:endParaRPr lang="en-US" dirty="0"/>
          </a:p>
        </p:txBody>
      </p:sp>
      <p:sp>
        <p:nvSpPr>
          <p:cNvPr id="4" name="Slide Number Placeholder 3"/>
          <p:cNvSpPr>
            <a:spLocks noGrp="1"/>
          </p:cNvSpPr>
          <p:nvPr>
            <p:ph type="sldNum" sz="quarter" idx="10"/>
          </p:nvPr>
        </p:nvSpPr>
        <p:spPr/>
        <p:txBody>
          <a:bodyPr/>
          <a:lstStyle/>
          <a:p>
            <a:fld id="{244F196D-D86B-42F5-BABA-D5FF3C908CC9}" type="slidenum">
              <a:rPr lang="en-US" smtClean="0"/>
              <a:t>19</a:t>
            </a:fld>
            <a:endParaRPr lang="en-US"/>
          </a:p>
        </p:txBody>
      </p:sp>
    </p:spTree>
    <p:extLst>
      <p:ext uri="{BB962C8B-B14F-4D97-AF65-F5344CB8AC3E}">
        <p14:creationId xmlns:p14="http://schemas.microsoft.com/office/powerpoint/2010/main" val="411233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77F84-1235-46D8-B0F1-B82D778BCC10}" type="slidenum">
              <a:rPr lang="en-US">
                <a:solidFill>
                  <a:prstClr val="black"/>
                </a:solidFill>
              </a:rPr>
              <a:pPr/>
              <a:t>20</a:t>
            </a:fld>
            <a:endParaRPr lang="en-US">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dirty="0"/>
              <a:t>These inborn errors of metabolism are characterized by marked over production of oxalate.  The excess oxalate, which is excreted by the kidneys, causes renal stones, and also deposits in the kidney parenchyma to cause nephrocalcinosis and fibrosis, leading to kidney failure.  After renal failure ensues, high </a:t>
            </a:r>
            <a:r>
              <a:rPr lang="en-US" dirty="0" err="1"/>
              <a:t>concentratons</a:t>
            </a:r>
            <a:r>
              <a:rPr lang="en-US" dirty="0"/>
              <a:t> of oxalate in the blood lead to calcium oxalate deposition in multiple organ systems such as the bone marrow and trabecular bone (causing anemia refractory to </a:t>
            </a:r>
            <a:r>
              <a:rPr lang="en-US" dirty="0" err="1"/>
              <a:t>erythropoeitin</a:t>
            </a:r>
            <a:r>
              <a:rPr lang="en-US" dirty="0"/>
              <a:t> and fracturing bone disease), the retina of eye.   Many other organ systems are affected.  Systemic oxalosis causes death.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E8075-6980-487D-8265-DD99D92BC542}" type="slidenum">
              <a:rPr lang="en-US" smtClean="0"/>
              <a:t>21</a:t>
            </a:fld>
            <a:endParaRPr lang="en-US"/>
          </a:p>
        </p:txBody>
      </p:sp>
    </p:spTree>
    <p:extLst>
      <p:ext uri="{BB962C8B-B14F-4D97-AF65-F5344CB8AC3E}">
        <p14:creationId xmlns:p14="http://schemas.microsoft.com/office/powerpoint/2010/main" val="3493002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For this slide, when you do the ‘slide show’ you just click in slide to set the animation in motion and then click each time you want a new line to scroll in.</a:t>
            </a:r>
            <a:endParaRPr lang="en-US" dirty="0"/>
          </a:p>
        </p:txBody>
      </p:sp>
      <p:sp>
        <p:nvSpPr>
          <p:cNvPr id="4" name="Slide Number Placeholder 3"/>
          <p:cNvSpPr>
            <a:spLocks noGrp="1"/>
          </p:cNvSpPr>
          <p:nvPr>
            <p:ph type="sldNum" sz="quarter" idx="10"/>
          </p:nvPr>
        </p:nvSpPr>
        <p:spPr/>
        <p:txBody>
          <a:bodyPr/>
          <a:lstStyle/>
          <a:p>
            <a:fld id="{9BFE8075-6980-487D-8265-DD99D92BC542}" type="slidenum">
              <a:rPr lang="en-US" smtClean="0"/>
              <a:t>23</a:t>
            </a:fld>
            <a:endParaRPr lang="en-US"/>
          </a:p>
        </p:txBody>
      </p:sp>
    </p:spTree>
    <p:extLst>
      <p:ext uri="{BB962C8B-B14F-4D97-AF65-F5344CB8AC3E}">
        <p14:creationId xmlns:p14="http://schemas.microsoft.com/office/powerpoint/2010/main" val="207197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0534E-A7E3-4020-9133-7AD6759A1601}" type="slidenum">
              <a:rPr lang="en-US" altLang="en-US"/>
              <a:pPr/>
              <a:t>24</a:t>
            </a:fld>
            <a:endParaRPr lang="en-US" altLang="en-US"/>
          </a:p>
        </p:txBody>
      </p:sp>
      <p:sp>
        <p:nvSpPr>
          <p:cNvPr id="41986" name="Rectangle 2"/>
          <p:cNvSpPr>
            <a:spLocks noGrp="1" noRot="1" noChangeAspect="1" noChangeArrowheads="1" noTextEdit="1"/>
          </p:cNvSpPr>
          <p:nvPr>
            <p:ph type="sldImg"/>
          </p:nvPr>
        </p:nvSpPr>
        <p:spPr>
          <a:xfrm>
            <a:off x="-1714500" y="217488"/>
            <a:ext cx="10375900" cy="7781925"/>
          </a:xfrm>
          <a:ln/>
        </p:spPr>
      </p:sp>
      <p:sp>
        <p:nvSpPr>
          <p:cNvPr id="41987" name="Rectangle 3"/>
          <p:cNvSpPr>
            <a:spLocks noGrp="1" noChangeArrowheads="1"/>
          </p:cNvSpPr>
          <p:nvPr>
            <p:ph type="body" idx="1"/>
          </p:nvPr>
        </p:nvSpPr>
        <p:spPr>
          <a:xfrm>
            <a:off x="228348" y="8093287"/>
            <a:ext cx="6486989" cy="369769"/>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399213"/>
            <a:ext cx="9144000" cy="4587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smtClean="0">
              <a:solidFill>
                <a:srgbClr val="000000"/>
              </a:solidFill>
            </a:endParaRPr>
          </a:p>
        </p:txBody>
      </p:sp>
      <p:sp>
        <p:nvSpPr>
          <p:cNvPr id="5" name="Rectangle 3"/>
          <p:cNvSpPr>
            <a:spLocks noChangeArrowheads="1"/>
          </p:cNvSpPr>
          <p:nvPr/>
        </p:nvSpPr>
        <p:spPr bwMode="auto">
          <a:xfrm>
            <a:off x="0" y="6399213"/>
            <a:ext cx="9144000" cy="4587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smtClean="0">
              <a:solidFill>
                <a:srgbClr val="000000"/>
              </a:solidFill>
            </a:endParaRPr>
          </a:p>
        </p:txBody>
      </p:sp>
      <p:sp>
        <p:nvSpPr>
          <p:cNvPr id="6" name="Rectangle 6"/>
          <p:cNvSpPr>
            <a:spLocks noChangeArrowheads="1"/>
          </p:cNvSpPr>
          <p:nvPr/>
        </p:nvSpPr>
        <p:spPr bwMode="auto">
          <a:xfrm>
            <a:off x="0" y="0"/>
            <a:ext cx="9144000" cy="1762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smtClean="0">
              <a:solidFill>
                <a:srgbClr val="000000"/>
              </a:solidFill>
            </a:endParaRPr>
          </a:p>
        </p:txBody>
      </p:sp>
      <p:sp>
        <p:nvSpPr>
          <p:cNvPr id="7" name="Rectangle 7"/>
          <p:cNvSpPr>
            <a:spLocks noChangeArrowheads="1"/>
          </p:cNvSpPr>
          <p:nvPr/>
        </p:nvSpPr>
        <p:spPr bwMode="auto">
          <a:xfrm>
            <a:off x="696913" y="3717925"/>
            <a:ext cx="8226425" cy="55563"/>
          </a:xfrm>
          <a:prstGeom prst="rect">
            <a:avLst/>
          </a:prstGeom>
          <a:gradFill rotWithShape="1">
            <a:gsLst>
              <a:gs pos="0">
                <a:schemeClr val="tx2"/>
              </a:gs>
              <a:gs pos="100000">
                <a:schemeClr val="bg1"/>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smtClean="0">
              <a:solidFill>
                <a:srgbClr val="000000"/>
              </a:solidFill>
            </a:endParaRPr>
          </a:p>
        </p:txBody>
      </p:sp>
      <p:grpSp>
        <p:nvGrpSpPr>
          <p:cNvPr id="8" name="Group 8"/>
          <p:cNvGrpSpPr>
            <a:grpSpLocks/>
          </p:cNvGrpSpPr>
          <p:nvPr userDrawn="1"/>
        </p:nvGrpSpPr>
        <p:grpSpPr bwMode="auto">
          <a:xfrm>
            <a:off x="688975" y="584200"/>
            <a:ext cx="3259138" cy="663575"/>
            <a:chOff x="1207" y="1821"/>
            <a:chExt cx="3347" cy="683"/>
          </a:xfrm>
        </p:grpSpPr>
        <p:sp>
          <p:nvSpPr>
            <p:cNvPr id="9" name="Freeform 9"/>
            <p:cNvSpPr>
              <a:spLocks noEditPoints="1"/>
            </p:cNvSpPr>
            <p:nvPr/>
          </p:nvSpPr>
          <p:spPr bwMode="auto">
            <a:xfrm>
              <a:off x="1207" y="1826"/>
              <a:ext cx="849" cy="678"/>
            </a:xfrm>
            <a:custGeom>
              <a:avLst/>
              <a:gdLst>
                <a:gd name="T0" fmla="*/ 670 w 360"/>
                <a:gd name="T1" fmla="*/ 0 h 287"/>
                <a:gd name="T2" fmla="*/ 491 w 360"/>
                <a:gd name="T3" fmla="*/ 0 h 287"/>
                <a:gd name="T4" fmla="*/ 491 w 360"/>
                <a:gd name="T5" fmla="*/ 203 h 287"/>
                <a:gd name="T6" fmla="*/ 578 w 360"/>
                <a:gd name="T7" fmla="*/ 406 h 287"/>
                <a:gd name="T8" fmla="*/ 578 w 360"/>
                <a:gd name="T9" fmla="*/ 378 h 287"/>
                <a:gd name="T10" fmla="*/ 531 w 360"/>
                <a:gd name="T11" fmla="*/ 227 h 287"/>
                <a:gd name="T12" fmla="*/ 531 w 360"/>
                <a:gd name="T13" fmla="*/ 175 h 287"/>
                <a:gd name="T14" fmla="*/ 599 w 360"/>
                <a:gd name="T15" fmla="*/ 175 h 287"/>
                <a:gd name="T16" fmla="*/ 599 w 360"/>
                <a:gd name="T17" fmla="*/ 406 h 287"/>
                <a:gd name="T18" fmla="*/ 425 w 360"/>
                <a:gd name="T19" fmla="*/ 664 h 287"/>
                <a:gd name="T20" fmla="*/ 252 w 360"/>
                <a:gd name="T21" fmla="*/ 418 h 287"/>
                <a:gd name="T22" fmla="*/ 358 w 360"/>
                <a:gd name="T23" fmla="*/ 203 h 287"/>
                <a:gd name="T24" fmla="*/ 358 w 360"/>
                <a:gd name="T25" fmla="*/ 175 h 287"/>
                <a:gd name="T26" fmla="*/ 425 w 360"/>
                <a:gd name="T27" fmla="*/ 175 h 287"/>
                <a:gd name="T28" fmla="*/ 469 w 360"/>
                <a:gd name="T29" fmla="*/ 175 h 287"/>
                <a:gd name="T30" fmla="*/ 469 w 360"/>
                <a:gd name="T31" fmla="*/ 132 h 287"/>
                <a:gd name="T32" fmla="*/ 425 w 360"/>
                <a:gd name="T33" fmla="*/ 132 h 287"/>
                <a:gd name="T34" fmla="*/ 358 w 360"/>
                <a:gd name="T35" fmla="*/ 132 h 287"/>
                <a:gd name="T36" fmla="*/ 358 w 360"/>
                <a:gd name="T37" fmla="*/ 132 h 287"/>
                <a:gd name="T38" fmla="*/ 316 w 360"/>
                <a:gd name="T39" fmla="*/ 132 h 287"/>
                <a:gd name="T40" fmla="*/ 316 w 360"/>
                <a:gd name="T41" fmla="*/ 132 h 287"/>
                <a:gd name="T42" fmla="*/ 210 w 360"/>
                <a:gd name="T43" fmla="*/ 132 h 287"/>
                <a:gd name="T44" fmla="*/ 210 w 360"/>
                <a:gd name="T45" fmla="*/ 376 h 287"/>
                <a:gd name="T46" fmla="*/ 210 w 360"/>
                <a:gd name="T47" fmla="*/ 402 h 287"/>
                <a:gd name="T48" fmla="*/ 210 w 360"/>
                <a:gd name="T49" fmla="*/ 402 h 287"/>
                <a:gd name="T50" fmla="*/ 252 w 360"/>
                <a:gd name="T51" fmla="*/ 366 h 287"/>
                <a:gd name="T52" fmla="*/ 252 w 360"/>
                <a:gd name="T53" fmla="*/ 366 h 287"/>
                <a:gd name="T54" fmla="*/ 252 w 360"/>
                <a:gd name="T55" fmla="*/ 175 h 287"/>
                <a:gd name="T56" fmla="*/ 316 w 360"/>
                <a:gd name="T57" fmla="*/ 175 h 287"/>
                <a:gd name="T58" fmla="*/ 316 w 360"/>
                <a:gd name="T59" fmla="*/ 175 h 287"/>
                <a:gd name="T60" fmla="*/ 316 w 360"/>
                <a:gd name="T61" fmla="*/ 227 h 287"/>
                <a:gd name="T62" fmla="*/ 179 w 360"/>
                <a:gd name="T63" fmla="*/ 442 h 287"/>
                <a:gd name="T64" fmla="*/ 40 w 360"/>
                <a:gd name="T65" fmla="*/ 227 h 287"/>
                <a:gd name="T66" fmla="*/ 40 w 360"/>
                <a:gd name="T67" fmla="*/ 43 h 287"/>
                <a:gd name="T68" fmla="*/ 179 w 360"/>
                <a:gd name="T69" fmla="*/ 43 h 287"/>
                <a:gd name="T70" fmla="*/ 316 w 360"/>
                <a:gd name="T71" fmla="*/ 43 h 287"/>
                <a:gd name="T72" fmla="*/ 316 w 360"/>
                <a:gd name="T73" fmla="*/ 113 h 287"/>
                <a:gd name="T74" fmla="*/ 358 w 360"/>
                <a:gd name="T75" fmla="*/ 113 h 287"/>
                <a:gd name="T76" fmla="*/ 358 w 360"/>
                <a:gd name="T77" fmla="*/ 0 h 287"/>
                <a:gd name="T78" fmla="*/ 179 w 360"/>
                <a:gd name="T79" fmla="*/ 0 h 287"/>
                <a:gd name="T80" fmla="*/ 0 w 360"/>
                <a:gd name="T81" fmla="*/ 0 h 287"/>
                <a:gd name="T82" fmla="*/ 0 w 360"/>
                <a:gd name="T83" fmla="*/ 203 h 287"/>
                <a:gd name="T84" fmla="*/ 179 w 360"/>
                <a:gd name="T85" fmla="*/ 456 h 287"/>
                <a:gd name="T86" fmla="*/ 215 w 360"/>
                <a:gd name="T87" fmla="*/ 439 h 287"/>
                <a:gd name="T88" fmla="*/ 425 w 360"/>
                <a:gd name="T89" fmla="*/ 678 h 287"/>
                <a:gd name="T90" fmla="*/ 637 w 360"/>
                <a:gd name="T91" fmla="*/ 442 h 287"/>
                <a:gd name="T92" fmla="*/ 670 w 360"/>
                <a:gd name="T93" fmla="*/ 456 h 287"/>
                <a:gd name="T94" fmla="*/ 849 w 360"/>
                <a:gd name="T95" fmla="*/ 203 h 287"/>
                <a:gd name="T96" fmla="*/ 849 w 360"/>
                <a:gd name="T97" fmla="*/ 0 h 287"/>
                <a:gd name="T98" fmla="*/ 670 w 360"/>
                <a:gd name="T99" fmla="*/ 0 h 287"/>
                <a:gd name="T100" fmla="*/ 807 w 360"/>
                <a:gd name="T101" fmla="*/ 227 h 287"/>
                <a:gd name="T102" fmla="*/ 670 w 360"/>
                <a:gd name="T103" fmla="*/ 442 h 287"/>
                <a:gd name="T104" fmla="*/ 637 w 360"/>
                <a:gd name="T105" fmla="*/ 425 h 287"/>
                <a:gd name="T106" fmla="*/ 641 w 360"/>
                <a:gd name="T107" fmla="*/ 376 h 287"/>
                <a:gd name="T108" fmla="*/ 641 w 360"/>
                <a:gd name="T109" fmla="*/ 132 h 287"/>
                <a:gd name="T110" fmla="*/ 531 w 360"/>
                <a:gd name="T111" fmla="*/ 132 h 287"/>
                <a:gd name="T112" fmla="*/ 531 w 360"/>
                <a:gd name="T113" fmla="*/ 43 h 287"/>
                <a:gd name="T114" fmla="*/ 670 w 360"/>
                <a:gd name="T115" fmla="*/ 43 h 287"/>
                <a:gd name="T116" fmla="*/ 807 w 360"/>
                <a:gd name="T117" fmla="*/ 43 h 287"/>
                <a:gd name="T118" fmla="*/ 807 w 360"/>
                <a:gd name="T119" fmla="*/ 227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0" h="287">
                  <a:moveTo>
                    <a:pt x="284" y="0"/>
                  </a:moveTo>
                  <a:cubicBezTo>
                    <a:pt x="208" y="0"/>
                    <a:pt x="208" y="0"/>
                    <a:pt x="208" y="0"/>
                  </a:cubicBezTo>
                  <a:cubicBezTo>
                    <a:pt x="208" y="86"/>
                    <a:pt x="208" y="86"/>
                    <a:pt x="208" y="86"/>
                  </a:cubicBezTo>
                  <a:cubicBezTo>
                    <a:pt x="208" y="125"/>
                    <a:pt x="221" y="153"/>
                    <a:pt x="245" y="172"/>
                  </a:cubicBezTo>
                  <a:cubicBezTo>
                    <a:pt x="245" y="160"/>
                    <a:pt x="245" y="160"/>
                    <a:pt x="245" y="160"/>
                  </a:cubicBezTo>
                  <a:cubicBezTo>
                    <a:pt x="228" y="139"/>
                    <a:pt x="225" y="116"/>
                    <a:pt x="225" y="96"/>
                  </a:cubicBezTo>
                  <a:cubicBezTo>
                    <a:pt x="225" y="74"/>
                    <a:pt x="225" y="74"/>
                    <a:pt x="225" y="74"/>
                  </a:cubicBezTo>
                  <a:cubicBezTo>
                    <a:pt x="254" y="74"/>
                    <a:pt x="254" y="74"/>
                    <a:pt x="254" y="74"/>
                  </a:cubicBezTo>
                  <a:cubicBezTo>
                    <a:pt x="254" y="172"/>
                    <a:pt x="254" y="172"/>
                    <a:pt x="254" y="172"/>
                  </a:cubicBezTo>
                  <a:cubicBezTo>
                    <a:pt x="254" y="207"/>
                    <a:pt x="244" y="253"/>
                    <a:pt x="180" y="281"/>
                  </a:cubicBezTo>
                  <a:cubicBezTo>
                    <a:pt x="120" y="254"/>
                    <a:pt x="108" y="212"/>
                    <a:pt x="107" y="177"/>
                  </a:cubicBezTo>
                  <a:cubicBezTo>
                    <a:pt x="135" y="158"/>
                    <a:pt x="152" y="129"/>
                    <a:pt x="152" y="86"/>
                  </a:cubicBezTo>
                  <a:cubicBezTo>
                    <a:pt x="152" y="74"/>
                    <a:pt x="152" y="74"/>
                    <a:pt x="152" y="74"/>
                  </a:cubicBezTo>
                  <a:cubicBezTo>
                    <a:pt x="180" y="74"/>
                    <a:pt x="180" y="74"/>
                    <a:pt x="180" y="74"/>
                  </a:cubicBezTo>
                  <a:cubicBezTo>
                    <a:pt x="199" y="74"/>
                    <a:pt x="199" y="74"/>
                    <a:pt x="199" y="74"/>
                  </a:cubicBezTo>
                  <a:cubicBezTo>
                    <a:pt x="199" y="56"/>
                    <a:pt x="199" y="56"/>
                    <a:pt x="199" y="56"/>
                  </a:cubicBezTo>
                  <a:cubicBezTo>
                    <a:pt x="180" y="56"/>
                    <a:pt x="180" y="56"/>
                    <a:pt x="180" y="56"/>
                  </a:cubicBezTo>
                  <a:cubicBezTo>
                    <a:pt x="152" y="56"/>
                    <a:pt x="152" y="56"/>
                    <a:pt x="152" y="56"/>
                  </a:cubicBezTo>
                  <a:cubicBezTo>
                    <a:pt x="152" y="56"/>
                    <a:pt x="152" y="56"/>
                    <a:pt x="152"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3"/>
                    <a:pt x="89" y="166"/>
                    <a:pt x="89" y="170"/>
                  </a:cubicBezTo>
                  <a:cubicBezTo>
                    <a:pt x="89" y="170"/>
                    <a:pt x="89" y="170"/>
                    <a:pt x="89" y="170"/>
                  </a:cubicBezTo>
                  <a:cubicBezTo>
                    <a:pt x="96" y="165"/>
                    <a:pt x="102" y="160"/>
                    <a:pt x="107" y="155"/>
                  </a:cubicBezTo>
                  <a:cubicBezTo>
                    <a:pt x="107" y="155"/>
                    <a:pt x="107" y="155"/>
                    <a:pt x="107" y="155"/>
                  </a:cubicBezTo>
                  <a:cubicBezTo>
                    <a:pt x="107" y="74"/>
                    <a:pt x="107" y="74"/>
                    <a:pt x="107" y="74"/>
                  </a:cubicBezTo>
                  <a:cubicBezTo>
                    <a:pt x="134" y="74"/>
                    <a:pt x="134" y="74"/>
                    <a:pt x="134" y="74"/>
                  </a:cubicBezTo>
                  <a:cubicBezTo>
                    <a:pt x="134" y="74"/>
                    <a:pt x="134" y="74"/>
                    <a:pt x="134" y="74"/>
                  </a:cubicBezTo>
                  <a:cubicBezTo>
                    <a:pt x="134" y="96"/>
                    <a:pt x="134" y="96"/>
                    <a:pt x="134" y="96"/>
                  </a:cubicBezTo>
                  <a:cubicBezTo>
                    <a:pt x="134" y="126"/>
                    <a:pt x="129" y="163"/>
                    <a:pt x="76" y="187"/>
                  </a:cubicBezTo>
                  <a:cubicBezTo>
                    <a:pt x="23" y="163"/>
                    <a:pt x="17" y="126"/>
                    <a:pt x="17" y="96"/>
                  </a:cubicBezTo>
                  <a:cubicBezTo>
                    <a:pt x="17" y="18"/>
                    <a:pt x="17" y="18"/>
                    <a:pt x="17" y="18"/>
                  </a:cubicBezTo>
                  <a:cubicBezTo>
                    <a:pt x="76" y="18"/>
                    <a:pt x="76" y="18"/>
                    <a:pt x="76" y="18"/>
                  </a:cubicBezTo>
                  <a:cubicBezTo>
                    <a:pt x="134" y="18"/>
                    <a:pt x="134" y="18"/>
                    <a:pt x="134" y="18"/>
                  </a:cubicBezTo>
                  <a:cubicBezTo>
                    <a:pt x="134" y="48"/>
                    <a:pt x="134" y="48"/>
                    <a:pt x="134" y="48"/>
                  </a:cubicBezTo>
                  <a:cubicBezTo>
                    <a:pt x="152" y="48"/>
                    <a:pt x="152" y="48"/>
                    <a:pt x="152" y="48"/>
                  </a:cubicBezTo>
                  <a:cubicBezTo>
                    <a:pt x="152" y="0"/>
                    <a:pt x="152" y="0"/>
                    <a:pt x="152" y="0"/>
                  </a:cubicBezTo>
                  <a:cubicBezTo>
                    <a:pt x="76" y="0"/>
                    <a:pt x="76" y="0"/>
                    <a:pt x="76" y="0"/>
                  </a:cubicBezTo>
                  <a:cubicBezTo>
                    <a:pt x="0" y="0"/>
                    <a:pt x="0" y="0"/>
                    <a:pt x="0" y="0"/>
                  </a:cubicBezTo>
                  <a:cubicBezTo>
                    <a:pt x="0" y="86"/>
                    <a:pt x="0" y="86"/>
                    <a:pt x="0" y="86"/>
                  </a:cubicBezTo>
                  <a:cubicBezTo>
                    <a:pt x="0" y="143"/>
                    <a:pt x="29" y="175"/>
                    <a:pt x="76" y="193"/>
                  </a:cubicBezTo>
                  <a:cubicBezTo>
                    <a:pt x="81" y="191"/>
                    <a:pt x="86" y="189"/>
                    <a:pt x="91" y="186"/>
                  </a:cubicBezTo>
                  <a:cubicBezTo>
                    <a:pt x="99" y="238"/>
                    <a:pt x="132" y="269"/>
                    <a:pt x="180" y="287"/>
                  </a:cubicBezTo>
                  <a:cubicBezTo>
                    <a:pt x="229" y="269"/>
                    <a:pt x="261" y="238"/>
                    <a:pt x="270" y="187"/>
                  </a:cubicBezTo>
                  <a:cubicBezTo>
                    <a:pt x="274" y="189"/>
                    <a:pt x="279" y="191"/>
                    <a:pt x="284" y="193"/>
                  </a:cubicBezTo>
                  <a:cubicBezTo>
                    <a:pt x="331" y="175"/>
                    <a:pt x="360" y="143"/>
                    <a:pt x="360" y="86"/>
                  </a:cubicBezTo>
                  <a:cubicBezTo>
                    <a:pt x="360" y="0"/>
                    <a:pt x="360" y="0"/>
                    <a:pt x="360" y="0"/>
                  </a:cubicBezTo>
                  <a:lnTo>
                    <a:pt x="284" y="0"/>
                  </a:lnTo>
                  <a:close/>
                  <a:moveTo>
                    <a:pt x="342" y="96"/>
                  </a:moveTo>
                  <a:cubicBezTo>
                    <a:pt x="342" y="126"/>
                    <a:pt x="337" y="163"/>
                    <a:pt x="284" y="187"/>
                  </a:cubicBezTo>
                  <a:cubicBezTo>
                    <a:pt x="279" y="185"/>
                    <a:pt x="275" y="182"/>
                    <a:pt x="270" y="180"/>
                  </a:cubicBezTo>
                  <a:cubicBezTo>
                    <a:pt x="271" y="173"/>
                    <a:pt x="272" y="166"/>
                    <a:pt x="272" y="159"/>
                  </a:cubicBezTo>
                  <a:cubicBezTo>
                    <a:pt x="272" y="56"/>
                    <a:pt x="272" y="56"/>
                    <a:pt x="272" y="56"/>
                  </a:cubicBezTo>
                  <a:cubicBezTo>
                    <a:pt x="225" y="56"/>
                    <a:pt x="225" y="56"/>
                    <a:pt x="225" y="56"/>
                  </a:cubicBezTo>
                  <a:cubicBezTo>
                    <a:pt x="225" y="18"/>
                    <a:pt x="225" y="18"/>
                    <a:pt x="225" y="18"/>
                  </a:cubicBezTo>
                  <a:cubicBezTo>
                    <a:pt x="284" y="18"/>
                    <a:pt x="284" y="18"/>
                    <a:pt x="284" y="18"/>
                  </a:cubicBezTo>
                  <a:cubicBezTo>
                    <a:pt x="342" y="18"/>
                    <a:pt x="342" y="18"/>
                    <a:pt x="342" y="18"/>
                  </a:cubicBezTo>
                  <a:lnTo>
                    <a:pt x="342" y="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 name="Freeform 10"/>
            <p:cNvSpPr>
              <a:spLocks/>
            </p:cNvSpPr>
            <p:nvPr/>
          </p:nvSpPr>
          <p:spPr bwMode="auto">
            <a:xfrm>
              <a:off x="3587" y="1826"/>
              <a:ext cx="183" cy="227"/>
            </a:xfrm>
            <a:custGeom>
              <a:avLst/>
              <a:gdLst>
                <a:gd name="T0" fmla="*/ 17 w 77"/>
                <a:gd name="T1" fmla="*/ 227 h 96"/>
                <a:gd name="T2" fmla="*/ 17 w 77"/>
                <a:gd name="T3" fmla="*/ 220 h 96"/>
                <a:gd name="T4" fmla="*/ 29 w 77"/>
                <a:gd name="T5" fmla="*/ 213 h 96"/>
                <a:gd name="T6" fmla="*/ 31 w 77"/>
                <a:gd name="T7" fmla="*/ 208 h 96"/>
                <a:gd name="T8" fmla="*/ 33 w 77"/>
                <a:gd name="T9" fmla="*/ 189 h 96"/>
                <a:gd name="T10" fmla="*/ 33 w 77"/>
                <a:gd name="T11" fmla="*/ 163 h 96"/>
                <a:gd name="T12" fmla="*/ 33 w 77"/>
                <a:gd name="T13" fmla="*/ 76 h 96"/>
                <a:gd name="T14" fmla="*/ 33 w 77"/>
                <a:gd name="T15" fmla="*/ 33 h 96"/>
                <a:gd name="T16" fmla="*/ 31 w 77"/>
                <a:gd name="T17" fmla="*/ 14 h 96"/>
                <a:gd name="T18" fmla="*/ 24 w 77"/>
                <a:gd name="T19" fmla="*/ 12 h 96"/>
                <a:gd name="T20" fmla="*/ 0 w 77"/>
                <a:gd name="T21" fmla="*/ 9 h 96"/>
                <a:gd name="T22" fmla="*/ 0 w 77"/>
                <a:gd name="T23" fmla="*/ 0 h 96"/>
                <a:gd name="T24" fmla="*/ 52 w 77"/>
                <a:gd name="T25" fmla="*/ 0 h 96"/>
                <a:gd name="T26" fmla="*/ 100 w 77"/>
                <a:gd name="T27" fmla="*/ 0 h 96"/>
                <a:gd name="T28" fmla="*/ 100 w 77"/>
                <a:gd name="T29" fmla="*/ 9 h 96"/>
                <a:gd name="T30" fmla="*/ 76 w 77"/>
                <a:gd name="T31" fmla="*/ 12 h 96"/>
                <a:gd name="T32" fmla="*/ 69 w 77"/>
                <a:gd name="T33" fmla="*/ 14 h 96"/>
                <a:gd name="T34" fmla="*/ 67 w 77"/>
                <a:gd name="T35" fmla="*/ 31 h 96"/>
                <a:gd name="T36" fmla="*/ 67 w 77"/>
                <a:gd name="T37" fmla="*/ 76 h 96"/>
                <a:gd name="T38" fmla="*/ 67 w 77"/>
                <a:gd name="T39" fmla="*/ 184 h 96"/>
                <a:gd name="T40" fmla="*/ 67 w 77"/>
                <a:gd name="T41" fmla="*/ 213 h 96"/>
                <a:gd name="T42" fmla="*/ 93 w 77"/>
                <a:gd name="T43" fmla="*/ 213 h 96"/>
                <a:gd name="T44" fmla="*/ 162 w 77"/>
                <a:gd name="T45" fmla="*/ 208 h 96"/>
                <a:gd name="T46" fmla="*/ 166 w 77"/>
                <a:gd name="T47" fmla="*/ 196 h 96"/>
                <a:gd name="T48" fmla="*/ 171 w 77"/>
                <a:gd name="T49" fmla="*/ 170 h 96"/>
                <a:gd name="T50" fmla="*/ 183 w 77"/>
                <a:gd name="T51" fmla="*/ 170 h 96"/>
                <a:gd name="T52" fmla="*/ 176 w 77"/>
                <a:gd name="T53" fmla="*/ 225 h 96"/>
                <a:gd name="T54" fmla="*/ 164 w 77"/>
                <a:gd name="T55" fmla="*/ 227 h 96"/>
                <a:gd name="T56" fmla="*/ 138 w 77"/>
                <a:gd name="T57" fmla="*/ 227 h 96"/>
                <a:gd name="T58" fmla="*/ 48 w 77"/>
                <a:gd name="T59" fmla="*/ 227 h 96"/>
                <a:gd name="T60" fmla="*/ 17 w 77"/>
                <a:gd name="T61" fmla="*/ 227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7" h="96">
                  <a:moveTo>
                    <a:pt x="7" y="96"/>
                  </a:moveTo>
                  <a:cubicBezTo>
                    <a:pt x="7" y="93"/>
                    <a:pt x="7" y="93"/>
                    <a:pt x="7" y="93"/>
                  </a:cubicBezTo>
                  <a:cubicBezTo>
                    <a:pt x="9" y="91"/>
                    <a:pt x="11" y="90"/>
                    <a:pt x="12" y="90"/>
                  </a:cubicBezTo>
                  <a:cubicBezTo>
                    <a:pt x="12" y="89"/>
                    <a:pt x="13" y="89"/>
                    <a:pt x="13" y="88"/>
                  </a:cubicBezTo>
                  <a:cubicBezTo>
                    <a:pt x="13" y="87"/>
                    <a:pt x="14" y="84"/>
                    <a:pt x="14" y="80"/>
                  </a:cubicBezTo>
                  <a:cubicBezTo>
                    <a:pt x="14" y="74"/>
                    <a:pt x="14" y="70"/>
                    <a:pt x="14" y="69"/>
                  </a:cubicBezTo>
                  <a:cubicBezTo>
                    <a:pt x="14" y="32"/>
                    <a:pt x="14" y="32"/>
                    <a:pt x="14" y="32"/>
                  </a:cubicBezTo>
                  <a:cubicBezTo>
                    <a:pt x="14" y="26"/>
                    <a:pt x="14" y="20"/>
                    <a:pt x="14" y="14"/>
                  </a:cubicBezTo>
                  <a:cubicBezTo>
                    <a:pt x="14" y="10"/>
                    <a:pt x="13" y="7"/>
                    <a:pt x="13" y="6"/>
                  </a:cubicBezTo>
                  <a:cubicBezTo>
                    <a:pt x="12" y="6"/>
                    <a:pt x="11" y="5"/>
                    <a:pt x="10" y="5"/>
                  </a:cubicBezTo>
                  <a:cubicBezTo>
                    <a:pt x="9" y="4"/>
                    <a:pt x="6" y="4"/>
                    <a:pt x="0" y="4"/>
                  </a:cubicBezTo>
                  <a:cubicBezTo>
                    <a:pt x="0" y="0"/>
                    <a:pt x="0" y="0"/>
                    <a:pt x="0" y="0"/>
                  </a:cubicBezTo>
                  <a:cubicBezTo>
                    <a:pt x="12" y="0"/>
                    <a:pt x="19" y="0"/>
                    <a:pt x="22" y="0"/>
                  </a:cubicBezTo>
                  <a:cubicBezTo>
                    <a:pt x="25" y="0"/>
                    <a:pt x="31"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78"/>
                    <a:pt x="28" y="78"/>
                    <a:pt x="28" y="78"/>
                  </a:cubicBezTo>
                  <a:cubicBezTo>
                    <a:pt x="28" y="83"/>
                    <a:pt x="28" y="87"/>
                    <a:pt x="28" y="90"/>
                  </a:cubicBezTo>
                  <a:cubicBezTo>
                    <a:pt x="33" y="90"/>
                    <a:pt x="34" y="90"/>
                    <a:pt x="39" y="90"/>
                  </a:cubicBezTo>
                  <a:cubicBezTo>
                    <a:pt x="53" y="90"/>
                    <a:pt x="63" y="89"/>
                    <a:pt x="68" y="88"/>
                  </a:cubicBezTo>
                  <a:cubicBezTo>
                    <a:pt x="69" y="86"/>
                    <a:pt x="69" y="85"/>
                    <a:pt x="70" y="83"/>
                  </a:cubicBezTo>
                  <a:cubicBezTo>
                    <a:pt x="72" y="72"/>
                    <a:pt x="72" y="72"/>
                    <a:pt x="72" y="72"/>
                  </a:cubicBezTo>
                  <a:cubicBezTo>
                    <a:pt x="77" y="72"/>
                    <a:pt x="77" y="72"/>
                    <a:pt x="77" y="72"/>
                  </a:cubicBezTo>
                  <a:cubicBezTo>
                    <a:pt x="76" y="78"/>
                    <a:pt x="75" y="86"/>
                    <a:pt x="74" y="95"/>
                  </a:cubicBezTo>
                  <a:cubicBezTo>
                    <a:pt x="72" y="96"/>
                    <a:pt x="71" y="96"/>
                    <a:pt x="69" y="96"/>
                  </a:cubicBezTo>
                  <a:cubicBezTo>
                    <a:pt x="67" y="96"/>
                    <a:pt x="63" y="96"/>
                    <a:pt x="58" y="96"/>
                  </a:cubicBezTo>
                  <a:cubicBezTo>
                    <a:pt x="20" y="96"/>
                    <a:pt x="20" y="96"/>
                    <a:pt x="20" y="96"/>
                  </a:cubicBezTo>
                  <a:cubicBezTo>
                    <a:pt x="16" y="96"/>
                    <a:pt x="11" y="96"/>
                    <a:pt x="7" y="9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1" name="Freeform 11"/>
            <p:cNvSpPr>
              <a:spLocks noEditPoints="1"/>
            </p:cNvSpPr>
            <p:nvPr/>
          </p:nvSpPr>
          <p:spPr bwMode="auto">
            <a:xfrm>
              <a:off x="3791" y="1826"/>
              <a:ext cx="99" cy="227"/>
            </a:xfrm>
            <a:custGeom>
              <a:avLst/>
              <a:gdLst>
                <a:gd name="T0" fmla="*/ 99 w 42"/>
                <a:gd name="T1" fmla="*/ 218 h 96"/>
                <a:gd name="T2" fmla="*/ 99 w 42"/>
                <a:gd name="T3" fmla="*/ 227 h 96"/>
                <a:gd name="T4" fmla="*/ 52 w 42"/>
                <a:gd name="T5" fmla="*/ 227 h 96"/>
                <a:gd name="T6" fmla="*/ 0 w 42"/>
                <a:gd name="T7" fmla="*/ 227 h 96"/>
                <a:gd name="T8" fmla="*/ 0 w 42"/>
                <a:gd name="T9" fmla="*/ 218 h 96"/>
                <a:gd name="T10" fmla="*/ 24 w 42"/>
                <a:gd name="T11" fmla="*/ 215 h 96"/>
                <a:gd name="T12" fmla="*/ 31 w 42"/>
                <a:gd name="T13" fmla="*/ 210 h 96"/>
                <a:gd name="T14" fmla="*/ 33 w 42"/>
                <a:gd name="T15" fmla="*/ 196 h 96"/>
                <a:gd name="T16" fmla="*/ 33 w 42"/>
                <a:gd name="T17" fmla="*/ 151 h 96"/>
                <a:gd name="T18" fmla="*/ 33 w 42"/>
                <a:gd name="T19" fmla="*/ 76 h 96"/>
                <a:gd name="T20" fmla="*/ 33 w 42"/>
                <a:gd name="T21" fmla="*/ 33 h 96"/>
                <a:gd name="T22" fmla="*/ 31 w 42"/>
                <a:gd name="T23" fmla="*/ 14 h 96"/>
                <a:gd name="T24" fmla="*/ 24 w 42"/>
                <a:gd name="T25" fmla="*/ 12 h 96"/>
                <a:gd name="T26" fmla="*/ 0 w 42"/>
                <a:gd name="T27" fmla="*/ 9 h 96"/>
                <a:gd name="T28" fmla="*/ 0 w 42"/>
                <a:gd name="T29" fmla="*/ 0 h 96"/>
                <a:gd name="T30" fmla="*/ 50 w 42"/>
                <a:gd name="T31" fmla="*/ 0 h 96"/>
                <a:gd name="T32" fmla="*/ 99 w 42"/>
                <a:gd name="T33" fmla="*/ 0 h 96"/>
                <a:gd name="T34" fmla="*/ 99 w 42"/>
                <a:gd name="T35" fmla="*/ 9 h 96"/>
                <a:gd name="T36" fmla="*/ 73 w 42"/>
                <a:gd name="T37" fmla="*/ 12 h 96"/>
                <a:gd name="T38" fmla="*/ 68 w 42"/>
                <a:gd name="T39" fmla="*/ 14 h 96"/>
                <a:gd name="T40" fmla="*/ 66 w 42"/>
                <a:gd name="T41" fmla="*/ 31 h 96"/>
                <a:gd name="T42" fmla="*/ 66 w 42"/>
                <a:gd name="T43" fmla="*/ 76 h 96"/>
                <a:gd name="T44" fmla="*/ 66 w 42"/>
                <a:gd name="T45" fmla="*/ 151 h 96"/>
                <a:gd name="T46" fmla="*/ 66 w 42"/>
                <a:gd name="T47" fmla="*/ 194 h 96"/>
                <a:gd name="T48" fmla="*/ 68 w 42"/>
                <a:gd name="T49" fmla="*/ 210 h 96"/>
                <a:gd name="T50" fmla="*/ 73 w 42"/>
                <a:gd name="T51" fmla="*/ 215 h 96"/>
                <a:gd name="T52" fmla="*/ 99 w 42"/>
                <a:gd name="T53" fmla="*/ 218 h 96"/>
                <a:gd name="T54" fmla="*/ 66 w 42"/>
                <a:gd name="T55" fmla="*/ 31 h 96"/>
                <a:gd name="T56" fmla="*/ 66 w 42"/>
                <a:gd name="T57" fmla="*/ 76 h 96"/>
                <a:gd name="T58" fmla="*/ 66 w 42"/>
                <a:gd name="T59" fmla="*/ 151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 h="96">
                  <a:moveTo>
                    <a:pt x="42" y="92"/>
                  </a:moveTo>
                  <a:cubicBezTo>
                    <a:pt x="42" y="96"/>
                    <a:pt x="42" y="96"/>
                    <a:pt x="42" y="96"/>
                  </a:cubicBezTo>
                  <a:cubicBezTo>
                    <a:pt x="32" y="96"/>
                    <a:pt x="25" y="96"/>
                    <a:pt x="22" y="96"/>
                  </a:cubicBezTo>
                  <a:cubicBezTo>
                    <a:pt x="0" y="96"/>
                    <a:pt x="0" y="96"/>
                    <a:pt x="0" y="96"/>
                  </a:cubicBezTo>
                  <a:cubicBezTo>
                    <a:pt x="0" y="92"/>
                    <a:pt x="0" y="92"/>
                    <a:pt x="0" y="92"/>
                  </a:cubicBezTo>
                  <a:cubicBezTo>
                    <a:pt x="6" y="92"/>
                    <a:pt x="9" y="91"/>
                    <a:pt x="10" y="91"/>
                  </a:cubicBezTo>
                  <a:cubicBezTo>
                    <a:pt x="11" y="91"/>
                    <a:pt x="12" y="90"/>
                    <a:pt x="13" y="89"/>
                  </a:cubicBezTo>
                  <a:cubicBezTo>
                    <a:pt x="13" y="89"/>
                    <a:pt x="14" y="86"/>
                    <a:pt x="14" y="83"/>
                  </a:cubicBezTo>
                  <a:cubicBezTo>
                    <a:pt x="14" y="82"/>
                    <a:pt x="14" y="75"/>
                    <a:pt x="14" y="64"/>
                  </a:cubicBezTo>
                  <a:cubicBezTo>
                    <a:pt x="14" y="32"/>
                    <a:pt x="14" y="32"/>
                    <a:pt x="14" y="32"/>
                  </a:cubicBezTo>
                  <a:cubicBezTo>
                    <a:pt x="14" y="26"/>
                    <a:pt x="14" y="20"/>
                    <a:pt x="14" y="14"/>
                  </a:cubicBezTo>
                  <a:cubicBezTo>
                    <a:pt x="14" y="10"/>
                    <a:pt x="13" y="7"/>
                    <a:pt x="13" y="6"/>
                  </a:cubicBezTo>
                  <a:cubicBezTo>
                    <a:pt x="12" y="6"/>
                    <a:pt x="11" y="5"/>
                    <a:pt x="10" y="5"/>
                  </a:cubicBezTo>
                  <a:cubicBezTo>
                    <a:pt x="9" y="4"/>
                    <a:pt x="6" y="4"/>
                    <a:pt x="0" y="4"/>
                  </a:cubicBezTo>
                  <a:cubicBezTo>
                    <a:pt x="0" y="0"/>
                    <a:pt x="0" y="0"/>
                    <a:pt x="0" y="0"/>
                  </a:cubicBezTo>
                  <a:cubicBezTo>
                    <a:pt x="9" y="0"/>
                    <a:pt x="16" y="0"/>
                    <a:pt x="21" y="0"/>
                  </a:cubicBezTo>
                  <a:cubicBezTo>
                    <a:pt x="26" y="0"/>
                    <a:pt x="32" y="0"/>
                    <a:pt x="42" y="0"/>
                  </a:cubicBezTo>
                  <a:cubicBezTo>
                    <a:pt x="42" y="4"/>
                    <a:pt x="42" y="4"/>
                    <a:pt x="42" y="4"/>
                  </a:cubicBezTo>
                  <a:cubicBezTo>
                    <a:pt x="36" y="4"/>
                    <a:pt x="33" y="4"/>
                    <a:pt x="31" y="5"/>
                  </a:cubicBezTo>
                  <a:cubicBezTo>
                    <a:pt x="30" y="5"/>
                    <a:pt x="29" y="6"/>
                    <a:pt x="29" y="6"/>
                  </a:cubicBezTo>
                  <a:cubicBezTo>
                    <a:pt x="28" y="7"/>
                    <a:pt x="28" y="9"/>
                    <a:pt x="28" y="13"/>
                  </a:cubicBezTo>
                  <a:cubicBezTo>
                    <a:pt x="28" y="14"/>
                    <a:pt x="28" y="20"/>
                    <a:pt x="28" y="32"/>
                  </a:cubicBezTo>
                  <a:cubicBezTo>
                    <a:pt x="28" y="64"/>
                    <a:pt x="28" y="64"/>
                    <a:pt x="28" y="64"/>
                  </a:cubicBezTo>
                  <a:cubicBezTo>
                    <a:pt x="28" y="70"/>
                    <a:pt x="28" y="76"/>
                    <a:pt x="28" y="82"/>
                  </a:cubicBezTo>
                  <a:cubicBezTo>
                    <a:pt x="28" y="86"/>
                    <a:pt x="28" y="88"/>
                    <a:pt x="29" y="89"/>
                  </a:cubicBezTo>
                  <a:cubicBezTo>
                    <a:pt x="29" y="90"/>
                    <a:pt x="30" y="91"/>
                    <a:pt x="31" y="91"/>
                  </a:cubicBezTo>
                  <a:cubicBezTo>
                    <a:pt x="33" y="91"/>
                    <a:pt x="36" y="92"/>
                    <a:pt x="42" y="92"/>
                  </a:cubicBezTo>
                  <a:close/>
                  <a:moveTo>
                    <a:pt x="28" y="13"/>
                  </a:moveTo>
                  <a:cubicBezTo>
                    <a:pt x="28" y="14"/>
                    <a:pt x="28" y="20"/>
                    <a:pt x="28" y="32"/>
                  </a:cubicBezTo>
                  <a:cubicBezTo>
                    <a:pt x="28" y="64"/>
                    <a:pt x="28" y="64"/>
                    <a:pt x="28" y="6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2" name="Freeform 12"/>
            <p:cNvSpPr>
              <a:spLocks/>
            </p:cNvSpPr>
            <p:nvPr/>
          </p:nvSpPr>
          <p:spPr bwMode="auto">
            <a:xfrm>
              <a:off x="3926" y="1826"/>
              <a:ext cx="264" cy="234"/>
            </a:xfrm>
            <a:custGeom>
              <a:avLst/>
              <a:gdLst>
                <a:gd name="T0" fmla="*/ 0 w 112"/>
                <a:gd name="T1" fmla="*/ 227 h 99"/>
                <a:gd name="T2" fmla="*/ 0 w 112"/>
                <a:gd name="T3" fmla="*/ 217 h 99"/>
                <a:gd name="T4" fmla="*/ 24 w 112"/>
                <a:gd name="T5" fmla="*/ 215 h 99"/>
                <a:gd name="T6" fmla="*/ 26 w 112"/>
                <a:gd name="T7" fmla="*/ 210 h 99"/>
                <a:gd name="T8" fmla="*/ 28 w 112"/>
                <a:gd name="T9" fmla="*/ 194 h 99"/>
                <a:gd name="T10" fmla="*/ 31 w 112"/>
                <a:gd name="T11" fmla="*/ 158 h 99"/>
                <a:gd name="T12" fmla="*/ 31 w 112"/>
                <a:gd name="T13" fmla="*/ 28 h 99"/>
                <a:gd name="T14" fmla="*/ 31 w 112"/>
                <a:gd name="T15" fmla="*/ 21 h 99"/>
                <a:gd name="T16" fmla="*/ 24 w 112"/>
                <a:gd name="T17" fmla="*/ 14 h 99"/>
                <a:gd name="T18" fmla="*/ 17 w 112"/>
                <a:gd name="T19" fmla="*/ 9 h 99"/>
                <a:gd name="T20" fmla="*/ 0 w 112"/>
                <a:gd name="T21" fmla="*/ 9 h 99"/>
                <a:gd name="T22" fmla="*/ 0 w 112"/>
                <a:gd name="T23" fmla="*/ 0 h 99"/>
                <a:gd name="T24" fmla="*/ 35 w 112"/>
                <a:gd name="T25" fmla="*/ 0 h 99"/>
                <a:gd name="T26" fmla="*/ 61 w 112"/>
                <a:gd name="T27" fmla="*/ 0 h 99"/>
                <a:gd name="T28" fmla="*/ 80 w 112"/>
                <a:gd name="T29" fmla="*/ 26 h 99"/>
                <a:gd name="T30" fmla="*/ 116 w 112"/>
                <a:gd name="T31" fmla="*/ 66 h 99"/>
                <a:gd name="T32" fmla="*/ 165 w 112"/>
                <a:gd name="T33" fmla="*/ 125 h 99"/>
                <a:gd name="T34" fmla="*/ 203 w 112"/>
                <a:gd name="T35" fmla="*/ 168 h 99"/>
                <a:gd name="T36" fmla="*/ 219 w 112"/>
                <a:gd name="T37" fmla="*/ 184 h 99"/>
                <a:gd name="T38" fmla="*/ 219 w 112"/>
                <a:gd name="T39" fmla="*/ 69 h 99"/>
                <a:gd name="T40" fmla="*/ 217 w 112"/>
                <a:gd name="T41" fmla="*/ 31 h 99"/>
                <a:gd name="T42" fmla="*/ 215 w 112"/>
                <a:gd name="T43" fmla="*/ 14 h 99"/>
                <a:gd name="T44" fmla="*/ 212 w 112"/>
                <a:gd name="T45" fmla="*/ 12 h 99"/>
                <a:gd name="T46" fmla="*/ 189 w 112"/>
                <a:gd name="T47" fmla="*/ 9 h 99"/>
                <a:gd name="T48" fmla="*/ 189 w 112"/>
                <a:gd name="T49" fmla="*/ 0 h 99"/>
                <a:gd name="T50" fmla="*/ 229 w 112"/>
                <a:gd name="T51" fmla="*/ 0 h 99"/>
                <a:gd name="T52" fmla="*/ 264 w 112"/>
                <a:gd name="T53" fmla="*/ 0 h 99"/>
                <a:gd name="T54" fmla="*/ 264 w 112"/>
                <a:gd name="T55" fmla="*/ 9 h 99"/>
                <a:gd name="T56" fmla="*/ 240 w 112"/>
                <a:gd name="T57" fmla="*/ 12 h 99"/>
                <a:gd name="T58" fmla="*/ 238 w 112"/>
                <a:gd name="T59" fmla="*/ 14 h 99"/>
                <a:gd name="T60" fmla="*/ 236 w 112"/>
                <a:gd name="T61" fmla="*/ 33 h 99"/>
                <a:gd name="T62" fmla="*/ 233 w 112"/>
                <a:gd name="T63" fmla="*/ 69 h 99"/>
                <a:gd name="T64" fmla="*/ 233 w 112"/>
                <a:gd name="T65" fmla="*/ 147 h 99"/>
                <a:gd name="T66" fmla="*/ 236 w 112"/>
                <a:gd name="T67" fmla="*/ 234 h 99"/>
                <a:gd name="T68" fmla="*/ 219 w 112"/>
                <a:gd name="T69" fmla="*/ 234 h 99"/>
                <a:gd name="T70" fmla="*/ 215 w 112"/>
                <a:gd name="T71" fmla="*/ 229 h 99"/>
                <a:gd name="T72" fmla="*/ 212 w 112"/>
                <a:gd name="T73" fmla="*/ 227 h 99"/>
                <a:gd name="T74" fmla="*/ 205 w 112"/>
                <a:gd name="T75" fmla="*/ 220 h 99"/>
                <a:gd name="T76" fmla="*/ 184 w 112"/>
                <a:gd name="T77" fmla="*/ 196 h 99"/>
                <a:gd name="T78" fmla="*/ 163 w 112"/>
                <a:gd name="T79" fmla="*/ 170 h 99"/>
                <a:gd name="T80" fmla="*/ 45 w 112"/>
                <a:gd name="T81" fmla="*/ 33 h 99"/>
                <a:gd name="T82" fmla="*/ 45 w 112"/>
                <a:gd name="T83" fmla="*/ 156 h 99"/>
                <a:gd name="T84" fmla="*/ 47 w 112"/>
                <a:gd name="T85" fmla="*/ 194 h 99"/>
                <a:gd name="T86" fmla="*/ 47 w 112"/>
                <a:gd name="T87" fmla="*/ 210 h 99"/>
                <a:gd name="T88" fmla="*/ 52 w 112"/>
                <a:gd name="T89" fmla="*/ 215 h 99"/>
                <a:gd name="T90" fmla="*/ 75 w 112"/>
                <a:gd name="T91" fmla="*/ 217 h 99"/>
                <a:gd name="T92" fmla="*/ 75 w 112"/>
                <a:gd name="T93" fmla="*/ 227 h 99"/>
                <a:gd name="T94" fmla="*/ 42 w 112"/>
                <a:gd name="T95" fmla="*/ 227 h 99"/>
                <a:gd name="T96" fmla="*/ 0 w 112"/>
                <a:gd name="T97" fmla="*/ 227 h 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99">
                  <a:moveTo>
                    <a:pt x="0" y="96"/>
                  </a:moveTo>
                  <a:cubicBezTo>
                    <a:pt x="0" y="92"/>
                    <a:pt x="0" y="92"/>
                    <a:pt x="0" y="92"/>
                  </a:cubicBezTo>
                  <a:cubicBezTo>
                    <a:pt x="5" y="92"/>
                    <a:pt x="8" y="91"/>
                    <a:pt x="10" y="91"/>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3"/>
                    <a:pt x="70" y="53"/>
                    <a:pt x="70" y="53"/>
                  </a:cubicBezTo>
                  <a:cubicBezTo>
                    <a:pt x="77" y="61"/>
                    <a:pt x="82" y="67"/>
                    <a:pt x="86" y="71"/>
                  </a:cubicBezTo>
                  <a:cubicBezTo>
                    <a:pt x="89" y="74"/>
                    <a:pt x="91" y="77"/>
                    <a:pt x="93" y="78"/>
                  </a:cubicBezTo>
                  <a:cubicBezTo>
                    <a:pt x="93" y="29"/>
                    <a:pt x="93" y="29"/>
                    <a:pt x="93" y="29"/>
                  </a:cubicBezTo>
                  <a:cubicBezTo>
                    <a:pt x="93" y="24"/>
                    <a:pt x="92" y="19"/>
                    <a:pt x="92" y="13"/>
                  </a:cubicBezTo>
                  <a:cubicBezTo>
                    <a:pt x="92" y="10"/>
                    <a:pt x="92" y="7"/>
                    <a:pt x="91" y="6"/>
                  </a:cubicBezTo>
                  <a:cubicBezTo>
                    <a:pt x="91" y="6"/>
                    <a:pt x="90" y="5"/>
                    <a:pt x="90" y="5"/>
                  </a:cubicBezTo>
                  <a:cubicBezTo>
                    <a:pt x="88" y="4"/>
                    <a:pt x="85" y="4"/>
                    <a:pt x="80" y="4"/>
                  </a:cubicBezTo>
                  <a:cubicBezTo>
                    <a:pt x="80" y="0"/>
                    <a:pt x="80" y="0"/>
                    <a:pt x="80" y="0"/>
                  </a:cubicBezTo>
                  <a:cubicBezTo>
                    <a:pt x="86" y="0"/>
                    <a:pt x="91" y="0"/>
                    <a:pt x="97" y="0"/>
                  </a:cubicBezTo>
                  <a:cubicBezTo>
                    <a:pt x="102" y="0"/>
                    <a:pt x="107" y="0"/>
                    <a:pt x="112" y="0"/>
                  </a:cubicBezTo>
                  <a:cubicBezTo>
                    <a:pt x="112" y="4"/>
                    <a:pt x="112" y="4"/>
                    <a:pt x="112" y="4"/>
                  </a:cubicBezTo>
                  <a:cubicBezTo>
                    <a:pt x="107" y="4"/>
                    <a:pt x="104" y="4"/>
                    <a:pt x="102" y="5"/>
                  </a:cubicBezTo>
                  <a:cubicBezTo>
                    <a:pt x="101" y="5"/>
                    <a:pt x="101" y="6"/>
                    <a:pt x="101" y="6"/>
                  </a:cubicBezTo>
                  <a:cubicBezTo>
                    <a:pt x="100" y="7"/>
                    <a:pt x="100" y="10"/>
                    <a:pt x="100" y="14"/>
                  </a:cubicBezTo>
                  <a:cubicBezTo>
                    <a:pt x="99" y="19"/>
                    <a:pt x="99" y="25"/>
                    <a:pt x="99" y="29"/>
                  </a:cubicBezTo>
                  <a:cubicBezTo>
                    <a:pt x="99" y="62"/>
                    <a:pt x="99" y="62"/>
                    <a:pt x="99" y="62"/>
                  </a:cubicBezTo>
                  <a:cubicBezTo>
                    <a:pt x="99" y="68"/>
                    <a:pt x="99" y="81"/>
                    <a:pt x="100" y="99"/>
                  </a:cubicBezTo>
                  <a:cubicBezTo>
                    <a:pt x="93" y="99"/>
                    <a:pt x="93" y="99"/>
                    <a:pt x="93" y="99"/>
                  </a:cubicBezTo>
                  <a:cubicBezTo>
                    <a:pt x="91" y="97"/>
                    <a:pt x="91" y="97"/>
                    <a:pt x="91" y="97"/>
                  </a:cubicBezTo>
                  <a:cubicBezTo>
                    <a:pt x="91" y="97"/>
                    <a:pt x="90" y="96"/>
                    <a:pt x="90" y="96"/>
                  </a:cubicBezTo>
                  <a:cubicBezTo>
                    <a:pt x="89" y="95"/>
                    <a:pt x="88" y="95"/>
                    <a:pt x="87" y="93"/>
                  </a:cubicBezTo>
                  <a:cubicBezTo>
                    <a:pt x="83" y="89"/>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1"/>
                  </a:cubicBezTo>
                  <a:cubicBezTo>
                    <a:pt x="23" y="91"/>
                    <a:pt x="27" y="92"/>
                    <a:pt x="32" y="92"/>
                  </a:cubicBezTo>
                  <a:cubicBezTo>
                    <a:pt x="32" y="96"/>
                    <a:pt x="32" y="96"/>
                    <a:pt x="32" y="96"/>
                  </a:cubicBezTo>
                  <a:cubicBezTo>
                    <a:pt x="28" y="96"/>
                    <a:pt x="23" y="96"/>
                    <a:pt x="18" y="96"/>
                  </a:cubicBezTo>
                  <a:cubicBezTo>
                    <a:pt x="13" y="96"/>
                    <a:pt x="7" y="96"/>
                    <a:pt x="0" y="9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3" name="Freeform 13"/>
            <p:cNvSpPr>
              <a:spLocks/>
            </p:cNvSpPr>
            <p:nvPr/>
          </p:nvSpPr>
          <p:spPr bwMode="auto">
            <a:xfrm>
              <a:off x="4220" y="1826"/>
              <a:ext cx="96" cy="227"/>
            </a:xfrm>
            <a:custGeom>
              <a:avLst/>
              <a:gdLst>
                <a:gd name="T0" fmla="*/ 96 w 41"/>
                <a:gd name="T1" fmla="*/ 218 h 96"/>
                <a:gd name="T2" fmla="*/ 96 w 41"/>
                <a:gd name="T3" fmla="*/ 227 h 96"/>
                <a:gd name="T4" fmla="*/ 52 w 41"/>
                <a:gd name="T5" fmla="*/ 227 h 96"/>
                <a:gd name="T6" fmla="*/ 0 w 41"/>
                <a:gd name="T7" fmla="*/ 227 h 96"/>
                <a:gd name="T8" fmla="*/ 0 w 41"/>
                <a:gd name="T9" fmla="*/ 218 h 96"/>
                <a:gd name="T10" fmla="*/ 23 w 41"/>
                <a:gd name="T11" fmla="*/ 215 h 96"/>
                <a:gd name="T12" fmla="*/ 30 w 41"/>
                <a:gd name="T13" fmla="*/ 210 h 96"/>
                <a:gd name="T14" fmla="*/ 33 w 41"/>
                <a:gd name="T15" fmla="*/ 196 h 96"/>
                <a:gd name="T16" fmla="*/ 33 w 41"/>
                <a:gd name="T17" fmla="*/ 151 h 96"/>
                <a:gd name="T18" fmla="*/ 33 w 41"/>
                <a:gd name="T19" fmla="*/ 76 h 96"/>
                <a:gd name="T20" fmla="*/ 33 w 41"/>
                <a:gd name="T21" fmla="*/ 33 h 96"/>
                <a:gd name="T22" fmla="*/ 30 w 41"/>
                <a:gd name="T23" fmla="*/ 14 h 96"/>
                <a:gd name="T24" fmla="*/ 23 w 41"/>
                <a:gd name="T25" fmla="*/ 12 h 96"/>
                <a:gd name="T26" fmla="*/ 0 w 41"/>
                <a:gd name="T27" fmla="*/ 9 h 96"/>
                <a:gd name="T28" fmla="*/ 0 w 41"/>
                <a:gd name="T29" fmla="*/ 0 h 96"/>
                <a:gd name="T30" fmla="*/ 49 w 41"/>
                <a:gd name="T31" fmla="*/ 0 h 96"/>
                <a:gd name="T32" fmla="*/ 96 w 41"/>
                <a:gd name="T33" fmla="*/ 0 h 96"/>
                <a:gd name="T34" fmla="*/ 96 w 41"/>
                <a:gd name="T35" fmla="*/ 9 h 96"/>
                <a:gd name="T36" fmla="*/ 73 w 41"/>
                <a:gd name="T37" fmla="*/ 12 h 96"/>
                <a:gd name="T38" fmla="*/ 68 w 41"/>
                <a:gd name="T39" fmla="*/ 14 h 96"/>
                <a:gd name="T40" fmla="*/ 66 w 41"/>
                <a:gd name="T41" fmla="*/ 31 h 96"/>
                <a:gd name="T42" fmla="*/ 63 w 41"/>
                <a:gd name="T43" fmla="*/ 76 h 96"/>
                <a:gd name="T44" fmla="*/ 63 w 41"/>
                <a:gd name="T45" fmla="*/ 151 h 96"/>
                <a:gd name="T46" fmla="*/ 66 w 41"/>
                <a:gd name="T47" fmla="*/ 194 h 96"/>
                <a:gd name="T48" fmla="*/ 68 w 41"/>
                <a:gd name="T49" fmla="*/ 210 h 96"/>
                <a:gd name="T50" fmla="*/ 73 w 41"/>
                <a:gd name="T51" fmla="*/ 215 h 96"/>
                <a:gd name="T52" fmla="*/ 96 w 41"/>
                <a:gd name="T53" fmla="*/ 218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 h="96">
                  <a:moveTo>
                    <a:pt x="41" y="92"/>
                  </a:moveTo>
                  <a:cubicBezTo>
                    <a:pt x="41" y="96"/>
                    <a:pt x="41" y="96"/>
                    <a:pt x="41" y="96"/>
                  </a:cubicBezTo>
                  <a:cubicBezTo>
                    <a:pt x="31" y="96"/>
                    <a:pt x="25" y="96"/>
                    <a:pt x="22" y="96"/>
                  </a:cubicBezTo>
                  <a:cubicBezTo>
                    <a:pt x="0" y="96"/>
                    <a:pt x="0" y="96"/>
                    <a:pt x="0" y="96"/>
                  </a:cubicBezTo>
                  <a:cubicBezTo>
                    <a:pt x="0" y="92"/>
                    <a:pt x="0" y="92"/>
                    <a:pt x="0" y="92"/>
                  </a:cubicBezTo>
                  <a:cubicBezTo>
                    <a:pt x="5" y="92"/>
                    <a:pt x="9" y="91"/>
                    <a:pt x="10" y="91"/>
                  </a:cubicBezTo>
                  <a:cubicBezTo>
                    <a:pt x="11" y="91"/>
                    <a:pt x="12" y="90"/>
                    <a:pt x="13" y="89"/>
                  </a:cubicBezTo>
                  <a:cubicBezTo>
                    <a:pt x="13" y="89"/>
                    <a:pt x="13" y="86"/>
                    <a:pt x="14" y="83"/>
                  </a:cubicBezTo>
                  <a:cubicBezTo>
                    <a:pt x="14" y="82"/>
                    <a:pt x="14" y="75"/>
                    <a:pt x="14" y="64"/>
                  </a:cubicBezTo>
                  <a:cubicBezTo>
                    <a:pt x="14" y="32"/>
                    <a:pt x="14" y="32"/>
                    <a:pt x="14" y="32"/>
                  </a:cubicBezTo>
                  <a:cubicBezTo>
                    <a:pt x="14" y="26"/>
                    <a:pt x="14" y="20"/>
                    <a:pt x="14" y="14"/>
                  </a:cubicBezTo>
                  <a:cubicBezTo>
                    <a:pt x="13" y="10"/>
                    <a:pt x="13" y="7"/>
                    <a:pt x="13" y="6"/>
                  </a:cubicBezTo>
                  <a:cubicBezTo>
                    <a:pt x="12" y="6"/>
                    <a:pt x="11" y="5"/>
                    <a:pt x="10" y="5"/>
                  </a:cubicBezTo>
                  <a:cubicBezTo>
                    <a:pt x="9" y="4"/>
                    <a:pt x="5" y="4"/>
                    <a:pt x="0" y="4"/>
                  </a:cubicBezTo>
                  <a:cubicBezTo>
                    <a:pt x="0" y="0"/>
                    <a:pt x="0" y="0"/>
                    <a:pt x="0" y="0"/>
                  </a:cubicBezTo>
                  <a:cubicBezTo>
                    <a:pt x="9" y="0"/>
                    <a:pt x="16" y="0"/>
                    <a:pt x="21" y="0"/>
                  </a:cubicBezTo>
                  <a:cubicBezTo>
                    <a:pt x="25" y="0"/>
                    <a:pt x="32" y="0"/>
                    <a:pt x="41" y="0"/>
                  </a:cubicBezTo>
                  <a:cubicBezTo>
                    <a:pt x="41" y="4"/>
                    <a:pt x="41" y="4"/>
                    <a:pt x="41" y="4"/>
                  </a:cubicBezTo>
                  <a:cubicBezTo>
                    <a:pt x="36" y="4"/>
                    <a:pt x="33" y="4"/>
                    <a:pt x="31" y="5"/>
                  </a:cubicBezTo>
                  <a:cubicBezTo>
                    <a:pt x="30" y="5"/>
                    <a:pt x="29" y="6"/>
                    <a:pt x="29" y="6"/>
                  </a:cubicBezTo>
                  <a:cubicBezTo>
                    <a:pt x="28" y="7"/>
                    <a:pt x="28" y="9"/>
                    <a:pt x="28" y="13"/>
                  </a:cubicBezTo>
                  <a:cubicBezTo>
                    <a:pt x="28" y="14"/>
                    <a:pt x="28" y="20"/>
                    <a:pt x="27" y="32"/>
                  </a:cubicBezTo>
                  <a:cubicBezTo>
                    <a:pt x="27" y="64"/>
                    <a:pt x="27" y="64"/>
                    <a:pt x="27" y="64"/>
                  </a:cubicBezTo>
                  <a:cubicBezTo>
                    <a:pt x="27" y="70"/>
                    <a:pt x="27" y="76"/>
                    <a:pt x="28" y="82"/>
                  </a:cubicBezTo>
                  <a:cubicBezTo>
                    <a:pt x="28" y="86"/>
                    <a:pt x="28" y="88"/>
                    <a:pt x="29" y="89"/>
                  </a:cubicBezTo>
                  <a:cubicBezTo>
                    <a:pt x="29" y="90"/>
                    <a:pt x="30" y="91"/>
                    <a:pt x="31" y="91"/>
                  </a:cubicBezTo>
                  <a:cubicBezTo>
                    <a:pt x="32" y="91"/>
                    <a:pt x="36" y="92"/>
                    <a:pt x="41" y="9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4" name="Freeform 14"/>
            <p:cNvSpPr>
              <a:spLocks/>
            </p:cNvSpPr>
            <p:nvPr/>
          </p:nvSpPr>
          <p:spPr bwMode="auto">
            <a:xfrm>
              <a:off x="4336" y="1821"/>
              <a:ext cx="218" cy="235"/>
            </a:xfrm>
            <a:custGeom>
              <a:avLst/>
              <a:gdLst>
                <a:gd name="T0" fmla="*/ 218 w 93"/>
                <a:gd name="T1" fmla="*/ 202 h 100"/>
                <a:gd name="T2" fmla="*/ 213 w 93"/>
                <a:gd name="T3" fmla="*/ 216 h 100"/>
                <a:gd name="T4" fmla="*/ 173 w 93"/>
                <a:gd name="T5" fmla="*/ 230 h 100"/>
                <a:gd name="T6" fmla="*/ 134 w 93"/>
                <a:gd name="T7" fmla="*/ 235 h 100"/>
                <a:gd name="T8" fmla="*/ 87 w 93"/>
                <a:gd name="T9" fmla="*/ 228 h 100"/>
                <a:gd name="T10" fmla="*/ 47 w 93"/>
                <a:gd name="T11" fmla="*/ 212 h 100"/>
                <a:gd name="T12" fmla="*/ 21 w 93"/>
                <a:gd name="T13" fmla="*/ 186 h 100"/>
                <a:gd name="T14" fmla="*/ 5 w 93"/>
                <a:gd name="T15" fmla="*/ 155 h 100"/>
                <a:gd name="T16" fmla="*/ 0 w 93"/>
                <a:gd name="T17" fmla="*/ 118 h 100"/>
                <a:gd name="T18" fmla="*/ 35 w 93"/>
                <a:gd name="T19" fmla="*/ 33 h 100"/>
                <a:gd name="T20" fmla="*/ 136 w 93"/>
                <a:gd name="T21" fmla="*/ 0 h 100"/>
                <a:gd name="T22" fmla="*/ 164 w 93"/>
                <a:gd name="T23" fmla="*/ 2 h 100"/>
                <a:gd name="T24" fmla="*/ 197 w 93"/>
                <a:gd name="T25" fmla="*/ 7 h 100"/>
                <a:gd name="T26" fmla="*/ 218 w 93"/>
                <a:gd name="T27" fmla="*/ 14 h 100"/>
                <a:gd name="T28" fmla="*/ 213 w 93"/>
                <a:gd name="T29" fmla="*/ 31 h 100"/>
                <a:gd name="T30" fmla="*/ 211 w 93"/>
                <a:gd name="T31" fmla="*/ 61 h 100"/>
                <a:gd name="T32" fmla="*/ 199 w 93"/>
                <a:gd name="T33" fmla="*/ 61 h 100"/>
                <a:gd name="T34" fmla="*/ 199 w 93"/>
                <a:gd name="T35" fmla="*/ 42 h 100"/>
                <a:gd name="T36" fmla="*/ 183 w 93"/>
                <a:gd name="T37" fmla="*/ 21 h 100"/>
                <a:gd name="T38" fmla="*/ 134 w 93"/>
                <a:gd name="T39" fmla="*/ 12 h 100"/>
                <a:gd name="T40" fmla="*/ 94 w 93"/>
                <a:gd name="T41" fmla="*/ 19 h 100"/>
                <a:gd name="T42" fmla="*/ 66 w 93"/>
                <a:gd name="T43" fmla="*/ 35 h 100"/>
                <a:gd name="T44" fmla="*/ 45 w 93"/>
                <a:gd name="T45" fmla="*/ 66 h 100"/>
                <a:gd name="T46" fmla="*/ 35 w 93"/>
                <a:gd name="T47" fmla="*/ 110 h 100"/>
                <a:gd name="T48" fmla="*/ 66 w 93"/>
                <a:gd name="T49" fmla="*/ 188 h 100"/>
                <a:gd name="T50" fmla="*/ 148 w 93"/>
                <a:gd name="T51" fmla="*/ 219 h 100"/>
                <a:gd name="T52" fmla="*/ 190 w 93"/>
                <a:gd name="T53" fmla="*/ 212 h 100"/>
                <a:gd name="T54" fmla="*/ 216 w 93"/>
                <a:gd name="T55" fmla="*/ 200 h 100"/>
                <a:gd name="T56" fmla="*/ 218 w 93"/>
                <a:gd name="T57" fmla="*/ 202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100">
                  <a:moveTo>
                    <a:pt x="93" y="86"/>
                  </a:moveTo>
                  <a:cubicBezTo>
                    <a:pt x="91" y="92"/>
                    <a:pt x="91" y="92"/>
                    <a:pt x="91" y="92"/>
                  </a:cubicBezTo>
                  <a:cubicBezTo>
                    <a:pt x="85" y="95"/>
                    <a:pt x="80" y="97"/>
                    <a:pt x="74" y="98"/>
                  </a:cubicBezTo>
                  <a:cubicBezTo>
                    <a:pt x="69" y="99"/>
                    <a:pt x="63" y="100"/>
                    <a:pt x="57" y="100"/>
                  </a:cubicBezTo>
                  <a:cubicBezTo>
                    <a:pt x="50" y="100"/>
                    <a:pt x="43" y="99"/>
                    <a:pt x="37" y="97"/>
                  </a:cubicBezTo>
                  <a:cubicBezTo>
                    <a:pt x="30" y="96"/>
                    <a:pt x="25" y="93"/>
                    <a:pt x="20" y="90"/>
                  </a:cubicBezTo>
                  <a:cubicBezTo>
                    <a:pt x="16" y="87"/>
                    <a:pt x="12" y="83"/>
                    <a:pt x="9" y="79"/>
                  </a:cubicBezTo>
                  <a:cubicBezTo>
                    <a:pt x="6" y="75"/>
                    <a:pt x="3" y="70"/>
                    <a:pt x="2" y="66"/>
                  </a:cubicBezTo>
                  <a:cubicBezTo>
                    <a:pt x="0" y="61"/>
                    <a:pt x="0" y="56"/>
                    <a:pt x="0" y="50"/>
                  </a:cubicBezTo>
                  <a:cubicBezTo>
                    <a:pt x="0" y="36"/>
                    <a:pt x="5" y="24"/>
                    <a:pt x="15" y="14"/>
                  </a:cubicBezTo>
                  <a:cubicBezTo>
                    <a:pt x="26" y="5"/>
                    <a:pt x="40" y="0"/>
                    <a:pt x="58" y="0"/>
                  </a:cubicBezTo>
                  <a:cubicBezTo>
                    <a:pt x="63" y="0"/>
                    <a:pt x="67" y="0"/>
                    <a:pt x="70" y="1"/>
                  </a:cubicBezTo>
                  <a:cubicBezTo>
                    <a:pt x="74" y="1"/>
                    <a:pt x="79" y="2"/>
                    <a:pt x="84" y="3"/>
                  </a:cubicBezTo>
                  <a:cubicBezTo>
                    <a:pt x="89" y="5"/>
                    <a:pt x="92" y="6"/>
                    <a:pt x="93" y="6"/>
                  </a:cubicBezTo>
                  <a:cubicBezTo>
                    <a:pt x="92" y="8"/>
                    <a:pt x="92" y="11"/>
                    <a:pt x="91" y="13"/>
                  </a:cubicBezTo>
                  <a:cubicBezTo>
                    <a:pt x="90"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0" y="5"/>
                    <a:pt x="45" y="6"/>
                    <a:pt x="40" y="8"/>
                  </a:cubicBezTo>
                  <a:cubicBezTo>
                    <a:pt x="35" y="9"/>
                    <a:pt x="31" y="12"/>
                    <a:pt x="28" y="15"/>
                  </a:cubicBezTo>
                  <a:cubicBezTo>
                    <a:pt x="24" y="18"/>
                    <a:pt x="21" y="23"/>
                    <a:pt x="19" y="28"/>
                  </a:cubicBezTo>
                  <a:cubicBezTo>
                    <a:pt x="16" y="33"/>
                    <a:pt x="15" y="39"/>
                    <a:pt x="15" y="47"/>
                  </a:cubicBezTo>
                  <a:cubicBezTo>
                    <a:pt x="15" y="61"/>
                    <a:pt x="20" y="72"/>
                    <a:pt x="28" y="80"/>
                  </a:cubicBezTo>
                  <a:cubicBezTo>
                    <a:pt x="37" y="88"/>
                    <a:pt x="49" y="93"/>
                    <a:pt x="63" y="93"/>
                  </a:cubicBezTo>
                  <a:cubicBezTo>
                    <a:pt x="69" y="93"/>
                    <a:pt x="75" y="92"/>
                    <a:pt x="81" y="90"/>
                  </a:cubicBezTo>
                  <a:cubicBezTo>
                    <a:pt x="85" y="89"/>
                    <a:pt x="89" y="87"/>
                    <a:pt x="92" y="85"/>
                  </a:cubicBezTo>
                  <a:lnTo>
                    <a:pt x="93" y="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5" name="Freeform 15"/>
            <p:cNvSpPr>
              <a:spLocks/>
            </p:cNvSpPr>
            <p:nvPr/>
          </p:nvSpPr>
          <p:spPr bwMode="auto">
            <a:xfrm>
              <a:off x="3339" y="1821"/>
              <a:ext cx="223" cy="235"/>
            </a:xfrm>
            <a:custGeom>
              <a:avLst/>
              <a:gdLst>
                <a:gd name="T0" fmla="*/ 223 w 94"/>
                <a:gd name="T1" fmla="*/ 202 h 100"/>
                <a:gd name="T2" fmla="*/ 216 w 94"/>
                <a:gd name="T3" fmla="*/ 216 h 100"/>
                <a:gd name="T4" fmla="*/ 178 w 94"/>
                <a:gd name="T5" fmla="*/ 230 h 100"/>
                <a:gd name="T6" fmla="*/ 138 w 94"/>
                <a:gd name="T7" fmla="*/ 235 h 100"/>
                <a:gd name="T8" fmla="*/ 88 w 94"/>
                <a:gd name="T9" fmla="*/ 228 h 100"/>
                <a:gd name="T10" fmla="*/ 50 w 94"/>
                <a:gd name="T11" fmla="*/ 212 h 100"/>
                <a:gd name="T12" fmla="*/ 21 w 94"/>
                <a:gd name="T13" fmla="*/ 186 h 100"/>
                <a:gd name="T14" fmla="*/ 5 w 94"/>
                <a:gd name="T15" fmla="*/ 155 h 100"/>
                <a:gd name="T16" fmla="*/ 0 w 94"/>
                <a:gd name="T17" fmla="*/ 118 h 100"/>
                <a:gd name="T18" fmla="*/ 38 w 94"/>
                <a:gd name="T19" fmla="*/ 33 h 100"/>
                <a:gd name="T20" fmla="*/ 140 w 94"/>
                <a:gd name="T21" fmla="*/ 0 h 100"/>
                <a:gd name="T22" fmla="*/ 168 w 94"/>
                <a:gd name="T23" fmla="*/ 2 h 100"/>
                <a:gd name="T24" fmla="*/ 199 w 94"/>
                <a:gd name="T25" fmla="*/ 7 h 100"/>
                <a:gd name="T26" fmla="*/ 223 w 94"/>
                <a:gd name="T27" fmla="*/ 14 h 100"/>
                <a:gd name="T28" fmla="*/ 218 w 94"/>
                <a:gd name="T29" fmla="*/ 31 h 100"/>
                <a:gd name="T30" fmla="*/ 214 w 94"/>
                <a:gd name="T31" fmla="*/ 61 h 100"/>
                <a:gd name="T32" fmla="*/ 204 w 94"/>
                <a:gd name="T33" fmla="*/ 61 h 100"/>
                <a:gd name="T34" fmla="*/ 204 w 94"/>
                <a:gd name="T35" fmla="*/ 42 h 100"/>
                <a:gd name="T36" fmla="*/ 185 w 94"/>
                <a:gd name="T37" fmla="*/ 21 h 100"/>
                <a:gd name="T38" fmla="*/ 138 w 94"/>
                <a:gd name="T39" fmla="*/ 12 h 100"/>
                <a:gd name="T40" fmla="*/ 95 w 94"/>
                <a:gd name="T41" fmla="*/ 19 h 100"/>
                <a:gd name="T42" fmla="*/ 66 w 94"/>
                <a:gd name="T43" fmla="*/ 35 h 100"/>
                <a:gd name="T44" fmla="*/ 45 w 94"/>
                <a:gd name="T45" fmla="*/ 66 h 100"/>
                <a:gd name="T46" fmla="*/ 38 w 94"/>
                <a:gd name="T47" fmla="*/ 110 h 100"/>
                <a:gd name="T48" fmla="*/ 69 w 94"/>
                <a:gd name="T49" fmla="*/ 188 h 100"/>
                <a:gd name="T50" fmla="*/ 152 w 94"/>
                <a:gd name="T51" fmla="*/ 219 h 100"/>
                <a:gd name="T52" fmla="*/ 195 w 94"/>
                <a:gd name="T53" fmla="*/ 212 h 100"/>
                <a:gd name="T54" fmla="*/ 221 w 94"/>
                <a:gd name="T55" fmla="*/ 200 h 100"/>
                <a:gd name="T56" fmla="*/ 223 w 94"/>
                <a:gd name="T57" fmla="*/ 202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4" h="100">
                  <a:moveTo>
                    <a:pt x="94" y="86"/>
                  </a:moveTo>
                  <a:cubicBezTo>
                    <a:pt x="91" y="92"/>
                    <a:pt x="91" y="92"/>
                    <a:pt x="91" y="92"/>
                  </a:cubicBezTo>
                  <a:cubicBezTo>
                    <a:pt x="86" y="95"/>
                    <a:pt x="80" y="97"/>
                    <a:pt x="75" y="98"/>
                  </a:cubicBezTo>
                  <a:cubicBezTo>
                    <a:pt x="70" y="99"/>
                    <a:pt x="64" y="100"/>
                    <a:pt x="58" y="100"/>
                  </a:cubicBezTo>
                  <a:cubicBezTo>
                    <a:pt x="50" y="100"/>
                    <a:pt x="44" y="99"/>
                    <a:pt x="37" y="97"/>
                  </a:cubicBezTo>
                  <a:cubicBezTo>
                    <a:pt x="31" y="96"/>
                    <a:pt x="26" y="93"/>
                    <a:pt x="21" y="90"/>
                  </a:cubicBezTo>
                  <a:cubicBezTo>
                    <a:pt x="16" y="87"/>
                    <a:pt x="12" y="83"/>
                    <a:pt x="9" y="79"/>
                  </a:cubicBezTo>
                  <a:cubicBezTo>
                    <a:pt x="6" y="75"/>
                    <a:pt x="4" y="70"/>
                    <a:pt x="2" y="66"/>
                  </a:cubicBezTo>
                  <a:cubicBezTo>
                    <a:pt x="1" y="61"/>
                    <a:pt x="0" y="56"/>
                    <a:pt x="0" y="50"/>
                  </a:cubicBezTo>
                  <a:cubicBezTo>
                    <a:pt x="0" y="36"/>
                    <a:pt x="5" y="24"/>
                    <a:pt x="16" y="14"/>
                  </a:cubicBezTo>
                  <a:cubicBezTo>
                    <a:pt x="26" y="5"/>
                    <a:pt x="41" y="0"/>
                    <a:pt x="59" y="0"/>
                  </a:cubicBezTo>
                  <a:cubicBezTo>
                    <a:pt x="63" y="0"/>
                    <a:pt x="67" y="0"/>
                    <a:pt x="71" y="1"/>
                  </a:cubicBezTo>
                  <a:cubicBezTo>
                    <a:pt x="75" y="1"/>
                    <a:pt x="79" y="2"/>
                    <a:pt x="84" y="3"/>
                  </a:cubicBezTo>
                  <a:cubicBezTo>
                    <a:pt x="90" y="5"/>
                    <a:pt x="93" y="6"/>
                    <a:pt x="94" y="6"/>
                  </a:cubicBezTo>
                  <a:cubicBezTo>
                    <a:pt x="93" y="8"/>
                    <a:pt x="92" y="11"/>
                    <a:pt x="92" y="13"/>
                  </a:cubicBezTo>
                  <a:cubicBezTo>
                    <a:pt x="91" y="17"/>
                    <a:pt x="90" y="21"/>
                    <a:pt x="90" y="26"/>
                  </a:cubicBezTo>
                  <a:cubicBezTo>
                    <a:pt x="86" y="26"/>
                    <a:pt x="86" y="26"/>
                    <a:pt x="86" y="26"/>
                  </a:cubicBezTo>
                  <a:cubicBezTo>
                    <a:pt x="86" y="18"/>
                    <a:pt x="86" y="18"/>
                    <a:pt x="86" y="18"/>
                  </a:cubicBezTo>
                  <a:cubicBezTo>
                    <a:pt x="85" y="14"/>
                    <a:pt x="83" y="11"/>
                    <a:pt x="78" y="9"/>
                  </a:cubicBezTo>
                  <a:cubicBezTo>
                    <a:pt x="73" y="6"/>
                    <a:pt x="67" y="5"/>
                    <a:pt x="58" y="5"/>
                  </a:cubicBezTo>
                  <a:cubicBezTo>
                    <a:pt x="51" y="5"/>
                    <a:pt x="45" y="6"/>
                    <a:pt x="40" y="8"/>
                  </a:cubicBezTo>
                  <a:cubicBezTo>
                    <a:pt x="36" y="9"/>
                    <a:pt x="32" y="12"/>
                    <a:pt x="28" y="15"/>
                  </a:cubicBezTo>
                  <a:cubicBezTo>
                    <a:pt x="24" y="18"/>
                    <a:pt x="22" y="23"/>
                    <a:pt x="19" y="28"/>
                  </a:cubicBezTo>
                  <a:cubicBezTo>
                    <a:pt x="17" y="33"/>
                    <a:pt x="16" y="39"/>
                    <a:pt x="16" y="47"/>
                  </a:cubicBezTo>
                  <a:cubicBezTo>
                    <a:pt x="16" y="61"/>
                    <a:pt x="20" y="72"/>
                    <a:pt x="29" y="80"/>
                  </a:cubicBezTo>
                  <a:cubicBezTo>
                    <a:pt x="38" y="88"/>
                    <a:pt x="49" y="93"/>
                    <a:pt x="64" y="93"/>
                  </a:cubicBezTo>
                  <a:cubicBezTo>
                    <a:pt x="70" y="93"/>
                    <a:pt x="76" y="92"/>
                    <a:pt x="82" y="90"/>
                  </a:cubicBezTo>
                  <a:cubicBezTo>
                    <a:pt x="85" y="89"/>
                    <a:pt x="89" y="87"/>
                    <a:pt x="93" y="85"/>
                  </a:cubicBezTo>
                  <a:lnTo>
                    <a:pt x="94" y="8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6" name="Freeform 16"/>
            <p:cNvSpPr>
              <a:spLocks/>
            </p:cNvSpPr>
            <p:nvPr/>
          </p:nvSpPr>
          <p:spPr bwMode="auto">
            <a:xfrm>
              <a:off x="2206" y="1826"/>
              <a:ext cx="310" cy="229"/>
            </a:xfrm>
            <a:custGeom>
              <a:avLst/>
              <a:gdLst>
                <a:gd name="T0" fmla="*/ 0 w 131"/>
                <a:gd name="T1" fmla="*/ 12 h 97"/>
                <a:gd name="T2" fmla="*/ 0 w 131"/>
                <a:gd name="T3" fmla="*/ 0 h 97"/>
                <a:gd name="T4" fmla="*/ 33 w 131"/>
                <a:gd name="T5" fmla="*/ 2 h 97"/>
                <a:gd name="T6" fmla="*/ 66 w 131"/>
                <a:gd name="T7" fmla="*/ 0 h 97"/>
                <a:gd name="T8" fmla="*/ 92 w 131"/>
                <a:gd name="T9" fmla="*/ 57 h 97"/>
                <a:gd name="T10" fmla="*/ 156 w 131"/>
                <a:gd name="T11" fmla="*/ 182 h 97"/>
                <a:gd name="T12" fmla="*/ 213 w 131"/>
                <a:gd name="T13" fmla="*/ 66 h 97"/>
                <a:gd name="T14" fmla="*/ 244 w 131"/>
                <a:gd name="T15" fmla="*/ 0 h 97"/>
                <a:gd name="T16" fmla="*/ 275 w 131"/>
                <a:gd name="T17" fmla="*/ 2 h 97"/>
                <a:gd name="T18" fmla="*/ 310 w 131"/>
                <a:gd name="T19" fmla="*/ 0 h 97"/>
                <a:gd name="T20" fmla="*/ 310 w 131"/>
                <a:gd name="T21" fmla="*/ 12 h 97"/>
                <a:gd name="T22" fmla="*/ 286 w 131"/>
                <a:gd name="T23" fmla="*/ 12 h 97"/>
                <a:gd name="T24" fmla="*/ 282 w 131"/>
                <a:gd name="T25" fmla="*/ 17 h 97"/>
                <a:gd name="T26" fmla="*/ 279 w 131"/>
                <a:gd name="T27" fmla="*/ 33 h 97"/>
                <a:gd name="T28" fmla="*/ 277 w 131"/>
                <a:gd name="T29" fmla="*/ 78 h 97"/>
                <a:gd name="T30" fmla="*/ 277 w 131"/>
                <a:gd name="T31" fmla="*/ 151 h 97"/>
                <a:gd name="T32" fmla="*/ 279 w 131"/>
                <a:gd name="T33" fmla="*/ 194 h 97"/>
                <a:gd name="T34" fmla="*/ 282 w 131"/>
                <a:gd name="T35" fmla="*/ 210 h 97"/>
                <a:gd name="T36" fmla="*/ 286 w 131"/>
                <a:gd name="T37" fmla="*/ 215 h 97"/>
                <a:gd name="T38" fmla="*/ 310 w 131"/>
                <a:gd name="T39" fmla="*/ 217 h 97"/>
                <a:gd name="T40" fmla="*/ 310 w 131"/>
                <a:gd name="T41" fmla="*/ 227 h 97"/>
                <a:gd name="T42" fmla="*/ 263 w 131"/>
                <a:gd name="T43" fmla="*/ 227 h 97"/>
                <a:gd name="T44" fmla="*/ 213 w 131"/>
                <a:gd name="T45" fmla="*/ 227 h 97"/>
                <a:gd name="T46" fmla="*/ 213 w 131"/>
                <a:gd name="T47" fmla="*/ 217 h 97"/>
                <a:gd name="T48" fmla="*/ 239 w 131"/>
                <a:gd name="T49" fmla="*/ 215 h 97"/>
                <a:gd name="T50" fmla="*/ 244 w 131"/>
                <a:gd name="T51" fmla="*/ 210 h 97"/>
                <a:gd name="T52" fmla="*/ 246 w 131"/>
                <a:gd name="T53" fmla="*/ 196 h 97"/>
                <a:gd name="T54" fmla="*/ 246 w 131"/>
                <a:gd name="T55" fmla="*/ 151 h 97"/>
                <a:gd name="T56" fmla="*/ 246 w 131"/>
                <a:gd name="T57" fmla="*/ 33 h 97"/>
                <a:gd name="T58" fmla="*/ 189 w 131"/>
                <a:gd name="T59" fmla="*/ 149 h 97"/>
                <a:gd name="T60" fmla="*/ 168 w 131"/>
                <a:gd name="T61" fmla="*/ 191 h 97"/>
                <a:gd name="T62" fmla="*/ 151 w 131"/>
                <a:gd name="T63" fmla="*/ 229 h 97"/>
                <a:gd name="T64" fmla="*/ 144 w 131"/>
                <a:gd name="T65" fmla="*/ 229 h 97"/>
                <a:gd name="T66" fmla="*/ 140 w 131"/>
                <a:gd name="T67" fmla="*/ 220 h 97"/>
                <a:gd name="T68" fmla="*/ 130 w 131"/>
                <a:gd name="T69" fmla="*/ 196 h 97"/>
                <a:gd name="T70" fmla="*/ 50 w 131"/>
                <a:gd name="T71" fmla="*/ 40 h 97"/>
                <a:gd name="T72" fmla="*/ 50 w 131"/>
                <a:gd name="T73" fmla="*/ 151 h 97"/>
                <a:gd name="T74" fmla="*/ 50 w 131"/>
                <a:gd name="T75" fmla="*/ 194 h 97"/>
                <a:gd name="T76" fmla="*/ 52 w 131"/>
                <a:gd name="T77" fmla="*/ 210 h 97"/>
                <a:gd name="T78" fmla="*/ 59 w 131"/>
                <a:gd name="T79" fmla="*/ 215 h 97"/>
                <a:gd name="T80" fmla="*/ 83 w 131"/>
                <a:gd name="T81" fmla="*/ 217 h 97"/>
                <a:gd name="T82" fmla="*/ 83 w 131"/>
                <a:gd name="T83" fmla="*/ 227 h 97"/>
                <a:gd name="T84" fmla="*/ 43 w 131"/>
                <a:gd name="T85" fmla="*/ 227 h 97"/>
                <a:gd name="T86" fmla="*/ 0 w 131"/>
                <a:gd name="T87" fmla="*/ 227 h 97"/>
                <a:gd name="T88" fmla="*/ 0 w 131"/>
                <a:gd name="T89" fmla="*/ 217 h 97"/>
                <a:gd name="T90" fmla="*/ 24 w 131"/>
                <a:gd name="T91" fmla="*/ 215 h 97"/>
                <a:gd name="T92" fmla="*/ 31 w 131"/>
                <a:gd name="T93" fmla="*/ 210 h 97"/>
                <a:gd name="T94" fmla="*/ 33 w 131"/>
                <a:gd name="T95" fmla="*/ 196 h 97"/>
                <a:gd name="T96" fmla="*/ 33 w 131"/>
                <a:gd name="T97" fmla="*/ 151 h 97"/>
                <a:gd name="T98" fmla="*/ 33 w 131"/>
                <a:gd name="T99" fmla="*/ 78 h 97"/>
                <a:gd name="T100" fmla="*/ 33 w 131"/>
                <a:gd name="T101" fmla="*/ 35 h 97"/>
                <a:gd name="T102" fmla="*/ 31 w 131"/>
                <a:gd name="T103" fmla="*/ 17 h 97"/>
                <a:gd name="T104" fmla="*/ 24 w 131"/>
                <a:gd name="T105" fmla="*/ 12 h 97"/>
                <a:gd name="T106" fmla="*/ 0 w 131"/>
                <a:gd name="T107" fmla="*/ 12 h 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1" h="97">
                  <a:moveTo>
                    <a:pt x="0" y="5"/>
                  </a:moveTo>
                  <a:cubicBezTo>
                    <a:pt x="0" y="0"/>
                    <a:pt x="0" y="0"/>
                    <a:pt x="0" y="0"/>
                  </a:cubicBezTo>
                  <a:cubicBezTo>
                    <a:pt x="5" y="1"/>
                    <a:pt x="10" y="1"/>
                    <a:pt x="14" y="1"/>
                  </a:cubicBezTo>
                  <a:cubicBezTo>
                    <a:pt x="19" y="1"/>
                    <a:pt x="23" y="1"/>
                    <a:pt x="28" y="0"/>
                  </a:cubicBezTo>
                  <a:cubicBezTo>
                    <a:pt x="32" y="9"/>
                    <a:pt x="35" y="17"/>
                    <a:pt x="39" y="24"/>
                  </a:cubicBezTo>
                  <a:cubicBezTo>
                    <a:pt x="66" y="77"/>
                    <a:pt x="66" y="77"/>
                    <a:pt x="66" y="77"/>
                  </a:cubicBezTo>
                  <a:cubicBezTo>
                    <a:pt x="90" y="28"/>
                    <a:pt x="90" y="28"/>
                    <a:pt x="90" y="28"/>
                  </a:cubicBezTo>
                  <a:cubicBezTo>
                    <a:pt x="97" y="15"/>
                    <a:pt x="101" y="6"/>
                    <a:pt x="103" y="0"/>
                  </a:cubicBezTo>
                  <a:cubicBezTo>
                    <a:pt x="108" y="1"/>
                    <a:pt x="113" y="1"/>
                    <a:pt x="116" y="1"/>
                  </a:cubicBezTo>
                  <a:cubicBezTo>
                    <a:pt x="119" y="1"/>
                    <a:pt x="124" y="1"/>
                    <a:pt x="131" y="0"/>
                  </a:cubicBezTo>
                  <a:cubicBezTo>
                    <a:pt x="131" y="5"/>
                    <a:pt x="131" y="5"/>
                    <a:pt x="131" y="5"/>
                  </a:cubicBezTo>
                  <a:cubicBezTo>
                    <a:pt x="126" y="5"/>
                    <a:pt x="122" y="5"/>
                    <a:pt x="121" y="5"/>
                  </a:cubicBezTo>
                  <a:cubicBezTo>
                    <a:pt x="120" y="6"/>
                    <a:pt x="119" y="6"/>
                    <a:pt x="119" y="7"/>
                  </a:cubicBezTo>
                  <a:cubicBezTo>
                    <a:pt x="118" y="8"/>
                    <a:pt x="118" y="10"/>
                    <a:pt x="118" y="14"/>
                  </a:cubicBezTo>
                  <a:cubicBezTo>
                    <a:pt x="118" y="14"/>
                    <a:pt x="117" y="21"/>
                    <a:pt x="117" y="33"/>
                  </a:cubicBezTo>
                  <a:cubicBezTo>
                    <a:pt x="117" y="64"/>
                    <a:pt x="117" y="64"/>
                    <a:pt x="117" y="64"/>
                  </a:cubicBezTo>
                  <a:cubicBezTo>
                    <a:pt x="117" y="70"/>
                    <a:pt x="117" y="76"/>
                    <a:pt x="118" y="82"/>
                  </a:cubicBezTo>
                  <a:cubicBezTo>
                    <a:pt x="118" y="86"/>
                    <a:pt x="118" y="88"/>
                    <a:pt x="119" y="89"/>
                  </a:cubicBezTo>
                  <a:cubicBezTo>
                    <a:pt x="119" y="90"/>
                    <a:pt x="120" y="91"/>
                    <a:pt x="121" y="91"/>
                  </a:cubicBezTo>
                  <a:cubicBezTo>
                    <a:pt x="122" y="91"/>
                    <a:pt x="126" y="92"/>
                    <a:pt x="131" y="92"/>
                  </a:cubicBezTo>
                  <a:cubicBezTo>
                    <a:pt x="131" y="96"/>
                    <a:pt x="131" y="96"/>
                    <a:pt x="131" y="96"/>
                  </a:cubicBezTo>
                  <a:cubicBezTo>
                    <a:pt x="122" y="96"/>
                    <a:pt x="115" y="96"/>
                    <a:pt x="111" y="96"/>
                  </a:cubicBezTo>
                  <a:cubicBezTo>
                    <a:pt x="108" y="96"/>
                    <a:pt x="101" y="96"/>
                    <a:pt x="90" y="96"/>
                  </a:cubicBezTo>
                  <a:cubicBezTo>
                    <a:pt x="90" y="92"/>
                    <a:pt x="90" y="92"/>
                    <a:pt x="90" y="92"/>
                  </a:cubicBezTo>
                  <a:cubicBezTo>
                    <a:pt x="96" y="92"/>
                    <a:pt x="99" y="91"/>
                    <a:pt x="101" y="91"/>
                  </a:cubicBezTo>
                  <a:cubicBezTo>
                    <a:pt x="102" y="91"/>
                    <a:pt x="103" y="90"/>
                    <a:pt x="103" y="89"/>
                  </a:cubicBezTo>
                  <a:cubicBezTo>
                    <a:pt x="104" y="89"/>
                    <a:pt x="104" y="86"/>
                    <a:pt x="104" y="83"/>
                  </a:cubicBezTo>
                  <a:cubicBezTo>
                    <a:pt x="104" y="82"/>
                    <a:pt x="104" y="76"/>
                    <a:pt x="104" y="64"/>
                  </a:cubicBezTo>
                  <a:cubicBezTo>
                    <a:pt x="104" y="14"/>
                    <a:pt x="104" y="14"/>
                    <a:pt x="104" y="14"/>
                  </a:cubicBezTo>
                  <a:cubicBezTo>
                    <a:pt x="80" y="63"/>
                    <a:pt x="80" y="63"/>
                    <a:pt x="80" y="63"/>
                  </a:cubicBezTo>
                  <a:cubicBezTo>
                    <a:pt x="76" y="71"/>
                    <a:pt x="73" y="77"/>
                    <a:pt x="71" y="81"/>
                  </a:cubicBezTo>
                  <a:cubicBezTo>
                    <a:pt x="69" y="85"/>
                    <a:pt x="67" y="90"/>
                    <a:pt x="64" y="97"/>
                  </a:cubicBezTo>
                  <a:cubicBezTo>
                    <a:pt x="61" y="97"/>
                    <a:pt x="61" y="97"/>
                    <a:pt x="61" y="97"/>
                  </a:cubicBezTo>
                  <a:cubicBezTo>
                    <a:pt x="60" y="96"/>
                    <a:pt x="60" y="94"/>
                    <a:pt x="59" y="93"/>
                  </a:cubicBezTo>
                  <a:cubicBezTo>
                    <a:pt x="55" y="83"/>
                    <a:pt x="55" y="83"/>
                    <a:pt x="55" y="83"/>
                  </a:cubicBezTo>
                  <a:cubicBezTo>
                    <a:pt x="21" y="17"/>
                    <a:pt x="21" y="17"/>
                    <a:pt x="21" y="17"/>
                  </a:cubicBezTo>
                  <a:cubicBezTo>
                    <a:pt x="21" y="64"/>
                    <a:pt x="21" y="64"/>
                    <a:pt x="21" y="64"/>
                  </a:cubicBezTo>
                  <a:cubicBezTo>
                    <a:pt x="21" y="70"/>
                    <a:pt x="21" y="76"/>
                    <a:pt x="21" y="82"/>
                  </a:cubicBezTo>
                  <a:cubicBezTo>
                    <a:pt x="21" y="86"/>
                    <a:pt x="22" y="88"/>
                    <a:pt x="22" y="89"/>
                  </a:cubicBezTo>
                  <a:cubicBezTo>
                    <a:pt x="23" y="90"/>
                    <a:pt x="24" y="91"/>
                    <a:pt x="25" y="91"/>
                  </a:cubicBezTo>
                  <a:cubicBezTo>
                    <a:pt x="26" y="91"/>
                    <a:pt x="29" y="92"/>
                    <a:pt x="35" y="92"/>
                  </a:cubicBezTo>
                  <a:cubicBezTo>
                    <a:pt x="35" y="96"/>
                    <a:pt x="35" y="96"/>
                    <a:pt x="35" y="96"/>
                  </a:cubicBezTo>
                  <a:cubicBezTo>
                    <a:pt x="18" y="96"/>
                    <a:pt x="18" y="96"/>
                    <a:pt x="18" y="96"/>
                  </a:cubicBezTo>
                  <a:cubicBezTo>
                    <a:pt x="0" y="96"/>
                    <a:pt x="0" y="96"/>
                    <a:pt x="0" y="96"/>
                  </a:cubicBezTo>
                  <a:cubicBezTo>
                    <a:pt x="0" y="92"/>
                    <a:pt x="0" y="92"/>
                    <a:pt x="0" y="92"/>
                  </a:cubicBezTo>
                  <a:cubicBezTo>
                    <a:pt x="6" y="92"/>
                    <a:pt x="9" y="91"/>
                    <a:pt x="10" y="91"/>
                  </a:cubicBezTo>
                  <a:cubicBezTo>
                    <a:pt x="12" y="91"/>
                    <a:pt x="12" y="90"/>
                    <a:pt x="13" y="89"/>
                  </a:cubicBezTo>
                  <a:cubicBezTo>
                    <a:pt x="13" y="89"/>
                    <a:pt x="14" y="86"/>
                    <a:pt x="14" y="83"/>
                  </a:cubicBezTo>
                  <a:cubicBezTo>
                    <a:pt x="14" y="82"/>
                    <a:pt x="14" y="76"/>
                    <a:pt x="14" y="64"/>
                  </a:cubicBezTo>
                  <a:cubicBezTo>
                    <a:pt x="14" y="33"/>
                    <a:pt x="14" y="33"/>
                    <a:pt x="14" y="33"/>
                  </a:cubicBezTo>
                  <a:cubicBezTo>
                    <a:pt x="14" y="27"/>
                    <a:pt x="14" y="21"/>
                    <a:pt x="14" y="15"/>
                  </a:cubicBezTo>
                  <a:cubicBezTo>
                    <a:pt x="14" y="11"/>
                    <a:pt x="13" y="8"/>
                    <a:pt x="13" y="7"/>
                  </a:cubicBezTo>
                  <a:cubicBezTo>
                    <a:pt x="12" y="6"/>
                    <a:pt x="12" y="6"/>
                    <a:pt x="10" y="5"/>
                  </a:cubicBezTo>
                  <a:cubicBezTo>
                    <a:pt x="9" y="5"/>
                    <a:pt x="6" y="5"/>
                    <a:pt x="0"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7" name="Freeform 17"/>
            <p:cNvSpPr>
              <a:spLocks noEditPoints="1"/>
            </p:cNvSpPr>
            <p:nvPr/>
          </p:nvSpPr>
          <p:spPr bwMode="auto">
            <a:xfrm>
              <a:off x="2528" y="1824"/>
              <a:ext cx="253" cy="229"/>
            </a:xfrm>
            <a:custGeom>
              <a:avLst/>
              <a:gdLst>
                <a:gd name="T0" fmla="*/ 35 w 107"/>
                <a:gd name="T1" fmla="*/ 229 h 97"/>
                <a:gd name="T2" fmla="*/ 78 w 107"/>
                <a:gd name="T3" fmla="*/ 229 h 97"/>
                <a:gd name="T4" fmla="*/ 78 w 107"/>
                <a:gd name="T5" fmla="*/ 220 h 97"/>
                <a:gd name="T6" fmla="*/ 57 w 107"/>
                <a:gd name="T7" fmla="*/ 217 h 97"/>
                <a:gd name="T8" fmla="*/ 50 w 107"/>
                <a:gd name="T9" fmla="*/ 215 h 97"/>
                <a:gd name="T10" fmla="*/ 50 w 107"/>
                <a:gd name="T11" fmla="*/ 210 h 97"/>
                <a:gd name="T12" fmla="*/ 54 w 107"/>
                <a:gd name="T13" fmla="*/ 196 h 97"/>
                <a:gd name="T14" fmla="*/ 71 w 107"/>
                <a:gd name="T15" fmla="*/ 153 h 97"/>
                <a:gd name="T16" fmla="*/ 170 w 107"/>
                <a:gd name="T17" fmla="*/ 153 h 97"/>
                <a:gd name="T18" fmla="*/ 189 w 107"/>
                <a:gd name="T19" fmla="*/ 203 h 97"/>
                <a:gd name="T20" fmla="*/ 192 w 107"/>
                <a:gd name="T21" fmla="*/ 212 h 97"/>
                <a:gd name="T22" fmla="*/ 192 w 107"/>
                <a:gd name="T23" fmla="*/ 215 h 97"/>
                <a:gd name="T24" fmla="*/ 184 w 107"/>
                <a:gd name="T25" fmla="*/ 217 h 97"/>
                <a:gd name="T26" fmla="*/ 163 w 107"/>
                <a:gd name="T27" fmla="*/ 220 h 97"/>
                <a:gd name="T28" fmla="*/ 163 w 107"/>
                <a:gd name="T29" fmla="*/ 229 h 97"/>
                <a:gd name="T30" fmla="*/ 218 w 107"/>
                <a:gd name="T31" fmla="*/ 229 h 97"/>
                <a:gd name="T32" fmla="*/ 253 w 107"/>
                <a:gd name="T33" fmla="*/ 229 h 97"/>
                <a:gd name="T34" fmla="*/ 253 w 107"/>
                <a:gd name="T35" fmla="*/ 220 h 97"/>
                <a:gd name="T36" fmla="*/ 236 w 107"/>
                <a:gd name="T37" fmla="*/ 217 h 97"/>
                <a:gd name="T38" fmla="*/ 229 w 107"/>
                <a:gd name="T39" fmla="*/ 210 h 97"/>
                <a:gd name="T40" fmla="*/ 206 w 107"/>
                <a:gd name="T41" fmla="*/ 161 h 97"/>
                <a:gd name="T42" fmla="*/ 135 w 107"/>
                <a:gd name="T43" fmla="*/ 0 h 97"/>
                <a:gd name="T44" fmla="*/ 123 w 107"/>
                <a:gd name="T45" fmla="*/ 0 h 97"/>
                <a:gd name="T46" fmla="*/ 95 w 107"/>
                <a:gd name="T47" fmla="*/ 66 h 97"/>
                <a:gd name="T48" fmla="*/ 52 w 107"/>
                <a:gd name="T49" fmla="*/ 156 h 97"/>
                <a:gd name="T50" fmla="*/ 31 w 107"/>
                <a:gd name="T51" fmla="*/ 203 h 97"/>
                <a:gd name="T52" fmla="*/ 21 w 107"/>
                <a:gd name="T53" fmla="*/ 215 h 97"/>
                <a:gd name="T54" fmla="*/ 17 w 107"/>
                <a:gd name="T55" fmla="*/ 217 h 97"/>
                <a:gd name="T56" fmla="*/ 0 w 107"/>
                <a:gd name="T57" fmla="*/ 220 h 97"/>
                <a:gd name="T58" fmla="*/ 0 w 107"/>
                <a:gd name="T59" fmla="*/ 229 h 97"/>
                <a:gd name="T60" fmla="*/ 35 w 107"/>
                <a:gd name="T61" fmla="*/ 229 h 97"/>
                <a:gd name="T62" fmla="*/ 121 w 107"/>
                <a:gd name="T63" fmla="*/ 45 h 97"/>
                <a:gd name="T64" fmla="*/ 163 w 107"/>
                <a:gd name="T65" fmla="*/ 142 h 97"/>
                <a:gd name="T66" fmla="*/ 78 w 107"/>
                <a:gd name="T67" fmla="*/ 142 h 97"/>
                <a:gd name="T68" fmla="*/ 121 w 107"/>
                <a:gd name="T69" fmla="*/ 45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7" h="97">
                  <a:moveTo>
                    <a:pt x="15" y="97"/>
                  </a:moveTo>
                  <a:cubicBezTo>
                    <a:pt x="19" y="97"/>
                    <a:pt x="25" y="97"/>
                    <a:pt x="33" y="97"/>
                  </a:cubicBezTo>
                  <a:cubicBezTo>
                    <a:pt x="33" y="93"/>
                    <a:pt x="33" y="93"/>
                    <a:pt x="33" y="93"/>
                  </a:cubicBezTo>
                  <a:cubicBezTo>
                    <a:pt x="29" y="93"/>
                    <a:pt x="25" y="93"/>
                    <a:pt x="24" y="92"/>
                  </a:cubicBezTo>
                  <a:cubicBezTo>
                    <a:pt x="23" y="92"/>
                    <a:pt x="22" y="92"/>
                    <a:pt x="21" y="91"/>
                  </a:cubicBezTo>
                  <a:cubicBezTo>
                    <a:pt x="21" y="91"/>
                    <a:pt x="21" y="90"/>
                    <a:pt x="21" y="89"/>
                  </a:cubicBezTo>
                  <a:cubicBezTo>
                    <a:pt x="21" y="88"/>
                    <a:pt x="21" y="86"/>
                    <a:pt x="23" y="83"/>
                  </a:cubicBezTo>
                  <a:cubicBezTo>
                    <a:pt x="30" y="65"/>
                    <a:pt x="30" y="65"/>
                    <a:pt x="30" y="65"/>
                  </a:cubicBezTo>
                  <a:cubicBezTo>
                    <a:pt x="72" y="65"/>
                    <a:pt x="72" y="65"/>
                    <a:pt x="72" y="65"/>
                  </a:cubicBezTo>
                  <a:cubicBezTo>
                    <a:pt x="80" y="86"/>
                    <a:pt x="80" y="86"/>
                    <a:pt x="80" y="86"/>
                  </a:cubicBezTo>
                  <a:cubicBezTo>
                    <a:pt x="81" y="88"/>
                    <a:pt x="81" y="89"/>
                    <a:pt x="81" y="90"/>
                  </a:cubicBezTo>
                  <a:cubicBezTo>
                    <a:pt x="81" y="90"/>
                    <a:pt x="81" y="91"/>
                    <a:pt x="81" y="91"/>
                  </a:cubicBezTo>
                  <a:cubicBezTo>
                    <a:pt x="80" y="92"/>
                    <a:pt x="80" y="92"/>
                    <a:pt x="78" y="92"/>
                  </a:cubicBezTo>
                  <a:cubicBezTo>
                    <a:pt x="77" y="93"/>
                    <a:pt x="74" y="93"/>
                    <a:pt x="69" y="93"/>
                  </a:cubicBezTo>
                  <a:cubicBezTo>
                    <a:pt x="69" y="97"/>
                    <a:pt x="69" y="97"/>
                    <a:pt x="69" y="97"/>
                  </a:cubicBezTo>
                  <a:cubicBezTo>
                    <a:pt x="92" y="97"/>
                    <a:pt x="92" y="97"/>
                    <a:pt x="92" y="97"/>
                  </a:cubicBezTo>
                  <a:cubicBezTo>
                    <a:pt x="95" y="97"/>
                    <a:pt x="100" y="97"/>
                    <a:pt x="107" y="97"/>
                  </a:cubicBezTo>
                  <a:cubicBezTo>
                    <a:pt x="107" y="93"/>
                    <a:pt x="107" y="93"/>
                    <a:pt x="107" y="93"/>
                  </a:cubicBezTo>
                  <a:cubicBezTo>
                    <a:pt x="103" y="93"/>
                    <a:pt x="101" y="93"/>
                    <a:pt x="100" y="92"/>
                  </a:cubicBezTo>
                  <a:cubicBezTo>
                    <a:pt x="99" y="92"/>
                    <a:pt x="98" y="91"/>
                    <a:pt x="97" y="89"/>
                  </a:cubicBezTo>
                  <a:cubicBezTo>
                    <a:pt x="95" y="86"/>
                    <a:pt x="92" y="79"/>
                    <a:pt x="87" y="68"/>
                  </a:cubicBezTo>
                  <a:cubicBezTo>
                    <a:pt x="57" y="0"/>
                    <a:pt x="57" y="0"/>
                    <a:pt x="57" y="0"/>
                  </a:cubicBezTo>
                  <a:cubicBezTo>
                    <a:pt x="52" y="0"/>
                    <a:pt x="52" y="0"/>
                    <a:pt x="52" y="0"/>
                  </a:cubicBezTo>
                  <a:cubicBezTo>
                    <a:pt x="46" y="15"/>
                    <a:pt x="42" y="24"/>
                    <a:pt x="40" y="28"/>
                  </a:cubicBezTo>
                  <a:cubicBezTo>
                    <a:pt x="22" y="66"/>
                    <a:pt x="22" y="66"/>
                    <a:pt x="22" y="66"/>
                  </a:cubicBezTo>
                  <a:cubicBezTo>
                    <a:pt x="17" y="78"/>
                    <a:pt x="14" y="84"/>
                    <a:pt x="13" y="86"/>
                  </a:cubicBezTo>
                  <a:cubicBezTo>
                    <a:pt x="11" y="88"/>
                    <a:pt x="10" y="90"/>
                    <a:pt x="9" y="91"/>
                  </a:cubicBezTo>
                  <a:cubicBezTo>
                    <a:pt x="9" y="92"/>
                    <a:pt x="8" y="92"/>
                    <a:pt x="7" y="92"/>
                  </a:cubicBezTo>
                  <a:cubicBezTo>
                    <a:pt x="6" y="93"/>
                    <a:pt x="4" y="93"/>
                    <a:pt x="0" y="93"/>
                  </a:cubicBezTo>
                  <a:cubicBezTo>
                    <a:pt x="0" y="97"/>
                    <a:pt x="0" y="97"/>
                    <a:pt x="0" y="97"/>
                  </a:cubicBezTo>
                  <a:cubicBezTo>
                    <a:pt x="5" y="97"/>
                    <a:pt x="10" y="97"/>
                    <a:pt x="15" y="97"/>
                  </a:cubicBezTo>
                  <a:close/>
                  <a:moveTo>
                    <a:pt x="51" y="19"/>
                  </a:moveTo>
                  <a:cubicBezTo>
                    <a:pt x="69" y="60"/>
                    <a:pt x="69" y="60"/>
                    <a:pt x="69" y="60"/>
                  </a:cubicBezTo>
                  <a:cubicBezTo>
                    <a:pt x="33" y="60"/>
                    <a:pt x="33" y="60"/>
                    <a:pt x="33" y="60"/>
                  </a:cubicBezTo>
                  <a:lnTo>
                    <a:pt x="51"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8" name="Freeform 18"/>
            <p:cNvSpPr>
              <a:spLocks/>
            </p:cNvSpPr>
            <p:nvPr/>
          </p:nvSpPr>
          <p:spPr bwMode="auto">
            <a:xfrm>
              <a:off x="2738" y="1826"/>
              <a:ext cx="248" cy="227"/>
            </a:xfrm>
            <a:custGeom>
              <a:avLst/>
              <a:gdLst>
                <a:gd name="T0" fmla="*/ 182 w 105"/>
                <a:gd name="T1" fmla="*/ 35 h 96"/>
                <a:gd name="T2" fmla="*/ 191 w 105"/>
                <a:gd name="T3" fmla="*/ 17 h 96"/>
                <a:gd name="T4" fmla="*/ 189 w 105"/>
                <a:gd name="T5" fmla="*/ 12 h 96"/>
                <a:gd name="T6" fmla="*/ 165 w 105"/>
                <a:gd name="T7" fmla="*/ 12 h 96"/>
                <a:gd name="T8" fmla="*/ 165 w 105"/>
                <a:gd name="T9" fmla="*/ 0 h 96"/>
                <a:gd name="T10" fmla="*/ 208 w 105"/>
                <a:gd name="T11" fmla="*/ 2 h 96"/>
                <a:gd name="T12" fmla="*/ 248 w 105"/>
                <a:gd name="T13" fmla="*/ 0 h 96"/>
                <a:gd name="T14" fmla="*/ 248 w 105"/>
                <a:gd name="T15" fmla="*/ 12 h 96"/>
                <a:gd name="T16" fmla="*/ 227 w 105"/>
                <a:gd name="T17" fmla="*/ 12 h 96"/>
                <a:gd name="T18" fmla="*/ 217 w 105"/>
                <a:gd name="T19" fmla="*/ 17 h 96"/>
                <a:gd name="T20" fmla="*/ 205 w 105"/>
                <a:gd name="T21" fmla="*/ 31 h 96"/>
                <a:gd name="T22" fmla="*/ 156 w 105"/>
                <a:gd name="T23" fmla="*/ 102 h 96"/>
                <a:gd name="T24" fmla="*/ 139 w 105"/>
                <a:gd name="T25" fmla="*/ 130 h 96"/>
                <a:gd name="T26" fmla="*/ 137 w 105"/>
                <a:gd name="T27" fmla="*/ 140 h 96"/>
                <a:gd name="T28" fmla="*/ 137 w 105"/>
                <a:gd name="T29" fmla="*/ 151 h 96"/>
                <a:gd name="T30" fmla="*/ 139 w 105"/>
                <a:gd name="T31" fmla="*/ 194 h 96"/>
                <a:gd name="T32" fmla="*/ 142 w 105"/>
                <a:gd name="T33" fmla="*/ 210 h 96"/>
                <a:gd name="T34" fmla="*/ 146 w 105"/>
                <a:gd name="T35" fmla="*/ 215 h 96"/>
                <a:gd name="T36" fmla="*/ 170 w 105"/>
                <a:gd name="T37" fmla="*/ 218 h 96"/>
                <a:gd name="T38" fmla="*/ 170 w 105"/>
                <a:gd name="T39" fmla="*/ 227 h 96"/>
                <a:gd name="T40" fmla="*/ 123 w 105"/>
                <a:gd name="T41" fmla="*/ 227 h 96"/>
                <a:gd name="T42" fmla="*/ 73 w 105"/>
                <a:gd name="T43" fmla="*/ 227 h 96"/>
                <a:gd name="T44" fmla="*/ 73 w 105"/>
                <a:gd name="T45" fmla="*/ 218 h 96"/>
                <a:gd name="T46" fmla="*/ 97 w 105"/>
                <a:gd name="T47" fmla="*/ 215 h 96"/>
                <a:gd name="T48" fmla="*/ 104 w 105"/>
                <a:gd name="T49" fmla="*/ 213 h 96"/>
                <a:gd name="T50" fmla="*/ 106 w 105"/>
                <a:gd name="T51" fmla="*/ 196 h 96"/>
                <a:gd name="T52" fmla="*/ 106 w 105"/>
                <a:gd name="T53" fmla="*/ 151 h 96"/>
                <a:gd name="T54" fmla="*/ 106 w 105"/>
                <a:gd name="T55" fmla="*/ 132 h 96"/>
                <a:gd name="T56" fmla="*/ 99 w 105"/>
                <a:gd name="T57" fmla="*/ 121 h 96"/>
                <a:gd name="T58" fmla="*/ 83 w 105"/>
                <a:gd name="T59" fmla="*/ 92 h 96"/>
                <a:gd name="T60" fmla="*/ 40 w 105"/>
                <a:gd name="T61" fmla="*/ 31 h 96"/>
                <a:gd name="T62" fmla="*/ 28 w 105"/>
                <a:gd name="T63" fmla="*/ 17 h 96"/>
                <a:gd name="T64" fmla="*/ 21 w 105"/>
                <a:gd name="T65" fmla="*/ 12 h 96"/>
                <a:gd name="T66" fmla="*/ 0 w 105"/>
                <a:gd name="T67" fmla="*/ 12 h 96"/>
                <a:gd name="T68" fmla="*/ 0 w 105"/>
                <a:gd name="T69" fmla="*/ 0 h 96"/>
                <a:gd name="T70" fmla="*/ 38 w 105"/>
                <a:gd name="T71" fmla="*/ 2 h 96"/>
                <a:gd name="T72" fmla="*/ 102 w 105"/>
                <a:gd name="T73" fmla="*/ 0 h 96"/>
                <a:gd name="T74" fmla="*/ 102 w 105"/>
                <a:gd name="T75" fmla="*/ 12 h 96"/>
                <a:gd name="T76" fmla="*/ 73 w 105"/>
                <a:gd name="T77" fmla="*/ 12 h 96"/>
                <a:gd name="T78" fmla="*/ 71 w 105"/>
                <a:gd name="T79" fmla="*/ 17 h 96"/>
                <a:gd name="T80" fmla="*/ 78 w 105"/>
                <a:gd name="T81" fmla="*/ 35 h 96"/>
                <a:gd name="T82" fmla="*/ 130 w 105"/>
                <a:gd name="T83" fmla="*/ 116 h 96"/>
                <a:gd name="T84" fmla="*/ 182 w 105"/>
                <a:gd name="T85" fmla="*/ 35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 h="96">
                  <a:moveTo>
                    <a:pt x="77" y="15"/>
                  </a:moveTo>
                  <a:cubicBezTo>
                    <a:pt x="80" y="10"/>
                    <a:pt x="81" y="8"/>
                    <a:pt x="81" y="7"/>
                  </a:cubicBezTo>
                  <a:cubicBezTo>
                    <a:pt x="81" y="6"/>
                    <a:pt x="81" y="6"/>
                    <a:pt x="80" y="5"/>
                  </a:cubicBezTo>
                  <a:cubicBezTo>
                    <a:pt x="79" y="5"/>
                    <a:pt x="75" y="5"/>
                    <a:pt x="70" y="5"/>
                  </a:cubicBezTo>
                  <a:cubicBezTo>
                    <a:pt x="70" y="0"/>
                    <a:pt x="70" y="0"/>
                    <a:pt x="70" y="0"/>
                  </a:cubicBezTo>
                  <a:cubicBezTo>
                    <a:pt x="78" y="1"/>
                    <a:pt x="83" y="1"/>
                    <a:pt x="88" y="1"/>
                  </a:cubicBezTo>
                  <a:cubicBezTo>
                    <a:pt x="93" y="1"/>
                    <a:pt x="96" y="1"/>
                    <a:pt x="105" y="0"/>
                  </a:cubicBezTo>
                  <a:cubicBezTo>
                    <a:pt x="105" y="5"/>
                    <a:pt x="105" y="5"/>
                    <a:pt x="105" y="5"/>
                  </a:cubicBezTo>
                  <a:cubicBezTo>
                    <a:pt x="99" y="5"/>
                    <a:pt x="97" y="5"/>
                    <a:pt x="96" y="5"/>
                  </a:cubicBezTo>
                  <a:cubicBezTo>
                    <a:pt x="94" y="6"/>
                    <a:pt x="93" y="6"/>
                    <a:pt x="92" y="7"/>
                  </a:cubicBezTo>
                  <a:cubicBezTo>
                    <a:pt x="91" y="8"/>
                    <a:pt x="89" y="10"/>
                    <a:pt x="87" y="13"/>
                  </a:cubicBezTo>
                  <a:cubicBezTo>
                    <a:pt x="66" y="43"/>
                    <a:pt x="66" y="43"/>
                    <a:pt x="66" y="43"/>
                  </a:cubicBezTo>
                  <a:cubicBezTo>
                    <a:pt x="62" y="49"/>
                    <a:pt x="60" y="53"/>
                    <a:pt x="59" y="55"/>
                  </a:cubicBezTo>
                  <a:cubicBezTo>
                    <a:pt x="59" y="56"/>
                    <a:pt x="58" y="57"/>
                    <a:pt x="58" y="59"/>
                  </a:cubicBezTo>
                  <a:cubicBezTo>
                    <a:pt x="58" y="64"/>
                    <a:pt x="58" y="64"/>
                    <a:pt x="58" y="64"/>
                  </a:cubicBezTo>
                  <a:cubicBezTo>
                    <a:pt x="58" y="70"/>
                    <a:pt x="58" y="76"/>
                    <a:pt x="59" y="82"/>
                  </a:cubicBezTo>
                  <a:cubicBezTo>
                    <a:pt x="59" y="86"/>
                    <a:pt x="59" y="89"/>
                    <a:pt x="60" y="89"/>
                  </a:cubicBezTo>
                  <a:cubicBezTo>
                    <a:pt x="60" y="90"/>
                    <a:pt x="61" y="91"/>
                    <a:pt x="62" y="91"/>
                  </a:cubicBezTo>
                  <a:cubicBezTo>
                    <a:pt x="63" y="91"/>
                    <a:pt x="67" y="92"/>
                    <a:pt x="72" y="92"/>
                  </a:cubicBezTo>
                  <a:cubicBezTo>
                    <a:pt x="72" y="96"/>
                    <a:pt x="72" y="96"/>
                    <a:pt x="72" y="96"/>
                  </a:cubicBezTo>
                  <a:cubicBezTo>
                    <a:pt x="65" y="96"/>
                    <a:pt x="58" y="96"/>
                    <a:pt x="52" y="96"/>
                  </a:cubicBezTo>
                  <a:cubicBezTo>
                    <a:pt x="47" y="96"/>
                    <a:pt x="40" y="96"/>
                    <a:pt x="31" y="96"/>
                  </a:cubicBezTo>
                  <a:cubicBezTo>
                    <a:pt x="31" y="92"/>
                    <a:pt x="31" y="92"/>
                    <a:pt x="31" y="92"/>
                  </a:cubicBezTo>
                  <a:cubicBezTo>
                    <a:pt x="37" y="92"/>
                    <a:pt x="40" y="91"/>
                    <a:pt x="41" y="91"/>
                  </a:cubicBezTo>
                  <a:cubicBezTo>
                    <a:pt x="42" y="91"/>
                    <a:pt x="43" y="90"/>
                    <a:pt x="44" y="90"/>
                  </a:cubicBezTo>
                  <a:cubicBezTo>
                    <a:pt x="44" y="89"/>
                    <a:pt x="45" y="86"/>
                    <a:pt x="45" y="83"/>
                  </a:cubicBezTo>
                  <a:cubicBezTo>
                    <a:pt x="45" y="82"/>
                    <a:pt x="45" y="76"/>
                    <a:pt x="45" y="64"/>
                  </a:cubicBezTo>
                  <a:cubicBezTo>
                    <a:pt x="45" y="56"/>
                    <a:pt x="45" y="56"/>
                    <a:pt x="45" y="56"/>
                  </a:cubicBezTo>
                  <a:cubicBezTo>
                    <a:pt x="44" y="54"/>
                    <a:pt x="43" y="52"/>
                    <a:pt x="42" y="51"/>
                  </a:cubicBezTo>
                  <a:cubicBezTo>
                    <a:pt x="42" y="50"/>
                    <a:pt x="39" y="46"/>
                    <a:pt x="35" y="39"/>
                  </a:cubicBezTo>
                  <a:cubicBezTo>
                    <a:pt x="17" y="13"/>
                    <a:pt x="17" y="13"/>
                    <a:pt x="17" y="13"/>
                  </a:cubicBezTo>
                  <a:cubicBezTo>
                    <a:pt x="15" y="10"/>
                    <a:pt x="13" y="8"/>
                    <a:pt x="12" y="7"/>
                  </a:cubicBezTo>
                  <a:cubicBezTo>
                    <a:pt x="11" y="6"/>
                    <a:pt x="10" y="6"/>
                    <a:pt x="9" y="5"/>
                  </a:cubicBezTo>
                  <a:cubicBezTo>
                    <a:pt x="7" y="5"/>
                    <a:pt x="5" y="5"/>
                    <a:pt x="0" y="5"/>
                  </a:cubicBezTo>
                  <a:cubicBezTo>
                    <a:pt x="0" y="0"/>
                    <a:pt x="0" y="0"/>
                    <a:pt x="0" y="0"/>
                  </a:cubicBezTo>
                  <a:cubicBezTo>
                    <a:pt x="9" y="1"/>
                    <a:pt x="12" y="1"/>
                    <a:pt x="16" y="1"/>
                  </a:cubicBezTo>
                  <a:cubicBezTo>
                    <a:pt x="21" y="1"/>
                    <a:pt x="34" y="1"/>
                    <a:pt x="43" y="0"/>
                  </a:cubicBezTo>
                  <a:cubicBezTo>
                    <a:pt x="43" y="5"/>
                    <a:pt x="43" y="5"/>
                    <a:pt x="43" y="5"/>
                  </a:cubicBezTo>
                  <a:cubicBezTo>
                    <a:pt x="37" y="5"/>
                    <a:pt x="32" y="5"/>
                    <a:pt x="31" y="5"/>
                  </a:cubicBezTo>
                  <a:cubicBezTo>
                    <a:pt x="30" y="6"/>
                    <a:pt x="30" y="6"/>
                    <a:pt x="30" y="7"/>
                  </a:cubicBezTo>
                  <a:cubicBezTo>
                    <a:pt x="30" y="8"/>
                    <a:pt x="31" y="10"/>
                    <a:pt x="33" y="15"/>
                  </a:cubicBezTo>
                  <a:cubicBezTo>
                    <a:pt x="55" y="49"/>
                    <a:pt x="55" y="49"/>
                    <a:pt x="55" y="49"/>
                  </a:cubicBezTo>
                  <a:lnTo>
                    <a:pt x="77"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9" name="Freeform 19"/>
            <p:cNvSpPr>
              <a:spLocks noEditPoints="1"/>
            </p:cNvSpPr>
            <p:nvPr/>
          </p:nvSpPr>
          <p:spPr bwMode="auto">
            <a:xfrm>
              <a:off x="2976" y="1821"/>
              <a:ext cx="253" cy="235"/>
            </a:xfrm>
            <a:custGeom>
              <a:avLst/>
              <a:gdLst>
                <a:gd name="T0" fmla="*/ 45 w 107"/>
                <a:gd name="T1" fmla="*/ 56 h 100"/>
                <a:gd name="T2" fmla="*/ 73 w 107"/>
                <a:gd name="T3" fmla="*/ 26 h 100"/>
                <a:gd name="T4" fmla="*/ 121 w 107"/>
                <a:gd name="T5" fmla="*/ 14 h 100"/>
                <a:gd name="T6" fmla="*/ 156 w 107"/>
                <a:gd name="T7" fmla="*/ 19 h 100"/>
                <a:gd name="T8" fmla="*/ 180 w 107"/>
                <a:gd name="T9" fmla="*/ 33 h 100"/>
                <a:gd name="T10" fmla="*/ 199 w 107"/>
                <a:gd name="T11" fmla="*/ 52 h 100"/>
                <a:gd name="T12" fmla="*/ 210 w 107"/>
                <a:gd name="T13" fmla="*/ 75 h 100"/>
                <a:gd name="T14" fmla="*/ 218 w 107"/>
                <a:gd name="T15" fmla="*/ 120 h 100"/>
                <a:gd name="T16" fmla="*/ 206 w 107"/>
                <a:gd name="T17" fmla="*/ 174 h 100"/>
                <a:gd name="T18" fmla="*/ 177 w 107"/>
                <a:gd name="T19" fmla="*/ 207 h 100"/>
                <a:gd name="T20" fmla="*/ 130 w 107"/>
                <a:gd name="T21" fmla="*/ 221 h 100"/>
                <a:gd name="T22" fmla="*/ 95 w 107"/>
                <a:gd name="T23" fmla="*/ 214 h 100"/>
                <a:gd name="T24" fmla="*/ 66 w 107"/>
                <a:gd name="T25" fmla="*/ 195 h 100"/>
                <a:gd name="T26" fmla="*/ 45 w 107"/>
                <a:gd name="T27" fmla="*/ 162 h 100"/>
                <a:gd name="T28" fmla="*/ 38 w 107"/>
                <a:gd name="T29" fmla="*/ 136 h 100"/>
                <a:gd name="T30" fmla="*/ 33 w 107"/>
                <a:gd name="T31" fmla="*/ 106 h 100"/>
                <a:gd name="T32" fmla="*/ 45 w 107"/>
                <a:gd name="T33" fmla="*/ 56 h 100"/>
                <a:gd name="T34" fmla="*/ 7 w 107"/>
                <a:gd name="T35" fmla="*/ 165 h 100"/>
                <a:gd name="T36" fmla="*/ 31 w 107"/>
                <a:gd name="T37" fmla="*/ 202 h 100"/>
                <a:gd name="T38" fmla="*/ 69 w 107"/>
                <a:gd name="T39" fmla="*/ 226 h 100"/>
                <a:gd name="T40" fmla="*/ 118 w 107"/>
                <a:gd name="T41" fmla="*/ 235 h 100"/>
                <a:gd name="T42" fmla="*/ 215 w 107"/>
                <a:gd name="T43" fmla="*/ 200 h 100"/>
                <a:gd name="T44" fmla="*/ 253 w 107"/>
                <a:gd name="T45" fmla="*/ 110 h 100"/>
                <a:gd name="T46" fmla="*/ 248 w 107"/>
                <a:gd name="T47" fmla="*/ 80 h 100"/>
                <a:gd name="T48" fmla="*/ 239 w 107"/>
                <a:gd name="T49" fmla="*/ 54 h 100"/>
                <a:gd name="T50" fmla="*/ 215 w 107"/>
                <a:gd name="T51" fmla="*/ 26 h 100"/>
                <a:gd name="T52" fmla="*/ 177 w 107"/>
                <a:gd name="T53" fmla="*/ 7 h 100"/>
                <a:gd name="T54" fmla="*/ 128 w 107"/>
                <a:gd name="T55" fmla="*/ 0 h 100"/>
                <a:gd name="T56" fmla="*/ 76 w 107"/>
                <a:gd name="T57" fmla="*/ 9 h 100"/>
                <a:gd name="T58" fmla="*/ 33 w 107"/>
                <a:gd name="T59" fmla="*/ 35 h 100"/>
                <a:gd name="T60" fmla="*/ 7 w 107"/>
                <a:gd name="T61" fmla="*/ 73 h 100"/>
                <a:gd name="T62" fmla="*/ 0 w 107"/>
                <a:gd name="T63" fmla="*/ 120 h 100"/>
                <a:gd name="T64" fmla="*/ 7 w 107"/>
                <a:gd name="T65" fmla="*/ 165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7" h="100">
                  <a:moveTo>
                    <a:pt x="19" y="24"/>
                  </a:moveTo>
                  <a:cubicBezTo>
                    <a:pt x="21" y="18"/>
                    <a:pt x="26" y="14"/>
                    <a:pt x="31" y="11"/>
                  </a:cubicBezTo>
                  <a:cubicBezTo>
                    <a:pt x="37" y="7"/>
                    <a:pt x="44" y="6"/>
                    <a:pt x="51" y="6"/>
                  </a:cubicBezTo>
                  <a:cubicBezTo>
                    <a:pt x="56" y="6"/>
                    <a:pt x="61" y="7"/>
                    <a:pt x="66" y="8"/>
                  </a:cubicBezTo>
                  <a:cubicBezTo>
                    <a:pt x="70" y="10"/>
                    <a:pt x="74" y="11"/>
                    <a:pt x="76" y="14"/>
                  </a:cubicBezTo>
                  <a:cubicBezTo>
                    <a:pt x="79" y="16"/>
                    <a:pt x="82" y="19"/>
                    <a:pt x="84" y="22"/>
                  </a:cubicBezTo>
                  <a:cubicBezTo>
                    <a:pt x="86" y="24"/>
                    <a:pt x="87" y="28"/>
                    <a:pt x="89" y="32"/>
                  </a:cubicBezTo>
                  <a:cubicBezTo>
                    <a:pt x="91" y="38"/>
                    <a:pt x="92" y="44"/>
                    <a:pt x="92" y="51"/>
                  </a:cubicBezTo>
                  <a:cubicBezTo>
                    <a:pt x="92" y="60"/>
                    <a:pt x="90" y="67"/>
                    <a:pt x="87" y="74"/>
                  </a:cubicBezTo>
                  <a:cubicBezTo>
                    <a:pt x="85" y="80"/>
                    <a:pt x="80" y="85"/>
                    <a:pt x="75" y="88"/>
                  </a:cubicBezTo>
                  <a:cubicBezTo>
                    <a:pt x="69" y="92"/>
                    <a:pt x="63" y="94"/>
                    <a:pt x="55" y="94"/>
                  </a:cubicBezTo>
                  <a:cubicBezTo>
                    <a:pt x="50" y="94"/>
                    <a:pt x="45" y="93"/>
                    <a:pt x="40" y="91"/>
                  </a:cubicBezTo>
                  <a:cubicBezTo>
                    <a:pt x="36" y="89"/>
                    <a:pt x="32" y="87"/>
                    <a:pt x="28" y="83"/>
                  </a:cubicBezTo>
                  <a:cubicBezTo>
                    <a:pt x="24" y="79"/>
                    <a:pt x="21" y="75"/>
                    <a:pt x="19" y="69"/>
                  </a:cubicBezTo>
                  <a:cubicBezTo>
                    <a:pt x="18" y="66"/>
                    <a:pt x="17" y="62"/>
                    <a:pt x="16" y="58"/>
                  </a:cubicBezTo>
                  <a:cubicBezTo>
                    <a:pt x="15" y="54"/>
                    <a:pt x="14" y="49"/>
                    <a:pt x="14" y="45"/>
                  </a:cubicBezTo>
                  <a:cubicBezTo>
                    <a:pt x="14" y="37"/>
                    <a:pt x="16" y="30"/>
                    <a:pt x="19" y="24"/>
                  </a:cubicBezTo>
                  <a:close/>
                  <a:moveTo>
                    <a:pt x="3" y="70"/>
                  </a:moveTo>
                  <a:cubicBezTo>
                    <a:pt x="5" y="76"/>
                    <a:pt x="9" y="82"/>
                    <a:pt x="13" y="86"/>
                  </a:cubicBezTo>
                  <a:cubicBezTo>
                    <a:pt x="18" y="91"/>
                    <a:pt x="23" y="94"/>
                    <a:pt x="29" y="96"/>
                  </a:cubicBezTo>
                  <a:cubicBezTo>
                    <a:pt x="36" y="99"/>
                    <a:pt x="43" y="100"/>
                    <a:pt x="50" y="100"/>
                  </a:cubicBezTo>
                  <a:cubicBezTo>
                    <a:pt x="66" y="100"/>
                    <a:pt x="80" y="95"/>
                    <a:pt x="91" y="85"/>
                  </a:cubicBezTo>
                  <a:cubicBezTo>
                    <a:pt x="101" y="75"/>
                    <a:pt x="107" y="62"/>
                    <a:pt x="107" y="47"/>
                  </a:cubicBezTo>
                  <a:cubicBezTo>
                    <a:pt x="107" y="42"/>
                    <a:pt x="106" y="38"/>
                    <a:pt x="105" y="34"/>
                  </a:cubicBezTo>
                  <a:cubicBezTo>
                    <a:pt x="104" y="29"/>
                    <a:pt x="103" y="26"/>
                    <a:pt x="101" y="23"/>
                  </a:cubicBezTo>
                  <a:cubicBezTo>
                    <a:pt x="98" y="19"/>
                    <a:pt x="95" y="15"/>
                    <a:pt x="91" y="11"/>
                  </a:cubicBezTo>
                  <a:cubicBezTo>
                    <a:pt x="87" y="8"/>
                    <a:pt x="82" y="5"/>
                    <a:pt x="75" y="3"/>
                  </a:cubicBezTo>
                  <a:cubicBezTo>
                    <a:pt x="69" y="1"/>
                    <a:pt x="62" y="0"/>
                    <a:pt x="54" y="0"/>
                  </a:cubicBezTo>
                  <a:cubicBezTo>
                    <a:pt x="46" y="0"/>
                    <a:pt x="38" y="1"/>
                    <a:pt x="32" y="4"/>
                  </a:cubicBezTo>
                  <a:cubicBezTo>
                    <a:pt x="25" y="6"/>
                    <a:pt x="19" y="10"/>
                    <a:pt x="14" y="15"/>
                  </a:cubicBezTo>
                  <a:cubicBezTo>
                    <a:pt x="9" y="19"/>
                    <a:pt x="5" y="25"/>
                    <a:pt x="3" y="31"/>
                  </a:cubicBezTo>
                  <a:cubicBezTo>
                    <a:pt x="1" y="37"/>
                    <a:pt x="0" y="43"/>
                    <a:pt x="0" y="51"/>
                  </a:cubicBezTo>
                  <a:cubicBezTo>
                    <a:pt x="0" y="57"/>
                    <a:pt x="1" y="63"/>
                    <a:pt x="3" y="7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95236" name="Rectangle 4"/>
          <p:cNvSpPr>
            <a:spLocks noGrp="1" noChangeArrowheads="1"/>
          </p:cNvSpPr>
          <p:nvPr>
            <p:ph type="ctrTitle"/>
          </p:nvPr>
        </p:nvSpPr>
        <p:spPr>
          <a:xfrm>
            <a:off x="688975" y="3135313"/>
            <a:ext cx="7996238" cy="585787"/>
          </a:xfrm>
        </p:spPr>
        <p:txBody>
          <a:bodyPr/>
          <a:lstStyle>
            <a:lvl1pPr>
              <a:defRPr sz="3600"/>
            </a:lvl1pPr>
          </a:lstStyle>
          <a:p>
            <a:r>
              <a:rPr lang="en-US"/>
              <a:t>Click to edit Master title style</a:t>
            </a:r>
          </a:p>
        </p:txBody>
      </p:sp>
      <p:sp>
        <p:nvSpPr>
          <p:cNvPr id="95237" name="Rectangle 5"/>
          <p:cNvSpPr>
            <a:spLocks noGrp="1" noChangeArrowheads="1"/>
          </p:cNvSpPr>
          <p:nvPr>
            <p:ph type="subTitle" idx="1"/>
          </p:nvPr>
        </p:nvSpPr>
        <p:spPr>
          <a:xfrm>
            <a:off x="688975" y="3913188"/>
            <a:ext cx="7996238" cy="366712"/>
          </a:xfrm>
        </p:spPr>
        <p:txBody>
          <a:bodyPr/>
          <a:lstStyle>
            <a:lvl1pPr marL="0" indent="0">
              <a:buFont typeface="Wingdings" pitchFamily="2" charset="2"/>
              <a:buNone/>
              <a:defRPr sz="2000"/>
            </a:lvl1pPr>
          </a:lstStyle>
          <a:p>
            <a:r>
              <a:rPr lang="en-US"/>
              <a:t>Click to edit Master subtitle style</a:t>
            </a:r>
          </a:p>
        </p:txBody>
      </p:sp>
      <p:sp>
        <p:nvSpPr>
          <p:cNvPr id="20" name="Rectangle 20"/>
          <p:cNvSpPr>
            <a:spLocks noGrp="1" noChangeArrowheads="1"/>
          </p:cNvSpPr>
          <p:nvPr>
            <p:ph type="sldNum" sz="quarter" idx="10"/>
          </p:nvPr>
        </p:nvSpPr>
        <p:spPr/>
        <p:txBody>
          <a:bodyPr/>
          <a:lstStyle>
            <a:lvl1pPr>
              <a:defRPr/>
            </a:lvl1pPr>
          </a:lstStyle>
          <a:p>
            <a:pPr>
              <a:defRPr/>
            </a:pPr>
            <a:r>
              <a:rPr lang="en-US"/>
              <a:t>©2010 MFMER |  slide-</a:t>
            </a:r>
            <a:fld id="{3AA11366-358D-466E-9470-7825C1F06B29}" type="slidenum">
              <a:rPr lang="en-US"/>
              <a:pPr>
                <a:defRPr/>
              </a:pPr>
              <a:t>‹#›</a:t>
            </a:fld>
            <a:endParaRPr lang="en-US"/>
          </a:p>
        </p:txBody>
      </p:sp>
    </p:spTree>
    <p:extLst>
      <p:ext uri="{BB962C8B-B14F-4D97-AF65-F5344CB8AC3E}">
        <p14:creationId xmlns:p14="http://schemas.microsoft.com/office/powerpoint/2010/main" val="14437245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sldNum" sz="quarter" idx="10"/>
          </p:nvPr>
        </p:nvSpPr>
        <p:spPr>
          <a:ln/>
        </p:spPr>
        <p:txBody>
          <a:bodyPr/>
          <a:lstStyle>
            <a:lvl1pPr>
              <a:defRPr/>
            </a:lvl1pPr>
          </a:lstStyle>
          <a:p>
            <a:pPr>
              <a:defRPr/>
            </a:pPr>
            <a:r>
              <a:rPr lang="en-US"/>
              <a:t>©2010 MFMER |  slide-</a:t>
            </a:r>
            <a:fld id="{2B6FF335-D054-4607-953A-745BBE204D4B}" type="slidenum">
              <a:rPr lang="en-US"/>
              <a:pPr>
                <a:defRPr/>
              </a:pPr>
              <a:t>‹#›</a:t>
            </a:fld>
            <a:endParaRPr lang="en-US"/>
          </a:p>
        </p:txBody>
      </p:sp>
    </p:spTree>
    <p:extLst>
      <p:ext uri="{BB962C8B-B14F-4D97-AF65-F5344CB8AC3E}">
        <p14:creationId xmlns:p14="http://schemas.microsoft.com/office/powerpoint/2010/main" val="228709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423863"/>
            <a:ext cx="1998663" cy="2533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8975" y="423863"/>
            <a:ext cx="5845175" cy="2533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sldNum" sz="quarter" idx="10"/>
          </p:nvPr>
        </p:nvSpPr>
        <p:spPr>
          <a:ln/>
        </p:spPr>
        <p:txBody>
          <a:bodyPr/>
          <a:lstStyle>
            <a:lvl1pPr>
              <a:defRPr/>
            </a:lvl1pPr>
          </a:lstStyle>
          <a:p>
            <a:pPr>
              <a:defRPr/>
            </a:pPr>
            <a:r>
              <a:rPr lang="en-US"/>
              <a:t>©2010 MFMER |  slide-</a:t>
            </a:r>
            <a:fld id="{98C2DECE-559C-4831-8603-49C2937A2D53}" type="slidenum">
              <a:rPr lang="en-US"/>
              <a:pPr>
                <a:defRPr/>
              </a:pPr>
              <a:t>‹#›</a:t>
            </a:fld>
            <a:endParaRPr lang="en-US"/>
          </a:p>
        </p:txBody>
      </p:sp>
    </p:spTree>
    <p:extLst>
      <p:ext uri="{BB962C8B-B14F-4D97-AF65-F5344CB8AC3E}">
        <p14:creationId xmlns:p14="http://schemas.microsoft.com/office/powerpoint/2010/main" val="268595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_no_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485632" y="6528816"/>
            <a:ext cx="658368" cy="109728"/>
          </a:xfrm>
          <a:prstGeom prst="rect">
            <a:avLst/>
          </a:prstGeom>
        </p:spPr>
        <p:txBody>
          <a:bodyPr/>
          <a:lstStyle/>
          <a:p>
            <a:fld id="{E446198C-04DA-4E69-9F60-477E336F6D8D}" type="datetimeFigureOut">
              <a:rPr lang="en-US" smtClean="0">
                <a:solidFill>
                  <a:srgbClr val="833B2B"/>
                </a:solidFill>
              </a:rPr>
              <a:pPr/>
              <a:t>3/31/2016</a:t>
            </a:fld>
            <a:endParaRPr lang="en-US">
              <a:solidFill>
                <a:srgbClr val="833B2B"/>
              </a:solidFill>
            </a:endParaRPr>
          </a:p>
        </p:txBody>
      </p:sp>
      <p:sp>
        <p:nvSpPr>
          <p:cNvPr id="5" name="Slide Number Placeholder 4"/>
          <p:cNvSpPr>
            <a:spLocks noGrp="1"/>
          </p:cNvSpPr>
          <p:nvPr>
            <p:ph type="sldNum" sz="quarter" idx="12"/>
          </p:nvPr>
        </p:nvSpPr>
        <p:spPr/>
        <p:txBody>
          <a:bodyPr/>
          <a:lstStyle/>
          <a:p>
            <a:fld id="{6ACAD713-2A88-4927-BA3B-75E8042AC897}" type="slidenum">
              <a:rPr lang="en-US" smtClean="0">
                <a:solidFill>
                  <a:srgbClr val="833B2B"/>
                </a:solidFill>
              </a:rPr>
              <a:pPr/>
              <a:t>‹#›</a:t>
            </a:fld>
            <a:endParaRPr lang="en-US">
              <a:solidFill>
                <a:srgbClr val="833B2B"/>
              </a:solidFill>
            </a:endParaRPr>
          </a:p>
        </p:txBody>
      </p:sp>
    </p:spTree>
    <p:extLst>
      <p:ext uri="{BB962C8B-B14F-4D97-AF65-F5344CB8AC3E}">
        <p14:creationId xmlns:p14="http://schemas.microsoft.com/office/powerpoint/2010/main" val="280915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2834640"/>
            <a:ext cx="9144000" cy="2560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grpSp>
        <p:nvGrpSpPr>
          <p:cNvPr id="44" name="Group 43"/>
          <p:cNvGrpSpPr/>
          <p:nvPr/>
        </p:nvGrpSpPr>
        <p:grpSpPr>
          <a:xfrm>
            <a:off x="658813" y="684213"/>
            <a:ext cx="1263650" cy="1376362"/>
            <a:chOff x="658813" y="684213"/>
            <a:chExt cx="1263650" cy="1376362"/>
          </a:xfrm>
          <a:solidFill>
            <a:srgbClr val="000000"/>
          </a:solidFill>
          <a:effectLst/>
        </p:grpSpPr>
        <p:sp>
          <p:nvSpPr>
            <p:cNvPr id="45"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nvGrpSpPr>
            <p:cNvPr id="46" name="Group 45"/>
            <p:cNvGrpSpPr/>
            <p:nvPr userDrawn="1"/>
          </p:nvGrpSpPr>
          <p:grpSpPr>
            <a:xfrm>
              <a:off x="658813" y="684213"/>
              <a:ext cx="1263650" cy="561975"/>
              <a:chOff x="658813" y="684213"/>
              <a:chExt cx="1263650" cy="561975"/>
            </a:xfrm>
            <a:grpFill/>
          </p:grpSpPr>
          <p:sp>
            <p:nvSpPr>
              <p:cNvPr id="47"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8"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49"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50"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51"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52"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53"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54"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55"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56"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grpSp>
      <p:sp>
        <p:nvSpPr>
          <p:cNvPr id="2" name="Title 1"/>
          <p:cNvSpPr>
            <a:spLocks noGrp="1"/>
          </p:cNvSpPr>
          <p:nvPr>
            <p:ph type="ctrTitle"/>
          </p:nvPr>
        </p:nvSpPr>
        <p:spPr>
          <a:xfrm>
            <a:off x="658368" y="1371600"/>
            <a:ext cx="7827264" cy="1371600"/>
          </a:xfrm>
        </p:spPr>
        <p:txBody>
          <a:bodyPr lIns="0" rIns="0" bIns="91440" anchor="b" anchorCtr="0">
            <a:noAutofit/>
          </a:bodyPr>
          <a:lstStyle>
            <a:lvl1pPr algn="r">
              <a:defRPr sz="32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58368" y="5486400"/>
            <a:ext cx="7827264" cy="1084006"/>
          </a:xfrm>
        </p:spPr>
        <p:txBody>
          <a:bodyPr lIns="0" tIns="137160" rIns="0">
            <a:noAutofit/>
          </a:bodyPr>
          <a:lstStyle>
            <a:lvl1pPr marL="0" indent="0" algn="r">
              <a:spcBef>
                <a:spcPts val="40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Date Placeholder 3"/>
          <p:cNvSpPr>
            <a:spLocks noGrp="1"/>
          </p:cNvSpPr>
          <p:nvPr>
            <p:ph type="dt" sz="half" idx="10"/>
          </p:nvPr>
        </p:nvSpPr>
        <p:spPr>
          <a:xfrm>
            <a:off x="8485632" y="6858000"/>
            <a:ext cx="658368" cy="109728"/>
          </a:xfrm>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5" name="Footer Placeholder 4"/>
          <p:cNvSpPr>
            <a:spLocks noGrp="1"/>
          </p:cNvSpPr>
          <p:nvPr>
            <p:ph type="ftr" sz="quarter" idx="11"/>
          </p:nvPr>
        </p:nvSpPr>
        <p:spPr>
          <a:xfrm>
            <a:off x="1984248" y="6858000"/>
            <a:ext cx="6510528" cy="457200"/>
          </a:xfrm>
        </p:spPr>
        <p:txBody>
          <a:bodyPr/>
          <a:lstStyle/>
          <a:p>
            <a:endParaRPr lang="en-US" dirty="0">
              <a:solidFill>
                <a:srgbClr val="FFFFFF">
                  <a:lumMod val="50000"/>
                </a:srgbClr>
              </a:solidFill>
            </a:endParaRPr>
          </a:p>
        </p:txBody>
      </p:sp>
      <p:sp>
        <p:nvSpPr>
          <p:cNvPr id="6" name="Slide Number Placeholder 5"/>
          <p:cNvSpPr>
            <a:spLocks noGrp="1"/>
          </p:cNvSpPr>
          <p:nvPr>
            <p:ph type="sldNum" sz="quarter" idx="12"/>
          </p:nvPr>
        </p:nvSpPr>
        <p:spPr>
          <a:xfrm>
            <a:off x="8485632" y="7004894"/>
            <a:ext cx="658368" cy="109728"/>
          </a:xfrm>
        </p:spPr>
        <p:txBody>
          <a:bodyPr/>
          <a:lstStyle/>
          <a:p>
            <a:fld id="{6ACAD713-2A88-4927-BA3B-75E8042AC897}"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sp>
        <p:nvSpPr>
          <p:cNvPr id="21" name="TextBox 20"/>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FFFFFF">
                    <a:lumMod val="85000"/>
                  </a:srgbClr>
                </a:solidFill>
              </a:rPr>
              <a:t>©2013 MFMER  |  slide-</a:t>
            </a:r>
            <a:fld id="{D445C29B-035B-48ED-941F-A66A11A8A322}" type="slidenum">
              <a:rPr lang="en-US" sz="700" smtClean="0">
                <a:solidFill>
                  <a:srgbClr val="FFFFFF">
                    <a:lumMod val="85000"/>
                  </a:srgbClr>
                </a:solidFill>
              </a:rPr>
              <a:pPr/>
              <a:t>‹#›</a:t>
            </a:fld>
            <a:endParaRPr lang="en-US" sz="700" dirty="0" smtClean="0">
              <a:solidFill>
                <a:srgbClr val="FFFFFF">
                  <a:lumMod val="85000"/>
                </a:srgbClr>
              </a:solidFill>
            </a:endParaRPr>
          </a:p>
        </p:txBody>
      </p:sp>
      <p:sp>
        <p:nvSpPr>
          <p:cNvPr id="11" name="Text Placeholder 10"/>
          <p:cNvSpPr>
            <a:spLocks noGrp="1"/>
          </p:cNvSpPr>
          <p:nvPr>
            <p:ph type="body" sz="quarter" idx="13"/>
          </p:nvPr>
        </p:nvSpPr>
        <p:spPr>
          <a:xfrm>
            <a:off x="658812" y="4114800"/>
            <a:ext cx="7831137" cy="1272012"/>
          </a:xfrm>
        </p:spPr>
        <p:txBody>
          <a:bodyPr tIns="0" bIns="182880" anchor="b" anchorCtr="0"/>
          <a:lstStyle>
            <a:lvl1pPr marL="0" indent="0" algn="r">
              <a:spcBef>
                <a:spcPts val="600"/>
              </a:spcBef>
              <a:buNone/>
              <a:defRPr sz="2400">
                <a:solidFill>
                  <a:schemeClr val="tx2"/>
                </a:solidFill>
                <a:effectLst>
                  <a:outerShdw blurRad="38100" dist="38100" dir="2700000" algn="tl">
                    <a:srgbClr val="000000">
                      <a:alpha val="43137"/>
                    </a:srgbClr>
                  </a:outerShdw>
                </a:effectLst>
                <a:latin typeface="+mn-lt"/>
              </a:defRPr>
            </a:lvl1pPr>
          </a:lstStyle>
          <a:p>
            <a:pPr lvl="0"/>
            <a:r>
              <a:rPr lang="en-US" dirty="0" smtClean="0"/>
              <a:t>Click to edit Master text styles</a:t>
            </a:r>
            <a:endParaRPr lang="en-US" dirty="0"/>
          </a:p>
        </p:txBody>
      </p:sp>
      <p:sp>
        <p:nvSpPr>
          <p:cNvPr id="24" name="Rectangle 23"/>
          <p:cNvSpPr/>
          <p:nvPr userDrawn="1"/>
        </p:nvSpPr>
        <p:spPr>
          <a:xfrm>
            <a:off x="0" y="5413248"/>
            <a:ext cx="9144000" cy="73152"/>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Rectangle 24"/>
          <p:cNvSpPr/>
          <p:nvPr userDrawn="1"/>
        </p:nvSpPr>
        <p:spPr>
          <a:xfrm>
            <a:off x="0" y="2743200"/>
            <a:ext cx="9144000" cy="73152"/>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103417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bg2"/>
              </a:buClr>
              <a:defRPr/>
            </a:lvl1pPr>
            <a:lvl2pPr>
              <a:buClr>
                <a:schemeClr val="bg1">
                  <a:lumMod val="75000"/>
                </a:schemeClr>
              </a:buClr>
              <a:defRPr/>
            </a:lvl2pPr>
            <a:lvl3pPr>
              <a:buClr>
                <a:schemeClr val="bg1">
                  <a:lumMod val="75000"/>
                </a:schemeClr>
              </a:buClr>
              <a:defRPr/>
            </a:lvl3pPr>
            <a:lvl4pPr>
              <a:buClr>
                <a:schemeClr val="bg1">
                  <a:lumMod val="75000"/>
                </a:schemeClr>
              </a:buClr>
              <a:defRPr/>
            </a:lvl4pPr>
            <a:lvl5pPr>
              <a:buClr>
                <a:schemeClr val="bg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tIns="91440"/>
          <a:lstStyle>
            <a:lvl1pPr>
              <a:defRPr>
                <a:solidFill>
                  <a:schemeClr val="bg1">
                    <a:lumMod val="65000"/>
                  </a:schemeClr>
                </a:solidFill>
              </a:defRPr>
            </a:lvl1pPr>
          </a:lstStyle>
          <a:p>
            <a:endParaRPr lang="en-US" dirty="0">
              <a:solidFill>
                <a:srgbClr val="FFFFFF">
                  <a:lumMod val="65000"/>
                </a:srgbClr>
              </a:solidFill>
            </a:endParaRPr>
          </a:p>
        </p:txBody>
      </p:sp>
      <p:sp>
        <p:nvSpPr>
          <p:cNvPr id="6" name="Slide Number Placeholder 5"/>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val="1223170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Mayo Reduced Si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316736" y="1371600"/>
            <a:ext cx="6528816"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val="2187754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8368" y="2057400"/>
            <a:ext cx="7827264" cy="1371600"/>
          </a:xfrm>
        </p:spPr>
        <p:txBody>
          <a:bodyPr anchor="b" anchorCtr="0"/>
          <a:lstStyle>
            <a:lvl1pPr algn="ctr">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58368" y="3429000"/>
            <a:ext cx="7827264" cy="685800"/>
          </a:xfrm>
        </p:spPr>
        <p:txBody>
          <a:bodyPr anchor="t" anchorCtr="0"/>
          <a:lstStyle>
            <a:lvl1pPr marL="0" indent="0" algn="ctr">
              <a:buNone/>
              <a:defRPr sz="22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val="3197913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FFFF">
                  <a:lumMod val="50000"/>
                </a:srgbClr>
              </a:solidFill>
            </a:endParaRPr>
          </a:p>
        </p:txBody>
      </p:sp>
      <p:sp>
        <p:nvSpPr>
          <p:cNvPr id="7" name="Slide Number Placeholder 6"/>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val="2340388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8368" y="1371600"/>
            <a:ext cx="3840480" cy="80467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8368"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1600"/>
            <a:ext cx="3840480" cy="80467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FFFFFF">
                  <a:lumMod val="50000"/>
                </a:srgbClr>
              </a:solidFill>
            </a:endParaRPr>
          </a:p>
        </p:txBody>
      </p:sp>
      <p:sp>
        <p:nvSpPr>
          <p:cNvPr id="9" name="Slide Number Placeholder 8"/>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val="2191514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FFFFFF">
                  <a:lumMod val="50000"/>
                </a:srgbClr>
              </a:solidFill>
            </a:endParaRPr>
          </a:p>
        </p:txBody>
      </p:sp>
      <p:sp>
        <p:nvSpPr>
          <p:cNvPr id="5" name="Slide Number Placeholder 4"/>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val="2426765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sldNum" sz="quarter" idx="10"/>
          </p:nvPr>
        </p:nvSpPr>
        <p:spPr>
          <a:ln/>
        </p:spPr>
        <p:txBody>
          <a:bodyPr/>
          <a:lstStyle>
            <a:lvl1pPr>
              <a:defRPr/>
            </a:lvl1pPr>
          </a:lstStyle>
          <a:p>
            <a:pPr>
              <a:defRPr/>
            </a:pPr>
            <a:r>
              <a:rPr lang="en-US"/>
              <a:t>©2010 MFMER |  slide-</a:t>
            </a:r>
            <a:fld id="{BA62C742-1E2F-441F-9EE5-CCC54A1D5690}" type="slidenum">
              <a:rPr lang="en-US"/>
              <a:pPr>
                <a:defRPr/>
              </a:pPr>
              <a:t>‹#›</a:t>
            </a:fld>
            <a:endParaRPr lang="en-US"/>
          </a:p>
        </p:txBody>
      </p:sp>
    </p:spTree>
    <p:extLst>
      <p:ext uri="{BB962C8B-B14F-4D97-AF65-F5344CB8AC3E}">
        <p14:creationId xmlns:p14="http://schemas.microsoft.com/office/powerpoint/2010/main" val="261260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3" name="Footer Placeholder 2"/>
          <p:cNvSpPr>
            <a:spLocks noGrp="1"/>
          </p:cNvSpPr>
          <p:nvPr>
            <p:ph type="ftr" sz="quarter" idx="11"/>
          </p:nvPr>
        </p:nvSpPr>
        <p:spPr/>
        <p:txBody>
          <a:bodyPr/>
          <a:lstStyle/>
          <a:p>
            <a:endParaRPr lang="en-US">
              <a:solidFill>
                <a:srgbClr val="FFFFFF">
                  <a:lumMod val="50000"/>
                </a:srgbClr>
              </a:solidFill>
            </a:endParaRPr>
          </a:p>
        </p:txBody>
      </p:sp>
      <p:sp>
        <p:nvSpPr>
          <p:cNvPr id="4" name="Slide Number Placeholder 3"/>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val="2068280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1_Blank - NO BA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3" name="Footer Placeholder 2"/>
          <p:cNvSpPr>
            <a:spLocks noGrp="1"/>
          </p:cNvSpPr>
          <p:nvPr>
            <p:ph type="ftr" sz="quarter" idx="11"/>
          </p:nvPr>
        </p:nvSpPr>
        <p:spPr>
          <a:xfrm>
            <a:off x="658813" y="6172200"/>
            <a:ext cx="7835963" cy="457200"/>
          </a:xfrm>
        </p:spPr>
        <p:txBody>
          <a:bodyPr anchor="t" anchorCtr="0"/>
          <a:lstStyle/>
          <a:p>
            <a:endParaRPr lang="en-US">
              <a:solidFill>
                <a:srgbClr val="FFFFFF">
                  <a:lumMod val="50000"/>
                </a:srgbClr>
              </a:solidFill>
            </a:endParaRPr>
          </a:p>
        </p:txBody>
      </p:sp>
      <p:sp>
        <p:nvSpPr>
          <p:cNvPr id="4" name="Slide Number Placeholder 3"/>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
        <p:nvSpPr>
          <p:cNvPr id="5" name="TextBox 4"/>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FFFFFF">
                    <a:lumMod val="85000"/>
                  </a:srgbClr>
                </a:solidFill>
              </a:rPr>
              <a:t>©2013 MFMER  |  slide-</a:t>
            </a:r>
            <a:fld id="{D445C29B-035B-48ED-941F-A66A11A8A322}" type="slidenum">
              <a:rPr lang="en-US" sz="700" smtClean="0">
                <a:solidFill>
                  <a:srgbClr val="FFFFFF">
                    <a:lumMod val="85000"/>
                  </a:srgbClr>
                </a:solidFill>
              </a:rPr>
              <a:pPr/>
              <a:t>‹#›</a:t>
            </a:fld>
            <a:endParaRPr lang="en-US" sz="700" dirty="0" smtClean="0">
              <a:solidFill>
                <a:srgbClr val="FFFFFF">
                  <a:lumMod val="85000"/>
                </a:srgbClr>
              </a:solidFill>
            </a:endParaRPr>
          </a:p>
        </p:txBody>
      </p:sp>
      <p:grpSp>
        <p:nvGrpSpPr>
          <p:cNvPr id="6" name="Group 5"/>
          <p:cNvGrpSpPr/>
          <p:nvPr userDrawn="1"/>
        </p:nvGrpSpPr>
        <p:grpSpPr>
          <a:xfrm>
            <a:off x="120650" y="6325472"/>
            <a:ext cx="420688" cy="458788"/>
            <a:chOff x="120650" y="6299200"/>
            <a:chExt cx="420688" cy="458788"/>
          </a:xfrm>
          <a:solidFill>
            <a:srgbClr val="000000"/>
          </a:solidFill>
        </p:grpSpPr>
        <p:sp>
          <p:nvSpPr>
            <p:cNvPr id="7"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nvGrpSpPr>
            <p:cNvPr id="8" name="Group 7"/>
            <p:cNvGrpSpPr/>
            <p:nvPr userDrawn="1"/>
          </p:nvGrpSpPr>
          <p:grpSpPr>
            <a:xfrm>
              <a:off x="120650" y="6299200"/>
              <a:ext cx="420688" cy="187326"/>
              <a:chOff x="120650" y="6299200"/>
              <a:chExt cx="420688" cy="187326"/>
            </a:xfrm>
            <a:grpFill/>
          </p:grpSpPr>
          <p:sp>
            <p:nvSpPr>
              <p:cNvPr id="9"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srgbClr val="000000"/>
                  </a:solidFill>
                </a:endParaRPr>
              </a:p>
            </p:txBody>
          </p:sp>
          <p:sp>
            <p:nvSpPr>
              <p:cNvPr id="10"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srgbClr val="000000"/>
                  </a:solidFill>
                </a:endParaRPr>
              </a:p>
            </p:txBody>
          </p:sp>
          <p:sp>
            <p:nvSpPr>
              <p:cNvPr id="11"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srgbClr val="000000"/>
                  </a:solidFill>
                </a:endParaRPr>
              </a:p>
            </p:txBody>
          </p:sp>
          <p:sp>
            <p:nvSpPr>
              <p:cNvPr id="12"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srgbClr val="000000"/>
                  </a:solidFill>
                </a:endParaRPr>
              </a:p>
            </p:txBody>
          </p:sp>
          <p:sp>
            <p:nvSpPr>
              <p:cNvPr id="13"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srgbClr val="000000"/>
                  </a:solidFill>
                </a:endParaRPr>
              </a:p>
            </p:txBody>
          </p:sp>
          <p:sp>
            <p:nvSpPr>
              <p:cNvPr id="14"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srgbClr val="000000"/>
                  </a:solidFill>
                </a:endParaRPr>
              </a:p>
            </p:txBody>
          </p:sp>
          <p:sp>
            <p:nvSpPr>
              <p:cNvPr id="15"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srgbClr val="000000"/>
                  </a:solidFill>
                </a:endParaRPr>
              </a:p>
            </p:txBody>
          </p:sp>
          <p:sp>
            <p:nvSpPr>
              <p:cNvPr id="16"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srgbClr val="000000"/>
                  </a:solidFill>
                </a:endParaRPr>
              </a:p>
            </p:txBody>
          </p:sp>
          <p:sp>
            <p:nvSpPr>
              <p:cNvPr id="17"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srgbClr val="000000"/>
                  </a:solidFill>
                </a:endParaRPr>
              </a:p>
            </p:txBody>
          </p:sp>
          <p:sp>
            <p:nvSpPr>
              <p:cNvPr id="18"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srgbClr val="000000"/>
                  </a:solidFill>
                </a:endParaRPr>
              </a:p>
            </p:txBody>
          </p:sp>
        </p:grpSp>
      </p:grpSp>
    </p:spTree>
    <p:extLst>
      <p:ext uri="{BB962C8B-B14F-4D97-AF65-F5344CB8AC3E}">
        <p14:creationId xmlns:p14="http://schemas.microsoft.com/office/powerpoint/2010/main" val="1415195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2807208" cy="137160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3575050" y="457200"/>
            <a:ext cx="4910328" cy="5715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8368" y="1371600"/>
            <a:ext cx="2807208" cy="4800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FFFF">
                  <a:lumMod val="50000"/>
                </a:srgbClr>
              </a:solidFill>
            </a:endParaRPr>
          </a:p>
        </p:txBody>
      </p:sp>
      <p:sp>
        <p:nvSpPr>
          <p:cNvPr id="7" name="Slide Number Placeholder 6"/>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val="1045232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7827264" cy="1371600"/>
          </a:xfrm>
        </p:spPr>
        <p:txBody>
          <a:bodyPr anchor="b"/>
          <a:lstStyle>
            <a:lvl1pPr algn="l">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658368" y="1444752"/>
            <a:ext cx="7827264" cy="42702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58368" y="5788152"/>
            <a:ext cx="7827264" cy="384048"/>
          </a:xfrm>
        </p:spPr>
        <p:txBody>
          <a:bodyPr tIns="45720" anchor="ctr" anchorCtr="0"/>
          <a:lstStyle>
            <a:lvl1pPr marL="0" indent="0">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FFFFFF">
                  <a:lumMod val="50000"/>
                </a:srgbClr>
              </a:solidFill>
            </a:endParaRPr>
          </a:p>
        </p:txBody>
      </p:sp>
      <p:sp>
        <p:nvSpPr>
          <p:cNvPr id="7" name="Slide Number Placeholder 6"/>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val="1194869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Mayo Ending Slide">
    <p:spTree>
      <p:nvGrpSpPr>
        <p:cNvPr id="1" name=""/>
        <p:cNvGrpSpPr/>
        <p:nvPr/>
      </p:nvGrpSpPr>
      <p:grpSpPr>
        <a:xfrm>
          <a:off x="0" y="0"/>
          <a:ext cx="0" cy="0"/>
          <a:chOff x="0" y="0"/>
          <a:chExt cx="0" cy="0"/>
        </a:xfrm>
      </p:grpSpPr>
      <p:sp>
        <p:nvSpPr>
          <p:cNvPr id="36" name="Rectangle 35"/>
          <p:cNvSpPr/>
          <p:nvPr userDrawn="1"/>
        </p:nvSpPr>
        <p:spPr>
          <a:xfrm>
            <a:off x="0" y="2834640"/>
            <a:ext cx="9144000" cy="2560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37" name="Rectangle 36"/>
          <p:cNvSpPr/>
          <p:nvPr userDrawn="1"/>
        </p:nvSpPr>
        <p:spPr>
          <a:xfrm>
            <a:off x="0" y="5413248"/>
            <a:ext cx="9144000" cy="73152"/>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8" name="Rectangle 37"/>
          <p:cNvSpPr/>
          <p:nvPr userDrawn="1"/>
        </p:nvSpPr>
        <p:spPr>
          <a:xfrm>
            <a:off x="0" y="2743200"/>
            <a:ext cx="9144000" cy="73152"/>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itle 1"/>
          <p:cNvSpPr>
            <a:spLocks noGrp="1"/>
          </p:cNvSpPr>
          <p:nvPr>
            <p:ph type="title"/>
          </p:nvPr>
        </p:nvSpPr>
        <p:spPr>
          <a:xfrm>
            <a:off x="658813" y="2743200"/>
            <a:ext cx="7831138" cy="2654710"/>
          </a:xfrm>
        </p:spPr>
        <p:txBody>
          <a:bodyPr anchor="ctr" anchorCtr="0"/>
          <a:lstStyle>
            <a:lvl1pPr algn="ct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FFFFFF">
                  <a:lumMod val="50000"/>
                </a:srgbClr>
              </a:solidFill>
            </a:endParaRPr>
          </a:p>
        </p:txBody>
      </p:sp>
      <p:sp>
        <p:nvSpPr>
          <p:cNvPr id="5" name="Slide Number Placeholder 4"/>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8" name="Group 17"/>
          <p:cNvGrpSpPr/>
          <p:nvPr/>
        </p:nvGrpSpPr>
        <p:grpSpPr>
          <a:xfrm>
            <a:off x="3940175" y="684213"/>
            <a:ext cx="1263650" cy="1376362"/>
            <a:chOff x="658813" y="684213"/>
            <a:chExt cx="1263650" cy="1376362"/>
          </a:xfrm>
          <a:solidFill>
            <a:schemeClr val="tx1"/>
          </a:solidFill>
          <a:effectLst/>
        </p:grpSpPr>
        <p:sp>
          <p:nvSpPr>
            <p:cNvPr id="19"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nvGrpSpPr>
            <p:cNvPr id="20" name="Group 19"/>
            <p:cNvGrpSpPr/>
            <p:nvPr userDrawn="1"/>
          </p:nvGrpSpPr>
          <p:grpSpPr>
            <a:xfrm>
              <a:off x="658813" y="684213"/>
              <a:ext cx="1263650" cy="561975"/>
              <a:chOff x="658813" y="684213"/>
              <a:chExt cx="1263650" cy="561975"/>
            </a:xfrm>
            <a:grpFill/>
          </p:grpSpPr>
          <p:sp>
            <p:nvSpPr>
              <p:cNvPr id="21"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2"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3"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4"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5"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6"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7"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8"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29"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sp>
            <p:nvSpPr>
              <p:cNvPr id="30"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grpSp>
      <p:sp>
        <p:nvSpPr>
          <p:cNvPr id="33" name="TextBox 32"/>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FFFFFF">
                    <a:lumMod val="85000"/>
                  </a:srgbClr>
                </a:solidFill>
              </a:rPr>
              <a:t>©2013 MFMER  |  slide-</a:t>
            </a:r>
            <a:fld id="{D445C29B-035B-48ED-941F-A66A11A8A322}" type="slidenum">
              <a:rPr lang="en-US" sz="700" smtClean="0">
                <a:solidFill>
                  <a:srgbClr val="FFFFFF">
                    <a:lumMod val="85000"/>
                  </a:srgbClr>
                </a:solidFill>
              </a:rPr>
              <a:pPr/>
              <a:t>‹#›</a:t>
            </a:fld>
            <a:endParaRPr lang="en-US" sz="700" dirty="0" smtClean="0">
              <a:solidFill>
                <a:srgbClr val="FFFFFF">
                  <a:lumMod val="85000"/>
                </a:srgbClr>
              </a:solidFill>
            </a:endParaRPr>
          </a:p>
        </p:txBody>
      </p:sp>
    </p:spTree>
    <p:extLst>
      <p:ext uri="{BB962C8B-B14F-4D97-AF65-F5344CB8AC3E}">
        <p14:creationId xmlns:p14="http://schemas.microsoft.com/office/powerpoint/2010/main" val="2330666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val="747130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3/31/2016</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val="7661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p:cNvSpPr>
            <a:spLocks noGrp="1" noChangeArrowheads="1"/>
          </p:cNvSpPr>
          <p:nvPr>
            <p:ph type="sldNum" sz="quarter" idx="10"/>
          </p:nvPr>
        </p:nvSpPr>
        <p:spPr>
          <a:ln/>
        </p:spPr>
        <p:txBody>
          <a:bodyPr/>
          <a:lstStyle>
            <a:lvl1pPr>
              <a:defRPr/>
            </a:lvl1pPr>
          </a:lstStyle>
          <a:p>
            <a:pPr>
              <a:defRPr/>
            </a:pPr>
            <a:r>
              <a:rPr lang="en-US"/>
              <a:t>©2010 MFMER |  slide-</a:t>
            </a:r>
            <a:fld id="{61F4D6E4-65BD-49B3-9304-33C42985E9D4}" type="slidenum">
              <a:rPr lang="en-US"/>
              <a:pPr>
                <a:defRPr/>
              </a:pPr>
              <a:t>‹#›</a:t>
            </a:fld>
            <a:endParaRPr lang="en-US"/>
          </a:p>
        </p:txBody>
      </p:sp>
    </p:spTree>
    <p:extLst>
      <p:ext uri="{BB962C8B-B14F-4D97-AF65-F5344CB8AC3E}">
        <p14:creationId xmlns:p14="http://schemas.microsoft.com/office/powerpoint/2010/main" val="396958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8975" y="1450975"/>
            <a:ext cx="3921125" cy="1506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450975"/>
            <a:ext cx="3922713" cy="1506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sldNum" sz="quarter" idx="10"/>
          </p:nvPr>
        </p:nvSpPr>
        <p:spPr>
          <a:ln/>
        </p:spPr>
        <p:txBody>
          <a:bodyPr/>
          <a:lstStyle>
            <a:lvl1pPr>
              <a:defRPr/>
            </a:lvl1pPr>
          </a:lstStyle>
          <a:p>
            <a:pPr>
              <a:defRPr/>
            </a:pPr>
            <a:r>
              <a:rPr lang="en-US"/>
              <a:t>©2010 MFMER |  slide-</a:t>
            </a:r>
            <a:fld id="{6AAB7914-E5A4-43A2-B9B9-A40F2DAF87A2}" type="slidenum">
              <a:rPr lang="en-US"/>
              <a:pPr>
                <a:defRPr/>
              </a:pPr>
              <a:t>‹#›</a:t>
            </a:fld>
            <a:endParaRPr lang="en-US"/>
          </a:p>
        </p:txBody>
      </p:sp>
    </p:spTree>
    <p:extLst>
      <p:ext uri="{BB962C8B-B14F-4D97-AF65-F5344CB8AC3E}">
        <p14:creationId xmlns:p14="http://schemas.microsoft.com/office/powerpoint/2010/main" val="212305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
          <p:cNvSpPr>
            <a:spLocks noGrp="1" noChangeArrowheads="1"/>
          </p:cNvSpPr>
          <p:nvPr>
            <p:ph type="sldNum" sz="quarter" idx="10"/>
          </p:nvPr>
        </p:nvSpPr>
        <p:spPr>
          <a:ln/>
        </p:spPr>
        <p:txBody>
          <a:bodyPr/>
          <a:lstStyle>
            <a:lvl1pPr>
              <a:defRPr/>
            </a:lvl1pPr>
          </a:lstStyle>
          <a:p>
            <a:pPr>
              <a:defRPr/>
            </a:pPr>
            <a:r>
              <a:rPr lang="en-US"/>
              <a:t>©2010 MFMER |  slide-</a:t>
            </a:r>
            <a:fld id="{7ACDEB5E-E730-4B70-A586-730EFF189E99}" type="slidenum">
              <a:rPr lang="en-US"/>
              <a:pPr>
                <a:defRPr/>
              </a:pPr>
              <a:t>‹#›</a:t>
            </a:fld>
            <a:endParaRPr lang="en-US"/>
          </a:p>
        </p:txBody>
      </p:sp>
    </p:spTree>
    <p:extLst>
      <p:ext uri="{BB962C8B-B14F-4D97-AF65-F5344CB8AC3E}">
        <p14:creationId xmlns:p14="http://schemas.microsoft.com/office/powerpoint/2010/main" val="271339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0"/>
          <p:cNvSpPr>
            <a:spLocks noGrp="1" noChangeArrowheads="1"/>
          </p:cNvSpPr>
          <p:nvPr>
            <p:ph type="sldNum" sz="quarter" idx="10"/>
          </p:nvPr>
        </p:nvSpPr>
        <p:spPr>
          <a:ln/>
        </p:spPr>
        <p:txBody>
          <a:bodyPr/>
          <a:lstStyle>
            <a:lvl1pPr>
              <a:defRPr/>
            </a:lvl1pPr>
          </a:lstStyle>
          <a:p>
            <a:pPr>
              <a:defRPr/>
            </a:pPr>
            <a:r>
              <a:rPr lang="en-US"/>
              <a:t>©2010 MFMER |  slide-</a:t>
            </a:r>
            <a:fld id="{F3D3BF3A-3A68-462A-97A5-CFC70FFE8AFF}" type="slidenum">
              <a:rPr lang="en-US"/>
              <a:pPr>
                <a:defRPr/>
              </a:pPr>
              <a:t>‹#›</a:t>
            </a:fld>
            <a:endParaRPr lang="en-US"/>
          </a:p>
        </p:txBody>
      </p:sp>
    </p:spTree>
    <p:extLst>
      <p:ext uri="{BB962C8B-B14F-4D97-AF65-F5344CB8AC3E}">
        <p14:creationId xmlns:p14="http://schemas.microsoft.com/office/powerpoint/2010/main" val="140468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lvl1pPr>
          </a:lstStyle>
          <a:p>
            <a:pPr>
              <a:defRPr/>
            </a:pPr>
            <a:r>
              <a:rPr lang="en-US"/>
              <a:t>©2010 MFMER |  slide-</a:t>
            </a:r>
            <a:fld id="{C2BAA0C4-9F97-4368-9361-AE275971955B}" type="slidenum">
              <a:rPr lang="en-US"/>
              <a:pPr>
                <a:defRPr/>
              </a:pPr>
              <a:t>‹#›</a:t>
            </a:fld>
            <a:endParaRPr lang="en-US"/>
          </a:p>
        </p:txBody>
      </p:sp>
    </p:spTree>
    <p:extLst>
      <p:ext uri="{BB962C8B-B14F-4D97-AF65-F5344CB8AC3E}">
        <p14:creationId xmlns:p14="http://schemas.microsoft.com/office/powerpoint/2010/main" val="52690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r>
              <a:rPr lang="en-US"/>
              <a:t>©2010 MFMER |  slide-</a:t>
            </a:r>
            <a:fld id="{C1709A21-7406-466D-8C9A-EE5E0F1A0772}" type="slidenum">
              <a:rPr lang="en-US"/>
              <a:pPr>
                <a:defRPr/>
              </a:pPr>
              <a:t>‹#›</a:t>
            </a:fld>
            <a:endParaRPr lang="en-US"/>
          </a:p>
        </p:txBody>
      </p:sp>
    </p:spTree>
    <p:extLst>
      <p:ext uri="{BB962C8B-B14F-4D97-AF65-F5344CB8AC3E}">
        <p14:creationId xmlns:p14="http://schemas.microsoft.com/office/powerpoint/2010/main" val="180873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r>
              <a:rPr lang="en-US"/>
              <a:t>©2010 MFMER |  slide-</a:t>
            </a:r>
            <a:fld id="{0ED37DC8-1AA7-4E0D-9049-373EF7407DC3}" type="slidenum">
              <a:rPr lang="en-US"/>
              <a:pPr>
                <a:defRPr/>
              </a:pPr>
              <a:t>‹#›</a:t>
            </a:fld>
            <a:endParaRPr lang="en-US"/>
          </a:p>
        </p:txBody>
      </p:sp>
    </p:spTree>
    <p:extLst>
      <p:ext uri="{BB962C8B-B14F-4D97-AF65-F5344CB8AC3E}">
        <p14:creationId xmlns:p14="http://schemas.microsoft.com/office/powerpoint/2010/main" val="24904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87388" y="1289050"/>
            <a:ext cx="8226425" cy="46038"/>
          </a:xfrm>
          <a:prstGeom prst="rect">
            <a:avLst/>
          </a:prstGeom>
          <a:gradFill rotWithShape="1">
            <a:gsLst>
              <a:gs pos="0">
                <a:schemeClr val="tx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smtClean="0">
              <a:solidFill>
                <a:srgbClr val="000000"/>
              </a:solidFill>
            </a:endParaRPr>
          </a:p>
        </p:txBody>
      </p:sp>
      <p:sp>
        <p:nvSpPr>
          <p:cNvPr id="1027" name="Rectangle 3"/>
          <p:cNvSpPr>
            <a:spLocks noGrp="1" noChangeArrowheads="1"/>
          </p:cNvSpPr>
          <p:nvPr>
            <p:ph type="title"/>
          </p:nvPr>
        </p:nvSpPr>
        <p:spPr bwMode="auto">
          <a:xfrm>
            <a:off x="688975" y="423863"/>
            <a:ext cx="79962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spAutoFit/>
          </a:bodyPr>
          <a:lstStyle/>
          <a:p>
            <a:pPr lvl="0"/>
            <a:r>
              <a:rPr lang="en-US" altLang="en-US" smtClean="0"/>
              <a:t>Click to edit Master</a:t>
            </a:r>
            <a:br>
              <a:rPr lang="en-US" altLang="en-US" smtClean="0"/>
            </a:br>
            <a:r>
              <a:rPr lang="en-US" altLang="en-US" smtClean="0"/>
              <a:t> title style</a:t>
            </a:r>
          </a:p>
        </p:txBody>
      </p:sp>
      <p:sp>
        <p:nvSpPr>
          <p:cNvPr id="1028" name="Rectangle 4"/>
          <p:cNvSpPr>
            <a:spLocks noGrp="1" noChangeArrowheads="1"/>
          </p:cNvSpPr>
          <p:nvPr>
            <p:ph type="body" idx="1"/>
          </p:nvPr>
        </p:nvSpPr>
        <p:spPr bwMode="auto">
          <a:xfrm>
            <a:off x="688975" y="1450975"/>
            <a:ext cx="7996238"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Forth level</a:t>
            </a:r>
          </a:p>
        </p:txBody>
      </p:sp>
      <p:grpSp>
        <p:nvGrpSpPr>
          <p:cNvPr id="1029" name="Group 5"/>
          <p:cNvGrpSpPr>
            <a:grpSpLocks/>
          </p:cNvGrpSpPr>
          <p:nvPr userDrawn="1"/>
        </p:nvGrpSpPr>
        <p:grpSpPr bwMode="auto">
          <a:xfrm>
            <a:off x="0" y="0"/>
            <a:ext cx="9144000" cy="6858000"/>
            <a:chOff x="0" y="0"/>
            <a:chExt cx="5760" cy="4320"/>
          </a:xfrm>
        </p:grpSpPr>
        <p:sp>
          <p:nvSpPr>
            <p:cNvPr id="1031" name="Rectangle 6"/>
            <p:cNvSpPr>
              <a:spLocks noChangeArrowheads="1"/>
            </p:cNvSpPr>
            <p:nvPr userDrawn="1"/>
          </p:nvSpPr>
          <p:spPr bwMode="auto">
            <a:xfrm>
              <a:off x="0" y="4031"/>
              <a:ext cx="5760" cy="2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smtClean="0">
                <a:solidFill>
                  <a:srgbClr val="000000"/>
                </a:solidFill>
              </a:endParaRPr>
            </a:p>
          </p:txBody>
        </p:sp>
        <p:grpSp>
          <p:nvGrpSpPr>
            <p:cNvPr id="1032" name="Group 7"/>
            <p:cNvGrpSpPr>
              <a:grpSpLocks/>
            </p:cNvGrpSpPr>
            <p:nvPr userDrawn="1"/>
          </p:nvGrpSpPr>
          <p:grpSpPr bwMode="auto">
            <a:xfrm>
              <a:off x="434" y="4093"/>
              <a:ext cx="760" cy="155"/>
              <a:chOff x="434" y="4093"/>
              <a:chExt cx="760" cy="155"/>
            </a:xfrm>
          </p:grpSpPr>
          <p:sp>
            <p:nvSpPr>
              <p:cNvPr id="1034" name="Freeform 8"/>
              <p:cNvSpPr>
                <a:spLocks noChangeAspect="1" noEditPoints="1"/>
              </p:cNvSpPr>
              <p:nvPr userDrawn="1"/>
            </p:nvSpPr>
            <p:spPr bwMode="auto">
              <a:xfrm>
                <a:off x="434" y="4094"/>
                <a:ext cx="193" cy="154"/>
              </a:xfrm>
              <a:custGeom>
                <a:avLst/>
                <a:gdLst>
                  <a:gd name="T0" fmla="*/ 152 w 360"/>
                  <a:gd name="T1" fmla="*/ 0 h 287"/>
                  <a:gd name="T2" fmla="*/ 112 w 360"/>
                  <a:gd name="T3" fmla="*/ 0 h 287"/>
                  <a:gd name="T4" fmla="*/ 112 w 360"/>
                  <a:gd name="T5" fmla="*/ 46 h 287"/>
                  <a:gd name="T6" fmla="*/ 131 w 360"/>
                  <a:gd name="T7" fmla="*/ 92 h 287"/>
                  <a:gd name="T8" fmla="*/ 131 w 360"/>
                  <a:gd name="T9" fmla="*/ 86 h 287"/>
                  <a:gd name="T10" fmla="*/ 121 w 360"/>
                  <a:gd name="T11" fmla="*/ 52 h 287"/>
                  <a:gd name="T12" fmla="*/ 121 w 360"/>
                  <a:gd name="T13" fmla="*/ 40 h 287"/>
                  <a:gd name="T14" fmla="*/ 136 w 360"/>
                  <a:gd name="T15" fmla="*/ 40 h 287"/>
                  <a:gd name="T16" fmla="*/ 136 w 360"/>
                  <a:gd name="T17" fmla="*/ 92 h 287"/>
                  <a:gd name="T18" fmla="*/ 97 w 360"/>
                  <a:gd name="T19" fmla="*/ 151 h 287"/>
                  <a:gd name="T20" fmla="*/ 57 w 360"/>
                  <a:gd name="T21" fmla="*/ 95 h 287"/>
                  <a:gd name="T22" fmla="*/ 81 w 360"/>
                  <a:gd name="T23" fmla="*/ 46 h 287"/>
                  <a:gd name="T24" fmla="*/ 81 w 360"/>
                  <a:gd name="T25" fmla="*/ 40 h 287"/>
                  <a:gd name="T26" fmla="*/ 97 w 360"/>
                  <a:gd name="T27" fmla="*/ 40 h 287"/>
                  <a:gd name="T28" fmla="*/ 107 w 360"/>
                  <a:gd name="T29" fmla="*/ 40 h 287"/>
                  <a:gd name="T30" fmla="*/ 107 w 360"/>
                  <a:gd name="T31" fmla="*/ 30 h 287"/>
                  <a:gd name="T32" fmla="*/ 97 w 360"/>
                  <a:gd name="T33" fmla="*/ 30 h 287"/>
                  <a:gd name="T34" fmla="*/ 81 w 360"/>
                  <a:gd name="T35" fmla="*/ 30 h 287"/>
                  <a:gd name="T36" fmla="*/ 81 w 360"/>
                  <a:gd name="T37" fmla="*/ 30 h 287"/>
                  <a:gd name="T38" fmla="*/ 72 w 360"/>
                  <a:gd name="T39" fmla="*/ 30 h 287"/>
                  <a:gd name="T40" fmla="*/ 72 w 360"/>
                  <a:gd name="T41" fmla="*/ 30 h 287"/>
                  <a:gd name="T42" fmla="*/ 48 w 360"/>
                  <a:gd name="T43" fmla="*/ 30 h 287"/>
                  <a:gd name="T44" fmla="*/ 48 w 360"/>
                  <a:gd name="T45" fmla="*/ 85 h 287"/>
                  <a:gd name="T46" fmla="*/ 48 w 360"/>
                  <a:gd name="T47" fmla="*/ 91 h 287"/>
                  <a:gd name="T48" fmla="*/ 48 w 360"/>
                  <a:gd name="T49" fmla="*/ 91 h 287"/>
                  <a:gd name="T50" fmla="*/ 57 w 360"/>
                  <a:gd name="T51" fmla="*/ 83 h 287"/>
                  <a:gd name="T52" fmla="*/ 57 w 360"/>
                  <a:gd name="T53" fmla="*/ 83 h 287"/>
                  <a:gd name="T54" fmla="*/ 57 w 360"/>
                  <a:gd name="T55" fmla="*/ 40 h 287"/>
                  <a:gd name="T56" fmla="*/ 72 w 360"/>
                  <a:gd name="T57" fmla="*/ 40 h 287"/>
                  <a:gd name="T58" fmla="*/ 72 w 360"/>
                  <a:gd name="T59" fmla="*/ 40 h 287"/>
                  <a:gd name="T60" fmla="*/ 72 w 360"/>
                  <a:gd name="T61" fmla="*/ 52 h 287"/>
                  <a:gd name="T62" fmla="*/ 41 w 360"/>
                  <a:gd name="T63" fmla="*/ 100 h 287"/>
                  <a:gd name="T64" fmla="*/ 9 w 360"/>
                  <a:gd name="T65" fmla="*/ 52 h 287"/>
                  <a:gd name="T66" fmla="*/ 9 w 360"/>
                  <a:gd name="T67" fmla="*/ 10 h 287"/>
                  <a:gd name="T68" fmla="*/ 41 w 360"/>
                  <a:gd name="T69" fmla="*/ 10 h 287"/>
                  <a:gd name="T70" fmla="*/ 72 w 360"/>
                  <a:gd name="T71" fmla="*/ 10 h 287"/>
                  <a:gd name="T72" fmla="*/ 72 w 360"/>
                  <a:gd name="T73" fmla="*/ 26 h 287"/>
                  <a:gd name="T74" fmla="*/ 81 w 360"/>
                  <a:gd name="T75" fmla="*/ 26 h 287"/>
                  <a:gd name="T76" fmla="*/ 81 w 360"/>
                  <a:gd name="T77" fmla="*/ 0 h 287"/>
                  <a:gd name="T78" fmla="*/ 41 w 360"/>
                  <a:gd name="T79" fmla="*/ 0 h 287"/>
                  <a:gd name="T80" fmla="*/ 0 w 360"/>
                  <a:gd name="T81" fmla="*/ 0 h 287"/>
                  <a:gd name="T82" fmla="*/ 0 w 360"/>
                  <a:gd name="T83" fmla="*/ 46 h 287"/>
                  <a:gd name="T84" fmla="*/ 41 w 360"/>
                  <a:gd name="T85" fmla="*/ 104 h 287"/>
                  <a:gd name="T86" fmla="*/ 49 w 360"/>
                  <a:gd name="T87" fmla="*/ 100 h 287"/>
                  <a:gd name="T88" fmla="*/ 97 w 360"/>
                  <a:gd name="T89" fmla="*/ 154 h 287"/>
                  <a:gd name="T90" fmla="*/ 145 w 360"/>
                  <a:gd name="T91" fmla="*/ 100 h 287"/>
                  <a:gd name="T92" fmla="*/ 152 w 360"/>
                  <a:gd name="T93" fmla="*/ 104 h 287"/>
                  <a:gd name="T94" fmla="*/ 193 w 360"/>
                  <a:gd name="T95" fmla="*/ 46 h 287"/>
                  <a:gd name="T96" fmla="*/ 193 w 360"/>
                  <a:gd name="T97" fmla="*/ 0 h 287"/>
                  <a:gd name="T98" fmla="*/ 152 w 360"/>
                  <a:gd name="T99" fmla="*/ 0 h 287"/>
                  <a:gd name="T100" fmla="*/ 183 w 360"/>
                  <a:gd name="T101" fmla="*/ 52 h 287"/>
                  <a:gd name="T102" fmla="*/ 152 w 360"/>
                  <a:gd name="T103" fmla="*/ 100 h 287"/>
                  <a:gd name="T104" fmla="*/ 145 w 360"/>
                  <a:gd name="T105" fmla="*/ 97 h 287"/>
                  <a:gd name="T106" fmla="*/ 146 w 360"/>
                  <a:gd name="T107" fmla="*/ 85 h 287"/>
                  <a:gd name="T108" fmla="*/ 146 w 360"/>
                  <a:gd name="T109" fmla="*/ 30 h 287"/>
                  <a:gd name="T110" fmla="*/ 121 w 360"/>
                  <a:gd name="T111" fmla="*/ 30 h 287"/>
                  <a:gd name="T112" fmla="*/ 121 w 360"/>
                  <a:gd name="T113" fmla="*/ 10 h 287"/>
                  <a:gd name="T114" fmla="*/ 152 w 360"/>
                  <a:gd name="T115" fmla="*/ 10 h 287"/>
                  <a:gd name="T116" fmla="*/ 183 w 360"/>
                  <a:gd name="T117" fmla="*/ 10 h 287"/>
                  <a:gd name="T118" fmla="*/ 183 w 360"/>
                  <a:gd name="T119" fmla="*/ 52 h 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0" h="287">
                    <a:moveTo>
                      <a:pt x="284" y="0"/>
                    </a:moveTo>
                    <a:cubicBezTo>
                      <a:pt x="208" y="0"/>
                      <a:pt x="208" y="0"/>
                      <a:pt x="208" y="0"/>
                    </a:cubicBezTo>
                    <a:cubicBezTo>
                      <a:pt x="208" y="86"/>
                      <a:pt x="208" y="86"/>
                      <a:pt x="208" y="86"/>
                    </a:cubicBezTo>
                    <a:cubicBezTo>
                      <a:pt x="208" y="125"/>
                      <a:pt x="221" y="153"/>
                      <a:pt x="245" y="172"/>
                    </a:cubicBezTo>
                    <a:cubicBezTo>
                      <a:pt x="245" y="160"/>
                      <a:pt x="245" y="160"/>
                      <a:pt x="245" y="160"/>
                    </a:cubicBezTo>
                    <a:cubicBezTo>
                      <a:pt x="228" y="139"/>
                      <a:pt x="225" y="116"/>
                      <a:pt x="225" y="96"/>
                    </a:cubicBezTo>
                    <a:cubicBezTo>
                      <a:pt x="225" y="74"/>
                      <a:pt x="225" y="74"/>
                      <a:pt x="225" y="74"/>
                    </a:cubicBezTo>
                    <a:cubicBezTo>
                      <a:pt x="254" y="74"/>
                      <a:pt x="254" y="74"/>
                      <a:pt x="254" y="74"/>
                    </a:cubicBezTo>
                    <a:cubicBezTo>
                      <a:pt x="254" y="172"/>
                      <a:pt x="254" y="172"/>
                      <a:pt x="254" y="172"/>
                    </a:cubicBezTo>
                    <a:cubicBezTo>
                      <a:pt x="254" y="207"/>
                      <a:pt x="244" y="253"/>
                      <a:pt x="180" y="281"/>
                    </a:cubicBezTo>
                    <a:cubicBezTo>
                      <a:pt x="120" y="254"/>
                      <a:pt x="108" y="212"/>
                      <a:pt x="107" y="177"/>
                    </a:cubicBezTo>
                    <a:cubicBezTo>
                      <a:pt x="135" y="158"/>
                      <a:pt x="152" y="129"/>
                      <a:pt x="152" y="86"/>
                    </a:cubicBezTo>
                    <a:cubicBezTo>
                      <a:pt x="152" y="74"/>
                      <a:pt x="152" y="74"/>
                      <a:pt x="152" y="74"/>
                    </a:cubicBezTo>
                    <a:cubicBezTo>
                      <a:pt x="180" y="74"/>
                      <a:pt x="180" y="74"/>
                      <a:pt x="180" y="74"/>
                    </a:cubicBezTo>
                    <a:cubicBezTo>
                      <a:pt x="199" y="74"/>
                      <a:pt x="199" y="74"/>
                      <a:pt x="199" y="74"/>
                    </a:cubicBezTo>
                    <a:cubicBezTo>
                      <a:pt x="199" y="56"/>
                      <a:pt x="199" y="56"/>
                      <a:pt x="199" y="56"/>
                    </a:cubicBezTo>
                    <a:cubicBezTo>
                      <a:pt x="180" y="56"/>
                      <a:pt x="180" y="56"/>
                      <a:pt x="180" y="56"/>
                    </a:cubicBezTo>
                    <a:cubicBezTo>
                      <a:pt x="152" y="56"/>
                      <a:pt x="152" y="56"/>
                      <a:pt x="152" y="56"/>
                    </a:cubicBezTo>
                    <a:cubicBezTo>
                      <a:pt x="152" y="56"/>
                      <a:pt x="152" y="56"/>
                      <a:pt x="152"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3"/>
                      <a:pt x="89" y="166"/>
                      <a:pt x="89" y="170"/>
                    </a:cubicBezTo>
                    <a:cubicBezTo>
                      <a:pt x="89" y="170"/>
                      <a:pt x="89" y="170"/>
                      <a:pt x="89" y="170"/>
                    </a:cubicBezTo>
                    <a:cubicBezTo>
                      <a:pt x="96" y="165"/>
                      <a:pt x="102" y="160"/>
                      <a:pt x="107" y="155"/>
                    </a:cubicBezTo>
                    <a:cubicBezTo>
                      <a:pt x="107" y="155"/>
                      <a:pt x="107" y="155"/>
                      <a:pt x="107" y="155"/>
                    </a:cubicBezTo>
                    <a:cubicBezTo>
                      <a:pt x="107" y="74"/>
                      <a:pt x="107" y="74"/>
                      <a:pt x="107" y="74"/>
                    </a:cubicBezTo>
                    <a:cubicBezTo>
                      <a:pt x="134" y="74"/>
                      <a:pt x="134" y="74"/>
                      <a:pt x="134" y="74"/>
                    </a:cubicBezTo>
                    <a:cubicBezTo>
                      <a:pt x="134" y="74"/>
                      <a:pt x="134" y="74"/>
                      <a:pt x="134" y="74"/>
                    </a:cubicBezTo>
                    <a:cubicBezTo>
                      <a:pt x="134" y="96"/>
                      <a:pt x="134" y="96"/>
                      <a:pt x="134" y="96"/>
                    </a:cubicBezTo>
                    <a:cubicBezTo>
                      <a:pt x="134" y="126"/>
                      <a:pt x="129" y="163"/>
                      <a:pt x="76" y="187"/>
                    </a:cubicBezTo>
                    <a:cubicBezTo>
                      <a:pt x="23" y="163"/>
                      <a:pt x="17" y="126"/>
                      <a:pt x="17" y="96"/>
                    </a:cubicBezTo>
                    <a:cubicBezTo>
                      <a:pt x="17" y="18"/>
                      <a:pt x="17" y="18"/>
                      <a:pt x="17" y="18"/>
                    </a:cubicBezTo>
                    <a:cubicBezTo>
                      <a:pt x="76" y="18"/>
                      <a:pt x="76" y="18"/>
                      <a:pt x="76" y="18"/>
                    </a:cubicBezTo>
                    <a:cubicBezTo>
                      <a:pt x="134" y="18"/>
                      <a:pt x="134" y="18"/>
                      <a:pt x="134" y="18"/>
                    </a:cubicBezTo>
                    <a:cubicBezTo>
                      <a:pt x="134" y="48"/>
                      <a:pt x="134" y="48"/>
                      <a:pt x="134" y="48"/>
                    </a:cubicBezTo>
                    <a:cubicBezTo>
                      <a:pt x="152" y="48"/>
                      <a:pt x="152" y="48"/>
                      <a:pt x="152" y="48"/>
                    </a:cubicBezTo>
                    <a:cubicBezTo>
                      <a:pt x="152" y="0"/>
                      <a:pt x="152" y="0"/>
                      <a:pt x="152" y="0"/>
                    </a:cubicBezTo>
                    <a:cubicBezTo>
                      <a:pt x="76" y="0"/>
                      <a:pt x="76" y="0"/>
                      <a:pt x="76" y="0"/>
                    </a:cubicBezTo>
                    <a:cubicBezTo>
                      <a:pt x="0" y="0"/>
                      <a:pt x="0" y="0"/>
                      <a:pt x="0" y="0"/>
                    </a:cubicBezTo>
                    <a:cubicBezTo>
                      <a:pt x="0" y="86"/>
                      <a:pt x="0" y="86"/>
                      <a:pt x="0" y="86"/>
                    </a:cubicBezTo>
                    <a:cubicBezTo>
                      <a:pt x="0" y="143"/>
                      <a:pt x="29" y="175"/>
                      <a:pt x="76" y="193"/>
                    </a:cubicBezTo>
                    <a:cubicBezTo>
                      <a:pt x="81" y="191"/>
                      <a:pt x="86" y="189"/>
                      <a:pt x="91" y="186"/>
                    </a:cubicBezTo>
                    <a:cubicBezTo>
                      <a:pt x="99" y="238"/>
                      <a:pt x="132" y="269"/>
                      <a:pt x="180" y="287"/>
                    </a:cubicBezTo>
                    <a:cubicBezTo>
                      <a:pt x="229" y="269"/>
                      <a:pt x="261" y="238"/>
                      <a:pt x="270" y="187"/>
                    </a:cubicBezTo>
                    <a:cubicBezTo>
                      <a:pt x="274" y="189"/>
                      <a:pt x="279" y="191"/>
                      <a:pt x="284" y="193"/>
                    </a:cubicBezTo>
                    <a:cubicBezTo>
                      <a:pt x="331" y="175"/>
                      <a:pt x="360" y="143"/>
                      <a:pt x="360" y="86"/>
                    </a:cubicBezTo>
                    <a:cubicBezTo>
                      <a:pt x="360" y="0"/>
                      <a:pt x="360" y="0"/>
                      <a:pt x="360" y="0"/>
                    </a:cubicBezTo>
                    <a:lnTo>
                      <a:pt x="284" y="0"/>
                    </a:lnTo>
                    <a:close/>
                    <a:moveTo>
                      <a:pt x="342" y="96"/>
                    </a:moveTo>
                    <a:cubicBezTo>
                      <a:pt x="342" y="126"/>
                      <a:pt x="337" y="163"/>
                      <a:pt x="284" y="187"/>
                    </a:cubicBezTo>
                    <a:cubicBezTo>
                      <a:pt x="279" y="185"/>
                      <a:pt x="275" y="182"/>
                      <a:pt x="270" y="180"/>
                    </a:cubicBezTo>
                    <a:cubicBezTo>
                      <a:pt x="271" y="173"/>
                      <a:pt x="272" y="166"/>
                      <a:pt x="272" y="159"/>
                    </a:cubicBezTo>
                    <a:cubicBezTo>
                      <a:pt x="272" y="56"/>
                      <a:pt x="272" y="56"/>
                      <a:pt x="272" y="56"/>
                    </a:cubicBezTo>
                    <a:cubicBezTo>
                      <a:pt x="225" y="56"/>
                      <a:pt x="225" y="56"/>
                      <a:pt x="225" y="56"/>
                    </a:cubicBezTo>
                    <a:cubicBezTo>
                      <a:pt x="225" y="18"/>
                      <a:pt x="225" y="18"/>
                      <a:pt x="225" y="18"/>
                    </a:cubicBezTo>
                    <a:cubicBezTo>
                      <a:pt x="284" y="18"/>
                      <a:pt x="284" y="18"/>
                      <a:pt x="284" y="18"/>
                    </a:cubicBezTo>
                    <a:cubicBezTo>
                      <a:pt x="342" y="18"/>
                      <a:pt x="342" y="18"/>
                      <a:pt x="342" y="18"/>
                    </a:cubicBezTo>
                    <a:lnTo>
                      <a:pt x="342" y="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5" name="Freeform 9"/>
              <p:cNvSpPr>
                <a:spLocks noChangeAspect="1"/>
              </p:cNvSpPr>
              <p:nvPr userDrawn="1"/>
            </p:nvSpPr>
            <p:spPr bwMode="auto">
              <a:xfrm>
                <a:off x="975" y="4094"/>
                <a:ext cx="41" cy="52"/>
              </a:xfrm>
              <a:custGeom>
                <a:avLst/>
                <a:gdLst>
                  <a:gd name="T0" fmla="*/ 4 w 77"/>
                  <a:gd name="T1" fmla="*/ 52 h 96"/>
                  <a:gd name="T2" fmla="*/ 4 w 77"/>
                  <a:gd name="T3" fmla="*/ 50 h 96"/>
                  <a:gd name="T4" fmla="*/ 6 w 77"/>
                  <a:gd name="T5" fmla="*/ 49 h 96"/>
                  <a:gd name="T6" fmla="*/ 7 w 77"/>
                  <a:gd name="T7" fmla="*/ 48 h 96"/>
                  <a:gd name="T8" fmla="*/ 7 w 77"/>
                  <a:gd name="T9" fmla="*/ 43 h 96"/>
                  <a:gd name="T10" fmla="*/ 7 w 77"/>
                  <a:gd name="T11" fmla="*/ 37 h 96"/>
                  <a:gd name="T12" fmla="*/ 7 w 77"/>
                  <a:gd name="T13" fmla="*/ 17 h 96"/>
                  <a:gd name="T14" fmla="*/ 7 w 77"/>
                  <a:gd name="T15" fmla="*/ 8 h 96"/>
                  <a:gd name="T16" fmla="*/ 7 w 77"/>
                  <a:gd name="T17" fmla="*/ 3 h 96"/>
                  <a:gd name="T18" fmla="*/ 5 w 77"/>
                  <a:gd name="T19" fmla="*/ 3 h 96"/>
                  <a:gd name="T20" fmla="*/ 0 w 77"/>
                  <a:gd name="T21" fmla="*/ 2 h 96"/>
                  <a:gd name="T22" fmla="*/ 0 w 77"/>
                  <a:gd name="T23" fmla="*/ 0 h 96"/>
                  <a:gd name="T24" fmla="*/ 12 w 77"/>
                  <a:gd name="T25" fmla="*/ 0 h 96"/>
                  <a:gd name="T26" fmla="*/ 22 w 77"/>
                  <a:gd name="T27" fmla="*/ 0 h 96"/>
                  <a:gd name="T28" fmla="*/ 22 w 77"/>
                  <a:gd name="T29" fmla="*/ 2 h 96"/>
                  <a:gd name="T30" fmla="*/ 17 w 77"/>
                  <a:gd name="T31" fmla="*/ 3 h 96"/>
                  <a:gd name="T32" fmla="*/ 15 w 77"/>
                  <a:gd name="T33" fmla="*/ 3 h 96"/>
                  <a:gd name="T34" fmla="*/ 15 w 77"/>
                  <a:gd name="T35" fmla="*/ 7 h 96"/>
                  <a:gd name="T36" fmla="*/ 15 w 77"/>
                  <a:gd name="T37" fmla="*/ 17 h 96"/>
                  <a:gd name="T38" fmla="*/ 15 w 77"/>
                  <a:gd name="T39" fmla="*/ 42 h 96"/>
                  <a:gd name="T40" fmla="*/ 15 w 77"/>
                  <a:gd name="T41" fmla="*/ 49 h 96"/>
                  <a:gd name="T42" fmla="*/ 21 w 77"/>
                  <a:gd name="T43" fmla="*/ 49 h 96"/>
                  <a:gd name="T44" fmla="*/ 36 w 77"/>
                  <a:gd name="T45" fmla="*/ 48 h 96"/>
                  <a:gd name="T46" fmla="*/ 37 w 77"/>
                  <a:gd name="T47" fmla="*/ 45 h 96"/>
                  <a:gd name="T48" fmla="*/ 38 w 77"/>
                  <a:gd name="T49" fmla="*/ 39 h 96"/>
                  <a:gd name="T50" fmla="*/ 41 w 77"/>
                  <a:gd name="T51" fmla="*/ 39 h 96"/>
                  <a:gd name="T52" fmla="*/ 39 w 77"/>
                  <a:gd name="T53" fmla="*/ 51 h 96"/>
                  <a:gd name="T54" fmla="*/ 37 w 77"/>
                  <a:gd name="T55" fmla="*/ 52 h 96"/>
                  <a:gd name="T56" fmla="*/ 31 w 77"/>
                  <a:gd name="T57" fmla="*/ 52 h 96"/>
                  <a:gd name="T58" fmla="*/ 11 w 77"/>
                  <a:gd name="T59" fmla="*/ 52 h 96"/>
                  <a:gd name="T60" fmla="*/ 4 w 77"/>
                  <a:gd name="T61" fmla="*/ 52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7" h="96">
                    <a:moveTo>
                      <a:pt x="7" y="96"/>
                    </a:moveTo>
                    <a:cubicBezTo>
                      <a:pt x="7" y="93"/>
                      <a:pt x="7" y="93"/>
                      <a:pt x="7" y="93"/>
                    </a:cubicBezTo>
                    <a:cubicBezTo>
                      <a:pt x="9" y="91"/>
                      <a:pt x="11" y="90"/>
                      <a:pt x="12" y="90"/>
                    </a:cubicBezTo>
                    <a:cubicBezTo>
                      <a:pt x="12" y="89"/>
                      <a:pt x="13" y="89"/>
                      <a:pt x="13" y="88"/>
                    </a:cubicBezTo>
                    <a:cubicBezTo>
                      <a:pt x="13" y="87"/>
                      <a:pt x="14" y="84"/>
                      <a:pt x="14" y="80"/>
                    </a:cubicBezTo>
                    <a:cubicBezTo>
                      <a:pt x="14" y="74"/>
                      <a:pt x="14" y="70"/>
                      <a:pt x="14" y="69"/>
                    </a:cubicBezTo>
                    <a:cubicBezTo>
                      <a:pt x="14" y="32"/>
                      <a:pt x="14" y="32"/>
                      <a:pt x="14" y="32"/>
                    </a:cubicBezTo>
                    <a:cubicBezTo>
                      <a:pt x="14" y="26"/>
                      <a:pt x="14" y="20"/>
                      <a:pt x="14" y="14"/>
                    </a:cubicBezTo>
                    <a:cubicBezTo>
                      <a:pt x="14" y="10"/>
                      <a:pt x="13" y="7"/>
                      <a:pt x="13" y="6"/>
                    </a:cubicBezTo>
                    <a:cubicBezTo>
                      <a:pt x="12" y="6"/>
                      <a:pt x="11" y="5"/>
                      <a:pt x="10" y="5"/>
                    </a:cubicBezTo>
                    <a:cubicBezTo>
                      <a:pt x="9" y="4"/>
                      <a:pt x="6" y="4"/>
                      <a:pt x="0" y="4"/>
                    </a:cubicBezTo>
                    <a:cubicBezTo>
                      <a:pt x="0" y="0"/>
                      <a:pt x="0" y="0"/>
                      <a:pt x="0" y="0"/>
                    </a:cubicBezTo>
                    <a:cubicBezTo>
                      <a:pt x="12" y="0"/>
                      <a:pt x="19" y="0"/>
                      <a:pt x="22" y="0"/>
                    </a:cubicBezTo>
                    <a:cubicBezTo>
                      <a:pt x="25" y="0"/>
                      <a:pt x="31"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78"/>
                      <a:pt x="28" y="78"/>
                      <a:pt x="28" y="78"/>
                    </a:cubicBezTo>
                    <a:cubicBezTo>
                      <a:pt x="28" y="83"/>
                      <a:pt x="28" y="87"/>
                      <a:pt x="28" y="90"/>
                    </a:cubicBezTo>
                    <a:cubicBezTo>
                      <a:pt x="33" y="90"/>
                      <a:pt x="34" y="90"/>
                      <a:pt x="39" y="90"/>
                    </a:cubicBezTo>
                    <a:cubicBezTo>
                      <a:pt x="53" y="90"/>
                      <a:pt x="63" y="89"/>
                      <a:pt x="68" y="88"/>
                    </a:cubicBezTo>
                    <a:cubicBezTo>
                      <a:pt x="69" y="86"/>
                      <a:pt x="69" y="85"/>
                      <a:pt x="70" y="83"/>
                    </a:cubicBezTo>
                    <a:cubicBezTo>
                      <a:pt x="72" y="72"/>
                      <a:pt x="72" y="72"/>
                      <a:pt x="72" y="72"/>
                    </a:cubicBezTo>
                    <a:cubicBezTo>
                      <a:pt x="77" y="72"/>
                      <a:pt x="77" y="72"/>
                      <a:pt x="77" y="72"/>
                    </a:cubicBezTo>
                    <a:cubicBezTo>
                      <a:pt x="76" y="78"/>
                      <a:pt x="75" y="86"/>
                      <a:pt x="74" y="95"/>
                    </a:cubicBezTo>
                    <a:cubicBezTo>
                      <a:pt x="72" y="96"/>
                      <a:pt x="71" y="96"/>
                      <a:pt x="69" y="96"/>
                    </a:cubicBezTo>
                    <a:cubicBezTo>
                      <a:pt x="67" y="96"/>
                      <a:pt x="63" y="96"/>
                      <a:pt x="58" y="96"/>
                    </a:cubicBezTo>
                    <a:cubicBezTo>
                      <a:pt x="20" y="96"/>
                      <a:pt x="20" y="96"/>
                      <a:pt x="20" y="96"/>
                    </a:cubicBezTo>
                    <a:cubicBezTo>
                      <a:pt x="16" y="96"/>
                      <a:pt x="11" y="96"/>
                      <a:pt x="7" y="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6" name="Freeform 10"/>
              <p:cNvSpPr>
                <a:spLocks noChangeAspect="1" noEditPoints="1"/>
              </p:cNvSpPr>
              <p:nvPr userDrawn="1"/>
            </p:nvSpPr>
            <p:spPr bwMode="auto">
              <a:xfrm>
                <a:off x="1021" y="4094"/>
                <a:ext cx="22" cy="52"/>
              </a:xfrm>
              <a:custGeom>
                <a:avLst/>
                <a:gdLst>
                  <a:gd name="T0" fmla="*/ 22 w 42"/>
                  <a:gd name="T1" fmla="*/ 50 h 96"/>
                  <a:gd name="T2" fmla="*/ 22 w 42"/>
                  <a:gd name="T3" fmla="*/ 52 h 96"/>
                  <a:gd name="T4" fmla="*/ 12 w 42"/>
                  <a:gd name="T5" fmla="*/ 52 h 96"/>
                  <a:gd name="T6" fmla="*/ 0 w 42"/>
                  <a:gd name="T7" fmla="*/ 52 h 96"/>
                  <a:gd name="T8" fmla="*/ 0 w 42"/>
                  <a:gd name="T9" fmla="*/ 50 h 96"/>
                  <a:gd name="T10" fmla="*/ 5 w 42"/>
                  <a:gd name="T11" fmla="*/ 49 h 96"/>
                  <a:gd name="T12" fmla="*/ 7 w 42"/>
                  <a:gd name="T13" fmla="*/ 48 h 96"/>
                  <a:gd name="T14" fmla="*/ 7 w 42"/>
                  <a:gd name="T15" fmla="*/ 45 h 96"/>
                  <a:gd name="T16" fmla="*/ 7 w 42"/>
                  <a:gd name="T17" fmla="*/ 35 h 96"/>
                  <a:gd name="T18" fmla="*/ 7 w 42"/>
                  <a:gd name="T19" fmla="*/ 17 h 96"/>
                  <a:gd name="T20" fmla="*/ 7 w 42"/>
                  <a:gd name="T21" fmla="*/ 8 h 96"/>
                  <a:gd name="T22" fmla="*/ 7 w 42"/>
                  <a:gd name="T23" fmla="*/ 3 h 96"/>
                  <a:gd name="T24" fmla="*/ 5 w 42"/>
                  <a:gd name="T25" fmla="*/ 3 h 96"/>
                  <a:gd name="T26" fmla="*/ 0 w 42"/>
                  <a:gd name="T27" fmla="*/ 2 h 96"/>
                  <a:gd name="T28" fmla="*/ 0 w 42"/>
                  <a:gd name="T29" fmla="*/ 0 h 96"/>
                  <a:gd name="T30" fmla="*/ 11 w 42"/>
                  <a:gd name="T31" fmla="*/ 0 h 96"/>
                  <a:gd name="T32" fmla="*/ 22 w 42"/>
                  <a:gd name="T33" fmla="*/ 0 h 96"/>
                  <a:gd name="T34" fmla="*/ 22 w 42"/>
                  <a:gd name="T35" fmla="*/ 2 h 96"/>
                  <a:gd name="T36" fmla="*/ 16 w 42"/>
                  <a:gd name="T37" fmla="*/ 3 h 96"/>
                  <a:gd name="T38" fmla="*/ 15 w 42"/>
                  <a:gd name="T39" fmla="*/ 3 h 96"/>
                  <a:gd name="T40" fmla="*/ 15 w 42"/>
                  <a:gd name="T41" fmla="*/ 7 h 96"/>
                  <a:gd name="T42" fmla="*/ 15 w 42"/>
                  <a:gd name="T43" fmla="*/ 17 h 96"/>
                  <a:gd name="T44" fmla="*/ 15 w 42"/>
                  <a:gd name="T45" fmla="*/ 35 h 96"/>
                  <a:gd name="T46" fmla="*/ 15 w 42"/>
                  <a:gd name="T47" fmla="*/ 44 h 96"/>
                  <a:gd name="T48" fmla="*/ 15 w 42"/>
                  <a:gd name="T49" fmla="*/ 48 h 96"/>
                  <a:gd name="T50" fmla="*/ 16 w 42"/>
                  <a:gd name="T51" fmla="*/ 49 h 96"/>
                  <a:gd name="T52" fmla="*/ 22 w 42"/>
                  <a:gd name="T53" fmla="*/ 50 h 96"/>
                  <a:gd name="T54" fmla="*/ 15 w 42"/>
                  <a:gd name="T55" fmla="*/ 7 h 96"/>
                  <a:gd name="T56" fmla="*/ 15 w 42"/>
                  <a:gd name="T57" fmla="*/ 17 h 96"/>
                  <a:gd name="T58" fmla="*/ 15 w 42"/>
                  <a:gd name="T59" fmla="*/ 35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 h="96">
                    <a:moveTo>
                      <a:pt x="42" y="92"/>
                    </a:moveTo>
                    <a:cubicBezTo>
                      <a:pt x="42" y="96"/>
                      <a:pt x="42" y="96"/>
                      <a:pt x="42" y="96"/>
                    </a:cubicBezTo>
                    <a:cubicBezTo>
                      <a:pt x="32" y="96"/>
                      <a:pt x="25" y="96"/>
                      <a:pt x="22" y="96"/>
                    </a:cubicBezTo>
                    <a:cubicBezTo>
                      <a:pt x="0" y="96"/>
                      <a:pt x="0" y="96"/>
                      <a:pt x="0" y="96"/>
                    </a:cubicBezTo>
                    <a:cubicBezTo>
                      <a:pt x="0" y="92"/>
                      <a:pt x="0" y="92"/>
                      <a:pt x="0" y="92"/>
                    </a:cubicBezTo>
                    <a:cubicBezTo>
                      <a:pt x="6" y="92"/>
                      <a:pt x="9" y="91"/>
                      <a:pt x="10" y="91"/>
                    </a:cubicBezTo>
                    <a:cubicBezTo>
                      <a:pt x="11" y="91"/>
                      <a:pt x="12" y="90"/>
                      <a:pt x="13" y="89"/>
                    </a:cubicBezTo>
                    <a:cubicBezTo>
                      <a:pt x="13" y="89"/>
                      <a:pt x="14" y="86"/>
                      <a:pt x="14" y="83"/>
                    </a:cubicBezTo>
                    <a:cubicBezTo>
                      <a:pt x="14" y="82"/>
                      <a:pt x="14" y="75"/>
                      <a:pt x="14" y="64"/>
                    </a:cubicBezTo>
                    <a:cubicBezTo>
                      <a:pt x="14" y="32"/>
                      <a:pt x="14" y="32"/>
                      <a:pt x="14" y="32"/>
                    </a:cubicBezTo>
                    <a:cubicBezTo>
                      <a:pt x="14" y="26"/>
                      <a:pt x="14" y="20"/>
                      <a:pt x="14" y="14"/>
                    </a:cubicBezTo>
                    <a:cubicBezTo>
                      <a:pt x="14" y="10"/>
                      <a:pt x="13" y="7"/>
                      <a:pt x="13" y="6"/>
                    </a:cubicBezTo>
                    <a:cubicBezTo>
                      <a:pt x="12" y="6"/>
                      <a:pt x="11" y="5"/>
                      <a:pt x="10" y="5"/>
                    </a:cubicBezTo>
                    <a:cubicBezTo>
                      <a:pt x="9" y="4"/>
                      <a:pt x="6" y="4"/>
                      <a:pt x="0" y="4"/>
                    </a:cubicBezTo>
                    <a:cubicBezTo>
                      <a:pt x="0" y="0"/>
                      <a:pt x="0" y="0"/>
                      <a:pt x="0" y="0"/>
                    </a:cubicBezTo>
                    <a:cubicBezTo>
                      <a:pt x="9" y="0"/>
                      <a:pt x="16" y="0"/>
                      <a:pt x="21" y="0"/>
                    </a:cubicBezTo>
                    <a:cubicBezTo>
                      <a:pt x="26" y="0"/>
                      <a:pt x="32" y="0"/>
                      <a:pt x="42" y="0"/>
                    </a:cubicBezTo>
                    <a:cubicBezTo>
                      <a:pt x="42" y="4"/>
                      <a:pt x="42" y="4"/>
                      <a:pt x="42" y="4"/>
                    </a:cubicBezTo>
                    <a:cubicBezTo>
                      <a:pt x="36" y="4"/>
                      <a:pt x="33" y="4"/>
                      <a:pt x="31" y="5"/>
                    </a:cubicBezTo>
                    <a:cubicBezTo>
                      <a:pt x="30" y="5"/>
                      <a:pt x="29" y="6"/>
                      <a:pt x="29" y="6"/>
                    </a:cubicBezTo>
                    <a:cubicBezTo>
                      <a:pt x="28" y="7"/>
                      <a:pt x="28" y="9"/>
                      <a:pt x="28" y="13"/>
                    </a:cubicBezTo>
                    <a:cubicBezTo>
                      <a:pt x="28" y="14"/>
                      <a:pt x="28" y="20"/>
                      <a:pt x="28" y="32"/>
                    </a:cubicBezTo>
                    <a:cubicBezTo>
                      <a:pt x="28" y="64"/>
                      <a:pt x="28" y="64"/>
                      <a:pt x="28" y="64"/>
                    </a:cubicBezTo>
                    <a:cubicBezTo>
                      <a:pt x="28" y="70"/>
                      <a:pt x="28" y="76"/>
                      <a:pt x="28" y="82"/>
                    </a:cubicBezTo>
                    <a:cubicBezTo>
                      <a:pt x="28" y="86"/>
                      <a:pt x="28" y="88"/>
                      <a:pt x="29" y="89"/>
                    </a:cubicBezTo>
                    <a:cubicBezTo>
                      <a:pt x="29" y="90"/>
                      <a:pt x="30" y="91"/>
                      <a:pt x="31" y="91"/>
                    </a:cubicBezTo>
                    <a:cubicBezTo>
                      <a:pt x="33" y="91"/>
                      <a:pt x="36" y="92"/>
                      <a:pt x="42" y="92"/>
                    </a:cubicBezTo>
                    <a:close/>
                    <a:moveTo>
                      <a:pt x="28" y="13"/>
                    </a:moveTo>
                    <a:cubicBezTo>
                      <a:pt x="28" y="14"/>
                      <a:pt x="28" y="20"/>
                      <a:pt x="28" y="32"/>
                    </a:cubicBezTo>
                    <a:cubicBezTo>
                      <a:pt x="28" y="64"/>
                      <a:pt x="28" y="64"/>
                      <a:pt x="28" y="6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7" name="Freeform 11"/>
              <p:cNvSpPr>
                <a:spLocks noChangeAspect="1"/>
              </p:cNvSpPr>
              <p:nvPr userDrawn="1"/>
            </p:nvSpPr>
            <p:spPr bwMode="auto">
              <a:xfrm>
                <a:off x="1051" y="4094"/>
                <a:ext cx="61" cy="53"/>
              </a:xfrm>
              <a:custGeom>
                <a:avLst/>
                <a:gdLst>
                  <a:gd name="T0" fmla="*/ 0 w 112"/>
                  <a:gd name="T1" fmla="*/ 51 h 99"/>
                  <a:gd name="T2" fmla="*/ 0 w 112"/>
                  <a:gd name="T3" fmla="*/ 49 h 99"/>
                  <a:gd name="T4" fmla="*/ 5 w 112"/>
                  <a:gd name="T5" fmla="*/ 49 h 99"/>
                  <a:gd name="T6" fmla="*/ 6 w 112"/>
                  <a:gd name="T7" fmla="*/ 48 h 99"/>
                  <a:gd name="T8" fmla="*/ 7 w 112"/>
                  <a:gd name="T9" fmla="*/ 44 h 99"/>
                  <a:gd name="T10" fmla="*/ 7 w 112"/>
                  <a:gd name="T11" fmla="*/ 36 h 99"/>
                  <a:gd name="T12" fmla="*/ 7 w 112"/>
                  <a:gd name="T13" fmla="*/ 6 h 99"/>
                  <a:gd name="T14" fmla="*/ 7 w 112"/>
                  <a:gd name="T15" fmla="*/ 5 h 99"/>
                  <a:gd name="T16" fmla="*/ 5 w 112"/>
                  <a:gd name="T17" fmla="*/ 3 h 99"/>
                  <a:gd name="T18" fmla="*/ 4 w 112"/>
                  <a:gd name="T19" fmla="*/ 2 h 99"/>
                  <a:gd name="T20" fmla="*/ 0 w 112"/>
                  <a:gd name="T21" fmla="*/ 2 h 99"/>
                  <a:gd name="T22" fmla="*/ 0 w 112"/>
                  <a:gd name="T23" fmla="*/ 0 h 99"/>
                  <a:gd name="T24" fmla="*/ 8 w 112"/>
                  <a:gd name="T25" fmla="*/ 0 h 99"/>
                  <a:gd name="T26" fmla="*/ 14 w 112"/>
                  <a:gd name="T27" fmla="*/ 0 h 99"/>
                  <a:gd name="T28" fmla="*/ 19 w 112"/>
                  <a:gd name="T29" fmla="*/ 6 h 99"/>
                  <a:gd name="T30" fmla="*/ 27 w 112"/>
                  <a:gd name="T31" fmla="*/ 15 h 99"/>
                  <a:gd name="T32" fmla="*/ 38 w 112"/>
                  <a:gd name="T33" fmla="*/ 28 h 99"/>
                  <a:gd name="T34" fmla="*/ 47 w 112"/>
                  <a:gd name="T35" fmla="*/ 38 h 99"/>
                  <a:gd name="T36" fmla="*/ 51 w 112"/>
                  <a:gd name="T37" fmla="*/ 42 h 99"/>
                  <a:gd name="T38" fmla="*/ 51 w 112"/>
                  <a:gd name="T39" fmla="*/ 16 h 99"/>
                  <a:gd name="T40" fmla="*/ 50 w 112"/>
                  <a:gd name="T41" fmla="*/ 7 h 99"/>
                  <a:gd name="T42" fmla="*/ 50 w 112"/>
                  <a:gd name="T43" fmla="*/ 3 h 99"/>
                  <a:gd name="T44" fmla="*/ 49 w 112"/>
                  <a:gd name="T45" fmla="*/ 3 h 99"/>
                  <a:gd name="T46" fmla="*/ 44 w 112"/>
                  <a:gd name="T47" fmla="*/ 2 h 99"/>
                  <a:gd name="T48" fmla="*/ 44 w 112"/>
                  <a:gd name="T49" fmla="*/ 0 h 99"/>
                  <a:gd name="T50" fmla="*/ 53 w 112"/>
                  <a:gd name="T51" fmla="*/ 0 h 99"/>
                  <a:gd name="T52" fmla="*/ 61 w 112"/>
                  <a:gd name="T53" fmla="*/ 0 h 99"/>
                  <a:gd name="T54" fmla="*/ 61 w 112"/>
                  <a:gd name="T55" fmla="*/ 2 h 99"/>
                  <a:gd name="T56" fmla="*/ 56 w 112"/>
                  <a:gd name="T57" fmla="*/ 3 h 99"/>
                  <a:gd name="T58" fmla="*/ 55 w 112"/>
                  <a:gd name="T59" fmla="*/ 3 h 99"/>
                  <a:gd name="T60" fmla="*/ 54 w 112"/>
                  <a:gd name="T61" fmla="*/ 7 h 99"/>
                  <a:gd name="T62" fmla="*/ 54 w 112"/>
                  <a:gd name="T63" fmla="*/ 16 h 99"/>
                  <a:gd name="T64" fmla="*/ 54 w 112"/>
                  <a:gd name="T65" fmla="*/ 33 h 99"/>
                  <a:gd name="T66" fmla="*/ 54 w 112"/>
                  <a:gd name="T67" fmla="*/ 53 h 99"/>
                  <a:gd name="T68" fmla="*/ 51 w 112"/>
                  <a:gd name="T69" fmla="*/ 53 h 99"/>
                  <a:gd name="T70" fmla="*/ 50 w 112"/>
                  <a:gd name="T71" fmla="*/ 52 h 99"/>
                  <a:gd name="T72" fmla="*/ 49 w 112"/>
                  <a:gd name="T73" fmla="*/ 51 h 99"/>
                  <a:gd name="T74" fmla="*/ 47 w 112"/>
                  <a:gd name="T75" fmla="*/ 50 h 99"/>
                  <a:gd name="T76" fmla="*/ 42 w 112"/>
                  <a:gd name="T77" fmla="*/ 44 h 99"/>
                  <a:gd name="T78" fmla="*/ 38 w 112"/>
                  <a:gd name="T79" fmla="*/ 39 h 99"/>
                  <a:gd name="T80" fmla="*/ 10 w 112"/>
                  <a:gd name="T81" fmla="*/ 7 h 99"/>
                  <a:gd name="T82" fmla="*/ 10 w 112"/>
                  <a:gd name="T83" fmla="*/ 35 h 99"/>
                  <a:gd name="T84" fmla="*/ 11 w 112"/>
                  <a:gd name="T85" fmla="*/ 44 h 99"/>
                  <a:gd name="T86" fmla="*/ 11 w 112"/>
                  <a:gd name="T87" fmla="*/ 48 h 99"/>
                  <a:gd name="T88" fmla="*/ 12 w 112"/>
                  <a:gd name="T89" fmla="*/ 49 h 99"/>
                  <a:gd name="T90" fmla="*/ 17 w 112"/>
                  <a:gd name="T91" fmla="*/ 49 h 99"/>
                  <a:gd name="T92" fmla="*/ 17 w 112"/>
                  <a:gd name="T93" fmla="*/ 51 h 99"/>
                  <a:gd name="T94" fmla="*/ 10 w 112"/>
                  <a:gd name="T95" fmla="*/ 51 h 99"/>
                  <a:gd name="T96" fmla="*/ 0 w 112"/>
                  <a:gd name="T97" fmla="*/ 51 h 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99">
                    <a:moveTo>
                      <a:pt x="0" y="96"/>
                    </a:moveTo>
                    <a:cubicBezTo>
                      <a:pt x="0" y="92"/>
                      <a:pt x="0" y="92"/>
                      <a:pt x="0" y="92"/>
                    </a:cubicBezTo>
                    <a:cubicBezTo>
                      <a:pt x="5" y="92"/>
                      <a:pt x="8" y="91"/>
                      <a:pt x="10" y="91"/>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3"/>
                      <a:pt x="70" y="53"/>
                      <a:pt x="70" y="53"/>
                    </a:cubicBezTo>
                    <a:cubicBezTo>
                      <a:pt x="77" y="61"/>
                      <a:pt x="82" y="67"/>
                      <a:pt x="86" y="71"/>
                    </a:cubicBezTo>
                    <a:cubicBezTo>
                      <a:pt x="89" y="74"/>
                      <a:pt x="91" y="77"/>
                      <a:pt x="93" y="78"/>
                    </a:cubicBezTo>
                    <a:cubicBezTo>
                      <a:pt x="93" y="29"/>
                      <a:pt x="93" y="29"/>
                      <a:pt x="93" y="29"/>
                    </a:cubicBezTo>
                    <a:cubicBezTo>
                      <a:pt x="93" y="24"/>
                      <a:pt x="92" y="19"/>
                      <a:pt x="92" y="13"/>
                    </a:cubicBezTo>
                    <a:cubicBezTo>
                      <a:pt x="92" y="10"/>
                      <a:pt x="92" y="7"/>
                      <a:pt x="91" y="6"/>
                    </a:cubicBezTo>
                    <a:cubicBezTo>
                      <a:pt x="91" y="6"/>
                      <a:pt x="90" y="5"/>
                      <a:pt x="90" y="5"/>
                    </a:cubicBezTo>
                    <a:cubicBezTo>
                      <a:pt x="88" y="4"/>
                      <a:pt x="85" y="4"/>
                      <a:pt x="80" y="4"/>
                    </a:cubicBezTo>
                    <a:cubicBezTo>
                      <a:pt x="80" y="0"/>
                      <a:pt x="80" y="0"/>
                      <a:pt x="80" y="0"/>
                    </a:cubicBezTo>
                    <a:cubicBezTo>
                      <a:pt x="86" y="0"/>
                      <a:pt x="91" y="0"/>
                      <a:pt x="97" y="0"/>
                    </a:cubicBezTo>
                    <a:cubicBezTo>
                      <a:pt x="102" y="0"/>
                      <a:pt x="107" y="0"/>
                      <a:pt x="112" y="0"/>
                    </a:cubicBezTo>
                    <a:cubicBezTo>
                      <a:pt x="112" y="4"/>
                      <a:pt x="112" y="4"/>
                      <a:pt x="112" y="4"/>
                    </a:cubicBezTo>
                    <a:cubicBezTo>
                      <a:pt x="107" y="4"/>
                      <a:pt x="104" y="4"/>
                      <a:pt x="102" y="5"/>
                    </a:cubicBezTo>
                    <a:cubicBezTo>
                      <a:pt x="101" y="5"/>
                      <a:pt x="101" y="6"/>
                      <a:pt x="101" y="6"/>
                    </a:cubicBezTo>
                    <a:cubicBezTo>
                      <a:pt x="100" y="7"/>
                      <a:pt x="100" y="10"/>
                      <a:pt x="100" y="14"/>
                    </a:cubicBezTo>
                    <a:cubicBezTo>
                      <a:pt x="99" y="19"/>
                      <a:pt x="99" y="25"/>
                      <a:pt x="99" y="29"/>
                    </a:cubicBezTo>
                    <a:cubicBezTo>
                      <a:pt x="99" y="62"/>
                      <a:pt x="99" y="62"/>
                      <a:pt x="99" y="62"/>
                    </a:cubicBezTo>
                    <a:cubicBezTo>
                      <a:pt x="99" y="68"/>
                      <a:pt x="99" y="81"/>
                      <a:pt x="100" y="99"/>
                    </a:cubicBezTo>
                    <a:cubicBezTo>
                      <a:pt x="93" y="99"/>
                      <a:pt x="93" y="99"/>
                      <a:pt x="93" y="99"/>
                    </a:cubicBezTo>
                    <a:cubicBezTo>
                      <a:pt x="91" y="97"/>
                      <a:pt x="91" y="97"/>
                      <a:pt x="91" y="97"/>
                    </a:cubicBezTo>
                    <a:cubicBezTo>
                      <a:pt x="91" y="97"/>
                      <a:pt x="90" y="96"/>
                      <a:pt x="90" y="96"/>
                    </a:cubicBezTo>
                    <a:cubicBezTo>
                      <a:pt x="89" y="95"/>
                      <a:pt x="88" y="95"/>
                      <a:pt x="87" y="93"/>
                    </a:cubicBezTo>
                    <a:cubicBezTo>
                      <a:pt x="83" y="89"/>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1"/>
                    </a:cubicBezTo>
                    <a:cubicBezTo>
                      <a:pt x="23" y="91"/>
                      <a:pt x="27" y="92"/>
                      <a:pt x="32" y="92"/>
                    </a:cubicBezTo>
                    <a:cubicBezTo>
                      <a:pt x="32" y="96"/>
                      <a:pt x="32" y="96"/>
                      <a:pt x="32" y="96"/>
                    </a:cubicBezTo>
                    <a:cubicBezTo>
                      <a:pt x="28" y="96"/>
                      <a:pt x="23" y="96"/>
                      <a:pt x="18" y="96"/>
                    </a:cubicBezTo>
                    <a:cubicBezTo>
                      <a:pt x="13" y="96"/>
                      <a:pt x="7" y="96"/>
                      <a:pt x="0" y="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8" name="Freeform 12"/>
              <p:cNvSpPr>
                <a:spLocks noChangeAspect="1"/>
              </p:cNvSpPr>
              <p:nvPr userDrawn="1"/>
            </p:nvSpPr>
            <p:spPr bwMode="auto">
              <a:xfrm>
                <a:off x="1118" y="4094"/>
                <a:ext cx="22" cy="52"/>
              </a:xfrm>
              <a:custGeom>
                <a:avLst/>
                <a:gdLst>
                  <a:gd name="T0" fmla="*/ 22 w 41"/>
                  <a:gd name="T1" fmla="*/ 50 h 96"/>
                  <a:gd name="T2" fmla="*/ 22 w 41"/>
                  <a:gd name="T3" fmla="*/ 52 h 96"/>
                  <a:gd name="T4" fmla="*/ 12 w 41"/>
                  <a:gd name="T5" fmla="*/ 52 h 96"/>
                  <a:gd name="T6" fmla="*/ 0 w 41"/>
                  <a:gd name="T7" fmla="*/ 52 h 96"/>
                  <a:gd name="T8" fmla="*/ 0 w 41"/>
                  <a:gd name="T9" fmla="*/ 50 h 96"/>
                  <a:gd name="T10" fmla="*/ 5 w 41"/>
                  <a:gd name="T11" fmla="*/ 49 h 96"/>
                  <a:gd name="T12" fmla="*/ 7 w 41"/>
                  <a:gd name="T13" fmla="*/ 48 h 96"/>
                  <a:gd name="T14" fmla="*/ 8 w 41"/>
                  <a:gd name="T15" fmla="*/ 45 h 96"/>
                  <a:gd name="T16" fmla="*/ 8 w 41"/>
                  <a:gd name="T17" fmla="*/ 35 h 96"/>
                  <a:gd name="T18" fmla="*/ 8 w 41"/>
                  <a:gd name="T19" fmla="*/ 17 h 96"/>
                  <a:gd name="T20" fmla="*/ 8 w 41"/>
                  <a:gd name="T21" fmla="*/ 8 h 96"/>
                  <a:gd name="T22" fmla="*/ 7 w 41"/>
                  <a:gd name="T23" fmla="*/ 3 h 96"/>
                  <a:gd name="T24" fmla="*/ 5 w 41"/>
                  <a:gd name="T25" fmla="*/ 3 h 96"/>
                  <a:gd name="T26" fmla="*/ 0 w 41"/>
                  <a:gd name="T27" fmla="*/ 2 h 96"/>
                  <a:gd name="T28" fmla="*/ 0 w 41"/>
                  <a:gd name="T29" fmla="*/ 0 h 96"/>
                  <a:gd name="T30" fmla="*/ 11 w 41"/>
                  <a:gd name="T31" fmla="*/ 0 h 96"/>
                  <a:gd name="T32" fmla="*/ 22 w 41"/>
                  <a:gd name="T33" fmla="*/ 0 h 96"/>
                  <a:gd name="T34" fmla="*/ 22 w 41"/>
                  <a:gd name="T35" fmla="*/ 2 h 96"/>
                  <a:gd name="T36" fmla="*/ 17 w 41"/>
                  <a:gd name="T37" fmla="*/ 3 h 96"/>
                  <a:gd name="T38" fmla="*/ 16 w 41"/>
                  <a:gd name="T39" fmla="*/ 3 h 96"/>
                  <a:gd name="T40" fmla="*/ 15 w 41"/>
                  <a:gd name="T41" fmla="*/ 7 h 96"/>
                  <a:gd name="T42" fmla="*/ 14 w 41"/>
                  <a:gd name="T43" fmla="*/ 17 h 96"/>
                  <a:gd name="T44" fmla="*/ 14 w 41"/>
                  <a:gd name="T45" fmla="*/ 35 h 96"/>
                  <a:gd name="T46" fmla="*/ 15 w 41"/>
                  <a:gd name="T47" fmla="*/ 44 h 96"/>
                  <a:gd name="T48" fmla="*/ 16 w 41"/>
                  <a:gd name="T49" fmla="*/ 48 h 96"/>
                  <a:gd name="T50" fmla="*/ 17 w 41"/>
                  <a:gd name="T51" fmla="*/ 49 h 96"/>
                  <a:gd name="T52" fmla="*/ 22 w 41"/>
                  <a:gd name="T53" fmla="*/ 50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 h="96">
                    <a:moveTo>
                      <a:pt x="41" y="92"/>
                    </a:moveTo>
                    <a:cubicBezTo>
                      <a:pt x="41" y="96"/>
                      <a:pt x="41" y="96"/>
                      <a:pt x="41" y="96"/>
                    </a:cubicBezTo>
                    <a:cubicBezTo>
                      <a:pt x="31" y="96"/>
                      <a:pt x="25" y="96"/>
                      <a:pt x="22" y="96"/>
                    </a:cubicBezTo>
                    <a:cubicBezTo>
                      <a:pt x="0" y="96"/>
                      <a:pt x="0" y="96"/>
                      <a:pt x="0" y="96"/>
                    </a:cubicBezTo>
                    <a:cubicBezTo>
                      <a:pt x="0" y="92"/>
                      <a:pt x="0" y="92"/>
                      <a:pt x="0" y="92"/>
                    </a:cubicBezTo>
                    <a:cubicBezTo>
                      <a:pt x="5" y="92"/>
                      <a:pt x="9" y="91"/>
                      <a:pt x="10" y="91"/>
                    </a:cubicBezTo>
                    <a:cubicBezTo>
                      <a:pt x="11" y="91"/>
                      <a:pt x="12" y="90"/>
                      <a:pt x="13" y="89"/>
                    </a:cubicBezTo>
                    <a:cubicBezTo>
                      <a:pt x="13" y="89"/>
                      <a:pt x="13" y="86"/>
                      <a:pt x="14" y="83"/>
                    </a:cubicBezTo>
                    <a:cubicBezTo>
                      <a:pt x="14" y="82"/>
                      <a:pt x="14" y="75"/>
                      <a:pt x="14" y="64"/>
                    </a:cubicBezTo>
                    <a:cubicBezTo>
                      <a:pt x="14" y="32"/>
                      <a:pt x="14" y="32"/>
                      <a:pt x="14" y="32"/>
                    </a:cubicBezTo>
                    <a:cubicBezTo>
                      <a:pt x="14" y="26"/>
                      <a:pt x="14" y="20"/>
                      <a:pt x="14" y="14"/>
                    </a:cubicBezTo>
                    <a:cubicBezTo>
                      <a:pt x="13" y="10"/>
                      <a:pt x="13" y="7"/>
                      <a:pt x="13" y="6"/>
                    </a:cubicBezTo>
                    <a:cubicBezTo>
                      <a:pt x="12" y="6"/>
                      <a:pt x="11" y="5"/>
                      <a:pt x="10" y="5"/>
                    </a:cubicBezTo>
                    <a:cubicBezTo>
                      <a:pt x="9" y="4"/>
                      <a:pt x="5" y="4"/>
                      <a:pt x="0" y="4"/>
                    </a:cubicBezTo>
                    <a:cubicBezTo>
                      <a:pt x="0" y="0"/>
                      <a:pt x="0" y="0"/>
                      <a:pt x="0" y="0"/>
                    </a:cubicBezTo>
                    <a:cubicBezTo>
                      <a:pt x="9" y="0"/>
                      <a:pt x="16" y="0"/>
                      <a:pt x="21" y="0"/>
                    </a:cubicBezTo>
                    <a:cubicBezTo>
                      <a:pt x="25" y="0"/>
                      <a:pt x="32" y="0"/>
                      <a:pt x="41" y="0"/>
                    </a:cubicBezTo>
                    <a:cubicBezTo>
                      <a:pt x="41" y="4"/>
                      <a:pt x="41" y="4"/>
                      <a:pt x="41" y="4"/>
                    </a:cubicBezTo>
                    <a:cubicBezTo>
                      <a:pt x="36" y="4"/>
                      <a:pt x="33" y="4"/>
                      <a:pt x="31" y="5"/>
                    </a:cubicBezTo>
                    <a:cubicBezTo>
                      <a:pt x="30" y="5"/>
                      <a:pt x="29" y="6"/>
                      <a:pt x="29" y="6"/>
                    </a:cubicBezTo>
                    <a:cubicBezTo>
                      <a:pt x="28" y="7"/>
                      <a:pt x="28" y="9"/>
                      <a:pt x="28" y="13"/>
                    </a:cubicBezTo>
                    <a:cubicBezTo>
                      <a:pt x="28" y="14"/>
                      <a:pt x="28" y="20"/>
                      <a:pt x="27" y="32"/>
                    </a:cubicBezTo>
                    <a:cubicBezTo>
                      <a:pt x="27" y="64"/>
                      <a:pt x="27" y="64"/>
                      <a:pt x="27" y="64"/>
                    </a:cubicBezTo>
                    <a:cubicBezTo>
                      <a:pt x="27" y="70"/>
                      <a:pt x="27" y="76"/>
                      <a:pt x="28" y="82"/>
                    </a:cubicBezTo>
                    <a:cubicBezTo>
                      <a:pt x="28" y="86"/>
                      <a:pt x="28" y="88"/>
                      <a:pt x="29" y="89"/>
                    </a:cubicBezTo>
                    <a:cubicBezTo>
                      <a:pt x="29" y="90"/>
                      <a:pt x="30" y="91"/>
                      <a:pt x="31" y="91"/>
                    </a:cubicBezTo>
                    <a:cubicBezTo>
                      <a:pt x="32" y="91"/>
                      <a:pt x="36" y="92"/>
                      <a:pt x="41" y="9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39" name="Freeform 13"/>
              <p:cNvSpPr>
                <a:spLocks noChangeAspect="1"/>
              </p:cNvSpPr>
              <p:nvPr userDrawn="1"/>
            </p:nvSpPr>
            <p:spPr bwMode="auto">
              <a:xfrm>
                <a:off x="1144" y="4093"/>
                <a:ext cx="50" cy="54"/>
              </a:xfrm>
              <a:custGeom>
                <a:avLst/>
                <a:gdLst>
                  <a:gd name="T0" fmla="*/ 50 w 93"/>
                  <a:gd name="T1" fmla="*/ 46 h 100"/>
                  <a:gd name="T2" fmla="*/ 49 w 93"/>
                  <a:gd name="T3" fmla="*/ 50 h 100"/>
                  <a:gd name="T4" fmla="*/ 40 w 93"/>
                  <a:gd name="T5" fmla="*/ 53 h 100"/>
                  <a:gd name="T6" fmla="*/ 31 w 93"/>
                  <a:gd name="T7" fmla="*/ 54 h 100"/>
                  <a:gd name="T8" fmla="*/ 20 w 93"/>
                  <a:gd name="T9" fmla="*/ 52 h 100"/>
                  <a:gd name="T10" fmla="*/ 11 w 93"/>
                  <a:gd name="T11" fmla="*/ 49 h 100"/>
                  <a:gd name="T12" fmla="*/ 5 w 93"/>
                  <a:gd name="T13" fmla="*/ 43 h 100"/>
                  <a:gd name="T14" fmla="*/ 1 w 93"/>
                  <a:gd name="T15" fmla="*/ 36 h 100"/>
                  <a:gd name="T16" fmla="*/ 0 w 93"/>
                  <a:gd name="T17" fmla="*/ 27 h 100"/>
                  <a:gd name="T18" fmla="*/ 8 w 93"/>
                  <a:gd name="T19" fmla="*/ 8 h 100"/>
                  <a:gd name="T20" fmla="*/ 31 w 93"/>
                  <a:gd name="T21" fmla="*/ 0 h 100"/>
                  <a:gd name="T22" fmla="*/ 38 w 93"/>
                  <a:gd name="T23" fmla="*/ 1 h 100"/>
                  <a:gd name="T24" fmla="*/ 45 w 93"/>
                  <a:gd name="T25" fmla="*/ 2 h 100"/>
                  <a:gd name="T26" fmla="*/ 50 w 93"/>
                  <a:gd name="T27" fmla="*/ 3 h 100"/>
                  <a:gd name="T28" fmla="*/ 49 w 93"/>
                  <a:gd name="T29" fmla="*/ 7 h 100"/>
                  <a:gd name="T30" fmla="*/ 48 w 93"/>
                  <a:gd name="T31" fmla="*/ 14 h 100"/>
                  <a:gd name="T32" fmla="*/ 46 w 93"/>
                  <a:gd name="T33" fmla="*/ 14 h 100"/>
                  <a:gd name="T34" fmla="*/ 46 w 93"/>
                  <a:gd name="T35" fmla="*/ 10 h 100"/>
                  <a:gd name="T36" fmla="*/ 42 w 93"/>
                  <a:gd name="T37" fmla="*/ 5 h 100"/>
                  <a:gd name="T38" fmla="*/ 31 w 93"/>
                  <a:gd name="T39" fmla="*/ 3 h 100"/>
                  <a:gd name="T40" fmla="*/ 22 w 93"/>
                  <a:gd name="T41" fmla="*/ 4 h 100"/>
                  <a:gd name="T42" fmla="*/ 15 w 93"/>
                  <a:gd name="T43" fmla="*/ 8 h 100"/>
                  <a:gd name="T44" fmla="*/ 10 w 93"/>
                  <a:gd name="T45" fmla="*/ 15 h 100"/>
                  <a:gd name="T46" fmla="*/ 8 w 93"/>
                  <a:gd name="T47" fmla="*/ 25 h 100"/>
                  <a:gd name="T48" fmla="*/ 15 w 93"/>
                  <a:gd name="T49" fmla="*/ 43 h 100"/>
                  <a:gd name="T50" fmla="*/ 34 w 93"/>
                  <a:gd name="T51" fmla="*/ 50 h 100"/>
                  <a:gd name="T52" fmla="*/ 44 w 93"/>
                  <a:gd name="T53" fmla="*/ 49 h 100"/>
                  <a:gd name="T54" fmla="*/ 49 w 93"/>
                  <a:gd name="T55" fmla="*/ 46 h 100"/>
                  <a:gd name="T56" fmla="*/ 50 w 93"/>
                  <a:gd name="T57" fmla="*/ 46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100">
                    <a:moveTo>
                      <a:pt x="93" y="86"/>
                    </a:moveTo>
                    <a:cubicBezTo>
                      <a:pt x="91" y="92"/>
                      <a:pt x="91" y="92"/>
                      <a:pt x="91" y="92"/>
                    </a:cubicBezTo>
                    <a:cubicBezTo>
                      <a:pt x="85" y="95"/>
                      <a:pt x="80" y="97"/>
                      <a:pt x="74" y="98"/>
                    </a:cubicBezTo>
                    <a:cubicBezTo>
                      <a:pt x="69" y="99"/>
                      <a:pt x="63" y="100"/>
                      <a:pt x="57" y="100"/>
                    </a:cubicBezTo>
                    <a:cubicBezTo>
                      <a:pt x="50" y="100"/>
                      <a:pt x="43" y="99"/>
                      <a:pt x="37" y="97"/>
                    </a:cubicBezTo>
                    <a:cubicBezTo>
                      <a:pt x="30" y="96"/>
                      <a:pt x="25" y="93"/>
                      <a:pt x="20" y="90"/>
                    </a:cubicBezTo>
                    <a:cubicBezTo>
                      <a:pt x="16" y="87"/>
                      <a:pt x="12" y="83"/>
                      <a:pt x="9" y="79"/>
                    </a:cubicBezTo>
                    <a:cubicBezTo>
                      <a:pt x="6" y="75"/>
                      <a:pt x="3" y="70"/>
                      <a:pt x="2" y="66"/>
                    </a:cubicBezTo>
                    <a:cubicBezTo>
                      <a:pt x="0" y="61"/>
                      <a:pt x="0" y="56"/>
                      <a:pt x="0" y="50"/>
                    </a:cubicBezTo>
                    <a:cubicBezTo>
                      <a:pt x="0" y="36"/>
                      <a:pt x="5" y="24"/>
                      <a:pt x="15" y="14"/>
                    </a:cubicBezTo>
                    <a:cubicBezTo>
                      <a:pt x="26" y="5"/>
                      <a:pt x="40" y="0"/>
                      <a:pt x="58" y="0"/>
                    </a:cubicBezTo>
                    <a:cubicBezTo>
                      <a:pt x="63" y="0"/>
                      <a:pt x="67" y="0"/>
                      <a:pt x="70" y="1"/>
                    </a:cubicBezTo>
                    <a:cubicBezTo>
                      <a:pt x="74" y="1"/>
                      <a:pt x="79" y="2"/>
                      <a:pt x="84" y="3"/>
                    </a:cubicBezTo>
                    <a:cubicBezTo>
                      <a:pt x="89" y="5"/>
                      <a:pt x="92" y="6"/>
                      <a:pt x="93" y="6"/>
                    </a:cubicBezTo>
                    <a:cubicBezTo>
                      <a:pt x="92" y="8"/>
                      <a:pt x="92" y="11"/>
                      <a:pt x="91" y="13"/>
                    </a:cubicBezTo>
                    <a:cubicBezTo>
                      <a:pt x="90"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0" y="5"/>
                      <a:pt x="45" y="6"/>
                      <a:pt x="40" y="8"/>
                    </a:cubicBezTo>
                    <a:cubicBezTo>
                      <a:pt x="35" y="9"/>
                      <a:pt x="31" y="12"/>
                      <a:pt x="28" y="15"/>
                    </a:cubicBezTo>
                    <a:cubicBezTo>
                      <a:pt x="24" y="18"/>
                      <a:pt x="21" y="23"/>
                      <a:pt x="19" y="28"/>
                    </a:cubicBezTo>
                    <a:cubicBezTo>
                      <a:pt x="16" y="33"/>
                      <a:pt x="15" y="39"/>
                      <a:pt x="15" y="47"/>
                    </a:cubicBezTo>
                    <a:cubicBezTo>
                      <a:pt x="15" y="61"/>
                      <a:pt x="20" y="72"/>
                      <a:pt x="28" y="80"/>
                    </a:cubicBezTo>
                    <a:cubicBezTo>
                      <a:pt x="37" y="88"/>
                      <a:pt x="49" y="93"/>
                      <a:pt x="63" y="93"/>
                    </a:cubicBezTo>
                    <a:cubicBezTo>
                      <a:pt x="69" y="93"/>
                      <a:pt x="75" y="92"/>
                      <a:pt x="81" y="90"/>
                    </a:cubicBezTo>
                    <a:cubicBezTo>
                      <a:pt x="85" y="89"/>
                      <a:pt x="89" y="87"/>
                      <a:pt x="92" y="85"/>
                    </a:cubicBezTo>
                    <a:lnTo>
                      <a:pt x="93" y="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0" name="Freeform 14"/>
              <p:cNvSpPr>
                <a:spLocks noChangeAspect="1"/>
              </p:cNvSpPr>
              <p:nvPr userDrawn="1"/>
            </p:nvSpPr>
            <p:spPr bwMode="auto">
              <a:xfrm>
                <a:off x="918" y="4093"/>
                <a:ext cx="51" cy="54"/>
              </a:xfrm>
              <a:custGeom>
                <a:avLst/>
                <a:gdLst>
                  <a:gd name="T0" fmla="*/ 51 w 94"/>
                  <a:gd name="T1" fmla="*/ 46 h 100"/>
                  <a:gd name="T2" fmla="*/ 49 w 94"/>
                  <a:gd name="T3" fmla="*/ 50 h 100"/>
                  <a:gd name="T4" fmla="*/ 41 w 94"/>
                  <a:gd name="T5" fmla="*/ 53 h 100"/>
                  <a:gd name="T6" fmla="*/ 31 w 94"/>
                  <a:gd name="T7" fmla="*/ 54 h 100"/>
                  <a:gd name="T8" fmla="*/ 20 w 94"/>
                  <a:gd name="T9" fmla="*/ 52 h 100"/>
                  <a:gd name="T10" fmla="*/ 11 w 94"/>
                  <a:gd name="T11" fmla="*/ 49 h 100"/>
                  <a:gd name="T12" fmla="*/ 5 w 94"/>
                  <a:gd name="T13" fmla="*/ 43 h 100"/>
                  <a:gd name="T14" fmla="*/ 1 w 94"/>
                  <a:gd name="T15" fmla="*/ 36 h 100"/>
                  <a:gd name="T16" fmla="*/ 0 w 94"/>
                  <a:gd name="T17" fmla="*/ 27 h 100"/>
                  <a:gd name="T18" fmla="*/ 9 w 94"/>
                  <a:gd name="T19" fmla="*/ 8 h 100"/>
                  <a:gd name="T20" fmla="*/ 32 w 94"/>
                  <a:gd name="T21" fmla="*/ 0 h 100"/>
                  <a:gd name="T22" fmla="*/ 39 w 94"/>
                  <a:gd name="T23" fmla="*/ 1 h 100"/>
                  <a:gd name="T24" fmla="*/ 46 w 94"/>
                  <a:gd name="T25" fmla="*/ 2 h 100"/>
                  <a:gd name="T26" fmla="*/ 51 w 94"/>
                  <a:gd name="T27" fmla="*/ 3 h 100"/>
                  <a:gd name="T28" fmla="*/ 50 w 94"/>
                  <a:gd name="T29" fmla="*/ 7 h 100"/>
                  <a:gd name="T30" fmla="*/ 49 w 94"/>
                  <a:gd name="T31" fmla="*/ 14 h 100"/>
                  <a:gd name="T32" fmla="*/ 47 w 94"/>
                  <a:gd name="T33" fmla="*/ 14 h 100"/>
                  <a:gd name="T34" fmla="*/ 47 w 94"/>
                  <a:gd name="T35" fmla="*/ 10 h 100"/>
                  <a:gd name="T36" fmla="*/ 42 w 94"/>
                  <a:gd name="T37" fmla="*/ 5 h 100"/>
                  <a:gd name="T38" fmla="*/ 31 w 94"/>
                  <a:gd name="T39" fmla="*/ 3 h 100"/>
                  <a:gd name="T40" fmla="*/ 22 w 94"/>
                  <a:gd name="T41" fmla="*/ 4 h 100"/>
                  <a:gd name="T42" fmla="*/ 15 w 94"/>
                  <a:gd name="T43" fmla="*/ 8 h 100"/>
                  <a:gd name="T44" fmla="*/ 10 w 94"/>
                  <a:gd name="T45" fmla="*/ 15 h 100"/>
                  <a:gd name="T46" fmla="*/ 9 w 94"/>
                  <a:gd name="T47" fmla="*/ 25 h 100"/>
                  <a:gd name="T48" fmla="*/ 16 w 94"/>
                  <a:gd name="T49" fmla="*/ 43 h 100"/>
                  <a:gd name="T50" fmla="*/ 35 w 94"/>
                  <a:gd name="T51" fmla="*/ 50 h 100"/>
                  <a:gd name="T52" fmla="*/ 44 w 94"/>
                  <a:gd name="T53" fmla="*/ 49 h 100"/>
                  <a:gd name="T54" fmla="*/ 50 w 94"/>
                  <a:gd name="T55" fmla="*/ 46 h 100"/>
                  <a:gd name="T56" fmla="*/ 51 w 94"/>
                  <a:gd name="T57" fmla="*/ 46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4" h="100">
                    <a:moveTo>
                      <a:pt x="94" y="86"/>
                    </a:moveTo>
                    <a:cubicBezTo>
                      <a:pt x="91" y="92"/>
                      <a:pt x="91" y="92"/>
                      <a:pt x="91" y="92"/>
                    </a:cubicBezTo>
                    <a:cubicBezTo>
                      <a:pt x="86" y="95"/>
                      <a:pt x="80" y="97"/>
                      <a:pt x="75" y="98"/>
                    </a:cubicBezTo>
                    <a:cubicBezTo>
                      <a:pt x="70" y="99"/>
                      <a:pt x="64" y="100"/>
                      <a:pt x="58" y="100"/>
                    </a:cubicBezTo>
                    <a:cubicBezTo>
                      <a:pt x="50" y="100"/>
                      <a:pt x="44" y="99"/>
                      <a:pt x="37" y="97"/>
                    </a:cubicBezTo>
                    <a:cubicBezTo>
                      <a:pt x="31" y="96"/>
                      <a:pt x="26" y="93"/>
                      <a:pt x="21" y="90"/>
                    </a:cubicBezTo>
                    <a:cubicBezTo>
                      <a:pt x="16" y="87"/>
                      <a:pt x="12" y="83"/>
                      <a:pt x="9" y="79"/>
                    </a:cubicBezTo>
                    <a:cubicBezTo>
                      <a:pt x="6" y="75"/>
                      <a:pt x="4" y="70"/>
                      <a:pt x="2" y="66"/>
                    </a:cubicBezTo>
                    <a:cubicBezTo>
                      <a:pt x="1" y="61"/>
                      <a:pt x="0" y="56"/>
                      <a:pt x="0" y="50"/>
                    </a:cubicBezTo>
                    <a:cubicBezTo>
                      <a:pt x="0" y="36"/>
                      <a:pt x="5" y="24"/>
                      <a:pt x="16" y="14"/>
                    </a:cubicBezTo>
                    <a:cubicBezTo>
                      <a:pt x="26" y="5"/>
                      <a:pt x="41" y="0"/>
                      <a:pt x="59" y="0"/>
                    </a:cubicBezTo>
                    <a:cubicBezTo>
                      <a:pt x="63" y="0"/>
                      <a:pt x="67" y="0"/>
                      <a:pt x="71" y="1"/>
                    </a:cubicBezTo>
                    <a:cubicBezTo>
                      <a:pt x="75" y="1"/>
                      <a:pt x="79" y="2"/>
                      <a:pt x="84" y="3"/>
                    </a:cubicBezTo>
                    <a:cubicBezTo>
                      <a:pt x="90" y="5"/>
                      <a:pt x="93" y="6"/>
                      <a:pt x="94" y="6"/>
                    </a:cubicBezTo>
                    <a:cubicBezTo>
                      <a:pt x="93" y="8"/>
                      <a:pt x="92" y="11"/>
                      <a:pt x="92" y="13"/>
                    </a:cubicBezTo>
                    <a:cubicBezTo>
                      <a:pt x="91" y="17"/>
                      <a:pt x="90" y="21"/>
                      <a:pt x="90" y="26"/>
                    </a:cubicBezTo>
                    <a:cubicBezTo>
                      <a:pt x="86" y="26"/>
                      <a:pt x="86" y="26"/>
                      <a:pt x="86" y="26"/>
                    </a:cubicBezTo>
                    <a:cubicBezTo>
                      <a:pt x="86" y="18"/>
                      <a:pt x="86" y="18"/>
                      <a:pt x="86" y="18"/>
                    </a:cubicBezTo>
                    <a:cubicBezTo>
                      <a:pt x="85" y="14"/>
                      <a:pt x="83" y="11"/>
                      <a:pt x="78" y="9"/>
                    </a:cubicBezTo>
                    <a:cubicBezTo>
                      <a:pt x="73" y="6"/>
                      <a:pt x="67" y="5"/>
                      <a:pt x="58" y="5"/>
                    </a:cubicBezTo>
                    <a:cubicBezTo>
                      <a:pt x="51" y="5"/>
                      <a:pt x="45" y="6"/>
                      <a:pt x="40" y="8"/>
                    </a:cubicBezTo>
                    <a:cubicBezTo>
                      <a:pt x="36" y="9"/>
                      <a:pt x="32" y="12"/>
                      <a:pt x="28" y="15"/>
                    </a:cubicBezTo>
                    <a:cubicBezTo>
                      <a:pt x="24" y="18"/>
                      <a:pt x="22" y="23"/>
                      <a:pt x="19" y="28"/>
                    </a:cubicBezTo>
                    <a:cubicBezTo>
                      <a:pt x="17" y="33"/>
                      <a:pt x="16" y="39"/>
                      <a:pt x="16" y="47"/>
                    </a:cubicBezTo>
                    <a:cubicBezTo>
                      <a:pt x="16" y="61"/>
                      <a:pt x="20" y="72"/>
                      <a:pt x="29" y="80"/>
                    </a:cubicBezTo>
                    <a:cubicBezTo>
                      <a:pt x="38" y="88"/>
                      <a:pt x="49" y="93"/>
                      <a:pt x="64" y="93"/>
                    </a:cubicBezTo>
                    <a:cubicBezTo>
                      <a:pt x="70" y="93"/>
                      <a:pt x="76" y="92"/>
                      <a:pt x="82" y="90"/>
                    </a:cubicBezTo>
                    <a:cubicBezTo>
                      <a:pt x="85" y="89"/>
                      <a:pt x="89" y="87"/>
                      <a:pt x="93" y="85"/>
                    </a:cubicBezTo>
                    <a:lnTo>
                      <a:pt x="94" y="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1" name="Freeform 15"/>
              <p:cNvSpPr>
                <a:spLocks noChangeAspect="1"/>
              </p:cNvSpPr>
              <p:nvPr userDrawn="1"/>
            </p:nvSpPr>
            <p:spPr bwMode="auto">
              <a:xfrm>
                <a:off x="661" y="4094"/>
                <a:ext cx="70" cy="52"/>
              </a:xfrm>
              <a:custGeom>
                <a:avLst/>
                <a:gdLst>
                  <a:gd name="T0" fmla="*/ 0 w 131"/>
                  <a:gd name="T1" fmla="*/ 3 h 97"/>
                  <a:gd name="T2" fmla="*/ 0 w 131"/>
                  <a:gd name="T3" fmla="*/ 0 h 97"/>
                  <a:gd name="T4" fmla="*/ 7 w 131"/>
                  <a:gd name="T5" fmla="*/ 1 h 97"/>
                  <a:gd name="T6" fmla="*/ 15 w 131"/>
                  <a:gd name="T7" fmla="*/ 0 h 97"/>
                  <a:gd name="T8" fmla="*/ 21 w 131"/>
                  <a:gd name="T9" fmla="*/ 13 h 97"/>
                  <a:gd name="T10" fmla="*/ 35 w 131"/>
                  <a:gd name="T11" fmla="*/ 41 h 97"/>
                  <a:gd name="T12" fmla="*/ 48 w 131"/>
                  <a:gd name="T13" fmla="*/ 15 h 97"/>
                  <a:gd name="T14" fmla="*/ 55 w 131"/>
                  <a:gd name="T15" fmla="*/ 0 h 97"/>
                  <a:gd name="T16" fmla="*/ 62 w 131"/>
                  <a:gd name="T17" fmla="*/ 1 h 97"/>
                  <a:gd name="T18" fmla="*/ 70 w 131"/>
                  <a:gd name="T19" fmla="*/ 0 h 97"/>
                  <a:gd name="T20" fmla="*/ 70 w 131"/>
                  <a:gd name="T21" fmla="*/ 3 h 97"/>
                  <a:gd name="T22" fmla="*/ 65 w 131"/>
                  <a:gd name="T23" fmla="*/ 3 h 97"/>
                  <a:gd name="T24" fmla="*/ 64 w 131"/>
                  <a:gd name="T25" fmla="*/ 4 h 97"/>
                  <a:gd name="T26" fmla="*/ 63 w 131"/>
                  <a:gd name="T27" fmla="*/ 8 h 97"/>
                  <a:gd name="T28" fmla="*/ 63 w 131"/>
                  <a:gd name="T29" fmla="*/ 18 h 97"/>
                  <a:gd name="T30" fmla="*/ 63 w 131"/>
                  <a:gd name="T31" fmla="*/ 34 h 97"/>
                  <a:gd name="T32" fmla="*/ 63 w 131"/>
                  <a:gd name="T33" fmla="*/ 44 h 97"/>
                  <a:gd name="T34" fmla="*/ 64 w 131"/>
                  <a:gd name="T35" fmla="*/ 48 h 97"/>
                  <a:gd name="T36" fmla="*/ 65 w 131"/>
                  <a:gd name="T37" fmla="*/ 49 h 97"/>
                  <a:gd name="T38" fmla="*/ 70 w 131"/>
                  <a:gd name="T39" fmla="*/ 49 h 97"/>
                  <a:gd name="T40" fmla="*/ 70 w 131"/>
                  <a:gd name="T41" fmla="*/ 51 h 97"/>
                  <a:gd name="T42" fmla="*/ 59 w 131"/>
                  <a:gd name="T43" fmla="*/ 51 h 97"/>
                  <a:gd name="T44" fmla="*/ 48 w 131"/>
                  <a:gd name="T45" fmla="*/ 51 h 97"/>
                  <a:gd name="T46" fmla="*/ 48 w 131"/>
                  <a:gd name="T47" fmla="*/ 49 h 97"/>
                  <a:gd name="T48" fmla="*/ 54 w 131"/>
                  <a:gd name="T49" fmla="*/ 49 h 97"/>
                  <a:gd name="T50" fmla="*/ 55 w 131"/>
                  <a:gd name="T51" fmla="*/ 48 h 97"/>
                  <a:gd name="T52" fmla="*/ 56 w 131"/>
                  <a:gd name="T53" fmla="*/ 44 h 97"/>
                  <a:gd name="T54" fmla="*/ 56 w 131"/>
                  <a:gd name="T55" fmla="*/ 34 h 97"/>
                  <a:gd name="T56" fmla="*/ 56 w 131"/>
                  <a:gd name="T57" fmla="*/ 8 h 97"/>
                  <a:gd name="T58" fmla="*/ 43 w 131"/>
                  <a:gd name="T59" fmla="*/ 34 h 97"/>
                  <a:gd name="T60" fmla="*/ 38 w 131"/>
                  <a:gd name="T61" fmla="*/ 43 h 97"/>
                  <a:gd name="T62" fmla="*/ 34 w 131"/>
                  <a:gd name="T63" fmla="*/ 52 h 97"/>
                  <a:gd name="T64" fmla="*/ 33 w 131"/>
                  <a:gd name="T65" fmla="*/ 52 h 97"/>
                  <a:gd name="T66" fmla="*/ 32 w 131"/>
                  <a:gd name="T67" fmla="*/ 50 h 97"/>
                  <a:gd name="T68" fmla="*/ 29 w 131"/>
                  <a:gd name="T69" fmla="*/ 44 h 97"/>
                  <a:gd name="T70" fmla="*/ 11 w 131"/>
                  <a:gd name="T71" fmla="*/ 9 h 97"/>
                  <a:gd name="T72" fmla="*/ 11 w 131"/>
                  <a:gd name="T73" fmla="*/ 34 h 97"/>
                  <a:gd name="T74" fmla="*/ 11 w 131"/>
                  <a:gd name="T75" fmla="*/ 44 h 97"/>
                  <a:gd name="T76" fmla="*/ 12 w 131"/>
                  <a:gd name="T77" fmla="*/ 48 h 97"/>
                  <a:gd name="T78" fmla="*/ 13 w 131"/>
                  <a:gd name="T79" fmla="*/ 49 h 97"/>
                  <a:gd name="T80" fmla="*/ 19 w 131"/>
                  <a:gd name="T81" fmla="*/ 49 h 97"/>
                  <a:gd name="T82" fmla="*/ 19 w 131"/>
                  <a:gd name="T83" fmla="*/ 51 h 97"/>
                  <a:gd name="T84" fmla="*/ 10 w 131"/>
                  <a:gd name="T85" fmla="*/ 51 h 97"/>
                  <a:gd name="T86" fmla="*/ 0 w 131"/>
                  <a:gd name="T87" fmla="*/ 51 h 97"/>
                  <a:gd name="T88" fmla="*/ 0 w 131"/>
                  <a:gd name="T89" fmla="*/ 49 h 97"/>
                  <a:gd name="T90" fmla="*/ 5 w 131"/>
                  <a:gd name="T91" fmla="*/ 49 h 97"/>
                  <a:gd name="T92" fmla="*/ 7 w 131"/>
                  <a:gd name="T93" fmla="*/ 48 h 97"/>
                  <a:gd name="T94" fmla="*/ 7 w 131"/>
                  <a:gd name="T95" fmla="*/ 44 h 97"/>
                  <a:gd name="T96" fmla="*/ 7 w 131"/>
                  <a:gd name="T97" fmla="*/ 34 h 97"/>
                  <a:gd name="T98" fmla="*/ 7 w 131"/>
                  <a:gd name="T99" fmla="*/ 18 h 97"/>
                  <a:gd name="T100" fmla="*/ 7 w 131"/>
                  <a:gd name="T101" fmla="*/ 8 h 97"/>
                  <a:gd name="T102" fmla="*/ 7 w 131"/>
                  <a:gd name="T103" fmla="*/ 4 h 97"/>
                  <a:gd name="T104" fmla="*/ 5 w 131"/>
                  <a:gd name="T105" fmla="*/ 3 h 97"/>
                  <a:gd name="T106" fmla="*/ 0 w 131"/>
                  <a:gd name="T107" fmla="*/ 3 h 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1" h="97">
                    <a:moveTo>
                      <a:pt x="0" y="5"/>
                    </a:moveTo>
                    <a:cubicBezTo>
                      <a:pt x="0" y="0"/>
                      <a:pt x="0" y="0"/>
                      <a:pt x="0" y="0"/>
                    </a:cubicBezTo>
                    <a:cubicBezTo>
                      <a:pt x="5" y="1"/>
                      <a:pt x="10" y="1"/>
                      <a:pt x="14" y="1"/>
                    </a:cubicBezTo>
                    <a:cubicBezTo>
                      <a:pt x="19" y="1"/>
                      <a:pt x="23" y="1"/>
                      <a:pt x="28" y="0"/>
                    </a:cubicBezTo>
                    <a:cubicBezTo>
                      <a:pt x="32" y="9"/>
                      <a:pt x="35" y="17"/>
                      <a:pt x="39" y="24"/>
                    </a:cubicBezTo>
                    <a:cubicBezTo>
                      <a:pt x="66" y="77"/>
                      <a:pt x="66" y="77"/>
                      <a:pt x="66" y="77"/>
                    </a:cubicBezTo>
                    <a:cubicBezTo>
                      <a:pt x="90" y="28"/>
                      <a:pt x="90" y="28"/>
                      <a:pt x="90" y="28"/>
                    </a:cubicBezTo>
                    <a:cubicBezTo>
                      <a:pt x="97" y="15"/>
                      <a:pt x="101" y="6"/>
                      <a:pt x="103" y="0"/>
                    </a:cubicBezTo>
                    <a:cubicBezTo>
                      <a:pt x="108" y="1"/>
                      <a:pt x="113" y="1"/>
                      <a:pt x="116" y="1"/>
                    </a:cubicBezTo>
                    <a:cubicBezTo>
                      <a:pt x="119" y="1"/>
                      <a:pt x="124" y="1"/>
                      <a:pt x="131" y="0"/>
                    </a:cubicBezTo>
                    <a:cubicBezTo>
                      <a:pt x="131" y="5"/>
                      <a:pt x="131" y="5"/>
                      <a:pt x="131" y="5"/>
                    </a:cubicBezTo>
                    <a:cubicBezTo>
                      <a:pt x="126" y="5"/>
                      <a:pt x="122" y="5"/>
                      <a:pt x="121" y="5"/>
                    </a:cubicBezTo>
                    <a:cubicBezTo>
                      <a:pt x="120" y="6"/>
                      <a:pt x="119" y="6"/>
                      <a:pt x="119" y="7"/>
                    </a:cubicBezTo>
                    <a:cubicBezTo>
                      <a:pt x="118" y="8"/>
                      <a:pt x="118" y="10"/>
                      <a:pt x="118" y="14"/>
                    </a:cubicBezTo>
                    <a:cubicBezTo>
                      <a:pt x="118" y="14"/>
                      <a:pt x="117" y="21"/>
                      <a:pt x="117" y="33"/>
                    </a:cubicBezTo>
                    <a:cubicBezTo>
                      <a:pt x="117" y="64"/>
                      <a:pt x="117" y="64"/>
                      <a:pt x="117" y="64"/>
                    </a:cubicBezTo>
                    <a:cubicBezTo>
                      <a:pt x="117" y="70"/>
                      <a:pt x="117" y="76"/>
                      <a:pt x="118" y="82"/>
                    </a:cubicBezTo>
                    <a:cubicBezTo>
                      <a:pt x="118" y="86"/>
                      <a:pt x="118" y="88"/>
                      <a:pt x="119" y="89"/>
                    </a:cubicBezTo>
                    <a:cubicBezTo>
                      <a:pt x="119" y="90"/>
                      <a:pt x="120" y="91"/>
                      <a:pt x="121" y="91"/>
                    </a:cubicBezTo>
                    <a:cubicBezTo>
                      <a:pt x="122" y="91"/>
                      <a:pt x="126" y="92"/>
                      <a:pt x="131" y="92"/>
                    </a:cubicBezTo>
                    <a:cubicBezTo>
                      <a:pt x="131" y="96"/>
                      <a:pt x="131" y="96"/>
                      <a:pt x="131" y="96"/>
                    </a:cubicBezTo>
                    <a:cubicBezTo>
                      <a:pt x="122" y="96"/>
                      <a:pt x="115" y="96"/>
                      <a:pt x="111" y="96"/>
                    </a:cubicBezTo>
                    <a:cubicBezTo>
                      <a:pt x="108" y="96"/>
                      <a:pt x="101" y="96"/>
                      <a:pt x="90" y="96"/>
                    </a:cubicBezTo>
                    <a:cubicBezTo>
                      <a:pt x="90" y="92"/>
                      <a:pt x="90" y="92"/>
                      <a:pt x="90" y="92"/>
                    </a:cubicBezTo>
                    <a:cubicBezTo>
                      <a:pt x="96" y="92"/>
                      <a:pt x="99" y="91"/>
                      <a:pt x="101" y="91"/>
                    </a:cubicBezTo>
                    <a:cubicBezTo>
                      <a:pt x="102" y="91"/>
                      <a:pt x="103" y="90"/>
                      <a:pt x="103" y="89"/>
                    </a:cubicBezTo>
                    <a:cubicBezTo>
                      <a:pt x="104" y="89"/>
                      <a:pt x="104" y="86"/>
                      <a:pt x="104" y="83"/>
                    </a:cubicBezTo>
                    <a:cubicBezTo>
                      <a:pt x="104" y="82"/>
                      <a:pt x="104" y="76"/>
                      <a:pt x="104" y="64"/>
                    </a:cubicBezTo>
                    <a:cubicBezTo>
                      <a:pt x="104" y="14"/>
                      <a:pt x="104" y="14"/>
                      <a:pt x="104" y="14"/>
                    </a:cubicBezTo>
                    <a:cubicBezTo>
                      <a:pt x="80" y="63"/>
                      <a:pt x="80" y="63"/>
                      <a:pt x="80" y="63"/>
                    </a:cubicBezTo>
                    <a:cubicBezTo>
                      <a:pt x="76" y="71"/>
                      <a:pt x="73" y="77"/>
                      <a:pt x="71" y="81"/>
                    </a:cubicBezTo>
                    <a:cubicBezTo>
                      <a:pt x="69" y="85"/>
                      <a:pt x="67" y="90"/>
                      <a:pt x="64" y="97"/>
                    </a:cubicBezTo>
                    <a:cubicBezTo>
                      <a:pt x="61" y="97"/>
                      <a:pt x="61" y="97"/>
                      <a:pt x="61" y="97"/>
                    </a:cubicBezTo>
                    <a:cubicBezTo>
                      <a:pt x="60" y="96"/>
                      <a:pt x="60" y="94"/>
                      <a:pt x="59" y="93"/>
                    </a:cubicBezTo>
                    <a:cubicBezTo>
                      <a:pt x="55" y="83"/>
                      <a:pt x="55" y="83"/>
                      <a:pt x="55" y="83"/>
                    </a:cubicBezTo>
                    <a:cubicBezTo>
                      <a:pt x="21" y="17"/>
                      <a:pt x="21" y="17"/>
                      <a:pt x="21" y="17"/>
                    </a:cubicBezTo>
                    <a:cubicBezTo>
                      <a:pt x="21" y="64"/>
                      <a:pt x="21" y="64"/>
                      <a:pt x="21" y="64"/>
                    </a:cubicBezTo>
                    <a:cubicBezTo>
                      <a:pt x="21" y="70"/>
                      <a:pt x="21" y="76"/>
                      <a:pt x="21" y="82"/>
                    </a:cubicBezTo>
                    <a:cubicBezTo>
                      <a:pt x="21" y="86"/>
                      <a:pt x="22" y="88"/>
                      <a:pt x="22" y="89"/>
                    </a:cubicBezTo>
                    <a:cubicBezTo>
                      <a:pt x="23" y="90"/>
                      <a:pt x="24" y="91"/>
                      <a:pt x="25" y="91"/>
                    </a:cubicBezTo>
                    <a:cubicBezTo>
                      <a:pt x="26" y="91"/>
                      <a:pt x="29" y="92"/>
                      <a:pt x="35" y="92"/>
                    </a:cubicBezTo>
                    <a:cubicBezTo>
                      <a:pt x="35" y="96"/>
                      <a:pt x="35" y="96"/>
                      <a:pt x="35" y="96"/>
                    </a:cubicBezTo>
                    <a:cubicBezTo>
                      <a:pt x="18" y="96"/>
                      <a:pt x="18" y="96"/>
                      <a:pt x="18" y="96"/>
                    </a:cubicBezTo>
                    <a:cubicBezTo>
                      <a:pt x="0" y="96"/>
                      <a:pt x="0" y="96"/>
                      <a:pt x="0" y="96"/>
                    </a:cubicBezTo>
                    <a:cubicBezTo>
                      <a:pt x="0" y="92"/>
                      <a:pt x="0" y="92"/>
                      <a:pt x="0" y="92"/>
                    </a:cubicBezTo>
                    <a:cubicBezTo>
                      <a:pt x="6" y="92"/>
                      <a:pt x="9" y="91"/>
                      <a:pt x="10" y="91"/>
                    </a:cubicBezTo>
                    <a:cubicBezTo>
                      <a:pt x="12" y="91"/>
                      <a:pt x="12" y="90"/>
                      <a:pt x="13" y="89"/>
                    </a:cubicBezTo>
                    <a:cubicBezTo>
                      <a:pt x="13" y="89"/>
                      <a:pt x="14" y="86"/>
                      <a:pt x="14" y="83"/>
                    </a:cubicBezTo>
                    <a:cubicBezTo>
                      <a:pt x="14" y="82"/>
                      <a:pt x="14" y="76"/>
                      <a:pt x="14" y="64"/>
                    </a:cubicBezTo>
                    <a:cubicBezTo>
                      <a:pt x="14" y="33"/>
                      <a:pt x="14" y="33"/>
                      <a:pt x="14" y="33"/>
                    </a:cubicBezTo>
                    <a:cubicBezTo>
                      <a:pt x="14" y="27"/>
                      <a:pt x="14" y="21"/>
                      <a:pt x="14" y="15"/>
                    </a:cubicBezTo>
                    <a:cubicBezTo>
                      <a:pt x="14" y="11"/>
                      <a:pt x="13" y="8"/>
                      <a:pt x="13" y="7"/>
                    </a:cubicBezTo>
                    <a:cubicBezTo>
                      <a:pt x="12" y="6"/>
                      <a:pt x="12" y="6"/>
                      <a:pt x="10" y="5"/>
                    </a:cubicBezTo>
                    <a:cubicBezTo>
                      <a:pt x="9" y="5"/>
                      <a:pt x="6" y="5"/>
                      <a:pt x="0"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2" name="Freeform 16"/>
              <p:cNvSpPr>
                <a:spLocks noChangeAspect="1" noEditPoints="1"/>
              </p:cNvSpPr>
              <p:nvPr userDrawn="1"/>
            </p:nvSpPr>
            <p:spPr bwMode="auto">
              <a:xfrm>
                <a:off x="734" y="4094"/>
                <a:ext cx="57" cy="52"/>
              </a:xfrm>
              <a:custGeom>
                <a:avLst/>
                <a:gdLst>
                  <a:gd name="T0" fmla="*/ 8 w 107"/>
                  <a:gd name="T1" fmla="*/ 52 h 97"/>
                  <a:gd name="T2" fmla="*/ 18 w 107"/>
                  <a:gd name="T3" fmla="*/ 52 h 97"/>
                  <a:gd name="T4" fmla="*/ 18 w 107"/>
                  <a:gd name="T5" fmla="*/ 50 h 97"/>
                  <a:gd name="T6" fmla="*/ 13 w 107"/>
                  <a:gd name="T7" fmla="*/ 49 h 97"/>
                  <a:gd name="T8" fmla="*/ 11 w 107"/>
                  <a:gd name="T9" fmla="*/ 49 h 97"/>
                  <a:gd name="T10" fmla="*/ 11 w 107"/>
                  <a:gd name="T11" fmla="*/ 48 h 97"/>
                  <a:gd name="T12" fmla="*/ 12 w 107"/>
                  <a:gd name="T13" fmla="*/ 44 h 97"/>
                  <a:gd name="T14" fmla="*/ 16 w 107"/>
                  <a:gd name="T15" fmla="*/ 35 h 97"/>
                  <a:gd name="T16" fmla="*/ 38 w 107"/>
                  <a:gd name="T17" fmla="*/ 35 h 97"/>
                  <a:gd name="T18" fmla="*/ 43 w 107"/>
                  <a:gd name="T19" fmla="*/ 46 h 97"/>
                  <a:gd name="T20" fmla="*/ 43 w 107"/>
                  <a:gd name="T21" fmla="*/ 48 h 97"/>
                  <a:gd name="T22" fmla="*/ 43 w 107"/>
                  <a:gd name="T23" fmla="*/ 49 h 97"/>
                  <a:gd name="T24" fmla="*/ 42 w 107"/>
                  <a:gd name="T25" fmla="*/ 49 h 97"/>
                  <a:gd name="T26" fmla="*/ 37 w 107"/>
                  <a:gd name="T27" fmla="*/ 50 h 97"/>
                  <a:gd name="T28" fmla="*/ 37 w 107"/>
                  <a:gd name="T29" fmla="*/ 52 h 97"/>
                  <a:gd name="T30" fmla="*/ 49 w 107"/>
                  <a:gd name="T31" fmla="*/ 52 h 97"/>
                  <a:gd name="T32" fmla="*/ 57 w 107"/>
                  <a:gd name="T33" fmla="*/ 52 h 97"/>
                  <a:gd name="T34" fmla="*/ 57 w 107"/>
                  <a:gd name="T35" fmla="*/ 50 h 97"/>
                  <a:gd name="T36" fmla="*/ 53 w 107"/>
                  <a:gd name="T37" fmla="*/ 49 h 97"/>
                  <a:gd name="T38" fmla="*/ 52 w 107"/>
                  <a:gd name="T39" fmla="*/ 48 h 97"/>
                  <a:gd name="T40" fmla="*/ 46 w 107"/>
                  <a:gd name="T41" fmla="*/ 36 h 97"/>
                  <a:gd name="T42" fmla="*/ 30 w 107"/>
                  <a:gd name="T43" fmla="*/ 0 h 97"/>
                  <a:gd name="T44" fmla="*/ 28 w 107"/>
                  <a:gd name="T45" fmla="*/ 0 h 97"/>
                  <a:gd name="T46" fmla="*/ 21 w 107"/>
                  <a:gd name="T47" fmla="*/ 15 h 97"/>
                  <a:gd name="T48" fmla="*/ 12 w 107"/>
                  <a:gd name="T49" fmla="*/ 35 h 97"/>
                  <a:gd name="T50" fmla="*/ 7 w 107"/>
                  <a:gd name="T51" fmla="*/ 46 h 97"/>
                  <a:gd name="T52" fmla="*/ 5 w 107"/>
                  <a:gd name="T53" fmla="*/ 49 h 97"/>
                  <a:gd name="T54" fmla="*/ 4 w 107"/>
                  <a:gd name="T55" fmla="*/ 49 h 97"/>
                  <a:gd name="T56" fmla="*/ 0 w 107"/>
                  <a:gd name="T57" fmla="*/ 50 h 97"/>
                  <a:gd name="T58" fmla="*/ 0 w 107"/>
                  <a:gd name="T59" fmla="*/ 52 h 97"/>
                  <a:gd name="T60" fmla="*/ 8 w 107"/>
                  <a:gd name="T61" fmla="*/ 52 h 97"/>
                  <a:gd name="T62" fmla="*/ 27 w 107"/>
                  <a:gd name="T63" fmla="*/ 10 h 97"/>
                  <a:gd name="T64" fmla="*/ 37 w 107"/>
                  <a:gd name="T65" fmla="*/ 32 h 97"/>
                  <a:gd name="T66" fmla="*/ 18 w 107"/>
                  <a:gd name="T67" fmla="*/ 32 h 97"/>
                  <a:gd name="T68" fmla="*/ 27 w 107"/>
                  <a:gd name="T69" fmla="*/ 1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7" h="97">
                    <a:moveTo>
                      <a:pt x="15" y="97"/>
                    </a:moveTo>
                    <a:cubicBezTo>
                      <a:pt x="19" y="97"/>
                      <a:pt x="25" y="97"/>
                      <a:pt x="33" y="97"/>
                    </a:cubicBezTo>
                    <a:cubicBezTo>
                      <a:pt x="33" y="93"/>
                      <a:pt x="33" y="93"/>
                      <a:pt x="33" y="93"/>
                    </a:cubicBezTo>
                    <a:cubicBezTo>
                      <a:pt x="29" y="93"/>
                      <a:pt x="25" y="93"/>
                      <a:pt x="24" y="92"/>
                    </a:cubicBezTo>
                    <a:cubicBezTo>
                      <a:pt x="23" y="92"/>
                      <a:pt x="22" y="92"/>
                      <a:pt x="21" y="91"/>
                    </a:cubicBezTo>
                    <a:cubicBezTo>
                      <a:pt x="21" y="91"/>
                      <a:pt x="21" y="90"/>
                      <a:pt x="21" y="89"/>
                    </a:cubicBezTo>
                    <a:cubicBezTo>
                      <a:pt x="21" y="88"/>
                      <a:pt x="21" y="86"/>
                      <a:pt x="23" y="83"/>
                    </a:cubicBezTo>
                    <a:cubicBezTo>
                      <a:pt x="30" y="65"/>
                      <a:pt x="30" y="65"/>
                      <a:pt x="30" y="65"/>
                    </a:cubicBezTo>
                    <a:cubicBezTo>
                      <a:pt x="72" y="65"/>
                      <a:pt x="72" y="65"/>
                      <a:pt x="72" y="65"/>
                    </a:cubicBezTo>
                    <a:cubicBezTo>
                      <a:pt x="80" y="86"/>
                      <a:pt x="80" y="86"/>
                      <a:pt x="80" y="86"/>
                    </a:cubicBezTo>
                    <a:cubicBezTo>
                      <a:pt x="81" y="88"/>
                      <a:pt x="81" y="89"/>
                      <a:pt x="81" y="90"/>
                    </a:cubicBezTo>
                    <a:cubicBezTo>
                      <a:pt x="81" y="90"/>
                      <a:pt x="81" y="91"/>
                      <a:pt x="81" y="91"/>
                    </a:cubicBezTo>
                    <a:cubicBezTo>
                      <a:pt x="80" y="92"/>
                      <a:pt x="80" y="92"/>
                      <a:pt x="78" y="92"/>
                    </a:cubicBezTo>
                    <a:cubicBezTo>
                      <a:pt x="77" y="93"/>
                      <a:pt x="74" y="93"/>
                      <a:pt x="69" y="93"/>
                    </a:cubicBezTo>
                    <a:cubicBezTo>
                      <a:pt x="69" y="97"/>
                      <a:pt x="69" y="97"/>
                      <a:pt x="69" y="97"/>
                    </a:cubicBezTo>
                    <a:cubicBezTo>
                      <a:pt x="92" y="97"/>
                      <a:pt x="92" y="97"/>
                      <a:pt x="92" y="97"/>
                    </a:cubicBezTo>
                    <a:cubicBezTo>
                      <a:pt x="95" y="97"/>
                      <a:pt x="100" y="97"/>
                      <a:pt x="107" y="97"/>
                    </a:cubicBezTo>
                    <a:cubicBezTo>
                      <a:pt x="107" y="93"/>
                      <a:pt x="107" y="93"/>
                      <a:pt x="107" y="93"/>
                    </a:cubicBezTo>
                    <a:cubicBezTo>
                      <a:pt x="103" y="93"/>
                      <a:pt x="101" y="93"/>
                      <a:pt x="100" y="92"/>
                    </a:cubicBezTo>
                    <a:cubicBezTo>
                      <a:pt x="99" y="92"/>
                      <a:pt x="98" y="91"/>
                      <a:pt x="97" y="89"/>
                    </a:cubicBezTo>
                    <a:cubicBezTo>
                      <a:pt x="95" y="86"/>
                      <a:pt x="92" y="79"/>
                      <a:pt x="87" y="68"/>
                    </a:cubicBezTo>
                    <a:cubicBezTo>
                      <a:pt x="57" y="0"/>
                      <a:pt x="57" y="0"/>
                      <a:pt x="57" y="0"/>
                    </a:cubicBezTo>
                    <a:cubicBezTo>
                      <a:pt x="52" y="0"/>
                      <a:pt x="52" y="0"/>
                      <a:pt x="52" y="0"/>
                    </a:cubicBezTo>
                    <a:cubicBezTo>
                      <a:pt x="46" y="15"/>
                      <a:pt x="42" y="24"/>
                      <a:pt x="40" y="28"/>
                    </a:cubicBezTo>
                    <a:cubicBezTo>
                      <a:pt x="22" y="66"/>
                      <a:pt x="22" y="66"/>
                      <a:pt x="22" y="66"/>
                    </a:cubicBezTo>
                    <a:cubicBezTo>
                      <a:pt x="17" y="78"/>
                      <a:pt x="14" y="84"/>
                      <a:pt x="13" y="86"/>
                    </a:cubicBezTo>
                    <a:cubicBezTo>
                      <a:pt x="11" y="88"/>
                      <a:pt x="10" y="90"/>
                      <a:pt x="9" y="91"/>
                    </a:cubicBezTo>
                    <a:cubicBezTo>
                      <a:pt x="9" y="92"/>
                      <a:pt x="8" y="92"/>
                      <a:pt x="7" y="92"/>
                    </a:cubicBezTo>
                    <a:cubicBezTo>
                      <a:pt x="6" y="93"/>
                      <a:pt x="4" y="93"/>
                      <a:pt x="0" y="93"/>
                    </a:cubicBezTo>
                    <a:cubicBezTo>
                      <a:pt x="0" y="97"/>
                      <a:pt x="0" y="97"/>
                      <a:pt x="0" y="97"/>
                    </a:cubicBezTo>
                    <a:cubicBezTo>
                      <a:pt x="5" y="97"/>
                      <a:pt x="10" y="97"/>
                      <a:pt x="15" y="97"/>
                    </a:cubicBezTo>
                    <a:close/>
                    <a:moveTo>
                      <a:pt x="51" y="19"/>
                    </a:moveTo>
                    <a:cubicBezTo>
                      <a:pt x="69" y="60"/>
                      <a:pt x="69" y="60"/>
                      <a:pt x="69" y="60"/>
                    </a:cubicBezTo>
                    <a:cubicBezTo>
                      <a:pt x="33" y="60"/>
                      <a:pt x="33" y="60"/>
                      <a:pt x="33" y="60"/>
                    </a:cubicBezTo>
                    <a:lnTo>
                      <a:pt x="51"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3" name="Freeform 17"/>
              <p:cNvSpPr>
                <a:spLocks noChangeAspect="1"/>
              </p:cNvSpPr>
              <p:nvPr userDrawn="1"/>
            </p:nvSpPr>
            <p:spPr bwMode="auto">
              <a:xfrm>
                <a:off x="782" y="4094"/>
                <a:ext cx="56" cy="52"/>
              </a:xfrm>
              <a:custGeom>
                <a:avLst/>
                <a:gdLst>
                  <a:gd name="T0" fmla="*/ 41 w 105"/>
                  <a:gd name="T1" fmla="*/ 8 h 96"/>
                  <a:gd name="T2" fmla="*/ 43 w 105"/>
                  <a:gd name="T3" fmla="*/ 4 h 96"/>
                  <a:gd name="T4" fmla="*/ 43 w 105"/>
                  <a:gd name="T5" fmla="*/ 3 h 96"/>
                  <a:gd name="T6" fmla="*/ 37 w 105"/>
                  <a:gd name="T7" fmla="*/ 3 h 96"/>
                  <a:gd name="T8" fmla="*/ 37 w 105"/>
                  <a:gd name="T9" fmla="*/ 0 h 96"/>
                  <a:gd name="T10" fmla="*/ 47 w 105"/>
                  <a:gd name="T11" fmla="*/ 1 h 96"/>
                  <a:gd name="T12" fmla="*/ 56 w 105"/>
                  <a:gd name="T13" fmla="*/ 0 h 96"/>
                  <a:gd name="T14" fmla="*/ 56 w 105"/>
                  <a:gd name="T15" fmla="*/ 3 h 96"/>
                  <a:gd name="T16" fmla="*/ 51 w 105"/>
                  <a:gd name="T17" fmla="*/ 3 h 96"/>
                  <a:gd name="T18" fmla="*/ 49 w 105"/>
                  <a:gd name="T19" fmla="*/ 4 h 96"/>
                  <a:gd name="T20" fmla="*/ 46 w 105"/>
                  <a:gd name="T21" fmla="*/ 7 h 96"/>
                  <a:gd name="T22" fmla="*/ 35 w 105"/>
                  <a:gd name="T23" fmla="*/ 23 h 96"/>
                  <a:gd name="T24" fmla="*/ 31 w 105"/>
                  <a:gd name="T25" fmla="*/ 30 h 96"/>
                  <a:gd name="T26" fmla="*/ 31 w 105"/>
                  <a:gd name="T27" fmla="*/ 32 h 96"/>
                  <a:gd name="T28" fmla="*/ 31 w 105"/>
                  <a:gd name="T29" fmla="*/ 35 h 96"/>
                  <a:gd name="T30" fmla="*/ 31 w 105"/>
                  <a:gd name="T31" fmla="*/ 44 h 96"/>
                  <a:gd name="T32" fmla="*/ 32 w 105"/>
                  <a:gd name="T33" fmla="*/ 48 h 96"/>
                  <a:gd name="T34" fmla="*/ 33 w 105"/>
                  <a:gd name="T35" fmla="*/ 49 h 96"/>
                  <a:gd name="T36" fmla="*/ 38 w 105"/>
                  <a:gd name="T37" fmla="*/ 50 h 96"/>
                  <a:gd name="T38" fmla="*/ 38 w 105"/>
                  <a:gd name="T39" fmla="*/ 52 h 96"/>
                  <a:gd name="T40" fmla="*/ 28 w 105"/>
                  <a:gd name="T41" fmla="*/ 52 h 96"/>
                  <a:gd name="T42" fmla="*/ 17 w 105"/>
                  <a:gd name="T43" fmla="*/ 52 h 96"/>
                  <a:gd name="T44" fmla="*/ 17 w 105"/>
                  <a:gd name="T45" fmla="*/ 50 h 96"/>
                  <a:gd name="T46" fmla="*/ 22 w 105"/>
                  <a:gd name="T47" fmla="*/ 49 h 96"/>
                  <a:gd name="T48" fmla="*/ 23 w 105"/>
                  <a:gd name="T49" fmla="*/ 49 h 96"/>
                  <a:gd name="T50" fmla="*/ 24 w 105"/>
                  <a:gd name="T51" fmla="*/ 45 h 96"/>
                  <a:gd name="T52" fmla="*/ 24 w 105"/>
                  <a:gd name="T53" fmla="*/ 35 h 96"/>
                  <a:gd name="T54" fmla="*/ 24 w 105"/>
                  <a:gd name="T55" fmla="*/ 30 h 96"/>
                  <a:gd name="T56" fmla="*/ 22 w 105"/>
                  <a:gd name="T57" fmla="*/ 28 h 96"/>
                  <a:gd name="T58" fmla="*/ 19 w 105"/>
                  <a:gd name="T59" fmla="*/ 21 h 96"/>
                  <a:gd name="T60" fmla="*/ 9 w 105"/>
                  <a:gd name="T61" fmla="*/ 7 h 96"/>
                  <a:gd name="T62" fmla="*/ 6 w 105"/>
                  <a:gd name="T63" fmla="*/ 4 h 96"/>
                  <a:gd name="T64" fmla="*/ 5 w 105"/>
                  <a:gd name="T65" fmla="*/ 3 h 96"/>
                  <a:gd name="T66" fmla="*/ 0 w 105"/>
                  <a:gd name="T67" fmla="*/ 3 h 96"/>
                  <a:gd name="T68" fmla="*/ 0 w 105"/>
                  <a:gd name="T69" fmla="*/ 0 h 96"/>
                  <a:gd name="T70" fmla="*/ 9 w 105"/>
                  <a:gd name="T71" fmla="*/ 1 h 96"/>
                  <a:gd name="T72" fmla="*/ 23 w 105"/>
                  <a:gd name="T73" fmla="*/ 0 h 96"/>
                  <a:gd name="T74" fmla="*/ 23 w 105"/>
                  <a:gd name="T75" fmla="*/ 3 h 96"/>
                  <a:gd name="T76" fmla="*/ 17 w 105"/>
                  <a:gd name="T77" fmla="*/ 3 h 96"/>
                  <a:gd name="T78" fmla="*/ 16 w 105"/>
                  <a:gd name="T79" fmla="*/ 4 h 96"/>
                  <a:gd name="T80" fmla="*/ 18 w 105"/>
                  <a:gd name="T81" fmla="*/ 8 h 96"/>
                  <a:gd name="T82" fmla="*/ 29 w 105"/>
                  <a:gd name="T83" fmla="*/ 27 h 96"/>
                  <a:gd name="T84" fmla="*/ 41 w 105"/>
                  <a:gd name="T85" fmla="*/ 8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 h="96">
                    <a:moveTo>
                      <a:pt x="77" y="15"/>
                    </a:moveTo>
                    <a:cubicBezTo>
                      <a:pt x="80" y="10"/>
                      <a:pt x="81" y="8"/>
                      <a:pt x="81" y="7"/>
                    </a:cubicBezTo>
                    <a:cubicBezTo>
                      <a:pt x="81" y="6"/>
                      <a:pt x="81" y="6"/>
                      <a:pt x="80" y="5"/>
                    </a:cubicBezTo>
                    <a:cubicBezTo>
                      <a:pt x="79" y="5"/>
                      <a:pt x="75" y="5"/>
                      <a:pt x="70" y="5"/>
                    </a:cubicBezTo>
                    <a:cubicBezTo>
                      <a:pt x="70" y="0"/>
                      <a:pt x="70" y="0"/>
                      <a:pt x="70" y="0"/>
                    </a:cubicBezTo>
                    <a:cubicBezTo>
                      <a:pt x="78" y="1"/>
                      <a:pt x="83" y="1"/>
                      <a:pt x="88" y="1"/>
                    </a:cubicBezTo>
                    <a:cubicBezTo>
                      <a:pt x="93" y="1"/>
                      <a:pt x="96" y="1"/>
                      <a:pt x="105" y="0"/>
                    </a:cubicBezTo>
                    <a:cubicBezTo>
                      <a:pt x="105" y="5"/>
                      <a:pt x="105" y="5"/>
                      <a:pt x="105" y="5"/>
                    </a:cubicBezTo>
                    <a:cubicBezTo>
                      <a:pt x="99" y="5"/>
                      <a:pt x="97" y="5"/>
                      <a:pt x="96" y="5"/>
                    </a:cubicBezTo>
                    <a:cubicBezTo>
                      <a:pt x="94" y="6"/>
                      <a:pt x="93" y="6"/>
                      <a:pt x="92" y="7"/>
                    </a:cubicBezTo>
                    <a:cubicBezTo>
                      <a:pt x="91" y="8"/>
                      <a:pt x="89" y="10"/>
                      <a:pt x="87" y="13"/>
                    </a:cubicBezTo>
                    <a:cubicBezTo>
                      <a:pt x="66" y="43"/>
                      <a:pt x="66" y="43"/>
                      <a:pt x="66" y="43"/>
                    </a:cubicBezTo>
                    <a:cubicBezTo>
                      <a:pt x="62" y="49"/>
                      <a:pt x="60" y="53"/>
                      <a:pt x="59" y="55"/>
                    </a:cubicBezTo>
                    <a:cubicBezTo>
                      <a:pt x="59" y="56"/>
                      <a:pt x="58" y="57"/>
                      <a:pt x="58" y="59"/>
                    </a:cubicBezTo>
                    <a:cubicBezTo>
                      <a:pt x="58" y="64"/>
                      <a:pt x="58" y="64"/>
                      <a:pt x="58" y="64"/>
                    </a:cubicBezTo>
                    <a:cubicBezTo>
                      <a:pt x="58" y="70"/>
                      <a:pt x="58" y="76"/>
                      <a:pt x="59" y="82"/>
                    </a:cubicBezTo>
                    <a:cubicBezTo>
                      <a:pt x="59" y="86"/>
                      <a:pt x="59" y="89"/>
                      <a:pt x="60" y="89"/>
                    </a:cubicBezTo>
                    <a:cubicBezTo>
                      <a:pt x="60" y="90"/>
                      <a:pt x="61" y="91"/>
                      <a:pt x="62" y="91"/>
                    </a:cubicBezTo>
                    <a:cubicBezTo>
                      <a:pt x="63" y="91"/>
                      <a:pt x="67" y="92"/>
                      <a:pt x="72" y="92"/>
                    </a:cubicBezTo>
                    <a:cubicBezTo>
                      <a:pt x="72" y="96"/>
                      <a:pt x="72" y="96"/>
                      <a:pt x="72" y="96"/>
                    </a:cubicBezTo>
                    <a:cubicBezTo>
                      <a:pt x="65" y="96"/>
                      <a:pt x="58" y="96"/>
                      <a:pt x="52" y="96"/>
                    </a:cubicBezTo>
                    <a:cubicBezTo>
                      <a:pt x="47" y="96"/>
                      <a:pt x="40" y="96"/>
                      <a:pt x="31" y="96"/>
                    </a:cubicBezTo>
                    <a:cubicBezTo>
                      <a:pt x="31" y="92"/>
                      <a:pt x="31" y="92"/>
                      <a:pt x="31" y="92"/>
                    </a:cubicBezTo>
                    <a:cubicBezTo>
                      <a:pt x="37" y="92"/>
                      <a:pt x="40" y="91"/>
                      <a:pt x="41" y="91"/>
                    </a:cubicBezTo>
                    <a:cubicBezTo>
                      <a:pt x="42" y="91"/>
                      <a:pt x="43" y="90"/>
                      <a:pt x="44" y="90"/>
                    </a:cubicBezTo>
                    <a:cubicBezTo>
                      <a:pt x="44" y="89"/>
                      <a:pt x="45" y="86"/>
                      <a:pt x="45" y="83"/>
                    </a:cubicBezTo>
                    <a:cubicBezTo>
                      <a:pt x="45" y="82"/>
                      <a:pt x="45" y="76"/>
                      <a:pt x="45" y="64"/>
                    </a:cubicBezTo>
                    <a:cubicBezTo>
                      <a:pt x="45" y="56"/>
                      <a:pt x="45" y="56"/>
                      <a:pt x="45" y="56"/>
                    </a:cubicBezTo>
                    <a:cubicBezTo>
                      <a:pt x="44" y="54"/>
                      <a:pt x="43" y="52"/>
                      <a:pt x="42" y="51"/>
                    </a:cubicBezTo>
                    <a:cubicBezTo>
                      <a:pt x="42" y="50"/>
                      <a:pt x="39" y="46"/>
                      <a:pt x="35" y="39"/>
                    </a:cubicBezTo>
                    <a:cubicBezTo>
                      <a:pt x="17" y="13"/>
                      <a:pt x="17" y="13"/>
                      <a:pt x="17" y="13"/>
                    </a:cubicBezTo>
                    <a:cubicBezTo>
                      <a:pt x="15" y="10"/>
                      <a:pt x="13" y="8"/>
                      <a:pt x="12" y="7"/>
                    </a:cubicBezTo>
                    <a:cubicBezTo>
                      <a:pt x="11" y="6"/>
                      <a:pt x="10" y="6"/>
                      <a:pt x="9" y="5"/>
                    </a:cubicBezTo>
                    <a:cubicBezTo>
                      <a:pt x="7" y="5"/>
                      <a:pt x="5" y="5"/>
                      <a:pt x="0" y="5"/>
                    </a:cubicBezTo>
                    <a:cubicBezTo>
                      <a:pt x="0" y="0"/>
                      <a:pt x="0" y="0"/>
                      <a:pt x="0" y="0"/>
                    </a:cubicBezTo>
                    <a:cubicBezTo>
                      <a:pt x="9" y="1"/>
                      <a:pt x="12" y="1"/>
                      <a:pt x="16" y="1"/>
                    </a:cubicBezTo>
                    <a:cubicBezTo>
                      <a:pt x="21" y="1"/>
                      <a:pt x="34" y="1"/>
                      <a:pt x="43" y="0"/>
                    </a:cubicBezTo>
                    <a:cubicBezTo>
                      <a:pt x="43" y="5"/>
                      <a:pt x="43" y="5"/>
                      <a:pt x="43" y="5"/>
                    </a:cubicBezTo>
                    <a:cubicBezTo>
                      <a:pt x="37" y="5"/>
                      <a:pt x="32" y="5"/>
                      <a:pt x="31" y="5"/>
                    </a:cubicBezTo>
                    <a:cubicBezTo>
                      <a:pt x="30" y="6"/>
                      <a:pt x="30" y="6"/>
                      <a:pt x="30" y="7"/>
                    </a:cubicBezTo>
                    <a:cubicBezTo>
                      <a:pt x="30" y="8"/>
                      <a:pt x="31" y="10"/>
                      <a:pt x="33" y="15"/>
                    </a:cubicBezTo>
                    <a:cubicBezTo>
                      <a:pt x="55" y="49"/>
                      <a:pt x="55" y="49"/>
                      <a:pt x="55" y="49"/>
                    </a:cubicBezTo>
                    <a:lnTo>
                      <a:pt x="77"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sp>
            <p:nvSpPr>
              <p:cNvPr id="1044" name="Freeform 18"/>
              <p:cNvSpPr>
                <a:spLocks noChangeAspect="1" noEditPoints="1"/>
              </p:cNvSpPr>
              <p:nvPr userDrawn="1"/>
            </p:nvSpPr>
            <p:spPr bwMode="auto">
              <a:xfrm>
                <a:off x="836" y="4093"/>
                <a:ext cx="57" cy="54"/>
              </a:xfrm>
              <a:custGeom>
                <a:avLst/>
                <a:gdLst>
                  <a:gd name="T0" fmla="*/ 10 w 107"/>
                  <a:gd name="T1" fmla="*/ 13 h 100"/>
                  <a:gd name="T2" fmla="*/ 17 w 107"/>
                  <a:gd name="T3" fmla="*/ 6 h 100"/>
                  <a:gd name="T4" fmla="*/ 27 w 107"/>
                  <a:gd name="T5" fmla="*/ 3 h 100"/>
                  <a:gd name="T6" fmla="*/ 35 w 107"/>
                  <a:gd name="T7" fmla="*/ 4 h 100"/>
                  <a:gd name="T8" fmla="*/ 40 w 107"/>
                  <a:gd name="T9" fmla="*/ 8 h 100"/>
                  <a:gd name="T10" fmla="*/ 45 w 107"/>
                  <a:gd name="T11" fmla="*/ 12 h 100"/>
                  <a:gd name="T12" fmla="*/ 47 w 107"/>
                  <a:gd name="T13" fmla="*/ 17 h 100"/>
                  <a:gd name="T14" fmla="*/ 49 w 107"/>
                  <a:gd name="T15" fmla="*/ 28 h 100"/>
                  <a:gd name="T16" fmla="*/ 46 w 107"/>
                  <a:gd name="T17" fmla="*/ 40 h 100"/>
                  <a:gd name="T18" fmla="*/ 40 w 107"/>
                  <a:gd name="T19" fmla="*/ 48 h 100"/>
                  <a:gd name="T20" fmla="*/ 29 w 107"/>
                  <a:gd name="T21" fmla="*/ 51 h 100"/>
                  <a:gd name="T22" fmla="*/ 21 w 107"/>
                  <a:gd name="T23" fmla="*/ 49 h 100"/>
                  <a:gd name="T24" fmla="*/ 15 w 107"/>
                  <a:gd name="T25" fmla="*/ 45 h 100"/>
                  <a:gd name="T26" fmla="*/ 10 w 107"/>
                  <a:gd name="T27" fmla="*/ 37 h 100"/>
                  <a:gd name="T28" fmla="*/ 9 w 107"/>
                  <a:gd name="T29" fmla="*/ 31 h 100"/>
                  <a:gd name="T30" fmla="*/ 7 w 107"/>
                  <a:gd name="T31" fmla="*/ 24 h 100"/>
                  <a:gd name="T32" fmla="*/ 10 w 107"/>
                  <a:gd name="T33" fmla="*/ 13 h 100"/>
                  <a:gd name="T34" fmla="*/ 2 w 107"/>
                  <a:gd name="T35" fmla="*/ 38 h 100"/>
                  <a:gd name="T36" fmla="*/ 7 w 107"/>
                  <a:gd name="T37" fmla="*/ 46 h 100"/>
                  <a:gd name="T38" fmla="*/ 15 w 107"/>
                  <a:gd name="T39" fmla="*/ 52 h 100"/>
                  <a:gd name="T40" fmla="*/ 27 w 107"/>
                  <a:gd name="T41" fmla="*/ 54 h 100"/>
                  <a:gd name="T42" fmla="*/ 48 w 107"/>
                  <a:gd name="T43" fmla="*/ 46 h 100"/>
                  <a:gd name="T44" fmla="*/ 57 w 107"/>
                  <a:gd name="T45" fmla="*/ 25 h 100"/>
                  <a:gd name="T46" fmla="*/ 56 w 107"/>
                  <a:gd name="T47" fmla="*/ 18 h 100"/>
                  <a:gd name="T48" fmla="*/ 54 w 107"/>
                  <a:gd name="T49" fmla="*/ 12 h 100"/>
                  <a:gd name="T50" fmla="*/ 48 w 107"/>
                  <a:gd name="T51" fmla="*/ 6 h 100"/>
                  <a:gd name="T52" fmla="*/ 40 w 107"/>
                  <a:gd name="T53" fmla="*/ 2 h 100"/>
                  <a:gd name="T54" fmla="*/ 29 w 107"/>
                  <a:gd name="T55" fmla="*/ 0 h 100"/>
                  <a:gd name="T56" fmla="*/ 17 w 107"/>
                  <a:gd name="T57" fmla="*/ 2 h 100"/>
                  <a:gd name="T58" fmla="*/ 7 w 107"/>
                  <a:gd name="T59" fmla="*/ 8 h 100"/>
                  <a:gd name="T60" fmla="*/ 2 w 107"/>
                  <a:gd name="T61" fmla="*/ 17 h 100"/>
                  <a:gd name="T62" fmla="*/ 0 w 107"/>
                  <a:gd name="T63" fmla="*/ 28 h 100"/>
                  <a:gd name="T64" fmla="*/ 2 w 107"/>
                  <a:gd name="T65" fmla="*/ 38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7" h="100">
                    <a:moveTo>
                      <a:pt x="19" y="24"/>
                    </a:moveTo>
                    <a:cubicBezTo>
                      <a:pt x="21" y="18"/>
                      <a:pt x="26" y="14"/>
                      <a:pt x="31" y="11"/>
                    </a:cubicBezTo>
                    <a:cubicBezTo>
                      <a:pt x="37" y="7"/>
                      <a:pt x="44" y="6"/>
                      <a:pt x="51" y="6"/>
                    </a:cubicBezTo>
                    <a:cubicBezTo>
                      <a:pt x="56" y="6"/>
                      <a:pt x="61" y="7"/>
                      <a:pt x="66" y="8"/>
                    </a:cubicBezTo>
                    <a:cubicBezTo>
                      <a:pt x="70" y="10"/>
                      <a:pt x="74" y="11"/>
                      <a:pt x="76" y="14"/>
                    </a:cubicBezTo>
                    <a:cubicBezTo>
                      <a:pt x="79" y="16"/>
                      <a:pt x="82" y="19"/>
                      <a:pt x="84" y="22"/>
                    </a:cubicBezTo>
                    <a:cubicBezTo>
                      <a:pt x="86" y="24"/>
                      <a:pt x="87" y="28"/>
                      <a:pt x="89" y="32"/>
                    </a:cubicBezTo>
                    <a:cubicBezTo>
                      <a:pt x="91" y="38"/>
                      <a:pt x="92" y="44"/>
                      <a:pt x="92" y="51"/>
                    </a:cubicBezTo>
                    <a:cubicBezTo>
                      <a:pt x="92" y="60"/>
                      <a:pt x="90" y="67"/>
                      <a:pt x="87" y="74"/>
                    </a:cubicBezTo>
                    <a:cubicBezTo>
                      <a:pt x="85" y="80"/>
                      <a:pt x="80" y="85"/>
                      <a:pt x="75" y="88"/>
                    </a:cubicBezTo>
                    <a:cubicBezTo>
                      <a:pt x="69" y="92"/>
                      <a:pt x="63" y="94"/>
                      <a:pt x="55" y="94"/>
                    </a:cubicBezTo>
                    <a:cubicBezTo>
                      <a:pt x="50" y="94"/>
                      <a:pt x="45" y="93"/>
                      <a:pt x="40" y="91"/>
                    </a:cubicBezTo>
                    <a:cubicBezTo>
                      <a:pt x="36" y="89"/>
                      <a:pt x="32" y="87"/>
                      <a:pt x="28" y="83"/>
                    </a:cubicBezTo>
                    <a:cubicBezTo>
                      <a:pt x="24" y="79"/>
                      <a:pt x="21" y="75"/>
                      <a:pt x="19" y="69"/>
                    </a:cubicBezTo>
                    <a:cubicBezTo>
                      <a:pt x="18" y="66"/>
                      <a:pt x="17" y="62"/>
                      <a:pt x="16" y="58"/>
                    </a:cubicBezTo>
                    <a:cubicBezTo>
                      <a:pt x="15" y="54"/>
                      <a:pt x="14" y="49"/>
                      <a:pt x="14" y="45"/>
                    </a:cubicBezTo>
                    <a:cubicBezTo>
                      <a:pt x="14" y="37"/>
                      <a:pt x="16" y="30"/>
                      <a:pt x="19" y="24"/>
                    </a:cubicBezTo>
                    <a:close/>
                    <a:moveTo>
                      <a:pt x="3" y="70"/>
                    </a:moveTo>
                    <a:cubicBezTo>
                      <a:pt x="5" y="76"/>
                      <a:pt x="9" y="82"/>
                      <a:pt x="13" y="86"/>
                    </a:cubicBezTo>
                    <a:cubicBezTo>
                      <a:pt x="18" y="91"/>
                      <a:pt x="23" y="94"/>
                      <a:pt x="29" y="96"/>
                    </a:cubicBezTo>
                    <a:cubicBezTo>
                      <a:pt x="36" y="99"/>
                      <a:pt x="43" y="100"/>
                      <a:pt x="50" y="100"/>
                    </a:cubicBezTo>
                    <a:cubicBezTo>
                      <a:pt x="66" y="100"/>
                      <a:pt x="80" y="95"/>
                      <a:pt x="91" y="85"/>
                    </a:cubicBezTo>
                    <a:cubicBezTo>
                      <a:pt x="101" y="75"/>
                      <a:pt x="107" y="62"/>
                      <a:pt x="107" y="47"/>
                    </a:cubicBezTo>
                    <a:cubicBezTo>
                      <a:pt x="107" y="42"/>
                      <a:pt x="106" y="38"/>
                      <a:pt x="105" y="34"/>
                    </a:cubicBezTo>
                    <a:cubicBezTo>
                      <a:pt x="104" y="29"/>
                      <a:pt x="103" y="26"/>
                      <a:pt x="101" y="23"/>
                    </a:cubicBezTo>
                    <a:cubicBezTo>
                      <a:pt x="98" y="19"/>
                      <a:pt x="95" y="15"/>
                      <a:pt x="91" y="11"/>
                    </a:cubicBezTo>
                    <a:cubicBezTo>
                      <a:pt x="87" y="8"/>
                      <a:pt x="82" y="5"/>
                      <a:pt x="75" y="3"/>
                    </a:cubicBezTo>
                    <a:cubicBezTo>
                      <a:pt x="69" y="1"/>
                      <a:pt x="62" y="0"/>
                      <a:pt x="54" y="0"/>
                    </a:cubicBezTo>
                    <a:cubicBezTo>
                      <a:pt x="46" y="0"/>
                      <a:pt x="38" y="1"/>
                      <a:pt x="32" y="4"/>
                    </a:cubicBezTo>
                    <a:cubicBezTo>
                      <a:pt x="25" y="6"/>
                      <a:pt x="19" y="10"/>
                      <a:pt x="14" y="15"/>
                    </a:cubicBezTo>
                    <a:cubicBezTo>
                      <a:pt x="9" y="19"/>
                      <a:pt x="5" y="25"/>
                      <a:pt x="3" y="31"/>
                    </a:cubicBezTo>
                    <a:cubicBezTo>
                      <a:pt x="1" y="37"/>
                      <a:pt x="0" y="43"/>
                      <a:pt x="0" y="51"/>
                    </a:cubicBezTo>
                    <a:cubicBezTo>
                      <a:pt x="0" y="57"/>
                      <a:pt x="1" y="63"/>
                      <a:pt x="3"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endParaRPr>
              </a:p>
            </p:txBody>
          </p:sp>
        </p:grpSp>
        <p:sp>
          <p:nvSpPr>
            <p:cNvPr id="1033" name="Rectangle 19"/>
            <p:cNvSpPr>
              <a:spLocks noChangeArrowheads="1"/>
            </p:cNvSpPr>
            <p:nvPr/>
          </p:nvSpPr>
          <p:spPr bwMode="auto">
            <a:xfrm>
              <a:off x="0" y="0"/>
              <a:ext cx="5760" cy="11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smtClean="0">
                <a:solidFill>
                  <a:srgbClr val="000000"/>
                </a:solidFill>
              </a:endParaRPr>
            </a:p>
          </p:txBody>
        </p:sp>
      </p:grpSp>
      <p:sp>
        <p:nvSpPr>
          <p:cNvPr id="94228" name="Rectangle 20"/>
          <p:cNvSpPr>
            <a:spLocks noGrp="1" noChangeArrowheads="1"/>
          </p:cNvSpPr>
          <p:nvPr>
            <p:ph type="sldNum" sz="quarter" idx="4"/>
          </p:nvPr>
        </p:nvSpPr>
        <p:spPr bwMode="auto">
          <a:xfrm>
            <a:off x="7010400" y="6721475"/>
            <a:ext cx="2133600" cy="136525"/>
          </a:xfrm>
          <a:prstGeom prst="rect">
            <a:avLst/>
          </a:prstGeom>
          <a:noFill/>
          <a:ln w="9525">
            <a:noFill/>
            <a:miter lim="800000"/>
            <a:headEnd/>
            <a:tailEnd/>
          </a:ln>
          <a:effectLst/>
        </p:spPr>
        <p:txBody>
          <a:bodyPr vert="horz" wrap="square" lIns="91440" tIns="27432" rIns="91440" bIns="27432" numCol="1" anchor="ctr" anchorCtr="0" compatLnSpc="1">
            <a:prstTxWarp prst="textNoShape">
              <a:avLst/>
            </a:prstTxWarp>
            <a:spAutoFit/>
          </a:bodyPr>
          <a:lstStyle>
            <a:lvl1pPr algn="r" eaLnBrk="1" hangingPunct="1">
              <a:lnSpc>
                <a:spcPct val="90000"/>
              </a:lnSpc>
              <a:defRPr sz="600">
                <a:solidFill>
                  <a:srgbClr val="002458"/>
                </a:solidFill>
                <a:latin typeface="Arial" charset="0"/>
                <a:cs typeface="Arial" charset="0"/>
              </a:defRPr>
            </a:lvl1pPr>
          </a:lstStyle>
          <a:p>
            <a:pPr fontAlgn="base">
              <a:spcBef>
                <a:spcPct val="0"/>
              </a:spcBef>
              <a:spcAft>
                <a:spcPct val="0"/>
              </a:spcAft>
              <a:defRPr/>
            </a:pPr>
            <a:r>
              <a:rPr lang="en-US"/>
              <a:t>©2010 MFMER |  slide-</a:t>
            </a:r>
            <a:fld id="{10792C8E-DFFD-4E3F-B5A4-EDD192061FD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35777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6" r:id="rId12"/>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82575" indent="-282575" algn="l" rtl="0" eaLnBrk="0" fontAlgn="base" hangingPunct="0">
        <a:lnSpc>
          <a:spcPct val="90000"/>
        </a:lnSpc>
        <a:spcBef>
          <a:spcPct val="40000"/>
        </a:spcBef>
        <a:spcAft>
          <a:spcPct val="0"/>
        </a:spcAft>
        <a:buClr>
          <a:schemeClr val="tx2"/>
        </a:buClr>
        <a:buFont typeface="Wingdings" pitchFamily="2" charset="2"/>
        <a:buChar char="§"/>
        <a:defRPr sz="2600">
          <a:solidFill>
            <a:schemeClr val="tx1"/>
          </a:solidFill>
          <a:latin typeface="+mn-lt"/>
          <a:ea typeface="+mn-ea"/>
          <a:cs typeface="+mn-cs"/>
        </a:defRPr>
      </a:lvl1pPr>
      <a:lvl2pPr marL="685800" indent="-228600" algn="l" rtl="0" eaLnBrk="0" fontAlgn="base" hangingPunct="0">
        <a:lnSpc>
          <a:spcPct val="90000"/>
        </a:lnSpc>
        <a:spcBef>
          <a:spcPct val="15000"/>
        </a:spcBef>
        <a:spcAft>
          <a:spcPct val="0"/>
        </a:spcAft>
        <a:buClr>
          <a:schemeClr val="folHlink"/>
        </a:buClr>
        <a:buFont typeface="Wingdings" pitchFamily="2" charset="2"/>
        <a:buChar char="§"/>
        <a:defRPr sz="2200">
          <a:solidFill>
            <a:schemeClr val="tx1"/>
          </a:solidFill>
          <a:latin typeface="+mn-lt"/>
        </a:defRPr>
      </a:lvl2pPr>
      <a:lvl3pPr marL="1143000" indent="-228600" algn="l" rtl="0" eaLnBrk="0" fontAlgn="base" hangingPunct="0">
        <a:lnSpc>
          <a:spcPct val="90000"/>
        </a:lnSpc>
        <a:spcBef>
          <a:spcPct val="15000"/>
        </a:spcBef>
        <a:spcAft>
          <a:spcPct val="0"/>
        </a:spcAft>
        <a:buClr>
          <a:schemeClr val="folHlink"/>
        </a:buClr>
        <a:buFont typeface="Wingdings" pitchFamily="2" charset="2"/>
        <a:buChar char="§"/>
        <a:defRPr sz="2200">
          <a:solidFill>
            <a:schemeClr val="tx1"/>
          </a:solidFill>
          <a:latin typeface="+mn-lt"/>
        </a:defRPr>
      </a:lvl3pPr>
      <a:lvl4pPr marL="1600200" indent="-228600" algn="l" rtl="0" eaLnBrk="0" fontAlgn="base" hangingPunct="0">
        <a:lnSpc>
          <a:spcPct val="90000"/>
        </a:lnSpc>
        <a:spcBef>
          <a:spcPct val="15000"/>
        </a:spcBef>
        <a:spcAft>
          <a:spcPct val="0"/>
        </a:spcAft>
        <a:buClr>
          <a:schemeClr val="folHlink"/>
        </a:buClr>
        <a:buFont typeface="Wingdings" pitchFamily="2" charset="2"/>
        <a:buChar char="§"/>
        <a:defRPr sz="2200">
          <a:solidFill>
            <a:schemeClr val="tx1"/>
          </a:solidFill>
          <a:latin typeface="+mn-lt"/>
        </a:defRPr>
      </a:lvl4pPr>
      <a:lvl5pPr marL="2111375" indent="-282575" algn="l" rtl="0" eaLnBrk="0" fontAlgn="base" hangingPunct="0">
        <a:lnSpc>
          <a:spcPct val="90000"/>
        </a:lnSpc>
        <a:spcBef>
          <a:spcPct val="15000"/>
        </a:spcBef>
        <a:spcAft>
          <a:spcPct val="0"/>
        </a:spcAft>
        <a:buClr>
          <a:schemeClr val="folHlink"/>
        </a:buClr>
        <a:buSzPct val="120000"/>
        <a:buChar char="•"/>
        <a:defRPr sz="2800">
          <a:solidFill>
            <a:schemeClr val="tx1"/>
          </a:solidFill>
          <a:latin typeface="+mn-lt"/>
        </a:defRPr>
      </a:lvl5pPr>
      <a:lvl6pPr marL="2568575" indent="-282575" algn="l" rtl="0" fontAlgn="base">
        <a:lnSpc>
          <a:spcPct val="90000"/>
        </a:lnSpc>
        <a:spcBef>
          <a:spcPct val="15000"/>
        </a:spcBef>
        <a:spcAft>
          <a:spcPct val="0"/>
        </a:spcAft>
        <a:buClr>
          <a:schemeClr val="folHlink"/>
        </a:buClr>
        <a:buSzPct val="120000"/>
        <a:buChar char="•"/>
        <a:defRPr sz="2800">
          <a:solidFill>
            <a:schemeClr val="tx1"/>
          </a:solidFill>
          <a:latin typeface="+mn-lt"/>
        </a:defRPr>
      </a:lvl6pPr>
      <a:lvl7pPr marL="3025775" indent="-282575" algn="l" rtl="0" fontAlgn="base">
        <a:lnSpc>
          <a:spcPct val="90000"/>
        </a:lnSpc>
        <a:spcBef>
          <a:spcPct val="15000"/>
        </a:spcBef>
        <a:spcAft>
          <a:spcPct val="0"/>
        </a:spcAft>
        <a:buClr>
          <a:schemeClr val="folHlink"/>
        </a:buClr>
        <a:buSzPct val="120000"/>
        <a:buChar char="•"/>
        <a:defRPr sz="2800">
          <a:solidFill>
            <a:schemeClr val="tx1"/>
          </a:solidFill>
          <a:latin typeface="+mn-lt"/>
        </a:defRPr>
      </a:lvl7pPr>
      <a:lvl8pPr marL="3482975" indent="-282575" algn="l" rtl="0" fontAlgn="base">
        <a:lnSpc>
          <a:spcPct val="90000"/>
        </a:lnSpc>
        <a:spcBef>
          <a:spcPct val="15000"/>
        </a:spcBef>
        <a:spcAft>
          <a:spcPct val="0"/>
        </a:spcAft>
        <a:buClr>
          <a:schemeClr val="folHlink"/>
        </a:buClr>
        <a:buSzPct val="120000"/>
        <a:buChar char="•"/>
        <a:defRPr sz="2800">
          <a:solidFill>
            <a:schemeClr val="tx1"/>
          </a:solidFill>
          <a:latin typeface="+mn-lt"/>
        </a:defRPr>
      </a:lvl8pPr>
      <a:lvl9pPr marL="3940175" indent="-282575" algn="l" rtl="0" fontAlgn="base">
        <a:lnSpc>
          <a:spcPct val="90000"/>
        </a:lnSpc>
        <a:spcBef>
          <a:spcPct val="15000"/>
        </a:spcBef>
        <a:spcAft>
          <a:spcPct val="0"/>
        </a:spcAft>
        <a:buClr>
          <a:schemeClr val="folHlink"/>
        </a:buClr>
        <a:buSzPct val="12000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255774"/>
            <a:ext cx="9144000" cy="602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 name="Rectangle 9"/>
          <p:cNvSpPr/>
          <p:nvPr/>
        </p:nvSpPr>
        <p:spPr>
          <a:xfrm>
            <a:off x="0" y="6172200"/>
            <a:ext cx="9144000" cy="76199"/>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itle Placeholder 1"/>
          <p:cNvSpPr>
            <a:spLocks noGrp="1"/>
          </p:cNvSpPr>
          <p:nvPr>
            <p:ph type="title"/>
          </p:nvPr>
        </p:nvSpPr>
        <p:spPr>
          <a:xfrm>
            <a:off x="658368" y="0"/>
            <a:ext cx="7827264" cy="1371600"/>
          </a:xfrm>
          <a:prstGeom prst="rect">
            <a:avLst/>
          </a:prstGeom>
        </p:spPr>
        <p:txBody>
          <a:bodyPr vert="horz" lIns="0" tIns="45720" rIns="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8368" y="1371600"/>
            <a:ext cx="7827264" cy="4350774"/>
          </a:xfrm>
          <a:prstGeom prst="rect">
            <a:avLst/>
          </a:prstGeom>
        </p:spPr>
        <p:txBody>
          <a:bodyPr vert="horz" lIns="0" tIns="182880" rIns="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485632" y="7096629"/>
            <a:ext cx="658368" cy="109728"/>
          </a:xfrm>
          <a:prstGeom prst="rect">
            <a:avLst/>
          </a:prstGeom>
        </p:spPr>
        <p:txBody>
          <a:bodyPr vert="horz" lIns="91440" tIns="0" rIns="91440" bIns="0" rtlCol="0" anchor="ctr"/>
          <a:lstStyle>
            <a:lvl1pPr algn="r">
              <a:defRPr sz="700">
                <a:solidFill>
                  <a:schemeClr val="bg2">
                    <a:lumMod val="60000"/>
                    <a:lumOff val="40000"/>
                  </a:schemeClr>
                </a:solidFill>
              </a:defRPr>
            </a:lvl1pPr>
          </a:lstStyle>
          <a:p>
            <a:fld id="{E446198C-04DA-4E69-9F60-477E336F6D8D}" type="datetimeFigureOut">
              <a:rPr lang="en-US" smtClean="0">
                <a:solidFill>
                  <a:srgbClr val="0046AD">
                    <a:lumMod val="60000"/>
                    <a:lumOff val="40000"/>
                  </a:srgbClr>
                </a:solidFill>
              </a:rPr>
              <a:pPr/>
              <a:t>3/31/2016</a:t>
            </a:fld>
            <a:endParaRPr lang="en-US" dirty="0">
              <a:solidFill>
                <a:srgbClr val="0046AD">
                  <a:lumMod val="60000"/>
                  <a:lumOff val="40000"/>
                </a:srgbClr>
              </a:solidFill>
            </a:endParaRPr>
          </a:p>
        </p:txBody>
      </p:sp>
      <p:sp>
        <p:nvSpPr>
          <p:cNvPr id="5" name="Footer Placeholder 4"/>
          <p:cNvSpPr>
            <a:spLocks noGrp="1"/>
          </p:cNvSpPr>
          <p:nvPr>
            <p:ph type="ftr" sz="quarter" idx="3"/>
          </p:nvPr>
        </p:nvSpPr>
        <p:spPr>
          <a:xfrm>
            <a:off x="658813" y="5715000"/>
            <a:ext cx="7835963" cy="457200"/>
          </a:xfrm>
          <a:prstGeom prst="rect">
            <a:avLst/>
          </a:prstGeom>
        </p:spPr>
        <p:txBody>
          <a:bodyPr vert="horz" lIns="0" tIns="0" rIns="0" bIns="45720" rtlCol="0" anchor="b" anchorCtr="0"/>
          <a:lstStyle>
            <a:lvl1pPr algn="r">
              <a:lnSpc>
                <a:spcPct val="90000"/>
              </a:lnSpc>
              <a:defRPr sz="1400" b="0">
                <a:solidFill>
                  <a:schemeClr val="bg1">
                    <a:lumMod val="50000"/>
                  </a:schemeClr>
                </a:solidFill>
              </a:defRPr>
            </a:lvl1pPr>
          </a:lstStyle>
          <a:p>
            <a:endParaRPr lang="en-US" dirty="0">
              <a:solidFill>
                <a:srgbClr val="FFFFFF">
                  <a:lumMod val="50000"/>
                </a:srgbClr>
              </a:solidFill>
            </a:endParaRPr>
          </a:p>
        </p:txBody>
      </p:sp>
      <p:sp>
        <p:nvSpPr>
          <p:cNvPr id="6" name="Slide Number Placeholder 5"/>
          <p:cNvSpPr>
            <a:spLocks noGrp="1"/>
          </p:cNvSpPr>
          <p:nvPr>
            <p:ph type="sldNum" sz="quarter" idx="4"/>
          </p:nvPr>
        </p:nvSpPr>
        <p:spPr>
          <a:xfrm>
            <a:off x="8485632" y="6931152"/>
            <a:ext cx="658368" cy="109728"/>
          </a:xfrm>
          <a:prstGeom prst="rect">
            <a:avLst/>
          </a:prstGeom>
        </p:spPr>
        <p:txBody>
          <a:bodyPr vert="horz" lIns="91440" tIns="45720" rIns="91440" bIns="45720" rtlCol="0" anchor="ctr"/>
          <a:lstStyle>
            <a:lvl1pPr algn="r">
              <a:defRPr sz="1200">
                <a:solidFill>
                  <a:schemeClr val="bg2">
                    <a:lumMod val="60000"/>
                    <a:lumOff val="40000"/>
                  </a:schemeClr>
                </a:solidFill>
              </a:defRPr>
            </a:lvl1p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
        <p:nvSpPr>
          <p:cNvPr id="7" name="TextBox 6"/>
          <p:cNvSpPr txBox="1"/>
          <p:nvPr/>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©2013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grpSp>
        <p:nvGrpSpPr>
          <p:cNvPr id="11" name="Group 10"/>
          <p:cNvGrpSpPr/>
          <p:nvPr/>
        </p:nvGrpSpPr>
        <p:grpSpPr>
          <a:xfrm>
            <a:off x="120650" y="6325472"/>
            <a:ext cx="420688" cy="458788"/>
            <a:chOff x="120650" y="6299200"/>
            <a:chExt cx="420688" cy="458788"/>
          </a:xfrm>
          <a:solidFill>
            <a:schemeClr val="bg1"/>
          </a:solidFill>
        </p:grpSpPr>
        <p:sp>
          <p:nvSpPr>
            <p:cNvPr id="1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solidFill>
              </a:endParaRPr>
            </a:p>
          </p:txBody>
        </p:sp>
        <p:grpSp>
          <p:nvGrpSpPr>
            <p:cNvPr id="13" name="Group 12"/>
            <p:cNvGrpSpPr/>
            <p:nvPr userDrawn="1"/>
          </p:nvGrpSpPr>
          <p:grpSpPr>
            <a:xfrm>
              <a:off x="120650" y="6299200"/>
              <a:ext cx="420688" cy="187326"/>
              <a:chOff x="120650" y="6299200"/>
              <a:chExt cx="420688" cy="187326"/>
            </a:xfrm>
            <a:grpFill/>
          </p:grpSpPr>
          <p:sp>
            <p:nvSpPr>
              <p:cNvPr id="1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srgbClr val="000000"/>
                  </a:solidFill>
                </a:endParaRPr>
              </a:p>
            </p:txBody>
          </p:sp>
          <p:sp>
            <p:nvSpPr>
              <p:cNvPr id="1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srgbClr val="000000"/>
                  </a:solidFill>
                </a:endParaRPr>
              </a:p>
            </p:txBody>
          </p:sp>
          <p:sp>
            <p:nvSpPr>
              <p:cNvPr id="1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srgbClr val="000000"/>
                  </a:solidFill>
                </a:endParaRPr>
              </a:p>
            </p:txBody>
          </p:sp>
          <p:sp>
            <p:nvSpPr>
              <p:cNvPr id="1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srgbClr val="000000"/>
                  </a:solidFill>
                </a:endParaRPr>
              </a:p>
            </p:txBody>
          </p:sp>
          <p:sp>
            <p:nvSpPr>
              <p:cNvPr id="1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srgbClr val="000000"/>
                  </a:solidFill>
                </a:endParaRPr>
              </a:p>
            </p:txBody>
          </p:sp>
          <p:sp>
            <p:nvSpPr>
              <p:cNvPr id="1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srgbClr val="000000"/>
                  </a:solidFill>
                </a:endParaRPr>
              </a:p>
            </p:txBody>
          </p:sp>
          <p:sp>
            <p:nvSpPr>
              <p:cNvPr id="2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srgbClr val="000000"/>
                  </a:solidFill>
                </a:endParaRPr>
              </a:p>
            </p:txBody>
          </p:sp>
          <p:sp>
            <p:nvSpPr>
              <p:cNvPr id="2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srgbClr val="000000"/>
                  </a:solidFill>
                </a:endParaRPr>
              </a:p>
            </p:txBody>
          </p:sp>
          <p:sp>
            <p:nvSpPr>
              <p:cNvPr id="2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srgbClr val="000000"/>
                  </a:solidFill>
                </a:endParaRPr>
              </a:p>
            </p:txBody>
          </p:sp>
          <p:sp>
            <p:nvSpPr>
              <p:cNvPr id="2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srgbClr val="000000"/>
                  </a:solidFill>
                </a:endParaRPr>
              </a:p>
            </p:txBody>
          </p:sp>
        </p:grpSp>
      </p:grpSp>
    </p:spTree>
    <p:extLst>
      <p:ext uri="{BB962C8B-B14F-4D97-AF65-F5344CB8AC3E}">
        <p14:creationId xmlns:p14="http://schemas.microsoft.com/office/powerpoint/2010/main" val="4035119367"/>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b="1" kern="1200">
          <a:solidFill>
            <a:schemeClr val="bg2"/>
          </a:solidFill>
          <a:effectLst/>
          <a:latin typeface="+mj-lt"/>
          <a:ea typeface="+mj-ea"/>
          <a:cs typeface="+mj-cs"/>
        </a:defRPr>
      </a:lvl1pPr>
    </p:titleStyle>
    <p:bodyStyle>
      <a:lvl1pPr marL="228600" indent="-228600" algn="l" defTabSz="914400" rtl="0" eaLnBrk="1" latinLnBrk="0" hangingPunct="1">
        <a:lnSpc>
          <a:spcPct val="90000"/>
        </a:lnSpc>
        <a:spcBef>
          <a:spcPts val="1500"/>
        </a:spcBef>
        <a:buClr>
          <a:schemeClr val="bg2"/>
        </a:buClr>
        <a:buFont typeface="Wingdings" pitchFamily="2" charset="2"/>
        <a:buChar char="§"/>
        <a:defRPr sz="2800" b="0" kern="1200">
          <a:solidFill>
            <a:schemeClr val="tx1"/>
          </a:solidFill>
          <a:effectLst/>
          <a:latin typeface="+mn-lt"/>
          <a:ea typeface="+mn-ea"/>
          <a:cs typeface="+mn-cs"/>
        </a:defRPr>
      </a:lvl1pPr>
      <a:lvl2pPr marL="692150" indent="-234950" algn="l" defTabSz="914400" rtl="0" eaLnBrk="1" latinLnBrk="0" hangingPunct="1">
        <a:lnSpc>
          <a:spcPct val="90000"/>
        </a:lnSpc>
        <a:spcBef>
          <a:spcPts val="600"/>
        </a:spcBef>
        <a:buClr>
          <a:schemeClr val="bg1">
            <a:lumMod val="75000"/>
          </a:schemeClr>
        </a:buClr>
        <a:buFont typeface="Wingdings" pitchFamily="2" charset="2"/>
        <a:buChar char="§"/>
        <a:defRPr sz="2800" b="0" kern="1200">
          <a:solidFill>
            <a:schemeClr val="tx1"/>
          </a:solidFill>
          <a:effectLst/>
          <a:latin typeface="+mn-lt"/>
          <a:ea typeface="+mn-ea"/>
          <a:cs typeface="+mn-cs"/>
        </a:defRPr>
      </a:lvl2pPr>
      <a:lvl3pPr marL="1143000" indent="-228600" algn="l" defTabSz="914400" rtl="0" eaLnBrk="1" latinLnBrk="0" hangingPunct="1">
        <a:lnSpc>
          <a:spcPct val="90000"/>
        </a:lnSpc>
        <a:spcBef>
          <a:spcPts val="600"/>
        </a:spcBef>
        <a:buClr>
          <a:schemeClr val="bg1">
            <a:lumMod val="75000"/>
          </a:schemeClr>
        </a:buClr>
        <a:buFont typeface="Wingdings" pitchFamily="2" charset="2"/>
        <a:buChar char="§"/>
        <a:defRPr sz="2800" b="0" kern="1200">
          <a:solidFill>
            <a:schemeClr val="tx1"/>
          </a:solidFill>
          <a:effectLst/>
          <a:latin typeface="+mn-lt"/>
          <a:ea typeface="+mn-ea"/>
          <a:cs typeface="+mn-cs"/>
        </a:defRPr>
      </a:lvl3pPr>
      <a:lvl4pPr marL="1600200" indent="-228600" algn="l" defTabSz="914400" rtl="0" eaLnBrk="1" latinLnBrk="0" hangingPunct="1">
        <a:lnSpc>
          <a:spcPct val="90000"/>
        </a:lnSpc>
        <a:spcBef>
          <a:spcPts val="600"/>
        </a:spcBef>
        <a:buClr>
          <a:schemeClr val="bg1">
            <a:lumMod val="75000"/>
          </a:schemeClr>
        </a:buClr>
        <a:buFont typeface="Wingdings" pitchFamily="2" charset="2"/>
        <a:buChar char="§"/>
        <a:defRPr sz="2800" b="0" kern="1200">
          <a:solidFill>
            <a:schemeClr val="tx1"/>
          </a:solidFill>
          <a:effectLst/>
          <a:latin typeface="+mn-lt"/>
          <a:ea typeface="+mn-ea"/>
          <a:cs typeface="+mn-cs"/>
        </a:defRPr>
      </a:lvl4pPr>
      <a:lvl5pPr marL="2057400" indent="-228600" algn="l" defTabSz="914400" rtl="0" eaLnBrk="1" latinLnBrk="0" hangingPunct="1">
        <a:lnSpc>
          <a:spcPct val="90000"/>
        </a:lnSpc>
        <a:spcBef>
          <a:spcPts val="600"/>
        </a:spcBef>
        <a:buClr>
          <a:schemeClr val="bg1">
            <a:lumMod val="75000"/>
          </a:schemeClr>
        </a:buClr>
        <a:buFont typeface="Wingdings" pitchFamily="2" charset="2"/>
        <a:buChar char="§"/>
        <a:defRPr sz="2800" b="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4.xml"/><Relationship Id="rId7" Type="http://schemas.openxmlformats.org/officeDocument/2006/relationships/image" Target="../media/image20.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9.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5486400"/>
            <a:ext cx="7827264" cy="1295400"/>
          </a:xfrm>
        </p:spPr>
        <p:txBody>
          <a:bodyPr/>
          <a:lstStyle/>
          <a:p>
            <a:pPr>
              <a:spcBef>
                <a:spcPts val="600"/>
              </a:spcBef>
            </a:pPr>
            <a:r>
              <a:rPr lang="en-US" sz="2000" b="1" dirty="0" smtClean="0"/>
              <a:t>Dawn S. Milliner, M.D.</a:t>
            </a:r>
            <a:br>
              <a:rPr lang="en-US" sz="2000" b="1" dirty="0" smtClean="0"/>
            </a:br>
            <a:r>
              <a:rPr lang="en-US" sz="2000" b="1" dirty="0" smtClean="0"/>
              <a:t>Mayo Clinic Hyperoxaluria Center</a:t>
            </a:r>
          </a:p>
          <a:p>
            <a:pPr>
              <a:spcBef>
                <a:spcPts val="600"/>
              </a:spcBef>
            </a:pPr>
            <a:r>
              <a:rPr lang="en-US" sz="2000" b="1" dirty="0" smtClean="0"/>
              <a:t>Rare Kidney Stone Consortium</a:t>
            </a:r>
            <a:endParaRPr lang="en-US" sz="2000" b="1" dirty="0"/>
          </a:p>
        </p:txBody>
      </p:sp>
      <p:sp>
        <p:nvSpPr>
          <p:cNvPr id="7" name="Text Placeholder 6"/>
          <p:cNvSpPr>
            <a:spLocks noGrp="1"/>
          </p:cNvSpPr>
          <p:nvPr>
            <p:ph type="body" sz="quarter" idx="13"/>
          </p:nvPr>
        </p:nvSpPr>
        <p:spPr>
          <a:xfrm>
            <a:off x="685800" y="2743200"/>
            <a:ext cx="8077200" cy="2415012"/>
          </a:xfrm>
        </p:spPr>
        <p:txBody>
          <a:bodyPr>
            <a:noAutofit/>
          </a:bodyPr>
          <a:lstStyle/>
          <a:p>
            <a:r>
              <a:rPr lang="en-US" sz="2800" b="1" dirty="0" smtClean="0">
                <a:solidFill>
                  <a:srgbClr val="FFFF00"/>
                </a:solidFill>
              </a:rPr>
              <a:t>Hyperoxaluria</a:t>
            </a:r>
          </a:p>
          <a:p>
            <a:r>
              <a:rPr lang="en-US" b="1" dirty="0" smtClean="0"/>
              <a:t>Underappreciated Cause of Kidney Stones and CKD</a:t>
            </a:r>
          </a:p>
          <a:p>
            <a:r>
              <a:rPr lang="en-US" b="1" dirty="0" smtClean="0"/>
              <a:t>Valencia, Spain</a:t>
            </a:r>
            <a:endParaRPr lang="en-US" b="1" dirty="0"/>
          </a:p>
          <a:p>
            <a:r>
              <a:rPr lang="en-US" b="1" dirty="0" smtClean="0"/>
              <a:t>April 1, 2016</a:t>
            </a:r>
            <a:endParaRPr lang="en-US" sz="2600" b="1" dirty="0"/>
          </a:p>
        </p:txBody>
      </p:sp>
      <p:pic>
        <p:nvPicPr>
          <p:cNvPr id="5"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569690"/>
            <a:ext cx="1193912" cy="12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uoitclinicalbiochemistry.weebly.com/uploads/6/9/0/0/6900764/3914581.jpg"/>
          <p:cNvPicPr>
            <a:picLocks noChangeAspect="1" noChangeArrowheads="1"/>
          </p:cNvPicPr>
          <p:nvPr/>
        </p:nvPicPr>
        <p:blipFill rotWithShape="1">
          <a:blip r:embed="rId5">
            <a:extLst>
              <a:ext uri="{28A0092B-C50C-407E-A947-70E740481C1C}">
                <a14:useLocalDpi xmlns:a14="http://schemas.microsoft.com/office/drawing/2010/main" val="0"/>
              </a:ext>
            </a:extLst>
          </a:blip>
          <a:srcRect l="16619" t="16901" r="20001" b="17747"/>
          <a:stretch/>
        </p:blipFill>
        <p:spPr bwMode="auto">
          <a:xfrm>
            <a:off x="2152841" y="1887718"/>
            <a:ext cx="1931831" cy="14939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microscopy-uk.org.uk/mag/imgoct05/img1229.jpg"/>
          <p:cNvPicPr>
            <a:picLocks noChangeAspect="1" noChangeArrowheads="1"/>
          </p:cNvPicPr>
          <p:nvPr/>
        </p:nvPicPr>
        <p:blipFill rotWithShape="1">
          <a:blip r:embed="rId6">
            <a:extLst>
              <a:ext uri="{28A0092B-C50C-407E-A947-70E740481C1C}">
                <a14:useLocalDpi xmlns:a14="http://schemas.microsoft.com/office/drawing/2010/main" val="0"/>
              </a:ext>
            </a:extLst>
          </a:blip>
          <a:srcRect t="5647" r="20107" b="4879"/>
          <a:stretch/>
        </p:blipFill>
        <p:spPr bwMode="auto">
          <a:xfrm>
            <a:off x="4434114" y="1447800"/>
            <a:ext cx="2085305" cy="17515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avcpt.net/yahoo_site_admin/assets/images/calciumoxdihydrateandfat2.151115005_std.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537" t="16713" b="11897"/>
          <a:stretch/>
        </p:blipFill>
        <p:spPr bwMode="auto">
          <a:xfrm>
            <a:off x="3048000" y="275823"/>
            <a:ext cx="2057400" cy="15361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898107766"/>
              </p:ext>
            </p:extLst>
          </p:nvPr>
        </p:nvGraphicFramePr>
        <p:xfrm>
          <a:off x="255378" y="275823"/>
          <a:ext cx="2249484" cy="2043754"/>
        </p:xfrm>
        <a:graphic>
          <a:graphicData uri="http://schemas.openxmlformats.org/presentationml/2006/ole">
            <mc:AlternateContent xmlns:mc="http://schemas.openxmlformats.org/markup-compatibility/2006">
              <mc:Choice xmlns:v="urn:schemas-microsoft-com:vml" Requires="v">
                <p:oleObj spid="_x0000_s4291" name="Image Document" r:id="rId8" imgW="2230244" imgH="1115122" progId="WangImage.Document">
                  <p:embed/>
                </p:oleObj>
              </mc:Choice>
              <mc:Fallback>
                <p:oleObj name="Image Document" r:id="rId8" imgW="2230244" imgH="1115122" progId="WangImage.Document">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378" y="275823"/>
                        <a:ext cx="2249484" cy="204375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49766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685800" y="152401"/>
            <a:ext cx="8146473" cy="609600"/>
          </a:xfrm>
        </p:spPr>
        <p:txBody>
          <a:bodyPr/>
          <a:lstStyle/>
          <a:p>
            <a:r>
              <a:rPr lang="en-US" altLang="en-US" sz="2400" dirty="0"/>
              <a:t>Enteric hyperoxaluria is caused by fat malabsorption</a:t>
            </a:r>
          </a:p>
        </p:txBody>
      </p:sp>
      <p:pic>
        <p:nvPicPr>
          <p:cNvPr id="49460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139" y="990600"/>
            <a:ext cx="4481945" cy="5148638"/>
          </a:xfrm>
          <a:prstGeom prst="rect">
            <a:avLst/>
          </a:prstGeom>
          <a:noFill/>
          <a:extLst>
            <a:ext uri="{909E8E84-426E-40DD-AFC4-6F175D3DCCD1}">
              <a14:hiddenFill xmlns:a14="http://schemas.microsoft.com/office/drawing/2010/main">
                <a:solidFill>
                  <a:srgbClr val="FFFFFF"/>
                </a:solidFill>
              </a14:hiddenFill>
            </a:ext>
          </a:extLst>
        </p:spPr>
      </p:pic>
      <p:sp>
        <p:nvSpPr>
          <p:cNvPr id="494596" name="Text Box 4"/>
          <p:cNvSpPr txBox="1">
            <a:spLocks noChangeArrowheads="1"/>
          </p:cNvSpPr>
          <p:nvPr/>
        </p:nvSpPr>
        <p:spPr bwMode="auto">
          <a:xfrm>
            <a:off x="2672773" y="4054375"/>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33CC"/>
                </a:solidFill>
              </a:rPr>
              <a:t>Ca</a:t>
            </a:r>
            <a:r>
              <a:rPr lang="en-US" altLang="en-US" b="1" baseline="30000">
                <a:solidFill>
                  <a:srgbClr val="0033CC"/>
                </a:solidFill>
              </a:rPr>
              <a:t>++</a:t>
            </a:r>
          </a:p>
        </p:txBody>
      </p:sp>
      <p:sp>
        <p:nvSpPr>
          <p:cNvPr id="494597" name="Text Box 5"/>
          <p:cNvSpPr txBox="1">
            <a:spLocks noChangeArrowheads="1"/>
          </p:cNvSpPr>
          <p:nvPr/>
        </p:nvSpPr>
        <p:spPr bwMode="auto">
          <a:xfrm>
            <a:off x="2701636" y="3844834"/>
            <a:ext cx="595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3300"/>
                </a:solidFill>
              </a:rPr>
              <a:t>Ox</a:t>
            </a:r>
            <a:r>
              <a:rPr lang="en-US" altLang="en-US" b="1" baseline="30000">
                <a:solidFill>
                  <a:srgbClr val="FF3300"/>
                </a:solidFill>
              </a:rPr>
              <a:t>--</a:t>
            </a:r>
          </a:p>
        </p:txBody>
      </p:sp>
      <p:sp>
        <p:nvSpPr>
          <p:cNvPr id="494598" name="Text Box 6"/>
          <p:cNvSpPr txBox="1">
            <a:spLocks noChangeArrowheads="1"/>
          </p:cNvSpPr>
          <p:nvPr/>
        </p:nvSpPr>
        <p:spPr bwMode="auto">
          <a:xfrm>
            <a:off x="2678545" y="4871422"/>
            <a:ext cx="618126" cy="369332"/>
          </a:xfrm>
          <a:prstGeom prst="rect">
            <a:avLst/>
          </a:prstGeom>
          <a:noFill/>
          <a:ln>
            <a:noFill/>
          </a:ln>
          <a:effectLst/>
          <a:extLst>
            <a:ext uri="{909E8E84-426E-40DD-AFC4-6F175D3DCCD1}">
              <a14:hiddenFill xmlns:a14="http://schemas.microsoft.com/office/drawing/2010/main">
                <a:solidFill>
                  <a:srgbClr val="FF0066"/>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0046AD"/>
                </a:solidFill>
              </a:rPr>
              <a:t>FA</a:t>
            </a:r>
          </a:p>
        </p:txBody>
      </p:sp>
      <p:sp>
        <p:nvSpPr>
          <p:cNvPr id="494599" name="AutoShape 7"/>
          <p:cNvSpPr>
            <a:spLocks noChangeArrowheads="1"/>
          </p:cNvSpPr>
          <p:nvPr/>
        </p:nvSpPr>
        <p:spPr bwMode="auto">
          <a:xfrm>
            <a:off x="2770909" y="4455589"/>
            <a:ext cx="277091" cy="467812"/>
          </a:xfrm>
          <a:prstGeom prst="upDownArrow">
            <a:avLst>
              <a:gd name="adj1" fmla="val 50000"/>
              <a:gd name="adj2" fmla="val 30000"/>
            </a:avLst>
          </a:prstGeom>
          <a:solidFill>
            <a:srgbClr val="0033CC"/>
          </a:solidFill>
          <a:ln w="12700">
            <a:solidFill>
              <a:srgbClr val="0033CC"/>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srgbClr val="000000"/>
              </a:solidFill>
            </a:endParaRPr>
          </a:p>
        </p:txBody>
      </p:sp>
      <p:sp>
        <p:nvSpPr>
          <p:cNvPr id="494600" name="AutoShape 8"/>
          <p:cNvSpPr>
            <a:spLocks noChangeArrowheads="1"/>
          </p:cNvSpPr>
          <p:nvPr/>
        </p:nvSpPr>
        <p:spPr bwMode="auto">
          <a:xfrm rot="-5400000">
            <a:off x="4186504" y="3675951"/>
            <a:ext cx="701719" cy="207818"/>
          </a:xfrm>
          <a:prstGeom prst="curvedUpArrow">
            <a:avLst>
              <a:gd name="adj1" fmla="val 60000"/>
              <a:gd name="adj2" fmla="val 120000"/>
              <a:gd name="adj3" fmla="val 33333"/>
            </a:avLst>
          </a:prstGeom>
          <a:solidFill>
            <a:srgbClr val="FF3300"/>
          </a:solidFill>
          <a:ln w="127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nvGrpSpPr>
          <p:cNvPr id="494601" name="Group 9"/>
          <p:cNvGrpSpPr>
            <a:grpSpLocks/>
          </p:cNvGrpSpPr>
          <p:nvPr/>
        </p:nvGrpSpPr>
        <p:grpSpPr bwMode="auto">
          <a:xfrm>
            <a:off x="3365500" y="3740875"/>
            <a:ext cx="619125" cy="375224"/>
            <a:chOff x="2332" y="2303"/>
            <a:chExt cx="429" cy="231"/>
          </a:xfrm>
        </p:grpSpPr>
        <p:sp>
          <p:nvSpPr>
            <p:cNvPr id="494602" name="Text Box 10"/>
            <p:cNvSpPr txBox="1">
              <a:spLocks noChangeArrowheads="1"/>
            </p:cNvSpPr>
            <p:nvPr/>
          </p:nvSpPr>
          <p:spPr bwMode="auto">
            <a:xfrm>
              <a:off x="2332" y="2303"/>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solidFill>
                    <a:schemeClr val="accent4">
                      <a:lumMod val="75000"/>
                    </a:schemeClr>
                  </a:solidFill>
                </a:rPr>
                <a:t>BA</a:t>
              </a:r>
            </a:p>
          </p:txBody>
        </p:sp>
        <p:sp>
          <p:nvSpPr>
            <p:cNvPr id="494603" name="AutoShape 11"/>
            <p:cNvSpPr>
              <a:spLocks noChangeArrowheads="1"/>
            </p:cNvSpPr>
            <p:nvPr/>
          </p:nvSpPr>
          <p:spPr bwMode="auto">
            <a:xfrm rot="-2198047">
              <a:off x="2521" y="2443"/>
              <a:ext cx="240" cy="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94604" name="Group 12"/>
          <p:cNvGrpSpPr>
            <a:grpSpLocks/>
          </p:cNvGrpSpPr>
          <p:nvPr/>
        </p:nvGrpSpPr>
        <p:grpSpPr bwMode="auto">
          <a:xfrm>
            <a:off x="3908135" y="3659662"/>
            <a:ext cx="606136" cy="579892"/>
            <a:chOff x="1824" y="2925"/>
            <a:chExt cx="420" cy="357"/>
          </a:xfrm>
        </p:grpSpPr>
        <p:sp>
          <p:nvSpPr>
            <p:cNvPr id="494605" name="Text Box 13"/>
            <p:cNvSpPr txBox="1">
              <a:spLocks noChangeArrowheads="1"/>
            </p:cNvSpPr>
            <p:nvPr/>
          </p:nvSpPr>
          <p:spPr bwMode="auto">
            <a:xfrm>
              <a:off x="1824" y="2925"/>
              <a:ext cx="128"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b="1" baseline="30000">
                <a:solidFill>
                  <a:srgbClr val="FF3300"/>
                </a:solidFill>
              </a:endParaRPr>
            </a:p>
          </p:txBody>
        </p:sp>
        <p:sp>
          <p:nvSpPr>
            <p:cNvPr id="494606" name="Text Box 14"/>
            <p:cNvSpPr txBox="1">
              <a:spLocks noChangeArrowheads="1"/>
            </p:cNvSpPr>
            <p:nvPr/>
          </p:nvSpPr>
          <p:spPr bwMode="auto">
            <a:xfrm>
              <a:off x="1832" y="3055"/>
              <a:ext cx="41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3300"/>
                  </a:solidFill>
                </a:rPr>
                <a:t>Ox</a:t>
              </a:r>
              <a:r>
                <a:rPr lang="en-US" altLang="en-US" b="1" baseline="30000">
                  <a:solidFill>
                    <a:srgbClr val="FF3300"/>
                  </a:solidFill>
                </a:rPr>
                <a:t>--</a:t>
              </a:r>
            </a:p>
          </p:txBody>
        </p:sp>
      </p:grpSp>
    </p:spTree>
    <p:extLst>
      <p:ext uri="{BB962C8B-B14F-4D97-AF65-F5344CB8AC3E}">
        <p14:creationId xmlns:p14="http://schemas.microsoft.com/office/powerpoint/2010/main" val="946682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4597"/>
                                        </p:tgtEl>
                                        <p:attrNameLst>
                                          <p:attrName>style.visibility</p:attrName>
                                        </p:attrNameLst>
                                      </p:cBhvr>
                                      <p:to>
                                        <p:strVal val="visible"/>
                                      </p:to>
                                    </p:set>
                                    <p:animEffect transition="in" filter="dissolve">
                                      <p:cBhvr>
                                        <p:cTn id="7" dur="500"/>
                                        <p:tgtEl>
                                          <p:spTgt spid="4945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4596"/>
                                        </p:tgtEl>
                                        <p:attrNameLst>
                                          <p:attrName>style.visibility</p:attrName>
                                        </p:attrNameLst>
                                      </p:cBhvr>
                                      <p:to>
                                        <p:strVal val="visible"/>
                                      </p:to>
                                    </p:set>
                                    <p:animEffect transition="in" filter="dissolve">
                                      <p:cBhvr>
                                        <p:cTn id="12" dur="500"/>
                                        <p:tgtEl>
                                          <p:spTgt spid="4945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4599"/>
                                        </p:tgtEl>
                                        <p:attrNameLst>
                                          <p:attrName>style.visibility</p:attrName>
                                        </p:attrNameLst>
                                      </p:cBhvr>
                                      <p:to>
                                        <p:strVal val="visible"/>
                                      </p:to>
                                    </p:set>
                                    <p:animEffect transition="in" filter="dissolve">
                                      <p:cBhvr>
                                        <p:cTn id="17" dur="500"/>
                                        <p:tgtEl>
                                          <p:spTgt spid="49459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94598"/>
                                        </p:tgtEl>
                                        <p:attrNameLst>
                                          <p:attrName>style.visibility</p:attrName>
                                        </p:attrNameLst>
                                      </p:cBhvr>
                                      <p:to>
                                        <p:strVal val="visible"/>
                                      </p:to>
                                    </p:set>
                                    <p:animEffect transition="in" filter="dissolve">
                                      <p:cBhvr>
                                        <p:cTn id="20" dur="500"/>
                                        <p:tgtEl>
                                          <p:spTgt spid="49459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94601"/>
                                        </p:tgtEl>
                                        <p:attrNameLst>
                                          <p:attrName>style.visibility</p:attrName>
                                        </p:attrNameLst>
                                      </p:cBhvr>
                                      <p:to>
                                        <p:strVal val="visible"/>
                                      </p:to>
                                    </p:set>
                                    <p:animEffect transition="in" filter="dissolve">
                                      <p:cBhvr>
                                        <p:cTn id="25" dur="500"/>
                                        <p:tgtEl>
                                          <p:spTgt spid="4946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494604"/>
                                        </p:tgtEl>
                                        <p:attrNameLst>
                                          <p:attrName>style.visibility</p:attrName>
                                        </p:attrNameLst>
                                      </p:cBhvr>
                                      <p:to>
                                        <p:strVal val="visible"/>
                                      </p:to>
                                    </p:set>
                                    <p:animEffect transition="in" filter="dissolve">
                                      <p:cBhvr>
                                        <p:cTn id="30" dur="500"/>
                                        <p:tgtEl>
                                          <p:spTgt spid="49460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94600"/>
                                        </p:tgtEl>
                                        <p:attrNameLst>
                                          <p:attrName>style.visibility</p:attrName>
                                        </p:attrNameLst>
                                      </p:cBhvr>
                                      <p:to>
                                        <p:strVal val="visible"/>
                                      </p:to>
                                    </p:set>
                                    <p:animEffect transition="in" filter="dissolve">
                                      <p:cBhvr>
                                        <p:cTn id="35" dur="500"/>
                                        <p:tgtEl>
                                          <p:spTgt spid="494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6" grpId="0"/>
      <p:bldP spid="494597" grpId="0"/>
      <p:bldP spid="494598" grpId="0"/>
      <p:bldP spid="494599" grpId="0" animBg="1"/>
      <p:bldP spid="4946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52" t="6240" b="39949"/>
          <a:stretch/>
        </p:blipFill>
        <p:spPr bwMode="auto">
          <a:xfrm>
            <a:off x="673433" y="741495"/>
            <a:ext cx="7299033" cy="4246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00800" y="5738476"/>
            <a:ext cx="2257356" cy="307777"/>
          </a:xfrm>
          <a:prstGeom prst="rect">
            <a:avLst/>
          </a:prstGeom>
          <a:noFill/>
        </p:spPr>
        <p:txBody>
          <a:bodyPr wrap="square" rtlCol="0">
            <a:spAutoFit/>
          </a:bodyPr>
          <a:lstStyle/>
          <a:p>
            <a:r>
              <a:rPr lang="en-US" sz="1400" dirty="0" smtClean="0">
                <a:solidFill>
                  <a:schemeClr val="tx2">
                    <a:lumMod val="25000"/>
                  </a:schemeClr>
                </a:solidFill>
              </a:rPr>
              <a:t>Lieske J:  Kidney </a:t>
            </a:r>
            <a:r>
              <a:rPr lang="en-US" sz="1400" dirty="0" err="1" smtClean="0">
                <a:solidFill>
                  <a:schemeClr val="tx2">
                    <a:lumMod val="25000"/>
                  </a:schemeClr>
                </a:solidFill>
              </a:rPr>
              <a:t>Int</a:t>
            </a:r>
            <a:r>
              <a:rPr lang="en-US" sz="1400" dirty="0" smtClean="0">
                <a:solidFill>
                  <a:schemeClr val="tx2">
                    <a:lumMod val="25000"/>
                  </a:schemeClr>
                </a:solidFill>
              </a:rPr>
              <a:t> 2015 </a:t>
            </a:r>
            <a:endParaRPr lang="en-US" sz="1400" dirty="0">
              <a:solidFill>
                <a:schemeClr val="tx2">
                  <a:lumMod val="25000"/>
                </a:schemeClr>
              </a:solidFill>
            </a:endParaRPr>
          </a:p>
        </p:txBody>
      </p:sp>
      <p:sp>
        <p:nvSpPr>
          <p:cNvPr id="2" name="TextBox 1"/>
          <p:cNvSpPr txBox="1"/>
          <p:nvPr/>
        </p:nvSpPr>
        <p:spPr>
          <a:xfrm>
            <a:off x="990600" y="5087991"/>
            <a:ext cx="7162800" cy="954107"/>
          </a:xfrm>
          <a:prstGeom prst="rect">
            <a:avLst/>
          </a:prstGeom>
          <a:noFill/>
        </p:spPr>
        <p:txBody>
          <a:bodyPr wrap="square" rtlCol="0">
            <a:spAutoFit/>
          </a:bodyPr>
          <a:lstStyle/>
          <a:p>
            <a:r>
              <a:rPr lang="en-US" sz="1400" dirty="0" smtClean="0"/>
              <a:t>Risk of new-onset nephrolithiasis after bariatric surgery.  The risk of incident stones was greater after Roux-en-Y gastric bypass (RYGB) or malabsorptive bariatric procedures, compared with that in matched obese controls (P&lt;0.001 overall).  Patients with restrictive procedures were not at increased risk. </a:t>
            </a:r>
            <a:endParaRPr lang="en-US" sz="1400" dirty="0"/>
          </a:p>
        </p:txBody>
      </p:sp>
      <p:sp>
        <p:nvSpPr>
          <p:cNvPr id="5" name="TextBox 4"/>
          <p:cNvSpPr txBox="1"/>
          <p:nvPr/>
        </p:nvSpPr>
        <p:spPr>
          <a:xfrm>
            <a:off x="1752600" y="244350"/>
            <a:ext cx="6009767" cy="461665"/>
          </a:xfrm>
          <a:prstGeom prst="rect">
            <a:avLst/>
          </a:prstGeom>
          <a:noFill/>
        </p:spPr>
        <p:txBody>
          <a:bodyPr wrap="square" rtlCol="0">
            <a:spAutoFit/>
          </a:bodyPr>
          <a:lstStyle/>
          <a:p>
            <a:r>
              <a:rPr lang="en-US" sz="2400" b="1" dirty="0" smtClean="0">
                <a:solidFill>
                  <a:schemeClr val="bg2"/>
                </a:solidFill>
              </a:rPr>
              <a:t>Nephrolithiasis after Bariatric Surgery</a:t>
            </a:r>
            <a:endParaRPr lang="en-US" sz="2400" b="1" dirty="0">
              <a:solidFill>
                <a:schemeClr val="bg2"/>
              </a:solidFill>
            </a:endParaRPr>
          </a:p>
        </p:txBody>
      </p:sp>
    </p:spTree>
    <p:extLst>
      <p:ext uri="{BB962C8B-B14F-4D97-AF65-F5344CB8AC3E}">
        <p14:creationId xmlns:p14="http://schemas.microsoft.com/office/powerpoint/2010/main" val="1163711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014" y="4343400"/>
            <a:ext cx="8001000" cy="2000548"/>
          </a:xfrm>
          <a:prstGeom prst="rect">
            <a:avLst/>
          </a:prstGeom>
          <a:noFill/>
        </p:spPr>
        <p:txBody>
          <a:bodyPr wrap="square" rtlCol="0">
            <a:spAutoFit/>
          </a:bodyPr>
          <a:lstStyle/>
          <a:p>
            <a:r>
              <a:rPr lang="en-US" dirty="0" smtClean="0"/>
              <a:t>Inner medullary collecting duct (IMCD) deposits are mixture of apatite and calcium oxalate (</a:t>
            </a:r>
            <a:r>
              <a:rPr lang="en-US" dirty="0" err="1" smtClean="0"/>
              <a:t>CaOx</a:t>
            </a:r>
            <a:r>
              <a:rPr lang="en-US" dirty="0" smtClean="0"/>
              <a:t>).  Two different large IMCD plugs from separate patients are seen under polarizing optics. These deposits show birefringent (arrowheads) and nonbirefringent (single arrows) crystals forming the same deposit.            </a:t>
            </a:r>
          </a:p>
          <a:p>
            <a:r>
              <a:rPr lang="en-US" dirty="0" smtClean="0">
                <a:solidFill>
                  <a:schemeClr val="bg2"/>
                </a:solidFill>
              </a:rPr>
              <a:t>                                                                      Evan AP et al: Kidney </a:t>
            </a:r>
            <a:r>
              <a:rPr lang="en-US" dirty="0" err="1" smtClean="0">
                <a:solidFill>
                  <a:schemeClr val="bg2"/>
                </a:solidFill>
              </a:rPr>
              <a:t>Int</a:t>
            </a:r>
            <a:r>
              <a:rPr lang="en-US" dirty="0" smtClean="0">
                <a:solidFill>
                  <a:schemeClr val="bg2"/>
                </a:solidFill>
              </a:rPr>
              <a:t> 2010</a:t>
            </a:r>
          </a:p>
          <a:p>
            <a:endParaRPr lang="en-US" sz="1600" dirty="0" smtClean="0">
              <a:solidFill>
                <a:schemeClr val="bg2"/>
              </a:solidFill>
            </a:endParaRP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50000"/>
          <a:stretch/>
        </p:blipFill>
        <p:spPr bwMode="auto">
          <a:xfrm>
            <a:off x="4724400" y="1066800"/>
            <a:ext cx="3880614"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50000"/>
          <a:stretch/>
        </p:blipFill>
        <p:spPr bwMode="auto">
          <a:xfrm>
            <a:off x="609600" y="1066800"/>
            <a:ext cx="3916900" cy="2922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34741" y="235803"/>
            <a:ext cx="7447260" cy="830997"/>
          </a:xfrm>
          <a:prstGeom prst="rect">
            <a:avLst/>
          </a:prstGeom>
          <a:noFill/>
        </p:spPr>
        <p:txBody>
          <a:bodyPr wrap="square" rtlCol="0">
            <a:spAutoFit/>
          </a:bodyPr>
          <a:lstStyle/>
          <a:p>
            <a:r>
              <a:rPr lang="en-US" sz="2400" b="1" dirty="0" smtClean="0">
                <a:solidFill>
                  <a:schemeClr val="bg2"/>
                </a:solidFill>
              </a:rPr>
              <a:t>Renal Histopathology in patients with small bowel </a:t>
            </a:r>
          </a:p>
          <a:p>
            <a:r>
              <a:rPr lang="en-US" sz="2400" b="1" dirty="0" smtClean="0">
                <a:solidFill>
                  <a:schemeClr val="bg2"/>
                </a:solidFill>
              </a:rPr>
              <a:t>    resection and calcium oxalate stone disease</a:t>
            </a:r>
            <a:endParaRPr lang="en-US" sz="2400" b="1" dirty="0">
              <a:solidFill>
                <a:schemeClr val="bg2"/>
              </a:solidFill>
            </a:endParaRPr>
          </a:p>
        </p:txBody>
      </p:sp>
    </p:spTree>
    <p:extLst>
      <p:ext uri="{BB962C8B-B14F-4D97-AF65-F5344CB8AC3E}">
        <p14:creationId xmlns:p14="http://schemas.microsoft.com/office/powerpoint/2010/main" val="2049027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03" b="39911"/>
          <a:stretch/>
        </p:blipFill>
        <p:spPr bwMode="auto">
          <a:xfrm>
            <a:off x="371739" y="973318"/>
            <a:ext cx="7629261" cy="391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48400" y="5776555"/>
            <a:ext cx="2286000" cy="307777"/>
          </a:xfrm>
          <a:prstGeom prst="rect">
            <a:avLst/>
          </a:prstGeom>
          <a:noFill/>
        </p:spPr>
        <p:txBody>
          <a:bodyPr wrap="square" rtlCol="0">
            <a:spAutoFit/>
          </a:bodyPr>
          <a:lstStyle/>
          <a:p>
            <a:r>
              <a:rPr lang="en-US" sz="1400" dirty="0" smtClean="0">
                <a:solidFill>
                  <a:schemeClr val="tx2">
                    <a:lumMod val="25000"/>
                  </a:schemeClr>
                </a:solidFill>
              </a:rPr>
              <a:t>Lieske J:  Kidney </a:t>
            </a:r>
            <a:r>
              <a:rPr lang="en-US" sz="1400" dirty="0" err="1" smtClean="0">
                <a:solidFill>
                  <a:schemeClr val="tx2">
                    <a:lumMod val="25000"/>
                  </a:schemeClr>
                </a:solidFill>
              </a:rPr>
              <a:t>Int</a:t>
            </a:r>
            <a:r>
              <a:rPr lang="en-US" sz="1400" dirty="0" smtClean="0">
                <a:solidFill>
                  <a:schemeClr val="tx2">
                    <a:lumMod val="25000"/>
                  </a:schemeClr>
                </a:solidFill>
              </a:rPr>
              <a:t> 2015 </a:t>
            </a:r>
            <a:endParaRPr lang="en-US" sz="1400" dirty="0">
              <a:solidFill>
                <a:schemeClr val="tx2">
                  <a:lumMod val="25000"/>
                </a:schemeClr>
              </a:solidFill>
            </a:endParaRPr>
          </a:p>
        </p:txBody>
      </p:sp>
      <p:sp>
        <p:nvSpPr>
          <p:cNvPr id="4" name="TextBox 3"/>
          <p:cNvSpPr txBox="1"/>
          <p:nvPr/>
        </p:nvSpPr>
        <p:spPr>
          <a:xfrm>
            <a:off x="1070759" y="5180051"/>
            <a:ext cx="6923314" cy="738664"/>
          </a:xfrm>
          <a:prstGeom prst="rect">
            <a:avLst/>
          </a:prstGeom>
          <a:noFill/>
        </p:spPr>
        <p:txBody>
          <a:bodyPr wrap="square" rtlCol="0">
            <a:spAutoFit/>
          </a:bodyPr>
          <a:lstStyle/>
          <a:p>
            <a:r>
              <a:rPr lang="en-US" sz="1400" dirty="0" smtClean="0"/>
              <a:t>Risk of new-onset chronic kidney disease (CKD) after bariatric surgery.  The risk of incident CKD was greater after malabsorptive bariatric procedures compared with that in matched obese controls (P=0.004 overall).  </a:t>
            </a:r>
            <a:endParaRPr lang="en-US" sz="1400" dirty="0"/>
          </a:p>
        </p:txBody>
      </p:sp>
      <p:sp>
        <p:nvSpPr>
          <p:cNvPr id="5" name="TextBox 4"/>
          <p:cNvSpPr txBox="1"/>
          <p:nvPr/>
        </p:nvSpPr>
        <p:spPr>
          <a:xfrm>
            <a:off x="2388476" y="228599"/>
            <a:ext cx="5715000" cy="461665"/>
          </a:xfrm>
          <a:prstGeom prst="rect">
            <a:avLst/>
          </a:prstGeom>
          <a:noFill/>
        </p:spPr>
        <p:txBody>
          <a:bodyPr wrap="square" rtlCol="0">
            <a:spAutoFit/>
          </a:bodyPr>
          <a:lstStyle/>
          <a:p>
            <a:r>
              <a:rPr lang="en-US" sz="2400" b="1" dirty="0" smtClean="0">
                <a:solidFill>
                  <a:schemeClr val="bg2"/>
                </a:solidFill>
              </a:rPr>
              <a:t>CKD after Bariatric Surgery</a:t>
            </a:r>
            <a:endParaRPr lang="en-US" sz="2400" b="1" dirty="0">
              <a:solidFill>
                <a:schemeClr val="bg2"/>
              </a:solidFill>
            </a:endParaRPr>
          </a:p>
        </p:txBody>
      </p:sp>
    </p:spTree>
    <p:extLst>
      <p:ext uri="{BB962C8B-B14F-4D97-AF65-F5344CB8AC3E}">
        <p14:creationId xmlns:p14="http://schemas.microsoft.com/office/powerpoint/2010/main" val="4153433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240" y="307975"/>
            <a:ext cx="6553200" cy="758825"/>
          </a:xfrm>
        </p:spPr>
        <p:txBody>
          <a:bodyPr/>
          <a:lstStyle/>
          <a:p>
            <a:r>
              <a:rPr lang="en-US" sz="2400" dirty="0"/>
              <a:t>Trends in the </a:t>
            </a:r>
            <a:r>
              <a:rPr lang="en-US" sz="2400" dirty="0" smtClean="0"/>
              <a:t>Numbers </a:t>
            </a:r>
            <a:r>
              <a:rPr lang="en-US" sz="2400" dirty="0"/>
              <a:t>of </a:t>
            </a:r>
            <a:r>
              <a:rPr lang="en-US" sz="2400" dirty="0" smtClean="0"/>
              <a:t>Bariatric Surgery Procedures </a:t>
            </a:r>
            <a:r>
              <a:rPr lang="en-US" sz="2400" dirty="0"/>
              <a:t>W</a:t>
            </a:r>
            <a:r>
              <a:rPr lang="en-US" sz="2400" dirty="0" smtClean="0"/>
              <a:t>orldwide</a:t>
            </a:r>
            <a:r>
              <a:rPr lang="en-US" sz="2400" dirty="0"/>
              <a:t>: </a:t>
            </a:r>
            <a:r>
              <a:rPr lang="en-US" sz="2400" dirty="0" smtClean="0"/>
              <a:t>2003 </a:t>
            </a:r>
            <a:r>
              <a:rPr lang="en-US" sz="2400" dirty="0"/>
              <a:t>to </a:t>
            </a:r>
            <a:r>
              <a:rPr lang="en-US" sz="2400" dirty="0" smtClean="0"/>
              <a:t>2011</a:t>
            </a:r>
            <a:endParaRPr lang="en-US" sz="2400" dirty="0"/>
          </a:p>
        </p:txBody>
      </p:sp>
      <p:sp>
        <p:nvSpPr>
          <p:cNvPr id="3" name="Content Placeholder 2"/>
          <p:cNvSpPr>
            <a:spLocks noGrp="1"/>
          </p:cNvSpPr>
          <p:nvPr>
            <p:ph idx="1"/>
          </p:nvPr>
        </p:nvSpPr>
        <p:spPr>
          <a:xfrm>
            <a:off x="609600" y="5562600"/>
            <a:ext cx="7808912" cy="533400"/>
          </a:xfrm>
        </p:spPr>
        <p:txBody>
          <a:bodyPr/>
          <a:lstStyle/>
          <a:p>
            <a:endParaRPr lang="en-US" dirty="0"/>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47" y="1066800"/>
            <a:ext cx="7192607" cy="4643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38800" y="5710499"/>
            <a:ext cx="3344214" cy="307777"/>
          </a:xfrm>
          <a:prstGeom prst="rect">
            <a:avLst/>
          </a:prstGeom>
          <a:noFill/>
        </p:spPr>
        <p:txBody>
          <a:bodyPr wrap="square" rtlCol="0">
            <a:spAutoFit/>
          </a:bodyPr>
          <a:lstStyle/>
          <a:p>
            <a:r>
              <a:rPr lang="en-US" sz="1400" dirty="0" smtClean="0">
                <a:solidFill>
                  <a:schemeClr val="bg2"/>
                </a:solidFill>
              </a:rPr>
              <a:t>Buchwald H, </a:t>
            </a:r>
            <a:r>
              <a:rPr lang="en-US" sz="1400" dirty="0" err="1" smtClean="0">
                <a:solidFill>
                  <a:schemeClr val="bg2"/>
                </a:solidFill>
              </a:rPr>
              <a:t>Obes</a:t>
            </a:r>
            <a:r>
              <a:rPr lang="en-US" sz="1400" dirty="0" smtClean="0">
                <a:solidFill>
                  <a:schemeClr val="bg2"/>
                </a:solidFill>
              </a:rPr>
              <a:t> </a:t>
            </a:r>
            <a:r>
              <a:rPr lang="en-US" sz="1400" dirty="0" err="1" smtClean="0">
                <a:solidFill>
                  <a:schemeClr val="bg2"/>
                </a:solidFill>
              </a:rPr>
              <a:t>Surg</a:t>
            </a:r>
            <a:r>
              <a:rPr lang="en-US" sz="1400" dirty="0" smtClean="0">
                <a:solidFill>
                  <a:schemeClr val="bg2"/>
                </a:solidFill>
              </a:rPr>
              <a:t> 2013</a:t>
            </a:r>
            <a:endParaRPr lang="en-US" sz="1400" dirty="0">
              <a:solidFill>
                <a:schemeClr val="bg2"/>
              </a:solidFill>
            </a:endParaRPr>
          </a:p>
        </p:txBody>
      </p:sp>
    </p:spTree>
    <p:extLst>
      <p:ext uri="{BB962C8B-B14F-4D97-AF65-F5344CB8AC3E}">
        <p14:creationId xmlns:p14="http://schemas.microsoft.com/office/powerpoint/2010/main" val="890728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62" y="152400"/>
            <a:ext cx="7827264" cy="990600"/>
          </a:xfrm>
        </p:spPr>
        <p:txBody>
          <a:bodyPr/>
          <a:lstStyle/>
          <a:p>
            <a:r>
              <a:rPr lang="en-US" sz="2800" dirty="0" smtClean="0"/>
              <a:t>Idiopathic stone disease</a:t>
            </a:r>
            <a:endParaRPr lang="en-US" sz="2800" dirty="0"/>
          </a:p>
        </p:txBody>
      </p:sp>
      <p:sp>
        <p:nvSpPr>
          <p:cNvPr id="3" name="Content Placeholder 2"/>
          <p:cNvSpPr>
            <a:spLocks noGrp="1"/>
          </p:cNvSpPr>
          <p:nvPr>
            <p:ph idx="1"/>
          </p:nvPr>
        </p:nvSpPr>
        <p:spPr>
          <a:xfrm>
            <a:off x="658368" y="1143000"/>
            <a:ext cx="7827264" cy="4579374"/>
          </a:xfrm>
        </p:spPr>
        <p:txBody>
          <a:bodyPr/>
          <a:lstStyle/>
          <a:p>
            <a:pPr marL="0" indent="0">
              <a:buNone/>
            </a:pPr>
            <a:endParaRPr lang="en-US" sz="2400" dirty="0" smtClean="0"/>
          </a:p>
          <a:p>
            <a:pPr marL="0" indent="0">
              <a:buNone/>
            </a:pPr>
            <a:r>
              <a:rPr lang="en-US" sz="2400" dirty="0" smtClean="0"/>
              <a:t>Frequency 8-12% of population</a:t>
            </a:r>
          </a:p>
          <a:p>
            <a:pPr marL="0" indent="0">
              <a:buNone/>
            </a:pPr>
            <a:r>
              <a:rPr lang="en-US" sz="2400" dirty="0" err="1" smtClean="0"/>
              <a:t>CaOx</a:t>
            </a:r>
            <a:r>
              <a:rPr lang="en-US" sz="2400" dirty="0" smtClean="0"/>
              <a:t> stones 75-80%</a:t>
            </a:r>
          </a:p>
          <a:p>
            <a:pPr marL="0" indent="0">
              <a:buNone/>
            </a:pPr>
            <a:r>
              <a:rPr lang="en-US" sz="2400" dirty="0" smtClean="0"/>
              <a:t>Hyperoxaluria 15-20%</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160" y="1143000"/>
            <a:ext cx="3733800" cy="24884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2600" y="4114800"/>
            <a:ext cx="8135560" cy="1538883"/>
          </a:xfrm>
          <a:prstGeom prst="rect">
            <a:avLst/>
          </a:prstGeom>
          <a:noFill/>
        </p:spPr>
        <p:txBody>
          <a:bodyPr wrap="none" rtlCol="0">
            <a:spAutoFit/>
          </a:bodyPr>
          <a:lstStyle/>
          <a:p>
            <a:r>
              <a:rPr lang="en-US" sz="2400" b="1" dirty="0" smtClean="0">
                <a:solidFill>
                  <a:schemeClr val="accent1"/>
                </a:solidFill>
              </a:rPr>
              <a:t>Urolithiasis and the Risk of ESRD</a:t>
            </a:r>
          </a:p>
          <a:p>
            <a:r>
              <a:rPr lang="en-US" b="1" dirty="0" smtClean="0"/>
              <a:t>Conclusions: Symptomatic stone formers are at increased risk for ESRD</a:t>
            </a:r>
            <a:br>
              <a:rPr lang="en-US" b="1" dirty="0" smtClean="0"/>
            </a:br>
            <a:r>
              <a:rPr lang="en-US" b="1" dirty="0" smtClean="0"/>
              <a:t>independent of several cardiovascular risk factors.  Other urological</a:t>
            </a:r>
            <a:br>
              <a:rPr lang="en-US" b="1" dirty="0" smtClean="0"/>
            </a:br>
            <a:r>
              <a:rPr lang="en-US" b="1" dirty="0" smtClean="0"/>
              <a:t>disease is relatively common among stone formers who develop ESRD.</a:t>
            </a:r>
            <a:br>
              <a:rPr lang="en-US" b="1" dirty="0" smtClean="0"/>
            </a:br>
            <a:r>
              <a:rPr lang="en-US" sz="1600" b="1" i="1" dirty="0" err="1" smtClean="0"/>
              <a:t>Clin</a:t>
            </a:r>
            <a:r>
              <a:rPr lang="en-US" sz="1600" b="1" i="1" dirty="0" smtClean="0"/>
              <a:t> J Am </a:t>
            </a:r>
            <a:r>
              <a:rPr lang="en-US" sz="1600" b="1" i="1" dirty="0" err="1" smtClean="0"/>
              <a:t>Soc</a:t>
            </a:r>
            <a:r>
              <a:rPr lang="en-US" sz="1600" b="1" i="1" dirty="0" smtClean="0"/>
              <a:t> </a:t>
            </a:r>
            <a:r>
              <a:rPr lang="en-US" sz="1600" b="1" i="1" dirty="0" err="1" smtClean="0"/>
              <a:t>Nephrol</a:t>
            </a:r>
            <a:r>
              <a:rPr lang="en-US" sz="1600" b="1" i="1" dirty="0" smtClean="0"/>
              <a:t> 7:1409-1415, 2012.</a:t>
            </a:r>
            <a:endParaRPr lang="en-US" sz="1600" b="1" i="1" dirty="0"/>
          </a:p>
        </p:txBody>
      </p:sp>
    </p:spTree>
    <p:extLst>
      <p:ext uri="{BB962C8B-B14F-4D97-AF65-F5344CB8AC3E}">
        <p14:creationId xmlns:p14="http://schemas.microsoft.com/office/powerpoint/2010/main" val="3576333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95" b="15034"/>
          <a:stretch/>
        </p:blipFill>
        <p:spPr bwMode="auto">
          <a:xfrm>
            <a:off x="838200" y="1272676"/>
            <a:ext cx="6929438" cy="447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05438" y="5748337"/>
            <a:ext cx="2362200" cy="307777"/>
          </a:xfrm>
          <a:prstGeom prst="rect">
            <a:avLst/>
          </a:prstGeom>
          <a:noFill/>
        </p:spPr>
        <p:txBody>
          <a:bodyPr wrap="square" rtlCol="0">
            <a:spAutoFit/>
          </a:bodyPr>
          <a:lstStyle/>
          <a:p>
            <a:r>
              <a:rPr lang="en-US" sz="1400" dirty="0" smtClean="0">
                <a:solidFill>
                  <a:schemeClr val="bg2"/>
                </a:solidFill>
              </a:rPr>
              <a:t>El-Zoghby Z:  CJASN 2012</a:t>
            </a:r>
            <a:endParaRPr lang="en-US" sz="1400" dirty="0">
              <a:solidFill>
                <a:schemeClr val="bg2"/>
              </a:solidFill>
            </a:endParaRPr>
          </a:p>
        </p:txBody>
      </p:sp>
      <p:sp>
        <p:nvSpPr>
          <p:cNvPr id="5" name="Title 1"/>
          <p:cNvSpPr txBox="1">
            <a:spLocks/>
          </p:cNvSpPr>
          <p:nvPr/>
        </p:nvSpPr>
        <p:spPr>
          <a:xfrm>
            <a:off x="801914" y="341086"/>
            <a:ext cx="7827264" cy="685800"/>
          </a:xfrm>
          <a:prstGeom prst="rect">
            <a:avLst/>
          </a:prstGeom>
        </p:spPr>
        <p:txBody>
          <a:bodyPr/>
          <a:lstStyle>
            <a:lvl1pPr algn="l" defTabSz="914400" rtl="0" eaLnBrk="1" latinLnBrk="0" hangingPunct="1">
              <a:lnSpc>
                <a:spcPct val="90000"/>
              </a:lnSpc>
              <a:spcBef>
                <a:spcPct val="0"/>
              </a:spcBef>
              <a:buNone/>
              <a:defRPr sz="3200" b="1" kern="1200">
                <a:solidFill>
                  <a:schemeClr val="bg2"/>
                </a:solidFill>
                <a:effectLst/>
                <a:latin typeface="+mj-lt"/>
                <a:ea typeface="+mj-ea"/>
                <a:cs typeface="+mj-cs"/>
              </a:defRPr>
            </a:lvl1pPr>
          </a:lstStyle>
          <a:p>
            <a:r>
              <a:rPr lang="en-US" sz="2800" dirty="0" smtClean="0"/>
              <a:t>Incidence of Renal Failure in Stone Formers</a:t>
            </a:r>
          </a:p>
          <a:p>
            <a:r>
              <a:rPr lang="en-US" sz="2800" dirty="0" smtClean="0"/>
              <a:t>          versus Age-matched Controls</a:t>
            </a:r>
            <a:endParaRPr lang="en-US" sz="2800" dirty="0"/>
          </a:p>
        </p:txBody>
      </p:sp>
      <p:sp>
        <p:nvSpPr>
          <p:cNvPr id="3" name="TextBox 2"/>
          <p:cNvSpPr txBox="1"/>
          <p:nvPr/>
        </p:nvSpPr>
        <p:spPr>
          <a:xfrm>
            <a:off x="5867399" y="3341230"/>
            <a:ext cx="944489" cy="338554"/>
          </a:xfrm>
          <a:prstGeom prst="rect">
            <a:avLst/>
          </a:prstGeom>
          <a:noFill/>
        </p:spPr>
        <p:txBody>
          <a:bodyPr wrap="none" rtlCol="0">
            <a:spAutoFit/>
          </a:bodyPr>
          <a:lstStyle/>
          <a:p>
            <a:r>
              <a:rPr lang="en-US" sz="1600" b="1" dirty="0"/>
              <a:t>p</a:t>
            </a:r>
            <a:r>
              <a:rPr lang="en-US" sz="1600" b="1" dirty="0" smtClean="0"/>
              <a:t> = 0.01</a:t>
            </a:r>
            <a:endParaRPr lang="en-US" sz="1600" b="1" dirty="0"/>
          </a:p>
        </p:txBody>
      </p:sp>
    </p:spTree>
    <p:extLst>
      <p:ext uri="{BB962C8B-B14F-4D97-AF65-F5344CB8AC3E}">
        <p14:creationId xmlns:p14="http://schemas.microsoft.com/office/powerpoint/2010/main" val="2244023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314" y="127000"/>
            <a:ext cx="7827264" cy="1371600"/>
          </a:xfrm>
        </p:spPr>
        <p:txBody>
          <a:bodyPr/>
          <a:lstStyle/>
          <a:p>
            <a:r>
              <a:rPr lang="en-US"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Primary Hyperoxaluria</a:t>
            </a:r>
            <a:br>
              <a:rPr lang="en-US" sz="2800" dirty="0" smtClean="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A</a:t>
            </a:r>
            <a:r>
              <a:rPr lang="en-US" sz="2800" dirty="0" smtClean="0">
                <a:latin typeface="Calibri" panose="020F0502020204030204" pitchFamily="34" charset="0"/>
                <a:cs typeface="Calibri" panose="020F0502020204030204" pitchFamily="34" charset="0"/>
              </a:rPr>
              <a:t> Model for </a:t>
            </a:r>
            <a:r>
              <a:rPr lang="en-US" sz="2800" dirty="0">
                <a:latin typeface="Calibri" panose="020F0502020204030204" pitchFamily="34" charset="0"/>
                <a:cs typeface="Calibri" panose="020F0502020204030204" pitchFamily="34" charset="0"/>
              </a:rPr>
              <a:t>O</a:t>
            </a:r>
            <a:r>
              <a:rPr lang="en-US" sz="2800" dirty="0" smtClean="0">
                <a:latin typeface="Calibri" panose="020F0502020204030204" pitchFamily="34" charset="0"/>
                <a:cs typeface="Calibri" panose="020F0502020204030204" pitchFamily="34" charset="0"/>
              </a:rPr>
              <a:t>xalate </a:t>
            </a:r>
            <a:r>
              <a:rPr lang="en-US" sz="2800" dirty="0">
                <a:latin typeface="Calibri" panose="020F0502020204030204" pitchFamily="34" charset="0"/>
                <a:cs typeface="Calibri" panose="020F0502020204030204" pitchFamily="34" charset="0"/>
              </a:rPr>
              <a:t>N</a:t>
            </a:r>
            <a:r>
              <a:rPr lang="en-US" sz="2800" dirty="0" smtClean="0">
                <a:latin typeface="Calibri" panose="020F0502020204030204" pitchFamily="34" charset="0"/>
                <a:cs typeface="Calibri" panose="020F0502020204030204" pitchFamily="34" charset="0"/>
              </a:rPr>
              <a:t>ephropathy</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600" y="1828800"/>
            <a:ext cx="7827264" cy="4350774"/>
          </a:xfrm>
        </p:spPr>
        <p:txBody>
          <a:bodyPr/>
          <a:lstStyle/>
          <a:p>
            <a:r>
              <a:rPr lang="en-US" sz="2400" b="1" dirty="0" smtClean="0">
                <a:latin typeface="Calibri" panose="020F0502020204030204" pitchFamily="34" charset="0"/>
                <a:cs typeface="Calibri" panose="020F0502020204030204" pitchFamily="34" charset="0"/>
              </a:rPr>
              <a:t>Inherited inborn error of metabolism with marked hepatic overproduction of oxalate</a:t>
            </a:r>
          </a:p>
          <a:p>
            <a:r>
              <a:rPr lang="en-US" sz="2400" b="1" dirty="0" smtClean="0">
                <a:latin typeface="Calibri" panose="020F0502020204030204" pitchFamily="34" charset="0"/>
                <a:cs typeface="Calibri" panose="020F0502020204030204" pitchFamily="34" charset="0"/>
              </a:rPr>
              <a:t>3 types described due to deficiencies of hepatic AGT (PH1), GRPHR (PH2), or HOGA (PH3)</a:t>
            </a:r>
          </a:p>
          <a:p>
            <a:r>
              <a:rPr lang="en-US" sz="2400" b="1" dirty="0" smtClean="0">
                <a:latin typeface="Calibri" panose="020F0502020204030204" pitchFamily="34" charset="0"/>
                <a:cs typeface="Calibri" panose="020F0502020204030204" pitchFamily="34" charset="0"/>
              </a:rPr>
              <a:t>Urine oxalate 2-8 x normal from birth</a:t>
            </a:r>
          </a:p>
          <a:p>
            <a:r>
              <a:rPr lang="en-US" sz="2400" b="1" dirty="0" smtClean="0">
                <a:latin typeface="Calibri" panose="020F0502020204030204" pitchFamily="34" charset="0"/>
                <a:cs typeface="Calibri" panose="020F0502020204030204" pitchFamily="34" charset="0"/>
              </a:rPr>
              <a:t>Stones, </a:t>
            </a:r>
            <a:r>
              <a:rPr lang="en-US" sz="2400" b="1" dirty="0" err="1" smtClean="0">
                <a:latin typeface="Calibri" panose="020F0502020204030204" pitchFamily="34" charset="0"/>
                <a:cs typeface="Calibri" panose="020F0502020204030204" pitchFamily="34" charset="0"/>
              </a:rPr>
              <a:t>nephrocalcinosis</a:t>
            </a:r>
            <a:r>
              <a:rPr lang="en-US" sz="2400" b="1" dirty="0" smtClean="0">
                <a:latin typeface="Calibri" panose="020F0502020204030204" pitchFamily="34" charset="0"/>
                <a:cs typeface="Calibri" panose="020F0502020204030204" pitchFamily="34" charset="0"/>
              </a:rPr>
              <a:t>, and loss of kidney function over time are characteristic  </a:t>
            </a:r>
          </a:p>
          <a:p>
            <a:r>
              <a:rPr lang="en-US" sz="2400" b="1" dirty="0" smtClean="0">
                <a:latin typeface="Calibri" panose="020F0502020204030204" pitchFamily="34" charset="0"/>
                <a:cs typeface="Calibri" panose="020F0502020204030204" pitchFamily="34" charset="0"/>
              </a:rPr>
              <a:t>Among patients with PH1 75% have ESKD by </a:t>
            </a:r>
            <a:r>
              <a:rPr lang="en-US" sz="2400" b="1" dirty="0">
                <a:latin typeface="Calibri" panose="020F0502020204030204" pitchFamily="34" charset="0"/>
                <a:cs typeface="Calibri" panose="020F0502020204030204" pitchFamily="34" charset="0"/>
              </a:rPr>
              <a:t>50 </a:t>
            </a:r>
            <a:r>
              <a:rPr lang="en-US" sz="2400" b="1" dirty="0" err="1">
                <a:latin typeface="Calibri" panose="020F0502020204030204" pitchFamily="34" charset="0"/>
                <a:cs typeface="Calibri" panose="020F0502020204030204" pitchFamily="34" charset="0"/>
              </a:rPr>
              <a:t>yrs</a:t>
            </a:r>
            <a:r>
              <a:rPr lang="en-US" sz="2400" b="1" dirty="0">
                <a:latin typeface="Calibri" panose="020F0502020204030204" pitchFamily="34" charset="0"/>
                <a:cs typeface="Calibri" panose="020F0502020204030204" pitchFamily="34" charset="0"/>
              </a:rPr>
              <a:t> of </a:t>
            </a:r>
            <a:r>
              <a:rPr lang="en-US" sz="2400" b="1" dirty="0" smtClean="0">
                <a:latin typeface="Calibri" panose="020F0502020204030204" pitchFamily="34" charset="0"/>
                <a:cs typeface="Calibri" panose="020F0502020204030204" pitchFamily="34" charset="0"/>
              </a:rPr>
              <a:t>age</a:t>
            </a:r>
          </a:p>
        </p:txBody>
      </p:sp>
    </p:spTree>
    <p:extLst>
      <p:ext uri="{BB962C8B-B14F-4D97-AF65-F5344CB8AC3E}">
        <p14:creationId xmlns:p14="http://schemas.microsoft.com/office/powerpoint/2010/main" val="3733619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96238" cy="750888"/>
          </a:xfrm>
        </p:spPr>
        <p:txBody>
          <a:bodyPr/>
          <a:lstStyle/>
          <a:p>
            <a:r>
              <a:rPr lang="en-US" b="1" dirty="0" smtClean="0">
                <a:latin typeface="Calibri" panose="020F0502020204030204" pitchFamily="34" charset="0"/>
                <a:cs typeface="Calibri" panose="020F0502020204030204" pitchFamily="34" charset="0"/>
              </a:rPr>
              <a:t>                     </a:t>
            </a:r>
            <a:r>
              <a:rPr lang="en-US" sz="2800" b="1" dirty="0" smtClean="0">
                <a:latin typeface="Calibri" panose="020F0502020204030204" pitchFamily="34" charset="0"/>
                <a:cs typeface="Calibri" panose="020F0502020204030204" pitchFamily="34" charset="0"/>
              </a:rPr>
              <a:t>Primary Hyperoxaluria</a:t>
            </a:r>
            <a:br>
              <a:rPr lang="en-US" sz="2800" b="1" dirty="0" smtClean="0">
                <a:latin typeface="Calibri" panose="020F0502020204030204" pitchFamily="34" charset="0"/>
                <a:cs typeface="Calibri" panose="020F0502020204030204" pitchFamily="34" charset="0"/>
              </a:rPr>
            </a:br>
            <a:r>
              <a:rPr lang="en-US" sz="2800" b="1" dirty="0" smtClean="0">
                <a:latin typeface="Calibri" panose="020F0502020204030204" pitchFamily="34" charset="0"/>
                <a:cs typeface="Calibri" panose="020F0502020204030204" pitchFamily="34" charset="0"/>
              </a:rPr>
              <a:t>  Histopathologic </a:t>
            </a:r>
            <a:r>
              <a:rPr lang="en-US" sz="2800" dirty="0" smtClean="0">
                <a:latin typeface="Calibri" panose="020F0502020204030204" pitchFamily="34" charset="0"/>
                <a:cs typeface="Calibri" panose="020F0502020204030204" pitchFamily="34" charset="0"/>
              </a:rPr>
              <a:t> Examination of </a:t>
            </a:r>
            <a:r>
              <a:rPr lang="en-US" sz="2800" dirty="0">
                <a:latin typeface="Calibri" panose="020F0502020204030204" pitchFamily="34" charset="0"/>
                <a:cs typeface="Calibri" panose="020F0502020204030204" pitchFamily="34" charset="0"/>
              </a:rPr>
              <a:t>K</a:t>
            </a:r>
            <a:r>
              <a:rPr lang="en-US" sz="2800" b="1" dirty="0" smtClean="0">
                <a:latin typeface="Calibri" panose="020F0502020204030204" pitchFamily="34" charset="0"/>
                <a:cs typeface="Calibri" panose="020F0502020204030204" pitchFamily="34" charset="0"/>
              </a:rPr>
              <a:t>idney </a:t>
            </a:r>
            <a:r>
              <a:rPr lang="en-US" sz="2800" dirty="0">
                <a:latin typeface="Calibri" panose="020F0502020204030204" pitchFamily="34" charset="0"/>
                <a:cs typeface="Calibri" panose="020F0502020204030204" pitchFamily="34" charset="0"/>
              </a:rPr>
              <a:t>T</a:t>
            </a:r>
            <a:r>
              <a:rPr lang="en-US" sz="2800" b="1" dirty="0" smtClean="0">
                <a:latin typeface="Calibri" panose="020F0502020204030204" pitchFamily="34" charset="0"/>
                <a:cs typeface="Calibri" panose="020F0502020204030204" pitchFamily="34" charset="0"/>
              </a:rPr>
              <a:t>issue</a:t>
            </a:r>
            <a:endParaRPr lang="en-US"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371600"/>
            <a:ext cx="7996238" cy="4821419"/>
          </a:xfrm>
        </p:spPr>
        <p:txBody>
          <a:bodyPr/>
          <a:lstStyle/>
          <a:p>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Calcium oxalate crystals in proximal                                                                             </a:t>
            </a:r>
            <a:r>
              <a:rPr lang="en-US" sz="2400" dirty="0" err="1" smtClean="0">
                <a:latin typeface="Calibri" panose="020F0502020204030204" pitchFamily="34" charset="0"/>
                <a:cs typeface="Calibri" panose="020F0502020204030204" pitchFamily="34" charset="0"/>
              </a:rPr>
              <a:t>proximal</a:t>
            </a:r>
            <a:r>
              <a:rPr lang="en-US" sz="2400" dirty="0" smtClean="0">
                <a:latin typeface="Calibri" panose="020F0502020204030204" pitchFamily="34" charset="0"/>
                <a:cs typeface="Calibri" panose="020F0502020204030204" pitchFamily="34" charset="0"/>
              </a:rPr>
              <a:t> tubule cells of PH type 1                               patients with preserved kidney function</a:t>
            </a:r>
          </a:p>
          <a:p>
            <a:pPr marL="0" indent="0">
              <a:buNone/>
            </a:pPr>
            <a:r>
              <a:rPr lang="en-US" sz="2400" dirty="0">
                <a:solidFill>
                  <a:schemeClr val="bg2">
                    <a:lumMod val="75000"/>
                  </a:schemeClr>
                </a:solidFill>
                <a:latin typeface="Calibri" panose="020F0502020204030204" pitchFamily="34" charset="0"/>
                <a:cs typeface="Calibri" panose="020F0502020204030204" pitchFamily="34" charset="0"/>
              </a:rPr>
              <a:t> </a:t>
            </a:r>
            <a:r>
              <a:rPr lang="en-US" sz="2400" dirty="0" smtClean="0">
                <a:solidFill>
                  <a:schemeClr val="bg2">
                    <a:lumMod val="75000"/>
                  </a:schemeClr>
                </a:solidFill>
                <a:latin typeface="Calibri" panose="020F0502020204030204" pitchFamily="34" charset="0"/>
                <a:cs typeface="Calibri" panose="020F0502020204030204" pitchFamily="34" charset="0"/>
              </a:rPr>
              <a:t>                           Worcester </a:t>
            </a:r>
            <a:r>
              <a:rPr lang="en-US" sz="2400" dirty="0">
                <a:solidFill>
                  <a:schemeClr val="bg2">
                    <a:lumMod val="75000"/>
                  </a:schemeClr>
                </a:solidFill>
                <a:latin typeface="Calibri" panose="020F0502020204030204" pitchFamily="34" charset="0"/>
                <a:cs typeface="Calibri" panose="020F0502020204030204" pitchFamily="34" charset="0"/>
              </a:rPr>
              <a:t>et al, AJP </a:t>
            </a:r>
            <a:r>
              <a:rPr lang="en-US" sz="2400" dirty="0" smtClean="0">
                <a:solidFill>
                  <a:schemeClr val="bg2">
                    <a:lumMod val="75000"/>
                  </a:schemeClr>
                </a:solidFill>
                <a:latin typeface="Calibri" panose="020F0502020204030204" pitchFamily="34" charset="0"/>
                <a:cs typeface="Calibri" panose="020F0502020204030204" pitchFamily="34" charset="0"/>
              </a:rPr>
              <a:t>2013</a:t>
            </a:r>
          </a:p>
          <a:p>
            <a:pPr marL="0" indent="0">
              <a:buNone/>
            </a:pPr>
            <a:endParaRPr lang="en-US" sz="2400" dirty="0" smtClean="0">
              <a:solidFill>
                <a:schemeClr val="bg2">
                  <a:lumMod val="75000"/>
                </a:schemeClr>
              </a:solidFill>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Oxalate </a:t>
            </a:r>
            <a:r>
              <a:rPr lang="en-US" sz="2400" dirty="0">
                <a:latin typeface="Calibri" panose="020F0502020204030204" pitchFamily="34" charset="0"/>
                <a:cs typeface="Calibri" panose="020F0502020204030204" pitchFamily="34" charset="0"/>
              </a:rPr>
              <a:t>concentration highest in S3 segment of proximal </a:t>
            </a:r>
            <a:r>
              <a:rPr lang="en-US" sz="2400" dirty="0" smtClean="0">
                <a:latin typeface="Calibri" panose="020F0502020204030204" pitchFamily="34" charset="0"/>
                <a:cs typeface="Calibri" panose="020F0502020204030204" pitchFamily="34" charset="0"/>
              </a:rPr>
              <a:t>tubule</a:t>
            </a:r>
          </a:p>
          <a:p>
            <a:r>
              <a:rPr lang="en-US" sz="2400" dirty="0" smtClean="0">
                <a:latin typeface="Calibri" panose="020F0502020204030204" pitchFamily="34" charset="0"/>
                <a:cs typeface="Calibri" panose="020F0502020204030204" pitchFamily="34" charset="0"/>
              </a:rPr>
              <a:t>Proximal tubule </a:t>
            </a:r>
            <a:r>
              <a:rPr lang="en-US" sz="2400" dirty="0">
                <a:latin typeface="Calibri" panose="020F0502020204030204" pitchFamily="34" charset="0"/>
                <a:cs typeface="Calibri" panose="020F0502020204030204" pitchFamily="34" charset="0"/>
              </a:rPr>
              <a:t>fluid is supersaturated for </a:t>
            </a:r>
            <a:r>
              <a:rPr lang="en-US" sz="2400" dirty="0" err="1">
                <a:latin typeface="Calibri" panose="020F0502020204030204" pitchFamily="34" charset="0"/>
                <a:cs typeface="Calibri" panose="020F0502020204030204" pitchFamily="34" charset="0"/>
              </a:rPr>
              <a:t>CaOx</a:t>
            </a:r>
            <a:r>
              <a:rPr lang="en-US" sz="2400" dirty="0">
                <a:latin typeface="Calibri" panose="020F0502020204030204" pitchFamily="34" charset="0"/>
                <a:cs typeface="Calibri" panose="020F0502020204030204" pitchFamily="34" charset="0"/>
              </a:rPr>
              <a:t> in PH1</a:t>
            </a:r>
          </a:p>
          <a:p>
            <a:pPr marL="0" indent="0">
              <a:buNone/>
            </a:pPr>
            <a:endParaRPr lang="en-US" dirty="0">
              <a:latin typeface="Calibri" panose="020F0502020204030204" pitchFamily="34" charset="0"/>
              <a:cs typeface="Calibri" panose="020F0502020204030204" pitchFamily="34" charset="0"/>
            </a:endParaRPr>
          </a:p>
        </p:txBody>
      </p:sp>
      <p:pic>
        <p:nvPicPr>
          <p:cNvPr id="4" name="Picture 1" descr="plate2v.jpg"/>
          <p:cNvPicPr>
            <a:picLocks noChangeAspect="1"/>
          </p:cNvPicPr>
          <p:nvPr/>
        </p:nvPicPr>
        <p:blipFill rotWithShape="1">
          <a:blip r:embed="rId2"/>
          <a:srcRect l="50000" t="66115" b="-424"/>
          <a:stretch/>
        </p:blipFill>
        <p:spPr bwMode="auto">
          <a:xfrm>
            <a:off x="5773138" y="1600200"/>
            <a:ext cx="3164033" cy="2584565"/>
          </a:xfrm>
          <a:prstGeom prst="rect">
            <a:avLst/>
          </a:prstGeom>
          <a:noFill/>
          <a:ln w="9525">
            <a:noFill/>
            <a:miter lim="800000"/>
            <a:headEnd/>
            <a:tailEnd/>
          </a:ln>
        </p:spPr>
      </p:pic>
    </p:spTree>
    <p:extLst>
      <p:ext uri="{BB962C8B-B14F-4D97-AF65-F5344CB8AC3E}">
        <p14:creationId xmlns:p14="http://schemas.microsoft.com/office/powerpoint/2010/main" val="3557111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 y="508415"/>
            <a:ext cx="8991600" cy="812530"/>
          </a:xfrm>
        </p:spPr>
        <p:txBody>
          <a:bodyPr/>
          <a:lstStyle/>
          <a:p>
            <a:pPr eaLnBrk="1" hangingPunct="1">
              <a:defRPr/>
            </a:pPr>
            <a:r>
              <a:rPr lang="en-US" altLang="en-US" b="1" dirty="0" smtClean="0">
                <a:effectLst>
                  <a:outerShdw blurRad="38100" dist="38100" dir="2700000" algn="tl">
                    <a:srgbClr val="C0C0C0"/>
                  </a:outerShdw>
                </a:effectLst>
              </a:rPr>
              <a:t>                       </a:t>
            </a:r>
            <a:r>
              <a:rPr lang="en-US" altLang="en-US" sz="2400" b="1" dirty="0" smtClean="0"/>
              <a:t>Rare Kidney Stone Consortium</a:t>
            </a:r>
            <a:r>
              <a:rPr lang="en-US" altLang="en-US" sz="2400" b="1" dirty="0"/>
              <a:t/>
            </a:r>
            <a:br>
              <a:rPr lang="en-US" altLang="en-US" sz="2400" b="1" dirty="0"/>
            </a:br>
            <a:r>
              <a:rPr lang="en-US" altLang="en-US" sz="2400" b="1" dirty="0"/>
              <a:t>               </a:t>
            </a:r>
            <a:r>
              <a:rPr lang="en-US" altLang="en-US" sz="2400" b="1" dirty="0" smtClean="0"/>
              <a:t>Primary </a:t>
            </a:r>
            <a:r>
              <a:rPr lang="en-US" altLang="en-US" sz="2400" b="1" dirty="0"/>
              <a:t>Hyperoxaluria </a:t>
            </a:r>
            <a:r>
              <a:rPr lang="en-US" altLang="en-US" sz="2400" b="1" dirty="0" smtClean="0"/>
              <a:t>Registry, 387</a:t>
            </a:r>
            <a:r>
              <a:rPr lang="en-US" sz="2400" b="1" dirty="0" smtClean="0"/>
              <a:t> </a:t>
            </a:r>
            <a:r>
              <a:rPr lang="en-US" sz="2400" b="1" dirty="0"/>
              <a:t>Patients  </a:t>
            </a:r>
          </a:p>
        </p:txBody>
      </p:sp>
      <p:graphicFrame>
        <p:nvGraphicFramePr>
          <p:cNvPr id="72707" name="Object 3"/>
          <p:cNvGraphicFramePr>
            <a:graphicFrameLocks noGrp="1" noChangeAspect="1"/>
          </p:cNvGraphicFramePr>
          <p:nvPr>
            <p:ph sz="half" idx="1"/>
          </p:nvPr>
        </p:nvGraphicFramePr>
        <p:xfrm>
          <a:off x="2571750" y="1922463"/>
          <a:ext cx="3919538" cy="738187"/>
        </p:xfrm>
        <a:graphic>
          <a:graphicData uri="http://schemas.openxmlformats.org/presentationml/2006/ole">
            <mc:AlternateContent xmlns:mc="http://schemas.openxmlformats.org/markup-compatibility/2006">
              <mc:Choice xmlns:v="urn:schemas-microsoft-com:vml" Requires="v">
                <p:oleObj spid="_x0000_s2466" name="Chart" r:id="rId4" imgW="7772535" imgH="4657657" progId="MSGraph.Chart.8">
                  <p:embed followColorScheme="full"/>
                </p:oleObj>
              </mc:Choice>
              <mc:Fallback>
                <p:oleObj name="Chart" r:id="rId4" imgW="7772535" imgH="4657657" progId="MSGraph.Chart.8">
                  <p:embed followColorScheme="full"/>
                  <p:pic>
                    <p:nvPicPr>
                      <p:cNvPr id="0" name=""/>
                      <p:cNvPicPr>
                        <a:picLocks noChangeAspect="1" noChangeArrowheads="1"/>
                      </p:cNvPicPr>
                      <p:nvPr/>
                    </p:nvPicPr>
                    <p:blipFill>
                      <a:blip r:embed="rId5"/>
                      <a:srcRect/>
                      <a:stretch>
                        <a:fillRect/>
                      </a:stretch>
                    </p:blipFill>
                    <p:spPr bwMode="auto">
                      <a:xfrm>
                        <a:off x="2571750" y="1922463"/>
                        <a:ext cx="3919538"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08" name="Object 4"/>
          <p:cNvGraphicFramePr>
            <a:graphicFrameLocks noGrp="1" noChangeAspect="1"/>
          </p:cNvGraphicFramePr>
          <p:nvPr>
            <p:ph sz="half" idx="2"/>
            <p:extLst>
              <p:ext uri="{D42A27DB-BD31-4B8C-83A1-F6EECF244321}">
                <p14:modId xmlns:p14="http://schemas.microsoft.com/office/powerpoint/2010/main" val="3208309921"/>
              </p:ext>
            </p:extLst>
          </p:nvPr>
        </p:nvGraphicFramePr>
        <p:xfrm>
          <a:off x="1371600" y="1676400"/>
          <a:ext cx="6708775" cy="4164402"/>
        </p:xfrm>
        <a:graphic>
          <a:graphicData uri="http://schemas.openxmlformats.org/presentationml/2006/ole">
            <mc:AlternateContent xmlns:mc="http://schemas.openxmlformats.org/markup-compatibility/2006">
              <mc:Choice xmlns:v="urn:schemas-microsoft-com:vml" Requires="v">
                <p:oleObj spid="_x0000_s2467" name="Chart" r:id="rId6" imgW="7877077" imgH="5343457" progId="MSGraph.Chart.8">
                  <p:embed followColorScheme="full"/>
                </p:oleObj>
              </mc:Choice>
              <mc:Fallback>
                <p:oleObj name="Chart" r:id="rId6" imgW="7877077" imgH="5343457" progId="MSGraph.Chart.8">
                  <p:embed followColorScheme="full"/>
                  <p:pic>
                    <p:nvPicPr>
                      <p:cNvPr id="0" name=""/>
                      <p:cNvPicPr>
                        <a:picLocks noChangeAspect="1" noChangeArrowheads="1"/>
                      </p:cNvPicPr>
                      <p:nvPr/>
                    </p:nvPicPr>
                    <p:blipFill>
                      <a:blip r:embed="rId7"/>
                      <a:srcRect l="2322" t="3423" b="5133"/>
                      <a:stretch>
                        <a:fillRect/>
                      </a:stretch>
                    </p:blipFill>
                    <p:spPr bwMode="auto">
                      <a:xfrm>
                        <a:off x="1371600" y="1676400"/>
                        <a:ext cx="6708775" cy="4164402"/>
                      </a:xfrm>
                      <a:prstGeom prst="rect">
                        <a:avLst/>
                      </a:prstGeom>
                      <a:noFill/>
                      <a:extLst/>
                    </p:spPr>
                  </p:pic>
                </p:oleObj>
              </mc:Fallback>
            </mc:AlternateContent>
          </a:graphicData>
        </a:graphic>
      </p:graphicFrame>
      <p:sp>
        <p:nvSpPr>
          <p:cNvPr id="72710" name="Text Box 5"/>
          <p:cNvSpPr txBox="1">
            <a:spLocks noChangeArrowheads="1"/>
          </p:cNvSpPr>
          <p:nvPr/>
        </p:nvSpPr>
        <p:spPr bwMode="auto">
          <a:xfrm>
            <a:off x="3581400" y="4191000"/>
            <a:ext cx="838200" cy="457200"/>
          </a:xfrm>
          <a:prstGeom prst="rect">
            <a:avLst/>
          </a:prstGeom>
          <a:noFill/>
          <a:ln w="12700">
            <a:noFill/>
            <a:miter lim="800000"/>
            <a:headEnd/>
            <a:tailEnd type="none" w="lg" len="lg"/>
          </a:ln>
        </p:spPr>
        <p:txBody>
          <a:bodyPr>
            <a:spAutoFit/>
          </a:bodyPr>
          <a:lstStyle/>
          <a:p>
            <a:pPr algn="ctr" eaLnBrk="0" fontAlgn="base" hangingPunct="0">
              <a:spcBef>
                <a:spcPct val="0"/>
              </a:spcBef>
              <a:spcAft>
                <a:spcPct val="0"/>
              </a:spcAft>
            </a:pPr>
            <a:r>
              <a:rPr lang="en-US" sz="2400" b="1" dirty="0" smtClean="0">
                <a:solidFill>
                  <a:srgbClr val="000000"/>
                </a:solidFill>
              </a:rPr>
              <a:t>73%</a:t>
            </a:r>
            <a:endParaRPr lang="en-US" sz="2400" b="1" dirty="0">
              <a:solidFill>
                <a:srgbClr val="000000"/>
              </a:solidFill>
            </a:endParaRPr>
          </a:p>
        </p:txBody>
      </p:sp>
      <p:sp>
        <p:nvSpPr>
          <p:cNvPr id="72711" name="Text Box 6"/>
          <p:cNvSpPr txBox="1">
            <a:spLocks noChangeArrowheads="1"/>
          </p:cNvSpPr>
          <p:nvPr/>
        </p:nvSpPr>
        <p:spPr bwMode="auto">
          <a:xfrm>
            <a:off x="1646237" y="3429000"/>
            <a:ext cx="990600" cy="457200"/>
          </a:xfrm>
          <a:prstGeom prst="rect">
            <a:avLst/>
          </a:prstGeom>
          <a:noFill/>
          <a:ln w="12700">
            <a:noFill/>
            <a:miter lim="800000"/>
            <a:headEnd/>
            <a:tailEnd type="none" w="lg" len="lg"/>
          </a:ln>
        </p:spPr>
        <p:txBody>
          <a:bodyPr>
            <a:spAutoFit/>
          </a:bodyPr>
          <a:lstStyle/>
          <a:p>
            <a:pPr algn="ctr" eaLnBrk="0" fontAlgn="base" hangingPunct="0">
              <a:spcBef>
                <a:spcPct val="0"/>
              </a:spcBef>
              <a:spcAft>
                <a:spcPct val="0"/>
              </a:spcAft>
            </a:pPr>
            <a:r>
              <a:rPr lang="en-US" sz="2400" b="1" dirty="0" smtClean="0">
                <a:solidFill>
                  <a:srgbClr val="000000"/>
                </a:solidFill>
              </a:rPr>
              <a:t>9%</a:t>
            </a:r>
            <a:endParaRPr lang="en-US" sz="2400" b="1" dirty="0">
              <a:solidFill>
                <a:srgbClr val="000000"/>
              </a:solidFill>
            </a:endParaRPr>
          </a:p>
        </p:txBody>
      </p:sp>
      <p:sp>
        <p:nvSpPr>
          <p:cNvPr id="72712" name="Text Box 7"/>
          <p:cNvSpPr txBox="1">
            <a:spLocks noChangeArrowheads="1"/>
          </p:cNvSpPr>
          <p:nvPr/>
        </p:nvSpPr>
        <p:spPr bwMode="auto">
          <a:xfrm>
            <a:off x="2177823" y="2667000"/>
            <a:ext cx="625475" cy="457200"/>
          </a:xfrm>
          <a:prstGeom prst="rect">
            <a:avLst/>
          </a:prstGeom>
          <a:noFill/>
          <a:ln w="12700">
            <a:noFill/>
            <a:miter lim="800000"/>
            <a:headEnd/>
            <a:tailEnd type="none" w="lg" len="lg"/>
          </a:ln>
        </p:spPr>
        <p:txBody>
          <a:bodyPr>
            <a:spAutoFit/>
          </a:bodyPr>
          <a:lstStyle/>
          <a:p>
            <a:pPr algn="ctr" eaLnBrk="0" fontAlgn="base" hangingPunct="0">
              <a:spcBef>
                <a:spcPct val="0"/>
              </a:spcBef>
              <a:spcAft>
                <a:spcPct val="0"/>
              </a:spcAft>
            </a:pPr>
            <a:r>
              <a:rPr lang="en-US" sz="2400" b="1" dirty="0">
                <a:solidFill>
                  <a:srgbClr val="000000"/>
                </a:solidFill>
              </a:rPr>
              <a:t>9</a:t>
            </a:r>
            <a:r>
              <a:rPr lang="en-US" sz="2400" b="1" dirty="0" smtClean="0">
                <a:solidFill>
                  <a:srgbClr val="000000"/>
                </a:solidFill>
              </a:rPr>
              <a:t>%</a:t>
            </a:r>
            <a:endParaRPr lang="en-US" sz="2400" b="1" dirty="0">
              <a:solidFill>
                <a:srgbClr val="000000"/>
              </a:solidFill>
            </a:endParaRPr>
          </a:p>
        </p:txBody>
      </p:sp>
      <p:sp>
        <p:nvSpPr>
          <p:cNvPr id="72714" name="Text Box 9"/>
          <p:cNvSpPr txBox="1">
            <a:spLocks noChangeArrowheads="1"/>
          </p:cNvSpPr>
          <p:nvPr/>
        </p:nvSpPr>
        <p:spPr bwMode="auto">
          <a:xfrm>
            <a:off x="2781300" y="2209800"/>
            <a:ext cx="685800" cy="457200"/>
          </a:xfrm>
          <a:prstGeom prst="rect">
            <a:avLst/>
          </a:prstGeom>
          <a:noFill/>
          <a:ln w="12700">
            <a:noFill/>
            <a:miter lim="800000"/>
            <a:headEnd/>
            <a:tailEnd type="none" w="lg" len="lg"/>
          </a:ln>
        </p:spPr>
        <p:txBody>
          <a:bodyPr>
            <a:spAutoFit/>
          </a:bodyPr>
          <a:lstStyle/>
          <a:p>
            <a:pPr algn="ctr" eaLnBrk="0" fontAlgn="base" hangingPunct="0">
              <a:spcBef>
                <a:spcPct val="0"/>
              </a:spcBef>
              <a:spcAft>
                <a:spcPct val="0"/>
              </a:spcAft>
            </a:pPr>
            <a:r>
              <a:rPr lang="en-US" sz="2400" b="1" dirty="0">
                <a:solidFill>
                  <a:srgbClr val="000000"/>
                </a:solidFill>
              </a:rPr>
              <a:t>7</a:t>
            </a:r>
            <a:r>
              <a:rPr lang="en-US" sz="2400" b="1" dirty="0" smtClean="0">
                <a:solidFill>
                  <a:srgbClr val="000000"/>
                </a:solidFill>
              </a:rPr>
              <a:t>%</a:t>
            </a:r>
            <a:endParaRPr lang="en-US" sz="2400" b="1" dirty="0">
              <a:solidFill>
                <a:srgbClr val="000000"/>
              </a:solidFill>
            </a:endParaRPr>
          </a:p>
        </p:txBody>
      </p:sp>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44129"/>
            <a:ext cx="8350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96529"/>
            <a:ext cx="8350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6221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09"/>
            <a:ext cx="7827264" cy="1371600"/>
          </a:xfrm>
        </p:spPr>
        <p:txBody>
          <a:bodyPr/>
          <a:lstStyle/>
          <a:p>
            <a:r>
              <a:rPr lang="en-US" sz="2800" dirty="0" smtClean="0"/>
              <a:t>54 </a:t>
            </a:r>
            <a:r>
              <a:rPr lang="en-US" sz="2800" dirty="0" err="1" smtClean="0"/>
              <a:t>y.o</a:t>
            </a:r>
            <a:r>
              <a:rPr lang="en-US" sz="2800" dirty="0" smtClean="0"/>
              <a:t>. woman with CKD stage 4</a:t>
            </a:r>
            <a:endParaRPr lang="en-US" sz="2800" dirty="0"/>
          </a:p>
        </p:txBody>
      </p:sp>
      <p:sp>
        <p:nvSpPr>
          <p:cNvPr id="3" name="Content Placeholder 2"/>
          <p:cNvSpPr>
            <a:spLocks noGrp="1"/>
          </p:cNvSpPr>
          <p:nvPr>
            <p:ph idx="1"/>
          </p:nvPr>
        </p:nvSpPr>
        <p:spPr>
          <a:xfrm>
            <a:off x="533400" y="1524000"/>
            <a:ext cx="7827264" cy="4648200"/>
          </a:xfrm>
        </p:spPr>
        <p:txBody>
          <a:bodyPr/>
          <a:lstStyle/>
          <a:p>
            <a:pPr marL="0" indent="0">
              <a:buNone/>
            </a:pPr>
            <a:r>
              <a:rPr lang="en-US" sz="2000" dirty="0" smtClean="0"/>
              <a:t>In good general health aside from marked obesity</a:t>
            </a:r>
          </a:p>
          <a:p>
            <a:r>
              <a:rPr lang="en-US" sz="2000" dirty="0" smtClean="0"/>
              <a:t>48 </a:t>
            </a:r>
            <a:r>
              <a:rPr lang="en-US" sz="2000" dirty="0" err="1" smtClean="0"/>
              <a:t>yrs</a:t>
            </a:r>
            <a:r>
              <a:rPr lang="en-US" sz="2000" dirty="0" smtClean="0"/>
              <a:t> of age gastric bypass followed by excellent weight loss over 2 years.</a:t>
            </a:r>
          </a:p>
          <a:p>
            <a:r>
              <a:rPr lang="en-US" sz="2000" dirty="0" smtClean="0"/>
              <a:t>51 </a:t>
            </a:r>
            <a:r>
              <a:rPr lang="en-US" sz="2000" dirty="0" err="1" smtClean="0"/>
              <a:t>y.o</a:t>
            </a:r>
            <a:r>
              <a:rPr lang="en-US" sz="2000" dirty="0" smtClean="0"/>
              <a:t>. seen for diarrhea.  BMI 25.6.  Stool fat 68 gm/24 </a:t>
            </a:r>
            <a:r>
              <a:rPr lang="en-US" sz="2000" dirty="0" err="1" smtClean="0"/>
              <a:t>hrs</a:t>
            </a:r>
            <a:r>
              <a:rPr lang="en-US" sz="2000" dirty="0" smtClean="0"/>
              <a:t> (&lt; 7 </a:t>
            </a:r>
            <a:r>
              <a:rPr lang="en-US" sz="2000" dirty="0" err="1" smtClean="0"/>
              <a:t>gm</a:t>
            </a:r>
            <a:r>
              <a:rPr lang="en-US" sz="2000" dirty="0" smtClean="0"/>
              <a:t> normal).  Serum creatinine 1.6 mg/dl (&lt; 1.1 normal).  Bypass revised. </a:t>
            </a:r>
          </a:p>
          <a:p>
            <a:r>
              <a:rPr lang="en-US" sz="2000" dirty="0" smtClean="0"/>
              <a:t>54 </a:t>
            </a:r>
            <a:r>
              <a:rPr lang="en-US" sz="2000" dirty="0" err="1" smtClean="0"/>
              <a:t>y.o</a:t>
            </a:r>
            <a:r>
              <a:rPr lang="en-US" sz="2000" dirty="0" smtClean="0"/>
              <a:t>. routine care for osteoporosis.  </a:t>
            </a:r>
            <a:br>
              <a:rPr lang="en-US" sz="2000" dirty="0" smtClean="0"/>
            </a:br>
            <a:r>
              <a:rPr lang="en-US" sz="2000" dirty="0" smtClean="0"/>
              <a:t>S creatinine 3.9 mg/dl.  Kidney size </a:t>
            </a:r>
            <a:br>
              <a:rPr lang="en-US" sz="2000" dirty="0" smtClean="0"/>
            </a:br>
            <a:r>
              <a:rPr lang="en-US" sz="2000" dirty="0" smtClean="0"/>
              <a:t>normal.  Renal ultrasound increased </a:t>
            </a:r>
            <a:br>
              <a:rPr lang="en-US" sz="2000" dirty="0" smtClean="0"/>
            </a:br>
            <a:r>
              <a:rPr lang="en-US" sz="2000" dirty="0" smtClean="0"/>
              <a:t>echogenicity. </a:t>
            </a:r>
          </a:p>
          <a:p>
            <a:r>
              <a:rPr lang="en-US" sz="2000" dirty="0" smtClean="0"/>
              <a:t>Renal biopsy performed.</a:t>
            </a:r>
            <a:endParaRPr lang="en-US" sz="2000" dirty="0"/>
          </a:p>
        </p:txBody>
      </p:sp>
    </p:spTree>
    <p:extLst>
      <p:ext uri="{BB962C8B-B14F-4D97-AF65-F5344CB8AC3E}">
        <p14:creationId xmlns:p14="http://schemas.microsoft.com/office/powerpoint/2010/main" val="202917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ChangeArrowheads="1"/>
          </p:cNvSpPr>
          <p:nvPr/>
        </p:nvSpPr>
        <p:spPr bwMode="auto">
          <a:xfrm>
            <a:off x="685800" y="1219200"/>
            <a:ext cx="7391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smtClean="0">
              <a:solidFill>
                <a:srgbClr val="000000"/>
              </a:solidFill>
            </a:endParaRPr>
          </a:p>
        </p:txBody>
      </p:sp>
      <p:sp>
        <p:nvSpPr>
          <p:cNvPr id="17410" name="Rectangle 2"/>
          <p:cNvSpPr>
            <a:spLocks noGrp="1" noChangeArrowheads="1"/>
          </p:cNvSpPr>
          <p:nvPr>
            <p:ph type="title"/>
          </p:nvPr>
        </p:nvSpPr>
        <p:spPr>
          <a:xfrm>
            <a:off x="688694" y="457200"/>
            <a:ext cx="7561263" cy="476250"/>
          </a:xfrm>
        </p:spPr>
        <p:txBody>
          <a:bodyPr/>
          <a:lstStyle/>
          <a:p>
            <a:r>
              <a:rPr lang="en-US" b="1" dirty="0">
                <a:solidFill>
                  <a:schemeClr val="accent1"/>
                </a:solidFill>
              </a:rPr>
              <a:t>The Primary Hyperoxalurias</a:t>
            </a:r>
          </a:p>
        </p:txBody>
      </p:sp>
      <p:pic>
        <p:nvPicPr>
          <p:cNvPr id="17411" name="Picture 3" descr="oxalosis5"/>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838200" y="3886200"/>
            <a:ext cx="3394075" cy="2459038"/>
          </a:xfrm>
          <a:noFill/>
          <a:ln/>
        </p:spPr>
      </p:pic>
      <p:pic>
        <p:nvPicPr>
          <p:cNvPr id="174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b="11548"/>
          <a:stretch>
            <a:fillRect/>
          </a:stretch>
        </p:blipFill>
        <p:spPr bwMode="auto">
          <a:xfrm>
            <a:off x="822767" y="1066800"/>
            <a:ext cx="34290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1071623"/>
            <a:ext cx="3124200" cy="23447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3893626"/>
            <a:ext cx="3124200" cy="243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89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2970233899"/>
              </p:ext>
            </p:extLst>
          </p:nvPr>
        </p:nvGraphicFramePr>
        <p:xfrm>
          <a:off x="729981" y="1466712"/>
          <a:ext cx="7880619" cy="421354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323834" y="3346908"/>
            <a:ext cx="1707519" cy="400110"/>
          </a:xfrm>
          <a:prstGeom prst="rect">
            <a:avLst/>
          </a:prstGeom>
          <a:noFill/>
        </p:spPr>
        <p:txBody>
          <a:bodyPr wrap="none" rtlCol="0">
            <a:spAutoFit/>
          </a:bodyPr>
          <a:lstStyle/>
          <a:p>
            <a:pPr algn="ctr"/>
            <a:r>
              <a:rPr lang="en-US" sz="2000" dirty="0" smtClean="0"/>
              <a:t>Patients (no.)</a:t>
            </a:r>
            <a:endParaRPr lang="en-US" sz="2000" dirty="0"/>
          </a:p>
        </p:txBody>
      </p:sp>
      <p:sp>
        <p:nvSpPr>
          <p:cNvPr id="2" name="Title 1"/>
          <p:cNvSpPr>
            <a:spLocks noGrp="1"/>
          </p:cNvSpPr>
          <p:nvPr>
            <p:ph type="title" idx="4294967295"/>
          </p:nvPr>
        </p:nvSpPr>
        <p:spPr>
          <a:xfrm>
            <a:off x="689988" y="559070"/>
            <a:ext cx="7735705" cy="812530"/>
          </a:xfrm>
        </p:spPr>
        <p:txBody>
          <a:bodyPr/>
          <a:lstStyle/>
          <a:p>
            <a:r>
              <a:rPr lang="en-US" dirty="0"/>
              <a:t> </a:t>
            </a:r>
            <a:r>
              <a:rPr lang="en-US" dirty="0" smtClean="0"/>
              <a:t>      </a:t>
            </a:r>
            <a:r>
              <a:rPr lang="en-US" sz="2400" dirty="0" smtClean="0"/>
              <a:t>Primary Hyperoxaluria </a:t>
            </a:r>
            <a:r>
              <a:rPr lang="en-US" sz="2400" dirty="0"/>
              <a:t>Kidney Status at Diagnosis</a:t>
            </a:r>
          </a:p>
        </p:txBody>
      </p:sp>
      <p:sp>
        <p:nvSpPr>
          <p:cNvPr id="18" name="TextBox 17"/>
          <p:cNvSpPr txBox="1"/>
          <p:nvPr/>
        </p:nvSpPr>
        <p:spPr>
          <a:xfrm>
            <a:off x="4471328" y="5967628"/>
            <a:ext cx="641522" cy="400110"/>
          </a:xfrm>
          <a:prstGeom prst="rect">
            <a:avLst/>
          </a:prstGeom>
          <a:noFill/>
        </p:spPr>
        <p:txBody>
          <a:bodyPr wrap="none" rtlCol="0">
            <a:spAutoFit/>
          </a:bodyPr>
          <a:lstStyle/>
          <a:p>
            <a:pPr algn="ctr"/>
            <a:r>
              <a:rPr lang="en-US" sz="2000" dirty="0" smtClean="0"/>
              <a:t>Age</a:t>
            </a:r>
            <a:endParaRPr lang="en-US" sz="2000" dirty="0"/>
          </a:p>
        </p:txBody>
      </p:sp>
      <p:sp>
        <p:nvSpPr>
          <p:cNvPr id="19" name="TextBox 18"/>
          <p:cNvSpPr txBox="1"/>
          <p:nvPr/>
        </p:nvSpPr>
        <p:spPr>
          <a:xfrm>
            <a:off x="1417388" y="5612785"/>
            <a:ext cx="442749" cy="307777"/>
          </a:xfrm>
          <a:prstGeom prst="rect">
            <a:avLst/>
          </a:prstGeom>
          <a:noFill/>
        </p:spPr>
        <p:txBody>
          <a:bodyPr wrap="none" rtlCol="0">
            <a:spAutoFit/>
          </a:bodyPr>
          <a:lstStyle/>
          <a:p>
            <a:pPr algn="ctr"/>
            <a:r>
              <a:rPr lang="en-US" sz="1400" dirty="0" smtClean="0"/>
              <a:t>0-4</a:t>
            </a:r>
            <a:endParaRPr lang="en-US" sz="1400" dirty="0"/>
          </a:p>
        </p:txBody>
      </p:sp>
      <p:sp>
        <p:nvSpPr>
          <p:cNvPr id="20" name="TextBox 19"/>
          <p:cNvSpPr txBox="1"/>
          <p:nvPr/>
        </p:nvSpPr>
        <p:spPr>
          <a:xfrm>
            <a:off x="1944914" y="5608802"/>
            <a:ext cx="442750" cy="307777"/>
          </a:xfrm>
          <a:prstGeom prst="rect">
            <a:avLst/>
          </a:prstGeom>
          <a:noFill/>
        </p:spPr>
        <p:txBody>
          <a:bodyPr wrap="none" rtlCol="0">
            <a:spAutoFit/>
          </a:bodyPr>
          <a:lstStyle/>
          <a:p>
            <a:pPr algn="ctr"/>
            <a:r>
              <a:rPr lang="en-US" sz="1400" dirty="0" smtClean="0"/>
              <a:t>5-9</a:t>
            </a:r>
            <a:endParaRPr lang="en-US" sz="1400" dirty="0"/>
          </a:p>
        </p:txBody>
      </p:sp>
      <p:sp>
        <p:nvSpPr>
          <p:cNvPr id="21" name="TextBox 20"/>
          <p:cNvSpPr txBox="1"/>
          <p:nvPr/>
        </p:nvSpPr>
        <p:spPr>
          <a:xfrm>
            <a:off x="2457697" y="5612785"/>
            <a:ext cx="641522" cy="307777"/>
          </a:xfrm>
          <a:prstGeom prst="rect">
            <a:avLst/>
          </a:prstGeom>
          <a:noFill/>
        </p:spPr>
        <p:txBody>
          <a:bodyPr wrap="none" rtlCol="0">
            <a:spAutoFit/>
          </a:bodyPr>
          <a:lstStyle/>
          <a:p>
            <a:pPr algn="ctr"/>
            <a:r>
              <a:rPr lang="en-US" sz="1400" dirty="0" smtClean="0"/>
              <a:t>10-14</a:t>
            </a:r>
            <a:endParaRPr lang="en-US" sz="1400" dirty="0"/>
          </a:p>
        </p:txBody>
      </p:sp>
      <p:sp>
        <p:nvSpPr>
          <p:cNvPr id="22" name="TextBox 21"/>
          <p:cNvSpPr txBox="1"/>
          <p:nvPr/>
        </p:nvSpPr>
        <p:spPr>
          <a:xfrm>
            <a:off x="3040952" y="5606545"/>
            <a:ext cx="641522" cy="307777"/>
          </a:xfrm>
          <a:prstGeom prst="rect">
            <a:avLst/>
          </a:prstGeom>
          <a:noFill/>
        </p:spPr>
        <p:txBody>
          <a:bodyPr wrap="none" rtlCol="0">
            <a:spAutoFit/>
          </a:bodyPr>
          <a:lstStyle/>
          <a:p>
            <a:pPr algn="ctr"/>
            <a:r>
              <a:rPr lang="en-US" sz="1400" dirty="0" smtClean="0"/>
              <a:t>15-19</a:t>
            </a:r>
            <a:endParaRPr lang="en-US" sz="1400" dirty="0"/>
          </a:p>
        </p:txBody>
      </p:sp>
      <p:sp>
        <p:nvSpPr>
          <p:cNvPr id="23" name="TextBox 22"/>
          <p:cNvSpPr txBox="1"/>
          <p:nvPr/>
        </p:nvSpPr>
        <p:spPr>
          <a:xfrm>
            <a:off x="3682474" y="5591132"/>
            <a:ext cx="641522" cy="307777"/>
          </a:xfrm>
          <a:prstGeom prst="rect">
            <a:avLst/>
          </a:prstGeom>
          <a:noFill/>
        </p:spPr>
        <p:txBody>
          <a:bodyPr wrap="none" rtlCol="0">
            <a:spAutoFit/>
          </a:bodyPr>
          <a:lstStyle/>
          <a:p>
            <a:pPr algn="ctr"/>
            <a:r>
              <a:rPr lang="en-US" sz="1400" dirty="0" smtClean="0"/>
              <a:t>20-24</a:t>
            </a:r>
            <a:endParaRPr lang="en-US" sz="1400" dirty="0"/>
          </a:p>
        </p:txBody>
      </p:sp>
      <p:sp>
        <p:nvSpPr>
          <p:cNvPr id="24" name="TextBox 23"/>
          <p:cNvSpPr txBox="1"/>
          <p:nvPr/>
        </p:nvSpPr>
        <p:spPr>
          <a:xfrm>
            <a:off x="4307047" y="5599406"/>
            <a:ext cx="641522" cy="307777"/>
          </a:xfrm>
          <a:prstGeom prst="rect">
            <a:avLst/>
          </a:prstGeom>
          <a:noFill/>
        </p:spPr>
        <p:txBody>
          <a:bodyPr wrap="none" rtlCol="0">
            <a:spAutoFit/>
          </a:bodyPr>
          <a:lstStyle/>
          <a:p>
            <a:pPr algn="ctr"/>
            <a:r>
              <a:rPr lang="en-US" sz="1400" dirty="0" smtClean="0"/>
              <a:t>25-29</a:t>
            </a:r>
            <a:endParaRPr lang="en-US" sz="1400" dirty="0"/>
          </a:p>
        </p:txBody>
      </p:sp>
      <p:sp>
        <p:nvSpPr>
          <p:cNvPr id="25" name="TextBox 24"/>
          <p:cNvSpPr txBox="1"/>
          <p:nvPr/>
        </p:nvSpPr>
        <p:spPr>
          <a:xfrm>
            <a:off x="4851073" y="5599405"/>
            <a:ext cx="641522" cy="307777"/>
          </a:xfrm>
          <a:prstGeom prst="rect">
            <a:avLst/>
          </a:prstGeom>
          <a:noFill/>
        </p:spPr>
        <p:txBody>
          <a:bodyPr wrap="none" rtlCol="0">
            <a:spAutoFit/>
          </a:bodyPr>
          <a:lstStyle/>
          <a:p>
            <a:pPr algn="ctr"/>
            <a:r>
              <a:rPr lang="en-US" sz="1400" dirty="0" smtClean="0"/>
              <a:t>30-34</a:t>
            </a:r>
            <a:endParaRPr lang="en-US" sz="1400" dirty="0"/>
          </a:p>
        </p:txBody>
      </p:sp>
      <p:sp>
        <p:nvSpPr>
          <p:cNvPr id="26" name="TextBox 25"/>
          <p:cNvSpPr txBox="1"/>
          <p:nvPr/>
        </p:nvSpPr>
        <p:spPr>
          <a:xfrm>
            <a:off x="5492595" y="5599405"/>
            <a:ext cx="641522" cy="307777"/>
          </a:xfrm>
          <a:prstGeom prst="rect">
            <a:avLst/>
          </a:prstGeom>
          <a:noFill/>
        </p:spPr>
        <p:txBody>
          <a:bodyPr wrap="none" rtlCol="0">
            <a:spAutoFit/>
          </a:bodyPr>
          <a:lstStyle/>
          <a:p>
            <a:pPr algn="ctr"/>
            <a:r>
              <a:rPr lang="en-US" sz="1400" dirty="0" smtClean="0"/>
              <a:t>35-39</a:t>
            </a:r>
            <a:endParaRPr lang="en-US" sz="1400" dirty="0"/>
          </a:p>
        </p:txBody>
      </p:sp>
      <p:sp>
        <p:nvSpPr>
          <p:cNvPr id="27" name="TextBox 26"/>
          <p:cNvSpPr txBox="1"/>
          <p:nvPr/>
        </p:nvSpPr>
        <p:spPr>
          <a:xfrm>
            <a:off x="6057205" y="5591263"/>
            <a:ext cx="641522" cy="307777"/>
          </a:xfrm>
          <a:prstGeom prst="rect">
            <a:avLst/>
          </a:prstGeom>
          <a:noFill/>
        </p:spPr>
        <p:txBody>
          <a:bodyPr wrap="none" rtlCol="0">
            <a:spAutoFit/>
          </a:bodyPr>
          <a:lstStyle/>
          <a:p>
            <a:pPr algn="ctr"/>
            <a:r>
              <a:rPr lang="en-US" sz="1400" dirty="0" smtClean="0"/>
              <a:t>40-44</a:t>
            </a:r>
            <a:endParaRPr lang="en-US" sz="1400" dirty="0"/>
          </a:p>
        </p:txBody>
      </p:sp>
      <p:sp>
        <p:nvSpPr>
          <p:cNvPr id="28" name="TextBox 27"/>
          <p:cNvSpPr txBox="1"/>
          <p:nvPr/>
        </p:nvSpPr>
        <p:spPr>
          <a:xfrm>
            <a:off x="6616005" y="5591263"/>
            <a:ext cx="641522" cy="307777"/>
          </a:xfrm>
          <a:prstGeom prst="rect">
            <a:avLst/>
          </a:prstGeom>
          <a:noFill/>
        </p:spPr>
        <p:txBody>
          <a:bodyPr wrap="none" rtlCol="0">
            <a:spAutoFit/>
          </a:bodyPr>
          <a:lstStyle/>
          <a:p>
            <a:pPr algn="ctr"/>
            <a:r>
              <a:rPr lang="en-US" sz="1400" dirty="0" smtClean="0"/>
              <a:t>45-49</a:t>
            </a:r>
            <a:endParaRPr lang="en-US" sz="1400" dirty="0"/>
          </a:p>
        </p:txBody>
      </p:sp>
      <p:sp>
        <p:nvSpPr>
          <p:cNvPr id="29" name="TextBox 28"/>
          <p:cNvSpPr txBox="1"/>
          <p:nvPr/>
        </p:nvSpPr>
        <p:spPr>
          <a:xfrm>
            <a:off x="7235756" y="5591263"/>
            <a:ext cx="641522" cy="307777"/>
          </a:xfrm>
          <a:prstGeom prst="rect">
            <a:avLst/>
          </a:prstGeom>
          <a:noFill/>
        </p:spPr>
        <p:txBody>
          <a:bodyPr wrap="none" rtlCol="0">
            <a:spAutoFit/>
          </a:bodyPr>
          <a:lstStyle/>
          <a:p>
            <a:pPr algn="ctr"/>
            <a:r>
              <a:rPr lang="en-US" sz="1400" dirty="0" smtClean="0"/>
              <a:t>50-54</a:t>
            </a:r>
            <a:endParaRPr lang="en-US" sz="1400" dirty="0"/>
          </a:p>
        </p:txBody>
      </p:sp>
      <p:sp>
        <p:nvSpPr>
          <p:cNvPr id="30" name="TextBox 29"/>
          <p:cNvSpPr txBox="1"/>
          <p:nvPr/>
        </p:nvSpPr>
        <p:spPr>
          <a:xfrm>
            <a:off x="7938059" y="5591263"/>
            <a:ext cx="487634" cy="307777"/>
          </a:xfrm>
          <a:prstGeom prst="rect">
            <a:avLst/>
          </a:prstGeom>
          <a:noFill/>
        </p:spPr>
        <p:txBody>
          <a:bodyPr wrap="none" rtlCol="0">
            <a:spAutoFit/>
          </a:bodyPr>
          <a:lstStyle/>
          <a:p>
            <a:pPr algn="ctr"/>
            <a:r>
              <a:rPr lang="en-US" sz="1400" dirty="0" smtClean="0"/>
              <a:t>55+</a:t>
            </a:r>
            <a:endParaRPr lang="en-US" sz="1400" dirty="0"/>
          </a:p>
        </p:txBody>
      </p:sp>
      <p:sp>
        <p:nvSpPr>
          <p:cNvPr id="32" name="Rectangle 31"/>
          <p:cNvSpPr/>
          <p:nvPr/>
        </p:nvSpPr>
        <p:spPr>
          <a:xfrm>
            <a:off x="4813300" y="2067773"/>
            <a:ext cx="164592" cy="164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813301" y="2344113"/>
            <a:ext cx="164592" cy="1645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959455" y="1964539"/>
            <a:ext cx="2685351" cy="646331"/>
          </a:xfrm>
          <a:prstGeom prst="rect">
            <a:avLst/>
          </a:prstGeom>
          <a:noFill/>
        </p:spPr>
        <p:txBody>
          <a:bodyPr wrap="none" rtlCol="0">
            <a:spAutoFit/>
          </a:bodyPr>
          <a:lstStyle/>
          <a:p>
            <a:r>
              <a:rPr lang="en-US" dirty="0"/>
              <a:t>Preserved renal function</a:t>
            </a:r>
          </a:p>
          <a:p>
            <a:r>
              <a:rPr lang="en-US" dirty="0" smtClean="0"/>
              <a:t>End stage renal failure</a:t>
            </a:r>
          </a:p>
        </p:txBody>
      </p:sp>
      <p:pic>
        <p:nvPicPr>
          <p:cNvPr id="3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14" y="369529"/>
            <a:ext cx="719934" cy="72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81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04686" y="587243"/>
            <a:ext cx="7827264" cy="685800"/>
          </a:xfrm>
          <a:prstGeom prst="rect">
            <a:avLst/>
          </a:prstGeom>
        </p:spPr>
        <p:txBody>
          <a:bodyPr/>
          <a:lstStyle>
            <a:lvl1pPr algn="l" defTabSz="914400" rtl="0" eaLnBrk="1" latinLnBrk="0" hangingPunct="1">
              <a:lnSpc>
                <a:spcPct val="90000"/>
              </a:lnSpc>
              <a:spcBef>
                <a:spcPct val="0"/>
              </a:spcBef>
              <a:buNone/>
              <a:defRPr sz="3200" b="1" kern="1200">
                <a:solidFill>
                  <a:schemeClr val="bg2"/>
                </a:solidFill>
                <a:effectLst/>
                <a:latin typeface="+mj-lt"/>
                <a:ea typeface="+mj-ea"/>
                <a:cs typeface="+mj-cs"/>
              </a:defRPr>
            </a:lvl1pPr>
          </a:lstStyle>
          <a:p>
            <a:r>
              <a:rPr lang="en-US" sz="2800" dirty="0" smtClean="0"/>
              <a:t>Renal Survival in Primary Hyperoxaluria</a:t>
            </a:r>
            <a:endParaRPr lang="en-US" sz="28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189"/>
          <a:stretch/>
        </p:blipFill>
        <p:spPr bwMode="auto">
          <a:xfrm>
            <a:off x="609601" y="1295400"/>
            <a:ext cx="7497846" cy="391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838200" y="5334000"/>
            <a:ext cx="7827264" cy="838200"/>
          </a:xfrm>
          <a:prstGeom prst="rect">
            <a:avLst/>
          </a:prstGeom>
        </p:spPr>
        <p:txBody>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lvl="0">
              <a:lnSpc>
                <a:spcPct val="100000"/>
              </a:lnSpc>
              <a:spcBef>
                <a:spcPts val="0"/>
              </a:spcBef>
            </a:pPr>
            <a:r>
              <a:rPr lang="en-US" sz="1400" dirty="0">
                <a:solidFill>
                  <a:srgbClr val="000000"/>
                </a:solidFill>
                <a:ea typeface="+mn-ea"/>
                <a:cs typeface="+mn-cs"/>
              </a:rPr>
              <a:t>Renal Survival plots showing poorer renal survival for PH1 patients followed by PH2.  Kaplan-Meier renal survival plot of the PH1, PH2, PH3, and NMD cohorts. Tables below Kaplan-Meier plots show survival estimates with number of patients at risk in parentheses.</a:t>
            </a:r>
          </a:p>
          <a:p>
            <a:r>
              <a:rPr lang="en-US" sz="1400" dirty="0" smtClean="0">
                <a:solidFill>
                  <a:schemeClr val="bg1"/>
                </a:solidFill>
              </a:rPr>
              <a:t>at risk in parentheses.</a:t>
            </a:r>
            <a:endParaRPr lang="en-US" sz="1400" dirty="0">
              <a:solidFill>
                <a:schemeClr val="bg1"/>
              </a:solidFill>
            </a:endParaRPr>
          </a:p>
        </p:txBody>
      </p:sp>
      <p:sp>
        <p:nvSpPr>
          <p:cNvPr id="3" name="Rectangle 2"/>
          <p:cNvSpPr/>
          <p:nvPr/>
        </p:nvSpPr>
        <p:spPr>
          <a:xfrm>
            <a:off x="823686" y="1397000"/>
            <a:ext cx="381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72" y="267636"/>
            <a:ext cx="719934" cy="72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667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533401"/>
            <a:ext cx="7996238" cy="750888"/>
          </a:xfrm>
        </p:spPr>
        <p:txBody>
          <a:bodyPr/>
          <a:lstStyle/>
          <a:p>
            <a:r>
              <a:rPr lang="en-US" sz="2800" b="1" dirty="0" smtClean="0"/>
              <a:t>Primary Hyperoxaluria</a:t>
            </a:r>
            <a:endParaRPr lang="en-US" sz="2800" b="1" dirty="0"/>
          </a:p>
        </p:txBody>
      </p:sp>
      <p:sp>
        <p:nvSpPr>
          <p:cNvPr id="3" name="Content Placeholder 2"/>
          <p:cNvSpPr>
            <a:spLocks noGrp="1"/>
          </p:cNvSpPr>
          <p:nvPr>
            <p:ph idx="1"/>
          </p:nvPr>
        </p:nvSpPr>
        <p:spPr>
          <a:xfrm>
            <a:off x="685800" y="1295400"/>
            <a:ext cx="7996238" cy="4653582"/>
          </a:xfrm>
          <a:solidFill>
            <a:schemeClr val="bg1"/>
          </a:solidFill>
          <a:ln>
            <a:solidFill>
              <a:schemeClr val="bg1"/>
            </a:solidFill>
          </a:ln>
        </p:spPr>
        <p:txBody>
          <a:bodyPr/>
          <a:lstStyle/>
          <a:p>
            <a:r>
              <a:rPr lang="en-US" dirty="0" smtClean="0"/>
              <a:t>15 </a:t>
            </a:r>
            <a:r>
              <a:rPr lang="en-US" dirty="0" err="1" smtClean="0"/>
              <a:t>y.o</a:t>
            </a:r>
            <a:r>
              <a:rPr lang="en-US" dirty="0" smtClean="0"/>
              <a:t>. boy with his second kidney stone</a:t>
            </a:r>
          </a:p>
          <a:p>
            <a:r>
              <a:rPr lang="en-US" dirty="0" smtClean="0"/>
              <a:t>28 </a:t>
            </a:r>
            <a:r>
              <a:rPr lang="en-US" dirty="0" err="1" smtClean="0"/>
              <a:t>y.o</a:t>
            </a:r>
            <a:r>
              <a:rPr lang="en-US" dirty="0" smtClean="0"/>
              <a:t>. with ESKD and dense kidneys on imaging</a:t>
            </a:r>
          </a:p>
          <a:p>
            <a:r>
              <a:rPr lang="en-US" dirty="0" smtClean="0"/>
              <a:t>14 m.o. with failure to thrive found to have stage 4 CKD</a:t>
            </a:r>
          </a:p>
          <a:p>
            <a:r>
              <a:rPr lang="en-US" dirty="0" smtClean="0"/>
              <a:t>61 </a:t>
            </a:r>
            <a:r>
              <a:rPr lang="en-US" dirty="0" err="1" smtClean="0"/>
              <a:t>y.o</a:t>
            </a:r>
            <a:r>
              <a:rPr lang="en-US" dirty="0" smtClean="0"/>
              <a:t>. undergoing transplant evaluation for ESKD of unknown etiology (single stone on imaging)</a:t>
            </a:r>
          </a:p>
          <a:p>
            <a:r>
              <a:rPr lang="en-US" dirty="0" smtClean="0"/>
              <a:t>43 </a:t>
            </a:r>
            <a:r>
              <a:rPr lang="en-US" dirty="0" err="1" smtClean="0"/>
              <a:t>y.o</a:t>
            </a:r>
            <a:r>
              <a:rPr lang="en-US" dirty="0" smtClean="0"/>
              <a:t>. for stone evaluation with normal kidney function</a:t>
            </a:r>
          </a:p>
          <a:p>
            <a:pPr marL="0" indent="0">
              <a:buNone/>
            </a:pPr>
            <a:endParaRPr lang="en-US" dirty="0" smtClean="0"/>
          </a:p>
          <a:p>
            <a:endParaRPr lang="en-US" dirty="0" smtClean="0"/>
          </a:p>
        </p:txBody>
      </p:sp>
    </p:spTree>
    <p:extLst>
      <p:ext uri="{BB962C8B-B14F-4D97-AF65-F5344CB8AC3E}">
        <p14:creationId xmlns:p14="http://schemas.microsoft.com/office/powerpoint/2010/main" val="295326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3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3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58738"/>
            <a:ext cx="9144000"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US" altLang="en-US" sz="2800" b="1" dirty="0">
                <a:solidFill>
                  <a:schemeClr val="bg2"/>
                </a:solidFill>
              </a:rPr>
              <a:t>Diagnosis of the Primary Hyperoxalurias</a:t>
            </a:r>
          </a:p>
        </p:txBody>
      </p:sp>
      <p:sp>
        <p:nvSpPr>
          <p:cNvPr id="40963" name="Text Box 3"/>
          <p:cNvSpPr txBox="1">
            <a:spLocks noChangeArrowheads="1"/>
          </p:cNvSpPr>
          <p:nvPr/>
        </p:nvSpPr>
        <p:spPr bwMode="auto">
          <a:xfrm>
            <a:off x="8251825" y="6526213"/>
            <a:ext cx="815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1" hangingPunct="1"/>
            <a:r>
              <a:rPr lang="en-US" altLang="en-US" sz="800" b="1">
                <a:solidFill>
                  <a:srgbClr val="6699FF"/>
                </a:solidFill>
              </a:rPr>
              <a:t>CP1304636-1</a:t>
            </a:r>
          </a:p>
        </p:txBody>
      </p:sp>
      <p:sp>
        <p:nvSpPr>
          <p:cNvPr id="40965" name="AutoShape 5"/>
          <p:cNvSpPr>
            <a:spLocks noChangeArrowheads="1"/>
          </p:cNvSpPr>
          <p:nvPr/>
        </p:nvSpPr>
        <p:spPr bwMode="auto">
          <a:xfrm>
            <a:off x="4076700" y="1236663"/>
            <a:ext cx="741363" cy="517525"/>
          </a:xfrm>
          <a:prstGeom prst="roundRect">
            <a:avLst>
              <a:gd name="adj" fmla="val 16667"/>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rgbClr val="003366">
                        <a:gamma/>
                        <a:shade val="46275"/>
                        <a:invGamma/>
                      </a:srgbClr>
                    </a:gs>
                    <a:gs pos="50000">
                      <a:srgbClr val="003366"/>
                    </a:gs>
                    <a:gs pos="100000">
                      <a:srgbClr val="003366">
                        <a:gamma/>
                        <a:shade val="46275"/>
                        <a:invGamma/>
                      </a:srgbClr>
                    </a:gs>
                  </a:gsLst>
                  <a:lin ang="5400000" scaled="1"/>
                </a:gradFill>
              </a14:hiddenFill>
            </a:ext>
            <a:ext uri="{91240B29-F687-4F45-9708-019B960494DF}">
              <a14:hiddenLine xmlns:a14="http://schemas.microsoft.com/office/drawing/2010/main" w="19050">
                <a:solidFill>
                  <a:schemeClr val="folHlink"/>
                </a:solidFill>
                <a:round/>
                <a:headEnd/>
                <a:tailEnd type="none" w="lg" len="lg"/>
              </a14:hiddenLine>
            </a:ext>
          </a:extLst>
        </p:spPr>
        <p:txBody>
          <a:bodyPr>
            <a:spAutoFit/>
          </a:bodyPr>
          <a:lstStyle/>
          <a:p>
            <a:pPr algn="ctr">
              <a:lnSpc>
                <a:spcPct val="90000"/>
              </a:lnSpc>
              <a:spcBef>
                <a:spcPct val="25000"/>
              </a:spcBef>
            </a:pPr>
            <a:r>
              <a:rPr lang="en-US" altLang="en-US" sz="2800" b="1" dirty="0">
                <a:effectLst>
                  <a:outerShdw blurRad="38100" dist="38100" dir="2700000" algn="tl">
                    <a:srgbClr val="C0C0C0"/>
                  </a:outerShdw>
                </a:effectLst>
              </a:rPr>
              <a:t>or</a:t>
            </a:r>
          </a:p>
        </p:txBody>
      </p:sp>
      <p:sp>
        <p:nvSpPr>
          <p:cNvPr id="40966" name="AutoShape 6"/>
          <p:cNvSpPr>
            <a:spLocks noChangeArrowheads="1"/>
          </p:cNvSpPr>
          <p:nvPr/>
        </p:nvSpPr>
        <p:spPr bwMode="auto">
          <a:xfrm>
            <a:off x="5152799" y="1074738"/>
            <a:ext cx="3473450" cy="1358900"/>
          </a:xfrm>
          <a:prstGeom prst="roundRect">
            <a:avLst>
              <a:gd name="adj" fmla="val 11898"/>
            </a:avLst>
          </a:prstGeom>
          <a:solidFill>
            <a:srgbClr val="3A5BC6"/>
          </a:solidFill>
          <a:ln w="19050">
            <a:solidFill>
              <a:schemeClr val="tx1"/>
            </a:solidFill>
            <a:round/>
            <a:headEnd/>
            <a:tailEnd type="none" w="lg" len="lg"/>
          </a:ln>
          <a:effectLst>
            <a:outerShdw dist="35921" dir="2700000" algn="ctr" rotWithShape="0">
              <a:schemeClr val="bg2"/>
            </a:outerShdw>
          </a:effectLst>
        </p:spPr>
        <p:txBody>
          <a:bodyPr anchor="ctr"/>
          <a:lstStyle>
            <a:lvl1pPr>
              <a:defRPr>
                <a:solidFill>
                  <a:schemeClr val="tx1"/>
                </a:solidFill>
                <a:latin typeface="Arial" charset="0"/>
              </a:defRPr>
            </a:lvl1pPr>
            <a:lvl2pPr marL="398463" indent="-1698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90000"/>
              </a:lnSpc>
              <a:spcBef>
                <a:spcPct val="25000"/>
              </a:spcBef>
            </a:pPr>
            <a:r>
              <a:rPr lang="en-US" altLang="en-US" sz="2000" b="1" dirty="0">
                <a:solidFill>
                  <a:schemeClr val="accent1">
                    <a:lumMod val="40000"/>
                    <a:lumOff val="60000"/>
                  </a:schemeClr>
                </a:solidFill>
                <a:effectLst>
                  <a:outerShdw blurRad="38100" dist="38100" dir="2700000" algn="tl">
                    <a:srgbClr val="000000"/>
                  </a:outerShdw>
                </a:effectLst>
              </a:rPr>
              <a:t>Renal insufficiency</a:t>
            </a:r>
          </a:p>
          <a:p>
            <a:pPr lvl="1">
              <a:lnSpc>
                <a:spcPct val="90000"/>
              </a:lnSpc>
              <a:spcBef>
                <a:spcPct val="25000"/>
              </a:spcBef>
              <a:buClr>
                <a:schemeClr val="bg1"/>
              </a:buClr>
              <a:buSzPct val="120000"/>
              <a:buFontTx/>
              <a:buChar char="•"/>
            </a:pPr>
            <a:r>
              <a:rPr lang="en-US" altLang="en-US" sz="1600" b="1" dirty="0">
                <a:solidFill>
                  <a:schemeClr val="bg1"/>
                </a:solidFill>
                <a:effectLst>
                  <a:outerShdw blurRad="38100" dist="38100" dir="2700000" algn="tl">
                    <a:srgbClr val="000000"/>
                  </a:outerShdw>
                </a:effectLst>
              </a:rPr>
              <a:t>Ca oxalate stones</a:t>
            </a:r>
          </a:p>
          <a:p>
            <a:pPr lvl="1">
              <a:lnSpc>
                <a:spcPct val="90000"/>
              </a:lnSpc>
              <a:spcBef>
                <a:spcPct val="25000"/>
              </a:spcBef>
              <a:buClr>
                <a:schemeClr val="bg1"/>
              </a:buClr>
              <a:buSzPct val="120000"/>
              <a:buFontTx/>
              <a:buChar char="•"/>
            </a:pPr>
            <a:r>
              <a:rPr lang="en-US" altLang="en-US" sz="1600" b="1" dirty="0">
                <a:solidFill>
                  <a:schemeClr val="bg1"/>
                </a:solidFill>
                <a:effectLst>
                  <a:outerShdw blurRad="38100" dist="38100" dir="2700000" algn="tl">
                    <a:srgbClr val="000000"/>
                  </a:outerShdw>
                </a:effectLst>
              </a:rPr>
              <a:t>Nephrocalcinosis</a:t>
            </a:r>
          </a:p>
          <a:p>
            <a:pPr lvl="1">
              <a:lnSpc>
                <a:spcPct val="90000"/>
              </a:lnSpc>
              <a:spcBef>
                <a:spcPct val="25000"/>
              </a:spcBef>
              <a:buClr>
                <a:schemeClr val="bg1"/>
              </a:buClr>
              <a:buSzPct val="120000"/>
              <a:buFontTx/>
              <a:buChar char="•"/>
            </a:pPr>
            <a:r>
              <a:rPr lang="en-US" altLang="en-US" sz="1600" b="1" dirty="0">
                <a:solidFill>
                  <a:schemeClr val="bg1"/>
                </a:solidFill>
                <a:effectLst>
                  <a:outerShdw blurRad="38100" dist="38100" dir="2700000" algn="tl">
                    <a:srgbClr val="000000"/>
                  </a:outerShdw>
                </a:effectLst>
              </a:rPr>
              <a:t>Ca oxalate tissue deposits </a:t>
            </a:r>
          </a:p>
        </p:txBody>
      </p:sp>
      <p:sp>
        <p:nvSpPr>
          <p:cNvPr id="40967" name="AutoShape 7"/>
          <p:cNvSpPr>
            <a:spLocks noChangeArrowheads="1"/>
          </p:cNvSpPr>
          <p:nvPr/>
        </p:nvSpPr>
        <p:spPr bwMode="auto">
          <a:xfrm>
            <a:off x="483734" y="3054350"/>
            <a:ext cx="3473450" cy="914400"/>
          </a:xfrm>
          <a:prstGeom prst="roundRect">
            <a:avLst>
              <a:gd name="adj" fmla="val 16667"/>
            </a:avLst>
          </a:prstGeom>
          <a:noFill/>
          <a:ln>
            <a:noFill/>
          </a:ln>
          <a:effectLst/>
          <a:extLst>
            <a:ext uri="{909E8E84-426E-40DD-AFC4-6F175D3DCCD1}">
              <a14:hiddenFill xmlns:a14="http://schemas.microsoft.com/office/drawing/2010/main">
                <a:gradFill rotWithShape="1">
                  <a:gsLst>
                    <a:gs pos="0">
                      <a:srgbClr val="004386">
                        <a:gamma/>
                        <a:shade val="46275"/>
                        <a:invGamma/>
                      </a:srgbClr>
                    </a:gs>
                    <a:gs pos="50000">
                      <a:srgbClr val="004386"/>
                    </a:gs>
                    <a:gs pos="100000">
                      <a:srgbClr val="004386">
                        <a:gamma/>
                        <a:shade val="46275"/>
                        <a:invGamma/>
                      </a:srgbClr>
                    </a:gs>
                  </a:gsLst>
                  <a:lin ang="5400000" scaled="1"/>
                </a:gradFill>
              </a14:hiddenFill>
            </a:ext>
            <a:ext uri="{91240B29-F687-4F45-9708-019B960494DF}">
              <a14:hiddenLine xmlns:a14="http://schemas.microsoft.com/office/drawing/2010/main" w="19050">
                <a:solidFill>
                  <a:schemeClr val="folHlink"/>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398463" indent="-1698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ct val="85000"/>
              </a:lnSpc>
              <a:spcBef>
                <a:spcPct val="5000"/>
              </a:spcBef>
            </a:pPr>
            <a:r>
              <a:rPr lang="en-US" altLang="en-US" sz="1700" b="1" dirty="0" err="1">
                <a:effectLst>
                  <a:outerShdw blurRad="38100" dist="38100" dir="2700000" algn="tl">
                    <a:srgbClr val="C0C0C0"/>
                  </a:outerShdw>
                </a:effectLst>
              </a:rPr>
              <a:t>Uox</a:t>
            </a:r>
            <a:r>
              <a:rPr lang="en-US" altLang="en-US" sz="1700" b="1" dirty="0">
                <a:effectLst>
                  <a:outerShdw blurRad="38100" dist="38100" dir="2700000" algn="tl">
                    <a:srgbClr val="C0C0C0"/>
                  </a:outerShdw>
                </a:effectLst>
              </a:rPr>
              <a:t> &gt;0.7 mmol/1.73 m</a:t>
            </a:r>
            <a:r>
              <a:rPr lang="en-US" altLang="en-US" sz="1700" b="1" baseline="30000" dirty="0">
                <a:effectLst>
                  <a:outerShdw blurRad="38100" dist="38100" dir="2700000" algn="tl">
                    <a:srgbClr val="C0C0C0"/>
                  </a:outerShdw>
                </a:effectLst>
              </a:rPr>
              <a:t>2</a:t>
            </a:r>
            <a:r>
              <a:rPr lang="en-US" altLang="en-US" sz="1700" b="1" dirty="0">
                <a:effectLst>
                  <a:outerShdw blurRad="38100" dist="38100" dir="2700000" algn="tl">
                    <a:srgbClr val="C0C0C0"/>
                  </a:outerShdw>
                </a:effectLst>
              </a:rPr>
              <a:t>/24 hr</a:t>
            </a:r>
          </a:p>
          <a:p>
            <a:pPr algn="ctr">
              <a:lnSpc>
                <a:spcPct val="85000"/>
              </a:lnSpc>
              <a:spcBef>
                <a:spcPct val="5000"/>
              </a:spcBef>
            </a:pPr>
            <a:r>
              <a:rPr lang="en-US" altLang="en-US" sz="1700" b="1" dirty="0">
                <a:effectLst>
                  <a:outerShdw blurRad="38100" dist="38100" dir="2700000" algn="tl">
                    <a:srgbClr val="C0C0C0"/>
                  </a:outerShdw>
                </a:effectLst>
              </a:rPr>
              <a:t>or</a:t>
            </a:r>
          </a:p>
          <a:p>
            <a:pPr algn="ctr">
              <a:lnSpc>
                <a:spcPct val="85000"/>
              </a:lnSpc>
              <a:spcBef>
                <a:spcPct val="5000"/>
              </a:spcBef>
            </a:pPr>
            <a:r>
              <a:rPr lang="en-US" altLang="en-US" sz="1700" b="1" dirty="0" err="1">
                <a:effectLst>
                  <a:outerShdw blurRad="38100" dist="38100" dir="2700000" algn="tl">
                    <a:srgbClr val="C0C0C0"/>
                  </a:outerShdw>
                </a:effectLst>
              </a:rPr>
              <a:t>Uox</a:t>
            </a:r>
            <a:r>
              <a:rPr lang="en-US" altLang="en-US" sz="1700" b="1" dirty="0">
                <a:effectLst>
                  <a:outerShdw blurRad="38100" dist="38100" dir="2700000" algn="tl">
                    <a:srgbClr val="C0C0C0"/>
                  </a:outerShdw>
                </a:effectLst>
              </a:rPr>
              <a:t>/</a:t>
            </a:r>
            <a:r>
              <a:rPr lang="en-US" altLang="en-US" sz="1700" b="1" dirty="0" err="1">
                <a:effectLst>
                  <a:outerShdw blurRad="38100" dist="38100" dir="2700000" algn="tl">
                    <a:srgbClr val="C0C0C0"/>
                  </a:outerShdw>
                </a:effectLst>
              </a:rPr>
              <a:t>ucreat</a:t>
            </a:r>
            <a:r>
              <a:rPr lang="en-US" altLang="en-US" sz="1700" b="1" dirty="0">
                <a:effectLst>
                  <a:outerShdw blurRad="38100" dist="38100" dir="2700000" algn="tl">
                    <a:srgbClr val="C0C0C0"/>
                  </a:outerShdw>
                </a:effectLst>
              </a:rPr>
              <a:t> &gt; normal for age</a:t>
            </a:r>
          </a:p>
        </p:txBody>
      </p:sp>
      <p:sp>
        <p:nvSpPr>
          <p:cNvPr id="40968" name="AutoShape 8"/>
          <p:cNvSpPr>
            <a:spLocks noChangeArrowheads="1"/>
          </p:cNvSpPr>
          <p:nvPr/>
        </p:nvSpPr>
        <p:spPr bwMode="auto">
          <a:xfrm>
            <a:off x="5167313" y="3054350"/>
            <a:ext cx="3473450" cy="904875"/>
          </a:xfrm>
          <a:prstGeom prst="roundRect">
            <a:avLst>
              <a:gd name="adj" fmla="val 14583"/>
            </a:avLst>
          </a:prstGeom>
          <a:noFill/>
          <a:ln>
            <a:noFill/>
          </a:ln>
          <a:effectLst/>
          <a:extLst>
            <a:ext uri="{909E8E84-426E-40DD-AFC4-6F175D3DCCD1}">
              <a14:hiddenFill xmlns:a14="http://schemas.microsoft.com/office/drawing/2010/main">
                <a:gradFill rotWithShape="1">
                  <a:gsLst>
                    <a:gs pos="0">
                      <a:srgbClr val="004386">
                        <a:gamma/>
                        <a:shade val="46275"/>
                        <a:invGamma/>
                      </a:srgbClr>
                    </a:gs>
                    <a:gs pos="50000">
                      <a:srgbClr val="004386"/>
                    </a:gs>
                    <a:gs pos="100000">
                      <a:srgbClr val="004386">
                        <a:gamma/>
                        <a:shade val="46275"/>
                        <a:invGamma/>
                      </a:srgbClr>
                    </a:gs>
                  </a:gsLst>
                  <a:lin ang="5400000" scaled="1"/>
                </a:gradFill>
              </a14:hiddenFill>
            </a:ext>
            <a:ext uri="{91240B29-F687-4F45-9708-019B960494DF}">
              <a14:hiddenLine xmlns:a14="http://schemas.microsoft.com/office/drawing/2010/main" w="19050">
                <a:solidFill>
                  <a:schemeClr val="folHlink"/>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398463" indent="-1698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lnSpc>
                <a:spcPct val="85000"/>
              </a:lnSpc>
              <a:spcBef>
                <a:spcPct val="5000"/>
              </a:spcBef>
            </a:pPr>
            <a:r>
              <a:rPr lang="en-US" altLang="en-US" sz="1700" b="1" dirty="0" err="1">
                <a:effectLst>
                  <a:outerShdw blurRad="38100" dist="38100" dir="2700000" algn="tl">
                    <a:srgbClr val="C0C0C0"/>
                  </a:outerShdw>
                </a:effectLst>
              </a:rPr>
              <a:t>Uox</a:t>
            </a:r>
            <a:r>
              <a:rPr lang="en-US" altLang="en-US" sz="1700" b="1" dirty="0">
                <a:effectLst>
                  <a:outerShdw blurRad="38100" dist="38100" dir="2700000" algn="tl">
                    <a:srgbClr val="C0C0C0"/>
                  </a:outerShdw>
                </a:effectLst>
              </a:rPr>
              <a:t> &gt;0.5 mmol/1.73 m</a:t>
            </a:r>
            <a:r>
              <a:rPr lang="en-US" altLang="en-US" sz="1700" b="1" baseline="30000" dirty="0">
                <a:effectLst>
                  <a:outerShdw blurRad="38100" dist="38100" dir="2700000" algn="tl">
                    <a:srgbClr val="C0C0C0"/>
                  </a:outerShdw>
                </a:effectLst>
              </a:rPr>
              <a:t>2</a:t>
            </a:r>
            <a:r>
              <a:rPr lang="en-US" altLang="en-US" sz="1700" b="1" dirty="0">
                <a:effectLst>
                  <a:outerShdw blurRad="38100" dist="38100" dir="2700000" algn="tl">
                    <a:srgbClr val="C0C0C0"/>
                  </a:outerShdw>
                </a:effectLst>
              </a:rPr>
              <a:t>/24 hr</a:t>
            </a:r>
          </a:p>
          <a:p>
            <a:pPr algn="ctr">
              <a:lnSpc>
                <a:spcPct val="85000"/>
              </a:lnSpc>
              <a:spcBef>
                <a:spcPct val="5000"/>
              </a:spcBef>
            </a:pPr>
            <a:r>
              <a:rPr lang="en-US" altLang="en-US" sz="1700" b="1" dirty="0">
                <a:effectLst>
                  <a:outerShdw blurRad="38100" dist="38100" dir="2700000" algn="tl">
                    <a:srgbClr val="C0C0C0"/>
                  </a:outerShdw>
                </a:effectLst>
              </a:rPr>
              <a:t>and/or</a:t>
            </a:r>
          </a:p>
          <a:p>
            <a:pPr algn="ctr">
              <a:lnSpc>
                <a:spcPct val="85000"/>
              </a:lnSpc>
              <a:spcBef>
                <a:spcPct val="5000"/>
              </a:spcBef>
            </a:pPr>
            <a:r>
              <a:rPr lang="en-US" altLang="en-US" sz="1700" b="1" dirty="0">
                <a:effectLst>
                  <a:outerShdw blurRad="38100" dist="38100" dir="2700000" algn="tl">
                    <a:srgbClr val="C0C0C0"/>
                  </a:outerShdw>
                </a:effectLst>
              </a:rPr>
              <a:t>Plasma ox &gt; 20 </a:t>
            </a:r>
            <a:r>
              <a:rPr lang="en-US" altLang="en-US" sz="1700" b="1" dirty="0">
                <a:effectLst>
                  <a:outerShdw blurRad="38100" dist="38100" dir="2700000" algn="tl">
                    <a:srgbClr val="C0C0C0"/>
                  </a:outerShdw>
                </a:effectLst>
                <a:sym typeface="Symbol" pitchFamily="18" charset="2"/>
              </a:rPr>
              <a:t></a:t>
            </a:r>
            <a:r>
              <a:rPr lang="en-US" altLang="en-US" sz="1700" b="1" dirty="0">
                <a:effectLst>
                  <a:outerShdw blurRad="38100" dist="38100" dir="2700000" algn="tl">
                    <a:srgbClr val="C0C0C0"/>
                  </a:outerShdw>
                </a:effectLst>
              </a:rPr>
              <a:t>mol/L</a:t>
            </a:r>
          </a:p>
        </p:txBody>
      </p:sp>
      <p:sp>
        <p:nvSpPr>
          <p:cNvPr id="40969" name="AutoShape 9"/>
          <p:cNvSpPr>
            <a:spLocks noChangeArrowheads="1"/>
          </p:cNvSpPr>
          <p:nvPr/>
        </p:nvSpPr>
        <p:spPr bwMode="auto">
          <a:xfrm>
            <a:off x="1575481" y="4272757"/>
            <a:ext cx="915987" cy="258762"/>
          </a:xfrm>
          <a:prstGeom prst="roundRect">
            <a:avLst>
              <a:gd name="adj" fmla="val 16667"/>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19050">
                <a:solidFill>
                  <a:schemeClr val="folHlink"/>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lnSpc>
                <a:spcPct val="90000"/>
              </a:lnSpc>
            </a:pPr>
            <a:r>
              <a:rPr lang="en-US" altLang="en-US" sz="1700" b="1" dirty="0">
                <a:effectLst>
                  <a:outerShdw blurRad="38100" dist="38100" dir="2700000" algn="tl">
                    <a:srgbClr val="C0C0C0"/>
                  </a:outerShdw>
                </a:effectLst>
              </a:rPr>
              <a:t>Evaluate</a:t>
            </a:r>
          </a:p>
        </p:txBody>
      </p:sp>
      <p:sp>
        <p:nvSpPr>
          <p:cNvPr id="40970" name="AutoShape 10"/>
          <p:cNvSpPr>
            <a:spLocks noChangeArrowheads="1"/>
          </p:cNvSpPr>
          <p:nvPr/>
        </p:nvSpPr>
        <p:spPr bwMode="auto">
          <a:xfrm>
            <a:off x="3554413" y="4226719"/>
            <a:ext cx="2019300" cy="355600"/>
          </a:xfrm>
          <a:prstGeom prst="roundRect">
            <a:avLst>
              <a:gd name="adj" fmla="val 16667"/>
            </a:avLst>
          </a:prstGeom>
          <a:solidFill>
            <a:srgbClr val="3A5BC6"/>
          </a:solidFill>
          <a:ln w="1905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90000"/>
              </a:lnSpc>
            </a:pPr>
            <a:r>
              <a:rPr lang="en-US" altLang="en-US" sz="1600" b="1" dirty="0">
                <a:solidFill>
                  <a:schemeClr val="bg1"/>
                </a:solidFill>
                <a:effectLst>
                  <a:outerShdw blurRad="38100" dist="38100" dir="2700000" algn="tl">
                    <a:srgbClr val="000000"/>
                  </a:outerShdw>
                </a:effectLst>
              </a:rPr>
              <a:t>Secondary cause?</a:t>
            </a:r>
          </a:p>
        </p:txBody>
      </p:sp>
      <p:sp>
        <p:nvSpPr>
          <p:cNvPr id="40971" name="AutoShape 11"/>
          <p:cNvSpPr>
            <a:spLocks noChangeArrowheads="1"/>
          </p:cNvSpPr>
          <p:nvPr/>
        </p:nvSpPr>
        <p:spPr bwMode="auto">
          <a:xfrm>
            <a:off x="4406900" y="4897438"/>
            <a:ext cx="312738" cy="258762"/>
          </a:xfrm>
          <a:prstGeom prst="roundRect">
            <a:avLst>
              <a:gd name="adj" fmla="val 16667"/>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19050">
                <a:solidFill>
                  <a:schemeClr val="folHlink"/>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lnSpc>
                <a:spcPct val="90000"/>
              </a:lnSpc>
            </a:pPr>
            <a:r>
              <a:rPr lang="en-US" altLang="en-US" sz="1700" b="1" dirty="0">
                <a:effectLst>
                  <a:outerShdw blurRad="38100" dist="38100" dir="2700000" algn="tl">
                    <a:srgbClr val="C0C0C0"/>
                  </a:outerShdw>
                </a:effectLst>
              </a:rPr>
              <a:t>No</a:t>
            </a:r>
          </a:p>
        </p:txBody>
      </p:sp>
      <p:sp>
        <p:nvSpPr>
          <p:cNvPr id="40972" name="AutoShape 12"/>
          <p:cNvSpPr>
            <a:spLocks noChangeArrowheads="1"/>
          </p:cNvSpPr>
          <p:nvPr/>
        </p:nvSpPr>
        <p:spPr bwMode="auto">
          <a:xfrm>
            <a:off x="3941762" y="5614411"/>
            <a:ext cx="1260475" cy="258762"/>
          </a:xfrm>
          <a:prstGeom prst="roundRect">
            <a:avLst>
              <a:gd name="adj" fmla="val 16667"/>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19050">
                <a:solidFill>
                  <a:schemeClr val="folHlink"/>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lnSpc>
                <a:spcPct val="90000"/>
              </a:lnSpc>
            </a:pPr>
            <a:r>
              <a:rPr lang="en-US" altLang="en-US" sz="1700" b="1" dirty="0">
                <a:effectLst>
                  <a:outerShdw blurRad="38100" dist="38100" dir="2700000" algn="tl">
                    <a:srgbClr val="C0C0C0"/>
                  </a:outerShdw>
                </a:effectLst>
              </a:rPr>
              <a:t>DNA testing</a:t>
            </a:r>
          </a:p>
        </p:txBody>
      </p:sp>
      <p:cxnSp>
        <p:nvCxnSpPr>
          <p:cNvPr id="40985" name="AutoShape 25"/>
          <p:cNvCxnSpPr>
            <a:cxnSpLocks noChangeShapeType="1"/>
            <a:stCxn id="40970" idx="2"/>
            <a:endCxn id="40971" idx="0"/>
          </p:cNvCxnSpPr>
          <p:nvPr/>
        </p:nvCxnSpPr>
        <p:spPr bwMode="auto">
          <a:xfrm flipH="1">
            <a:off x="4563269" y="4582319"/>
            <a:ext cx="794" cy="315119"/>
          </a:xfrm>
          <a:prstGeom prst="straightConnector1">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6" name="AutoShape 26"/>
          <p:cNvCxnSpPr>
            <a:cxnSpLocks noChangeShapeType="1"/>
            <a:stCxn id="40971" idx="2"/>
            <a:endCxn id="40972" idx="0"/>
          </p:cNvCxnSpPr>
          <p:nvPr/>
        </p:nvCxnSpPr>
        <p:spPr bwMode="auto">
          <a:xfrm>
            <a:off x="4563269" y="5156200"/>
            <a:ext cx="8731" cy="45821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7" name="AutoShape 27"/>
          <p:cNvCxnSpPr>
            <a:cxnSpLocks noChangeShapeType="1"/>
            <a:stCxn id="40970" idx="1"/>
            <a:endCxn id="40969" idx="3"/>
          </p:cNvCxnSpPr>
          <p:nvPr/>
        </p:nvCxnSpPr>
        <p:spPr bwMode="auto">
          <a:xfrm flipH="1" flipV="1">
            <a:off x="2491468" y="4402138"/>
            <a:ext cx="1062945" cy="2381"/>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9" name="AutoShape 29"/>
          <p:cNvCxnSpPr>
            <a:cxnSpLocks noChangeShapeType="1"/>
            <a:stCxn id="40966" idx="2"/>
            <a:endCxn id="40968" idx="0"/>
          </p:cNvCxnSpPr>
          <p:nvPr/>
        </p:nvCxnSpPr>
        <p:spPr bwMode="auto">
          <a:xfrm>
            <a:off x="6889524" y="2433638"/>
            <a:ext cx="14514" cy="620712"/>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90" name="AutoShape 30"/>
          <p:cNvSpPr>
            <a:spLocks noChangeArrowheads="1"/>
          </p:cNvSpPr>
          <p:nvPr/>
        </p:nvSpPr>
        <p:spPr bwMode="auto">
          <a:xfrm>
            <a:off x="2822574" y="4145757"/>
            <a:ext cx="411163" cy="258762"/>
          </a:xfrm>
          <a:prstGeom prst="roundRect">
            <a:avLst>
              <a:gd name="adj" fmla="val 16667"/>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19050">
                <a:solidFill>
                  <a:schemeClr val="folHlink"/>
                </a:solidFill>
                <a:round/>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lnSpc>
                <a:spcPct val="90000"/>
              </a:lnSpc>
            </a:pPr>
            <a:r>
              <a:rPr lang="en-US" altLang="en-US" sz="1700" b="1" dirty="0">
                <a:effectLst>
                  <a:outerShdw blurRad="38100" dist="38100" dir="2700000" algn="tl">
                    <a:srgbClr val="C0C0C0"/>
                  </a:outerShdw>
                </a:effectLst>
              </a:rPr>
              <a:t>Yes</a:t>
            </a:r>
          </a:p>
        </p:txBody>
      </p:sp>
      <p:sp>
        <p:nvSpPr>
          <p:cNvPr id="40991" name="Freeform 31"/>
          <p:cNvSpPr>
            <a:spLocks/>
          </p:cNvSpPr>
          <p:nvPr/>
        </p:nvSpPr>
        <p:spPr bwMode="auto">
          <a:xfrm>
            <a:off x="2190750" y="3883025"/>
            <a:ext cx="1885950" cy="323850"/>
          </a:xfrm>
          <a:custGeom>
            <a:avLst/>
            <a:gdLst>
              <a:gd name="T0" fmla="*/ 0 w 1188"/>
              <a:gd name="T1" fmla="*/ 0 h 204"/>
              <a:gd name="T2" fmla="*/ 0 w 1188"/>
              <a:gd name="T3" fmla="*/ 60 h 204"/>
              <a:gd name="T4" fmla="*/ 1188 w 1188"/>
              <a:gd name="T5" fmla="*/ 60 h 204"/>
              <a:gd name="T6" fmla="*/ 1188 w 1188"/>
              <a:gd name="T7" fmla="*/ 204 h 204"/>
            </a:gdLst>
            <a:ahLst/>
            <a:cxnLst>
              <a:cxn ang="0">
                <a:pos x="T0" y="T1"/>
              </a:cxn>
              <a:cxn ang="0">
                <a:pos x="T2" y="T3"/>
              </a:cxn>
              <a:cxn ang="0">
                <a:pos x="T4" y="T5"/>
              </a:cxn>
              <a:cxn ang="0">
                <a:pos x="T6" y="T7"/>
              </a:cxn>
            </a:cxnLst>
            <a:rect l="0" t="0" r="r" b="b"/>
            <a:pathLst>
              <a:path w="1188" h="204">
                <a:moveTo>
                  <a:pt x="0" y="0"/>
                </a:moveTo>
                <a:lnTo>
                  <a:pt x="0" y="60"/>
                </a:lnTo>
                <a:lnTo>
                  <a:pt x="1188" y="60"/>
                </a:lnTo>
                <a:lnTo>
                  <a:pt x="1188" y="204"/>
                </a:lnTo>
              </a:path>
            </a:pathLst>
          </a:custGeom>
          <a:noFill/>
          <a:ln w="28575"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2" name="Freeform 32"/>
          <p:cNvSpPr>
            <a:spLocks/>
          </p:cNvSpPr>
          <p:nvPr/>
        </p:nvSpPr>
        <p:spPr bwMode="auto">
          <a:xfrm flipH="1">
            <a:off x="5010150" y="3883025"/>
            <a:ext cx="1885950" cy="323850"/>
          </a:xfrm>
          <a:custGeom>
            <a:avLst/>
            <a:gdLst>
              <a:gd name="T0" fmla="*/ 0 w 1188"/>
              <a:gd name="T1" fmla="*/ 0 h 204"/>
              <a:gd name="T2" fmla="*/ 0 w 1188"/>
              <a:gd name="T3" fmla="*/ 60 h 204"/>
              <a:gd name="T4" fmla="*/ 1188 w 1188"/>
              <a:gd name="T5" fmla="*/ 60 h 204"/>
              <a:gd name="T6" fmla="*/ 1188 w 1188"/>
              <a:gd name="T7" fmla="*/ 204 h 204"/>
            </a:gdLst>
            <a:ahLst/>
            <a:cxnLst>
              <a:cxn ang="0">
                <a:pos x="T0" y="T1"/>
              </a:cxn>
              <a:cxn ang="0">
                <a:pos x="T2" y="T3"/>
              </a:cxn>
              <a:cxn ang="0">
                <a:pos x="T4" y="T5"/>
              </a:cxn>
              <a:cxn ang="0">
                <a:pos x="T6" y="T7"/>
              </a:cxn>
            </a:cxnLst>
            <a:rect l="0" t="0" r="r" b="b"/>
            <a:pathLst>
              <a:path w="1188" h="204">
                <a:moveTo>
                  <a:pt x="0" y="0"/>
                </a:moveTo>
                <a:lnTo>
                  <a:pt x="0" y="60"/>
                </a:lnTo>
                <a:lnTo>
                  <a:pt x="1188" y="60"/>
                </a:lnTo>
                <a:lnTo>
                  <a:pt x="1188" y="204"/>
                </a:lnTo>
              </a:path>
            </a:pathLst>
          </a:custGeom>
          <a:noFill/>
          <a:ln w="28575" cap="flat" cmpd="sng">
            <a:solidFill>
              <a:schemeClr val="tx1"/>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5" name="AutoShape 29"/>
          <p:cNvCxnSpPr>
            <a:cxnSpLocks noChangeShapeType="1"/>
          </p:cNvCxnSpPr>
          <p:nvPr/>
        </p:nvCxnSpPr>
        <p:spPr bwMode="auto">
          <a:xfrm>
            <a:off x="2125663" y="2750633"/>
            <a:ext cx="7257" cy="387350"/>
          </a:xfrm>
          <a:prstGeom prst="straightConnector1">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64" name="AutoShape 4"/>
          <p:cNvSpPr>
            <a:spLocks noChangeArrowheads="1"/>
          </p:cNvSpPr>
          <p:nvPr/>
        </p:nvSpPr>
        <p:spPr bwMode="auto">
          <a:xfrm>
            <a:off x="487363" y="687388"/>
            <a:ext cx="3276600" cy="2133600"/>
          </a:xfrm>
          <a:prstGeom prst="roundRect">
            <a:avLst>
              <a:gd name="adj" fmla="val 10898"/>
            </a:avLst>
          </a:prstGeom>
          <a:solidFill>
            <a:srgbClr val="3A5BC6"/>
          </a:solidFill>
          <a:ln w="19050">
            <a:solidFill>
              <a:schemeClr val="tx1"/>
            </a:solidFill>
            <a:round/>
            <a:headEnd/>
            <a:tailEnd type="none" w="lg" len="lg"/>
          </a:ln>
          <a:effectLst>
            <a:outerShdw dist="35921" dir="2700000" algn="ctr" rotWithShape="0">
              <a:schemeClr val="bg2"/>
            </a:outerShdw>
          </a:effectLst>
        </p:spPr>
        <p:txBody>
          <a:bodyPr anchor="ctr"/>
          <a:lstStyle>
            <a:lvl1pPr>
              <a:defRPr>
                <a:solidFill>
                  <a:schemeClr val="tx1"/>
                </a:solidFill>
                <a:latin typeface="Arial" charset="0"/>
              </a:defRPr>
            </a:lvl1pPr>
            <a:lvl2pPr marL="398463" indent="-1698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90000"/>
              </a:lnSpc>
              <a:spcBef>
                <a:spcPct val="25000"/>
              </a:spcBef>
            </a:pPr>
            <a:r>
              <a:rPr lang="en-US" altLang="en-US" sz="2000" b="1" dirty="0">
                <a:solidFill>
                  <a:schemeClr val="accent1">
                    <a:lumMod val="40000"/>
                    <a:lumOff val="60000"/>
                  </a:schemeClr>
                </a:solidFill>
                <a:effectLst>
                  <a:outerShdw blurRad="38100" dist="38100" dir="2700000" algn="tl">
                    <a:srgbClr val="000000"/>
                  </a:outerShdw>
                </a:effectLst>
              </a:rPr>
              <a:t>Normal renal function</a:t>
            </a:r>
          </a:p>
          <a:p>
            <a:pPr lvl="1">
              <a:lnSpc>
                <a:spcPct val="90000"/>
              </a:lnSpc>
              <a:spcBef>
                <a:spcPct val="25000"/>
              </a:spcBef>
              <a:buClr>
                <a:schemeClr val="bg1"/>
              </a:buClr>
              <a:buSzPct val="120000"/>
              <a:buFontTx/>
              <a:buChar char="•"/>
            </a:pPr>
            <a:r>
              <a:rPr lang="en-US" altLang="en-US" sz="1600" b="1" dirty="0" err="1">
                <a:solidFill>
                  <a:schemeClr val="bg1"/>
                </a:solidFill>
                <a:effectLst>
                  <a:outerShdw blurRad="38100" dist="38100" dir="2700000" algn="tl">
                    <a:srgbClr val="000000"/>
                  </a:outerShdw>
                </a:effectLst>
              </a:rPr>
              <a:t>Caox</a:t>
            </a:r>
            <a:r>
              <a:rPr lang="en-US" altLang="en-US" sz="1600" b="1" dirty="0">
                <a:solidFill>
                  <a:schemeClr val="bg1"/>
                </a:solidFill>
                <a:effectLst>
                  <a:outerShdw blurRad="38100" dist="38100" dir="2700000" algn="tl">
                    <a:srgbClr val="000000"/>
                  </a:outerShdw>
                </a:effectLst>
              </a:rPr>
              <a:t> stones or nephrocalcinosis in childhood</a:t>
            </a:r>
          </a:p>
          <a:p>
            <a:pPr lvl="1">
              <a:lnSpc>
                <a:spcPct val="90000"/>
              </a:lnSpc>
              <a:spcBef>
                <a:spcPct val="25000"/>
              </a:spcBef>
              <a:buClr>
                <a:schemeClr val="bg1"/>
              </a:buClr>
              <a:buSzPct val="120000"/>
              <a:buFontTx/>
              <a:buChar char="•"/>
            </a:pPr>
            <a:r>
              <a:rPr lang="en-US" altLang="en-US" sz="1600" b="1" dirty="0">
                <a:solidFill>
                  <a:schemeClr val="bg1"/>
                </a:solidFill>
                <a:effectLst>
                  <a:outerShdw blurRad="38100" dist="38100" dir="2700000" algn="tl">
                    <a:srgbClr val="000000"/>
                  </a:outerShdw>
                </a:effectLst>
              </a:rPr>
              <a:t>Recurrent </a:t>
            </a:r>
            <a:r>
              <a:rPr lang="en-US" altLang="en-US" sz="1600" b="1" dirty="0" err="1">
                <a:solidFill>
                  <a:schemeClr val="bg1"/>
                </a:solidFill>
                <a:effectLst>
                  <a:outerShdw blurRad="38100" dist="38100" dir="2700000" algn="tl">
                    <a:srgbClr val="000000"/>
                  </a:outerShdw>
                </a:effectLst>
              </a:rPr>
              <a:t>CaOx</a:t>
            </a:r>
            <a:r>
              <a:rPr lang="en-US" altLang="en-US" sz="1600" b="1" dirty="0">
                <a:solidFill>
                  <a:schemeClr val="bg1"/>
                </a:solidFill>
                <a:effectLst>
                  <a:outerShdw blurRad="38100" dist="38100" dir="2700000" algn="tl">
                    <a:srgbClr val="000000"/>
                  </a:outerShdw>
                </a:effectLst>
              </a:rPr>
              <a:t> stones/ hyperoxaluria in adults</a:t>
            </a:r>
          </a:p>
          <a:p>
            <a:pPr lvl="1">
              <a:lnSpc>
                <a:spcPct val="90000"/>
              </a:lnSpc>
              <a:spcBef>
                <a:spcPct val="25000"/>
              </a:spcBef>
              <a:buClr>
                <a:schemeClr val="bg1"/>
              </a:buClr>
              <a:buSzPct val="120000"/>
              <a:buFontTx/>
              <a:buChar char="•"/>
            </a:pPr>
            <a:r>
              <a:rPr lang="en-US" altLang="en-US" sz="1600" b="1" dirty="0">
                <a:solidFill>
                  <a:schemeClr val="bg1"/>
                </a:solidFill>
                <a:effectLst>
                  <a:outerShdw blurRad="38100" dist="38100" dir="2700000" algn="tl">
                    <a:srgbClr val="000000"/>
                  </a:outerShdw>
                </a:effectLst>
              </a:rPr>
              <a:t>Hyperoxaluria with family </a:t>
            </a:r>
            <a:r>
              <a:rPr lang="en-US" altLang="en-US" sz="1600" b="1" dirty="0" err="1">
                <a:solidFill>
                  <a:schemeClr val="bg1"/>
                </a:solidFill>
                <a:effectLst>
                  <a:outerShdw blurRad="38100" dist="38100" dir="2700000" algn="tl">
                    <a:srgbClr val="000000"/>
                  </a:outerShdw>
                </a:effectLst>
              </a:rPr>
              <a:t>hx</a:t>
            </a:r>
            <a:r>
              <a:rPr lang="en-US" altLang="en-US" sz="1600" b="1" dirty="0">
                <a:solidFill>
                  <a:schemeClr val="bg1"/>
                </a:solidFill>
                <a:effectLst>
                  <a:outerShdw blurRad="38100" dist="38100" dir="2700000" algn="tl">
                    <a:srgbClr val="000000"/>
                  </a:outerShdw>
                </a:effectLst>
              </a:rPr>
              <a:t> of PH</a:t>
            </a:r>
          </a:p>
        </p:txBody>
      </p:sp>
    </p:spTree>
    <p:extLst>
      <p:ext uri="{BB962C8B-B14F-4D97-AF65-F5344CB8AC3E}">
        <p14:creationId xmlns:p14="http://schemas.microsoft.com/office/powerpoint/2010/main" val="1095066330"/>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1472"/>
          <a:stretch/>
        </p:blipFill>
        <p:spPr bwMode="auto">
          <a:xfrm>
            <a:off x="667657" y="1143000"/>
            <a:ext cx="7039466" cy="4390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54773" y="5690832"/>
            <a:ext cx="4114800" cy="338554"/>
          </a:xfrm>
          <a:prstGeom prst="rect">
            <a:avLst/>
          </a:prstGeom>
          <a:noFill/>
        </p:spPr>
        <p:txBody>
          <a:bodyPr wrap="square" rtlCol="0">
            <a:spAutoFit/>
          </a:bodyPr>
          <a:lstStyle/>
          <a:p>
            <a:r>
              <a:rPr lang="en-US" sz="1600" dirty="0" err="1" smtClean="0">
                <a:solidFill>
                  <a:srgbClr val="0046AD"/>
                </a:solidFill>
              </a:rPr>
              <a:t>Mulay</a:t>
            </a:r>
            <a:r>
              <a:rPr lang="en-US" sz="1600" dirty="0" smtClean="0">
                <a:solidFill>
                  <a:srgbClr val="0046AD"/>
                </a:solidFill>
              </a:rPr>
              <a:t> SR.  </a:t>
            </a:r>
            <a:r>
              <a:rPr lang="en-US" sz="1600" dirty="0" err="1" smtClean="0">
                <a:solidFill>
                  <a:srgbClr val="0046AD"/>
                </a:solidFill>
              </a:rPr>
              <a:t>Nephrol</a:t>
            </a:r>
            <a:r>
              <a:rPr lang="en-US" sz="1600" dirty="0" smtClean="0">
                <a:solidFill>
                  <a:srgbClr val="0046AD"/>
                </a:solidFill>
              </a:rPr>
              <a:t> Dial Transplant 2013</a:t>
            </a:r>
            <a:endParaRPr lang="en-US" sz="1600" dirty="0">
              <a:solidFill>
                <a:srgbClr val="0046AD"/>
              </a:solidFill>
            </a:endParaRPr>
          </a:p>
        </p:txBody>
      </p:sp>
      <p:sp>
        <p:nvSpPr>
          <p:cNvPr id="6" name="Title 3"/>
          <p:cNvSpPr>
            <a:spLocks noGrp="1"/>
          </p:cNvSpPr>
          <p:nvPr>
            <p:ph type="title"/>
          </p:nvPr>
        </p:nvSpPr>
        <p:spPr>
          <a:xfrm>
            <a:off x="658813" y="0"/>
            <a:ext cx="7799387" cy="762000"/>
          </a:xfrm>
        </p:spPr>
        <p:txBody>
          <a:bodyPr/>
          <a:lstStyle/>
          <a:p>
            <a:r>
              <a:rPr lang="en-US" sz="2400" dirty="0" smtClean="0"/>
              <a:t>Routes and Sites of Crystal Deposition in the Kidney</a:t>
            </a:r>
            <a:endParaRPr lang="en-US" sz="2400" dirty="0"/>
          </a:p>
        </p:txBody>
      </p:sp>
    </p:spTree>
    <p:extLst>
      <p:ext uri="{BB962C8B-B14F-4D97-AF65-F5344CB8AC3E}">
        <p14:creationId xmlns:p14="http://schemas.microsoft.com/office/powerpoint/2010/main" val="1113352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08912" cy="1368425"/>
          </a:xfrm>
        </p:spPr>
        <p:txBody>
          <a:bodyPr/>
          <a:lstStyle/>
          <a:p>
            <a:r>
              <a:rPr lang="en-US" sz="2800" b="1" dirty="0" smtClean="0"/>
              <a:t>Hyperoxaluria:  </a:t>
            </a:r>
            <a:r>
              <a:rPr lang="en-US" sz="2800" dirty="0"/>
              <a:t>M</a:t>
            </a:r>
            <a:r>
              <a:rPr lang="en-US" sz="2800" b="1" dirty="0" smtClean="0"/>
              <a:t>echanisms of injury</a:t>
            </a:r>
            <a:endParaRPr lang="en-US" sz="2800" b="1" dirty="0"/>
          </a:p>
        </p:txBody>
      </p:sp>
      <p:sp>
        <p:nvSpPr>
          <p:cNvPr id="3" name="Content Placeholder 2"/>
          <p:cNvSpPr>
            <a:spLocks noGrp="1"/>
          </p:cNvSpPr>
          <p:nvPr>
            <p:ph idx="1"/>
          </p:nvPr>
        </p:nvSpPr>
        <p:spPr>
          <a:xfrm>
            <a:off x="609600" y="1524000"/>
            <a:ext cx="7827264" cy="4350774"/>
          </a:xfrm>
        </p:spPr>
        <p:txBody>
          <a:bodyPr/>
          <a:lstStyle/>
          <a:p>
            <a:r>
              <a:rPr lang="en-US" sz="2000" dirty="0" err="1" smtClean="0"/>
              <a:t>Caox</a:t>
            </a:r>
            <a:r>
              <a:rPr lang="en-US" sz="2000" dirty="0" smtClean="0"/>
              <a:t> crystals can trigger injury when deposited within the kidney.  Mechanisms largely unknown.</a:t>
            </a:r>
          </a:p>
          <a:p>
            <a:r>
              <a:rPr lang="en-US" sz="2000" dirty="0" smtClean="0"/>
              <a:t>Intracellular NLRP3 </a:t>
            </a:r>
            <a:r>
              <a:rPr lang="en-US" sz="2000" dirty="0" err="1" smtClean="0"/>
              <a:t>inflammasome</a:t>
            </a:r>
            <a:r>
              <a:rPr lang="en-US" sz="2000" dirty="0" smtClean="0"/>
              <a:t> discovered: a pattern recognition platform that translates crystal uptake into immune activation through secretin of IL-1</a:t>
            </a:r>
            <a:r>
              <a:rPr lang="en-US" sz="2000" strike="sngStrike" dirty="0" smtClean="0"/>
              <a:t>B</a:t>
            </a:r>
            <a:r>
              <a:rPr lang="en-US" sz="2000" dirty="0" smtClean="0"/>
              <a:t> and IL-18.  </a:t>
            </a:r>
          </a:p>
          <a:p>
            <a:r>
              <a:rPr lang="en-US" sz="2000" dirty="0" smtClean="0"/>
              <a:t>Proof of concept in animal models of oxalate nephropathy (</a:t>
            </a:r>
            <a:r>
              <a:rPr lang="en-US" sz="2000" dirty="0" err="1" smtClean="0"/>
              <a:t>Knauf</a:t>
            </a:r>
            <a:r>
              <a:rPr lang="en-US" sz="2000" dirty="0" smtClean="0"/>
              <a:t> KI 2013).</a:t>
            </a:r>
          </a:p>
          <a:p>
            <a:r>
              <a:rPr lang="en-US" sz="2000" dirty="0" smtClean="0"/>
              <a:t>Crystal-induced Inflammatory infiltrate, multinucleated giant cells in patients with </a:t>
            </a:r>
            <a:r>
              <a:rPr lang="en-US" sz="2000" dirty="0" err="1" smtClean="0"/>
              <a:t>hyperoxaluria</a:t>
            </a:r>
            <a:r>
              <a:rPr lang="en-US" sz="2000" dirty="0" smtClean="0"/>
              <a:t>.</a:t>
            </a:r>
          </a:p>
          <a:p>
            <a:r>
              <a:rPr lang="en-US" sz="2000" dirty="0" smtClean="0"/>
              <a:t>Scarring, </a:t>
            </a:r>
            <a:r>
              <a:rPr lang="en-US" sz="2000" dirty="0" err="1" smtClean="0"/>
              <a:t>nephrocalcinosis</a:t>
            </a:r>
            <a:endParaRPr lang="en-US" sz="2000" dirty="0" smtClean="0"/>
          </a:p>
          <a:p>
            <a:endParaRPr lang="en-US" sz="2400" dirty="0" smtClean="0"/>
          </a:p>
          <a:p>
            <a:pPr marL="0" indent="0">
              <a:buNone/>
            </a:pPr>
            <a:endParaRPr lang="en-US" sz="2400" dirty="0" smtClean="0"/>
          </a:p>
          <a:p>
            <a:endParaRPr lang="en-US" sz="2400" dirty="0"/>
          </a:p>
        </p:txBody>
      </p:sp>
    </p:spTree>
    <p:extLst>
      <p:ext uri="{BB962C8B-B14F-4D97-AF65-F5344CB8AC3E}">
        <p14:creationId xmlns:p14="http://schemas.microsoft.com/office/powerpoint/2010/main" val="1303489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48" y="685800"/>
            <a:ext cx="5562600" cy="50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400" y="5774323"/>
            <a:ext cx="3886200" cy="338554"/>
          </a:xfrm>
          <a:prstGeom prst="rect">
            <a:avLst/>
          </a:prstGeom>
          <a:noFill/>
        </p:spPr>
        <p:txBody>
          <a:bodyPr wrap="square" rtlCol="0">
            <a:spAutoFit/>
          </a:bodyPr>
          <a:lstStyle/>
          <a:p>
            <a:r>
              <a:rPr lang="en-US" sz="1600" dirty="0" err="1" smtClean="0">
                <a:solidFill>
                  <a:srgbClr val="0046AD"/>
                </a:solidFill>
              </a:rPr>
              <a:t>Mulay</a:t>
            </a:r>
            <a:r>
              <a:rPr lang="en-US" sz="1600" dirty="0" smtClean="0">
                <a:solidFill>
                  <a:srgbClr val="0046AD"/>
                </a:solidFill>
              </a:rPr>
              <a:t> SR.  </a:t>
            </a:r>
            <a:r>
              <a:rPr lang="en-US" sz="1600" dirty="0" err="1" smtClean="0">
                <a:solidFill>
                  <a:srgbClr val="0046AD"/>
                </a:solidFill>
              </a:rPr>
              <a:t>Nephrol</a:t>
            </a:r>
            <a:r>
              <a:rPr lang="en-US" sz="1600" dirty="0" smtClean="0">
                <a:solidFill>
                  <a:srgbClr val="0046AD"/>
                </a:solidFill>
              </a:rPr>
              <a:t> Dial Transplant 2013</a:t>
            </a:r>
            <a:endParaRPr lang="en-US" sz="1600" dirty="0">
              <a:solidFill>
                <a:srgbClr val="0046AD"/>
              </a:solidFill>
            </a:endParaRPr>
          </a:p>
        </p:txBody>
      </p:sp>
      <p:sp>
        <p:nvSpPr>
          <p:cNvPr id="5" name="Title 3"/>
          <p:cNvSpPr>
            <a:spLocks noGrp="1"/>
          </p:cNvSpPr>
          <p:nvPr>
            <p:ph type="title"/>
          </p:nvPr>
        </p:nvSpPr>
        <p:spPr>
          <a:xfrm>
            <a:off x="658368" y="0"/>
            <a:ext cx="7647432" cy="533400"/>
          </a:xfrm>
        </p:spPr>
        <p:txBody>
          <a:bodyPr/>
          <a:lstStyle/>
          <a:p>
            <a:r>
              <a:rPr lang="en-US" sz="2400" dirty="0" smtClean="0"/>
              <a:t>Mechanisms of Crystal-Induced Renal Inflammation</a:t>
            </a:r>
            <a:endParaRPr lang="en-US" sz="2400" dirty="0"/>
          </a:p>
        </p:txBody>
      </p:sp>
    </p:spTree>
    <p:extLst>
      <p:ext uri="{BB962C8B-B14F-4D97-AF65-F5344CB8AC3E}">
        <p14:creationId xmlns:p14="http://schemas.microsoft.com/office/powerpoint/2010/main" val="2044204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27264" cy="1371600"/>
          </a:xfrm>
        </p:spPr>
        <p:txBody>
          <a:bodyPr/>
          <a:lstStyle/>
          <a:p>
            <a:r>
              <a:rPr lang="en-US" sz="2800" dirty="0" smtClean="0"/>
              <a:t>Oxalate Nephropathy </a:t>
            </a:r>
            <a:endParaRPr lang="en-US" sz="2800" dirty="0"/>
          </a:p>
        </p:txBody>
      </p:sp>
      <p:sp>
        <p:nvSpPr>
          <p:cNvPr id="3" name="Content Placeholder 2"/>
          <p:cNvSpPr>
            <a:spLocks noGrp="1"/>
          </p:cNvSpPr>
          <p:nvPr>
            <p:ph idx="1"/>
          </p:nvPr>
        </p:nvSpPr>
        <p:spPr>
          <a:xfrm>
            <a:off x="533400" y="1600200"/>
            <a:ext cx="7827264" cy="4350774"/>
          </a:xfrm>
        </p:spPr>
        <p:txBody>
          <a:bodyPr/>
          <a:lstStyle/>
          <a:p>
            <a:r>
              <a:rPr lang="en-US" sz="2000" dirty="0" smtClean="0"/>
              <a:t>Awareness with early and specific diagnosis</a:t>
            </a:r>
          </a:p>
          <a:p>
            <a:r>
              <a:rPr lang="en-US" sz="2000" dirty="0" smtClean="0"/>
              <a:t>Targeted intervention for primary or secondary cause, as indicated.  </a:t>
            </a:r>
          </a:p>
          <a:p>
            <a:pPr>
              <a:buFont typeface="Wingdings" panose="05000000000000000000" pitchFamily="2" charset="2"/>
              <a:buChar char="ü"/>
            </a:pPr>
            <a:r>
              <a:rPr lang="en-US" sz="2000" dirty="0" smtClean="0"/>
              <a:t>Reduce oxalate produced (e.g. pyridoxine in PH) or absorbed (enteric </a:t>
            </a:r>
            <a:r>
              <a:rPr lang="en-US" sz="2000" dirty="0" err="1" smtClean="0"/>
              <a:t>hyperoxaluria</a:t>
            </a:r>
            <a:r>
              <a:rPr lang="en-US" sz="2000" dirty="0" smtClean="0"/>
              <a:t>)</a:t>
            </a:r>
          </a:p>
          <a:p>
            <a:pPr>
              <a:buFont typeface="Wingdings" panose="05000000000000000000" pitchFamily="2" charset="2"/>
              <a:buChar char="ü"/>
            </a:pPr>
            <a:r>
              <a:rPr lang="en-US" sz="2000" dirty="0" smtClean="0"/>
              <a:t>Reduce calcium oxalate crystal formation, deposition</a:t>
            </a:r>
          </a:p>
          <a:p>
            <a:pPr>
              <a:buFont typeface="Wingdings" panose="05000000000000000000" pitchFamily="2" charset="2"/>
              <a:buChar char="ü"/>
            </a:pPr>
            <a:r>
              <a:rPr lang="en-US" sz="2000" dirty="0" smtClean="0"/>
              <a:t>Future directions anti-inflammatory strategies</a:t>
            </a:r>
          </a:p>
          <a:p>
            <a:pPr>
              <a:buFont typeface="Wingdings" panose="05000000000000000000" pitchFamily="2" charset="2"/>
              <a:buChar char="ü"/>
            </a:pPr>
            <a:r>
              <a:rPr lang="en-US" sz="2000" dirty="0" smtClean="0"/>
              <a:t>Particular </a:t>
            </a:r>
            <a:r>
              <a:rPr lang="en-US" sz="2000" dirty="0"/>
              <a:t>attention to renal replacement therapies.</a:t>
            </a:r>
            <a:endParaRPr lang="en-US" sz="2000" dirty="0" smtClean="0"/>
          </a:p>
          <a:p>
            <a:endParaRPr lang="en-US" dirty="0" smtClean="0"/>
          </a:p>
          <a:p>
            <a:endParaRPr lang="en-US" dirty="0"/>
          </a:p>
        </p:txBody>
      </p:sp>
    </p:spTree>
    <p:extLst>
      <p:ext uri="{BB962C8B-B14F-4D97-AF65-F5344CB8AC3E}">
        <p14:creationId xmlns:p14="http://schemas.microsoft.com/office/powerpoint/2010/main" val="1525412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27264" cy="609600"/>
          </a:xfrm>
        </p:spPr>
        <p:txBody>
          <a:bodyPr/>
          <a:lstStyle/>
          <a:p>
            <a:r>
              <a:rPr lang="en-US" dirty="0"/>
              <a:t>Acknowledgements</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132" t="6814" r="8257" b="66585"/>
          <a:stretch/>
        </p:blipFill>
        <p:spPr bwMode="auto">
          <a:xfrm>
            <a:off x="2823031" y="4552301"/>
            <a:ext cx="3693886" cy="155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110" t="5501" r="44468" b="62315"/>
          <a:stretch/>
        </p:blipFill>
        <p:spPr bwMode="auto">
          <a:xfrm>
            <a:off x="5638800" y="3361405"/>
            <a:ext cx="1560286" cy="125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7" t="31773" r="69147" b="36700"/>
          <a:stretch/>
        </p:blipFill>
        <p:spPr bwMode="auto">
          <a:xfrm>
            <a:off x="-1" y="4215275"/>
            <a:ext cx="3063027" cy="190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29" t="34072" r="38887" b="36700"/>
          <a:stretch/>
        </p:blipFill>
        <p:spPr bwMode="auto">
          <a:xfrm>
            <a:off x="6216982" y="4482321"/>
            <a:ext cx="2801257" cy="164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05762" y="1524000"/>
            <a:ext cx="7696200" cy="1538883"/>
          </a:xfrm>
          <a:prstGeom prst="rect">
            <a:avLst/>
          </a:prstGeom>
        </p:spPr>
        <p:txBody>
          <a:bodyPr wrap="square">
            <a:spAutoFit/>
          </a:bodyPr>
          <a:lstStyle/>
          <a:p>
            <a:pPr>
              <a:spcAft>
                <a:spcPts val="600"/>
              </a:spcAft>
            </a:pPr>
            <a:r>
              <a:rPr lang="en-US" sz="2800" b="1" dirty="0" smtClean="0">
                <a:solidFill>
                  <a:srgbClr val="000000"/>
                </a:solidFill>
                <a:latin typeface="Calibri" panose="020F0502020204030204" pitchFamily="34" charset="0"/>
                <a:cs typeface="Calibri" panose="020F0502020204030204" pitchFamily="34" charset="0"/>
              </a:rPr>
              <a:t>           Rare Kidney Stone Consortium </a:t>
            </a:r>
            <a:r>
              <a:rPr lang="en-US" sz="2800" b="1" dirty="0">
                <a:solidFill>
                  <a:srgbClr val="000000"/>
                </a:solidFill>
                <a:latin typeface="Calibri" panose="020F0502020204030204" pitchFamily="34" charset="0"/>
                <a:cs typeface="Calibri" panose="020F0502020204030204" pitchFamily="34" charset="0"/>
              </a:rPr>
              <a:t>Staff </a:t>
            </a:r>
            <a:endParaRPr lang="en-US" sz="2800" b="1" dirty="0" smtClean="0">
              <a:solidFill>
                <a:srgbClr val="000000"/>
              </a:solidFill>
              <a:latin typeface="Calibri" panose="020F0502020204030204" pitchFamily="34" charset="0"/>
              <a:cs typeface="Calibri" panose="020F0502020204030204" pitchFamily="34" charset="0"/>
            </a:endParaRPr>
          </a:p>
          <a:p>
            <a:pPr>
              <a:spcAft>
                <a:spcPts val="600"/>
              </a:spcAft>
            </a:pPr>
            <a:r>
              <a:rPr lang="en-US" sz="2800" b="1" dirty="0" smtClean="0">
                <a:solidFill>
                  <a:srgbClr val="000000"/>
                </a:solidFill>
                <a:latin typeface="Calibri" panose="020F0502020204030204" pitchFamily="34" charset="0"/>
                <a:cs typeface="Calibri" panose="020F0502020204030204" pitchFamily="34" charset="0"/>
              </a:rPr>
              <a:t>RKSC Coordinating Centers  </a:t>
            </a:r>
          </a:p>
          <a:p>
            <a:pPr>
              <a:spcAft>
                <a:spcPts val="600"/>
              </a:spcAft>
            </a:pPr>
            <a:r>
              <a:rPr lang="en-US" sz="2800" b="1" dirty="0">
                <a:solidFill>
                  <a:srgbClr val="000000"/>
                </a:solidFill>
                <a:latin typeface="Calibri" panose="020F0502020204030204" pitchFamily="34" charset="0"/>
                <a:cs typeface="Calibri" panose="020F0502020204030204" pitchFamily="34" charset="0"/>
              </a:rPr>
              <a:t>T</a:t>
            </a:r>
            <a:r>
              <a:rPr lang="en-US" sz="2800" b="1" dirty="0" smtClean="0">
                <a:solidFill>
                  <a:srgbClr val="000000"/>
                </a:solidFill>
                <a:latin typeface="Calibri" panose="020F0502020204030204" pitchFamily="34" charset="0"/>
                <a:cs typeface="Calibri" panose="020F0502020204030204" pitchFamily="34" charset="0"/>
              </a:rPr>
              <a:t>he </a:t>
            </a:r>
            <a:r>
              <a:rPr lang="en-US" sz="2800" b="1" i="1" dirty="0">
                <a:solidFill>
                  <a:srgbClr val="000000"/>
                </a:solidFill>
                <a:latin typeface="Calibri" panose="020F0502020204030204" pitchFamily="34" charset="0"/>
                <a:cs typeface="Calibri" panose="020F0502020204030204" pitchFamily="34" charset="0"/>
              </a:rPr>
              <a:t>many</a:t>
            </a:r>
            <a:r>
              <a:rPr lang="en-US" sz="2800" b="1" dirty="0">
                <a:solidFill>
                  <a:srgbClr val="000000"/>
                </a:solidFill>
                <a:latin typeface="Calibri" panose="020F0502020204030204" pitchFamily="34" charset="0"/>
                <a:cs typeface="Calibri" panose="020F0502020204030204" pitchFamily="34" charset="0"/>
              </a:rPr>
              <a:t> contributors to the PH Registry</a:t>
            </a:r>
          </a:p>
        </p:txBody>
      </p:sp>
      <p:pic>
        <p:nvPicPr>
          <p:cNvPr id="8" name="Pictur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t="28942" r="7999" b="47061"/>
          <a:stretch/>
        </p:blipFill>
        <p:spPr bwMode="auto">
          <a:xfrm>
            <a:off x="719911" y="3578912"/>
            <a:ext cx="420624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500" y="1359158"/>
            <a:ext cx="709612" cy="71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988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27264" cy="1371600"/>
          </a:xfrm>
        </p:spPr>
        <p:txBody>
          <a:bodyPr/>
          <a:lstStyle/>
          <a:p>
            <a:r>
              <a:rPr lang="en-US" sz="2800" dirty="0" smtClean="0"/>
              <a:t>54 </a:t>
            </a:r>
            <a:r>
              <a:rPr lang="en-US" sz="2800" dirty="0" err="1" smtClean="0"/>
              <a:t>y.o</a:t>
            </a:r>
            <a:r>
              <a:rPr lang="en-US" sz="2800" dirty="0" smtClean="0"/>
              <a:t>. woman with CKD stage 4</a:t>
            </a:r>
            <a:endParaRPr lang="en-US" sz="2800" dirty="0"/>
          </a:p>
        </p:txBody>
      </p:sp>
      <p:sp>
        <p:nvSpPr>
          <p:cNvPr id="3" name="Content Placeholder 2"/>
          <p:cNvSpPr>
            <a:spLocks noGrp="1"/>
          </p:cNvSpPr>
          <p:nvPr>
            <p:ph idx="1"/>
          </p:nvPr>
        </p:nvSpPr>
        <p:spPr>
          <a:xfrm>
            <a:off x="381000" y="1524000"/>
            <a:ext cx="7827264" cy="4648200"/>
          </a:xfrm>
        </p:spPr>
        <p:txBody>
          <a:bodyPr/>
          <a:lstStyle/>
          <a:p>
            <a:r>
              <a:rPr lang="en-US" sz="2000" dirty="0" smtClean="0"/>
              <a:t>48 </a:t>
            </a:r>
            <a:r>
              <a:rPr lang="en-US" sz="2000" dirty="0" err="1" smtClean="0"/>
              <a:t>yrs</a:t>
            </a:r>
            <a:r>
              <a:rPr lang="en-US" sz="2000" dirty="0" smtClean="0"/>
              <a:t> of age marked obesity, gastric bypass followed by excellent weight loss over 2 years.</a:t>
            </a:r>
          </a:p>
          <a:p>
            <a:r>
              <a:rPr lang="en-US" sz="2000" dirty="0" smtClean="0"/>
              <a:t>51 </a:t>
            </a:r>
            <a:r>
              <a:rPr lang="en-US" sz="2000" dirty="0" err="1" smtClean="0"/>
              <a:t>y.o</a:t>
            </a:r>
            <a:r>
              <a:rPr lang="en-US" sz="2000" dirty="0" smtClean="0"/>
              <a:t>. seen for diarrhea.  BMI 25.6.  Stool fat 68 gm/24 </a:t>
            </a:r>
            <a:r>
              <a:rPr lang="en-US" sz="2000" dirty="0" err="1" smtClean="0"/>
              <a:t>hrs</a:t>
            </a:r>
            <a:r>
              <a:rPr lang="en-US" sz="2000" dirty="0" smtClean="0"/>
              <a:t> (&lt; 7 </a:t>
            </a:r>
            <a:r>
              <a:rPr lang="en-US" sz="2000" dirty="0" err="1" smtClean="0"/>
              <a:t>gm</a:t>
            </a:r>
            <a:r>
              <a:rPr lang="en-US" sz="2000" dirty="0" smtClean="0"/>
              <a:t> normal).  Serum creatinine 1.6 mg/dl (&lt;1.1 normal).  Bypass revised. </a:t>
            </a:r>
          </a:p>
          <a:p>
            <a:r>
              <a:rPr lang="en-US" sz="2000" dirty="0" smtClean="0"/>
              <a:t>54 </a:t>
            </a:r>
            <a:r>
              <a:rPr lang="en-US" sz="2000" dirty="0" err="1" smtClean="0"/>
              <a:t>y.o</a:t>
            </a:r>
            <a:r>
              <a:rPr lang="en-US" sz="2000" dirty="0" smtClean="0"/>
              <a:t>. routine care for osteoporosis.  </a:t>
            </a:r>
            <a:br>
              <a:rPr lang="en-US" sz="2000" dirty="0" smtClean="0"/>
            </a:br>
            <a:r>
              <a:rPr lang="en-US" sz="2000" dirty="0" smtClean="0"/>
              <a:t>S creatinine 3.9 mg/dl.  Kidney size </a:t>
            </a:r>
            <a:br>
              <a:rPr lang="en-US" sz="2000" dirty="0" smtClean="0"/>
            </a:br>
            <a:r>
              <a:rPr lang="en-US" sz="2000" dirty="0" smtClean="0"/>
              <a:t>normal.  Renal ultrasound increased </a:t>
            </a:r>
            <a:br>
              <a:rPr lang="en-US" sz="2000" dirty="0" smtClean="0"/>
            </a:br>
            <a:r>
              <a:rPr lang="en-US" sz="2000" dirty="0" smtClean="0"/>
              <a:t>echogenicity. </a:t>
            </a:r>
          </a:p>
          <a:p>
            <a:r>
              <a:rPr lang="en-US" sz="2000" dirty="0" smtClean="0"/>
              <a:t>Renal biopsy performed.</a:t>
            </a:r>
            <a:endParaRPr lang="en-US" sz="2000"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158836"/>
            <a:ext cx="2743200" cy="251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197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27264" cy="1371600"/>
          </a:xfrm>
        </p:spPr>
        <p:txBody>
          <a:bodyPr/>
          <a:lstStyle/>
          <a:p>
            <a:r>
              <a:rPr lang="en-US" sz="2800" dirty="0" smtClean="0"/>
              <a:t>54 </a:t>
            </a:r>
            <a:r>
              <a:rPr lang="en-US" sz="2800" dirty="0" err="1" smtClean="0"/>
              <a:t>y.o</a:t>
            </a:r>
            <a:r>
              <a:rPr lang="en-US" sz="2800" dirty="0" smtClean="0"/>
              <a:t>. woman with CKD stage 4</a:t>
            </a:r>
            <a:endParaRPr lang="en-US" sz="2800" dirty="0"/>
          </a:p>
        </p:txBody>
      </p:sp>
      <p:sp>
        <p:nvSpPr>
          <p:cNvPr id="3" name="Content Placeholder 2"/>
          <p:cNvSpPr>
            <a:spLocks noGrp="1"/>
          </p:cNvSpPr>
          <p:nvPr>
            <p:ph idx="1"/>
          </p:nvPr>
        </p:nvSpPr>
        <p:spPr>
          <a:xfrm>
            <a:off x="609600" y="1752600"/>
            <a:ext cx="7827264" cy="4350774"/>
          </a:xfrm>
        </p:spPr>
        <p:txBody>
          <a:bodyPr/>
          <a:lstStyle/>
          <a:p>
            <a:r>
              <a:rPr lang="en-US" sz="2000" dirty="0" smtClean="0"/>
              <a:t>55 </a:t>
            </a:r>
            <a:r>
              <a:rPr lang="en-US" sz="2000" dirty="0" err="1" smtClean="0"/>
              <a:t>y.o</a:t>
            </a:r>
            <a:r>
              <a:rPr lang="en-US" sz="2000" dirty="0" smtClean="0"/>
              <a:t>. preemptive LUD kidney transplant. Acute rejection treated with methylprednisolone.  Creatinine remained 3.3 mg/dl, </a:t>
            </a:r>
            <a:r>
              <a:rPr lang="en-US" sz="2000" dirty="0" err="1" smtClean="0"/>
              <a:t>eGFR</a:t>
            </a:r>
            <a:r>
              <a:rPr lang="en-US" sz="2000" dirty="0" smtClean="0"/>
              <a:t> 15. </a:t>
            </a:r>
          </a:p>
          <a:p>
            <a:r>
              <a:rPr lang="en-US" sz="2000" dirty="0" smtClean="0"/>
              <a:t>CT showed 3 stones in allograft.  Urine oxalate 0.92 mmol/24 hours (&lt;0.46 normal).</a:t>
            </a:r>
          </a:p>
          <a:p>
            <a:r>
              <a:rPr lang="en-US" sz="2000" dirty="0" smtClean="0"/>
              <a:t>Low oxalate diet, calcium supplementation but CKD progressed.  Second transplant planned. </a:t>
            </a:r>
          </a:p>
          <a:p>
            <a:endParaRPr lang="en-US" sz="2000" dirty="0"/>
          </a:p>
        </p:txBody>
      </p:sp>
    </p:spTree>
    <p:extLst>
      <p:ext uri="{BB962C8B-B14F-4D97-AF65-F5344CB8AC3E}">
        <p14:creationId xmlns:p14="http://schemas.microsoft.com/office/powerpoint/2010/main" val="2096480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827264" cy="1371600"/>
          </a:xfrm>
        </p:spPr>
        <p:txBody>
          <a:bodyPr/>
          <a:lstStyle/>
          <a:p>
            <a:r>
              <a:rPr lang="en-US" sz="2800" dirty="0" smtClean="0"/>
              <a:t>Oxalate: Significance for the Kidney</a:t>
            </a:r>
            <a:endParaRPr lang="en-US" sz="2800" dirty="0"/>
          </a:p>
        </p:txBody>
      </p:sp>
      <p:sp>
        <p:nvSpPr>
          <p:cNvPr id="3" name="Content Placeholder 2"/>
          <p:cNvSpPr>
            <a:spLocks noGrp="1"/>
          </p:cNvSpPr>
          <p:nvPr>
            <p:ph idx="1"/>
          </p:nvPr>
        </p:nvSpPr>
        <p:spPr>
          <a:xfrm>
            <a:off x="609600" y="1676400"/>
            <a:ext cx="7827264" cy="4350774"/>
          </a:xfrm>
        </p:spPr>
        <p:txBody>
          <a:bodyPr/>
          <a:lstStyle/>
          <a:p>
            <a:r>
              <a:rPr lang="en-US" sz="2000" dirty="0" smtClean="0"/>
              <a:t>Small organic compound (C</a:t>
            </a:r>
            <a:r>
              <a:rPr lang="en-US" sz="2000" baseline="-25000" dirty="0" smtClean="0"/>
              <a:t>2</a:t>
            </a:r>
            <a:r>
              <a:rPr lang="en-US" sz="2000" dirty="0" smtClean="0"/>
              <a:t>O</a:t>
            </a:r>
            <a:r>
              <a:rPr lang="en-US" sz="2000" baseline="-25000" dirty="0" smtClean="0"/>
              <a:t>4</a:t>
            </a:r>
            <a:r>
              <a:rPr lang="en-US" sz="2000" dirty="0" smtClean="0"/>
              <a:t>)</a:t>
            </a:r>
          </a:p>
          <a:p>
            <a:r>
              <a:rPr lang="en-US" sz="2000" dirty="0" smtClean="0"/>
              <a:t>Produced by the liver and ingested in the diet</a:t>
            </a:r>
          </a:p>
          <a:p>
            <a:r>
              <a:rPr lang="en-US" sz="2000" dirty="0" smtClean="0"/>
              <a:t>Cannot be metabolized in humans, must be eliminated by kidney excretion</a:t>
            </a:r>
          </a:p>
          <a:p>
            <a:r>
              <a:rPr lang="en-US" sz="2000" dirty="0" smtClean="0"/>
              <a:t>When </a:t>
            </a:r>
            <a:r>
              <a:rPr lang="en-US" sz="2000" dirty="0" err="1" smtClean="0"/>
              <a:t>complexed</a:t>
            </a:r>
            <a:r>
              <a:rPr lang="en-US" sz="2000" dirty="0" smtClean="0"/>
              <a:t> with calcium is poorly soluble. Calcium oxalate crystals and kidney stones form in the urine.</a:t>
            </a:r>
          </a:p>
          <a:p>
            <a:r>
              <a:rPr lang="en-US" sz="2000" dirty="0" smtClean="0"/>
              <a:t>Calcium oxalate crystals incite inflammation and tissue damage</a:t>
            </a:r>
          </a:p>
          <a:p>
            <a:r>
              <a:rPr lang="en-US" sz="2000" dirty="0" smtClean="0"/>
              <a:t>CKD and renal failure may result</a:t>
            </a:r>
          </a:p>
          <a:p>
            <a:pPr marL="0" indent="0">
              <a:buNone/>
            </a:pPr>
            <a:endParaRPr lang="en-US" sz="2400" dirty="0"/>
          </a:p>
        </p:txBody>
      </p:sp>
    </p:spTree>
    <p:extLst>
      <p:ext uri="{BB962C8B-B14F-4D97-AF65-F5344CB8AC3E}">
        <p14:creationId xmlns:p14="http://schemas.microsoft.com/office/powerpoint/2010/main" val="2093003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1004156" y="304800"/>
            <a:ext cx="7827264" cy="990600"/>
          </a:xfrm>
        </p:spPr>
        <p:txBody>
          <a:bodyPr/>
          <a:lstStyle/>
          <a:p>
            <a:r>
              <a:rPr lang="en-US" altLang="en-US" sz="2800" dirty="0"/>
              <a:t>Oxalate balance on a typical western diet</a:t>
            </a:r>
            <a:endParaRPr lang="en-US" altLang="en-US" dirty="0"/>
          </a:p>
        </p:txBody>
      </p:sp>
      <p:sp>
        <p:nvSpPr>
          <p:cNvPr id="674826" name="Text Box 10"/>
          <p:cNvSpPr txBox="1">
            <a:spLocks noChangeArrowheads="1"/>
          </p:cNvSpPr>
          <p:nvPr/>
        </p:nvSpPr>
        <p:spPr bwMode="auto">
          <a:xfrm>
            <a:off x="2340841" y="2961188"/>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3300"/>
                </a:solidFill>
              </a:rPr>
              <a:t>10%</a:t>
            </a:r>
          </a:p>
        </p:txBody>
      </p:sp>
      <p:sp>
        <p:nvSpPr>
          <p:cNvPr id="674827" name="Text Box 11"/>
          <p:cNvSpPr txBox="1">
            <a:spLocks noChangeArrowheads="1"/>
          </p:cNvSpPr>
          <p:nvPr/>
        </p:nvSpPr>
        <p:spPr bwMode="auto">
          <a:xfrm>
            <a:off x="3515309" y="4101178"/>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3300"/>
                </a:solidFill>
              </a:rPr>
              <a:t>30%</a:t>
            </a:r>
          </a:p>
        </p:txBody>
      </p:sp>
      <p:sp>
        <p:nvSpPr>
          <p:cNvPr id="674828" name="Line 12"/>
          <p:cNvSpPr>
            <a:spLocks noChangeShapeType="1"/>
          </p:cNvSpPr>
          <p:nvPr/>
        </p:nvSpPr>
        <p:spPr bwMode="auto">
          <a:xfrm>
            <a:off x="2179617" y="2607245"/>
            <a:ext cx="0" cy="1013594"/>
          </a:xfrm>
          <a:prstGeom prst="line">
            <a:avLst/>
          </a:prstGeom>
          <a:noFill/>
          <a:ln w="76200">
            <a:solidFill>
              <a:srgbClr val="FF33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74829" name="Line 13"/>
          <p:cNvSpPr>
            <a:spLocks noChangeShapeType="1"/>
          </p:cNvSpPr>
          <p:nvPr/>
        </p:nvSpPr>
        <p:spPr bwMode="auto">
          <a:xfrm>
            <a:off x="2147455" y="3600352"/>
            <a:ext cx="1177636" cy="0"/>
          </a:xfrm>
          <a:prstGeom prst="line">
            <a:avLst/>
          </a:prstGeom>
          <a:noFill/>
          <a:ln w="76200">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74830" name="Line 14"/>
          <p:cNvSpPr>
            <a:spLocks noChangeShapeType="1"/>
          </p:cNvSpPr>
          <p:nvPr/>
        </p:nvSpPr>
        <p:spPr bwMode="auto">
          <a:xfrm>
            <a:off x="4091763" y="3840215"/>
            <a:ext cx="623455" cy="857656"/>
          </a:xfrm>
          <a:prstGeom prst="line">
            <a:avLst/>
          </a:prstGeom>
          <a:noFill/>
          <a:ln w="76200">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 name="TextBox 1"/>
          <p:cNvSpPr txBox="1"/>
          <p:nvPr/>
        </p:nvSpPr>
        <p:spPr>
          <a:xfrm>
            <a:off x="1346674" y="1826860"/>
            <a:ext cx="1565276" cy="707886"/>
          </a:xfrm>
          <a:prstGeom prst="rect">
            <a:avLst/>
          </a:prstGeom>
          <a:noFill/>
          <a:ln>
            <a:solidFill>
              <a:schemeClr val="tx1">
                <a:lumMod val="95000"/>
                <a:lumOff val="5000"/>
              </a:schemeClr>
            </a:solidFill>
          </a:ln>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Diet</a:t>
            </a:r>
          </a:p>
          <a:p>
            <a:pPr algn="ctr"/>
            <a:r>
              <a:rPr lang="en-US" sz="2000" b="1" dirty="0" smtClean="0">
                <a:latin typeface="Times New Roman" panose="02020603050405020304" pitchFamily="18" charset="0"/>
                <a:cs typeface="Times New Roman" panose="02020603050405020304" pitchFamily="18" charset="0"/>
              </a:rPr>
              <a:t>100 mg</a:t>
            </a:r>
            <a:endParaRPr lang="en-US" sz="2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377063" y="4612108"/>
            <a:ext cx="1565276" cy="707886"/>
          </a:xfrm>
          <a:prstGeom prst="rect">
            <a:avLst/>
          </a:prstGeom>
          <a:noFill/>
          <a:ln>
            <a:solidFill>
              <a:schemeClr val="tx1">
                <a:lumMod val="95000"/>
                <a:lumOff val="5000"/>
              </a:schemeClr>
            </a:solidFill>
          </a:ln>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Stool</a:t>
            </a:r>
          </a:p>
          <a:p>
            <a:pPr algn="ctr"/>
            <a:r>
              <a:rPr lang="en-US" sz="2000" b="1" dirty="0">
                <a:latin typeface="Times New Roman" panose="02020603050405020304" pitchFamily="18" charset="0"/>
                <a:cs typeface="Times New Roman" panose="02020603050405020304" pitchFamily="18" charset="0"/>
              </a:rPr>
              <a:t>9</a:t>
            </a:r>
            <a:r>
              <a:rPr lang="en-US" sz="2000" b="1" dirty="0" smtClean="0">
                <a:latin typeface="Times New Roman" panose="02020603050405020304" pitchFamily="18" charset="0"/>
                <a:cs typeface="Times New Roman" panose="02020603050405020304" pitchFamily="18" charset="0"/>
              </a:rPr>
              <a:t>0 mg</a:t>
            </a:r>
            <a:endParaRPr lang="en-US" sz="20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002578" y="1826860"/>
            <a:ext cx="1554480" cy="548640"/>
          </a:xfrm>
          <a:prstGeom prst="rect">
            <a:avLst/>
          </a:prstGeom>
          <a:noFill/>
          <a:ln>
            <a:solidFill>
              <a:schemeClr val="tx1">
                <a:lumMod val="95000"/>
                <a:lumOff val="5000"/>
              </a:schemeClr>
            </a:solidFill>
          </a:ln>
        </p:spPr>
        <p:txBody>
          <a:bodyPr wrap="square" rtlCol="0">
            <a:spAutoFit/>
          </a:bodyPr>
          <a:lstStyle/>
          <a:p>
            <a:pPr algn="ctr">
              <a:spcBef>
                <a:spcPts val="1200"/>
              </a:spcBef>
              <a:spcAft>
                <a:spcPts val="1200"/>
              </a:spcAft>
            </a:pPr>
            <a:r>
              <a:rPr lang="en-US" sz="2000" b="1" dirty="0" smtClean="0">
                <a:latin typeface="Times New Roman" panose="02020603050405020304" pitchFamily="18" charset="0"/>
                <a:cs typeface="Times New Roman" panose="02020603050405020304" pitchFamily="18" charset="0"/>
              </a:rPr>
              <a:t>Glyoxylate</a:t>
            </a:r>
          </a:p>
        </p:txBody>
      </p:sp>
      <p:sp>
        <p:nvSpPr>
          <p:cNvPr id="15" name="TextBox 14"/>
          <p:cNvSpPr txBox="1"/>
          <p:nvPr/>
        </p:nvSpPr>
        <p:spPr>
          <a:xfrm>
            <a:off x="6515314" y="1826860"/>
            <a:ext cx="1565276" cy="707886"/>
          </a:xfrm>
          <a:prstGeom prst="rect">
            <a:avLst/>
          </a:prstGeom>
          <a:noFill/>
          <a:ln>
            <a:solidFill>
              <a:schemeClr val="tx1">
                <a:lumMod val="95000"/>
                <a:lumOff val="5000"/>
              </a:schemeClr>
            </a:solidFill>
          </a:ln>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Ascorbic Acid</a:t>
            </a:r>
          </a:p>
        </p:txBody>
      </p:sp>
      <p:sp>
        <p:nvSpPr>
          <p:cNvPr id="16" name="TextBox 15"/>
          <p:cNvSpPr txBox="1"/>
          <p:nvPr/>
        </p:nvSpPr>
        <p:spPr>
          <a:xfrm>
            <a:off x="5943598" y="3114042"/>
            <a:ext cx="2041235" cy="1015663"/>
          </a:xfrm>
          <a:prstGeom prst="rect">
            <a:avLst/>
          </a:prstGeom>
          <a:noFill/>
          <a:ln>
            <a:solidFill>
              <a:schemeClr val="tx1">
                <a:lumMod val="95000"/>
                <a:lumOff val="5000"/>
              </a:schemeClr>
            </a:solidFill>
          </a:ln>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Endogenous Production</a:t>
            </a:r>
          </a:p>
          <a:p>
            <a:pPr algn="ctr"/>
            <a:r>
              <a:rPr lang="en-US" sz="2000" b="1" dirty="0" smtClean="0">
                <a:latin typeface="Times New Roman" panose="02020603050405020304" pitchFamily="18" charset="0"/>
                <a:cs typeface="Times New Roman" panose="02020603050405020304" pitchFamily="18" charset="0"/>
              </a:rPr>
              <a:t>24 mg (1 mg/hr)</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350202" y="3114042"/>
            <a:ext cx="1565276" cy="707886"/>
          </a:xfrm>
          <a:prstGeom prst="rect">
            <a:avLst/>
          </a:prstGeom>
          <a:noFill/>
          <a:ln>
            <a:solidFill>
              <a:schemeClr val="tx1">
                <a:lumMod val="95000"/>
                <a:lumOff val="5000"/>
              </a:schemeClr>
            </a:solidFill>
          </a:ln>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Absorbed</a:t>
            </a:r>
          </a:p>
          <a:p>
            <a:pPr algn="ctr"/>
            <a:r>
              <a:rPr lang="en-US" sz="2000" b="1" dirty="0" smtClean="0">
                <a:latin typeface="Times New Roman" panose="02020603050405020304" pitchFamily="18" charset="0"/>
                <a:cs typeface="Times New Roman" panose="02020603050405020304" pitchFamily="18" charset="0"/>
              </a:rPr>
              <a:t>10 mg</a:t>
            </a:r>
            <a:endParaRPr lang="en-US" sz="2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320464" y="4723539"/>
            <a:ext cx="2020299" cy="707886"/>
          </a:xfrm>
          <a:prstGeom prst="rect">
            <a:avLst/>
          </a:prstGeom>
          <a:noFill/>
          <a:ln>
            <a:solidFill>
              <a:schemeClr val="tx1"/>
            </a:solidFill>
          </a:ln>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Renal Excretion</a:t>
            </a:r>
          </a:p>
          <a:p>
            <a:pPr algn="ctr"/>
            <a:r>
              <a:rPr lang="en-US" sz="2000" b="1" dirty="0" smtClean="0">
                <a:latin typeface="Times New Roman" panose="02020603050405020304" pitchFamily="18" charset="0"/>
                <a:cs typeface="Times New Roman" panose="02020603050405020304" pitchFamily="18" charset="0"/>
              </a:rPr>
              <a:t>34 mg</a:t>
            </a:r>
            <a:endParaRPr lang="en-US" sz="2000" b="1" dirty="0">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flipH="1">
            <a:off x="2159701" y="3612069"/>
            <a:ext cx="18143" cy="978218"/>
          </a:xfrm>
          <a:prstGeom prst="straightConnector1">
            <a:avLst/>
          </a:prstGeom>
          <a:ln w="28575">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791084" y="2466797"/>
            <a:ext cx="1724230" cy="607574"/>
          </a:xfrm>
          <a:prstGeom prst="straightConnector1">
            <a:avLst/>
          </a:prstGeom>
          <a:ln w="28575">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964217" y="2588859"/>
            <a:ext cx="458049" cy="485512"/>
          </a:xfrm>
          <a:prstGeom prst="straightConnector1">
            <a:avLst/>
          </a:prstGeom>
          <a:ln w="28575">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588067" y="4214319"/>
            <a:ext cx="1269934" cy="483552"/>
          </a:xfrm>
          <a:prstGeom prst="straightConnector1">
            <a:avLst/>
          </a:prstGeom>
          <a:ln w="28575">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357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74828"/>
                                        </p:tgtEl>
                                        <p:attrNameLst>
                                          <p:attrName>style.visibility</p:attrName>
                                        </p:attrNameLst>
                                      </p:cBhvr>
                                      <p:to>
                                        <p:strVal val="visible"/>
                                      </p:to>
                                    </p:set>
                                    <p:animEffect transition="in" filter="blinds(horizontal)">
                                      <p:cBhvr>
                                        <p:cTn id="7" dur="500"/>
                                        <p:tgtEl>
                                          <p:spTgt spid="6748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4829"/>
                                        </p:tgtEl>
                                        <p:attrNameLst>
                                          <p:attrName>style.visibility</p:attrName>
                                        </p:attrNameLst>
                                      </p:cBhvr>
                                      <p:to>
                                        <p:strVal val="visible"/>
                                      </p:to>
                                    </p:set>
                                    <p:animEffect transition="in" filter="blinds(horizontal)">
                                      <p:cBhvr>
                                        <p:cTn id="10" dur="500"/>
                                        <p:tgtEl>
                                          <p:spTgt spid="674829"/>
                                        </p:tgtEl>
                                      </p:cBhvr>
                                    </p:animEffect>
                                  </p:childTnLst>
                                </p:cTn>
                              </p:par>
                              <p:par>
                                <p:cTn id="11" presetID="3" presetClass="exit" presetSubtype="10" fill="hold" grpId="0" nodeType="withEffect">
                                  <p:stCondLst>
                                    <p:cond delay="0"/>
                                  </p:stCondLst>
                                  <p:childTnLst>
                                    <p:animEffect transition="out" filter="blinds(horizontal)">
                                      <p:cBhvr>
                                        <p:cTn id="12" dur="500"/>
                                        <p:tgtEl>
                                          <p:spTgt spid="674826"/>
                                        </p:tgtEl>
                                      </p:cBhvr>
                                    </p:animEffect>
                                    <p:set>
                                      <p:cBhvr>
                                        <p:cTn id="13" dur="1" fill="hold">
                                          <p:stCondLst>
                                            <p:cond delay="499"/>
                                          </p:stCondLst>
                                        </p:cTn>
                                        <p:tgtEl>
                                          <p:spTgt spid="674826"/>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674827"/>
                                        </p:tgtEl>
                                      </p:cBhvr>
                                    </p:animEffect>
                                    <p:set>
                                      <p:cBhvr>
                                        <p:cTn id="16" dur="1" fill="hold">
                                          <p:stCondLst>
                                            <p:cond delay="499"/>
                                          </p:stCondLst>
                                        </p:cTn>
                                        <p:tgtEl>
                                          <p:spTgt spid="674827"/>
                                        </p:tgtEl>
                                        <p:attrNameLst>
                                          <p:attrName>style.visibility</p:attrName>
                                        </p:attrNameLst>
                                      </p:cBhvr>
                                      <p:to>
                                        <p:strVal val="hidden"/>
                                      </p:to>
                                    </p:set>
                                  </p:childTnLst>
                                </p:cTn>
                              </p:par>
                              <p:par>
                                <p:cTn id="17" presetID="3" presetClass="entr" presetSubtype="10" fill="hold" grpId="0" nodeType="withEffect">
                                  <p:stCondLst>
                                    <p:cond delay="0"/>
                                  </p:stCondLst>
                                  <p:childTnLst>
                                    <p:set>
                                      <p:cBhvr>
                                        <p:cTn id="18" dur="1" fill="hold">
                                          <p:stCondLst>
                                            <p:cond delay="0"/>
                                          </p:stCondLst>
                                        </p:cTn>
                                        <p:tgtEl>
                                          <p:spTgt spid="674830"/>
                                        </p:tgtEl>
                                        <p:attrNameLst>
                                          <p:attrName>style.visibility</p:attrName>
                                        </p:attrNameLst>
                                      </p:cBhvr>
                                      <p:to>
                                        <p:strVal val="visible"/>
                                      </p:to>
                                    </p:set>
                                    <p:animEffect transition="in" filter="blinds(horizontal)">
                                      <p:cBhvr>
                                        <p:cTn id="19" dur="500"/>
                                        <p:tgtEl>
                                          <p:spTgt spid="67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6" grpId="0"/>
      <p:bldP spid="674827" grpId="0"/>
      <p:bldP spid="674828" grpId="0" animBg="1"/>
      <p:bldP spid="674829" grpId="0" animBg="1"/>
      <p:bldP spid="6748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80963" y="6526213"/>
            <a:ext cx="8731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800">
                <a:solidFill>
                  <a:srgbClr val="6699FF"/>
                </a:solidFill>
              </a:rPr>
              <a:t>CP1285192-18</a:t>
            </a:r>
          </a:p>
        </p:txBody>
      </p:sp>
      <p:sp>
        <p:nvSpPr>
          <p:cNvPr id="308227" name="Text Box 3"/>
          <p:cNvSpPr txBox="1">
            <a:spLocks noChangeArrowheads="1"/>
          </p:cNvSpPr>
          <p:nvPr/>
        </p:nvSpPr>
        <p:spPr bwMode="auto">
          <a:xfrm>
            <a:off x="6665480" y="5775325"/>
            <a:ext cx="18854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Lst>
        </p:spPr>
        <p:txBody>
          <a:bodyPr wrap="none">
            <a:spAutoFit/>
          </a:bodyPr>
          <a:lstStyle/>
          <a:p>
            <a:r>
              <a:rPr lang="en-US" altLang="en-US" sz="1600" dirty="0">
                <a:solidFill>
                  <a:srgbClr val="0046AD"/>
                </a:solidFill>
              </a:rPr>
              <a:t>Aronson:  KI, 2006</a:t>
            </a:r>
          </a:p>
        </p:txBody>
      </p:sp>
      <p:sp>
        <p:nvSpPr>
          <p:cNvPr id="308230" name="Rectangle 6"/>
          <p:cNvSpPr>
            <a:spLocks noChangeArrowheads="1"/>
          </p:cNvSpPr>
          <p:nvPr/>
        </p:nvSpPr>
        <p:spPr bwMode="auto">
          <a:xfrm>
            <a:off x="785255" y="1168806"/>
            <a:ext cx="7845505" cy="4204200"/>
          </a:xfrm>
          <a:prstGeom prst="rect">
            <a:avLst/>
          </a:prstGeom>
          <a:solidFill>
            <a:srgbClr val="00203A">
              <a:alpha val="30000"/>
            </a:srgbClr>
          </a:solidFill>
          <a:ln w="190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308231" name="Picture 7" descr="s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350" y="1536836"/>
            <a:ext cx="1668104" cy="2823006"/>
          </a:xfrm>
          <a:prstGeom prst="rect">
            <a:avLst/>
          </a:prstGeom>
          <a:noFill/>
          <a:extLst>
            <a:ext uri="{909E8E84-426E-40DD-AFC4-6F175D3DCCD1}">
              <a14:hiddenFill xmlns:a14="http://schemas.microsoft.com/office/drawing/2010/main">
                <a:solidFill>
                  <a:srgbClr val="FFFFFF"/>
                </a:solidFill>
              </a14:hiddenFill>
            </a:ext>
          </a:extLst>
        </p:spPr>
      </p:pic>
      <p:pic>
        <p:nvPicPr>
          <p:cNvPr id="308232" name="Picture 8" descr="Li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4440" y="1839919"/>
            <a:ext cx="1640084" cy="1208004"/>
          </a:xfrm>
          <a:prstGeom prst="rect">
            <a:avLst/>
          </a:prstGeom>
          <a:noFill/>
          <a:extLst>
            <a:ext uri="{909E8E84-426E-40DD-AFC4-6F175D3DCCD1}">
              <a14:hiddenFill xmlns:a14="http://schemas.microsoft.com/office/drawing/2010/main">
                <a:solidFill>
                  <a:srgbClr val="FFFFFF"/>
                </a:solidFill>
              </a14:hiddenFill>
            </a:ext>
          </a:extLst>
        </p:spPr>
      </p:pic>
      <p:pic>
        <p:nvPicPr>
          <p:cNvPr id="308233" name="Picture 9" descr="Kidn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6266" y="3058748"/>
            <a:ext cx="1238469" cy="1530571"/>
          </a:xfrm>
          <a:prstGeom prst="rect">
            <a:avLst/>
          </a:prstGeom>
          <a:noFill/>
          <a:extLst>
            <a:ext uri="{909E8E84-426E-40DD-AFC4-6F175D3DCCD1}">
              <a14:hiddenFill xmlns:a14="http://schemas.microsoft.com/office/drawing/2010/main">
                <a:solidFill>
                  <a:srgbClr val="FFFFFF"/>
                </a:solidFill>
              </a14:hiddenFill>
            </a:ext>
          </a:extLst>
        </p:spPr>
      </p:pic>
      <p:sp>
        <p:nvSpPr>
          <p:cNvPr id="308234" name="Text Box 10"/>
          <p:cNvSpPr txBox="1">
            <a:spLocks noChangeArrowheads="1"/>
          </p:cNvSpPr>
          <p:nvPr/>
        </p:nvSpPr>
        <p:spPr bwMode="auto">
          <a:xfrm>
            <a:off x="1254117" y="1173136"/>
            <a:ext cx="15840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Lst>
        </p:spPr>
        <p:txBody>
          <a:bodyPr wrap="none">
            <a:spAutoFit/>
          </a:bodyPr>
          <a:lstStyle/>
          <a:p>
            <a:r>
              <a:rPr lang="en-US" altLang="en-US" sz="1400" b="1" dirty="0">
                <a:solidFill>
                  <a:srgbClr val="000000"/>
                </a:solidFill>
              </a:rPr>
              <a:t>Ingested oxalate</a:t>
            </a:r>
          </a:p>
        </p:txBody>
      </p:sp>
      <p:sp>
        <p:nvSpPr>
          <p:cNvPr id="308235" name="Text Box 11"/>
          <p:cNvSpPr txBox="1">
            <a:spLocks noChangeArrowheads="1"/>
          </p:cNvSpPr>
          <p:nvPr/>
        </p:nvSpPr>
        <p:spPr bwMode="auto">
          <a:xfrm>
            <a:off x="1453991" y="4619627"/>
            <a:ext cx="13067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Lst>
        </p:spPr>
        <p:txBody>
          <a:bodyPr wrap="none">
            <a:spAutoFit/>
          </a:bodyPr>
          <a:lstStyle/>
          <a:p>
            <a:r>
              <a:rPr lang="en-US" altLang="en-US" sz="1400" b="1" dirty="0">
                <a:solidFill>
                  <a:srgbClr val="000000"/>
                </a:solidFill>
              </a:rPr>
              <a:t>Fecal oxalate</a:t>
            </a:r>
          </a:p>
        </p:txBody>
      </p:sp>
      <p:sp>
        <p:nvSpPr>
          <p:cNvPr id="308236" name="Text Box 12"/>
          <p:cNvSpPr txBox="1">
            <a:spLocks noChangeArrowheads="1"/>
          </p:cNvSpPr>
          <p:nvPr/>
        </p:nvSpPr>
        <p:spPr bwMode="auto">
          <a:xfrm>
            <a:off x="4362432" y="4829621"/>
            <a:ext cx="13083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Lst>
        </p:spPr>
        <p:txBody>
          <a:bodyPr wrap="none">
            <a:spAutoFit/>
          </a:bodyPr>
          <a:lstStyle/>
          <a:p>
            <a:r>
              <a:rPr lang="en-US" altLang="en-US" sz="1400" b="1" dirty="0">
                <a:solidFill>
                  <a:srgbClr val="000000"/>
                </a:solidFill>
              </a:rPr>
              <a:t>Urine oxalate</a:t>
            </a:r>
          </a:p>
        </p:txBody>
      </p:sp>
      <p:sp>
        <p:nvSpPr>
          <p:cNvPr id="308237" name="Text Box 13"/>
          <p:cNvSpPr txBox="1">
            <a:spLocks noChangeArrowheads="1"/>
          </p:cNvSpPr>
          <p:nvPr/>
        </p:nvSpPr>
        <p:spPr bwMode="auto">
          <a:xfrm>
            <a:off x="4719913" y="2056407"/>
            <a:ext cx="813043"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Lst>
        </p:spPr>
        <p:txBody>
          <a:bodyPr wrap="none">
            <a:spAutoFit/>
          </a:bodyPr>
          <a:lstStyle/>
          <a:p>
            <a:pPr algn="ctr">
              <a:lnSpc>
                <a:spcPct val="90000"/>
              </a:lnSpc>
            </a:pPr>
            <a:r>
              <a:rPr lang="en-US" altLang="en-US" sz="1400" b="1" dirty="0">
                <a:solidFill>
                  <a:srgbClr val="000000"/>
                </a:solidFill>
              </a:rPr>
              <a:t>Plasma</a:t>
            </a:r>
            <a:br>
              <a:rPr lang="en-US" altLang="en-US" sz="1400" b="1" dirty="0">
                <a:solidFill>
                  <a:srgbClr val="000000"/>
                </a:solidFill>
              </a:rPr>
            </a:br>
            <a:r>
              <a:rPr lang="en-US" altLang="en-US" sz="1400" b="1" dirty="0">
                <a:solidFill>
                  <a:srgbClr val="000000"/>
                </a:solidFill>
              </a:rPr>
              <a:t>oxalate</a:t>
            </a:r>
          </a:p>
        </p:txBody>
      </p:sp>
      <p:sp>
        <p:nvSpPr>
          <p:cNvPr id="308238" name="Text Box 14"/>
          <p:cNvSpPr txBox="1">
            <a:spLocks noChangeArrowheads="1"/>
          </p:cNvSpPr>
          <p:nvPr/>
        </p:nvSpPr>
        <p:spPr bwMode="auto">
          <a:xfrm>
            <a:off x="5680942" y="1571474"/>
            <a:ext cx="1117614"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Lst>
        </p:spPr>
        <p:txBody>
          <a:bodyPr wrap="none">
            <a:spAutoFit/>
          </a:bodyPr>
          <a:lstStyle/>
          <a:p>
            <a:pPr algn="ctr">
              <a:lnSpc>
                <a:spcPct val="90000"/>
              </a:lnSpc>
            </a:pPr>
            <a:r>
              <a:rPr lang="en-US" altLang="en-US" sz="1400" b="1" dirty="0">
                <a:solidFill>
                  <a:srgbClr val="000000"/>
                </a:solidFill>
              </a:rPr>
              <a:t>Hepatic</a:t>
            </a:r>
            <a:br>
              <a:rPr lang="en-US" altLang="en-US" sz="1400" b="1" dirty="0">
                <a:solidFill>
                  <a:srgbClr val="000000"/>
                </a:solidFill>
              </a:rPr>
            </a:br>
            <a:r>
              <a:rPr lang="en-US" altLang="en-US" sz="1400" b="1" dirty="0">
                <a:solidFill>
                  <a:srgbClr val="000000"/>
                </a:solidFill>
              </a:rPr>
              <a:t>production</a:t>
            </a:r>
          </a:p>
        </p:txBody>
      </p:sp>
      <p:sp>
        <p:nvSpPr>
          <p:cNvPr id="308239" name="Text Box 15"/>
          <p:cNvSpPr txBox="1">
            <a:spLocks noChangeArrowheads="1"/>
          </p:cNvSpPr>
          <p:nvPr/>
        </p:nvSpPr>
        <p:spPr bwMode="auto">
          <a:xfrm>
            <a:off x="3281664" y="1571474"/>
            <a:ext cx="1107996"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Lst>
        </p:spPr>
        <p:txBody>
          <a:bodyPr wrap="none">
            <a:spAutoFit/>
          </a:bodyPr>
          <a:lstStyle/>
          <a:p>
            <a:pPr algn="ctr">
              <a:lnSpc>
                <a:spcPct val="90000"/>
              </a:lnSpc>
            </a:pPr>
            <a:r>
              <a:rPr lang="en-US" altLang="en-US" sz="1400" b="1" dirty="0">
                <a:solidFill>
                  <a:srgbClr val="000000"/>
                </a:solidFill>
              </a:rPr>
              <a:t>Intestinal</a:t>
            </a:r>
            <a:br>
              <a:rPr lang="en-US" altLang="en-US" sz="1400" b="1" dirty="0">
                <a:solidFill>
                  <a:srgbClr val="000000"/>
                </a:solidFill>
              </a:rPr>
            </a:br>
            <a:r>
              <a:rPr lang="en-US" altLang="en-US" sz="1400" b="1" dirty="0">
                <a:solidFill>
                  <a:srgbClr val="000000"/>
                </a:solidFill>
              </a:rPr>
              <a:t>absorption</a:t>
            </a:r>
          </a:p>
        </p:txBody>
      </p:sp>
      <p:sp>
        <p:nvSpPr>
          <p:cNvPr id="308240" name="Text Box 16"/>
          <p:cNvSpPr txBox="1">
            <a:spLocks noChangeArrowheads="1"/>
          </p:cNvSpPr>
          <p:nvPr/>
        </p:nvSpPr>
        <p:spPr bwMode="auto">
          <a:xfrm>
            <a:off x="3354190" y="2610617"/>
            <a:ext cx="979756"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Lst>
        </p:spPr>
        <p:txBody>
          <a:bodyPr wrap="none">
            <a:spAutoFit/>
          </a:bodyPr>
          <a:lstStyle/>
          <a:p>
            <a:pPr algn="ctr">
              <a:lnSpc>
                <a:spcPct val="90000"/>
              </a:lnSpc>
            </a:pPr>
            <a:r>
              <a:rPr lang="en-US" altLang="en-US" sz="1400" b="1" dirty="0" smtClean="0">
                <a:solidFill>
                  <a:srgbClr val="000000"/>
                </a:solidFill>
              </a:rPr>
              <a:t>Intestinal</a:t>
            </a:r>
            <a:r>
              <a:rPr lang="en-US" altLang="en-US" sz="1400" b="1" dirty="0">
                <a:solidFill>
                  <a:srgbClr val="000000"/>
                </a:solidFill>
              </a:rPr>
              <a:t/>
            </a:r>
            <a:br>
              <a:rPr lang="en-US" altLang="en-US" sz="1400" b="1" dirty="0">
                <a:solidFill>
                  <a:srgbClr val="000000"/>
                </a:solidFill>
              </a:rPr>
            </a:br>
            <a:r>
              <a:rPr lang="en-US" altLang="en-US" sz="1400" b="1" dirty="0">
                <a:solidFill>
                  <a:srgbClr val="000000"/>
                </a:solidFill>
              </a:rPr>
              <a:t>secretion</a:t>
            </a:r>
          </a:p>
        </p:txBody>
      </p:sp>
      <p:sp>
        <p:nvSpPr>
          <p:cNvPr id="308241" name="Text Box 17"/>
          <p:cNvSpPr txBox="1">
            <a:spLocks noChangeArrowheads="1"/>
          </p:cNvSpPr>
          <p:nvPr/>
        </p:nvSpPr>
        <p:spPr bwMode="auto">
          <a:xfrm>
            <a:off x="4591540" y="1168806"/>
            <a:ext cx="10679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a:tailEnd/>
              </a14:hiddenLine>
            </a:ext>
          </a:extLst>
        </p:spPr>
        <p:txBody>
          <a:bodyPr wrap="none">
            <a:spAutoFit/>
          </a:bodyPr>
          <a:lstStyle/>
          <a:p>
            <a:pPr algn="ctr"/>
            <a:r>
              <a:rPr lang="en-US" altLang="en-US" sz="2000" b="1" dirty="0">
                <a:solidFill>
                  <a:srgbClr val="3AB54A"/>
                </a:solidFill>
              </a:rPr>
              <a:t>Normal</a:t>
            </a:r>
          </a:p>
        </p:txBody>
      </p:sp>
      <p:sp>
        <p:nvSpPr>
          <p:cNvPr id="308242" name="Line 18"/>
          <p:cNvSpPr>
            <a:spLocks noChangeShapeType="1"/>
          </p:cNvSpPr>
          <p:nvPr/>
        </p:nvSpPr>
        <p:spPr bwMode="auto">
          <a:xfrm>
            <a:off x="2176898" y="1547660"/>
            <a:ext cx="1868" cy="506582"/>
          </a:xfrm>
          <a:prstGeom prst="line">
            <a:avLst/>
          </a:prstGeom>
          <a:noFill/>
          <a:ln w="28575">
            <a:solidFill>
              <a:schemeClr val="folHlink"/>
            </a:solidFill>
            <a:round/>
            <a:headEnd/>
            <a:tailEnd type="triangle" w="lg" len="lg"/>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243" name="Line 19"/>
          <p:cNvSpPr>
            <a:spLocks noChangeShapeType="1"/>
          </p:cNvSpPr>
          <p:nvPr/>
        </p:nvSpPr>
        <p:spPr bwMode="auto">
          <a:xfrm>
            <a:off x="2176898" y="4071912"/>
            <a:ext cx="1868" cy="580188"/>
          </a:xfrm>
          <a:prstGeom prst="line">
            <a:avLst/>
          </a:prstGeom>
          <a:noFill/>
          <a:ln w="28575">
            <a:solidFill>
              <a:schemeClr val="folHlink"/>
            </a:solidFill>
            <a:round/>
            <a:headEnd/>
            <a:tailEnd type="triangle" w="lg" len="lg"/>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244" name="Line 20"/>
          <p:cNvSpPr>
            <a:spLocks noChangeShapeType="1"/>
          </p:cNvSpPr>
          <p:nvPr/>
        </p:nvSpPr>
        <p:spPr bwMode="auto">
          <a:xfrm rot="16200000">
            <a:off x="3857929" y="1956911"/>
            <a:ext cx="2165" cy="627640"/>
          </a:xfrm>
          <a:prstGeom prst="line">
            <a:avLst/>
          </a:prstGeom>
          <a:noFill/>
          <a:ln w="38100">
            <a:solidFill>
              <a:schemeClr val="folHlink"/>
            </a:solidFill>
            <a:round/>
            <a:headEnd/>
            <a:tailEnd type="triangle" w="lg" len="lg"/>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245" name="Line 21"/>
          <p:cNvSpPr>
            <a:spLocks noChangeShapeType="1"/>
          </p:cNvSpPr>
          <p:nvPr/>
        </p:nvSpPr>
        <p:spPr bwMode="auto">
          <a:xfrm rot="5400000">
            <a:off x="3857929" y="2199377"/>
            <a:ext cx="2165" cy="627640"/>
          </a:xfrm>
          <a:prstGeom prst="line">
            <a:avLst/>
          </a:prstGeom>
          <a:noFill/>
          <a:ln w="28575">
            <a:solidFill>
              <a:schemeClr val="folHlink"/>
            </a:solidFill>
            <a:round/>
            <a:headEnd/>
            <a:tailEnd type="triangle" w="lg" len="lg"/>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246" name="Line 22"/>
          <p:cNvSpPr>
            <a:spLocks noChangeShapeType="1"/>
          </p:cNvSpPr>
          <p:nvPr/>
        </p:nvSpPr>
        <p:spPr bwMode="auto">
          <a:xfrm>
            <a:off x="5120831" y="2669069"/>
            <a:ext cx="1868" cy="441636"/>
          </a:xfrm>
          <a:prstGeom prst="line">
            <a:avLst/>
          </a:prstGeom>
          <a:noFill/>
          <a:ln w="28575">
            <a:solidFill>
              <a:schemeClr val="folHlink"/>
            </a:solidFill>
            <a:round/>
            <a:headEnd/>
            <a:tailEnd type="triangle" w="lg" len="lg"/>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247" name="Line 23"/>
          <p:cNvSpPr>
            <a:spLocks noChangeShapeType="1"/>
          </p:cNvSpPr>
          <p:nvPr/>
        </p:nvSpPr>
        <p:spPr bwMode="auto">
          <a:xfrm>
            <a:off x="5120831" y="4470250"/>
            <a:ext cx="1868" cy="441636"/>
          </a:xfrm>
          <a:prstGeom prst="line">
            <a:avLst/>
          </a:prstGeom>
          <a:noFill/>
          <a:ln w="28575">
            <a:solidFill>
              <a:schemeClr val="folHlink"/>
            </a:solidFill>
            <a:round/>
            <a:headEnd/>
            <a:tailEnd type="triangle" w="lg" len="lg"/>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08248" name="Line 24"/>
          <p:cNvSpPr>
            <a:spLocks noChangeShapeType="1"/>
          </p:cNvSpPr>
          <p:nvPr/>
        </p:nvSpPr>
        <p:spPr bwMode="auto">
          <a:xfrm rot="5400000">
            <a:off x="6237733" y="2130101"/>
            <a:ext cx="2165" cy="627640"/>
          </a:xfrm>
          <a:prstGeom prst="line">
            <a:avLst/>
          </a:prstGeom>
          <a:noFill/>
          <a:ln w="19050">
            <a:solidFill>
              <a:schemeClr val="folHlink"/>
            </a:solidFill>
            <a:round/>
            <a:headEnd/>
            <a:tailEnd type="triangle" w="lg" len="lg"/>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 name="Title 1"/>
          <p:cNvSpPr>
            <a:spLocks noGrp="1"/>
          </p:cNvSpPr>
          <p:nvPr>
            <p:ph type="title"/>
          </p:nvPr>
        </p:nvSpPr>
        <p:spPr>
          <a:xfrm>
            <a:off x="785254" y="228600"/>
            <a:ext cx="7634643" cy="685800"/>
          </a:xfrm>
        </p:spPr>
        <p:txBody>
          <a:bodyPr/>
          <a:lstStyle/>
          <a:p>
            <a:r>
              <a:rPr lang="en-US" sz="2800" dirty="0" smtClean="0"/>
              <a:t>Oxalate Homeostasis</a:t>
            </a:r>
            <a:endParaRPr lang="en-US" sz="2800" dirty="0"/>
          </a:p>
        </p:txBody>
      </p:sp>
    </p:spTree>
    <p:extLst>
      <p:ext uri="{BB962C8B-B14F-4D97-AF65-F5344CB8AC3E}">
        <p14:creationId xmlns:p14="http://schemas.microsoft.com/office/powerpoint/2010/main" val="2833676436"/>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27264" cy="1066800"/>
          </a:xfrm>
        </p:spPr>
        <p:txBody>
          <a:bodyPr/>
          <a:lstStyle/>
          <a:p>
            <a:r>
              <a:rPr lang="en-US" dirty="0" smtClean="0"/>
              <a:t>Hyperoxaluria </a:t>
            </a:r>
            <a:endParaRPr lang="en-US" dirty="0"/>
          </a:p>
        </p:txBody>
      </p:sp>
      <p:sp>
        <p:nvSpPr>
          <p:cNvPr id="3" name="Content Placeholder 2"/>
          <p:cNvSpPr>
            <a:spLocks noGrp="1"/>
          </p:cNvSpPr>
          <p:nvPr>
            <p:ph idx="1"/>
          </p:nvPr>
        </p:nvSpPr>
        <p:spPr>
          <a:xfrm>
            <a:off x="685800" y="1219200"/>
            <a:ext cx="7674864" cy="4876800"/>
          </a:xfrm>
        </p:spPr>
        <p:txBody>
          <a:bodyPr/>
          <a:lstStyle/>
          <a:p>
            <a:pPr marL="0" indent="0">
              <a:buNone/>
            </a:pPr>
            <a:r>
              <a:rPr lang="en-US" sz="2400" b="1" dirty="0" smtClean="0">
                <a:solidFill>
                  <a:schemeClr val="accent1"/>
                </a:solidFill>
              </a:rPr>
              <a:t>Idiopathic Stone Formers</a:t>
            </a:r>
          </a:p>
          <a:p>
            <a:pPr marL="0" indent="0">
              <a:buNone/>
            </a:pPr>
            <a:r>
              <a:rPr lang="en-US" sz="2400" b="1" dirty="0" smtClean="0">
                <a:solidFill>
                  <a:schemeClr val="accent1"/>
                </a:solidFill>
              </a:rPr>
              <a:t>Enteric Hyperabsorption</a:t>
            </a:r>
            <a:endParaRPr lang="en-US" sz="2400" dirty="0"/>
          </a:p>
          <a:p>
            <a:r>
              <a:rPr lang="en-US" sz="2000" dirty="0" smtClean="0"/>
              <a:t>Crohn’s </a:t>
            </a:r>
            <a:r>
              <a:rPr lang="en-US" sz="2000" dirty="0"/>
              <a:t>disease</a:t>
            </a:r>
          </a:p>
          <a:p>
            <a:r>
              <a:rPr lang="en-US" sz="2000" dirty="0" smtClean="0"/>
              <a:t>Chronic pancreatitis</a:t>
            </a:r>
          </a:p>
          <a:p>
            <a:r>
              <a:rPr lang="en-US" sz="2000" dirty="0" smtClean="0"/>
              <a:t>Cystic fibrosis</a:t>
            </a:r>
          </a:p>
          <a:p>
            <a:r>
              <a:rPr lang="en-US" sz="2000" dirty="0" smtClean="0"/>
              <a:t>Surgical resection of small bowel</a:t>
            </a:r>
          </a:p>
          <a:p>
            <a:r>
              <a:rPr lang="en-US" sz="2000" dirty="0" smtClean="0"/>
              <a:t>Malabsorptive bariatric surgery procedures</a:t>
            </a:r>
          </a:p>
          <a:p>
            <a:r>
              <a:rPr lang="en-US" sz="2000" dirty="0" smtClean="0"/>
              <a:t>Medications (orlistat)</a:t>
            </a:r>
          </a:p>
          <a:p>
            <a:pPr marL="0" indent="0">
              <a:buNone/>
            </a:pPr>
            <a:r>
              <a:rPr lang="en-US" sz="2400" b="1" dirty="0" smtClean="0">
                <a:solidFill>
                  <a:schemeClr val="accent1"/>
                </a:solidFill>
              </a:rPr>
              <a:t>Primary Hyperoxaluria </a:t>
            </a:r>
          </a:p>
          <a:p>
            <a:endParaRPr lang="en-US" sz="2400" dirty="0" smtClean="0"/>
          </a:p>
          <a:p>
            <a:endParaRPr lang="en-US" sz="2400" dirty="0"/>
          </a:p>
        </p:txBody>
      </p:sp>
    </p:spTree>
    <p:extLst>
      <p:ext uri="{BB962C8B-B14F-4D97-AF65-F5344CB8AC3E}">
        <p14:creationId xmlns:p14="http://schemas.microsoft.com/office/powerpoint/2010/main" val="3090531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486400"/>
            <a:ext cx="7326312" cy="534988"/>
          </a:xfrm>
        </p:spPr>
        <p:txBody>
          <a:bodyPr/>
          <a:lstStyle/>
          <a:p>
            <a:pPr marL="0" indent="0">
              <a:buNone/>
            </a:pPr>
            <a:r>
              <a:rPr lang="en-US" sz="1400" dirty="0" smtClean="0"/>
              <a:t>Urinary oxalate excretion in </a:t>
            </a:r>
            <a:r>
              <a:rPr lang="en-US" sz="1400" dirty="0" err="1" smtClean="0"/>
              <a:t>nonstone</a:t>
            </a:r>
            <a:r>
              <a:rPr lang="en-US" sz="1400" dirty="0" smtClean="0"/>
              <a:t> formers, routine stone formers, restrictive bariatric surgery subjects, and RYGB bariatric surgery subjects.           </a:t>
            </a:r>
            <a:r>
              <a:rPr lang="en-US" sz="1400" dirty="0" err="1" smtClean="0">
                <a:solidFill>
                  <a:schemeClr val="bg2"/>
                </a:solidFill>
              </a:rPr>
              <a:t>Semins</a:t>
            </a:r>
            <a:r>
              <a:rPr lang="en-US" sz="1400" dirty="0" smtClean="0">
                <a:solidFill>
                  <a:schemeClr val="bg2"/>
                </a:solidFill>
              </a:rPr>
              <a:t> MJ et al, J </a:t>
            </a:r>
            <a:r>
              <a:rPr lang="en-US" sz="1400" dirty="0" err="1" smtClean="0">
                <a:solidFill>
                  <a:schemeClr val="bg2"/>
                </a:solidFill>
              </a:rPr>
              <a:t>Urol</a:t>
            </a:r>
            <a:r>
              <a:rPr lang="en-US" sz="1400" dirty="0" smtClean="0">
                <a:solidFill>
                  <a:schemeClr val="bg2"/>
                </a:solidFill>
              </a:rPr>
              <a:t> 2010</a:t>
            </a:r>
            <a:endParaRPr lang="en-US" sz="1400" dirty="0">
              <a:solidFill>
                <a:schemeClr val="bg2"/>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629" y="810790"/>
            <a:ext cx="5410200" cy="476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7686" y="228600"/>
            <a:ext cx="5715000" cy="461665"/>
          </a:xfrm>
          <a:prstGeom prst="rect">
            <a:avLst/>
          </a:prstGeom>
          <a:noFill/>
        </p:spPr>
        <p:txBody>
          <a:bodyPr wrap="square" rtlCol="0">
            <a:spAutoFit/>
          </a:bodyPr>
          <a:lstStyle/>
          <a:p>
            <a:r>
              <a:rPr lang="en-US" sz="2400" b="1" dirty="0" smtClean="0">
                <a:solidFill>
                  <a:schemeClr val="bg2"/>
                </a:solidFill>
              </a:rPr>
              <a:t>Hyperoxaluria in Various Conditions</a:t>
            </a:r>
            <a:endParaRPr lang="en-US" sz="2400" b="1" dirty="0">
              <a:solidFill>
                <a:schemeClr val="bg2"/>
              </a:solidFill>
            </a:endParaRPr>
          </a:p>
        </p:txBody>
      </p:sp>
    </p:spTree>
    <p:extLst>
      <p:ext uri="{BB962C8B-B14F-4D97-AF65-F5344CB8AC3E}">
        <p14:creationId xmlns:p14="http://schemas.microsoft.com/office/powerpoint/2010/main" val="1789319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BOT Slide Template 10-2009">
  <a:themeElements>
    <a:clrScheme name="">
      <a:dk1>
        <a:srgbClr val="000000"/>
      </a:dk1>
      <a:lt1>
        <a:srgbClr val="FFFFFF"/>
      </a:lt1>
      <a:dk2>
        <a:srgbClr val="0046AD"/>
      </a:dk2>
      <a:lt2>
        <a:srgbClr val="808080"/>
      </a:lt2>
      <a:accent1>
        <a:srgbClr val="4978ED"/>
      </a:accent1>
      <a:accent2>
        <a:srgbClr val="009200"/>
      </a:accent2>
      <a:accent3>
        <a:srgbClr val="FFFFFF"/>
      </a:accent3>
      <a:accent4>
        <a:srgbClr val="000000"/>
      </a:accent4>
      <a:accent5>
        <a:srgbClr val="B1BEF4"/>
      </a:accent5>
      <a:accent6>
        <a:srgbClr val="008400"/>
      </a:accent6>
      <a:hlink>
        <a:srgbClr val="8C15BB"/>
      </a:hlink>
      <a:folHlink>
        <a:srgbClr val="DDDDDD"/>
      </a:folHlink>
    </a:clrScheme>
    <a:fontScheme name="BOT Slide Template 10-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OT Slide Template 10-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T Slide Template 10-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T Slide Template 10-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T Slide Template 10-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T Slide Template 10-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T Slide Template 10-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T Slide Template 10-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T Slide Template 10-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T Slide Template 10-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T Slide Template 10-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T Slide Template 10-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T Slide Template 10-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OT Slide Template 10-2009 13">
        <a:dk1>
          <a:srgbClr val="000000"/>
        </a:dk1>
        <a:lt1>
          <a:srgbClr val="FFFFFF"/>
        </a:lt1>
        <a:dk2>
          <a:srgbClr val="0033CC"/>
        </a:dk2>
        <a:lt2>
          <a:srgbClr val="808080"/>
        </a:lt2>
        <a:accent1>
          <a:srgbClr val="FF5050"/>
        </a:accent1>
        <a:accent2>
          <a:srgbClr val="00CC66"/>
        </a:accent2>
        <a:accent3>
          <a:srgbClr val="FFFFFF"/>
        </a:accent3>
        <a:accent4>
          <a:srgbClr val="000000"/>
        </a:accent4>
        <a:accent5>
          <a:srgbClr val="FFB3B3"/>
        </a:accent5>
        <a:accent6>
          <a:srgbClr val="00B95C"/>
        </a:accent6>
        <a:hlink>
          <a:srgbClr val="0099CC"/>
        </a:hlink>
        <a:folHlink>
          <a:srgbClr val="B2B2B2"/>
        </a:folHlink>
      </a:clrScheme>
      <a:clrMap bg1="lt1" tx1="dk1" bg2="lt2" tx2="dk2" accent1="accent1" accent2="accent2" accent3="accent3" accent4="accent4" accent5="accent5" accent6="accent6" hlink="hlink" folHlink="folHlink"/>
    </a:extraClrScheme>
    <a:extraClrScheme>
      <a:clrScheme name="BOT Slide Template 10-2009 14">
        <a:dk1>
          <a:srgbClr val="000000"/>
        </a:dk1>
        <a:lt1>
          <a:srgbClr val="FFFFFF"/>
        </a:lt1>
        <a:dk2>
          <a:srgbClr val="0F3394"/>
        </a:dk2>
        <a:lt2>
          <a:srgbClr val="808080"/>
        </a:lt2>
        <a:accent1>
          <a:srgbClr val="FF5050"/>
        </a:accent1>
        <a:accent2>
          <a:srgbClr val="00CC66"/>
        </a:accent2>
        <a:accent3>
          <a:srgbClr val="FFFFFF"/>
        </a:accent3>
        <a:accent4>
          <a:srgbClr val="000000"/>
        </a:accent4>
        <a:accent5>
          <a:srgbClr val="FFB3B3"/>
        </a:accent5>
        <a:accent6>
          <a:srgbClr val="00B95C"/>
        </a:accent6>
        <a:hlink>
          <a:srgbClr val="0099CC"/>
        </a:hlink>
        <a:folHlink>
          <a:srgbClr val="B2B2B2"/>
        </a:folHlink>
      </a:clrScheme>
      <a:clrMap bg1="lt1" tx1="dk1" bg2="lt2" tx2="dk2" accent1="accent1" accent2="accent2" accent3="accent3" accent4="accent4" accent5="accent5" accent6="accent6" hlink="hlink" folHlink="folHlink"/>
    </a:extraClrScheme>
    <a:extraClrScheme>
      <a:clrScheme name="BOT Slide Template 10-2009 15">
        <a:dk1>
          <a:srgbClr val="000000"/>
        </a:dk1>
        <a:lt1>
          <a:srgbClr val="FFFFFF"/>
        </a:lt1>
        <a:dk2>
          <a:srgbClr val="0F3394"/>
        </a:dk2>
        <a:lt2>
          <a:srgbClr val="808080"/>
        </a:lt2>
        <a:accent1>
          <a:srgbClr val="FF3300"/>
        </a:accent1>
        <a:accent2>
          <a:srgbClr val="00CC66"/>
        </a:accent2>
        <a:accent3>
          <a:srgbClr val="FFFFFF"/>
        </a:accent3>
        <a:accent4>
          <a:srgbClr val="000000"/>
        </a:accent4>
        <a:accent5>
          <a:srgbClr val="FFADAA"/>
        </a:accent5>
        <a:accent6>
          <a:srgbClr val="00B95C"/>
        </a:accent6>
        <a:hlink>
          <a:srgbClr val="0099CC"/>
        </a:hlink>
        <a:folHlink>
          <a:srgbClr val="B2B2B2"/>
        </a:folHlink>
      </a:clrScheme>
      <a:clrMap bg1="lt1" tx1="dk1" bg2="lt2" tx2="dk2" accent1="accent1" accent2="accent2" accent3="accent3" accent4="accent4" accent5="accent5" accent6="accent6" hlink="hlink" folHlink="folHlink"/>
    </a:extraClrScheme>
    <a:extraClrScheme>
      <a:clrScheme name="BOT Slide Template 10-2009 16">
        <a:dk1>
          <a:srgbClr val="000000"/>
        </a:dk1>
        <a:lt1>
          <a:srgbClr val="FFFFFF"/>
        </a:lt1>
        <a:dk2>
          <a:srgbClr val="0F3394"/>
        </a:dk2>
        <a:lt2>
          <a:srgbClr val="808080"/>
        </a:lt2>
        <a:accent1>
          <a:srgbClr val="FF0000"/>
        </a:accent1>
        <a:accent2>
          <a:srgbClr val="00CC66"/>
        </a:accent2>
        <a:accent3>
          <a:srgbClr val="FFFFFF"/>
        </a:accent3>
        <a:accent4>
          <a:srgbClr val="000000"/>
        </a:accent4>
        <a:accent5>
          <a:srgbClr val="FFAAAA"/>
        </a:accent5>
        <a:accent6>
          <a:srgbClr val="00B95C"/>
        </a:accent6>
        <a:hlink>
          <a:srgbClr val="0099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zza,Robert">
  <a:themeElements>
    <a:clrScheme name="CCC">
      <a:dk1>
        <a:srgbClr val="FFFFFF"/>
      </a:dk1>
      <a:lt1>
        <a:srgbClr val="000000"/>
      </a:lt1>
      <a:dk2>
        <a:srgbClr val="0046AD"/>
      </a:dk2>
      <a:lt2>
        <a:srgbClr val="99CCFF"/>
      </a:lt2>
      <a:accent1>
        <a:srgbClr val="3AB54A"/>
      </a:accent1>
      <a:accent2>
        <a:srgbClr val="EB7311"/>
      </a:accent2>
      <a:accent3>
        <a:srgbClr val="258BFF"/>
      </a:accent3>
      <a:accent4>
        <a:srgbClr val="F3C50D"/>
      </a:accent4>
      <a:accent5>
        <a:srgbClr val="12BEBA"/>
      </a:accent5>
      <a:accent6>
        <a:srgbClr val="A2108D"/>
      </a:accent6>
      <a:hlink>
        <a:srgbClr val="FF66CC"/>
      </a:hlink>
      <a:folHlink>
        <a:srgbClr val="00B0F0"/>
      </a:folHlink>
    </a:clrScheme>
    <a:fontScheme name="Custom 4">
      <a:majorFont>
        <a:latin typeface="Arial"/>
        <a:ea typeface=""/>
        <a:cs typeface=""/>
      </a:majorFont>
      <a:minorFont>
        <a:latin typeface="Arial"/>
        <a:ea typeface=""/>
        <a:cs typeface=""/>
      </a:minorFont>
    </a:fontScheme>
    <a:fmtScheme name="mc-dark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1339</Words>
  <Application>Microsoft Office PowerPoint</Application>
  <PresentationFormat>On-screen Show (4:3)</PresentationFormat>
  <Paragraphs>195</Paragraphs>
  <Slides>29</Slides>
  <Notes>8</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33" baseType="lpstr">
      <vt:lpstr>BOT Slide Template 10-2009</vt:lpstr>
      <vt:lpstr>Rizza,Robert</vt:lpstr>
      <vt:lpstr>Image Document</vt:lpstr>
      <vt:lpstr>Chart</vt:lpstr>
      <vt:lpstr>PowerPoint Presentation</vt:lpstr>
      <vt:lpstr>54 y.o. woman with CKD stage 4</vt:lpstr>
      <vt:lpstr>54 y.o. woman with CKD stage 4</vt:lpstr>
      <vt:lpstr>54 y.o. woman with CKD stage 4</vt:lpstr>
      <vt:lpstr>Oxalate: Significance for the Kidney</vt:lpstr>
      <vt:lpstr>Oxalate balance on a typical western diet</vt:lpstr>
      <vt:lpstr>Oxalate Homeostasis</vt:lpstr>
      <vt:lpstr>Hyperoxaluria </vt:lpstr>
      <vt:lpstr>PowerPoint Presentation</vt:lpstr>
      <vt:lpstr>Enteric hyperoxaluria is caused by fat malabsorption</vt:lpstr>
      <vt:lpstr>PowerPoint Presentation</vt:lpstr>
      <vt:lpstr>PowerPoint Presentation</vt:lpstr>
      <vt:lpstr>PowerPoint Presentation</vt:lpstr>
      <vt:lpstr>Trends in the Numbers of Bariatric Surgery Procedures Worldwide: 2003 to 2011</vt:lpstr>
      <vt:lpstr>Idiopathic stone disease</vt:lpstr>
      <vt:lpstr>PowerPoint Presentation</vt:lpstr>
      <vt:lpstr>                     Primary Hyperoxaluria               A Model for Oxalate Nephropathy</vt:lpstr>
      <vt:lpstr>                     Primary Hyperoxaluria   Histopathologic  Examination of Kidney Tissue</vt:lpstr>
      <vt:lpstr>                       Rare Kidney Stone Consortium                Primary Hyperoxaluria Registry, 387 Patients  </vt:lpstr>
      <vt:lpstr>The Primary Hyperoxalurias</vt:lpstr>
      <vt:lpstr>       Primary Hyperoxaluria Kidney Status at Diagnosis</vt:lpstr>
      <vt:lpstr>PowerPoint Presentation</vt:lpstr>
      <vt:lpstr>Primary Hyperoxaluria</vt:lpstr>
      <vt:lpstr>PowerPoint Presentation</vt:lpstr>
      <vt:lpstr>Routes and Sites of Crystal Deposition in the Kidney</vt:lpstr>
      <vt:lpstr>Hyperoxaluria:  Mechanisms of injury</vt:lpstr>
      <vt:lpstr>Mechanisms of Crystal-Induced Renal Inflammation</vt:lpstr>
      <vt:lpstr>Oxalate Nephropathy </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Hyperoxaluria</dc:title>
  <dc:creator>Milliner, Dawn S., M.D.</dc:creator>
  <cp:lastModifiedBy>Dawn S Milliner</cp:lastModifiedBy>
  <cp:revision>193</cp:revision>
  <cp:lastPrinted>2016-03-28T01:23:23Z</cp:lastPrinted>
  <dcterms:created xsi:type="dcterms:W3CDTF">2006-08-16T00:00:00Z</dcterms:created>
  <dcterms:modified xsi:type="dcterms:W3CDTF">2016-03-31T17:46:57Z</dcterms:modified>
</cp:coreProperties>
</file>