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85" r:id="rId1"/>
    <p:sldMasterId id="2147484161" r:id="rId2"/>
  </p:sldMasterIdLst>
  <p:notesMasterIdLst>
    <p:notesMasterId r:id="rId12"/>
  </p:notesMasterIdLst>
  <p:sldIdLst>
    <p:sldId id="269" r:id="rId3"/>
    <p:sldId id="266" r:id="rId4"/>
    <p:sldId id="259" r:id="rId5"/>
    <p:sldId id="258" r:id="rId6"/>
    <p:sldId id="257" r:id="rId7"/>
    <p:sldId id="264" r:id="rId8"/>
    <p:sldId id="267" r:id="rId9"/>
    <p:sldId id="268"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52" autoAdjust="0"/>
    <p:restoredTop sz="92240" autoAdjust="0"/>
  </p:normalViewPr>
  <p:slideViewPr>
    <p:cSldViewPr snapToGrid="0" snapToObjects="1">
      <p:cViewPr>
        <p:scale>
          <a:sx n="100" d="100"/>
          <a:sy n="100" d="100"/>
        </p:scale>
        <p:origin x="-1944" y="-5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6E771B-55DB-3740-8322-6E9CD82B779E}" type="datetimeFigureOut">
              <a:rPr lang="en-US" smtClean="0"/>
              <a:t>8/22/2016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6983C9-A0E7-E84E-BCF2-29EF4E8B7003}" type="slidenum">
              <a:rPr lang="en-US" smtClean="0"/>
              <a:t>‹#›</a:t>
            </a:fld>
            <a:endParaRPr lang="en-US"/>
          </a:p>
        </p:txBody>
      </p:sp>
    </p:spTree>
    <p:extLst>
      <p:ext uri="{BB962C8B-B14F-4D97-AF65-F5344CB8AC3E}">
        <p14:creationId xmlns:p14="http://schemas.microsoft.com/office/powerpoint/2010/main" val="22807721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ncbi.nlm.nih.gov/pubmed/26696907"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www.ncbi.nlm.nih.gov/pubmed/?term=Pang%20EW%5bAuthor%5d&amp;cauthor=true&amp;cauthor_uid=26696907"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ncbi.nlm.nih.gov/pubmed/27445705"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www.ncbi.nlm.nih.gov/pubmed/?term=Snead%20Iii%20OC%5bAuthor%5d&amp;cauthor=true&amp;cauthor_uid=27445705" TargetMode="External"/><Relationship Id="rId4" Type="http://schemas.openxmlformats.org/officeDocument/2006/relationships/hyperlink" Target="http://www.ncbi.nlm.nih.gov/pubmed/?term=Pang%20EW%5bAuthor%5d&amp;cauthor=true&amp;cauthor_uid=27445705"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ncbi.nlm.nih.gov/pubmed/25826329" TargetMode="External"/><Relationship Id="rId7" Type="http://schemas.openxmlformats.org/officeDocument/2006/relationships/hyperlink" Target="http://www.ncbi.nlm.nih.gov/pubmed/?term=Smith%20C%5bAuthor%5d&amp;cauthor=true&amp;cauthor_uid=25826329"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www.ncbi.nlm.nih.gov/pubmed/?term=Adams%20R%5bAuthor%5d&amp;cauthor=true&amp;cauthor_uid=25826329" TargetMode="External"/><Relationship Id="rId5" Type="http://schemas.openxmlformats.org/officeDocument/2006/relationships/hyperlink" Target="http://www.ncbi.nlm.nih.gov/pubmed/?term=Robson-Ansley%20P%5bAuthor%5d&amp;cauthor=true&amp;cauthor_uid=25826329" TargetMode="External"/><Relationship Id="rId4" Type="http://schemas.openxmlformats.org/officeDocument/2006/relationships/hyperlink" Target="http://www.ncbi.nlm.nih.gov/pubmed/?term=Horsburgh%20S%5bAuthor%5d&amp;cauthor=true&amp;cauthor_uid=25826329"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www.ncbi.nlm.nih.gov/pubmed/?term=Ansley%20L%5bAuthor%5d&amp;cauthor=true&amp;cauthor_uid=26660547" TargetMode="External"/><Relationship Id="rId3" Type="http://schemas.openxmlformats.org/officeDocument/2006/relationships/hyperlink" Target="http://www.ncbi.nlm.nih.gov/pubmed/26660547" TargetMode="External"/><Relationship Id="rId7" Type="http://schemas.openxmlformats.org/officeDocument/2006/relationships/hyperlink" Target="http://www.ncbi.nlm.nih.gov/pubmed/?term=Moran%20CN%5bAuthor%5d&amp;cauthor=true&amp;cauthor_uid=26660547"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www.ncbi.nlm.nih.gov/pubmed/?term=Toms%20C%5bAuthor%5d&amp;cauthor=true&amp;cauthor_uid=26660547" TargetMode="External"/><Relationship Id="rId5" Type="http://schemas.openxmlformats.org/officeDocument/2006/relationships/hyperlink" Target="http://www.ncbi.nlm.nih.gov/pubmed/?term=Todryk%20S%5bAuthor%5d&amp;cauthor=true&amp;cauthor_uid=26660547" TargetMode="External"/><Relationship Id="rId4" Type="http://schemas.openxmlformats.org/officeDocument/2006/relationships/hyperlink" Target="http://www.ncbi.nlm.nih.gov/pubmed/?term=Horsburgh%20S%5bAuthor%5d&amp;cauthor=true&amp;cauthor_uid=26660547" TargetMode="External"/><Relationship Id="rId9" Type="http://schemas.openxmlformats.org/officeDocument/2006/relationships/hyperlink" Target="mailto:steven.horsburgh@northumbria.ac.uk"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hlinkClick r:id="rId3" tooltip="Frontiers in psychiatry."/>
              </a:rPr>
              <a:t>Front Psychiatry.</a:t>
            </a:r>
            <a:r>
              <a:rPr lang="en-US" sz="1200" kern="1200" dirty="0" smtClean="0">
                <a:solidFill>
                  <a:schemeClr val="tx1"/>
                </a:solidFill>
                <a:latin typeface="+mn-lt"/>
                <a:ea typeface="+mn-ea"/>
                <a:cs typeface="+mn-cs"/>
              </a:rPr>
              <a:t> 2015 Dec 3;6:170. Different Neural Mechanisms Underlie Deficits in Mental Flexibility in Post-Traumatic Stress Disorder Compared to Mild Traumatic Brain Injury.</a:t>
            </a:r>
          </a:p>
          <a:p>
            <a:r>
              <a:rPr lang="en-US" sz="1200" kern="1200" dirty="0" smtClean="0">
                <a:solidFill>
                  <a:schemeClr val="tx1"/>
                </a:solidFill>
                <a:latin typeface="+mn-lt"/>
                <a:ea typeface="+mn-ea"/>
                <a:cs typeface="+mn-cs"/>
                <a:hlinkClick r:id="rId4"/>
              </a:rPr>
              <a:t>Pang EW</a:t>
            </a:r>
            <a:r>
              <a:rPr lang="en-US" sz="1200" kern="1200" dirty="0" smtClean="0">
                <a:solidFill>
                  <a:schemeClr val="tx1"/>
                </a:solidFill>
                <a:latin typeface="+mn-lt"/>
                <a:ea typeface="+mn-ea"/>
                <a:cs typeface="+mn-cs"/>
              </a:rPr>
              <a:t> Division of Neurology, Hospital for Sick Children , Toronto, ON , Canada ; Neurosciences and Mental Health, Sick Kids Research Institute , Toronto, ON , Canada ; Faculty of Medicine, University of Toronto, Toronto, ON , Canada.</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F6983C9-A0E7-E84E-BCF2-29EF4E8B7003}" type="slidenum">
              <a:rPr lang="en-US" smtClean="0"/>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Ann </a:t>
            </a:r>
            <a:r>
              <a:rPr lang="en-US" sz="1200" kern="1200" dirty="0" err="1" smtClean="0">
                <a:solidFill>
                  <a:schemeClr val="tx1"/>
                </a:solidFill>
                <a:latin typeface="+mn-lt"/>
                <a:ea typeface="+mn-ea"/>
                <a:cs typeface="+mn-cs"/>
              </a:rPr>
              <a:t>Clin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Transl</a:t>
            </a:r>
            <a:r>
              <a:rPr lang="en-US" sz="1200" kern="1200" dirty="0" smtClean="0">
                <a:solidFill>
                  <a:schemeClr val="tx1"/>
                </a:solidFill>
                <a:latin typeface="+mn-lt"/>
                <a:ea typeface="+mn-ea"/>
                <a:cs typeface="+mn-cs"/>
              </a:rPr>
              <a:t> Neurol. 2015 Dec 21;3(2):124-31</a:t>
            </a:r>
            <a:r>
              <a:rPr lang="en-US" sz="1200" b="1" kern="1200" dirty="0" smtClean="0">
                <a:solidFill>
                  <a:schemeClr val="tx1"/>
                </a:solidFill>
                <a:latin typeface="+mn-lt"/>
                <a:ea typeface="+mn-ea"/>
                <a:cs typeface="+mn-cs"/>
              </a:rPr>
              <a:t>. Reduced brain connectivity and mental flexibility in mild traumatic brain injury.</a:t>
            </a:r>
            <a:r>
              <a:rPr lang="en-US" sz="1200" kern="1200" dirty="0" smtClean="0">
                <a:solidFill>
                  <a:schemeClr val="tx1"/>
                </a:solidFill>
                <a:latin typeface="+mn-lt"/>
                <a:ea typeface="+mn-ea"/>
                <a:cs typeface="+mn-cs"/>
              </a:rPr>
              <a:t> Pang EW, Dunkley BT, </a:t>
            </a:r>
            <a:r>
              <a:rPr lang="en-US" sz="1200" kern="1200" dirty="0" err="1" smtClean="0">
                <a:solidFill>
                  <a:schemeClr val="tx1"/>
                </a:solidFill>
                <a:latin typeface="+mn-lt"/>
                <a:ea typeface="+mn-ea"/>
                <a:cs typeface="+mn-cs"/>
              </a:rPr>
              <a:t>Doesburg</a:t>
            </a:r>
            <a:r>
              <a:rPr lang="en-US" sz="1200" kern="1200" dirty="0" smtClean="0">
                <a:solidFill>
                  <a:schemeClr val="tx1"/>
                </a:solidFill>
                <a:latin typeface="+mn-lt"/>
                <a:ea typeface="+mn-ea"/>
                <a:cs typeface="+mn-cs"/>
              </a:rPr>
              <a:t> SM, </a:t>
            </a:r>
            <a:r>
              <a:rPr lang="en-US" sz="1200" kern="1200" dirty="0" err="1" smtClean="0">
                <a:solidFill>
                  <a:schemeClr val="tx1"/>
                </a:solidFill>
                <a:latin typeface="+mn-lt"/>
                <a:ea typeface="+mn-ea"/>
                <a:cs typeface="+mn-cs"/>
              </a:rPr>
              <a:t>da</a:t>
            </a:r>
            <a:r>
              <a:rPr lang="en-US" sz="1200" kern="1200" dirty="0" smtClean="0">
                <a:solidFill>
                  <a:schemeClr val="tx1"/>
                </a:solidFill>
                <a:latin typeface="+mn-lt"/>
                <a:ea typeface="+mn-ea"/>
                <a:cs typeface="+mn-cs"/>
              </a:rPr>
              <a:t> Costa L, Taylor MJ5.  Division of Neurology Hospital for Sick Children Toronto Ontario Canada; Program in Neurosciences and Mental Health Sick Kids Research Institute Toronto Ontario Canada; Faculty of Medicine University of Toronto Toronto Ontario Canada.  Faculty of Medicine University of Toronto Toronto Ontario Canada; Diagnostic Imaging Hospital for Sick Children Toronto Ontario Canada. Simon Fraser University Burnaby British Columbia Canada. Faculty of Medicine University of Toronto Toronto Ontario Canada; Sunnybrook Health Sciences Centre Toronto Ontario Canada. Program in Neurosciences and Mental Health Sick Kids Research Institute Toronto Ontario Canada; Faculty of Medicine University of Toronto Toronto Ontario Canada; Department of Psychology University of Toronto Toronto Ontario Canada.</a:t>
            </a:r>
          </a:p>
          <a:p>
            <a:r>
              <a:rPr lang="en-US" sz="1200" kern="1200" dirty="0" smtClean="0">
                <a:solidFill>
                  <a:schemeClr val="tx1"/>
                </a:solidFill>
                <a:latin typeface="+mn-lt"/>
                <a:ea typeface="+mn-ea"/>
                <a:cs typeface="+mn-cs"/>
              </a:rPr>
              <a:t> </a:t>
            </a:r>
          </a:p>
        </p:txBody>
      </p:sp>
      <p:sp>
        <p:nvSpPr>
          <p:cNvPr id="4" name="Slide Number Placeholder 3"/>
          <p:cNvSpPr>
            <a:spLocks noGrp="1"/>
          </p:cNvSpPr>
          <p:nvPr>
            <p:ph type="sldNum" sz="quarter" idx="10"/>
          </p:nvPr>
        </p:nvSpPr>
        <p:spPr/>
        <p:txBody>
          <a:bodyPr/>
          <a:lstStyle/>
          <a:p>
            <a:fld id="{5F6983C9-A0E7-E84E-BCF2-29EF4E8B7003}"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smtClean="0">
                <a:solidFill>
                  <a:schemeClr val="tx1"/>
                </a:solidFill>
                <a:latin typeface="+mn-lt"/>
                <a:ea typeface="+mn-ea"/>
                <a:cs typeface="+mn-cs"/>
                <a:hlinkClick r:id="rId3" tooltip="Frontiers in neuroanatomy."/>
              </a:rPr>
              <a:t>Front Neuroanat.</a:t>
            </a:r>
            <a:r>
              <a:rPr lang="en-US" sz="1200" kern="1200" dirty="0" smtClean="0">
                <a:solidFill>
                  <a:schemeClr val="tx1"/>
                </a:solidFill>
                <a:latin typeface="+mn-lt"/>
                <a:ea typeface="+mn-ea"/>
                <a:cs typeface="+mn-cs"/>
              </a:rPr>
              <a:t> 2016 Jun 21;10:67. From Structure to Circuits: The Contribution of MEG Connectivity Studies to Functional Neurosurgery.  </a:t>
            </a:r>
            <a:r>
              <a:rPr lang="en-US" sz="1200" kern="1200" dirty="0" smtClean="0">
                <a:solidFill>
                  <a:schemeClr val="tx1"/>
                </a:solidFill>
                <a:latin typeface="+mn-lt"/>
                <a:ea typeface="+mn-ea"/>
                <a:cs typeface="+mn-cs"/>
                <a:hlinkClick r:id="rId4"/>
              </a:rPr>
              <a:t>Pang EW</a:t>
            </a:r>
            <a:r>
              <a:rPr lang="en-US"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hlinkClick r:id="rId5"/>
              </a:rPr>
              <a:t>Snead Iii OC</a:t>
            </a:r>
            <a:r>
              <a:rPr lang="en-US" sz="1200" kern="1200" dirty="0" smtClean="0">
                <a:solidFill>
                  <a:schemeClr val="tx1"/>
                </a:solidFill>
                <a:latin typeface="+mn-lt"/>
                <a:ea typeface="+mn-ea"/>
                <a:cs typeface="+mn-cs"/>
              </a:rPr>
              <a:t>. Division of Neurology, Hospital for Sick Children Toronto, ON, Canada; Neurosciences and Mental Health, Sick Kids Research Institute Toronto, ON, Canada; Department of </a:t>
            </a:r>
            <a:r>
              <a:rPr lang="en-US" sz="1200" kern="1200" dirty="0" err="1" smtClean="0">
                <a:solidFill>
                  <a:schemeClr val="tx1"/>
                </a:solidFill>
                <a:latin typeface="+mn-lt"/>
                <a:ea typeface="+mn-ea"/>
                <a:cs typeface="+mn-cs"/>
              </a:rPr>
              <a:t>Paediatrics</a:t>
            </a:r>
            <a:r>
              <a:rPr lang="en-US" sz="1200" kern="1200" dirty="0" smtClean="0">
                <a:solidFill>
                  <a:schemeClr val="tx1"/>
                </a:solidFill>
                <a:latin typeface="+mn-lt"/>
                <a:ea typeface="+mn-ea"/>
                <a:cs typeface="+mn-cs"/>
              </a:rPr>
              <a:t>, Faculty of Medicine, University of Toronto Toronto, ON, Canada.</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New advances in structural </a:t>
            </a:r>
            <a:r>
              <a:rPr lang="en-US" sz="1200" kern="1200" dirty="0" err="1" smtClean="0">
                <a:solidFill>
                  <a:schemeClr val="tx1"/>
                </a:solidFill>
                <a:latin typeface="+mn-lt"/>
                <a:ea typeface="+mn-ea"/>
                <a:cs typeface="+mn-cs"/>
              </a:rPr>
              <a:t>neuroimaging</a:t>
            </a:r>
            <a:r>
              <a:rPr lang="en-US" sz="1200" kern="1200" dirty="0" smtClean="0">
                <a:solidFill>
                  <a:schemeClr val="tx1"/>
                </a:solidFill>
                <a:latin typeface="+mn-lt"/>
                <a:ea typeface="+mn-ea"/>
                <a:cs typeface="+mn-cs"/>
              </a:rPr>
              <a:t> have revealed the intricate and extensive connections within the brain, data which have informed a number of ambitious projects such as the mapping of the human </a:t>
            </a:r>
            <a:r>
              <a:rPr lang="en-US" sz="1200" kern="1200" dirty="0" err="1" smtClean="0">
                <a:solidFill>
                  <a:schemeClr val="tx1"/>
                </a:solidFill>
                <a:latin typeface="+mn-lt"/>
                <a:ea typeface="+mn-ea"/>
                <a:cs typeface="+mn-cs"/>
              </a:rPr>
              <a:t>connectome</a:t>
            </a:r>
            <a:r>
              <a:rPr lang="en-US" sz="1200" kern="1200" dirty="0" smtClean="0">
                <a:solidFill>
                  <a:schemeClr val="tx1"/>
                </a:solidFill>
                <a:latin typeface="+mn-lt"/>
                <a:ea typeface="+mn-ea"/>
                <a:cs typeface="+mn-cs"/>
              </a:rPr>
              <a:t>. Elucidation of the structural connections of the brain, at both the macro and micro levels, promises new perspectives on brain structure and function that could translate into improved outcomes in functional neurosurgery. The understanding of neuronal structural connectivity afforded by these data now offers a vista on the brain, in both healthy and diseased states, that could not be seen with traditional </a:t>
            </a:r>
            <a:r>
              <a:rPr lang="en-US" sz="1200" kern="1200" dirty="0" err="1" smtClean="0">
                <a:solidFill>
                  <a:schemeClr val="tx1"/>
                </a:solidFill>
                <a:latin typeface="+mn-lt"/>
                <a:ea typeface="+mn-ea"/>
                <a:cs typeface="+mn-cs"/>
              </a:rPr>
              <a:t>neuroimaging</a:t>
            </a:r>
            <a:r>
              <a:rPr lang="en-US" sz="1200" kern="1200" dirty="0" smtClean="0">
                <a:solidFill>
                  <a:schemeClr val="tx1"/>
                </a:solidFill>
                <a:latin typeface="+mn-lt"/>
                <a:ea typeface="+mn-ea"/>
                <a:cs typeface="+mn-cs"/>
              </a:rPr>
              <a:t>. Concurrent with these developments in structural imaging, a complementary modality called </a:t>
            </a:r>
            <a:r>
              <a:rPr lang="en-US" sz="1200" b="1" kern="1200" dirty="0" err="1" smtClean="0">
                <a:solidFill>
                  <a:schemeClr val="tx1"/>
                </a:solidFill>
                <a:latin typeface="+mn-lt"/>
                <a:ea typeface="+mn-ea"/>
                <a:cs typeface="+mn-cs"/>
              </a:rPr>
              <a:t>magnetoencephalography</a:t>
            </a:r>
            <a:r>
              <a:rPr lang="en-US" sz="1200" kern="1200" dirty="0" smtClean="0">
                <a:solidFill>
                  <a:schemeClr val="tx1"/>
                </a:solidFill>
                <a:latin typeface="+mn-lt"/>
                <a:ea typeface="+mn-ea"/>
                <a:cs typeface="+mn-cs"/>
              </a:rPr>
              <a:t> (MEG) has been garnering great attention because it too holds promise for being able to shed light on the intricacies of functional brain connectivity. MEG is based upon the elemental principle of physics that an electrical current generates a magnetic field. Hence, MEG uses highly sensitive </a:t>
            </a:r>
            <a:r>
              <a:rPr lang="en-US" sz="1200" kern="1200" dirty="0" err="1" smtClean="0">
                <a:solidFill>
                  <a:schemeClr val="tx1"/>
                </a:solidFill>
                <a:latin typeface="+mn-lt"/>
                <a:ea typeface="+mn-ea"/>
                <a:cs typeface="+mn-cs"/>
              </a:rPr>
              <a:t>biomagnetometers</a:t>
            </a:r>
            <a:r>
              <a:rPr lang="en-US" sz="1200" kern="1200" dirty="0" smtClean="0">
                <a:solidFill>
                  <a:schemeClr val="tx1"/>
                </a:solidFill>
                <a:latin typeface="+mn-lt"/>
                <a:ea typeface="+mn-ea"/>
                <a:cs typeface="+mn-cs"/>
              </a:rPr>
              <a:t> to measure </a:t>
            </a:r>
            <a:r>
              <a:rPr lang="en-US" sz="1200" kern="1200" dirty="0" err="1" smtClean="0">
                <a:solidFill>
                  <a:schemeClr val="tx1"/>
                </a:solidFill>
                <a:latin typeface="+mn-lt"/>
                <a:ea typeface="+mn-ea"/>
                <a:cs typeface="+mn-cs"/>
              </a:rPr>
              <a:t>extracranial</a:t>
            </a:r>
            <a:r>
              <a:rPr lang="en-US" sz="1200" kern="1200" dirty="0" smtClean="0">
                <a:solidFill>
                  <a:schemeClr val="tx1"/>
                </a:solidFill>
                <a:latin typeface="+mn-lt"/>
                <a:ea typeface="+mn-ea"/>
                <a:cs typeface="+mn-cs"/>
              </a:rPr>
              <a:t> magnetic fields produced by intracellular neuronal currents. Put simply then, MEG is a measure of </a:t>
            </a:r>
            <a:r>
              <a:rPr lang="en-US" sz="1200" kern="1200" dirty="0" err="1" smtClean="0">
                <a:solidFill>
                  <a:schemeClr val="tx1"/>
                </a:solidFill>
                <a:latin typeface="+mn-lt"/>
                <a:ea typeface="+mn-ea"/>
                <a:cs typeface="+mn-cs"/>
              </a:rPr>
              <a:t>neurophysiological</a:t>
            </a:r>
            <a:r>
              <a:rPr lang="en-US" sz="1200" kern="1200" dirty="0" smtClean="0">
                <a:solidFill>
                  <a:schemeClr val="tx1"/>
                </a:solidFill>
                <a:latin typeface="+mn-lt"/>
                <a:ea typeface="+mn-ea"/>
                <a:cs typeface="+mn-cs"/>
              </a:rPr>
              <a:t> activity, which captures the magnetic fields generated by synchronized </a:t>
            </a:r>
            <a:r>
              <a:rPr lang="en-US" sz="1200" kern="1200" dirty="0" err="1" smtClean="0">
                <a:solidFill>
                  <a:schemeClr val="tx1"/>
                </a:solidFill>
                <a:latin typeface="+mn-lt"/>
                <a:ea typeface="+mn-ea"/>
                <a:cs typeface="+mn-cs"/>
              </a:rPr>
              <a:t>intraneuronal</a:t>
            </a:r>
            <a:r>
              <a:rPr lang="en-US" sz="1200" kern="1200" dirty="0" smtClean="0">
                <a:solidFill>
                  <a:schemeClr val="tx1"/>
                </a:solidFill>
                <a:latin typeface="+mn-lt"/>
                <a:ea typeface="+mn-ea"/>
                <a:cs typeface="+mn-cs"/>
              </a:rPr>
              <a:t> electrical activity. As such, MEG recordings offer exquisite resolution in the time and oscillatory domain and, as well, when co-registered with magnetic resonance imaging (MRI), offer excellent resolution in the spatial domain. Recent advances in MEG computational and graph theoretical methods have led to studies of connectivity in the time-frequency domain. As such, MEG can elucidate a </a:t>
            </a:r>
            <a:r>
              <a:rPr lang="en-US" sz="1200" kern="1200" dirty="0" err="1" smtClean="0">
                <a:solidFill>
                  <a:schemeClr val="tx1"/>
                </a:solidFill>
                <a:latin typeface="+mn-lt"/>
                <a:ea typeface="+mn-ea"/>
                <a:cs typeface="+mn-cs"/>
              </a:rPr>
              <a:t>neurophysiological</a:t>
            </a:r>
            <a:r>
              <a:rPr lang="en-US" sz="1200" kern="1200" dirty="0" smtClean="0">
                <a:solidFill>
                  <a:schemeClr val="tx1"/>
                </a:solidFill>
                <a:latin typeface="+mn-lt"/>
                <a:ea typeface="+mn-ea"/>
                <a:cs typeface="+mn-cs"/>
              </a:rPr>
              <a:t>-based functional circuitry that may enhance what is seen with MRI connectivity studies. In particular, MEG may offer additional insight not possible by MRI when used to study complex eloquent function, where the precise timing and coordination of brain areas is critical. This article will review the traditional use of MEG for functional neurosurgery, describe recent advances in MEG connectivity analyses, and consider the additional benefits that could be gained with the inclusion of MEG connectivity studies. Since MEG has been most widely applied to the study of epilepsy, we will frame this article within the context of epilepsy surgery and functional neurosurgery for epilepsy. </a:t>
            </a:r>
          </a:p>
          <a:p>
            <a:endParaRPr lang="en-US" dirty="0"/>
          </a:p>
        </p:txBody>
      </p:sp>
      <p:sp>
        <p:nvSpPr>
          <p:cNvPr id="4" name="Slide Number Placeholder 3"/>
          <p:cNvSpPr>
            <a:spLocks noGrp="1"/>
          </p:cNvSpPr>
          <p:nvPr>
            <p:ph type="sldNum" sz="quarter" idx="10"/>
          </p:nvPr>
        </p:nvSpPr>
        <p:spPr/>
        <p:txBody>
          <a:bodyPr/>
          <a:lstStyle/>
          <a:p>
            <a:fld id="{5F6983C9-A0E7-E84E-BCF2-29EF4E8B7003}"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Interface Focus. 2014 Oct 6;4(5):20140048.   </a:t>
            </a:r>
            <a:r>
              <a:rPr lang="en-US" sz="1200" b="1" kern="1200" dirty="0" err="1" smtClean="0">
                <a:solidFill>
                  <a:schemeClr val="tx1"/>
                </a:solidFill>
                <a:latin typeface="+mn-lt"/>
                <a:ea typeface="+mn-ea"/>
                <a:cs typeface="+mn-cs"/>
              </a:rPr>
              <a:t>Glucocorticoid</a:t>
            </a:r>
            <a:r>
              <a:rPr lang="en-US" sz="1200" b="1" kern="1200" dirty="0" smtClean="0">
                <a:solidFill>
                  <a:schemeClr val="tx1"/>
                </a:solidFill>
                <a:latin typeface="+mn-lt"/>
                <a:ea typeface="+mn-ea"/>
                <a:cs typeface="+mn-cs"/>
              </a:rPr>
              <a:t>-related predictors and correlates of post-traumatic stress disorder treatment response in combat veterans.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Yehuda</a:t>
            </a:r>
            <a:r>
              <a:rPr lang="en-US" sz="1200" kern="1200" dirty="0" smtClean="0">
                <a:solidFill>
                  <a:schemeClr val="tx1"/>
                </a:solidFill>
                <a:latin typeface="+mn-lt"/>
                <a:ea typeface="+mn-ea"/>
                <a:cs typeface="+mn-cs"/>
              </a:rPr>
              <a:t> R1, </a:t>
            </a:r>
            <a:r>
              <a:rPr lang="en-US" sz="1200" kern="1200" dirty="0" err="1" smtClean="0">
                <a:solidFill>
                  <a:schemeClr val="tx1"/>
                </a:solidFill>
                <a:latin typeface="+mn-lt"/>
                <a:ea typeface="+mn-ea"/>
                <a:cs typeface="+mn-cs"/>
              </a:rPr>
              <a:t>Pratchett</a:t>
            </a:r>
            <a:r>
              <a:rPr lang="en-US" sz="1200" kern="1200" dirty="0" smtClean="0">
                <a:solidFill>
                  <a:schemeClr val="tx1"/>
                </a:solidFill>
                <a:latin typeface="+mn-lt"/>
                <a:ea typeface="+mn-ea"/>
                <a:cs typeface="+mn-cs"/>
              </a:rPr>
              <a:t> LC1, </a:t>
            </a:r>
            <a:r>
              <a:rPr lang="en-US" sz="1200" kern="1200" dirty="0" err="1" smtClean="0">
                <a:solidFill>
                  <a:schemeClr val="tx1"/>
                </a:solidFill>
                <a:latin typeface="+mn-lt"/>
                <a:ea typeface="+mn-ea"/>
                <a:cs typeface="+mn-cs"/>
              </a:rPr>
              <a:t>Elmes</a:t>
            </a:r>
            <a:r>
              <a:rPr lang="en-US" sz="1200" kern="1200" dirty="0" smtClean="0">
                <a:solidFill>
                  <a:schemeClr val="tx1"/>
                </a:solidFill>
                <a:latin typeface="+mn-lt"/>
                <a:ea typeface="+mn-ea"/>
                <a:cs typeface="+mn-cs"/>
              </a:rPr>
              <a:t> MW2, </a:t>
            </a:r>
            <a:r>
              <a:rPr lang="en-US" sz="1200" kern="1200" dirty="0" err="1" smtClean="0">
                <a:solidFill>
                  <a:schemeClr val="tx1"/>
                </a:solidFill>
                <a:latin typeface="+mn-lt"/>
                <a:ea typeface="+mn-ea"/>
                <a:cs typeface="+mn-cs"/>
              </a:rPr>
              <a:t>Lehrner</a:t>
            </a:r>
            <a:r>
              <a:rPr lang="en-US" sz="1200" kern="1200" dirty="0" smtClean="0">
                <a:solidFill>
                  <a:schemeClr val="tx1"/>
                </a:solidFill>
                <a:latin typeface="+mn-lt"/>
                <a:ea typeface="+mn-ea"/>
                <a:cs typeface="+mn-cs"/>
              </a:rPr>
              <a:t> A1, </a:t>
            </a:r>
            <a:r>
              <a:rPr lang="en-US" sz="1200" kern="1200" dirty="0" err="1" smtClean="0">
                <a:solidFill>
                  <a:schemeClr val="tx1"/>
                </a:solidFill>
                <a:latin typeface="+mn-lt"/>
                <a:ea typeface="+mn-ea"/>
                <a:cs typeface="+mn-cs"/>
              </a:rPr>
              <a:t>Daskalakis</a:t>
            </a:r>
            <a:r>
              <a:rPr lang="en-US" sz="1200" kern="1200" dirty="0" smtClean="0">
                <a:solidFill>
                  <a:schemeClr val="tx1"/>
                </a:solidFill>
                <a:latin typeface="+mn-lt"/>
                <a:ea typeface="+mn-ea"/>
                <a:cs typeface="+mn-cs"/>
              </a:rPr>
              <a:t> NP1, Koch E1, </a:t>
            </a:r>
            <a:r>
              <a:rPr lang="en-US" sz="1200" kern="1200" dirty="0" err="1" smtClean="0">
                <a:solidFill>
                  <a:schemeClr val="tx1"/>
                </a:solidFill>
                <a:latin typeface="+mn-lt"/>
                <a:ea typeface="+mn-ea"/>
                <a:cs typeface="+mn-cs"/>
              </a:rPr>
              <a:t>Makotkine</a:t>
            </a:r>
            <a:r>
              <a:rPr lang="en-US" sz="1200" kern="1200" dirty="0" smtClean="0">
                <a:solidFill>
                  <a:schemeClr val="tx1"/>
                </a:solidFill>
                <a:latin typeface="+mn-lt"/>
                <a:ea typeface="+mn-ea"/>
                <a:cs typeface="+mn-cs"/>
              </a:rPr>
              <a:t> I1, Flory JD1, </a:t>
            </a:r>
            <a:r>
              <a:rPr lang="en-US" sz="1200" kern="1200" dirty="0" err="1" smtClean="0">
                <a:solidFill>
                  <a:schemeClr val="tx1"/>
                </a:solidFill>
                <a:latin typeface="+mn-lt"/>
                <a:ea typeface="+mn-ea"/>
                <a:cs typeface="+mn-cs"/>
              </a:rPr>
              <a:t>Bierer</a:t>
            </a:r>
            <a:r>
              <a:rPr lang="en-US" sz="1200" kern="1200" dirty="0" smtClean="0">
                <a:solidFill>
                  <a:schemeClr val="tx1"/>
                </a:solidFill>
                <a:latin typeface="+mn-lt"/>
                <a:ea typeface="+mn-ea"/>
                <a:cs typeface="+mn-cs"/>
              </a:rPr>
              <a:t> LM1.  1James J. Peters Veterans Affairs Medical Center, New York, NY , USA ; Department of Psychiatry and Neuroscience , Icahn School of Medicine at Mount Sinai , New York, NY , USA. 2Department of Biochemistry and Cell Biology , Stony Brook University , Stony Brook , NY, USA.  </a:t>
            </a:r>
          </a:p>
          <a:p>
            <a:endParaRPr lang="en-US" dirty="0"/>
          </a:p>
        </p:txBody>
      </p:sp>
      <p:sp>
        <p:nvSpPr>
          <p:cNvPr id="4" name="Slide Number Placeholder 3"/>
          <p:cNvSpPr>
            <a:spLocks noGrp="1"/>
          </p:cNvSpPr>
          <p:nvPr>
            <p:ph type="sldNum" sz="quarter" idx="10"/>
          </p:nvPr>
        </p:nvSpPr>
        <p:spPr/>
        <p:txBody>
          <a:bodyPr/>
          <a:lstStyle/>
          <a:p>
            <a:fld id="{5F6983C9-A0E7-E84E-BCF2-29EF4E8B7003}"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hlinkClick r:id="rId3" tooltip="Exercise immunology review."/>
              </a:rPr>
              <a:t>Exerc Immunol Rev.</a:t>
            </a:r>
            <a:r>
              <a:rPr lang="en-US" sz="1200" kern="1200" dirty="0" smtClean="0">
                <a:solidFill>
                  <a:schemeClr val="tx1"/>
                </a:solidFill>
                <a:latin typeface="+mn-lt"/>
                <a:ea typeface="+mn-ea"/>
                <a:cs typeface="+mn-cs"/>
              </a:rPr>
              <a:t> 2015;21:26-41.  </a:t>
            </a:r>
            <a:r>
              <a:rPr lang="en-US" sz="1200" b="1" kern="1200" dirty="0" smtClean="0">
                <a:solidFill>
                  <a:schemeClr val="tx1"/>
                </a:solidFill>
                <a:latin typeface="+mn-lt"/>
                <a:ea typeface="+mn-ea"/>
                <a:cs typeface="+mn-cs"/>
              </a:rPr>
              <a:t>Exercise and inflammation-related epigenetic modifications: focus on DNA </a:t>
            </a:r>
            <a:r>
              <a:rPr lang="en-US" sz="1200" b="1" kern="1200" dirty="0" err="1" smtClean="0">
                <a:solidFill>
                  <a:schemeClr val="tx1"/>
                </a:solidFill>
                <a:latin typeface="+mn-lt"/>
                <a:ea typeface="+mn-ea"/>
                <a:cs typeface="+mn-cs"/>
              </a:rPr>
              <a:t>methylation</a:t>
            </a:r>
            <a:r>
              <a:rPr lang="en-US" sz="1200" b="1"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hlinkClick r:id="rId4"/>
              </a:rPr>
              <a:t>Horsburgh S</a:t>
            </a:r>
            <a:r>
              <a:rPr lang="en-US" sz="1200" kern="1200" baseline="30000" dirty="0" smtClean="0">
                <a:solidFill>
                  <a:schemeClr val="tx1"/>
                </a:solidFill>
                <a:latin typeface="+mn-lt"/>
                <a:ea typeface="+mn-ea"/>
                <a:cs typeface="+mn-cs"/>
              </a:rPr>
              <a:t>1</a:t>
            </a:r>
            <a:r>
              <a:rPr lang="en-US"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hlinkClick r:id="rId5"/>
              </a:rPr>
              <a:t>Robson-Ansley P</a:t>
            </a:r>
            <a:r>
              <a:rPr lang="en-US" sz="1200" kern="1200" baseline="30000" dirty="0" smtClean="0">
                <a:solidFill>
                  <a:schemeClr val="tx1"/>
                </a:solidFill>
                <a:latin typeface="+mn-lt"/>
                <a:ea typeface="+mn-ea"/>
                <a:cs typeface="+mn-cs"/>
              </a:rPr>
              <a:t>1,2</a:t>
            </a:r>
            <a:r>
              <a:rPr lang="en-US"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hlinkClick r:id="rId6"/>
              </a:rPr>
              <a:t>Adams R</a:t>
            </a:r>
            <a:r>
              <a:rPr lang="en-US" sz="1200" kern="1200" baseline="30000" dirty="0" smtClean="0">
                <a:solidFill>
                  <a:schemeClr val="tx1"/>
                </a:solidFill>
                <a:latin typeface="+mn-lt"/>
                <a:ea typeface="+mn-ea"/>
                <a:cs typeface="+mn-cs"/>
              </a:rPr>
              <a:t>2</a:t>
            </a:r>
            <a:r>
              <a:rPr lang="en-US" sz="1200" kern="1200" dirty="0" smtClean="0">
                <a:solidFill>
                  <a:schemeClr val="tx1"/>
                </a:solidFill>
                <a:latin typeface="+mn-lt"/>
                <a:ea typeface="+mn-ea"/>
                <a:cs typeface="+mn-cs"/>
              </a:rPr>
              <a:t>, </a:t>
            </a:r>
            <a:r>
              <a:rPr lang="en-US" sz="1200" kern="1200" dirty="0" smtClean="0">
                <a:solidFill>
                  <a:schemeClr val="tx1"/>
                </a:solidFill>
                <a:latin typeface="+mn-lt"/>
                <a:ea typeface="+mn-ea"/>
                <a:cs typeface="+mn-cs"/>
                <a:hlinkClick r:id="rId7"/>
              </a:rPr>
              <a:t>Smith C</a:t>
            </a:r>
            <a:r>
              <a:rPr lang="en-US" sz="1200" kern="1200" baseline="30000" dirty="0" smtClean="0">
                <a:solidFill>
                  <a:schemeClr val="tx1"/>
                </a:solidFill>
                <a:latin typeface="+mn-lt"/>
                <a:ea typeface="+mn-ea"/>
                <a:cs typeface="+mn-cs"/>
              </a:rPr>
              <a:t>2</a:t>
            </a:r>
            <a:r>
              <a:rPr lang="en-US" sz="1200" kern="1200" dirty="0" smtClean="0">
                <a:solidFill>
                  <a:schemeClr val="tx1"/>
                </a:solidFill>
                <a:latin typeface="+mn-lt"/>
                <a:ea typeface="+mn-ea"/>
                <a:cs typeface="+mn-cs"/>
              </a:rPr>
              <a:t>.  </a:t>
            </a:r>
            <a:r>
              <a:rPr lang="en-US" sz="1200" kern="1200" baseline="30000" dirty="0" smtClean="0">
                <a:solidFill>
                  <a:schemeClr val="tx1"/>
                </a:solidFill>
                <a:latin typeface="+mn-lt"/>
                <a:ea typeface="+mn-ea"/>
                <a:cs typeface="+mn-cs"/>
              </a:rPr>
              <a:t>1</a:t>
            </a:r>
            <a:r>
              <a:rPr lang="en-US" sz="1200" kern="1200" dirty="0" smtClean="0">
                <a:solidFill>
                  <a:schemeClr val="tx1"/>
                </a:solidFill>
                <a:latin typeface="+mn-lt"/>
                <a:ea typeface="+mn-ea"/>
                <a:cs typeface="+mn-cs"/>
              </a:rPr>
              <a:t>Department of Sport, Exercise and Rehabilitation, </a:t>
            </a:r>
            <a:r>
              <a:rPr lang="en-US" sz="1200" kern="1200" dirty="0" err="1" smtClean="0">
                <a:solidFill>
                  <a:schemeClr val="tx1"/>
                </a:solidFill>
                <a:latin typeface="+mn-lt"/>
                <a:ea typeface="+mn-ea"/>
                <a:cs typeface="+mn-cs"/>
              </a:rPr>
              <a:t>Northumbria</a:t>
            </a:r>
            <a:r>
              <a:rPr lang="en-US" sz="1200" kern="1200" dirty="0" smtClean="0">
                <a:solidFill>
                  <a:schemeClr val="tx1"/>
                </a:solidFill>
                <a:latin typeface="+mn-lt"/>
                <a:ea typeface="+mn-ea"/>
                <a:cs typeface="+mn-cs"/>
              </a:rPr>
              <a:t> University, Newcastle upon Tyne, United Kingdom.  </a:t>
            </a:r>
            <a:r>
              <a:rPr lang="en-US" sz="1200" kern="1200" baseline="30000" dirty="0" smtClean="0">
                <a:solidFill>
                  <a:schemeClr val="tx1"/>
                </a:solidFill>
                <a:latin typeface="+mn-lt"/>
                <a:ea typeface="+mn-ea"/>
                <a:cs typeface="+mn-cs"/>
              </a:rPr>
              <a:t>2</a:t>
            </a:r>
            <a:r>
              <a:rPr lang="en-US" sz="1200" kern="1200" dirty="0" smtClean="0">
                <a:solidFill>
                  <a:schemeClr val="tx1"/>
                </a:solidFill>
                <a:latin typeface="+mn-lt"/>
                <a:ea typeface="+mn-ea"/>
                <a:cs typeface="+mn-cs"/>
              </a:rPr>
              <a:t>Department of Physiological Sciences, Stellenbosch University, South Africa.   </a:t>
            </a:r>
          </a:p>
          <a:p>
            <a:endParaRPr lang="en-US" dirty="0"/>
          </a:p>
        </p:txBody>
      </p:sp>
      <p:sp>
        <p:nvSpPr>
          <p:cNvPr id="4" name="Slide Number Placeholder 3"/>
          <p:cNvSpPr>
            <a:spLocks noGrp="1"/>
          </p:cNvSpPr>
          <p:nvPr>
            <p:ph type="sldNum" sz="quarter" idx="10"/>
          </p:nvPr>
        </p:nvSpPr>
        <p:spPr/>
        <p:txBody>
          <a:bodyPr/>
          <a:lstStyle/>
          <a:p>
            <a:fld id="{5F6983C9-A0E7-E84E-BCF2-29EF4E8B7003}" type="slidenum">
              <a:rPr lang="en-US" smtClean="0"/>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u="sng" kern="1200" dirty="0" smtClean="0">
                <a:solidFill>
                  <a:schemeClr val="tx1"/>
                </a:solidFill>
                <a:latin typeface="+mn-lt"/>
                <a:ea typeface="+mn-ea"/>
                <a:cs typeface="+mn-cs"/>
                <a:hlinkClick r:id="rId3" tooltip="Physiological reports."/>
              </a:rPr>
              <a:t>Physiol Rep.</a:t>
            </a:r>
            <a:r>
              <a:rPr lang="en-US" sz="1200" kern="1200" dirty="0" smtClean="0">
                <a:solidFill>
                  <a:schemeClr val="tx1"/>
                </a:solidFill>
                <a:latin typeface="+mn-lt"/>
                <a:ea typeface="+mn-ea"/>
                <a:cs typeface="+mn-cs"/>
              </a:rPr>
              <a:t> 2015 Dec;3(12). </a:t>
            </a:r>
            <a:r>
              <a:rPr lang="en-US" sz="1200" b="1" kern="1200" dirty="0" smtClean="0">
                <a:solidFill>
                  <a:schemeClr val="tx1"/>
                </a:solidFill>
                <a:latin typeface="+mn-lt"/>
                <a:ea typeface="+mn-ea"/>
                <a:cs typeface="+mn-cs"/>
              </a:rPr>
              <a:t>Exercise-conditioned plasma attenuates nuclear concentrations of DNA </a:t>
            </a:r>
            <a:r>
              <a:rPr lang="en-US" sz="1200" b="1" kern="1200" dirty="0" err="1" smtClean="0">
                <a:solidFill>
                  <a:schemeClr val="tx1"/>
                </a:solidFill>
                <a:latin typeface="+mn-lt"/>
                <a:ea typeface="+mn-ea"/>
                <a:cs typeface="+mn-cs"/>
              </a:rPr>
              <a:t>methyltransferase</a:t>
            </a:r>
            <a:r>
              <a:rPr lang="en-US" sz="1200" b="1" kern="1200" dirty="0" smtClean="0">
                <a:solidFill>
                  <a:schemeClr val="tx1"/>
                </a:solidFill>
                <a:latin typeface="+mn-lt"/>
                <a:ea typeface="+mn-ea"/>
                <a:cs typeface="+mn-cs"/>
              </a:rPr>
              <a:t> 3B in human peripheral blood mononuclear cells.  </a:t>
            </a:r>
            <a:r>
              <a:rPr lang="en-US" sz="1200" u="sng" kern="1200" dirty="0" smtClean="0">
                <a:solidFill>
                  <a:schemeClr val="tx1"/>
                </a:solidFill>
                <a:latin typeface="+mn-lt"/>
                <a:ea typeface="+mn-ea"/>
                <a:cs typeface="+mn-cs"/>
                <a:hlinkClick r:id="rId4"/>
              </a:rPr>
              <a:t>Horsburgh S</a:t>
            </a:r>
            <a:r>
              <a:rPr lang="en-US" sz="1200" kern="1200" baseline="30000" dirty="0" smtClean="0">
                <a:solidFill>
                  <a:schemeClr val="tx1"/>
                </a:solidFill>
                <a:latin typeface="+mn-lt"/>
                <a:ea typeface="+mn-ea"/>
                <a:cs typeface="+mn-cs"/>
              </a:rPr>
              <a:t>1</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hlinkClick r:id="rId5"/>
              </a:rPr>
              <a:t>Todryk S</a:t>
            </a:r>
            <a:r>
              <a:rPr lang="en-US" sz="1200" kern="1200" baseline="30000" dirty="0" smtClean="0">
                <a:solidFill>
                  <a:schemeClr val="tx1"/>
                </a:solidFill>
                <a:latin typeface="+mn-lt"/>
                <a:ea typeface="+mn-ea"/>
                <a:cs typeface="+mn-cs"/>
              </a:rPr>
              <a:t>2</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hlinkClick r:id="rId6"/>
              </a:rPr>
              <a:t>Toms C</a:t>
            </a:r>
            <a:r>
              <a:rPr lang="en-US" sz="1200" kern="1200" baseline="30000" dirty="0" smtClean="0">
                <a:solidFill>
                  <a:schemeClr val="tx1"/>
                </a:solidFill>
                <a:latin typeface="+mn-lt"/>
                <a:ea typeface="+mn-ea"/>
                <a:cs typeface="+mn-cs"/>
              </a:rPr>
              <a:t>3</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hlinkClick r:id="rId7"/>
              </a:rPr>
              <a:t>Moran CN</a:t>
            </a:r>
            <a:r>
              <a:rPr lang="en-US" sz="1200" kern="1200" baseline="30000" dirty="0" smtClean="0">
                <a:solidFill>
                  <a:schemeClr val="tx1"/>
                </a:solidFill>
                <a:latin typeface="+mn-lt"/>
                <a:ea typeface="+mn-ea"/>
                <a:cs typeface="+mn-cs"/>
              </a:rPr>
              <a:t>4</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hlinkClick r:id="rId8"/>
              </a:rPr>
              <a:t>Ansley L</a:t>
            </a:r>
            <a:r>
              <a:rPr lang="en-US" sz="1200" kern="1200" baseline="30000" dirty="0" smtClean="0">
                <a:solidFill>
                  <a:schemeClr val="tx1"/>
                </a:solidFill>
                <a:latin typeface="+mn-lt"/>
                <a:ea typeface="+mn-ea"/>
                <a:cs typeface="+mn-cs"/>
              </a:rPr>
              <a:t>2</a:t>
            </a:r>
            <a:r>
              <a:rPr lang="en-US" sz="1200" kern="1200" dirty="0" smtClean="0">
                <a:solidFill>
                  <a:schemeClr val="tx1"/>
                </a:solidFill>
                <a:latin typeface="+mn-lt"/>
                <a:ea typeface="+mn-ea"/>
                <a:cs typeface="+mn-cs"/>
              </a:rPr>
              <a:t>.   </a:t>
            </a:r>
          </a:p>
          <a:p>
            <a:r>
              <a:rPr lang="en-US" sz="1200" kern="1200" baseline="30000" dirty="0" smtClean="0">
                <a:solidFill>
                  <a:schemeClr val="tx1"/>
                </a:solidFill>
                <a:latin typeface="+mn-lt"/>
                <a:ea typeface="+mn-ea"/>
                <a:cs typeface="+mn-cs"/>
              </a:rPr>
              <a:t>1</a:t>
            </a:r>
            <a:r>
              <a:rPr lang="en-US" sz="1200" kern="1200" dirty="0" smtClean="0">
                <a:solidFill>
                  <a:schemeClr val="tx1"/>
                </a:solidFill>
                <a:latin typeface="+mn-lt"/>
                <a:ea typeface="+mn-ea"/>
                <a:cs typeface="+mn-cs"/>
              </a:rPr>
              <a:t>Faculty of Health and Life Sciences, </a:t>
            </a:r>
            <a:r>
              <a:rPr lang="en-US" sz="1200" kern="1200" dirty="0" err="1" smtClean="0">
                <a:solidFill>
                  <a:schemeClr val="tx1"/>
                </a:solidFill>
                <a:latin typeface="+mn-lt"/>
                <a:ea typeface="+mn-ea"/>
                <a:cs typeface="+mn-cs"/>
              </a:rPr>
              <a:t>Northumbria</a:t>
            </a:r>
            <a:r>
              <a:rPr lang="en-US" sz="1200" kern="1200" dirty="0" smtClean="0">
                <a:solidFill>
                  <a:schemeClr val="tx1"/>
                </a:solidFill>
                <a:latin typeface="+mn-lt"/>
                <a:ea typeface="+mn-ea"/>
                <a:cs typeface="+mn-cs"/>
              </a:rPr>
              <a:t> University, Newcastle Upon Tyne, England </a:t>
            </a:r>
            <a:r>
              <a:rPr lang="en-US" sz="1200" u="sng" kern="1200" dirty="0" smtClean="0">
                <a:solidFill>
                  <a:schemeClr val="tx1"/>
                </a:solidFill>
                <a:latin typeface="+mn-lt"/>
                <a:ea typeface="+mn-ea"/>
                <a:cs typeface="+mn-cs"/>
                <a:hlinkClick r:id="rId9"/>
              </a:rPr>
              <a:t>steven.horsburgh@northumbria.ac.uk</a:t>
            </a:r>
            <a:r>
              <a:rPr lang="en-US" sz="1200" kern="1200" dirty="0" smtClean="0">
                <a:solidFill>
                  <a:schemeClr val="tx1"/>
                </a:solidFill>
                <a:latin typeface="+mn-lt"/>
                <a:ea typeface="+mn-ea"/>
                <a:cs typeface="+mn-cs"/>
              </a:rPr>
              <a:t>.   </a:t>
            </a:r>
            <a:r>
              <a:rPr lang="en-US" sz="1200" kern="1200" baseline="30000" dirty="0" smtClean="0">
                <a:solidFill>
                  <a:schemeClr val="tx1"/>
                </a:solidFill>
                <a:latin typeface="+mn-lt"/>
                <a:ea typeface="+mn-ea"/>
                <a:cs typeface="+mn-cs"/>
              </a:rPr>
              <a:t>2</a:t>
            </a:r>
            <a:r>
              <a:rPr lang="en-US" sz="1200" kern="1200" dirty="0" smtClean="0">
                <a:solidFill>
                  <a:schemeClr val="tx1"/>
                </a:solidFill>
                <a:latin typeface="+mn-lt"/>
                <a:ea typeface="+mn-ea"/>
                <a:cs typeface="+mn-cs"/>
              </a:rPr>
              <a:t>Faculty of Health and Life Sciences, </a:t>
            </a:r>
            <a:r>
              <a:rPr lang="en-US" sz="1200" kern="1200" dirty="0" err="1" smtClean="0">
                <a:solidFill>
                  <a:schemeClr val="tx1"/>
                </a:solidFill>
                <a:latin typeface="+mn-lt"/>
                <a:ea typeface="+mn-ea"/>
                <a:cs typeface="+mn-cs"/>
              </a:rPr>
              <a:t>Northumbria</a:t>
            </a:r>
            <a:r>
              <a:rPr lang="en-US" sz="1200" kern="1200" dirty="0" smtClean="0">
                <a:solidFill>
                  <a:schemeClr val="tx1"/>
                </a:solidFill>
                <a:latin typeface="+mn-lt"/>
                <a:ea typeface="+mn-ea"/>
                <a:cs typeface="+mn-cs"/>
              </a:rPr>
              <a:t> University, Newcastle Upon Tyne, England.</a:t>
            </a:r>
            <a:r>
              <a:rPr lang="en-US" sz="1200" kern="1200" baseline="30000" dirty="0" smtClean="0">
                <a:solidFill>
                  <a:schemeClr val="tx1"/>
                </a:solidFill>
                <a:latin typeface="+mn-lt"/>
                <a:ea typeface="+mn-ea"/>
                <a:cs typeface="+mn-cs"/>
              </a:rPr>
              <a:t>3</a:t>
            </a:r>
            <a:r>
              <a:rPr lang="en-US" sz="1200" kern="1200" dirty="0" smtClean="0">
                <a:solidFill>
                  <a:schemeClr val="tx1"/>
                </a:solidFill>
                <a:latin typeface="+mn-lt"/>
                <a:ea typeface="+mn-ea"/>
                <a:cs typeface="+mn-cs"/>
              </a:rPr>
              <a:t>Research Department, British College of Osteopathic Medicine, London, England. </a:t>
            </a:r>
            <a:r>
              <a:rPr lang="en-US" sz="1200" kern="1200" baseline="30000" dirty="0" smtClean="0">
                <a:solidFill>
                  <a:schemeClr val="tx1"/>
                </a:solidFill>
                <a:latin typeface="+mn-lt"/>
                <a:ea typeface="+mn-ea"/>
                <a:cs typeface="+mn-cs"/>
              </a:rPr>
              <a:t>4</a:t>
            </a:r>
            <a:r>
              <a:rPr lang="en-US" sz="1200" kern="1200" dirty="0" smtClean="0">
                <a:solidFill>
                  <a:schemeClr val="tx1"/>
                </a:solidFill>
                <a:latin typeface="+mn-lt"/>
                <a:ea typeface="+mn-ea"/>
                <a:cs typeface="+mn-cs"/>
              </a:rPr>
              <a:t>Health and Exercise Sciences Research Group, University of </a:t>
            </a:r>
            <a:r>
              <a:rPr lang="en-US" sz="1200" kern="1200" dirty="0" err="1" smtClean="0">
                <a:solidFill>
                  <a:schemeClr val="tx1"/>
                </a:solidFill>
                <a:latin typeface="+mn-lt"/>
                <a:ea typeface="+mn-ea"/>
                <a:cs typeface="+mn-cs"/>
              </a:rPr>
              <a:t>Stirling</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Stirling</a:t>
            </a:r>
            <a:r>
              <a:rPr lang="en-US" sz="1200" kern="1200" dirty="0" smtClean="0">
                <a:solidFill>
                  <a:schemeClr val="tx1"/>
                </a:solidFill>
                <a:latin typeface="+mn-lt"/>
                <a:ea typeface="+mn-ea"/>
                <a:cs typeface="+mn-cs"/>
              </a:rPr>
              <a:t>, Scotland.  </a:t>
            </a:r>
          </a:p>
          <a:p>
            <a:endParaRPr lang="en-US" dirty="0"/>
          </a:p>
        </p:txBody>
      </p:sp>
      <p:sp>
        <p:nvSpPr>
          <p:cNvPr id="4" name="Slide Number Placeholder 3"/>
          <p:cNvSpPr>
            <a:spLocks noGrp="1"/>
          </p:cNvSpPr>
          <p:nvPr>
            <p:ph type="sldNum" sz="quarter" idx="10"/>
          </p:nvPr>
        </p:nvSpPr>
        <p:spPr/>
        <p:txBody>
          <a:bodyPr/>
          <a:lstStyle/>
          <a:p>
            <a:fld id="{5F6983C9-A0E7-E84E-BCF2-29EF4E8B7003}" type="slidenum">
              <a:rPr lang="en-US" smtClean="0"/>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992CBFDA-6E92-C241-9510-C573396C8B54}" type="datetimeFigureOut">
              <a:rPr lang="en-US" smtClean="0"/>
              <a:t>8/22/2016</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992CBFDA-6E92-C241-9510-C573396C8B54}" type="datetimeFigureOut">
              <a:rPr lang="en-US" smtClean="0"/>
              <a:t>8/22/2016</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CF8F6D65-C206-154D-B40A-FE8986AA221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992CBFDA-6E92-C241-9510-C573396C8B54}" type="datetimeFigureOut">
              <a:rPr lang="en-US" smtClean="0"/>
              <a:t>8/22/2016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8F6D65-C206-154D-B40A-FE8986AA221E}"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2CBFDA-6E92-C241-9510-C573396C8B54}" type="datetimeFigureOut">
              <a:rPr lang="en-US" smtClean="0"/>
              <a:t>8/22/2016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8F6D65-C206-154D-B40A-FE8986AA221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92CBFDA-6E92-C241-9510-C573396C8B54}"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F6D65-C206-154D-B40A-FE8986AA221E}"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92CBFDA-6E92-C241-9510-C573396C8B54}"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F6D65-C206-154D-B40A-FE8986AA221E}"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13723D8F-C4A9-41D8-8DD9-654C9CC04DEC}" type="datetime1">
              <a:rPr lang="en-US" smtClean="0"/>
              <a:pPr/>
              <a:t>8/22/2016</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92CBFDA-6E92-C241-9510-C573396C8B54}"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F6D65-C206-154D-B40A-FE8986AA221E}"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992CBFDA-6E92-C241-9510-C573396C8B54}" type="datetimeFigureOut">
              <a:rPr lang="en-US" smtClean="0"/>
              <a:t>8/22/2016</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30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r>
              <a:rPr lang="en-US" smtClean="0"/>
              <a:t>
              </a:t>
            </a:r>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743D985D-41A0-4705-858A-FEEDE5B81603}" type="datetime1">
              <a:rPr lang="en-US" smtClean="0"/>
              <a:pPr/>
              <a:t>8/22/2016</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92CBFDA-6E92-C241-9510-C573396C8B54}" type="datetimeFigureOut">
              <a:rPr lang="en-US" smtClean="0"/>
              <a:t>8/22/2016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8F6D65-C206-154D-B40A-FE8986AA221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92CBFDA-6E92-C241-9510-C573396C8B54}"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F6D65-C206-154D-B40A-FE8986AA221E}" type="slidenum">
              <a:rPr lang="en-US" smtClean="0"/>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92CBFDA-6E92-C241-9510-C573396C8B54}" type="datetimeFigureOut">
              <a:rPr lang="en-US" smtClean="0"/>
              <a:t>8/22/2016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8F6D65-C206-154D-B40A-FE8986AA221E}"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92CBFDA-6E92-C241-9510-C573396C8B54}" type="datetimeFigureOut">
              <a:rPr lang="en-US" smtClean="0"/>
              <a:t>8/22/2016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8F6D65-C206-154D-B40A-FE8986AA221E}"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92CBFDA-6E92-C241-9510-C573396C8B54}" type="datetimeFigureOut">
              <a:rPr lang="en-US" smtClean="0"/>
              <a:t>8/22/2016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8F6D65-C206-154D-B40A-FE8986AA221E}"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992CBFDA-6E92-C241-9510-C573396C8B54}" type="datetimeFigureOut">
              <a:rPr lang="en-US" smtClean="0"/>
              <a:t>8/22/2016</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CF8F6D65-C206-154D-B40A-FE8986AA221E}"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992CBFDA-6E92-C241-9510-C573396C8B54}" type="datetimeFigureOut">
              <a:rPr lang="en-US" smtClean="0"/>
              <a:t>8/22/2016</a:t>
            </a:fld>
            <a:endParaRPr lang="en-US"/>
          </a:p>
        </p:txBody>
      </p:sp>
      <p:sp>
        <p:nvSpPr>
          <p:cNvPr id="6" name="Footer Placeholder 5"/>
          <p:cNvSpPr>
            <a:spLocks noGrp="1"/>
          </p:cNvSpPr>
          <p:nvPr>
            <p:ph type="ftr" sz="quarter" idx="11"/>
          </p:nvPr>
        </p:nvSpPr>
        <p:spPr>
          <a:xfrm>
            <a:off x="2057400" y="6300216"/>
            <a:ext cx="2340864" cy="365125"/>
          </a:xfrm>
        </p:spPr>
        <p:txBody>
          <a:bodyPr/>
          <a:lstStyle/>
          <a:p>
            <a:endParaRPr lang="en-US"/>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CF8F6D65-C206-154D-B40A-FE8986AA221E}"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992CBFDA-6E92-C241-9510-C573396C8B54}" type="datetimeFigureOut">
              <a:rPr lang="en-US" smtClean="0"/>
              <a:t>8/22/2016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8F6D65-C206-154D-B40A-FE8986AA221E}" type="slidenum">
              <a:rPr lang="en-US" smtClean="0"/>
              <a:t>‹#›</a:t>
            </a:fld>
            <a:endParaRPr lang="en-US"/>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92CBFDA-6E92-C241-9510-C573396C8B54}" type="datetimeFigureOut">
              <a:rPr lang="en-US" smtClean="0"/>
              <a:t>8/22/2016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8F6D65-C206-154D-B40A-FE8986AA221E}"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92CBFDA-6E92-C241-9510-C573396C8B54}"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F6D65-C206-154D-B40A-FE8986AA221E}"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992CBFDA-6E92-C241-9510-C573396C8B54}" type="datetimeFigureOut">
              <a:rPr lang="en-US" smtClean="0"/>
              <a:t>8/22/2016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8F6D65-C206-154D-B40A-FE8986AA221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992CBFDA-6E92-C241-9510-C573396C8B54}" type="datetimeFigureOut">
              <a:rPr lang="en-US" smtClean="0"/>
              <a:t>8/22/2016</a:t>
            </a:fld>
            <a:endParaRPr lang="en-US"/>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30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992CBFDA-6E92-C241-9510-C573396C8B54}" type="datetimeFigureOut">
              <a:rPr lang="en-US" smtClean="0"/>
              <a:t>8/22/2016</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992CBFDA-6E92-C241-9510-C573396C8B54}" type="datetimeFigureOut">
              <a:rPr lang="en-US" smtClean="0"/>
              <a:t>8/22/2016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8F6D65-C206-154D-B40A-FE8986AA221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92CBFDA-6E92-C241-9510-C573396C8B54}" type="datetimeFigureOut">
              <a:rPr lang="en-US" smtClean="0"/>
              <a:t>8/22/2016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8F6D65-C206-154D-B40A-FE8986AA221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992CBFDA-6E92-C241-9510-C573396C8B54}" type="datetimeFigureOut">
              <a:rPr lang="en-US" smtClean="0"/>
              <a:t>8/22/2016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8F6D65-C206-154D-B40A-FE8986AA221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992CBFDA-6E92-C241-9510-C573396C8B54}" type="datetimeFigureOut">
              <a:rPr lang="en-US" smtClean="0"/>
              <a:t>8/22/2016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8F6D65-C206-154D-B40A-FE8986AA221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992CBFDA-6E92-C241-9510-C573396C8B54}" type="datetimeFigureOut">
              <a:rPr lang="en-US" smtClean="0"/>
              <a:t>8/22/2016</a:t>
            </a:fld>
            <a:endParaRPr lang="en-US"/>
          </a:p>
        </p:txBody>
      </p:sp>
      <p:sp>
        <p:nvSpPr>
          <p:cNvPr id="6" name="Footer Placeholder 5"/>
          <p:cNvSpPr>
            <a:spLocks noGrp="1"/>
          </p:cNvSpPr>
          <p:nvPr>
            <p:ph type="ftr" sz="quarter" idx="11"/>
          </p:nvPr>
        </p:nvSpPr>
        <p:spPr>
          <a:xfrm>
            <a:off x="2057400" y="6297706"/>
            <a:ext cx="2339788" cy="365125"/>
          </a:xfrm>
        </p:spPr>
        <p:txBody>
          <a:bodyPr/>
          <a:lstStyle/>
          <a:p>
            <a:endParaRPr lang="en-US"/>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69E29E33-B620-47F9-BB04-8846C2A5AFCC}"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992CBFDA-6E92-C241-9510-C573396C8B54}" type="datetimeFigureOut">
              <a:rPr lang="en-US" smtClean="0"/>
              <a:t>8/22/2016</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CF8F6D65-C206-154D-B40A-FE8986AA221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 id="2147483995" r:id="rId10"/>
    <p:sldLayoutId id="2147483996" r:id="rId11"/>
    <p:sldLayoutId id="2147483997" r:id="rId12"/>
    <p:sldLayoutId id="2147483998" r:id="rId13"/>
    <p:sldLayoutId id="2147483999"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992CBFDA-6E92-C241-9510-C573396C8B54}" type="datetimeFigureOut">
              <a:rPr lang="en-US" smtClean="0"/>
              <a:t>8/22/2016</a:t>
            </a:fld>
            <a:endParaRPr lang="en-US"/>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CF8F6D65-C206-154D-B40A-FE8986AA221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4162" r:id="rId1"/>
    <p:sldLayoutId id="2147484163" r:id="rId2"/>
    <p:sldLayoutId id="2147484164" r:id="rId3"/>
    <p:sldLayoutId id="2147484165" r:id="rId4"/>
    <p:sldLayoutId id="2147484166" r:id="rId5"/>
    <p:sldLayoutId id="2147484167" r:id="rId6"/>
    <p:sldLayoutId id="2147484168" r:id="rId7"/>
    <p:sldLayoutId id="2147484169" r:id="rId8"/>
    <p:sldLayoutId id="2147484170" r:id="rId9"/>
    <p:sldLayoutId id="2147484171" r:id="rId10"/>
    <p:sldLayoutId id="2147484172" r:id="rId11"/>
    <p:sldLayoutId id="2147484173" r:id="rId12"/>
    <p:sldLayoutId id="2147484174" r:id="rId13"/>
    <p:sldLayoutId id="2147484175"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hyperlink" Target="mailto:denhardt@dls.rutgers.edu" TargetMode="Externa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3570381"/>
            <a:ext cx="6692900" cy="1141319"/>
          </a:xfrm>
        </p:spPr>
        <p:txBody>
          <a:bodyPr>
            <a:noAutofit/>
          </a:bodyPr>
          <a:lstStyle/>
          <a:p>
            <a:r>
              <a:rPr lang="en-US" sz="3200" b="1" dirty="0" smtClean="0"/>
              <a:t>Neurological Stress and </a:t>
            </a:r>
            <a:r>
              <a:rPr lang="en-US" sz="3200" b="1" dirty="0" err="1" smtClean="0"/>
              <a:t>Epigenetics</a:t>
            </a:r>
            <a:r>
              <a:rPr lang="en-US" sz="3200" b="1" dirty="0" smtClean="0"/>
              <a:t> in Physical Rehabilitation</a:t>
            </a:r>
            <a:endParaRPr lang="en-US" sz="3200" dirty="0"/>
          </a:p>
        </p:txBody>
      </p:sp>
      <p:sp>
        <p:nvSpPr>
          <p:cNvPr id="3" name="Subtitle 2"/>
          <p:cNvSpPr>
            <a:spLocks noGrp="1"/>
          </p:cNvSpPr>
          <p:nvPr>
            <p:ph type="subTitle" idx="1"/>
          </p:nvPr>
        </p:nvSpPr>
        <p:spPr>
          <a:xfrm>
            <a:off x="876300" y="4723653"/>
            <a:ext cx="5867400" cy="438897"/>
          </a:xfrm>
        </p:spPr>
        <p:txBody>
          <a:bodyPr>
            <a:noAutofit/>
          </a:bodyPr>
          <a:lstStyle/>
          <a:p>
            <a:r>
              <a:rPr lang="en-US" sz="1800" dirty="0" smtClean="0"/>
              <a:t>Presenter: David T. </a:t>
            </a:r>
            <a:r>
              <a:rPr lang="en-US" sz="1800" dirty="0" err="1" smtClean="0"/>
              <a:t>Denhardt</a:t>
            </a:r>
            <a:endParaRPr lang="en-US" sz="1800" dirty="0" smtClean="0"/>
          </a:p>
          <a:p>
            <a:endParaRPr lang="en-US" sz="1800" dirty="0" smtClean="0"/>
          </a:p>
          <a:p>
            <a:r>
              <a:rPr lang="en-US" sz="1800" b="1" dirty="0" smtClean="0"/>
              <a:t>Physical Therapy Rehabilitation Conferences 2016</a:t>
            </a:r>
          </a:p>
          <a:p>
            <a:r>
              <a:rPr lang="en-US" sz="1800" dirty="0" smtClean="0"/>
              <a:t>August 23, 2016</a:t>
            </a:r>
          </a:p>
          <a:p>
            <a:endParaRPr lang="en-US" sz="1800" dirty="0"/>
          </a:p>
        </p:txBody>
      </p:sp>
      <p:sp>
        <p:nvSpPr>
          <p:cNvPr id="5" name="TextBox 4"/>
          <p:cNvSpPr txBox="1"/>
          <p:nvPr/>
        </p:nvSpPr>
        <p:spPr>
          <a:xfrm>
            <a:off x="152400" y="5686425"/>
            <a:ext cx="3524683" cy="369332"/>
          </a:xfrm>
          <a:prstGeom prst="rect">
            <a:avLst/>
          </a:prstGeom>
          <a:noFill/>
        </p:spPr>
        <p:txBody>
          <a:bodyPr wrap="none" rtlCol="0">
            <a:spAutoFit/>
          </a:bodyPr>
          <a:lstStyle/>
          <a:p>
            <a:r>
              <a:rPr lang="en-US" dirty="0" smtClean="0"/>
              <a:t>Slides courtesy of  Tammy Forlenza</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1177367"/>
          </a:xfrm>
        </p:spPr>
        <p:txBody>
          <a:bodyPr>
            <a:noAutofit/>
          </a:bodyPr>
          <a:lstStyle/>
          <a:p>
            <a:r>
              <a:rPr lang="en-US" sz="2400" b="1" dirty="0" smtClean="0"/>
              <a:t>Neurological Stress and </a:t>
            </a:r>
            <a:r>
              <a:rPr lang="en-US" sz="2400" b="1" dirty="0" err="1" smtClean="0"/>
              <a:t>Epigenetics</a:t>
            </a:r>
            <a:r>
              <a:rPr lang="en-US" sz="2400" b="1" dirty="0" smtClean="0"/>
              <a:t> in Physical Rehabilitation</a:t>
            </a:r>
            <a:br>
              <a:rPr lang="en-US" sz="2400" b="1" dirty="0" smtClean="0"/>
            </a:br>
            <a:r>
              <a:rPr lang="en-US" sz="1200" b="1" dirty="0" smtClean="0"/>
              <a:t>OUTLIINE:    </a:t>
            </a:r>
            <a:r>
              <a:rPr lang="en-US" sz="1200" dirty="0" smtClean="0"/>
              <a:t>(No major role for OPN)    (REVIEW OF SOME RECENT IMPORTANT ADVANCES – NOT MY OWN)</a:t>
            </a:r>
            <a:r>
              <a:rPr lang="en-US" sz="2400" dirty="0" smtClean="0"/>
              <a:t/>
            </a:r>
            <a:br>
              <a:rPr lang="en-US" sz="2400" dirty="0" smtClean="0"/>
            </a:br>
            <a:r>
              <a:rPr lang="en-US" sz="1400" dirty="0" smtClean="0"/>
              <a:t>David T. </a:t>
            </a:r>
            <a:r>
              <a:rPr lang="en-US" sz="1400" dirty="0" err="1" smtClean="0"/>
              <a:t>Denhardt</a:t>
            </a:r>
            <a:r>
              <a:rPr lang="en-US" sz="1400" dirty="0" smtClean="0"/>
              <a:t>, Rutgers University, Emeritus Professor   </a:t>
            </a:r>
            <a:r>
              <a:rPr lang="en-US" sz="1400" u="sng" dirty="0" smtClean="0">
                <a:hlinkClick r:id="rId2"/>
              </a:rPr>
              <a:t>denhardt@dls.rutgers.edu</a:t>
            </a:r>
            <a:r>
              <a:rPr lang="en-US" sz="1400" dirty="0" smtClean="0"/>
              <a:t>   Aug. 23, 2016</a:t>
            </a:r>
            <a:endParaRPr lang="en-US" sz="1400" dirty="0"/>
          </a:p>
        </p:txBody>
      </p:sp>
      <p:sp>
        <p:nvSpPr>
          <p:cNvPr id="3" name="Content Placeholder 2"/>
          <p:cNvSpPr>
            <a:spLocks noGrp="1"/>
          </p:cNvSpPr>
          <p:nvPr>
            <p:ph idx="1"/>
          </p:nvPr>
        </p:nvSpPr>
        <p:spPr>
          <a:xfrm>
            <a:off x="457200" y="2741534"/>
            <a:ext cx="8382000" cy="3423961"/>
          </a:xfrm>
        </p:spPr>
        <p:txBody>
          <a:bodyPr>
            <a:noAutofit/>
          </a:bodyPr>
          <a:lstStyle/>
          <a:p>
            <a:pPr>
              <a:spcBef>
                <a:spcPts val="1000"/>
              </a:spcBef>
              <a:buNone/>
            </a:pPr>
            <a:r>
              <a:rPr lang="en-US" sz="1050" dirty="0" smtClean="0"/>
              <a:t>	E.W. Pang and colleagues:  (</a:t>
            </a:r>
            <a:r>
              <a:rPr lang="en-US" sz="1050" dirty="0" err="1" smtClean="0"/>
              <a:t>Univ</a:t>
            </a:r>
            <a:r>
              <a:rPr lang="en-US" sz="1050" dirty="0" smtClean="0"/>
              <a:t> of Toronto, Canada) “</a:t>
            </a:r>
            <a:r>
              <a:rPr lang="en-US" sz="1050" i="1" dirty="0" smtClean="0"/>
              <a:t>Different neural mechanisms underline deficits in mental flexibility”</a:t>
            </a:r>
            <a:r>
              <a:rPr lang="en-US" sz="1050" dirty="0" smtClean="0"/>
              <a:t>. (</a:t>
            </a:r>
            <a:r>
              <a:rPr lang="en-US" sz="1050" i="1" dirty="0" smtClean="0"/>
              <a:t>Frontiers Psychiatry</a:t>
            </a:r>
            <a:r>
              <a:rPr lang="en-US" sz="1050" dirty="0" smtClean="0"/>
              <a:t> 2015)   Mental inflexibility – core executive function –  similar in both PTSD (post-traumatic stress disorder) and </a:t>
            </a:r>
            <a:r>
              <a:rPr lang="en-US" sz="1050" dirty="0" err="1" smtClean="0"/>
              <a:t>mTBI</a:t>
            </a:r>
            <a:r>
              <a:rPr lang="en-US" sz="1050" dirty="0" smtClean="0"/>
              <a:t> (mild traumatic brain injury).  Distinct neural profiles in the two disorders evidenced by </a:t>
            </a:r>
            <a:r>
              <a:rPr lang="en-US" sz="1050" b="1" u="sng" dirty="0" err="1" smtClean="0"/>
              <a:t>magnetoencephalography</a:t>
            </a:r>
            <a:r>
              <a:rPr lang="en-US" sz="1050" u="sng" dirty="0" smtClean="0"/>
              <a:t>:</a:t>
            </a:r>
            <a:r>
              <a:rPr lang="en-US" sz="1050" dirty="0" smtClean="0"/>
              <a:t>   “</a:t>
            </a:r>
            <a:r>
              <a:rPr lang="en-US" sz="1050" i="1" dirty="0" smtClean="0"/>
              <a:t>Reduced brain connectivity and mental flexibility in </a:t>
            </a:r>
            <a:r>
              <a:rPr lang="en-US" sz="1050" i="1" dirty="0" err="1" smtClean="0"/>
              <a:t>mTBI</a:t>
            </a:r>
            <a:r>
              <a:rPr lang="en-US" sz="1050" i="1" dirty="0" smtClean="0"/>
              <a:t>”</a:t>
            </a:r>
            <a:r>
              <a:rPr lang="en-US" sz="1050" dirty="0" smtClean="0"/>
              <a:t> (</a:t>
            </a:r>
            <a:r>
              <a:rPr lang="en-US" sz="1050" i="1" dirty="0" err="1" smtClean="0"/>
              <a:t>Clin</a:t>
            </a:r>
            <a:r>
              <a:rPr lang="en-US" sz="1050" i="1" dirty="0" smtClean="0"/>
              <a:t> Translational </a:t>
            </a:r>
            <a:r>
              <a:rPr lang="en-US" sz="1050" i="1" dirty="0" err="1" smtClean="0"/>
              <a:t>Neurol</a:t>
            </a:r>
            <a:r>
              <a:rPr lang="en-US" sz="1050" dirty="0" smtClean="0"/>
              <a:t> 2015) shown by MEG. When challenged, patients unable to “boost” their connectivity, hence a deterioration in performance. Limits access to one’s cognitive reserve: “</a:t>
            </a:r>
            <a:r>
              <a:rPr lang="en-US" sz="1050" i="1" dirty="0" smtClean="0"/>
              <a:t>From Structure to Circuits: The Contribution of MEG Connectivity Studies to Functional Neurosurgery”</a:t>
            </a:r>
            <a:r>
              <a:rPr lang="en-US" sz="1050" dirty="0" smtClean="0"/>
              <a:t> (</a:t>
            </a:r>
            <a:r>
              <a:rPr lang="en-US" sz="1050" i="1" dirty="0" smtClean="0"/>
              <a:t>Frontiers in </a:t>
            </a:r>
            <a:r>
              <a:rPr lang="en-US" sz="1050" i="1" dirty="0" err="1" smtClean="0"/>
              <a:t>Neuroanatomy</a:t>
            </a:r>
            <a:r>
              <a:rPr lang="en-US" sz="1050" dirty="0" smtClean="0"/>
              <a:t> 2016) Based on the fact that intracellular neuronal currents generate a magnetic field that can be detected by highly sensitive </a:t>
            </a:r>
            <a:r>
              <a:rPr lang="en-US" sz="1050" dirty="0" err="1" smtClean="0"/>
              <a:t>biomagnetometers</a:t>
            </a:r>
            <a:r>
              <a:rPr lang="en-US" sz="1050" dirty="0" smtClean="0"/>
              <a:t>.  Offers exquisite resolution in time and oscillatory domain in a spatial domain. Enhances what is seen with </a:t>
            </a:r>
            <a:r>
              <a:rPr lang="en-US" sz="1050" dirty="0" err="1" smtClean="0"/>
              <a:t>fMRI</a:t>
            </a:r>
            <a:r>
              <a:rPr lang="en-US" sz="1050" dirty="0" smtClean="0"/>
              <a:t> connectivity studies. </a:t>
            </a:r>
          </a:p>
          <a:p>
            <a:pPr>
              <a:spcBef>
                <a:spcPts val="1000"/>
              </a:spcBef>
              <a:buNone/>
            </a:pPr>
            <a:r>
              <a:rPr lang="en-US" sz="1050" dirty="0" smtClean="0"/>
              <a:t>	R. </a:t>
            </a:r>
            <a:r>
              <a:rPr lang="en-US" sz="1050" dirty="0" err="1" smtClean="0"/>
              <a:t>Yehuda</a:t>
            </a:r>
            <a:r>
              <a:rPr lang="en-US" sz="1050" dirty="0" smtClean="0"/>
              <a:t> and co-workers: (VA Med </a:t>
            </a:r>
            <a:r>
              <a:rPr lang="en-US" sz="1050" dirty="0" err="1" smtClean="0"/>
              <a:t>Cntr</a:t>
            </a:r>
            <a:r>
              <a:rPr lang="en-US" sz="1050" dirty="0" smtClean="0"/>
              <a:t>, Icahn </a:t>
            </a:r>
            <a:r>
              <a:rPr lang="en-US" sz="1050" dirty="0" err="1" smtClean="0"/>
              <a:t>Sch</a:t>
            </a:r>
            <a:r>
              <a:rPr lang="en-US" sz="1050" dirty="0" smtClean="0"/>
              <a:t> of Med, Mt Sinai NY)  “</a:t>
            </a:r>
            <a:r>
              <a:rPr lang="en-US" sz="1050" i="1" dirty="0" err="1" smtClean="0"/>
              <a:t>Glucocorticoid</a:t>
            </a:r>
            <a:r>
              <a:rPr lang="en-US" sz="1050" i="1" dirty="0" smtClean="0"/>
              <a:t>-related predictors and correlates of PTSD treatment in combat veterans</a:t>
            </a:r>
            <a:r>
              <a:rPr lang="en-US" sz="1050" dirty="0" smtClean="0"/>
              <a:t>” (</a:t>
            </a:r>
            <a:r>
              <a:rPr lang="en-US" sz="1050" i="1" dirty="0" smtClean="0"/>
              <a:t>Interface Focus, Royal Society 2014).</a:t>
            </a:r>
            <a:r>
              <a:rPr lang="en-US" sz="1050" dirty="0" smtClean="0"/>
              <a:t> The NR3C1 </a:t>
            </a:r>
            <a:r>
              <a:rPr lang="en-US" sz="1050" dirty="0" err="1" smtClean="0"/>
              <a:t>glucocorticoid</a:t>
            </a:r>
            <a:r>
              <a:rPr lang="en-US" sz="1050" dirty="0" smtClean="0"/>
              <a:t> receptor, notably the BCLI polymorphism therein, is associated with increased GR sensitivity, particularly the GG and GC alleles, appeared to be most predictive of successful recovery from PTSD.  </a:t>
            </a:r>
          </a:p>
          <a:p>
            <a:pPr>
              <a:spcBef>
                <a:spcPts val="1000"/>
              </a:spcBef>
              <a:buNone/>
            </a:pPr>
            <a:r>
              <a:rPr lang="en-US" sz="1050" dirty="0" smtClean="0"/>
              <a:t>	S. </a:t>
            </a:r>
            <a:r>
              <a:rPr lang="en-US" sz="1050" dirty="0" err="1" smtClean="0"/>
              <a:t>Horsburgh</a:t>
            </a:r>
            <a:r>
              <a:rPr lang="en-US" sz="1050" dirty="0" smtClean="0"/>
              <a:t> and colleagues (Dept Applied Science, </a:t>
            </a:r>
            <a:r>
              <a:rPr lang="en-US" sz="1050" dirty="0" err="1" smtClean="0"/>
              <a:t>Northumbria</a:t>
            </a:r>
            <a:r>
              <a:rPr lang="en-US" sz="1050" dirty="0" smtClean="0"/>
              <a:t> </a:t>
            </a:r>
            <a:r>
              <a:rPr lang="en-US" sz="1050" dirty="0" err="1" smtClean="0"/>
              <a:t>Univ</a:t>
            </a:r>
            <a:r>
              <a:rPr lang="en-US" sz="1050" dirty="0" smtClean="0"/>
              <a:t>, UK) </a:t>
            </a:r>
            <a:r>
              <a:rPr lang="en-US" sz="1050" i="1" dirty="0" smtClean="0"/>
              <a:t>“Circulating changes following damaging eccentric exercise do not significantly alter markers of DNA </a:t>
            </a:r>
            <a:r>
              <a:rPr lang="en-US" sz="1050" i="1" dirty="0" err="1" smtClean="0"/>
              <a:t>methylation</a:t>
            </a:r>
            <a:r>
              <a:rPr lang="en-US" sz="1050" i="1" dirty="0" smtClean="0"/>
              <a:t> in human peripheral blood mononuclear cells”. </a:t>
            </a:r>
            <a:r>
              <a:rPr lang="en-US" sz="1050" dirty="0" smtClean="0"/>
              <a:t>(Submitted to Frontiers in Genetics: </a:t>
            </a:r>
            <a:r>
              <a:rPr lang="en-US" sz="1050" dirty="0" err="1" smtClean="0"/>
              <a:t>Epigenomics</a:t>
            </a:r>
            <a:r>
              <a:rPr lang="en-US" sz="1050" dirty="0" smtClean="0"/>
              <a:t> and </a:t>
            </a:r>
            <a:r>
              <a:rPr lang="en-US" sz="1050" dirty="0" err="1" smtClean="0"/>
              <a:t>Epigenetics</a:t>
            </a:r>
            <a:r>
              <a:rPr lang="en-US" sz="1050" dirty="0" smtClean="0"/>
              <a:t> 2016). Aerobic exercise involves endurance training, which involves extensive time over repeated periods. Eccentric (jump training) requires muscles to exert maximum force in short intervals of time, with the goal of increasing power. Aerobic, but not eccentric, exercise leads to increased oxygen utilization and attenuation of global and gene-specific </a:t>
            </a:r>
            <a:r>
              <a:rPr lang="en-US" sz="1050" dirty="0" err="1" smtClean="0"/>
              <a:t>methylation</a:t>
            </a:r>
            <a:r>
              <a:rPr lang="en-US" sz="1050" dirty="0" smtClean="0"/>
              <a:t>. Eccentric (“drop jump”) leads to an increase in muscle soreness and plasma </a:t>
            </a:r>
            <a:r>
              <a:rPr lang="en-US" sz="1050" dirty="0" err="1" smtClean="0"/>
              <a:t>creatine</a:t>
            </a:r>
            <a:r>
              <a:rPr lang="en-US" sz="1050" dirty="0" smtClean="0"/>
              <a:t> </a:t>
            </a:r>
            <a:r>
              <a:rPr lang="en-US" sz="1050" dirty="0" err="1" smtClean="0"/>
              <a:t>kinase</a:t>
            </a:r>
            <a:r>
              <a:rPr lang="en-US" sz="1050" dirty="0" smtClean="0"/>
              <a:t> activity but no change in DNA </a:t>
            </a:r>
            <a:r>
              <a:rPr lang="en-US" sz="1050" dirty="0" err="1" smtClean="0"/>
              <a:t>methylation</a:t>
            </a:r>
            <a:r>
              <a:rPr lang="en-US" sz="1050" dirty="0" smtClean="0"/>
              <a:t> patterns. More broadly, exercise of either sort clearly has the potential, with some evidence, that that significant changes in systemic inflammation, likely via </a:t>
            </a:r>
            <a:r>
              <a:rPr lang="en-US" sz="1050" dirty="0" err="1" smtClean="0"/>
              <a:t>PBMCs</a:t>
            </a:r>
            <a:r>
              <a:rPr lang="en-US" sz="1050" dirty="0" smtClean="0"/>
              <a:t> that circulate throughout the body, may cause multiple epigenetic effects, likely by affecting </a:t>
            </a:r>
            <a:r>
              <a:rPr lang="en-US" sz="1050" dirty="0" err="1" smtClean="0"/>
              <a:t>miRNAs</a:t>
            </a:r>
            <a:r>
              <a:rPr lang="en-US" sz="1050" dirty="0" smtClean="0"/>
              <a:t> and multiple enzymes involved in modifying DNA.</a:t>
            </a:r>
          </a:p>
          <a:p>
            <a:pPr>
              <a:spcBef>
                <a:spcPts val="1000"/>
              </a:spcBef>
              <a:buNone/>
            </a:pPr>
            <a:endParaRPr lang="en-US" sz="1050" dirty="0"/>
          </a:p>
        </p:txBody>
      </p:sp>
      <p:sp>
        <p:nvSpPr>
          <p:cNvPr id="5" name="TextBox 4"/>
          <p:cNvSpPr txBox="1"/>
          <p:nvPr/>
        </p:nvSpPr>
        <p:spPr>
          <a:xfrm>
            <a:off x="457201" y="1735138"/>
            <a:ext cx="8229599" cy="1107996"/>
          </a:xfrm>
          <a:prstGeom prst="rect">
            <a:avLst/>
          </a:prstGeom>
          <a:noFill/>
        </p:spPr>
        <p:txBody>
          <a:bodyPr wrap="square" rtlCol="0">
            <a:spAutoFit/>
          </a:bodyPr>
          <a:lstStyle/>
          <a:p>
            <a:r>
              <a:rPr lang="en-US" sz="1100" u="sng" dirty="0"/>
              <a:t>Neurological Stress</a:t>
            </a:r>
            <a:r>
              <a:rPr lang="en-US" sz="1100" dirty="0"/>
              <a:t> – The cause of multiple problems in the world today – many consequences of varying degrees of severity – results in the activation of the HPA axis [hypothalamus (vasopressin and </a:t>
            </a:r>
            <a:r>
              <a:rPr lang="en-US" sz="1100" dirty="0" err="1"/>
              <a:t>corticotropin</a:t>
            </a:r>
            <a:r>
              <a:rPr lang="en-US" sz="1100" dirty="0"/>
              <a:t> releasing hormone, CRH), pituitary (adrenal </a:t>
            </a:r>
            <a:r>
              <a:rPr lang="en-US" sz="1100" dirty="0" err="1"/>
              <a:t>corticotropic</a:t>
            </a:r>
            <a:r>
              <a:rPr lang="en-US" sz="1100" dirty="0"/>
              <a:t> hormone, ACTH), and adrenals (</a:t>
            </a:r>
            <a:r>
              <a:rPr lang="en-US" sz="1100" dirty="0" err="1"/>
              <a:t>cortisol</a:t>
            </a:r>
            <a:r>
              <a:rPr lang="en-US" sz="1100" dirty="0"/>
              <a:t>, CORT)] – </a:t>
            </a:r>
            <a:r>
              <a:rPr lang="en-US" sz="1100" dirty="0" err="1"/>
              <a:t>glucocorticoid</a:t>
            </a:r>
            <a:r>
              <a:rPr lang="en-US" sz="1100" dirty="0"/>
              <a:t> &amp; </a:t>
            </a:r>
            <a:r>
              <a:rPr lang="en-US" sz="1100" dirty="0" err="1"/>
              <a:t>mineralocorticoid</a:t>
            </a:r>
            <a:r>
              <a:rPr lang="en-US" sz="1100" dirty="0"/>
              <a:t> release - essential roles in signaling most of the stress responses thought out the body – engage a variety of receptors in numerous target cells throughout the body and brain. Presented following this intro are details of 5 papers.</a:t>
            </a:r>
          </a:p>
          <a:p>
            <a:endParaRPr lang="en-US"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Different Neural Mechanisms Underlie Deficits in Mental Flexibility in Post-Traumatic Stress Disorder Compared to Mild Traumatic Brain </a:t>
            </a:r>
            <a:r>
              <a:rPr lang="en-US" sz="2400" b="1" dirty="0" smtClean="0"/>
              <a:t>Injury</a:t>
            </a:r>
            <a:endParaRPr lang="en-US" sz="2400" b="1" dirty="0"/>
          </a:p>
        </p:txBody>
      </p:sp>
      <p:sp>
        <p:nvSpPr>
          <p:cNvPr id="3" name="Content Placeholder 2"/>
          <p:cNvSpPr>
            <a:spLocks noGrp="1"/>
          </p:cNvSpPr>
          <p:nvPr>
            <p:ph idx="1"/>
          </p:nvPr>
        </p:nvSpPr>
        <p:spPr>
          <a:xfrm>
            <a:off x="457200" y="2463801"/>
            <a:ext cx="8229600" cy="3892536"/>
          </a:xfrm>
        </p:spPr>
        <p:txBody>
          <a:bodyPr>
            <a:normAutofit fontScale="70000" lnSpcReduction="20000"/>
          </a:bodyPr>
          <a:lstStyle/>
          <a:p>
            <a:pPr>
              <a:buNone/>
            </a:pPr>
            <a:r>
              <a:rPr lang="en-US" dirty="0" smtClean="0"/>
              <a:t>	</a:t>
            </a:r>
            <a:r>
              <a:rPr lang="en-US" dirty="0" smtClean="0"/>
              <a:t>ABSTRACT: </a:t>
            </a:r>
            <a:r>
              <a:rPr lang="en-US" dirty="0" smtClean="0"/>
              <a:t>Mental </a:t>
            </a:r>
            <a:r>
              <a:rPr lang="en-US" dirty="0"/>
              <a:t>flexibility is a core executive function that underlies the ability to adapt to changing situations and respond to new information. Individuals with post-traumatic stress disorder (PTSD) and mild traumatic brain injury (</a:t>
            </a:r>
            <a:r>
              <a:rPr lang="en-US" dirty="0" err="1"/>
              <a:t>mTBI</a:t>
            </a:r>
            <a:r>
              <a:rPr lang="en-US" dirty="0"/>
              <a:t>) complain of a number of executive function difficulties, one of which is mental inflexibility or an inability to switch between concepts. While the behavioral presentation of mental inflexibility is similar in those with PTSD or </a:t>
            </a:r>
            <a:r>
              <a:rPr lang="en-US" dirty="0" err="1"/>
              <a:t>mTBI</a:t>
            </a:r>
            <a:r>
              <a:rPr lang="en-US" dirty="0"/>
              <a:t>, we hypothesized that the differences in their etiology would manifest as differences in their underlying brain processing. The neural substrates of mental flexibility have been examined with a number of </a:t>
            </a:r>
            <a:r>
              <a:rPr lang="en-US" dirty="0" err="1"/>
              <a:t>neuroimaging</a:t>
            </a:r>
            <a:r>
              <a:rPr lang="en-US" dirty="0"/>
              <a:t> modalities. Functional magnetic resonance imaging has elucidated the brain regions involved, whereas electroencephalography has been applied to understand the timing of the brain activations. </a:t>
            </a:r>
            <a:r>
              <a:rPr lang="en-US" dirty="0" err="1"/>
              <a:t>Magnetoencephalography</a:t>
            </a:r>
            <a:r>
              <a:rPr lang="en-US" dirty="0"/>
              <a:t>, with its high temporal and spatial resolution, has more recently been used to delineate the spatiotemporal progression of brain processes involved in mental flexibility and has been applied to the study of clinical populations. In a number of separate studies, our group has compared the source localization and brain connectivity during a mental flexibility set-shifting task in a group of soldiers with PTSD and civilians with an acute </a:t>
            </a:r>
            <a:r>
              <a:rPr lang="en-US" dirty="0" err="1"/>
              <a:t>mTBI</a:t>
            </a:r>
            <a:r>
              <a:rPr lang="en-US" dirty="0"/>
              <a:t>. In this article, we review the results from these studies and integrate the data between groups to compare and contrast differences in behavioral, neural, and connectivity findings. We show that the different etiologies of PTSD and </a:t>
            </a:r>
            <a:r>
              <a:rPr lang="en-US" dirty="0" err="1"/>
              <a:t>mTBI</a:t>
            </a:r>
            <a:r>
              <a:rPr lang="en-US" dirty="0"/>
              <a:t> are expressed as distinct neural profiles for mental flexibility that differentiate the groups despite their similar clinical presentations.  </a:t>
            </a:r>
            <a:r>
              <a:rPr lang="en-US" dirty="0" smtClean="0"/>
              <a:t> </a:t>
            </a:r>
            <a:endParaRPr lang="en-US" dirty="0"/>
          </a:p>
        </p:txBody>
      </p:sp>
      <p:sp>
        <p:nvSpPr>
          <p:cNvPr id="4" name="TextBox 3"/>
          <p:cNvSpPr txBox="1"/>
          <p:nvPr/>
        </p:nvSpPr>
        <p:spPr>
          <a:xfrm>
            <a:off x="457200" y="1775216"/>
            <a:ext cx="8229600" cy="307777"/>
          </a:xfrm>
          <a:prstGeom prst="rect">
            <a:avLst/>
          </a:prstGeom>
          <a:noFill/>
        </p:spPr>
        <p:txBody>
          <a:bodyPr wrap="square" rtlCol="0">
            <a:spAutoFit/>
          </a:bodyPr>
          <a:lstStyle/>
          <a:p>
            <a:r>
              <a:rPr lang="en-US" sz="1400" dirty="0" smtClean="0"/>
              <a:t>Front Psychiatry. </a:t>
            </a:r>
            <a:r>
              <a:rPr lang="en-US" sz="1400" dirty="0"/>
              <a:t>2015 Dec 3;6:</a:t>
            </a:r>
            <a:r>
              <a:rPr lang="en-US" sz="1400" dirty="0" smtClean="0"/>
              <a:t>170 </a:t>
            </a:r>
            <a:r>
              <a:rPr lang="en-US" sz="1400" dirty="0"/>
              <a:t>.</a:t>
            </a:r>
            <a:r>
              <a:rPr lang="en-US" sz="1400" dirty="0" smtClean="0"/>
              <a:t> E.W. Pang and colleagues:  (</a:t>
            </a:r>
            <a:r>
              <a:rPr lang="en-US" sz="1400" dirty="0" smtClean="0"/>
              <a:t>University of </a:t>
            </a:r>
            <a:r>
              <a:rPr lang="en-US" sz="1400" dirty="0" smtClean="0"/>
              <a:t>Toronto</a:t>
            </a:r>
            <a:r>
              <a:rPr lang="en-US" sz="1400" dirty="0" smtClean="0"/>
              <a:t>, Ont.  </a:t>
            </a:r>
            <a:r>
              <a:rPr lang="en-US" sz="1400" dirty="0" smtClean="0"/>
              <a:t>Canada)</a:t>
            </a:r>
            <a:endParaRPr lang="en-US" sz="1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783667"/>
          </a:xfrm>
        </p:spPr>
        <p:txBody>
          <a:bodyPr>
            <a:noAutofit/>
          </a:bodyPr>
          <a:lstStyle/>
          <a:p>
            <a:r>
              <a:rPr lang="en-US" sz="2400" b="1" dirty="0"/>
              <a:t>Reduced brain connectivity and mental flexibility in mild traumatic brain </a:t>
            </a:r>
            <a:r>
              <a:rPr lang="en-US" sz="2400" b="1" dirty="0" smtClean="0"/>
              <a:t>injury</a:t>
            </a:r>
            <a:endParaRPr lang="en-US" sz="2400" b="1" dirty="0"/>
          </a:p>
        </p:txBody>
      </p:sp>
      <p:sp>
        <p:nvSpPr>
          <p:cNvPr id="3" name="Content Placeholder 2"/>
          <p:cNvSpPr>
            <a:spLocks noGrp="1"/>
          </p:cNvSpPr>
          <p:nvPr>
            <p:ph idx="1"/>
          </p:nvPr>
        </p:nvSpPr>
        <p:spPr>
          <a:xfrm>
            <a:off x="859834" y="2362200"/>
            <a:ext cx="7826966" cy="4661236"/>
          </a:xfrm>
        </p:spPr>
        <p:txBody>
          <a:bodyPr>
            <a:normAutofit/>
          </a:bodyPr>
          <a:lstStyle/>
          <a:p>
            <a:pPr>
              <a:buNone/>
            </a:pPr>
            <a:r>
              <a:rPr lang="en-US" sz="1600" dirty="0" smtClean="0"/>
              <a:t>OBJECTIVE: A </a:t>
            </a:r>
            <a:r>
              <a:rPr lang="en-US" sz="1600" dirty="0"/>
              <a:t>mild traumatic brain injury (</a:t>
            </a:r>
            <a:r>
              <a:rPr lang="en-US" sz="1600" dirty="0" err="1"/>
              <a:t>mTBI</a:t>
            </a:r>
            <a:r>
              <a:rPr lang="en-US" sz="1600" dirty="0"/>
              <a:t>), or concussion, has known neuropsychological </a:t>
            </a:r>
            <a:r>
              <a:rPr lang="en-US" sz="1600" dirty="0" err="1"/>
              <a:t>sequelae</a:t>
            </a:r>
            <a:r>
              <a:rPr lang="en-US" sz="1600" dirty="0"/>
              <a:t>, and </a:t>
            </a:r>
            <a:r>
              <a:rPr lang="en-US" sz="1600" dirty="0" err="1"/>
              <a:t>neuroimaging</a:t>
            </a:r>
            <a:r>
              <a:rPr lang="en-US" sz="1600" dirty="0"/>
              <a:t> shows disturbed brain connectivity during the resting state. We hypothesized that task-based functional connectivity measures, using </a:t>
            </a:r>
            <a:r>
              <a:rPr lang="en-US" sz="1600" dirty="0" err="1"/>
              <a:t>magnetoencephalography</a:t>
            </a:r>
            <a:r>
              <a:rPr lang="en-US" sz="1600" dirty="0"/>
              <a:t> (MEG), would better link the neurobiological underpinnings of cognitive deficits to specific brain damage</a:t>
            </a:r>
            <a:r>
              <a:rPr lang="en-US" sz="1600" dirty="0" smtClean="0"/>
              <a:t>.</a:t>
            </a:r>
          </a:p>
          <a:p>
            <a:pPr>
              <a:buNone/>
            </a:pPr>
            <a:r>
              <a:rPr lang="en-US" sz="1600" dirty="0"/>
              <a:t>METHODS:  We used a mental flexibility task in the MEG and compared brain connectivity between adults with and without </a:t>
            </a:r>
            <a:r>
              <a:rPr lang="en-US" sz="1600" dirty="0" err="1"/>
              <a:t>mTBI</a:t>
            </a:r>
            <a:r>
              <a:rPr lang="en-US" sz="1600" dirty="0"/>
              <a:t>.</a:t>
            </a:r>
            <a:r>
              <a:rPr lang="en-US" sz="1600" dirty="0" smtClean="0"/>
              <a:t> </a:t>
            </a:r>
          </a:p>
          <a:p>
            <a:pPr>
              <a:buNone/>
            </a:pPr>
            <a:r>
              <a:rPr lang="en-US" sz="1600" dirty="0" smtClean="0"/>
              <a:t>RESULTS</a:t>
            </a:r>
            <a:r>
              <a:rPr lang="en-US" sz="1600" dirty="0"/>
              <a:t>: Affected individuals showed significant reductions in connectivity. When challenged with a more difficult task, these individuals were not able to "boost" their connectivity, and as such, showed deterioration in performance. </a:t>
            </a:r>
            <a:r>
              <a:rPr lang="en-US" sz="1600" dirty="0" smtClean="0"/>
              <a:t> </a:t>
            </a:r>
          </a:p>
          <a:p>
            <a:pPr>
              <a:buNone/>
            </a:pPr>
            <a:r>
              <a:rPr lang="en-US" sz="1600" dirty="0" smtClean="0"/>
              <a:t>INTERPRETATION</a:t>
            </a:r>
            <a:r>
              <a:rPr lang="en-US" sz="1600" dirty="0"/>
              <a:t>: We discuss these findings in the context of limitations in cognitive reserve as a consequence of a </a:t>
            </a:r>
            <a:r>
              <a:rPr lang="en-US" sz="1600" dirty="0" err="1"/>
              <a:t>mTBI</a:t>
            </a:r>
            <a:r>
              <a:rPr lang="en-US" sz="1600" dirty="0" smtClean="0"/>
              <a:t>.</a:t>
            </a:r>
            <a:endParaRPr lang="en-US" sz="1600" dirty="0"/>
          </a:p>
        </p:txBody>
      </p:sp>
      <p:sp>
        <p:nvSpPr>
          <p:cNvPr id="4" name="TextBox 3"/>
          <p:cNvSpPr txBox="1"/>
          <p:nvPr/>
        </p:nvSpPr>
        <p:spPr>
          <a:xfrm>
            <a:off x="457200" y="1741240"/>
            <a:ext cx="8229600" cy="307777"/>
          </a:xfrm>
          <a:prstGeom prst="rect">
            <a:avLst/>
          </a:prstGeom>
          <a:noFill/>
        </p:spPr>
        <p:txBody>
          <a:bodyPr wrap="square" rtlCol="0">
            <a:spAutoFit/>
          </a:bodyPr>
          <a:lstStyle/>
          <a:p>
            <a:r>
              <a:rPr lang="en-US" sz="1400" dirty="0"/>
              <a:t>Ann </a:t>
            </a:r>
            <a:r>
              <a:rPr lang="en-US" sz="1400" dirty="0" err="1"/>
              <a:t>Clin</a:t>
            </a:r>
            <a:r>
              <a:rPr lang="en-US" sz="1400" dirty="0"/>
              <a:t> </a:t>
            </a:r>
            <a:r>
              <a:rPr lang="en-US" sz="1400" dirty="0" err="1"/>
              <a:t>Transl</a:t>
            </a:r>
            <a:r>
              <a:rPr lang="en-US" sz="1400" dirty="0"/>
              <a:t> Neurol. </a:t>
            </a:r>
            <a:r>
              <a:rPr lang="en-US" sz="1400" dirty="0" smtClean="0"/>
              <a:t>2015; 3:124-31      </a:t>
            </a:r>
            <a:r>
              <a:rPr lang="en-US" sz="1400" dirty="0" smtClean="0"/>
              <a:t>E.W. Pang and colleagues:  (</a:t>
            </a:r>
            <a:r>
              <a:rPr lang="en-US" sz="1400" dirty="0" smtClean="0"/>
              <a:t>University </a:t>
            </a:r>
            <a:r>
              <a:rPr lang="en-US" sz="1400" dirty="0" smtClean="0"/>
              <a:t>of Toronto, </a:t>
            </a:r>
            <a:r>
              <a:rPr lang="en-US" sz="1400" dirty="0" smtClean="0"/>
              <a:t>Ont., Canada</a:t>
            </a:r>
            <a:r>
              <a:rPr lang="en-US" sz="1400" dirty="0" smtClean="0"/>
              <a:t>) </a:t>
            </a:r>
            <a:endParaRPr lang="en-US" sz="1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770967"/>
          </a:xfrm>
        </p:spPr>
        <p:txBody>
          <a:bodyPr>
            <a:noAutofit/>
          </a:bodyPr>
          <a:lstStyle/>
          <a:p>
            <a:r>
              <a:rPr lang="en-US" sz="2400" b="1" dirty="0"/>
              <a:t>From Structure to Circuits: The Contribution of MEG Connectivity Studies to Functional </a:t>
            </a:r>
            <a:r>
              <a:rPr lang="en-US" sz="2400" b="1" dirty="0" smtClean="0"/>
              <a:t>Neurosurgery</a:t>
            </a:r>
            <a:endParaRPr lang="en-US" sz="2400" b="1" dirty="0"/>
          </a:p>
        </p:txBody>
      </p:sp>
      <p:sp>
        <p:nvSpPr>
          <p:cNvPr id="3" name="Content Placeholder 2"/>
          <p:cNvSpPr>
            <a:spLocks noGrp="1"/>
          </p:cNvSpPr>
          <p:nvPr>
            <p:ph idx="1"/>
          </p:nvPr>
        </p:nvSpPr>
        <p:spPr>
          <a:xfrm>
            <a:off x="457200" y="2108200"/>
            <a:ext cx="8229600" cy="4739165"/>
          </a:xfrm>
        </p:spPr>
        <p:txBody>
          <a:bodyPr>
            <a:noAutofit/>
          </a:bodyPr>
          <a:lstStyle/>
          <a:p>
            <a:pPr>
              <a:buNone/>
            </a:pPr>
            <a:r>
              <a:rPr lang="en-US" sz="1300" dirty="0" smtClean="0"/>
              <a:t>	</a:t>
            </a:r>
            <a:r>
              <a:rPr lang="en-US" sz="1300" dirty="0" smtClean="0"/>
              <a:t>ABSTRACT  New </a:t>
            </a:r>
            <a:r>
              <a:rPr lang="en-US" sz="1300" dirty="0"/>
              <a:t>advances in structural neuroimaging have revealed the intricate and extensive connections within the brain, data which have informed a number of ambitious projects such as the mapping of the human connectome. Elucidation of the structural connections of the brain, at both the macro and micro levels, promises new perspectives on brain structure and function that could translate into improved outcomes in functional neurosurgery. The understanding of neuronal structural connectivity afforded by these data now offers a vista on the brain, in both healthy and diseased states, that could not be seen with traditional </a:t>
            </a:r>
            <a:r>
              <a:rPr lang="en-US" sz="1300" dirty="0" err="1"/>
              <a:t>neuroimaging</a:t>
            </a:r>
            <a:r>
              <a:rPr lang="en-US" sz="1300" dirty="0"/>
              <a:t>. Concurrent with these developments in structural imaging, a complementary modality called </a:t>
            </a:r>
            <a:r>
              <a:rPr lang="en-US" sz="1300" b="1" dirty="0" err="1"/>
              <a:t>magnetoencephalography</a:t>
            </a:r>
            <a:r>
              <a:rPr lang="en-US" sz="1300" dirty="0"/>
              <a:t> (MEG) has been garnering great attention because it too holds promise for being able to shed light on the intricacies of functional brain connectivity. MEG is based upon the elemental principle of physics that an electrical current generates a magnetic field. Hence, MEG uses highly sensitive </a:t>
            </a:r>
            <a:r>
              <a:rPr lang="en-US" sz="1300" dirty="0" err="1"/>
              <a:t>biomagnetometers</a:t>
            </a:r>
            <a:r>
              <a:rPr lang="en-US" sz="1300" dirty="0"/>
              <a:t> to measure </a:t>
            </a:r>
            <a:r>
              <a:rPr lang="en-US" sz="1300" dirty="0" err="1"/>
              <a:t>extracranial</a:t>
            </a:r>
            <a:r>
              <a:rPr lang="en-US" sz="1300" dirty="0"/>
              <a:t> magnetic fields produced by intracellular neuronal currents. Put simply then, MEG is a measure of </a:t>
            </a:r>
            <a:r>
              <a:rPr lang="en-US" sz="1300" dirty="0" err="1"/>
              <a:t>neurophysiological</a:t>
            </a:r>
            <a:r>
              <a:rPr lang="en-US" sz="1300" dirty="0"/>
              <a:t> activity, which captures the magnetic fields generated by synchronized </a:t>
            </a:r>
            <a:r>
              <a:rPr lang="en-US" sz="1300" dirty="0" err="1"/>
              <a:t>intraneuronal</a:t>
            </a:r>
            <a:r>
              <a:rPr lang="en-US" sz="1300" dirty="0"/>
              <a:t> electrical activity. As such, MEG recordings offer exquisite resolution in the time and oscillatory domain and, as well, when co-registered with magnetic resonance imaging (MRI), offer excellent resolution in the spatial domain. Recent advances in MEG computational and graph theoretical methods have led to studies of connectivity in the time-frequency domain. As such, MEG can elucidate a </a:t>
            </a:r>
            <a:r>
              <a:rPr lang="en-US" sz="1300" dirty="0" err="1"/>
              <a:t>neurophysiological</a:t>
            </a:r>
            <a:r>
              <a:rPr lang="en-US" sz="1300" dirty="0"/>
              <a:t>-based functional circuitry that may enhance what is seen with MRI connectivity studies. In particular, MEG may offer additional insight not possible by MRI when used to study complex eloquent function, where the precise timing and coordination of brain areas is critical. This article will review the traditional use of MEG for functional neurosurgery, describe recent advances in MEG connectivity analyses, and consider the additional benefits that could be gained with the inclusion of MEG connectivity studies. Since MEG has been most widely applied to the study of epilepsy, we will frame this article within the context of epilepsy surgery and functional neurosurgery for epilepsy. </a:t>
            </a:r>
          </a:p>
          <a:p>
            <a:pPr>
              <a:buNone/>
            </a:pPr>
            <a:endParaRPr lang="en-US" sz="1300" dirty="0"/>
          </a:p>
        </p:txBody>
      </p:sp>
      <p:sp>
        <p:nvSpPr>
          <p:cNvPr id="4" name="TextBox 3"/>
          <p:cNvSpPr txBox="1"/>
          <p:nvPr/>
        </p:nvSpPr>
        <p:spPr>
          <a:xfrm>
            <a:off x="457200" y="1800423"/>
            <a:ext cx="8229600" cy="307777"/>
          </a:xfrm>
          <a:prstGeom prst="rect">
            <a:avLst/>
          </a:prstGeom>
          <a:noFill/>
        </p:spPr>
        <p:txBody>
          <a:bodyPr wrap="square" rtlCol="0">
            <a:spAutoFit/>
          </a:bodyPr>
          <a:lstStyle/>
          <a:p>
            <a:r>
              <a:rPr lang="en-US" sz="1400" dirty="0" smtClean="0"/>
              <a:t>          Front Neuroanatomyt2016 10:67  E  </a:t>
            </a:r>
            <a:r>
              <a:rPr lang="en-US" sz="1400" dirty="0" smtClean="0"/>
              <a:t>.W. Pang and colleagues:  (</a:t>
            </a:r>
            <a:r>
              <a:rPr lang="en-US" sz="1400" dirty="0" smtClean="0"/>
              <a:t>Univ</a:t>
            </a:r>
            <a:r>
              <a:rPr lang="en-US" sz="1400" dirty="0" smtClean="0"/>
              <a:t>ersity </a:t>
            </a:r>
            <a:r>
              <a:rPr lang="en-US" sz="1400" dirty="0" smtClean="0"/>
              <a:t>of </a:t>
            </a:r>
            <a:r>
              <a:rPr lang="en-US" sz="1400" dirty="0" smtClean="0"/>
              <a:t>Toronto, </a:t>
            </a:r>
            <a:r>
              <a:rPr lang="en-US" sz="1400" dirty="0" smtClean="0"/>
              <a:t>Ont. Canada</a:t>
            </a:r>
            <a:r>
              <a:rPr lang="en-US" sz="1400" dirty="0" smtClean="0"/>
              <a:t>) </a:t>
            </a:r>
            <a:endParaRPr lang="en-US"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err="1"/>
              <a:t>Glucocorticoid</a:t>
            </a:r>
            <a:r>
              <a:rPr lang="en-US" sz="2400" b="1" dirty="0"/>
              <a:t>-related predictors and correlates of post-traumatic stress disorder treatment response in combat </a:t>
            </a:r>
            <a:r>
              <a:rPr lang="en-US" sz="2400" b="1" dirty="0" smtClean="0"/>
              <a:t>veterans</a:t>
            </a:r>
            <a:r>
              <a:rPr lang="en-US" sz="2400" dirty="0" smtClean="0"/>
              <a:t> </a:t>
            </a:r>
            <a:endParaRPr lang="en-US" sz="2400" dirty="0"/>
          </a:p>
        </p:txBody>
      </p:sp>
      <p:sp>
        <p:nvSpPr>
          <p:cNvPr id="3" name="Content Placeholder 2"/>
          <p:cNvSpPr>
            <a:spLocks noGrp="1"/>
          </p:cNvSpPr>
          <p:nvPr>
            <p:ph idx="1"/>
          </p:nvPr>
        </p:nvSpPr>
        <p:spPr>
          <a:xfrm>
            <a:off x="457200" y="2333625"/>
            <a:ext cx="8229600" cy="4080437"/>
          </a:xfrm>
        </p:spPr>
        <p:txBody>
          <a:bodyPr>
            <a:normAutofit fontScale="70000" lnSpcReduction="20000"/>
          </a:bodyPr>
          <a:lstStyle/>
          <a:p>
            <a:pPr>
              <a:buNone/>
            </a:pPr>
            <a:r>
              <a:rPr lang="en-US" b="1" dirty="0" smtClean="0"/>
              <a:t>	</a:t>
            </a:r>
            <a:r>
              <a:rPr lang="en-US" b="1" dirty="0" smtClean="0"/>
              <a:t>ABSTRACT </a:t>
            </a:r>
            <a:r>
              <a:rPr lang="en-US" dirty="0" smtClean="0"/>
              <a:t>The </a:t>
            </a:r>
            <a:r>
              <a:rPr lang="en-US" dirty="0"/>
              <a:t>identification of biomarkers for post-traumatic stress disorder (PTSD) and resilience/recovery is critical for advancing knowledge about pathophysiology and treatment in trauma-exposed persons. This study examined a series of glucocorticoid-related biomarkers prior to and in response to psychotherapy. Fifty-two male and female veterans with PTSD were randomized 2 : 1 to receive either prolonged exposure (PE) therapy or a weekly minimal attention (MA) intervention for 12 consecutive weeks. Psychological and biological assessments were obtained prior to and following treatment and after a 12-week naturalistic follow-up. Response was defined dichotomously as no longer meeting criteria for PTSD at post-treatment based on the Clinician Administered PTSD Scale for DSM-IV (CAPS). Clinical improvement on the CAPS was apparent for both PE and MA, with no significant difference according to treatment condition. Biomarkers predictive of treatment gains included the BCLI polymorphism of the glucocorticoid receptor gene. Additional predictors of treatment response were higher bedtime salivary cortisol and 24 h urinary cortisol excretion. Pre-treatment plasma </a:t>
            </a:r>
            <a:r>
              <a:rPr lang="en-US" dirty="0" err="1"/>
              <a:t>dehydroepiandrosterone</a:t>
            </a:r>
            <a:r>
              <a:rPr lang="en-US" dirty="0"/>
              <a:t>/cortisol ratio and </a:t>
            </a:r>
            <a:r>
              <a:rPr lang="en-US" dirty="0" smtClean="0"/>
              <a:t>neuropeptide </a:t>
            </a:r>
            <a:r>
              <a:rPr lang="en-US" dirty="0"/>
              <a:t>Y (NPY) levels were predictors of reductions in PTSD symptoms, and, for NPY only, of other secondary outcomes as well, including anxiety and depression ratings. </a:t>
            </a:r>
            <a:r>
              <a:rPr lang="en-US" dirty="0" err="1"/>
              <a:t>Glucocorticoid</a:t>
            </a:r>
            <a:r>
              <a:rPr lang="en-US" dirty="0"/>
              <a:t> sensitivity changed in association with symptom change, reflecting clinical state. It is possible to distinguish prognostic and state biomarkers of PTSD using a longitudinal approach in the context of treatment. Identified markers may also be relevant to understanding mechanisms of action of symptom reduction.</a:t>
            </a:r>
            <a:r>
              <a:rPr lang="en-US" dirty="0" smtClean="0"/>
              <a:t> </a:t>
            </a:r>
            <a:endParaRPr lang="en-US" dirty="0"/>
          </a:p>
        </p:txBody>
      </p:sp>
      <p:sp>
        <p:nvSpPr>
          <p:cNvPr id="4" name="TextBox 3"/>
          <p:cNvSpPr txBox="1"/>
          <p:nvPr/>
        </p:nvSpPr>
        <p:spPr>
          <a:xfrm>
            <a:off x="484810" y="1748710"/>
            <a:ext cx="8229600" cy="307777"/>
          </a:xfrm>
          <a:prstGeom prst="rect">
            <a:avLst/>
          </a:prstGeom>
          <a:noFill/>
        </p:spPr>
        <p:txBody>
          <a:bodyPr wrap="square" rtlCol="0">
            <a:spAutoFit/>
          </a:bodyPr>
          <a:lstStyle/>
          <a:p>
            <a:r>
              <a:rPr lang="en-US" sz="1400" dirty="0" smtClean="0"/>
              <a:t>Interface Focus. 2014 </a:t>
            </a:r>
            <a:r>
              <a:rPr lang="en-US" sz="1400" dirty="0" smtClean="0"/>
              <a:t>6;2014  R</a:t>
            </a:r>
            <a:r>
              <a:rPr lang="en-US" sz="1400" dirty="0" smtClean="0"/>
              <a:t>. Yehuda and co-workers: (VA Med </a:t>
            </a:r>
            <a:r>
              <a:rPr lang="en-US" sz="1400" dirty="0" smtClean="0"/>
              <a:t>Center</a:t>
            </a:r>
            <a:r>
              <a:rPr lang="en-US" sz="1400" dirty="0" smtClean="0"/>
              <a:t>, Icahn </a:t>
            </a:r>
            <a:r>
              <a:rPr lang="en-US" sz="1400" dirty="0" smtClean="0"/>
              <a:t>School </a:t>
            </a:r>
            <a:r>
              <a:rPr lang="en-US" sz="1400" dirty="0" smtClean="0"/>
              <a:t>of Med, Mt Sinai NY) </a:t>
            </a:r>
            <a:endParaRPr lang="en-US" sz="1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295833"/>
            <a:ext cx="7583488" cy="758267"/>
          </a:xfrm>
        </p:spPr>
        <p:txBody>
          <a:bodyPr>
            <a:noAutofit/>
          </a:bodyPr>
          <a:lstStyle/>
          <a:p>
            <a:r>
              <a:rPr lang="en-US" sz="2400" b="1" dirty="0" smtClean="0"/>
              <a:t>Exercise </a:t>
            </a:r>
            <a:r>
              <a:rPr lang="en-US" sz="2400" b="1" dirty="0"/>
              <a:t>and inflammation-related epigenetic modifications: focus on DNA </a:t>
            </a:r>
            <a:r>
              <a:rPr lang="en-US" sz="2400" b="1" dirty="0" err="1"/>
              <a:t>methylation</a:t>
            </a:r>
            <a:r>
              <a:rPr lang="en-US" sz="2400" b="1" dirty="0" smtClean="0"/>
              <a:t>.</a:t>
            </a:r>
            <a:endParaRPr lang="en-US" sz="2400" dirty="0"/>
          </a:p>
        </p:txBody>
      </p:sp>
      <p:sp>
        <p:nvSpPr>
          <p:cNvPr id="3" name="Content Placeholder 2"/>
          <p:cNvSpPr>
            <a:spLocks noGrp="1"/>
          </p:cNvSpPr>
          <p:nvPr>
            <p:ph idx="1"/>
          </p:nvPr>
        </p:nvSpPr>
        <p:spPr>
          <a:xfrm>
            <a:off x="457200" y="2324100"/>
            <a:ext cx="8229600" cy="3165195"/>
          </a:xfrm>
        </p:spPr>
        <p:txBody>
          <a:bodyPr>
            <a:normAutofit/>
          </a:bodyPr>
          <a:lstStyle/>
          <a:p>
            <a:pPr>
              <a:buNone/>
            </a:pPr>
            <a:r>
              <a:rPr lang="en-US" sz="1500" b="1" dirty="0" smtClean="0"/>
              <a:t>	</a:t>
            </a:r>
            <a:r>
              <a:rPr lang="en-US" sz="1500" dirty="0" smtClean="0"/>
              <a:t>ABSTRACT  Epigenetics </a:t>
            </a:r>
            <a:r>
              <a:rPr lang="en-US" sz="1500" dirty="0"/>
              <a:t>is the study of mitotically or </a:t>
            </a:r>
            <a:r>
              <a:rPr lang="en-US" sz="1500" dirty="0" err="1"/>
              <a:t>meiotically</a:t>
            </a:r>
            <a:r>
              <a:rPr lang="en-US" sz="1500" dirty="0"/>
              <a:t> heritable phenotypes that occur as a result of modifications to DNA, thereby regulating gene expression independently of changes in base sequence due to manipulation of the chromatin structure. These modifications occur through a variety of mechanisms, such as DNA </a:t>
            </a:r>
            <a:r>
              <a:rPr lang="en-US" sz="1500" dirty="0" err="1"/>
              <a:t>methylation</a:t>
            </a:r>
            <a:r>
              <a:rPr lang="en-US" sz="1500" dirty="0"/>
              <a:t>, post-translational </a:t>
            </a:r>
            <a:r>
              <a:rPr lang="en-US" sz="1500" dirty="0" err="1"/>
              <a:t>histone</a:t>
            </a:r>
            <a:r>
              <a:rPr lang="en-US" sz="1500" dirty="0"/>
              <a:t> modifications, and non-coding </a:t>
            </a:r>
            <a:r>
              <a:rPr lang="en-US" sz="1500" dirty="0" err="1"/>
              <a:t>RNAs</a:t>
            </a:r>
            <a:r>
              <a:rPr lang="en-US" sz="1500" dirty="0"/>
              <a:t>, and can cause transcriptional suppression or activation depending on the location within the gene. Environmental stimuli, such as diet and exercise, are thought to be able to regulate these mechanisms, with inflammation as a probable contributory factor. Research into these areas is still in its infancy however. This review will focus on DNA </a:t>
            </a:r>
            <a:r>
              <a:rPr lang="en-US" sz="1500" dirty="0" err="1"/>
              <a:t>methylation</a:t>
            </a:r>
            <a:r>
              <a:rPr lang="en-US" sz="1500" dirty="0"/>
              <a:t> in the context of inflammation (both pro- and anti-inflammatory processes) and exercise. The complexity and relative shortcomings of some existing techniques for studying </a:t>
            </a:r>
            <a:r>
              <a:rPr lang="en-US" sz="1500" dirty="0" err="1"/>
              <a:t>epigenetics</a:t>
            </a:r>
            <a:r>
              <a:rPr lang="en-US" sz="1500" dirty="0"/>
              <a:t> will be highlighted, and recommendations for future study approaches made. </a:t>
            </a:r>
          </a:p>
        </p:txBody>
      </p:sp>
      <p:sp>
        <p:nvSpPr>
          <p:cNvPr id="4" name="TextBox 3"/>
          <p:cNvSpPr txBox="1"/>
          <p:nvPr/>
        </p:nvSpPr>
        <p:spPr>
          <a:xfrm>
            <a:off x="457200" y="1732926"/>
            <a:ext cx="8229600" cy="307777"/>
          </a:xfrm>
          <a:prstGeom prst="rect">
            <a:avLst/>
          </a:prstGeom>
          <a:noFill/>
        </p:spPr>
        <p:txBody>
          <a:bodyPr wrap="square" rtlCol="0">
            <a:spAutoFit/>
          </a:bodyPr>
          <a:lstStyle/>
          <a:p>
            <a:r>
              <a:rPr lang="en-US" sz="1400" dirty="0"/>
              <a:t>Exerc Immunol Rev. 2015;21:26-41</a:t>
            </a:r>
            <a:r>
              <a:rPr lang="en-US" sz="1400" dirty="0" smtClean="0"/>
              <a:t>. </a:t>
            </a:r>
            <a:r>
              <a:rPr lang="en-US" sz="1400" dirty="0" smtClean="0"/>
              <a:t> S</a:t>
            </a:r>
            <a:r>
              <a:rPr lang="en-US" sz="1400" dirty="0" smtClean="0"/>
              <a:t>. Horsburgh and colleagues (Dept Applied </a:t>
            </a:r>
            <a:r>
              <a:rPr lang="en-US" sz="1400" dirty="0" err="1" smtClean="0"/>
              <a:t>Sci</a:t>
            </a:r>
            <a:r>
              <a:rPr lang="en-US" sz="1400" dirty="0" smtClean="0"/>
              <a:t>, </a:t>
            </a:r>
            <a:r>
              <a:rPr lang="en-US" sz="1400" dirty="0" err="1" smtClean="0"/>
              <a:t>Northumbria</a:t>
            </a:r>
            <a:r>
              <a:rPr lang="en-US" sz="1400" dirty="0" smtClean="0"/>
              <a:t> Univ, UK)</a:t>
            </a:r>
            <a:endParaRPr lang="en-US" sz="1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013" y="295833"/>
            <a:ext cx="7583488" cy="1143000"/>
          </a:xfrm>
        </p:spPr>
        <p:txBody>
          <a:bodyPr>
            <a:noAutofit/>
          </a:bodyPr>
          <a:lstStyle/>
          <a:p>
            <a:r>
              <a:rPr lang="en-US" sz="2400" b="1" dirty="0"/>
              <a:t>Exercise-conditioned plasma attenuates nuclear concentrations of DNA methyltransferase 3B in </a:t>
            </a:r>
            <a:r>
              <a:rPr lang="en-US" sz="2400" b="1" dirty="0" smtClean="0"/>
              <a:t/>
            </a:r>
            <a:br>
              <a:rPr lang="en-US" sz="2400" b="1" dirty="0" smtClean="0"/>
            </a:br>
            <a:r>
              <a:rPr lang="en-US" sz="2400" b="1" dirty="0" smtClean="0"/>
              <a:t>human </a:t>
            </a:r>
            <a:r>
              <a:rPr lang="en-US" sz="2400" b="1" dirty="0"/>
              <a:t>peripheral blood mononuclear cells. </a:t>
            </a:r>
            <a:endParaRPr lang="en-US" sz="2400" dirty="0"/>
          </a:p>
        </p:txBody>
      </p:sp>
      <p:sp>
        <p:nvSpPr>
          <p:cNvPr id="3" name="Content Placeholder 2"/>
          <p:cNvSpPr>
            <a:spLocks noGrp="1"/>
          </p:cNvSpPr>
          <p:nvPr>
            <p:ph idx="1"/>
          </p:nvPr>
        </p:nvSpPr>
        <p:spPr>
          <a:xfrm>
            <a:off x="457200" y="2286000"/>
            <a:ext cx="8229600" cy="4089707"/>
          </a:xfrm>
        </p:spPr>
        <p:txBody>
          <a:bodyPr>
            <a:normAutofit fontScale="70000" lnSpcReduction="20000"/>
          </a:bodyPr>
          <a:lstStyle/>
          <a:p>
            <a:pPr>
              <a:buNone/>
            </a:pPr>
            <a:r>
              <a:rPr lang="en-US" b="1" dirty="0" smtClean="0"/>
              <a:t>	</a:t>
            </a:r>
            <a:r>
              <a:rPr lang="en-US" b="1" dirty="0" smtClean="0"/>
              <a:t>ABSTRACT  </a:t>
            </a:r>
            <a:r>
              <a:rPr lang="en-US" dirty="0" smtClean="0"/>
              <a:t>DNA </a:t>
            </a:r>
            <a:r>
              <a:rPr lang="en-US" dirty="0"/>
              <a:t>methylation is modifiable by acute and chronic exercise. DNA </a:t>
            </a:r>
            <a:r>
              <a:rPr lang="en-US" dirty="0" err="1"/>
              <a:t>methyltransferases</a:t>
            </a:r>
            <a:r>
              <a:rPr lang="en-US" dirty="0"/>
              <a:t> (DNMT) catalyze this process; however, there is a lack of literature concerning the specific mechanisms by which exercise-induced modifications occur. Interleukin 6 (IL-6) stimulation of various cell lines has been shown to augment DNMT expression and nuclear translocation, which suggests a possible pathway by which exercise is able to elicit changes in epigenetic enzymes. The present study sought to elucidate the response of the de novo </a:t>
            </a:r>
            <a:r>
              <a:rPr lang="en-US" dirty="0" err="1"/>
              <a:t>methyltransferases</a:t>
            </a:r>
            <a:r>
              <a:rPr lang="en-US" dirty="0"/>
              <a:t> DNMT3A and DNMT3B to circulatory factors found in plasma isolated from whole blood before and after 120-min of treadmill running at an intensity of 60% of individual velocity at V˙O2max (vV˙O2max) interspersed with 30-sec sprints at 90% of vV˙O2max every 10-min. Peripheral blood mononuclear cells (</a:t>
            </a:r>
            <a:r>
              <a:rPr lang="en-US" dirty="0" err="1"/>
              <a:t>PBMCs</a:t>
            </a:r>
            <a:r>
              <a:rPr lang="en-US" dirty="0"/>
              <a:t>) isolated from a resting participant were incubated with plasma isolated from exercising participants (</a:t>
            </a:r>
            <a:r>
              <a:rPr lang="en-US" dirty="0" err="1"/>
              <a:t>n</a:t>
            </a:r>
            <a:r>
              <a:rPr lang="en-US" dirty="0"/>
              <a:t> = 10) or recombinant IL-6 (rIL-6), followed by nuclear protein extraction and quantification of DNMT3A and DNMT3B concentrations. Nuclear concentrations of DNMT3B significantly decreased following the experimental protocol (P = 0.03), with no change observed in DNMT3A (P = 0.514</a:t>
            </a:r>
            <a:r>
              <a:rPr lang="en-US" dirty="0" smtClean="0"/>
              <a:t>). Various </a:t>
            </a:r>
            <a:r>
              <a:rPr lang="en-US" dirty="0"/>
              <a:t>concentrations of rIL-6 caused an elevation in both DNMT3A and DNMT3B nuclear concentration compared with the blank control. The conflicting results between exercising and rIL-6 conditions suggests that IL-6 does regulate DNMT nuclear transport, however, other plasma mediators may also exert significant influence on the nuclear concentrations of these enzymes.</a:t>
            </a:r>
            <a:r>
              <a:rPr lang="en-US" dirty="0" smtClean="0"/>
              <a:t> </a:t>
            </a:r>
            <a:endParaRPr lang="en-US" dirty="0"/>
          </a:p>
        </p:txBody>
      </p:sp>
      <p:sp>
        <p:nvSpPr>
          <p:cNvPr id="4" name="TextBox 3"/>
          <p:cNvSpPr txBox="1"/>
          <p:nvPr/>
        </p:nvSpPr>
        <p:spPr>
          <a:xfrm>
            <a:off x="457200" y="1729470"/>
            <a:ext cx="8229600" cy="307777"/>
          </a:xfrm>
          <a:prstGeom prst="rect">
            <a:avLst/>
          </a:prstGeom>
          <a:noFill/>
        </p:spPr>
        <p:txBody>
          <a:bodyPr wrap="square" rtlCol="0">
            <a:spAutoFit/>
          </a:bodyPr>
          <a:lstStyle/>
          <a:p>
            <a:r>
              <a:rPr lang="en-US" sz="1400" dirty="0" smtClean="0"/>
              <a:t>            </a:t>
            </a:r>
            <a:r>
              <a:rPr lang="en-US" sz="1400" dirty="0" err="1" smtClean="0"/>
              <a:t>Physiol</a:t>
            </a:r>
            <a:r>
              <a:rPr lang="en-US" sz="1400" dirty="0" smtClean="0"/>
              <a:t> </a:t>
            </a:r>
            <a:r>
              <a:rPr lang="en-US" sz="1400" dirty="0"/>
              <a:t>Rep. 2015 </a:t>
            </a:r>
            <a:r>
              <a:rPr lang="en-US" sz="1400" dirty="0" smtClean="0"/>
              <a:t>3. </a:t>
            </a:r>
            <a:r>
              <a:rPr lang="en-US" sz="1400" dirty="0" smtClean="0"/>
              <a:t>S. </a:t>
            </a:r>
            <a:r>
              <a:rPr lang="en-US" sz="1400" dirty="0" err="1" smtClean="0"/>
              <a:t>Horsburgh</a:t>
            </a:r>
            <a:r>
              <a:rPr lang="en-US" sz="1400" dirty="0" smtClean="0"/>
              <a:t> and colleagues (Dept Applied Science, </a:t>
            </a:r>
            <a:r>
              <a:rPr lang="en-US" sz="1400" dirty="0" err="1" smtClean="0"/>
              <a:t>Northumbria</a:t>
            </a:r>
            <a:r>
              <a:rPr lang="en-US" sz="1400" dirty="0" smtClean="0"/>
              <a:t> </a:t>
            </a:r>
            <a:r>
              <a:rPr lang="en-US" sz="1400" dirty="0" err="1" smtClean="0"/>
              <a:t>Univ</a:t>
            </a:r>
            <a:r>
              <a:rPr lang="en-US" sz="1400" dirty="0" smtClean="0"/>
              <a:t>, UK)</a:t>
            </a:r>
            <a:endParaRPr lang="en-US"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9463" y="181533"/>
            <a:ext cx="7583488" cy="1143000"/>
          </a:xfrm>
        </p:spPr>
        <p:txBody>
          <a:bodyPr>
            <a:noAutofit/>
          </a:bodyPr>
          <a:lstStyle/>
          <a:p>
            <a:r>
              <a:rPr lang="en-GB" sz="2300" b="1" dirty="0" smtClean="0"/>
              <a:t>Circulating Changes Following Damaging Eccentric Exercise Do Not Significantly Alter Markers of DNA </a:t>
            </a:r>
            <a:r>
              <a:rPr lang="en-GB" sz="2300" b="1" dirty="0" err="1" smtClean="0"/>
              <a:t>Methylation</a:t>
            </a:r>
            <a:r>
              <a:rPr lang="en-GB" sz="2300" b="1" dirty="0" smtClean="0"/>
              <a:t> in Human Peripheral Blood Mononuclear Cells</a:t>
            </a:r>
            <a:endParaRPr lang="en-US" sz="2300" dirty="0"/>
          </a:p>
        </p:txBody>
      </p:sp>
      <p:sp>
        <p:nvSpPr>
          <p:cNvPr id="3" name="Content Placeholder 2"/>
          <p:cNvSpPr>
            <a:spLocks noGrp="1"/>
          </p:cNvSpPr>
          <p:nvPr>
            <p:ph idx="1"/>
          </p:nvPr>
        </p:nvSpPr>
        <p:spPr>
          <a:xfrm>
            <a:off x="457200" y="1871759"/>
            <a:ext cx="8509000" cy="4719541"/>
          </a:xfrm>
        </p:spPr>
        <p:txBody>
          <a:bodyPr>
            <a:noAutofit/>
          </a:bodyPr>
          <a:lstStyle/>
          <a:p>
            <a:pPr>
              <a:buNone/>
            </a:pPr>
            <a:r>
              <a:rPr lang="en-GB" sz="1400" b="1" dirty="0" smtClean="0"/>
              <a:t>	</a:t>
            </a:r>
            <a:r>
              <a:rPr lang="en-GB" sz="1400" b="1" dirty="0" smtClean="0"/>
              <a:t>ABSTRACT  </a:t>
            </a:r>
            <a:r>
              <a:rPr lang="en-GB" sz="1400" dirty="0" smtClean="0"/>
              <a:t>Although </a:t>
            </a:r>
            <a:r>
              <a:rPr lang="en-GB" sz="1400" dirty="0"/>
              <a:t>research has begun to characterise epigenetic modifications associated with exercise, there is still a paucity of data </a:t>
            </a:r>
            <a:r>
              <a:rPr lang="en-GB" sz="1400" dirty="0" smtClean="0"/>
              <a:t>regarding </a:t>
            </a:r>
            <a:r>
              <a:rPr lang="en-GB" sz="1400" dirty="0"/>
              <a:t>the mechanisms by which these changes occur. We have previously shown that exercise-conditioned plasma was able to attenuate nuclear concentrations of DNMT3B, whilst recombinant interleukin 6 augmented the nuclear concentrations of both DNMT3A and DNMT3B, suggesting differential regulation of the two enzymes. The present study, therefore, sought to elucidate the response of </a:t>
            </a:r>
            <a:r>
              <a:rPr lang="en-GB" sz="1400" i="1" dirty="0"/>
              <a:t>de novo</a:t>
            </a:r>
            <a:r>
              <a:rPr lang="en-GB" sz="1400" dirty="0"/>
              <a:t> </a:t>
            </a:r>
            <a:r>
              <a:rPr lang="en-GB" sz="1400" dirty="0" err="1"/>
              <a:t>DNMTs</a:t>
            </a:r>
            <a:r>
              <a:rPr lang="en-GB" sz="1400" dirty="0"/>
              <a:t> following a bout of eccentric exercise, and whether alterations in DNMT nuclear concentration exert a functional effect on global DNA </a:t>
            </a:r>
            <a:r>
              <a:rPr lang="en-GB" sz="1400" dirty="0" err="1"/>
              <a:t>methylation</a:t>
            </a:r>
            <a:r>
              <a:rPr lang="en-GB" sz="1400" dirty="0"/>
              <a:t>. 10 recreationally active males performed 100 drop jumps from a box measuring 0.6m, with assessment of subjective muscle soreness via a visual analogue scale, and muscle function via maximal voluntary contractions (MVC) of the quadriceps, immediately pre-, post-, 2h post-, 24h post-, 48h post-, and 72h post-exercise. Venous blood samples were taken at each time point, with exercise-conditioned plasma used to stimulate peripheral blood mononuclear cells (</a:t>
            </a:r>
            <a:r>
              <a:rPr lang="en-GB" sz="1400" dirty="0" err="1"/>
              <a:t>PBMCs</a:t>
            </a:r>
            <a:r>
              <a:rPr lang="en-GB" sz="1400" dirty="0"/>
              <a:t>) that had been isolated from a resting participant. Nuclear and </a:t>
            </a:r>
            <a:r>
              <a:rPr lang="en-GB" sz="1400" dirty="0" err="1"/>
              <a:t>cytoplasmic</a:t>
            </a:r>
            <a:r>
              <a:rPr lang="en-GB" sz="1400" dirty="0"/>
              <a:t> proteins were extracted, and DNMT3A/3B concentrations quantified using </a:t>
            </a:r>
            <a:r>
              <a:rPr lang="en-GB" sz="1400" dirty="0" err="1"/>
              <a:t>ELISAs</a:t>
            </a:r>
            <a:r>
              <a:rPr lang="en-GB" sz="1400" dirty="0"/>
              <a:t>. An ELISA based method was also used to quantify global DNA </a:t>
            </a:r>
            <a:r>
              <a:rPr lang="en-GB" sz="1400" dirty="0" err="1"/>
              <a:t>methylation</a:t>
            </a:r>
            <a:r>
              <a:rPr lang="en-GB" sz="1400" dirty="0"/>
              <a:t>. Muscle soreness increased immediately post-exercise and remained elevated at 72h post-exercise. There was a significant decrement in MVC, which returned to pre-exercise levels by 48h post-exercise. Plasma </a:t>
            </a:r>
            <a:r>
              <a:rPr lang="en-GB" sz="1400" dirty="0" err="1"/>
              <a:t>creatine</a:t>
            </a:r>
            <a:r>
              <a:rPr lang="en-GB" sz="1400" dirty="0"/>
              <a:t> </a:t>
            </a:r>
            <a:r>
              <a:rPr lang="en-GB" sz="1400" dirty="0" err="1"/>
              <a:t>kinase</a:t>
            </a:r>
            <a:r>
              <a:rPr lang="en-GB" sz="1400" dirty="0"/>
              <a:t> was augmented 2h post-exercise, peaking at 24h post-exercise. There was also a small, but statistically significant elevation in plasma IL-6 post-exercise. There were, however, no statistical changes in nuclear or </a:t>
            </a:r>
            <a:r>
              <a:rPr lang="en-GB" sz="1400" dirty="0" err="1"/>
              <a:t>cytoplasmic</a:t>
            </a:r>
            <a:r>
              <a:rPr lang="en-GB" sz="1400" dirty="0"/>
              <a:t> concentrations of DNMT3A or DNMT3B, nor global DNA </a:t>
            </a:r>
            <a:r>
              <a:rPr lang="en-GB" sz="1400" dirty="0" err="1"/>
              <a:t>methylation</a:t>
            </a:r>
            <a:r>
              <a:rPr lang="en-GB" sz="1400" dirty="0"/>
              <a:t>, at any time point. </a:t>
            </a:r>
            <a:r>
              <a:rPr lang="en-GB" sz="1400" b="1" dirty="0"/>
              <a:t>These data support the previous hypothesis that large, transient exercise-induced increases in plasma IL-6 associated with aerobic exercise could exert significant influence on cellular transport and/or transcriptional regulation of </a:t>
            </a:r>
            <a:r>
              <a:rPr lang="en-GB" sz="1400" b="1" i="1" dirty="0"/>
              <a:t>de novo</a:t>
            </a:r>
            <a:r>
              <a:rPr lang="en-GB" sz="1400" b="1" dirty="0"/>
              <a:t> DNMTs, in </a:t>
            </a:r>
            <a:r>
              <a:rPr lang="en-GB" sz="1400" b="1" dirty="0" smtClean="0"/>
              <a:t>corroboration </a:t>
            </a:r>
            <a:r>
              <a:rPr lang="en-GB" sz="1400" b="1" dirty="0"/>
              <a:t>with previous data.</a:t>
            </a:r>
            <a:endParaRPr lang="en-US" sz="1400" dirty="0"/>
          </a:p>
          <a:p>
            <a:endParaRPr lang="en-US" sz="1400" dirty="0"/>
          </a:p>
        </p:txBody>
      </p:sp>
      <p:sp>
        <p:nvSpPr>
          <p:cNvPr id="4" name="TextBox 3"/>
          <p:cNvSpPr txBox="1"/>
          <p:nvPr/>
        </p:nvSpPr>
        <p:spPr>
          <a:xfrm>
            <a:off x="1309205" y="1686122"/>
            <a:ext cx="6491770" cy="307777"/>
          </a:xfrm>
          <a:prstGeom prst="rect">
            <a:avLst/>
          </a:prstGeom>
          <a:noFill/>
        </p:spPr>
        <p:txBody>
          <a:bodyPr wrap="square" rtlCol="0">
            <a:spAutoFit/>
          </a:bodyPr>
          <a:lstStyle/>
          <a:p>
            <a:r>
              <a:rPr lang="en-US" sz="1400" dirty="0" smtClean="0"/>
              <a:t>S. Horsburgh and colleagues (Dept Applied Science, </a:t>
            </a:r>
            <a:r>
              <a:rPr lang="en-US" sz="1400" dirty="0" err="1" smtClean="0"/>
              <a:t>Northumbria</a:t>
            </a:r>
            <a:r>
              <a:rPr lang="en-US" sz="1400" dirty="0" smtClean="0"/>
              <a:t> Univ, UK)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ixel">
  <a:themeElements>
    <a:clrScheme name="Pixel">
      <a:dk1>
        <a:srgbClr val="FFFFFF"/>
      </a:dk1>
      <a:lt1>
        <a:srgbClr val="103154"/>
      </a:lt1>
      <a:dk2>
        <a:srgbClr val="0096FF"/>
      </a:dk2>
      <a:lt2>
        <a:srgbClr val="87FD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majorFont>
      <a:minorFont>
        <a:latin typeface="Corbel"/>
        <a:ea typeface=""/>
        <a:cs typeface=""/>
        <a:font script="Jpan" typeface="メイリオ"/>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Pixel">
  <a:themeElements>
    <a:clrScheme name="Pixel">
      <a:dk1>
        <a:srgbClr val="FFFFFF"/>
      </a:dk1>
      <a:lt1>
        <a:srgbClr val="103154"/>
      </a:lt1>
      <a:dk2>
        <a:srgbClr val="0096FF"/>
      </a:dk2>
      <a:lt2>
        <a:srgbClr val="87FD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majorFont>
      <a:minorFont>
        <a:latin typeface="Corbel"/>
        <a:ea typeface=""/>
        <a:cs typeface=""/>
        <a:font script="Jpan" typeface="メイリオ"/>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6676</TotalTime>
  <Words>1012</Words>
  <Application>Microsoft Office PowerPoint</Application>
  <PresentationFormat>On-screen Show (4:3)</PresentationFormat>
  <Paragraphs>53</Paragraphs>
  <Slides>9</Slides>
  <Notes>6</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Pixel</vt:lpstr>
      <vt:lpstr>1_Pixel</vt:lpstr>
      <vt:lpstr>Neurological Stress and Epigenetics in Physical Rehabilitation</vt:lpstr>
      <vt:lpstr>Neurological Stress and Epigenetics in Physical Rehabilitation OUTLIINE:    (No major role for OPN)    (REVIEW OF SOME RECENT IMPORTANT ADVANCES – NOT MY OWN) David T. Denhardt, Rutgers University, Emeritus Professor   denhardt@dls.rutgers.edu   Aug. 23, 2016</vt:lpstr>
      <vt:lpstr>Different Neural Mechanisms Underlie Deficits in Mental Flexibility in Post-Traumatic Stress Disorder Compared to Mild Traumatic Brain Injury</vt:lpstr>
      <vt:lpstr>Reduced brain connectivity and mental flexibility in mild traumatic brain injury</vt:lpstr>
      <vt:lpstr>From Structure to Circuits: The Contribution of MEG Connectivity Studies to Functional Neurosurgery</vt:lpstr>
      <vt:lpstr>Glucocorticoid-related predictors and correlates of post-traumatic stress disorder treatment response in combat veterans </vt:lpstr>
      <vt:lpstr>Exercise and inflammation-related epigenetic modifications: focus on DNA methylation.</vt:lpstr>
      <vt:lpstr>Exercise-conditioned plasma attenuates nuclear concentrations of DNA methyltransferase 3B in  human peripheral blood mononuclear cells. </vt:lpstr>
      <vt:lpstr>Circulating Changes Following Damaging Eccentric Exercise Do Not Significantly Alter Markers of DNA Methylation in Human Peripheral Blood Mononuclear Cells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Structure to Circuits: The Contribution of MEG Connectivity Studies to Functional Neurosurgery.</dc:title>
  <dc:creator>Tammy Forlenza</dc:creator>
  <cp:lastModifiedBy>Denhardt</cp:lastModifiedBy>
  <cp:revision>14</cp:revision>
  <cp:lastPrinted>2016-08-22T13:33:02Z</cp:lastPrinted>
  <dcterms:created xsi:type="dcterms:W3CDTF">2016-08-17T11:14:21Z</dcterms:created>
  <dcterms:modified xsi:type="dcterms:W3CDTF">2016-08-22T13:51:44Z</dcterms:modified>
</cp:coreProperties>
</file>