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715" r:id="rId2"/>
    <p:sldId id="807" r:id="rId3"/>
    <p:sldId id="821" r:id="rId4"/>
    <p:sldId id="810" r:id="rId5"/>
    <p:sldId id="809" r:id="rId6"/>
    <p:sldId id="822" r:id="rId7"/>
    <p:sldId id="811" r:id="rId8"/>
    <p:sldId id="815" r:id="rId9"/>
    <p:sldId id="814" r:id="rId10"/>
    <p:sldId id="823" r:id="rId11"/>
    <p:sldId id="817" r:id="rId12"/>
    <p:sldId id="824" r:id="rId13"/>
    <p:sldId id="816" r:id="rId14"/>
    <p:sldId id="819" r:id="rId15"/>
    <p:sldId id="714" r:id="rId16"/>
    <p:sldId id="828" r:id="rId17"/>
    <p:sldId id="827" r:id="rId18"/>
    <p:sldId id="825" r:id="rId19"/>
    <p:sldId id="826" r:id="rId20"/>
    <p:sldId id="820" r:id="rId2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5" pos="4354" userDrawn="1">
          <p15:clr>
            <a:srgbClr val="A4A3A4"/>
          </p15:clr>
        </p15:guide>
        <p15:guide id="7" pos="68" userDrawn="1">
          <p15:clr>
            <a:srgbClr val="A4A3A4"/>
          </p15:clr>
        </p15:guide>
        <p15:guide id="8" orient="horz" pos="1094">
          <p15:clr>
            <a:srgbClr val="A4A3A4"/>
          </p15:clr>
        </p15:guide>
        <p15:guide id="9" pos="5759">
          <p15:clr>
            <a:srgbClr val="A4A3A4"/>
          </p15:clr>
        </p15:guide>
        <p15:guide id="10" orient="horz" pos="504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0000FF"/>
    <a:srgbClr val="6699FF"/>
    <a:srgbClr val="126092"/>
    <a:srgbClr val="12588B"/>
    <a:srgbClr val="4A6BA5"/>
    <a:srgbClr val="89A4A7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89" autoAdjust="0"/>
    <p:restoredTop sz="89387" autoAdjust="0"/>
  </p:normalViewPr>
  <p:slideViewPr>
    <p:cSldViewPr>
      <p:cViewPr>
        <p:scale>
          <a:sx n="116" d="100"/>
          <a:sy n="116" d="100"/>
        </p:scale>
        <p:origin x="-1494" y="-66"/>
      </p:cViewPr>
      <p:guideLst>
        <p:guide orient="horz" pos="799"/>
        <p:guide orient="horz" pos="4088"/>
        <p:guide orient="horz" pos="1094"/>
        <p:guide orient="horz" pos="504"/>
        <p:guide pos="4354"/>
        <p:guide pos="68"/>
        <p:guide pos="57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82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>
            <a:lvl1pPr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9" y="1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>
            <a:lvl1pPr algn="r"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5"/>
            <a:ext cx="2946189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b" anchorCtr="0" compatLnSpc="1">
            <a:prstTxWarp prst="textNoShape">
              <a:avLst/>
            </a:prstTxWarp>
          </a:bodyPr>
          <a:lstStyle>
            <a:lvl1pPr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9" y="9431815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b" anchorCtr="0" compatLnSpc="1">
            <a:prstTxWarp prst="textNoShape">
              <a:avLst/>
            </a:prstTxWarp>
          </a:bodyPr>
          <a:lstStyle>
            <a:lvl1pPr algn="r"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fld id="{97589230-6725-4D04-A80F-0C3124F3CB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>
            <a:lvl1pPr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9" y="1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>
            <a:lvl1pPr algn="r"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815"/>
            <a:ext cx="2946189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b" anchorCtr="0" compatLnSpc="1">
            <a:prstTxWarp prst="textNoShape">
              <a:avLst/>
            </a:prstTxWarp>
          </a:bodyPr>
          <a:lstStyle>
            <a:lvl1pPr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9" y="9431815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b" anchorCtr="0" compatLnSpc="1">
            <a:prstTxWarp prst="textNoShape">
              <a:avLst/>
            </a:prstTxWarp>
          </a:bodyPr>
          <a:lstStyle>
            <a:lvl1pPr algn="r" defTabSz="910908">
              <a:defRPr sz="1100">
                <a:latin typeface="Arial" charset="0"/>
              </a:defRPr>
            </a:lvl1pPr>
          </a:lstStyle>
          <a:p>
            <a:pPr>
              <a:defRPr/>
            </a:pPr>
            <a:fld id="{94F9C63C-097E-47BC-9078-14116BD6E7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08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444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Numerous Technology</a:t>
            </a:r>
            <a:r>
              <a:rPr lang="de-DE" baseline="0" dirty="0" smtClean="0"/>
              <a:t> fields statt industrie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19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Cost</a:t>
            </a:r>
            <a:r>
              <a:rPr lang="de-DE" baseline="0" dirty="0" smtClean="0"/>
              <a:t> and complexity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dramatical</a:t>
            </a:r>
            <a:r>
              <a:rPr lang="de-DE" baseline="0" dirty="0" smtClean="0"/>
              <a:t>, NA limited 1-2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93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gibt</a:t>
            </a:r>
            <a:r>
              <a:rPr lang="de-DE" baseline="0" dirty="0" smtClean="0"/>
              <a:t> eine methode unter dem beugungslimit im sichtbaren bereich. Fluorescent marker. (Saturation from the sted beam)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22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Adapt sted</a:t>
            </a:r>
            <a:r>
              <a:rPr lang="de-DE" baseline="0" dirty="0" smtClean="0"/>
              <a:t> to libwe. It also uses dye molecules. </a:t>
            </a:r>
            <a:r>
              <a:rPr lang="de-DE" dirty="0" smtClean="0"/>
              <a:t>UV nicht erwähnen. Fluorophores</a:t>
            </a:r>
            <a:r>
              <a:rPr lang="de-DE" baseline="0" dirty="0" smtClean="0"/>
              <a:t> work in the ESA way, not the method.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Fokusverteilung ggf noch im fokus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44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7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ul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Simulation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21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odamine 6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Rhodamine 6G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89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hodamine 6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ESA with</a:t>
            </a:r>
            <a:r>
              <a:rPr lang="en-US" sz="2400" b="1" baseline="0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 Rhodamine 6G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819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hodamine 6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PMMA ablation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25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hodamine 6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ESA+STED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59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hodamine 6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Shape control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29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Outlook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30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/>
                </a:solidFill>
                <a:latin typeface="Minion Pro" panose="02040503050201020203" pitchFamily="18" charset="0"/>
              </a:rPr>
              <a:t>Acknowledgements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492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Motivation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166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Method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60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LIBWE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77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WE + 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LIBWE + STED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05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Dye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3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STED microscopy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951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Setup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92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m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223628" y="44624"/>
            <a:ext cx="68047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2400" b="1" noProof="0" dirty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Parameter</a:t>
            </a:r>
            <a:endParaRPr lang="en-US" sz="24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3923928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FB684B4A-E37E-4A66-8391-FEB3F8C5823C}" type="datetime1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pPr algn="ctr" eaLnBrk="1" hangingPunct="1">
                <a:spcBef>
                  <a:spcPts val="0"/>
                </a:spcBef>
              </a:pPr>
              <a:t>6/22/2016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236296" y="6129300"/>
            <a:ext cx="14041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fld id="{3B952A2A-EE17-4807-9D08-8D6D3BD6B811}" type="slidenum">
              <a:rPr lang="en-US" sz="1600" b="1" noProof="0" smtClean="0">
                <a:solidFill>
                  <a:srgbClr val="126092">
                    <a:alpha val="80000"/>
                  </a:srgbClr>
                </a:solidFill>
                <a:latin typeface="Minion Pro" panose="02040503050201020203" pitchFamily="18" charset="0"/>
              </a:rPr>
              <a:t>‹Nr.›</a:t>
            </a:fld>
            <a:endParaRPr lang="en-US" sz="1600" b="1" noProof="0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54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2000" y="781553"/>
            <a:ext cx="7920000" cy="962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FB1FF"/>
              </a:gs>
              <a:gs pos="100000">
                <a:srgbClr val="004B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8172000" y="781553"/>
            <a:ext cx="720000" cy="962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FB1FF"/>
              </a:gs>
              <a:gs pos="100000">
                <a:srgbClr val="004B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13765"/>
          <a:stretch/>
        </p:blipFill>
        <p:spPr>
          <a:xfrm>
            <a:off x="252000" y="36000"/>
            <a:ext cx="957841" cy="72000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349" y="36000"/>
            <a:ext cx="85671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80" r:id="rId3"/>
    <p:sldLayoutId id="2147483665" r:id="rId4"/>
    <p:sldLayoutId id="2147483687" r:id="rId5"/>
    <p:sldLayoutId id="2147483682" r:id="rId6"/>
    <p:sldLayoutId id="2147483681" r:id="rId7"/>
    <p:sldLayoutId id="2147483684" r:id="rId8"/>
    <p:sldLayoutId id="2147483685" r:id="rId9"/>
    <p:sldLayoutId id="2147483679" r:id="rId10"/>
    <p:sldLayoutId id="2147483683" r:id="rId11"/>
    <p:sldLayoutId id="2147483688" r:id="rId12"/>
    <p:sldLayoutId id="2147483689" r:id="rId13"/>
    <p:sldLayoutId id="2147483690" r:id="rId14"/>
    <p:sldLayoutId id="2147483691" r:id="rId15"/>
    <p:sldLayoutId id="2147483686" r:id="rId16"/>
    <p:sldLayoutId id="2147483662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lg_gebaeud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7"/>
          <a:stretch/>
        </p:blipFill>
        <p:spPr bwMode="auto">
          <a:xfrm>
            <a:off x="863588" y="2700000"/>
            <a:ext cx="5402301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950" y="892059"/>
            <a:ext cx="88925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smtClean="0"/>
              <a:t> </a:t>
            </a:r>
            <a:r>
              <a:rPr lang="en-US" sz="3600" b="1" dirty="0" smtClean="0">
                <a:solidFill>
                  <a:srgbClr val="126092"/>
                </a:solidFill>
                <a:latin typeface="Minion Pro" pitchFamily="18" charset="0"/>
              </a:rPr>
              <a:t>Principles and applications of optical switching assisted imaging </a:t>
            </a:r>
          </a:p>
          <a:p>
            <a:pPr algn="ctr"/>
            <a:r>
              <a:rPr lang="en-US" sz="3600" b="1" dirty="0" smtClean="0">
                <a:solidFill>
                  <a:srgbClr val="126092"/>
                </a:solidFill>
                <a:latin typeface="Minion Pro" pitchFamily="18" charset="0"/>
              </a:rPr>
              <a:t>and structuring schemes</a:t>
            </a:r>
            <a:endParaRPr lang="de-DE" sz="3600" b="1" dirty="0">
              <a:solidFill>
                <a:srgbClr val="126092"/>
              </a:solidFill>
              <a:latin typeface="Minion Pro" panose="02040503050201020203" pitchFamily="18" charset="0"/>
            </a:endParaRPr>
          </a:p>
        </p:txBody>
      </p:sp>
      <p:sp>
        <p:nvSpPr>
          <p:cNvPr id="6" name="Untertitel 1"/>
          <p:cNvSpPr txBox="1">
            <a:spLocks/>
          </p:cNvSpPr>
          <p:nvPr/>
        </p:nvSpPr>
        <p:spPr bwMode="auto">
          <a:xfrm>
            <a:off x="250825" y="5040000"/>
            <a:ext cx="864165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 sz="1600" b="1" u="sng" kern="0" dirty="0" smtClean="0">
                <a:solidFill>
                  <a:srgbClr val="126092"/>
                </a:solidFill>
              </a:rPr>
              <a:t>David Köhne</a:t>
            </a:r>
            <a:r>
              <a:rPr lang="de-DE" sz="1600" b="1" kern="0" dirty="0" smtClean="0">
                <a:solidFill>
                  <a:srgbClr val="126092"/>
                </a:solidFill>
              </a:rPr>
              <a:t>, Claudia </a:t>
            </a:r>
            <a:r>
              <a:rPr lang="de-DE" sz="1600" b="1" kern="0" dirty="0">
                <a:solidFill>
                  <a:srgbClr val="126092"/>
                </a:solidFill>
              </a:rPr>
              <a:t>Geisler, Peter Simon </a:t>
            </a:r>
            <a:r>
              <a:rPr lang="de-DE" sz="1600" b="1" kern="0" dirty="0" smtClean="0">
                <a:solidFill>
                  <a:srgbClr val="126092"/>
                </a:solidFill>
              </a:rPr>
              <a:t>&amp; </a:t>
            </a:r>
            <a:r>
              <a:rPr lang="de-DE" sz="1600" b="1" kern="0" dirty="0">
                <a:solidFill>
                  <a:srgbClr val="126092"/>
                </a:solidFill>
              </a:rPr>
              <a:t>Alexander Egner</a:t>
            </a:r>
            <a:endParaRPr kumimoji="0" lang="de-DE" sz="1600" b="1" i="0" strike="noStrike" kern="0" cap="none" spc="0" normalizeH="0" baseline="0" noProof="0" dirty="0" smtClean="0">
              <a:ln>
                <a:noFill/>
              </a:ln>
              <a:solidFill>
                <a:srgbClr val="126092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1260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Laser-Laboratory Göttingen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Hans-Adolf-Krebs Weg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37077 Göttingen</a:t>
            </a:r>
            <a:r>
              <a:rPr kumimoji="0" lang="de-DE" sz="1200" b="1" i="0" u="none" strike="noStrike" kern="0" cap="none" spc="0" normalizeH="0" noProof="0" dirty="0" smtClean="0">
                <a:ln>
                  <a:noFill/>
                </a:ln>
                <a:solidFill>
                  <a:srgbClr val="12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2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Germany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1260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 smtClean="0">
                <a:solidFill>
                  <a:srgbClr val="126092"/>
                </a:solidFill>
                <a:latin typeface="Arial"/>
              </a:rPr>
              <a:t>david.koehne@llg-ev.de</a:t>
            </a: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1260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5369" r="4982" b="7808"/>
          <a:stretch/>
        </p:blipFill>
        <p:spPr bwMode="auto">
          <a:xfrm>
            <a:off x="734" y="2707941"/>
            <a:ext cx="2086990" cy="233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AAALateX\Dissertation\img\zscanmessu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5"/>
          <a:stretch/>
        </p:blipFill>
        <p:spPr bwMode="auto">
          <a:xfrm>
            <a:off x="6132393" y="2695615"/>
            <a:ext cx="3011607" cy="23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1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804" y="2529006"/>
            <a:ext cx="3528391" cy="28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548" y="1112068"/>
            <a:ext cx="1720815" cy="22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21910" y="3972885"/>
            <a:ext cx="2142084" cy="1892505"/>
            <a:chOff x="467544" y="1700808"/>
            <a:chExt cx="2142084" cy="1892505"/>
          </a:xfrm>
        </p:grpSpPr>
        <p:pic>
          <p:nvPicPr>
            <p:cNvPr id="10244" name="Picture 4" descr="C:\AAALateX\Dissertation\img\436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4"/>
            <a:stretch/>
          </p:blipFill>
          <p:spPr bwMode="auto">
            <a:xfrm>
              <a:off x="467544" y="1700808"/>
              <a:ext cx="2142084" cy="189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1233350" y="2201039"/>
              <a:ext cx="828000" cy="82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" name="Gerade Verbindung mit Pfeil 7"/>
          <p:cNvCxnSpPr/>
          <p:nvPr/>
        </p:nvCxnSpPr>
        <p:spPr>
          <a:xfrm flipH="1">
            <a:off x="2375756" y="2950660"/>
            <a:ext cx="1692188" cy="1493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5286211" y="1252374"/>
            <a:ext cx="3642273" cy="2464658"/>
            <a:chOff x="5286211" y="1252374"/>
            <a:chExt cx="3642273" cy="2464658"/>
          </a:xfrm>
        </p:grpSpPr>
        <p:grpSp>
          <p:nvGrpSpPr>
            <p:cNvPr id="4" name="Gruppieren 3"/>
            <p:cNvGrpSpPr/>
            <p:nvPr/>
          </p:nvGrpSpPr>
          <p:grpSpPr>
            <a:xfrm>
              <a:off x="6128500" y="1252374"/>
              <a:ext cx="2799984" cy="2464658"/>
              <a:chOff x="6516216" y="1700808"/>
              <a:chExt cx="2268252" cy="1996606"/>
            </a:xfrm>
          </p:grpSpPr>
          <p:pic>
            <p:nvPicPr>
              <p:cNvPr id="5" name="Picture 4" descr="C:\AAALateX\Dissertation\img\436b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516216" y="1700808"/>
                <a:ext cx="2268252" cy="1996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Ellipse 6"/>
              <p:cNvSpPr/>
              <p:nvPr/>
            </p:nvSpPr>
            <p:spPr>
              <a:xfrm>
                <a:off x="7416408" y="2240868"/>
                <a:ext cx="828000" cy="82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6" name="Gerade Verbindung mit Pfeil 15"/>
            <p:cNvCxnSpPr/>
            <p:nvPr/>
          </p:nvCxnSpPr>
          <p:spPr>
            <a:xfrm flipV="1">
              <a:off x="5286211" y="2795222"/>
              <a:ext cx="1908950" cy="7614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8" t="41662"/>
          <a:stretch/>
        </p:blipFill>
        <p:spPr bwMode="auto">
          <a:xfrm>
            <a:off x="1433779" y="2033626"/>
            <a:ext cx="790584" cy="12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512" y="3751643"/>
            <a:ext cx="2360972" cy="17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2132397" y="1094785"/>
            <a:ext cx="1935998" cy="82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Sample: PMMA</a:t>
            </a:r>
          </a:p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1000 </a:t>
            </a:r>
            <a:r>
              <a:rPr lang="de-DE" altLang="de-DE" sz="18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pulses</a:t>
            </a:r>
            <a:endParaRPr lang="en-US" altLang="de-DE" sz="18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1123917" y="3697414"/>
            <a:ext cx="10084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sz="1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AFM Image </a:t>
            </a:r>
            <a:endParaRPr lang="en-US" altLang="de-DE" sz="14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7239718" y="4041068"/>
            <a:ext cx="1022104" cy="102424"/>
          </a:xfrm>
          <a:custGeom>
            <a:avLst/>
            <a:gdLst>
              <a:gd name="connsiteX0" fmla="*/ 0 w 1258214"/>
              <a:gd name="connsiteY0" fmla="*/ 0 h 204848"/>
              <a:gd name="connsiteX1" fmla="*/ 614477 w 1258214"/>
              <a:gd name="connsiteY1" fmla="*/ 204826 h 204848"/>
              <a:gd name="connsiteX2" fmla="*/ 1258214 w 1258214"/>
              <a:gd name="connsiteY2" fmla="*/ 14630 h 204848"/>
              <a:gd name="connsiteX3" fmla="*/ 1258214 w 1258214"/>
              <a:gd name="connsiteY3" fmla="*/ 14630 h 20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214" h="204848">
                <a:moveTo>
                  <a:pt x="0" y="0"/>
                </a:moveTo>
                <a:cubicBezTo>
                  <a:pt x="202387" y="101194"/>
                  <a:pt x="404775" y="202388"/>
                  <a:pt x="614477" y="204826"/>
                </a:cubicBezTo>
                <a:cubicBezTo>
                  <a:pt x="824179" y="207264"/>
                  <a:pt x="1258214" y="14630"/>
                  <a:pt x="1258214" y="14630"/>
                </a:cubicBezTo>
                <a:lnTo>
                  <a:pt x="1258214" y="1463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7657106" y="4150581"/>
            <a:ext cx="174929" cy="691766"/>
          </a:xfrm>
          <a:custGeom>
            <a:avLst/>
            <a:gdLst>
              <a:gd name="connsiteX0" fmla="*/ 0 w 174929"/>
              <a:gd name="connsiteY0" fmla="*/ 7951 h 691766"/>
              <a:gd name="connsiteX1" fmla="*/ 79513 w 174929"/>
              <a:gd name="connsiteY1" fmla="*/ 691763 h 691766"/>
              <a:gd name="connsiteX2" fmla="*/ 174929 w 174929"/>
              <a:gd name="connsiteY2" fmla="*/ 0 h 69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29" h="691766">
                <a:moveTo>
                  <a:pt x="0" y="7951"/>
                </a:moveTo>
                <a:cubicBezTo>
                  <a:pt x="25179" y="350519"/>
                  <a:pt x="50358" y="693088"/>
                  <a:pt x="79513" y="691763"/>
                </a:cubicBezTo>
                <a:cubicBezTo>
                  <a:pt x="108668" y="690438"/>
                  <a:pt x="141798" y="345219"/>
                  <a:pt x="17492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4573257" y="2567109"/>
            <a:ext cx="0" cy="609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347864" y="2571692"/>
            <a:ext cx="0" cy="609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696236" y="2456892"/>
            <a:ext cx="2232248" cy="0"/>
          </a:xfrm>
          <a:prstGeom prst="line">
            <a:avLst/>
          </a:prstGeom>
          <a:ln w="25400"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 animBg="1"/>
      <p:bldP spid="11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347864" y="1220312"/>
            <a:ext cx="4356484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Superimpose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STED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ESA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laser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beam </a:t>
            </a:r>
            <a:endParaRPr lang="en-US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202" y="2472679"/>
            <a:ext cx="4543173" cy="34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94" y="1183932"/>
            <a:ext cx="1690545" cy="217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C:\AAALateX\Dissertation\img\vortrag\pipla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5" t="19621" r="11750" b="22851"/>
          <a:stretch/>
        </p:blipFill>
        <p:spPr bwMode="auto">
          <a:xfrm rot="10800000">
            <a:off x="2219325" y="1499640"/>
            <a:ext cx="514350" cy="4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3" t="20793" r="12072" b="22641"/>
          <a:stretch/>
        </p:blipFill>
        <p:spPr bwMode="auto">
          <a:xfrm>
            <a:off x="2219325" y="2526903"/>
            <a:ext cx="514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302194"/>
            <a:ext cx="3882621" cy="29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389" y="3393316"/>
            <a:ext cx="37635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AAALateX\Dissertation\img\vortrag\zscaneasy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09" y="1698039"/>
            <a:ext cx="3920956" cy="14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072"/>
          <a:stretch/>
        </p:blipFill>
        <p:spPr bwMode="auto">
          <a:xfrm>
            <a:off x="1163066" y="2076450"/>
            <a:ext cx="845273" cy="12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0" y="3537012"/>
            <a:ext cx="2839604" cy="20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10800000">
            <a:off x="875135" y="2600905"/>
            <a:ext cx="2942794" cy="22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0800000">
            <a:off x="4894254" y="2611303"/>
            <a:ext cx="2941631" cy="22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339752" y="1592796"/>
            <a:ext cx="450050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Add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phase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plate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STED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laser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beam</a:t>
            </a:r>
            <a:endParaRPr lang="en-US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671900" y="2168860"/>
            <a:ext cx="18362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AALateX\Dissertation\img\pibeweis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9"/>
          <a:stretch/>
        </p:blipFill>
        <p:spPr bwMode="auto">
          <a:xfrm>
            <a:off x="5256076" y="1196752"/>
            <a:ext cx="1965573" cy="52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AAALateX\Dissertation\img\pibewei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9" b="66661"/>
          <a:stretch/>
        </p:blipFill>
        <p:spPr bwMode="auto">
          <a:xfrm>
            <a:off x="5256076" y="1196752"/>
            <a:ext cx="1965573" cy="17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26437" r="11402" b="23856"/>
          <a:stretch/>
        </p:blipFill>
        <p:spPr bwMode="auto">
          <a:xfrm>
            <a:off x="998072" y="1715757"/>
            <a:ext cx="1051535" cy="8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627811" y="1002122"/>
            <a:ext cx="1671652" cy="7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de-DE" altLang="de-DE" sz="25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ESA</a:t>
            </a:r>
            <a:endParaRPr lang="en-US" altLang="de-DE" sz="25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2612316" y="980728"/>
            <a:ext cx="1671652" cy="7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de-DE" altLang="de-DE" sz="25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STED</a:t>
            </a:r>
            <a:endParaRPr lang="en-US" altLang="de-DE" sz="25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AAALateX\Dissertation\img\pibewei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9"/>
          <a:stretch/>
        </p:blipFill>
        <p:spPr bwMode="auto">
          <a:xfrm>
            <a:off x="5256075" y="1196752"/>
            <a:ext cx="1965573" cy="52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937869" y="3284984"/>
            <a:ext cx="3283455" cy="1000125"/>
            <a:chOff x="553844" y="3284984"/>
            <a:chExt cx="3283455" cy="1000125"/>
          </a:xfrm>
        </p:grpSpPr>
        <p:sp>
          <p:nvSpPr>
            <p:cNvPr id="16" name="Inhaltsplatzhalter 2"/>
            <p:cNvSpPr txBox="1">
              <a:spLocks/>
            </p:cNvSpPr>
            <p:nvPr/>
          </p:nvSpPr>
          <p:spPr bwMode="auto">
            <a:xfrm>
              <a:off x="1781690" y="3471470"/>
              <a:ext cx="414046" cy="71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ts val="600"/>
                </a:spcBef>
                <a:buNone/>
                <a:defRPr/>
              </a:pPr>
              <a:r>
                <a:rPr lang="de-DE" altLang="de-DE" sz="40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en-US" altLang="de-DE" sz="4000" kern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Picture 2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19" t="26437" r="11402" b="23856"/>
            <a:stretch/>
          </p:blipFill>
          <p:spPr bwMode="auto">
            <a:xfrm>
              <a:off x="553844" y="3428248"/>
              <a:ext cx="1051535" cy="800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3" t="17468" r="57802" b="18103"/>
            <a:stretch/>
          </p:blipFill>
          <p:spPr>
            <a:xfrm>
              <a:off x="2375756" y="3284984"/>
              <a:ext cx="1461543" cy="1000125"/>
            </a:xfrm>
            <a:prstGeom prst="rect">
              <a:avLst/>
            </a:prstGeom>
          </p:spPr>
        </p:pic>
      </p:grpSp>
      <p:grpSp>
        <p:nvGrpSpPr>
          <p:cNvPr id="5" name="Gruppieren 4"/>
          <p:cNvGrpSpPr/>
          <p:nvPr/>
        </p:nvGrpSpPr>
        <p:grpSpPr>
          <a:xfrm>
            <a:off x="937736" y="4761149"/>
            <a:ext cx="3002190" cy="1461543"/>
            <a:chOff x="553711" y="4761149"/>
            <a:chExt cx="3002190" cy="146154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553711" y="5141670"/>
              <a:ext cx="1714033" cy="800058"/>
              <a:chOff x="553711" y="5141670"/>
              <a:chExt cx="1714033" cy="800058"/>
            </a:xfrm>
          </p:grpSpPr>
          <p:sp>
            <p:nvSpPr>
              <p:cNvPr id="17" name="Inhaltsplatzhalter 2"/>
              <p:cNvSpPr txBox="1">
                <a:spLocks/>
              </p:cNvSpPr>
              <p:nvPr/>
            </p:nvSpPr>
            <p:spPr bwMode="auto">
              <a:xfrm>
                <a:off x="1853698" y="5184892"/>
                <a:ext cx="414046" cy="713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 algn="ctr">
                  <a:spcBef>
                    <a:spcPts val="600"/>
                  </a:spcBef>
                  <a:buNone/>
                  <a:defRPr/>
                </a:pPr>
                <a:r>
                  <a:rPr lang="de-DE" altLang="de-DE" sz="40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+</a:t>
                </a:r>
                <a:endParaRPr lang="en-US" altLang="de-DE" sz="4000" kern="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2" name="Picture 2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219" t="26437" r="11402" b="23856"/>
              <a:stretch/>
            </p:blipFill>
            <p:spPr bwMode="auto">
              <a:xfrm>
                <a:off x="553711" y="5141670"/>
                <a:ext cx="1051535" cy="8000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3" t="17468" r="57802" b="18103"/>
            <a:stretch/>
          </p:blipFill>
          <p:spPr>
            <a:xfrm rot="16200000">
              <a:off x="2325067" y="4991858"/>
              <a:ext cx="1461543" cy="1000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2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 bwMode="auto">
          <a:xfrm>
            <a:off x="1365870" y="3537013"/>
            <a:ext cx="6554502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Outlook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dirty="0" smtClean="0">
                <a:latin typeface="Calibri" panose="020F0502020204030204" pitchFamily="34" charset="0"/>
              </a:rPr>
              <a:t>Work </a:t>
            </a:r>
            <a:r>
              <a:rPr lang="de-DE" dirty="0" err="1" smtClean="0">
                <a:latin typeface="Calibri" panose="020F0502020204030204" pitchFamily="34" charset="0"/>
              </a:rPr>
              <a:t>with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higher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N</a:t>
            </a:r>
            <a:r>
              <a:rPr lang="de-DE" dirty="0" err="1" smtClean="0">
                <a:latin typeface="Calibri" panose="020F0502020204030204" pitchFamily="34" charset="0"/>
              </a:rPr>
              <a:t>umerical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</a:t>
            </a:r>
            <a:r>
              <a:rPr lang="de-DE" dirty="0" err="1" smtClean="0">
                <a:latin typeface="Calibri" panose="020F0502020204030204" pitchFamily="34" charset="0"/>
              </a:rPr>
              <a:t>perture</a:t>
            </a:r>
            <a:endParaRPr lang="de-DE" dirty="0" smtClean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Optimize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laser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parameters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repetition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rate, pulse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width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Better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fluorophores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substrate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material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1439652" y="1520789"/>
            <a:ext cx="612068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Summary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Proof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principle</a:t>
            </a:r>
            <a:endParaRPr lang="de-DE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STED laser beam reduces structure size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sz="1600" i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Interesting effect for higher ESA energies</a:t>
            </a:r>
            <a:endParaRPr lang="en-US" altLang="de-DE" sz="16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feld 3"/>
          <p:cNvSpPr txBox="1"/>
          <p:nvPr/>
        </p:nvSpPr>
        <p:spPr>
          <a:xfrm>
            <a:off x="1625083" y="1188325"/>
            <a:ext cx="2898550" cy="512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79388" algn="l"/>
              </a:tabLst>
            </a:pPr>
            <a:r>
              <a:rPr lang="de-DE" sz="1600" b="1" dirty="0" smtClean="0"/>
              <a:t>Laser-Laboratory Göttingen</a:t>
            </a:r>
          </a:p>
          <a:p>
            <a:endParaRPr lang="de-DE" sz="1400" dirty="0" smtClean="0"/>
          </a:p>
          <a:p>
            <a:r>
              <a:rPr lang="de-DE" sz="1400" dirty="0" smtClean="0"/>
              <a:t>Dr</a:t>
            </a:r>
            <a:r>
              <a:rPr lang="de-DE" sz="1400" dirty="0"/>
              <a:t>. Alexander Egner</a:t>
            </a:r>
          </a:p>
          <a:p>
            <a:r>
              <a:rPr lang="de-DE" sz="1400" dirty="0" smtClean="0"/>
              <a:t>Dr. Peter Simon</a:t>
            </a:r>
          </a:p>
          <a:p>
            <a:r>
              <a:rPr lang="de-DE" sz="1400" dirty="0"/>
              <a:t>Dr. Claudia Geisler</a:t>
            </a:r>
            <a:endParaRPr lang="de-DE" sz="1400" dirty="0" smtClean="0"/>
          </a:p>
          <a:p>
            <a:r>
              <a:rPr lang="de-DE" sz="1400" dirty="0" err="1"/>
              <a:t>Haugen</a:t>
            </a:r>
            <a:r>
              <a:rPr lang="de-DE" sz="1400" dirty="0"/>
              <a:t> Mittelstädt</a:t>
            </a:r>
          </a:p>
          <a:p>
            <a:r>
              <a:rPr lang="de-DE" sz="1400" dirty="0"/>
              <a:t>Dr. Francesco Rocca</a:t>
            </a:r>
          </a:p>
          <a:p>
            <a:r>
              <a:rPr lang="de-DE" sz="1400" dirty="0" smtClean="0"/>
              <a:t>Jennifer Krüger</a:t>
            </a:r>
          </a:p>
          <a:p>
            <a:r>
              <a:rPr lang="de-DE" sz="1400" dirty="0" smtClean="0"/>
              <a:t>Oskar </a:t>
            </a:r>
            <a:r>
              <a:rPr lang="de-DE" sz="1400" dirty="0" err="1"/>
              <a:t>Laitenberger</a:t>
            </a:r>
            <a:endParaRPr lang="de-DE" sz="1400" dirty="0"/>
          </a:p>
          <a:p>
            <a:r>
              <a:rPr lang="de-DE" sz="1400" dirty="0" smtClean="0"/>
              <a:t>René Siegmund	</a:t>
            </a:r>
            <a:endParaRPr lang="de-DE" sz="1400" dirty="0"/>
          </a:p>
          <a:p>
            <a:endParaRPr lang="de-DE" sz="1400" dirty="0"/>
          </a:p>
          <a:p>
            <a:pPr>
              <a:tabLst>
                <a:tab pos="179388" algn="l"/>
              </a:tabLst>
            </a:pPr>
            <a:endParaRPr lang="de-DE" sz="1600" dirty="0" smtClean="0"/>
          </a:p>
          <a:p>
            <a:pPr>
              <a:tabLst>
                <a:tab pos="179388" algn="l"/>
              </a:tabLst>
            </a:pPr>
            <a:endParaRPr lang="de-DE" sz="1600" b="1" dirty="0" smtClean="0"/>
          </a:p>
          <a:p>
            <a:pPr>
              <a:tabLst>
                <a:tab pos="179388" algn="l"/>
              </a:tabLst>
            </a:pPr>
            <a:r>
              <a:rPr lang="de-DE" sz="1600" b="1" dirty="0" smtClean="0"/>
              <a:t>Contact:</a:t>
            </a:r>
            <a:endParaRPr lang="de-DE" sz="1600" b="1" dirty="0"/>
          </a:p>
          <a:p>
            <a:pPr>
              <a:tabLst>
                <a:tab pos="179388" algn="l"/>
              </a:tabLst>
            </a:pPr>
            <a:r>
              <a:rPr lang="de-DE" sz="1600" dirty="0" smtClean="0"/>
              <a:t>	</a:t>
            </a:r>
            <a:r>
              <a:rPr lang="de-DE" sz="1400" dirty="0" smtClean="0"/>
              <a:t>David Köhne</a:t>
            </a:r>
          </a:p>
          <a:p>
            <a:pPr>
              <a:tabLst>
                <a:tab pos="179388" algn="l"/>
              </a:tabLst>
            </a:pPr>
            <a:r>
              <a:rPr lang="de-DE" sz="1100" dirty="0" smtClean="0"/>
              <a:t>	david.koehne@llg-ev.de</a:t>
            </a:r>
            <a:endParaRPr lang="de-DE" sz="1100" dirty="0"/>
          </a:p>
          <a:p>
            <a:pPr>
              <a:tabLst>
                <a:tab pos="179388" algn="l"/>
              </a:tabLst>
            </a:pPr>
            <a:endParaRPr lang="de-DE" sz="1600" dirty="0" smtClean="0"/>
          </a:p>
          <a:p>
            <a:pPr>
              <a:tabLst>
                <a:tab pos="179388" algn="l"/>
              </a:tabLst>
            </a:pPr>
            <a:endParaRPr lang="de-DE" sz="1600" dirty="0" smtClean="0"/>
          </a:p>
          <a:p>
            <a:pPr>
              <a:tabLst>
                <a:tab pos="179388" algn="l"/>
              </a:tabLst>
            </a:pPr>
            <a:endParaRPr lang="de-DE" sz="1600" b="1" dirty="0"/>
          </a:p>
          <a:p>
            <a:pPr>
              <a:tabLst>
                <a:tab pos="179388" algn="l"/>
              </a:tabLst>
            </a:pPr>
            <a:endParaRPr lang="de-DE" sz="1600" b="1" dirty="0" smtClean="0"/>
          </a:p>
          <a:p>
            <a:pPr>
              <a:tabLst>
                <a:tab pos="179388" algn="l"/>
              </a:tabLst>
            </a:pPr>
            <a:endParaRPr lang="de-DE" sz="1600" b="1" dirty="0"/>
          </a:p>
          <a:p>
            <a:pPr>
              <a:tabLst>
                <a:tab pos="179388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                      </a:t>
            </a:r>
            <a:endParaRPr lang="de-DE" sz="1000" dirty="0" smtClean="0"/>
          </a:p>
        </p:txBody>
      </p:sp>
      <p:pic>
        <p:nvPicPr>
          <p:cNvPr id="111" name="Picture 5" descr="Z:\__Administration\Logo LLG (Born)\LLG_Logo_final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1124744"/>
            <a:ext cx="16622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llg_gebaeude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3"/>
          <a:stretch/>
        </p:blipFill>
        <p:spPr bwMode="auto">
          <a:xfrm>
            <a:off x="0" y="5504748"/>
            <a:ext cx="5161660" cy="13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33084" r="14572" b="7142"/>
          <a:stretch/>
        </p:blipFill>
        <p:spPr>
          <a:xfrm>
            <a:off x="5037826" y="1607420"/>
            <a:ext cx="35630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20605" y="952606"/>
            <a:ext cx="7867817" cy="21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 smtClean="0">
                <a:solidFill>
                  <a:srgbClr val="000000"/>
                </a:solidFill>
              </a:rPr>
              <a:t>Rhodamine 6G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smtClean="0">
                <a:solidFill>
                  <a:srgbClr val="000000"/>
                </a:solidFill>
              </a:rPr>
              <a:t>Soluble in Ethanol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till</a:t>
            </a:r>
            <a:r>
              <a:rPr lang="de-DE" altLang="de-DE" kern="0" dirty="0" smtClean="0">
                <a:solidFill>
                  <a:srgbClr val="000000"/>
                </a:solidFill>
              </a:rPr>
              <a:t> c = 0,16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mol</a:t>
            </a:r>
            <a:r>
              <a:rPr lang="de-DE" altLang="de-DE" kern="0" dirty="0" smtClean="0">
                <a:solidFill>
                  <a:srgbClr val="000000"/>
                </a:solidFill>
              </a:rPr>
              <a:t>/l, in Methanol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till</a:t>
            </a:r>
            <a:r>
              <a:rPr lang="de-DE" altLang="de-DE" kern="0" dirty="0" smtClean="0">
                <a:solidFill>
                  <a:srgbClr val="000000"/>
                </a:solidFill>
              </a:rPr>
              <a:t> c = 0,66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mol</a:t>
            </a:r>
            <a:r>
              <a:rPr lang="de-DE" altLang="de-DE" kern="0" dirty="0" smtClean="0">
                <a:solidFill>
                  <a:srgbClr val="000000"/>
                </a:solidFill>
              </a:rPr>
              <a:t>/l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Ground</a:t>
            </a:r>
            <a:r>
              <a:rPr lang="de-DE" altLang="de-DE" kern="0" dirty="0" smtClean="0">
                <a:solidFill>
                  <a:srgbClr val="000000"/>
                </a:solidFill>
              </a:rPr>
              <a:t> Absorption Maximum </a:t>
            </a:r>
            <a:r>
              <a:rPr lang="el-GR" altLang="de-DE" kern="0" dirty="0">
                <a:solidFill>
                  <a:srgbClr val="000000"/>
                </a:solidFill>
              </a:rPr>
              <a:t>λ</a:t>
            </a:r>
            <a:r>
              <a:rPr lang="de-DE" altLang="de-DE" kern="0" dirty="0">
                <a:solidFill>
                  <a:srgbClr val="000000"/>
                </a:solidFill>
              </a:rPr>
              <a:t> = </a:t>
            </a:r>
            <a:r>
              <a:rPr lang="de-DE" altLang="de-DE" kern="0" dirty="0" smtClean="0">
                <a:solidFill>
                  <a:srgbClr val="000000"/>
                </a:solidFill>
              </a:rPr>
              <a:t>530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nm</a:t>
            </a:r>
            <a:endParaRPr lang="de-DE" altLang="de-DE" kern="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Excited</a:t>
            </a:r>
            <a:r>
              <a:rPr lang="de-DE" altLang="de-DE" kern="0" dirty="0" smtClean="0">
                <a:solidFill>
                  <a:srgbClr val="000000"/>
                </a:solidFill>
              </a:rPr>
              <a:t> State Absorption </a:t>
            </a:r>
            <a:r>
              <a:rPr lang="el-GR" altLang="de-DE" kern="0" dirty="0" smtClean="0">
                <a:solidFill>
                  <a:srgbClr val="000000"/>
                </a:solidFill>
              </a:rPr>
              <a:t>λ</a:t>
            </a:r>
            <a:r>
              <a:rPr lang="de-DE" altLang="de-DE" kern="0" dirty="0" smtClean="0">
                <a:solidFill>
                  <a:srgbClr val="000000"/>
                </a:solidFill>
              </a:rPr>
              <a:t> = 440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nm</a:t>
            </a:r>
            <a:endParaRPr lang="de-DE" altLang="de-DE" kern="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Well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known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de-DE" altLang="de-DE" kern="0" dirty="0" err="1">
                <a:solidFill>
                  <a:schemeClr val="accent3">
                    <a:lumMod val="85000"/>
                  </a:schemeClr>
                </a:solidFill>
              </a:rPr>
              <a:t>b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ehavior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at high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concentrations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endParaRPr lang="en-US" altLang="de-DE" kern="0" dirty="0" smtClean="0">
              <a:solidFill>
                <a:schemeClr val="accent3">
                  <a:lumMod val="85000"/>
                </a:schemeClr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75928" y="3032956"/>
            <a:ext cx="7353779" cy="3276724"/>
            <a:chOff x="675928" y="3032956"/>
            <a:chExt cx="7353779" cy="3276724"/>
          </a:xfrm>
        </p:grpSpPr>
        <p:pic>
          <p:nvPicPr>
            <p:cNvPr id="4" name="Picture 2" descr="C:\AAALateX\Dissertation\img\abemr6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28" y="3104964"/>
              <a:ext cx="4148100" cy="313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032956"/>
              <a:ext cx="2665619" cy="327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520605" y="952606"/>
            <a:ext cx="7867817" cy="21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 smtClean="0">
                <a:solidFill>
                  <a:srgbClr val="000000"/>
                </a:solidFill>
              </a:rPr>
              <a:t>Rhodamine 6G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smtClean="0">
                <a:solidFill>
                  <a:srgbClr val="000000"/>
                </a:solidFill>
              </a:rPr>
              <a:t>Soluble in Ethanol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till</a:t>
            </a:r>
            <a:r>
              <a:rPr lang="de-DE" altLang="de-DE" kern="0" dirty="0" smtClean="0">
                <a:solidFill>
                  <a:srgbClr val="000000"/>
                </a:solidFill>
              </a:rPr>
              <a:t> c = 0,16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mol</a:t>
            </a:r>
            <a:r>
              <a:rPr lang="de-DE" altLang="de-DE" kern="0" dirty="0" smtClean="0">
                <a:solidFill>
                  <a:srgbClr val="000000"/>
                </a:solidFill>
              </a:rPr>
              <a:t>/l, in Methanol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till</a:t>
            </a:r>
            <a:r>
              <a:rPr lang="de-DE" altLang="de-DE" kern="0" dirty="0" smtClean="0">
                <a:solidFill>
                  <a:srgbClr val="000000"/>
                </a:solidFill>
              </a:rPr>
              <a:t> c = 0,66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mol</a:t>
            </a:r>
            <a:r>
              <a:rPr lang="de-DE" altLang="de-DE" kern="0" dirty="0" smtClean="0">
                <a:solidFill>
                  <a:srgbClr val="000000"/>
                </a:solidFill>
              </a:rPr>
              <a:t>/l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Ground</a:t>
            </a:r>
            <a:r>
              <a:rPr lang="de-DE" altLang="de-DE" kern="0" dirty="0" smtClean="0">
                <a:solidFill>
                  <a:srgbClr val="000000"/>
                </a:solidFill>
              </a:rPr>
              <a:t> Absorption Maximum </a:t>
            </a:r>
            <a:r>
              <a:rPr lang="el-GR" altLang="de-DE" kern="0" dirty="0">
                <a:solidFill>
                  <a:srgbClr val="000000"/>
                </a:solidFill>
              </a:rPr>
              <a:t>λ</a:t>
            </a:r>
            <a:r>
              <a:rPr lang="de-DE" altLang="de-DE" kern="0" dirty="0">
                <a:solidFill>
                  <a:srgbClr val="000000"/>
                </a:solidFill>
              </a:rPr>
              <a:t> = </a:t>
            </a:r>
            <a:r>
              <a:rPr lang="de-DE" altLang="de-DE" kern="0" dirty="0" smtClean="0">
                <a:solidFill>
                  <a:srgbClr val="000000"/>
                </a:solidFill>
              </a:rPr>
              <a:t>530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nm</a:t>
            </a:r>
            <a:endParaRPr lang="de-DE" altLang="de-DE" kern="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Excited</a:t>
            </a:r>
            <a:r>
              <a:rPr lang="de-DE" altLang="de-DE" kern="0" dirty="0" smtClean="0">
                <a:solidFill>
                  <a:srgbClr val="000000"/>
                </a:solidFill>
              </a:rPr>
              <a:t> State Absorption </a:t>
            </a:r>
            <a:r>
              <a:rPr lang="el-GR" altLang="de-DE" kern="0" dirty="0" smtClean="0">
                <a:solidFill>
                  <a:srgbClr val="000000"/>
                </a:solidFill>
              </a:rPr>
              <a:t>λ</a:t>
            </a:r>
            <a:r>
              <a:rPr lang="de-DE" altLang="de-DE" kern="0" dirty="0" smtClean="0">
                <a:solidFill>
                  <a:srgbClr val="000000"/>
                </a:solidFill>
              </a:rPr>
              <a:t> = 440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nm</a:t>
            </a:r>
            <a:endParaRPr lang="de-DE" altLang="de-DE" kern="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</a:rPr>
              <a:t>Well</a:t>
            </a:r>
            <a:r>
              <a:rPr lang="de-DE" altLang="de-DE" kern="0" dirty="0" smtClean="0">
                <a:solidFill>
                  <a:srgbClr val="000000"/>
                </a:solidFill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known</a:t>
            </a:r>
            <a:r>
              <a:rPr lang="de-DE" altLang="de-DE" kern="0" dirty="0" smtClean="0">
                <a:solidFill>
                  <a:srgbClr val="000000"/>
                </a:solidFill>
              </a:rPr>
              <a:t> </a:t>
            </a:r>
            <a:r>
              <a:rPr lang="de-DE" altLang="de-DE" kern="0" dirty="0" err="1">
                <a:solidFill>
                  <a:srgbClr val="000000"/>
                </a:solidFill>
              </a:rPr>
              <a:t>b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ehavior</a:t>
            </a:r>
            <a:r>
              <a:rPr lang="de-DE" altLang="de-DE" kern="0" dirty="0" smtClean="0">
                <a:solidFill>
                  <a:srgbClr val="000000"/>
                </a:solidFill>
              </a:rPr>
              <a:t> at high </a:t>
            </a:r>
            <a:r>
              <a:rPr lang="de-DE" altLang="de-DE" kern="0" dirty="0" err="1" smtClean="0">
                <a:solidFill>
                  <a:srgbClr val="000000"/>
                </a:solidFill>
              </a:rPr>
              <a:t>concentrations</a:t>
            </a:r>
            <a:r>
              <a:rPr lang="de-DE" altLang="de-DE" kern="0" dirty="0" smtClean="0">
                <a:solidFill>
                  <a:srgbClr val="000000"/>
                </a:solidFill>
              </a:rPr>
              <a:t> </a:t>
            </a:r>
            <a:endParaRPr lang="en-US" altLang="de-DE" kern="0" dirty="0" smtClean="0">
              <a:solidFill>
                <a:srgbClr val="00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75928" y="3032956"/>
            <a:ext cx="7353779" cy="3276724"/>
            <a:chOff x="675928" y="3032956"/>
            <a:chExt cx="7353779" cy="3276724"/>
          </a:xfrm>
        </p:grpSpPr>
        <p:pic>
          <p:nvPicPr>
            <p:cNvPr id="14" name="Picture 2" descr="C:\AAALateX\Dissertation\img\abemr6g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28" y="3104964"/>
              <a:ext cx="4148100" cy="313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032956"/>
              <a:ext cx="2665619" cy="327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520605" y="952606"/>
            <a:ext cx="7867817" cy="211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Rhodamine 6G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Soluble in Ethanol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till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c = 0,16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mol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/l, in Methanol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till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c = 0,66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mol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/l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Ground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Absorption Maximum </a:t>
            </a:r>
            <a:r>
              <a:rPr lang="el-GR" altLang="de-DE" kern="0" dirty="0">
                <a:solidFill>
                  <a:schemeClr val="accent3">
                    <a:lumMod val="85000"/>
                  </a:schemeClr>
                </a:solidFill>
              </a:rPr>
              <a:t>λ</a:t>
            </a:r>
            <a:r>
              <a:rPr lang="de-DE" altLang="de-DE" kern="0" dirty="0">
                <a:solidFill>
                  <a:schemeClr val="accent3">
                    <a:lumMod val="85000"/>
                  </a:schemeClr>
                </a:solidFill>
              </a:rPr>
              <a:t> = 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530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nm</a:t>
            </a:r>
            <a:endParaRPr lang="de-DE" altLang="de-DE" kern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Excited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State Absorption </a:t>
            </a:r>
            <a:r>
              <a:rPr lang="el-GR" altLang="de-DE" kern="0" dirty="0" smtClean="0">
                <a:solidFill>
                  <a:schemeClr val="accent3">
                    <a:lumMod val="85000"/>
                  </a:schemeClr>
                </a:solidFill>
              </a:rPr>
              <a:t>λ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= 440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nm</a:t>
            </a:r>
            <a:endParaRPr lang="de-DE" altLang="de-DE" kern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Well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known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de-DE" altLang="de-DE" kern="0" dirty="0" err="1">
                <a:solidFill>
                  <a:schemeClr val="accent3">
                    <a:lumMod val="85000"/>
                  </a:schemeClr>
                </a:solidFill>
              </a:rPr>
              <a:t>b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ehavior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at high </a:t>
            </a:r>
            <a:r>
              <a:rPr lang="de-DE" altLang="de-DE" kern="0" dirty="0" err="1" smtClean="0">
                <a:solidFill>
                  <a:schemeClr val="accent3">
                    <a:lumMod val="85000"/>
                  </a:schemeClr>
                </a:solidFill>
              </a:rPr>
              <a:t>concentrations</a:t>
            </a:r>
            <a:r>
              <a:rPr lang="de-DE" altLang="de-DE" kern="0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endParaRPr lang="en-US" altLang="de-DE" kern="0" dirty="0" smtClean="0">
              <a:solidFill>
                <a:schemeClr val="accent3">
                  <a:lumMod val="85000"/>
                </a:schemeClr>
              </a:solidFill>
            </a:endParaRPr>
          </a:p>
        </p:txBody>
      </p:sp>
      <p:pic>
        <p:nvPicPr>
          <p:cNvPr id="6" name="Picture 2" descr="C:\AAALateX\Dissertation\img\vortrag\jablonski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63" y="1808820"/>
            <a:ext cx="6300700" cy="36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20607" y="999511"/>
            <a:ext cx="6894766" cy="25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altLang="de-DE" kern="0" dirty="0" smtClean="0">
                <a:solidFill>
                  <a:schemeClr val="bg1">
                    <a:lumMod val="75000"/>
                  </a:schemeClr>
                </a:solidFill>
              </a:rPr>
              <a:t>Dye Parameters: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chemeClr val="bg1">
                    <a:lumMod val="75000"/>
                  </a:schemeClr>
                </a:solidFill>
              </a:rPr>
              <a:t>Excited State Absorption (ESA) in the visible range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chemeClr val="bg1">
                    <a:lumMod val="75000"/>
                  </a:schemeClr>
                </a:solidFill>
              </a:rPr>
              <a:t>High-concentrated soluble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chemeClr val="bg1">
                    <a:lumMod val="75000"/>
                  </a:schemeClr>
                </a:solidFill>
              </a:rPr>
              <a:t>High Fluorescence quantum efficiency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Acridine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Rot, Atto 647n, Atto 532,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Merocyanine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540, Rhodamin 700, Rhodamin B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Rhodamin 6G</a:t>
            </a:r>
            <a:endParaRPr lang="en-US" altLang="de-DE" b="1" kern="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endParaRPr lang="en-US" altLang="de-DE" kern="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Inhaltsplatzhalter 2"/>
          <p:cNvSpPr txBox="1">
            <a:spLocks/>
          </p:cNvSpPr>
          <p:nvPr/>
        </p:nvSpPr>
        <p:spPr bwMode="auto">
          <a:xfrm>
            <a:off x="520607" y="999511"/>
            <a:ext cx="6894766" cy="25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altLang="de-DE" kern="0" dirty="0" smtClean="0">
                <a:solidFill>
                  <a:srgbClr val="000000"/>
                </a:solidFill>
              </a:rPr>
              <a:t>Dye Parameters: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</a:rPr>
              <a:t>Excited State Absorption (ESA) in the visible range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</a:rPr>
              <a:t>High-concentrated soluble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</a:rPr>
              <a:t>High Fluorescence quantum efficiency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de-DE" dirty="0" err="1"/>
              <a:t>Acridine</a:t>
            </a:r>
            <a:r>
              <a:rPr lang="de-DE" dirty="0"/>
              <a:t> Rot, Atto 647n, Atto 532, </a:t>
            </a:r>
            <a:r>
              <a:rPr lang="de-DE" dirty="0" err="1"/>
              <a:t>Merocyanine</a:t>
            </a:r>
            <a:r>
              <a:rPr lang="de-DE" dirty="0"/>
              <a:t> 540, Rhodamin 700, Rhodamin B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/>
              <a:t>Rhodamin 6G</a:t>
            </a:r>
            <a:endParaRPr lang="en-US" altLang="de-DE" b="1" kern="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endParaRPr lang="en-US" altLang="de-DE" kern="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C:\AAALateX\Dissertation\img\vortrag\zscanaufb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11" y="1484784"/>
            <a:ext cx="5592762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AAALateX\Dissertation\img\vortrag\zscan.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11" y="1484784"/>
            <a:ext cx="5577661" cy="33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AAALateX\Dissertation\img\zscanmessu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1485242"/>
            <a:ext cx="5780876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486599" y="1480755"/>
            <a:ext cx="2170801" cy="6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de-DE" b="1" dirty="0" smtClean="0"/>
              <a:t>Rhodamin </a:t>
            </a:r>
            <a:r>
              <a:rPr lang="de-DE" b="1" dirty="0"/>
              <a:t>6G</a:t>
            </a:r>
            <a:endParaRPr lang="en-US" altLang="de-DE" b="1" kern="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endParaRPr lang="en-US" altLang="de-DE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5885" r="8242" b="4184"/>
          <a:stretch/>
        </p:blipFill>
        <p:spPr bwMode="auto">
          <a:xfrm>
            <a:off x="395536" y="3669179"/>
            <a:ext cx="2434578" cy="19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C:\AAALateX\Dissertation\img\vortrag\pipl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21432" r="58936" b="20086"/>
          <a:stretch/>
        </p:blipFill>
        <p:spPr bwMode="auto">
          <a:xfrm rot="10800000">
            <a:off x="1970364" y="985469"/>
            <a:ext cx="1305492" cy="8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:\AAALateX\Dissertation\img\vortrag\piplate_neuasdasde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7" t="17790" r="11320" b="16421"/>
          <a:stretch/>
        </p:blipFill>
        <p:spPr bwMode="auto">
          <a:xfrm>
            <a:off x="2259735" y="2135102"/>
            <a:ext cx="726751" cy="7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AAALateX\Dissertation\img\di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8740"/>
            <a:ext cx="2583451" cy="25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AAALateX\Dissertation\img\lifetimer6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81028"/>
            <a:ext cx="2050542" cy="25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AAALateX\Dissertation\img\abemr6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8" y="3348140"/>
            <a:ext cx="3764806" cy="28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96_dkoehne\afm_matlab\images_reduzierung\messwe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808820"/>
            <a:ext cx="533400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apezoid 27"/>
          <p:cNvSpPr/>
          <p:nvPr/>
        </p:nvSpPr>
        <p:spPr>
          <a:xfrm rot="5400000">
            <a:off x="2178099" y="1938209"/>
            <a:ext cx="1515782" cy="1696532"/>
          </a:xfrm>
          <a:prstGeom prst="trapezoi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rapezoid 28"/>
          <p:cNvSpPr/>
          <p:nvPr/>
        </p:nvSpPr>
        <p:spPr>
          <a:xfrm rot="5400000">
            <a:off x="5486123" y="1826458"/>
            <a:ext cx="1515782" cy="1696532"/>
          </a:xfrm>
          <a:prstGeom prst="trapezoi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rapezoid 29"/>
          <p:cNvSpPr/>
          <p:nvPr/>
        </p:nvSpPr>
        <p:spPr>
          <a:xfrm rot="5400000">
            <a:off x="5918171" y="3346703"/>
            <a:ext cx="1515782" cy="1696532"/>
          </a:xfrm>
          <a:prstGeom prst="trapezoi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rapezoid 30"/>
          <p:cNvSpPr/>
          <p:nvPr/>
        </p:nvSpPr>
        <p:spPr>
          <a:xfrm rot="5400000">
            <a:off x="1962075" y="3830108"/>
            <a:ext cx="1515782" cy="1696532"/>
          </a:xfrm>
          <a:prstGeom prst="trapezoi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rapezoid 31"/>
          <p:cNvSpPr/>
          <p:nvPr/>
        </p:nvSpPr>
        <p:spPr>
          <a:xfrm rot="5400000">
            <a:off x="3865943" y="4019087"/>
            <a:ext cx="1515782" cy="1696532"/>
          </a:xfrm>
          <a:prstGeom prst="trapezoid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b="53855"/>
          <a:stretch/>
        </p:blipFill>
        <p:spPr bwMode="auto">
          <a:xfrm>
            <a:off x="708511" y="1168873"/>
            <a:ext cx="2160240" cy="126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Grafik 10" descr="Bild3.png"/>
          <p:cNvPicPr>
            <a:picLocks noChangeAspect="1"/>
          </p:cNvPicPr>
          <p:nvPr/>
        </p:nvPicPr>
        <p:blipFill rotWithShape="1">
          <a:blip r:embed="rId4"/>
          <a:srcRect l="76886"/>
          <a:stretch/>
        </p:blipFill>
        <p:spPr>
          <a:xfrm>
            <a:off x="6876256" y="1068263"/>
            <a:ext cx="1368183" cy="1718212"/>
          </a:xfrm>
          <a:prstGeom prst="rect">
            <a:avLst/>
          </a:prstGeom>
        </p:spPr>
      </p:pic>
      <p:pic>
        <p:nvPicPr>
          <p:cNvPr id="12" name="Picture 2" descr="http://nanobionics.mntl.illinois.edu/LNBL/images/jor/nn-2012-027408_0008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9"/>
          <a:stretch/>
        </p:blipFill>
        <p:spPr bwMode="auto">
          <a:xfrm>
            <a:off x="4067944" y="5000805"/>
            <a:ext cx="989971" cy="13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ldergebnis für cell growth engineer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10873" r="50747" b="3300"/>
          <a:stretch/>
        </p:blipFill>
        <p:spPr bwMode="auto">
          <a:xfrm>
            <a:off x="467544" y="4678374"/>
            <a:ext cx="1570678" cy="14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2155" r="16154" b="1973"/>
          <a:stretch/>
        </p:blipFill>
        <p:spPr>
          <a:xfrm>
            <a:off x="6236438" y="4587483"/>
            <a:ext cx="1503914" cy="1505813"/>
          </a:xfrm>
          <a:prstGeom prst="rect">
            <a:avLst/>
          </a:prstGeom>
        </p:spPr>
      </p:pic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3491880" y="2960948"/>
            <a:ext cx="2159118" cy="11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altLang="de-DE" sz="23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Application areas of nanostructures</a:t>
            </a:r>
            <a:endParaRPr lang="en-US" altLang="de-DE" sz="23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039024" y="2431659"/>
            <a:ext cx="18826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de-DE" dirty="0" err="1">
                <a:solidFill>
                  <a:schemeClr val="bg1"/>
                </a:solidFill>
              </a:rPr>
              <a:t>self-cleaning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surfaces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407578" y="2276872"/>
            <a:ext cx="141229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de-DE" dirty="0" err="1" smtClean="0">
                <a:solidFill>
                  <a:schemeClr val="bg1"/>
                </a:solidFill>
              </a:rPr>
              <a:t>holographic</a:t>
            </a:r>
            <a:r>
              <a:rPr lang="de-DE" dirty="0" smtClean="0">
                <a:solidFill>
                  <a:schemeClr val="bg1"/>
                </a:solidFill>
              </a:rPr>
              <a:t> design </a:t>
            </a:r>
            <a:r>
              <a:rPr lang="de-DE" dirty="0" err="1" smtClean="0">
                <a:solidFill>
                  <a:schemeClr val="bg1"/>
                </a:solidFill>
              </a:rPr>
              <a:t>elements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775940" y="3774854"/>
            <a:ext cx="183620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de-DE" dirty="0" err="1" smtClean="0">
                <a:solidFill>
                  <a:schemeClr val="bg1"/>
                </a:solidFill>
              </a:rPr>
              <a:t>diffractive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security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features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94260" y="4437112"/>
            <a:ext cx="224636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de-DE" dirty="0" err="1">
                <a:solidFill>
                  <a:schemeClr val="bg1"/>
                </a:solidFill>
              </a:rPr>
              <a:t>field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amplification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922300" y="4389163"/>
            <a:ext cx="15038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de-DE" dirty="0" err="1">
                <a:solidFill>
                  <a:schemeClr val="bg1"/>
                </a:solidFill>
              </a:rPr>
              <a:t>cell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growth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engineering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647564" y="2024844"/>
            <a:ext cx="7200800" cy="3094806"/>
            <a:chOff x="1007604" y="2085631"/>
            <a:chExt cx="7200800" cy="3094806"/>
          </a:xfrm>
        </p:grpSpPr>
        <p:sp>
          <p:nvSpPr>
            <p:cNvPr id="5" name="Inhaltsplatzhalter 2"/>
            <p:cNvSpPr txBox="1">
              <a:spLocks/>
            </p:cNvSpPr>
            <p:nvPr/>
          </p:nvSpPr>
          <p:spPr bwMode="auto">
            <a:xfrm>
              <a:off x="1007604" y="2600908"/>
              <a:ext cx="2412268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spcBef>
                  <a:spcPts val="600"/>
                </a:spcBef>
                <a:buNone/>
                <a:defRPr/>
              </a:pPr>
              <a:r>
                <a:rPr lang="en-US" altLang="de-DE" kern="0" dirty="0" smtClean="0">
                  <a:solidFill>
                    <a:srgbClr val="000000"/>
                  </a:solidFill>
                </a:rPr>
                <a:t>Standard methods:</a:t>
              </a:r>
              <a:endParaRPr lang="en-US" altLang="de-DE" kern="0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3" descr="C:\AAALateX\Dissertation\img\vortrag\RI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310" y="2085631"/>
              <a:ext cx="4290094" cy="30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4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50"/>
          <p:cNvSpPr/>
          <p:nvPr/>
        </p:nvSpPr>
        <p:spPr bwMode="auto">
          <a:xfrm>
            <a:off x="791580" y="3781222"/>
            <a:ext cx="7549662" cy="1559226"/>
          </a:xfrm>
          <a:custGeom>
            <a:avLst/>
            <a:gdLst>
              <a:gd name="connsiteX0" fmla="*/ 0 w 2264493"/>
              <a:gd name="connsiteY0" fmla="*/ 164123 h 719016"/>
              <a:gd name="connsiteX1" fmla="*/ 1904985 w 2264493"/>
              <a:gd name="connsiteY1" fmla="*/ 164123 h 719016"/>
              <a:gd name="connsiteX2" fmla="*/ 1904985 w 2264493"/>
              <a:gd name="connsiteY2" fmla="*/ 0 h 719016"/>
              <a:gd name="connsiteX3" fmla="*/ 2264493 w 2264493"/>
              <a:gd name="connsiteY3" fmla="*/ 359508 h 719016"/>
              <a:gd name="connsiteX4" fmla="*/ 1904985 w 2264493"/>
              <a:gd name="connsiteY4" fmla="*/ 719016 h 719016"/>
              <a:gd name="connsiteX5" fmla="*/ 1904985 w 2264493"/>
              <a:gd name="connsiteY5" fmla="*/ 554893 h 719016"/>
              <a:gd name="connsiteX6" fmla="*/ 0 w 2264493"/>
              <a:gd name="connsiteY6" fmla="*/ 554893 h 719016"/>
              <a:gd name="connsiteX7" fmla="*/ 0 w 2264493"/>
              <a:gd name="connsiteY7" fmla="*/ 164123 h 719016"/>
              <a:gd name="connsiteX0" fmla="*/ 0 w 2327017"/>
              <a:gd name="connsiteY0" fmla="*/ 164123 h 719016"/>
              <a:gd name="connsiteX1" fmla="*/ 1904985 w 2327017"/>
              <a:gd name="connsiteY1" fmla="*/ 164123 h 719016"/>
              <a:gd name="connsiteX2" fmla="*/ 1904985 w 2327017"/>
              <a:gd name="connsiteY2" fmla="*/ 0 h 719016"/>
              <a:gd name="connsiteX3" fmla="*/ 2327017 w 2327017"/>
              <a:gd name="connsiteY3" fmla="*/ 367323 h 719016"/>
              <a:gd name="connsiteX4" fmla="*/ 1904985 w 2327017"/>
              <a:gd name="connsiteY4" fmla="*/ 719016 h 719016"/>
              <a:gd name="connsiteX5" fmla="*/ 1904985 w 2327017"/>
              <a:gd name="connsiteY5" fmla="*/ 554893 h 719016"/>
              <a:gd name="connsiteX6" fmla="*/ 0 w 2327017"/>
              <a:gd name="connsiteY6" fmla="*/ 554893 h 719016"/>
              <a:gd name="connsiteX7" fmla="*/ 0 w 2327017"/>
              <a:gd name="connsiteY7" fmla="*/ 164123 h 719016"/>
              <a:gd name="connsiteX0" fmla="*/ 7816 w 2327017"/>
              <a:gd name="connsiteY0" fmla="*/ 250092 h 719016"/>
              <a:gd name="connsiteX1" fmla="*/ 1904985 w 2327017"/>
              <a:gd name="connsiteY1" fmla="*/ 164123 h 719016"/>
              <a:gd name="connsiteX2" fmla="*/ 1904985 w 2327017"/>
              <a:gd name="connsiteY2" fmla="*/ 0 h 719016"/>
              <a:gd name="connsiteX3" fmla="*/ 2327017 w 2327017"/>
              <a:gd name="connsiteY3" fmla="*/ 367323 h 719016"/>
              <a:gd name="connsiteX4" fmla="*/ 1904985 w 2327017"/>
              <a:gd name="connsiteY4" fmla="*/ 719016 h 719016"/>
              <a:gd name="connsiteX5" fmla="*/ 1904985 w 2327017"/>
              <a:gd name="connsiteY5" fmla="*/ 554893 h 719016"/>
              <a:gd name="connsiteX6" fmla="*/ 0 w 2327017"/>
              <a:gd name="connsiteY6" fmla="*/ 554893 h 719016"/>
              <a:gd name="connsiteX7" fmla="*/ 7816 w 2327017"/>
              <a:gd name="connsiteY7" fmla="*/ 250092 h 719016"/>
              <a:gd name="connsiteX0" fmla="*/ 0 w 2319201"/>
              <a:gd name="connsiteY0" fmla="*/ 250092 h 719016"/>
              <a:gd name="connsiteX1" fmla="*/ 1897169 w 2319201"/>
              <a:gd name="connsiteY1" fmla="*/ 164123 h 719016"/>
              <a:gd name="connsiteX2" fmla="*/ 1897169 w 2319201"/>
              <a:gd name="connsiteY2" fmla="*/ 0 h 719016"/>
              <a:gd name="connsiteX3" fmla="*/ 2319201 w 2319201"/>
              <a:gd name="connsiteY3" fmla="*/ 367323 h 719016"/>
              <a:gd name="connsiteX4" fmla="*/ 1897169 w 2319201"/>
              <a:gd name="connsiteY4" fmla="*/ 719016 h 719016"/>
              <a:gd name="connsiteX5" fmla="*/ 1897169 w 2319201"/>
              <a:gd name="connsiteY5" fmla="*/ 554893 h 719016"/>
              <a:gd name="connsiteX6" fmla="*/ 31261 w 2319201"/>
              <a:gd name="connsiteY6" fmla="*/ 422031 h 719016"/>
              <a:gd name="connsiteX7" fmla="*/ 0 w 2319201"/>
              <a:gd name="connsiteY7" fmla="*/ 250092 h 719016"/>
              <a:gd name="connsiteX0" fmla="*/ 0 w 2295755"/>
              <a:gd name="connsiteY0" fmla="*/ 265723 h 719016"/>
              <a:gd name="connsiteX1" fmla="*/ 1873723 w 2295755"/>
              <a:gd name="connsiteY1" fmla="*/ 164123 h 719016"/>
              <a:gd name="connsiteX2" fmla="*/ 1873723 w 2295755"/>
              <a:gd name="connsiteY2" fmla="*/ 0 h 719016"/>
              <a:gd name="connsiteX3" fmla="*/ 2295755 w 2295755"/>
              <a:gd name="connsiteY3" fmla="*/ 367323 h 719016"/>
              <a:gd name="connsiteX4" fmla="*/ 1873723 w 2295755"/>
              <a:gd name="connsiteY4" fmla="*/ 719016 h 719016"/>
              <a:gd name="connsiteX5" fmla="*/ 1873723 w 2295755"/>
              <a:gd name="connsiteY5" fmla="*/ 554893 h 719016"/>
              <a:gd name="connsiteX6" fmla="*/ 7815 w 2295755"/>
              <a:gd name="connsiteY6" fmla="*/ 422031 h 719016"/>
              <a:gd name="connsiteX7" fmla="*/ 0 w 2295755"/>
              <a:gd name="connsiteY7" fmla="*/ 265723 h 719016"/>
              <a:gd name="connsiteX0" fmla="*/ 3615 w 2287940"/>
              <a:gd name="connsiteY0" fmla="*/ 242863 h 719016"/>
              <a:gd name="connsiteX1" fmla="*/ 1865908 w 2287940"/>
              <a:gd name="connsiteY1" fmla="*/ 164123 h 719016"/>
              <a:gd name="connsiteX2" fmla="*/ 1865908 w 2287940"/>
              <a:gd name="connsiteY2" fmla="*/ 0 h 719016"/>
              <a:gd name="connsiteX3" fmla="*/ 2287940 w 2287940"/>
              <a:gd name="connsiteY3" fmla="*/ 367323 h 719016"/>
              <a:gd name="connsiteX4" fmla="*/ 1865908 w 2287940"/>
              <a:gd name="connsiteY4" fmla="*/ 719016 h 719016"/>
              <a:gd name="connsiteX5" fmla="*/ 1865908 w 2287940"/>
              <a:gd name="connsiteY5" fmla="*/ 554893 h 719016"/>
              <a:gd name="connsiteX6" fmla="*/ 0 w 2287940"/>
              <a:gd name="connsiteY6" fmla="*/ 422031 h 719016"/>
              <a:gd name="connsiteX7" fmla="*/ 3615 w 2287940"/>
              <a:gd name="connsiteY7" fmla="*/ 242863 h 719016"/>
              <a:gd name="connsiteX0" fmla="*/ 3615 w 2287940"/>
              <a:gd name="connsiteY0" fmla="*/ 242863 h 719016"/>
              <a:gd name="connsiteX1" fmla="*/ 1865908 w 2287940"/>
              <a:gd name="connsiteY1" fmla="*/ 164123 h 719016"/>
              <a:gd name="connsiteX2" fmla="*/ 1865908 w 2287940"/>
              <a:gd name="connsiteY2" fmla="*/ 0 h 719016"/>
              <a:gd name="connsiteX3" fmla="*/ 2287940 w 2287940"/>
              <a:gd name="connsiteY3" fmla="*/ 367323 h 719016"/>
              <a:gd name="connsiteX4" fmla="*/ 1865908 w 2287940"/>
              <a:gd name="connsiteY4" fmla="*/ 719016 h 719016"/>
              <a:gd name="connsiteX5" fmla="*/ 1865908 w 2287940"/>
              <a:gd name="connsiteY5" fmla="*/ 554893 h 719016"/>
              <a:gd name="connsiteX6" fmla="*/ 0 w 2287940"/>
              <a:gd name="connsiteY6" fmla="*/ 422031 h 719016"/>
              <a:gd name="connsiteX7" fmla="*/ 3615 w 2287940"/>
              <a:gd name="connsiteY7" fmla="*/ 242863 h 719016"/>
              <a:gd name="connsiteX0" fmla="*/ 0 w 2288135"/>
              <a:gd name="connsiteY0" fmla="*/ 250483 h 719016"/>
              <a:gd name="connsiteX1" fmla="*/ 1866103 w 2288135"/>
              <a:gd name="connsiteY1" fmla="*/ 164123 h 719016"/>
              <a:gd name="connsiteX2" fmla="*/ 1866103 w 2288135"/>
              <a:gd name="connsiteY2" fmla="*/ 0 h 719016"/>
              <a:gd name="connsiteX3" fmla="*/ 2288135 w 2288135"/>
              <a:gd name="connsiteY3" fmla="*/ 367323 h 719016"/>
              <a:gd name="connsiteX4" fmla="*/ 1866103 w 2288135"/>
              <a:gd name="connsiteY4" fmla="*/ 719016 h 719016"/>
              <a:gd name="connsiteX5" fmla="*/ 1866103 w 2288135"/>
              <a:gd name="connsiteY5" fmla="*/ 554893 h 719016"/>
              <a:gd name="connsiteX6" fmla="*/ 195 w 2288135"/>
              <a:gd name="connsiteY6" fmla="*/ 422031 h 719016"/>
              <a:gd name="connsiteX7" fmla="*/ 0 w 2288135"/>
              <a:gd name="connsiteY7" fmla="*/ 250483 h 719016"/>
              <a:gd name="connsiteX0" fmla="*/ 0 w 2288135"/>
              <a:gd name="connsiteY0" fmla="*/ 250483 h 719016"/>
              <a:gd name="connsiteX1" fmla="*/ 1866103 w 2288135"/>
              <a:gd name="connsiteY1" fmla="*/ 164123 h 719016"/>
              <a:gd name="connsiteX2" fmla="*/ 1866103 w 2288135"/>
              <a:gd name="connsiteY2" fmla="*/ 0 h 719016"/>
              <a:gd name="connsiteX3" fmla="*/ 2288135 w 2288135"/>
              <a:gd name="connsiteY3" fmla="*/ 367323 h 719016"/>
              <a:gd name="connsiteX4" fmla="*/ 1866103 w 2288135"/>
              <a:gd name="connsiteY4" fmla="*/ 719016 h 719016"/>
              <a:gd name="connsiteX5" fmla="*/ 1866103 w 2288135"/>
              <a:gd name="connsiteY5" fmla="*/ 554893 h 719016"/>
              <a:gd name="connsiteX6" fmla="*/ 195 w 2288135"/>
              <a:gd name="connsiteY6" fmla="*/ 422031 h 719016"/>
              <a:gd name="connsiteX7" fmla="*/ 0 w 2288135"/>
              <a:gd name="connsiteY7" fmla="*/ 250483 h 719016"/>
              <a:gd name="connsiteX0" fmla="*/ 0 w 2288135"/>
              <a:gd name="connsiteY0" fmla="*/ 311443 h 779976"/>
              <a:gd name="connsiteX1" fmla="*/ 1866103 w 2288135"/>
              <a:gd name="connsiteY1" fmla="*/ 225083 h 779976"/>
              <a:gd name="connsiteX2" fmla="*/ 1866103 w 2288135"/>
              <a:gd name="connsiteY2" fmla="*/ 0 h 779976"/>
              <a:gd name="connsiteX3" fmla="*/ 2288135 w 2288135"/>
              <a:gd name="connsiteY3" fmla="*/ 428283 h 779976"/>
              <a:gd name="connsiteX4" fmla="*/ 1866103 w 2288135"/>
              <a:gd name="connsiteY4" fmla="*/ 779976 h 779976"/>
              <a:gd name="connsiteX5" fmla="*/ 1866103 w 2288135"/>
              <a:gd name="connsiteY5" fmla="*/ 615853 h 779976"/>
              <a:gd name="connsiteX6" fmla="*/ 195 w 2288135"/>
              <a:gd name="connsiteY6" fmla="*/ 482991 h 779976"/>
              <a:gd name="connsiteX7" fmla="*/ 0 w 2288135"/>
              <a:gd name="connsiteY7" fmla="*/ 311443 h 779976"/>
              <a:gd name="connsiteX0" fmla="*/ 0 w 2288135"/>
              <a:gd name="connsiteY0" fmla="*/ 311443 h 779976"/>
              <a:gd name="connsiteX1" fmla="*/ 1866103 w 2288135"/>
              <a:gd name="connsiteY1" fmla="*/ 148883 h 779976"/>
              <a:gd name="connsiteX2" fmla="*/ 1866103 w 2288135"/>
              <a:gd name="connsiteY2" fmla="*/ 0 h 779976"/>
              <a:gd name="connsiteX3" fmla="*/ 2288135 w 2288135"/>
              <a:gd name="connsiteY3" fmla="*/ 428283 h 779976"/>
              <a:gd name="connsiteX4" fmla="*/ 1866103 w 2288135"/>
              <a:gd name="connsiteY4" fmla="*/ 779976 h 779976"/>
              <a:gd name="connsiteX5" fmla="*/ 1866103 w 2288135"/>
              <a:gd name="connsiteY5" fmla="*/ 615853 h 779976"/>
              <a:gd name="connsiteX6" fmla="*/ 195 w 2288135"/>
              <a:gd name="connsiteY6" fmla="*/ 482991 h 779976"/>
              <a:gd name="connsiteX7" fmla="*/ 0 w 2288135"/>
              <a:gd name="connsiteY7" fmla="*/ 311443 h 779976"/>
              <a:gd name="connsiteX0" fmla="*/ 0 w 2288135"/>
              <a:gd name="connsiteY0" fmla="*/ 311443 h 837126"/>
              <a:gd name="connsiteX1" fmla="*/ 1866103 w 2288135"/>
              <a:gd name="connsiteY1" fmla="*/ 148883 h 837126"/>
              <a:gd name="connsiteX2" fmla="*/ 1866103 w 2288135"/>
              <a:gd name="connsiteY2" fmla="*/ 0 h 837126"/>
              <a:gd name="connsiteX3" fmla="*/ 2288135 w 2288135"/>
              <a:gd name="connsiteY3" fmla="*/ 428283 h 837126"/>
              <a:gd name="connsiteX4" fmla="*/ 1862293 w 2288135"/>
              <a:gd name="connsiteY4" fmla="*/ 837126 h 837126"/>
              <a:gd name="connsiteX5" fmla="*/ 1866103 w 2288135"/>
              <a:gd name="connsiteY5" fmla="*/ 615853 h 837126"/>
              <a:gd name="connsiteX6" fmla="*/ 195 w 2288135"/>
              <a:gd name="connsiteY6" fmla="*/ 482991 h 837126"/>
              <a:gd name="connsiteX7" fmla="*/ 0 w 2288135"/>
              <a:gd name="connsiteY7" fmla="*/ 311443 h 837126"/>
              <a:gd name="connsiteX0" fmla="*/ 0 w 2288135"/>
              <a:gd name="connsiteY0" fmla="*/ 311443 h 837126"/>
              <a:gd name="connsiteX1" fmla="*/ 1866103 w 2288135"/>
              <a:gd name="connsiteY1" fmla="*/ 148883 h 837126"/>
              <a:gd name="connsiteX2" fmla="*/ 1866103 w 2288135"/>
              <a:gd name="connsiteY2" fmla="*/ 0 h 837126"/>
              <a:gd name="connsiteX3" fmla="*/ 2288135 w 2288135"/>
              <a:gd name="connsiteY3" fmla="*/ 428283 h 837126"/>
              <a:gd name="connsiteX4" fmla="*/ 1862293 w 2288135"/>
              <a:gd name="connsiteY4" fmla="*/ 837126 h 837126"/>
              <a:gd name="connsiteX5" fmla="*/ 1866103 w 2288135"/>
              <a:gd name="connsiteY5" fmla="*/ 669193 h 837126"/>
              <a:gd name="connsiteX6" fmla="*/ 195 w 2288135"/>
              <a:gd name="connsiteY6" fmla="*/ 482991 h 837126"/>
              <a:gd name="connsiteX7" fmla="*/ 0 w 2288135"/>
              <a:gd name="connsiteY7" fmla="*/ 311443 h 837126"/>
              <a:gd name="connsiteX0" fmla="*/ 0 w 2288135"/>
              <a:gd name="connsiteY0" fmla="*/ 311443 h 837126"/>
              <a:gd name="connsiteX1" fmla="*/ 1866103 w 2288135"/>
              <a:gd name="connsiteY1" fmla="*/ 148883 h 837126"/>
              <a:gd name="connsiteX2" fmla="*/ 1866103 w 2288135"/>
              <a:gd name="connsiteY2" fmla="*/ 0 h 837126"/>
              <a:gd name="connsiteX3" fmla="*/ 2288135 w 2288135"/>
              <a:gd name="connsiteY3" fmla="*/ 428283 h 837126"/>
              <a:gd name="connsiteX4" fmla="*/ 1862293 w 2288135"/>
              <a:gd name="connsiteY4" fmla="*/ 837126 h 837126"/>
              <a:gd name="connsiteX5" fmla="*/ 1854673 w 2288135"/>
              <a:gd name="connsiteY5" fmla="*/ 669193 h 837126"/>
              <a:gd name="connsiteX6" fmla="*/ 195 w 2288135"/>
              <a:gd name="connsiteY6" fmla="*/ 482991 h 837126"/>
              <a:gd name="connsiteX7" fmla="*/ 0 w 2288135"/>
              <a:gd name="connsiteY7" fmla="*/ 311443 h 837126"/>
              <a:gd name="connsiteX0" fmla="*/ 0 w 2288135"/>
              <a:gd name="connsiteY0" fmla="*/ 311443 h 840936"/>
              <a:gd name="connsiteX1" fmla="*/ 1866103 w 2288135"/>
              <a:gd name="connsiteY1" fmla="*/ 148883 h 840936"/>
              <a:gd name="connsiteX2" fmla="*/ 1866103 w 2288135"/>
              <a:gd name="connsiteY2" fmla="*/ 0 h 840936"/>
              <a:gd name="connsiteX3" fmla="*/ 2288135 w 2288135"/>
              <a:gd name="connsiteY3" fmla="*/ 428283 h 840936"/>
              <a:gd name="connsiteX4" fmla="*/ 1858483 w 2288135"/>
              <a:gd name="connsiteY4" fmla="*/ 840936 h 840936"/>
              <a:gd name="connsiteX5" fmla="*/ 1854673 w 2288135"/>
              <a:gd name="connsiteY5" fmla="*/ 669193 h 840936"/>
              <a:gd name="connsiteX6" fmla="*/ 195 w 2288135"/>
              <a:gd name="connsiteY6" fmla="*/ 482991 h 840936"/>
              <a:gd name="connsiteX7" fmla="*/ 0 w 2288135"/>
              <a:gd name="connsiteY7" fmla="*/ 311443 h 840936"/>
              <a:gd name="connsiteX0" fmla="*/ 0 w 2288135"/>
              <a:gd name="connsiteY0" fmla="*/ 311443 h 844746"/>
              <a:gd name="connsiteX1" fmla="*/ 1866103 w 2288135"/>
              <a:gd name="connsiteY1" fmla="*/ 148883 h 844746"/>
              <a:gd name="connsiteX2" fmla="*/ 1866103 w 2288135"/>
              <a:gd name="connsiteY2" fmla="*/ 0 h 844746"/>
              <a:gd name="connsiteX3" fmla="*/ 2288135 w 2288135"/>
              <a:gd name="connsiteY3" fmla="*/ 428283 h 844746"/>
              <a:gd name="connsiteX4" fmla="*/ 1858483 w 2288135"/>
              <a:gd name="connsiteY4" fmla="*/ 844746 h 844746"/>
              <a:gd name="connsiteX5" fmla="*/ 1854673 w 2288135"/>
              <a:gd name="connsiteY5" fmla="*/ 669193 h 844746"/>
              <a:gd name="connsiteX6" fmla="*/ 195 w 2288135"/>
              <a:gd name="connsiteY6" fmla="*/ 482991 h 844746"/>
              <a:gd name="connsiteX7" fmla="*/ 0 w 2288135"/>
              <a:gd name="connsiteY7" fmla="*/ 311443 h 844746"/>
              <a:gd name="connsiteX0" fmla="*/ 0 w 2288135"/>
              <a:gd name="connsiteY0" fmla="*/ 311443 h 844746"/>
              <a:gd name="connsiteX1" fmla="*/ 1866103 w 2288135"/>
              <a:gd name="connsiteY1" fmla="*/ 148883 h 844746"/>
              <a:gd name="connsiteX2" fmla="*/ 1866103 w 2288135"/>
              <a:gd name="connsiteY2" fmla="*/ 0 h 844746"/>
              <a:gd name="connsiteX3" fmla="*/ 2288135 w 2288135"/>
              <a:gd name="connsiteY3" fmla="*/ 428283 h 844746"/>
              <a:gd name="connsiteX4" fmla="*/ 1853938 w 2288135"/>
              <a:gd name="connsiteY4" fmla="*/ 844746 h 844746"/>
              <a:gd name="connsiteX5" fmla="*/ 1854673 w 2288135"/>
              <a:gd name="connsiteY5" fmla="*/ 669193 h 844746"/>
              <a:gd name="connsiteX6" fmla="*/ 195 w 2288135"/>
              <a:gd name="connsiteY6" fmla="*/ 482991 h 844746"/>
              <a:gd name="connsiteX7" fmla="*/ 0 w 2288135"/>
              <a:gd name="connsiteY7" fmla="*/ 311443 h 844746"/>
              <a:gd name="connsiteX0" fmla="*/ 12 w 2288147"/>
              <a:gd name="connsiteY0" fmla="*/ 311443 h 844746"/>
              <a:gd name="connsiteX1" fmla="*/ 1866115 w 2288147"/>
              <a:gd name="connsiteY1" fmla="*/ 148883 h 844746"/>
              <a:gd name="connsiteX2" fmla="*/ 1866115 w 2288147"/>
              <a:gd name="connsiteY2" fmla="*/ 0 h 844746"/>
              <a:gd name="connsiteX3" fmla="*/ 2288147 w 2288147"/>
              <a:gd name="connsiteY3" fmla="*/ 428283 h 844746"/>
              <a:gd name="connsiteX4" fmla="*/ 1853950 w 2288147"/>
              <a:gd name="connsiteY4" fmla="*/ 844746 h 844746"/>
              <a:gd name="connsiteX5" fmla="*/ 1854685 w 2288147"/>
              <a:gd name="connsiteY5" fmla="*/ 669193 h 844746"/>
              <a:gd name="connsiteX6" fmla="*/ 207 w 2288147"/>
              <a:gd name="connsiteY6" fmla="*/ 482991 h 844746"/>
              <a:gd name="connsiteX7" fmla="*/ 12 w 2288147"/>
              <a:gd name="connsiteY7" fmla="*/ 311443 h 844746"/>
              <a:gd name="connsiteX0" fmla="*/ 137 w 2288272"/>
              <a:gd name="connsiteY0" fmla="*/ 311443 h 844746"/>
              <a:gd name="connsiteX1" fmla="*/ 1866240 w 2288272"/>
              <a:gd name="connsiteY1" fmla="*/ 148883 h 844746"/>
              <a:gd name="connsiteX2" fmla="*/ 1866240 w 2288272"/>
              <a:gd name="connsiteY2" fmla="*/ 0 h 844746"/>
              <a:gd name="connsiteX3" fmla="*/ 2288272 w 2288272"/>
              <a:gd name="connsiteY3" fmla="*/ 428283 h 844746"/>
              <a:gd name="connsiteX4" fmla="*/ 1854075 w 2288272"/>
              <a:gd name="connsiteY4" fmla="*/ 844746 h 844746"/>
              <a:gd name="connsiteX5" fmla="*/ 1854810 w 2288272"/>
              <a:gd name="connsiteY5" fmla="*/ 669193 h 844746"/>
              <a:gd name="connsiteX6" fmla="*/ 332 w 2288272"/>
              <a:gd name="connsiteY6" fmla="*/ 482991 h 844746"/>
              <a:gd name="connsiteX7" fmla="*/ 137 w 2288272"/>
              <a:gd name="connsiteY7" fmla="*/ 311443 h 84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272" h="844746">
                <a:moveTo>
                  <a:pt x="137" y="311443"/>
                </a:moveTo>
                <a:lnTo>
                  <a:pt x="1866240" y="148883"/>
                </a:lnTo>
                <a:lnTo>
                  <a:pt x="1866240" y="0"/>
                </a:lnTo>
                <a:lnTo>
                  <a:pt x="2288272" y="428283"/>
                </a:lnTo>
                <a:lnTo>
                  <a:pt x="1854075" y="844746"/>
                </a:lnTo>
                <a:lnTo>
                  <a:pt x="1854810" y="669193"/>
                </a:lnTo>
                <a:lnTo>
                  <a:pt x="332" y="482991"/>
                </a:lnTo>
                <a:cubicBezTo>
                  <a:pt x="-125" y="400562"/>
                  <a:pt x="-28" y="405456"/>
                  <a:pt x="137" y="311443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 descr="https://www.st-andrews.ac.uk/%7Eulf/perfectform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368895"/>
            <a:ext cx="3481801" cy="23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508104" y="2278613"/>
            <a:ext cx="2563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Abbe's </a:t>
            </a:r>
            <a:r>
              <a:rPr lang="en-US" i="1" dirty="0" smtClean="0">
                <a:latin typeface="Calibri" panose="020F0502020204030204" pitchFamily="34" charset="0"/>
              </a:rPr>
              <a:t>formula on </a:t>
            </a:r>
            <a:r>
              <a:rPr lang="en-US" i="1" dirty="0">
                <a:latin typeface="Calibri" panose="020F0502020204030204" pitchFamily="34" charset="0"/>
              </a:rPr>
              <a:t>a memorial stone in Jena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0639" y="4232722"/>
            <a:ext cx="3361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altLang="de-DE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rocessing quality</a:t>
            </a:r>
            <a:endParaRPr lang="de-DE" altLang="de-DE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475656" y="4299797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/>
              <a:t>IR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982102" y="4217092"/>
            <a:ext cx="825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3600" dirty="0"/>
              <a:t>UV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39652" y="2328849"/>
            <a:ext cx="6300700" cy="2371058"/>
            <a:chOff x="1439652" y="2328849"/>
            <a:chExt cx="6300700" cy="2371058"/>
          </a:xfrm>
        </p:grpSpPr>
        <p:sp>
          <p:nvSpPr>
            <p:cNvPr id="9" name="Rechteck 8"/>
            <p:cNvSpPr/>
            <p:nvPr/>
          </p:nvSpPr>
          <p:spPr>
            <a:xfrm>
              <a:off x="1439652" y="2328849"/>
              <a:ext cx="6300700" cy="237105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Inhaltsplatzhalter 2"/>
            <p:cNvSpPr txBox="1">
              <a:spLocks/>
            </p:cNvSpPr>
            <p:nvPr/>
          </p:nvSpPr>
          <p:spPr bwMode="auto">
            <a:xfrm>
              <a:off x="1439652" y="2977149"/>
              <a:ext cx="6300700" cy="1074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ts val="600"/>
                </a:spcBef>
                <a:buNone/>
                <a:defRPr/>
              </a:pPr>
              <a:r>
                <a:rPr lang="en-US" altLang="de-DE" sz="50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Alternative approach?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8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sted2"/>
          <p:cNvPicPr>
            <a:picLocks noChangeAspect="1" noChangeArrowheads="1"/>
          </p:cNvPicPr>
          <p:nvPr/>
        </p:nvPicPr>
        <p:blipFill>
          <a:blip r:embed="rId4" cstate="print"/>
          <a:srcRect l="30490" t="27400" r="23842" b="26932"/>
          <a:stretch>
            <a:fillRect/>
          </a:stretch>
        </p:blipFill>
        <p:spPr bwMode="auto">
          <a:xfrm>
            <a:off x="2990851" y="4059867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sted3"/>
          <p:cNvPicPr>
            <a:picLocks noChangeAspect="1" noChangeArrowheads="1"/>
          </p:cNvPicPr>
          <p:nvPr/>
        </p:nvPicPr>
        <p:blipFill>
          <a:blip r:embed="rId5" cstate="print"/>
          <a:srcRect l="24353" t="24353" r="17656" b="27092"/>
          <a:stretch>
            <a:fillRect/>
          </a:stretch>
        </p:blipFill>
        <p:spPr bwMode="auto">
          <a:xfrm>
            <a:off x="2845594" y="3991604"/>
            <a:ext cx="137001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32167" y="1304764"/>
            <a:ext cx="5052612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altLang="de-DE" u="sng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imulated</a:t>
            </a: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de-DE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mission </a:t>
            </a:r>
            <a:r>
              <a:rPr lang="en-US" altLang="de-DE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epletion microscopy: 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Super-resolution microscopy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Visible wavelength regime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Depopulation of excited state</a:t>
            </a:r>
            <a:endParaRPr lang="en-US" altLang="de-D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Nobel prize (Hell, Moerner &amp; Betzig 2014)</a:t>
            </a:r>
          </a:p>
        </p:txBody>
      </p:sp>
      <p:pic>
        <p:nvPicPr>
          <p:cNvPr id="5124" name="Picture 4" descr="http://media1.faz.net/ppmedia/aktuell/wirtschaft/4178432716/1.3850831/default/preis-fu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29" y="1615912"/>
            <a:ext cx="1273027" cy="12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2840"/>
            <a:ext cx="3959050" cy="2379705"/>
          </a:xfrm>
          <a:prstGeom prst="rect">
            <a:avLst/>
          </a:prstGeom>
        </p:spPr>
      </p:pic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830263" y="5428292"/>
            <a:ext cx="506413" cy="576263"/>
            <a:chOff x="384" y="3748"/>
            <a:chExt cx="319" cy="363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384" y="3806"/>
            <a:ext cx="273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9" name="Formel" r:id="rId8" imgW="457200" imgH="545760" progId="Equation.3">
                    <p:embed/>
                  </p:oleObj>
                </mc:Choice>
                <mc:Fallback>
                  <p:oleObj name="Formel" r:id="rId8" imgW="45720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806"/>
                          <a:ext cx="273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32"/>
            <p:cNvSpPr>
              <a:spLocks noChangeShapeType="1"/>
            </p:cNvSpPr>
            <p:nvPr/>
          </p:nvSpPr>
          <p:spPr bwMode="auto">
            <a:xfrm rot="5400000" flipH="1">
              <a:off x="567" y="361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614363" y="3699505"/>
            <a:ext cx="2089150" cy="1368425"/>
            <a:chOff x="204" y="2659"/>
            <a:chExt cx="1316" cy="862"/>
          </a:xfrm>
        </p:grpSpPr>
        <p:pic>
          <p:nvPicPr>
            <p:cNvPr id="22" name="Picture 9" descr="exc-psf"/>
            <p:cNvPicPr>
              <a:picLocks noChangeAspect="1" noChangeArrowheads="1"/>
            </p:cNvPicPr>
            <p:nvPr/>
          </p:nvPicPr>
          <p:blipFill>
            <a:blip r:embed="rId10" cstate="print"/>
            <a:srcRect l="30490" t="30490" r="32976" b="32976"/>
            <a:stretch>
              <a:fillRect/>
            </a:stretch>
          </p:blipFill>
          <p:spPr bwMode="auto">
            <a:xfrm>
              <a:off x="250" y="2932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57" y="2753"/>
              <a:ext cx="295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>
                  <a:latin typeface="Calibri" panose="020F0502020204030204" pitchFamily="34" charset="0"/>
                  <a:cs typeface="Arial" charset="0"/>
                </a:rPr>
                <a:t>Exc</a:t>
              </a:r>
              <a:r>
                <a:rPr lang="de-DE" sz="1400" dirty="0">
                  <a:latin typeface="Calibri" panose="020F0502020204030204" pitchFamily="34" charset="0"/>
                  <a:cs typeface="Arial" charset="0"/>
                </a:rPr>
                <a:t>.</a:t>
              </a:r>
              <a:endParaRPr lang="en-US" sz="1400" dirty="0"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04" y="2659"/>
              <a:ext cx="1316" cy="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cs typeface="Arial" charset="0"/>
              </a:endParaRPr>
            </a:p>
          </p:txBody>
        </p: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610258" y="3699504"/>
            <a:ext cx="2089150" cy="1368425"/>
            <a:chOff x="204" y="2840"/>
            <a:chExt cx="1316" cy="862"/>
          </a:xfrm>
        </p:grpSpPr>
        <p:pic>
          <p:nvPicPr>
            <p:cNvPr id="26" name="Picture 8" descr="sted-donut-weiss"/>
            <p:cNvPicPr>
              <a:picLocks noChangeAspect="1" noChangeArrowheads="1"/>
            </p:cNvPicPr>
            <p:nvPr/>
          </p:nvPicPr>
          <p:blipFill>
            <a:blip r:embed="rId11" cstate="print"/>
            <a:srcRect l="30423" t="33511" r="32976" b="32976"/>
            <a:stretch>
              <a:fillRect/>
            </a:stretch>
          </p:blipFill>
          <p:spPr bwMode="auto">
            <a:xfrm>
              <a:off x="839" y="3158"/>
              <a:ext cx="545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 descr="exc-psf"/>
            <p:cNvPicPr>
              <a:picLocks noChangeAspect="1" noChangeArrowheads="1"/>
            </p:cNvPicPr>
            <p:nvPr/>
          </p:nvPicPr>
          <p:blipFill>
            <a:blip r:embed="rId10" cstate="print"/>
            <a:srcRect l="30490" t="30490" r="32976" b="32976"/>
            <a:stretch>
              <a:fillRect/>
            </a:stretch>
          </p:blipFill>
          <p:spPr bwMode="auto">
            <a:xfrm>
              <a:off x="250" y="3113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30" y="3307"/>
              <a:ext cx="200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cs typeface="Arial" charset="0"/>
                </a:rPr>
                <a:t>+</a:t>
              </a:r>
              <a:endParaRPr lang="en-US">
                <a:cs typeface="Arial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357" y="2934"/>
              <a:ext cx="295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>
                  <a:latin typeface="Calibri" panose="020F0502020204030204" pitchFamily="34" charset="0"/>
                  <a:cs typeface="Arial" charset="0"/>
                </a:rPr>
                <a:t>Exc</a:t>
              </a:r>
              <a:r>
                <a:rPr lang="de-DE" sz="1400" dirty="0">
                  <a:latin typeface="Calibri" panose="020F0502020204030204" pitchFamily="34" charset="0"/>
                  <a:cs typeface="Arial" charset="0"/>
                </a:rPr>
                <a:t>.</a:t>
              </a:r>
              <a:endParaRPr lang="en-US" sz="1400" dirty="0"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819" y="2886"/>
              <a:ext cx="59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 err="1">
                  <a:latin typeface="Calibri" panose="020F0502020204030204" pitchFamily="34" charset="0"/>
                  <a:cs typeface="Arial" charset="0"/>
                </a:rPr>
                <a:t>Depletion</a:t>
              </a:r>
              <a:r>
                <a:rPr lang="de-DE" sz="1400" dirty="0">
                  <a:latin typeface="Calibri" panose="020F0502020204030204" pitchFamily="34" charset="0"/>
                  <a:cs typeface="Arial" charset="0"/>
                </a:rPr>
                <a:t> </a:t>
              </a:r>
            </a:p>
            <a:p>
              <a:pPr algn="ctr"/>
              <a:r>
                <a:rPr lang="de-DE" sz="1400" dirty="0" err="1" smtClean="0">
                  <a:latin typeface="Calibri" panose="020F0502020204030204" pitchFamily="34" charset="0"/>
                  <a:cs typeface="Arial" charset="0"/>
                </a:rPr>
                <a:t>donut</a:t>
              </a:r>
              <a:endParaRPr lang="en-US" sz="1400" dirty="0"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204" y="2840"/>
              <a:ext cx="1316" cy="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cs typeface="Arial" charset="0"/>
              </a:endParaRPr>
            </a:p>
          </p:txBody>
        </p:sp>
      </p:grp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2"/>
          <a:stretch/>
        </p:blipFill>
        <p:spPr>
          <a:xfrm>
            <a:off x="4572000" y="3452840"/>
            <a:ext cx="2625558" cy="2379705"/>
          </a:xfrm>
          <a:prstGeom prst="rect">
            <a:avLst/>
          </a:prstGeom>
        </p:spPr>
      </p:pic>
      <p:pic>
        <p:nvPicPr>
          <p:cNvPr id="6175" name="Picture 31" descr="http://abberior-instruments.net/fileadmin/user_upload/images/RESOLFT_Quad_P/News/Bild_Nat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6" y="1160748"/>
            <a:ext cx="3638808" cy="22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5213370" y="883749"/>
            <a:ext cx="2676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u="sng" dirty="0" err="1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Abberior</a:t>
            </a:r>
            <a:r>
              <a:rPr lang="de-DE" sz="1200" u="sng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Instruments,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Nature Vol. 526</a:t>
            </a:r>
            <a:endParaRPr lang="en-US" sz="1200" u="sng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044" y="1957809"/>
            <a:ext cx="3492387" cy="37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392164" y="1340768"/>
            <a:ext cx="5115940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aser </a:t>
            </a: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nduced </a:t>
            </a: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ackside </a:t>
            </a: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tching: 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Fluorophores deposit energy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Able </a:t>
            </a:r>
            <a:r>
              <a:rPr lang="en-US" altLang="de-DE" sz="1800" kern="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structure fused silica, sapphire </a:t>
            </a:r>
            <a:r>
              <a:rPr lang="en-US" altLang="de-DE" sz="1800" kern="0" dirty="0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Excimer laser (UV)</a:t>
            </a:r>
          </a:p>
          <a:p>
            <a:pPr marL="0" lvl="0" indent="0">
              <a:spcBef>
                <a:spcPts val="600"/>
              </a:spcBef>
              <a:buNone/>
              <a:defRPr/>
            </a:pPr>
            <a:endParaRPr lang="en-US" altLang="de-D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598" y="3284984"/>
            <a:ext cx="2983280" cy="21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8" t="8975" b="63492"/>
          <a:stretch/>
        </p:blipFill>
        <p:spPr bwMode="auto">
          <a:xfrm>
            <a:off x="7596610" y="3914259"/>
            <a:ext cx="863822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AAALateX\Dissertation\img\vortrag\jablonskiunte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2799934"/>
            <a:ext cx="3492388" cy="29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33944" r="33682" b="32111"/>
          <a:stretch/>
        </p:blipFill>
        <p:spPr>
          <a:xfrm>
            <a:off x="7430219" y="4044597"/>
            <a:ext cx="1023181" cy="8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2605E-6 L -1.38889E-6 -0.234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580113" y="1088740"/>
            <a:ext cx="19082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LIBWE</a:t>
            </a:r>
          </a:p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Deposit heat </a:t>
            </a:r>
          </a:p>
          <a:p>
            <a:pPr marL="0" lvl="0" indent="0">
              <a:spcBef>
                <a:spcPts val="600"/>
              </a:spcBef>
              <a:buNone/>
              <a:defRPr/>
            </a:pPr>
            <a:endParaRPr lang="en-US" altLang="de-D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0" y="3501008"/>
            <a:ext cx="3959050" cy="2379705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584363" y="1088740"/>
            <a:ext cx="2016224" cy="10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STED</a:t>
            </a:r>
          </a:p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Control shape</a:t>
            </a:r>
          </a:p>
          <a:p>
            <a:pPr marL="0" lvl="0" indent="0">
              <a:spcBef>
                <a:spcPts val="600"/>
              </a:spcBef>
              <a:buNone/>
              <a:defRPr/>
            </a:pPr>
            <a:endParaRPr lang="en-US" altLang="de-D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096991" y="2197143"/>
            <a:ext cx="3615469" cy="3680007"/>
            <a:chOff x="5096991" y="2197143"/>
            <a:chExt cx="3615469" cy="368000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6991" y="2197143"/>
              <a:ext cx="3419539" cy="368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4" t="33944" r="33682" b="32111"/>
            <a:stretch/>
          </p:blipFill>
          <p:spPr>
            <a:xfrm>
              <a:off x="7689279" y="4257092"/>
              <a:ext cx="1023181" cy="807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4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 bwMode="auto">
          <a:xfrm>
            <a:off x="683568" y="1412777"/>
            <a:ext cx="57934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Required dye properties: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xcited </a:t>
            </a: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tate </a:t>
            </a:r>
            <a:r>
              <a:rPr lang="en-US" altLang="de-DE" sz="1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bsorption (ESA) in the visible range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Soluble at high dye concentrations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fluorescence quantum efficiency</a:t>
            </a:r>
          </a:p>
          <a:p>
            <a:pPr marL="0" lvl="0" indent="0">
              <a:spcBef>
                <a:spcPts val="600"/>
              </a:spcBef>
              <a:buNone/>
              <a:defRPr/>
            </a:pPr>
            <a:r>
              <a:rPr lang="en-US" altLang="de-DE" sz="1800" kern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altLang="de-DE" sz="1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Laser dye</a:t>
            </a:r>
          </a:p>
          <a:p>
            <a:pPr marL="0" lvl="0" indent="0">
              <a:spcBef>
                <a:spcPts val="600"/>
              </a:spcBef>
              <a:buNone/>
              <a:defRPr/>
            </a:pPr>
            <a:endParaRPr lang="en-US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  <a:buFontTx/>
              <a:buChar char="-"/>
              <a:defRPr/>
            </a:pPr>
            <a:endParaRPr lang="en-US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3705" y="3789040"/>
            <a:ext cx="721666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b="1" dirty="0" err="1" smtClean="0">
                <a:latin typeface="Calibri" panose="020F0502020204030204" pitchFamily="34" charset="0"/>
              </a:rPr>
              <a:t>Our</a:t>
            </a:r>
            <a:r>
              <a:rPr lang="de-DE" b="1" dirty="0" smtClean="0"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</a:rPr>
              <a:t>choice</a:t>
            </a:r>
            <a:r>
              <a:rPr lang="de-DE" b="1" dirty="0" smtClean="0">
                <a:latin typeface="Calibri" panose="020F0502020204030204" pitchFamily="34" charset="0"/>
              </a:rPr>
              <a:t>: Rhodamine 6G</a:t>
            </a:r>
            <a:endParaRPr lang="de-DE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Excited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state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absorption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= 440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nm</a:t>
            </a:r>
            <a:endParaRPr lang="de-DE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Soluble in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ethanol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up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c = 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0.16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/l, in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methanol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up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 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0.66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/l</a:t>
            </a: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Fluorescence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quantum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yield</a:t>
            </a:r>
            <a:r>
              <a:rPr lang="de-DE" altLang="de-D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96 %</a:t>
            </a:r>
          </a:p>
          <a:p>
            <a:pPr marL="285750" indent="-285750">
              <a:spcBef>
                <a:spcPts val="600"/>
              </a:spcBef>
              <a:buFontTx/>
              <a:buChar char="-"/>
              <a:defRPr/>
            </a:pP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Ground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state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absorption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maximum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l-GR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de-DE" altLang="de-DE" kern="0" dirty="0">
                <a:solidFill>
                  <a:srgbClr val="000000"/>
                </a:solidFill>
                <a:latin typeface="Calibri" panose="020F0502020204030204" pitchFamily="34" charset="0"/>
              </a:rPr>
              <a:t> = 530 </a:t>
            </a:r>
            <a:r>
              <a:rPr lang="de-DE" altLang="de-D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nm</a:t>
            </a:r>
            <a:endParaRPr lang="de-DE" altLang="de-D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de-DE" altLang="de-D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6477044" y="1268836"/>
            <a:ext cx="2271420" cy="2311966"/>
            <a:chOff x="5096991" y="2197142"/>
            <a:chExt cx="3615469" cy="36800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6991" y="2197142"/>
              <a:ext cx="3419539" cy="368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4" t="33944" r="33682" b="32111"/>
            <a:stretch/>
          </p:blipFill>
          <p:spPr>
            <a:xfrm>
              <a:off x="7689279" y="4257092"/>
              <a:ext cx="1023181" cy="807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5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999" y="1109117"/>
            <a:ext cx="7397016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AAALateX\Dissertation\img\vortrag\aufbauLibweSted_eng.jpg" hidden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1196752"/>
            <a:ext cx="7397751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AAALateX\Dissertation\img\vortrag\aufbauLibweSted_eng.jp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1196752"/>
            <a:ext cx="7397751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 hidden="1"/>
          <p:cNvSpPr/>
          <p:nvPr/>
        </p:nvSpPr>
        <p:spPr>
          <a:xfrm>
            <a:off x="3419872" y="3068960"/>
            <a:ext cx="3096344" cy="216024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3" name="Ellipse 12" hidden="1"/>
          <p:cNvSpPr/>
          <p:nvPr/>
        </p:nvSpPr>
        <p:spPr>
          <a:xfrm>
            <a:off x="5544108" y="3248980"/>
            <a:ext cx="3096344" cy="216024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4" name="Ellipse 13" hidden="1"/>
          <p:cNvSpPr/>
          <p:nvPr/>
        </p:nvSpPr>
        <p:spPr>
          <a:xfrm>
            <a:off x="1295636" y="2960948"/>
            <a:ext cx="3096344" cy="2160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372200" y="3356992"/>
            <a:ext cx="2285182" cy="190821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862737" y="2708920"/>
            <a:ext cx="2285182" cy="19082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391818" y="3284984"/>
            <a:ext cx="2285182" cy="1908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87" y="1376772"/>
            <a:ext cx="3739814" cy="4860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21549" y="2251853"/>
            <a:ext cx="8100900" cy="2664296"/>
            <a:chOff x="431540" y="2318085"/>
            <a:chExt cx="8100900" cy="2664296"/>
          </a:xfrm>
        </p:grpSpPr>
        <p:sp>
          <p:nvSpPr>
            <p:cNvPr id="2" name="Rechteck 1"/>
            <p:cNvSpPr/>
            <p:nvPr/>
          </p:nvSpPr>
          <p:spPr>
            <a:xfrm>
              <a:off x="431540" y="2318085"/>
              <a:ext cx="8100900" cy="26642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Inhaltsplatzhalter 2"/>
            <p:cNvSpPr txBox="1">
              <a:spLocks/>
            </p:cNvSpPr>
            <p:nvPr/>
          </p:nvSpPr>
          <p:spPr bwMode="auto">
            <a:xfrm>
              <a:off x="1122120" y="2420888"/>
              <a:ext cx="6726244" cy="250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spcBef>
                  <a:spcPts val="600"/>
                </a:spcBef>
                <a:buNone/>
                <a:defRPr/>
              </a:pPr>
              <a:r>
                <a:rPr lang="de-DE" altLang="de-DE" kern="0" dirty="0" smtClean="0">
                  <a:solidFill>
                    <a:srgbClr val="000000"/>
                  </a:solidFill>
                </a:rPr>
                <a:t>Laser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parameters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:</a:t>
              </a:r>
            </a:p>
            <a:p>
              <a:pPr lvl="0">
                <a:spcBef>
                  <a:spcPts val="600"/>
                </a:spcBef>
                <a:buFontTx/>
                <a:buChar char="-"/>
                <a:defRPr/>
              </a:pPr>
              <a:r>
                <a:rPr lang="de-DE" altLang="de-DE" u="sng" kern="0" dirty="0" smtClean="0">
                  <a:solidFill>
                    <a:srgbClr val="000000"/>
                  </a:solidFill>
                </a:rPr>
                <a:t>ESA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laser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beam: 440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nm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, 50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ps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, &gt;1000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mJ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/cm²</a:t>
              </a:r>
            </a:p>
            <a:p>
              <a:pPr>
                <a:spcBef>
                  <a:spcPts val="600"/>
                </a:spcBef>
                <a:buFontTx/>
                <a:buChar char="-"/>
                <a:defRPr/>
              </a:pPr>
              <a:r>
                <a:rPr lang="de-DE" altLang="de-DE" u="sng" kern="0" dirty="0" err="1" smtClean="0">
                  <a:solidFill>
                    <a:srgbClr val="000000"/>
                  </a:solidFill>
                </a:rPr>
                <a:t>EXC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itation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laser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beam: 530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nm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, 50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ps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, &gt; 1000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mJ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/cm²</a:t>
              </a:r>
            </a:p>
            <a:p>
              <a:pPr lvl="0">
                <a:spcBef>
                  <a:spcPts val="600"/>
                </a:spcBef>
                <a:buFontTx/>
                <a:buChar char="-"/>
                <a:defRPr/>
              </a:pPr>
              <a:r>
                <a:rPr lang="de-DE" altLang="de-DE" u="sng" kern="0" dirty="0" smtClean="0">
                  <a:solidFill>
                    <a:srgbClr val="000000"/>
                  </a:solidFill>
                </a:rPr>
                <a:t>STED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laser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beam: 625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nm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, 50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ps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, &gt;1000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mJ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/cm²</a:t>
              </a:r>
            </a:p>
            <a:p>
              <a:pPr lvl="0">
                <a:spcBef>
                  <a:spcPts val="600"/>
                </a:spcBef>
                <a:buFontTx/>
                <a:buChar char="-"/>
                <a:defRPr/>
              </a:pPr>
              <a:r>
                <a:rPr lang="de-DE" altLang="de-DE" kern="0" dirty="0" smtClean="0">
                  <a:solidFill>
                    <a:srgbClr val="000000"/>
                  </a:solidFill>
                </a:rPr>
                <a:t>All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laser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beams</a:t>
              </a:r>
              <a:r>
                <a:rPr lang="de-DE" altLang="de-DE" kern="0" dirty="0" smtClean="0">
                  <a:solidFill>
                    <a:srgbClr val="000000"/>
                  </a:solidFill>
                </a:rPr>
                <a:t> </a:t>
              </a:r>
              <a:r>
                <a:rPr lang="de-DE" altLang="de-DE" kern="0" dirty="0" err="1" smtClean="0">
                  <a:solidFill>
                    <a:srgbClr val="000000"/>
                  </a:solidFill>
                </a:rPr>
                <a:t>synchronized</a:t>
              </a:r>
              <a:endParaRPr lang="de-DE" altLang="de-DE" kern="0" dirty="0" smtClean="0">
                <a:solidFill>
                  <a:srgbClr val="000000"/>
                </a:solidFill>
              </a:endParaRPr>
            </a:p>
            <a:p>
              <a:pPr lvl="0">
                <a:spcBef>
                  <a:spcPts val="600"/>
                </a:spcBef>
                <a:buFontTx/>
                <a:buChar char="-"/>
                <a:defRPr/>
              </a:pPr>
              <a:r>
                <a:rPr lang="de-DE" altLang="de-DE" kern="0" dirty="0" smtClean="0">
                  <a:solidFill>
                    <a:srgbClr val="000000"/>
                  </a:solidFill>
                </a:rPr>
                <a:t>Repetition rate: 4 Hz</a:t>
              </a:r>
            </a:p>
            <a:p>
              <a:pPr lvl="0">
                <a:spcBef>
                  <a:spcPts val="600"/>
                </a:spcBef>
                <a:buFontTx/>
                <a:buChar char="-"/>
                <a:defRPr/>
              </a:pPr>
              <a:endParaRPr lang="de-DE" altLang="de-DE" kern="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1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0254 L -0.39653 -0.228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15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102" y="3104964"/>
            <a:ext cx="3999209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996" y="3127146"/>
            <a:ext cx="3987625" cy="30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AAALateX\Dissertation\img\vortrag\zscaneas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142162"/>
            <a:ext cx="4140460" cy="15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AAALateX\Dissertation\img\r6gabsorption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0" y="3413985"/>
            <a:ext cx="3520830" cy="26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/>
          <p:cNvCxnSpPr/>
          <p:nvPr/>
        </p:nvCxnSpPr>
        <p:spPr>
          <a:xfrm flipV="1">
            <a:off x="2711965" y="4718892"/>
            <a:ext cx="0" cy="9063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884" y="1232756"/>
            <a:ext cx="4320480" cy="153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752" y="983985"/>
            <a:ext cx="1869907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388" b="1"/>
          <a:stretch/>
        </p:blipFill>
        <p:spPr bwMode="auto">
          <a:xfrm>
            <a:off x="1345814" y="1989735"/>
            <a:ext cx="934954" cy="14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36272"/>
          <a:stretch/>
        </p:blipFill>
        <p:spPr bwMode="auto">
          <a:xfrm>
            <a:off x="629107" y="1865376"/>
            <a:ext cx="1651660" cy="15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AAALateX\Dissertation\img\vortrag\timeline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38" y="4225351"/>
            <a:ext cx="2776089" cy="17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665" y="1700904"/>
            <a:ext cx="2960489" cy="38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9375E-6 L 0.34166 0.2107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05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noBio_01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Bildschirmpräsentation (4:3)</PresentationFormat>
  <Paragraphs>127</Paragraphs>
  <Slides>20</Slides>
  <Notes>6</Notes>
  <HiddenSlides>5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NanoBio_01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*</dc:creator>
  <cp:lastModifiedBy>Dkoehne</cp:lastModifiedBy>
  <cp:revision>931</cp:revision>
  <cp:lastPrinted>2015-05-19T13:20:17Z</cp:lastPrinted>
  <dcterms:created xsi:type="dcterms:W3CDTF">2005-03-07T13:45:48Z</dcterms:created>
  <dcterms:modified xsi:type="dcterms:W3CDTF">2016-06-22T14:37:54Z</dcterms:modified>
</cp:coreProperties>
</file>