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 id="2147483684" r:id="rId4"/>
    <p:sldMasterId id="2147483696" r:id="rId5"/>
    <p:sldMasterId id="2147483708" r:id="rId6"/>
  </p:sldMasterIdLst>
  <p:notesMasterIdLst>
    <p:notesMasterId r:id="rId37"/>
  </p:notesMasterIdLst>
  <p:handoutMasterIdLst>
    <p:handoutMasterId r:id="rId38"/>
  </p:handoutMasterIdLst>
  <p:sldIdLst>
    <p:sldId id="317" r:id="rId7"/>
    <p:sldId id="321" r:id="rId8"/>
    <p:sldId id="385" r:id="rId9"/>
    <p:sldId id="386" r:id="rId10"/>
    <p:sldId id="387" r:id="rId11"/>
    <p:sldId id="360" r:id="rId12"/>
    <p:sldId id="361" r:id="rId13"/>
    <p:sldId id="362" r:id="rId14"/>
    <p:sldId id="363" r:id="rId15"/>
    <p:sldId id="364" r:id="rId16"/>
    <p:sldId id="367" r:id="rId17"/>
    <p:sldId id="368" r:id="rId18"/>
    <p:sldId id="390" r:id="rId19"/>
    <p:sldId id="374" r:id="rId20"/>
    <p:sldId id="375" r:id="rId21"/>
    <p:sldId id="388" r:id="rId22"/>
    <p:sldId id="378" r:id="rId23"/>
    <p:sldId id="344" r:id="rId24"/>
    <p:sldId id="380" r:id="rId25"/>
    <p:sldId id="381" r:id="rId26"/>
    <p:sldId id="382" r:id="rId27"/>
    <p:sldId id="391" r:id="rId28"/>
    <p:sldId id="392" r:id="rId29"/>
    <p:sldId id="394" r:id="rId30"/>
    <p:sldId id="395" r:id="rId31"/>
    <p:sldId id="396" r:id="rId32"/>
    <p:sldId id="397" r:id="rId33"/>
    <p:sldId id="393" r:id="rId34"/>
    <p:sldId id="383" r:id="rId35"/>
    <p:sldId id="38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2880">
          <p15:clr>
            <a:srgbClr val="A4A3A4"/>
          </p15:clr>
        </p15:guide>
        <p15:guide id="3"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F32"/>
    <a:srgbClr val="60111D"/>
    <a:srgbClr val="981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93" autoAdjust="0"/>
  </p:normalViewPr>
  <p:slideViewPr>
    <p:cSldViewPr snapToGrid="0" snapToObjects="1">
      <p:cViewPr varScale="1">
        <p:scale>
          <a:sx n="80" d="100"/>
          <a:sy n="80" d="100"/>
        </p:scale>
        <p:origin x="1140" y="78"/>
      </p:cViewPr>
      <p:guideLst>
        <p:guide orient="horz" pos="3838"/>
        <p:guide pos="2880"/>
        <p:guide orient="horz" pos="397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47E70-DB73-E340-AC3E-F649DCCD825F}" type="doc">
      <dgm:prSet loTypeId="urn:microsoft.com/office/officeart/2005/8/layout/default#1" loCatId="list" qsTypeId="urn:microsoft.com/office/officeart/2005/8/quickstyle/simple4" qsCatId="simple" csTypeId="urn:microsoft.com/office/officeart/2005/8/colors/accent1_2" csCatId="accent1" phldr="0"/>
      <dgm:spPr/>
      <dgm:t>
        <a:bodyPr/>
        <a:lstStyle/>
        <a:p>
          <a:endParaRPr lang="en-US"/>
        </a:p>
      </dgm:t>
    </dgm:pt>
    <dgm:pt modelId="{2450DA92-1A72-E145-819A-A65BA6C91456}">
      <dgm:prSet phldrT="[Text]" phldr="1"/>
      <dgm:spPr/>
      <dgm:t>
        <a:bodyPr/>
        <a:lstStyle/>
        <a:p>
          <a:endParaRPr lang="en-US" dirty="0"/>
        </a:p>
      </dgm:t>
    </dgm:pt>
    <dgm:pt modelId="{334FC367-DA80-9D4D-9513-744B819067CB}" type="parTrans" cxnId="{1DB28413-E55A-8848-9C7E-1FA9FC9AA78F}">
      <dgm:prSet/>
      <dgm:spPr/>
      <dgm:t>
        <a:bodyPr/>
        <a:lstStyle/>
        <a:p>
          <a:endParaRPr lang="en-US"/>
        </a:p>
      </dgm:t>
    </dgm:pt>
    <dgm:pt modelId="{71E4CAB2-8D3C-E04B-BEF0-87C4A6EBD77F}" type="sibTrans" cxnId="{1DB28413-E55A-8848-9C7E-1FA9FC9AA78F}">
      <dgm:prSet/>
      <dgm:spPr/>
      <dgm:t>
        <a:bodyPr/>
        <a:lstStyle/>
        <a:p>
          <a:endParaRPr lang="en-US"/>
        </a:p>
      </dgm:t>
    </dgm:pt>
    <dgm:pt modelId="{4ACCD0EE-C361-7841-A82D-9A258797F763}">
      <dgm:prSet phldrT="[Text]" phldr="1"/>
      <dgm:spPr/>
      <dgm:t>
        <a:bodyPr/>
        <a:lstStyle/>
        <a:p>
          <a:endParaRPr lang="en-US"/>
        </a:p>
      </dgm:t>
    </dgm:pt>
    <dgm:pt modelId="{326ABF20-DB8B-D440-9E4E-D5F33C2F3258}" type="parTrans" cxnId="{A7DD49A2-60B3-D041-9A28-C9A8384AD580}">
      <dgm:prSet/>
      <dgm:spPr/>
      <dgm:t>
        <a:bodyPr/>
        <a:lstStyle/>
        <a:p>
          <a:endParaRPr lang="en-US"/>
        </a:p>
      </dgm:t>
    </dgm:pt>
    <dgm:pt modelId="{F908139E-1005-D14B-BA80-D351CAD11966}" type="sibTrans" cxnId="{A7DD49A2-60B3-D041-9A28-C9A8384AD580}">
      <dgm:prSet/>
      <dgm:spPr/>
      <dgm:t>
        <a:bodyPr/>
        <a:lstStyle/>
        <a:p>
          <a:endParaRPr lang="en-US"/>
        </a:p>
      </dgm:t>
    </dgm:pt>
    <dgm:pt modelId="{032413AA-F466-A44B-AEE1-08AE08768AA5}">
      <dgm:prSet phldrT="[Text]" phldr="1"/>
      <dgm:spPr/>
      <dgm:t>
        <a:bodyPr/>
        <a:lstStyle/>
        <a:p>
          <a:endParaRPr lang="en-US"/>
        </a:p>
      </dgm:t>
    </dgm:pt>
    <dgm:pt modelId="{92FAE04E-E29C-F346-95A5-DEC7A66510D5}" type="parTrans" cxnId="{89B91134-1F0D-1142-AEDD-8CBA8981F2D3}">
      <dgm:prSet/>
      <dgm:spPr/>
      <dgm:t>
        <a:bodyPr/>
        <a:lstStyle/>
        <a:p>
          <a:endParaRPr lang="en-US"/>
        </a:p>
      </dgm:t>
    </dgm:pt>
    <dgm:pt modelId="{759916BC-DB31-5145-B7B7-0F0014848C27}" type="sibTrans" cxnId="{89B91134-1F0D-1142-AEDD-8CBA8981F2D3}">
      <dgm:prSet/>
      <dgm:spPr/>
      <dgm:t>
        <a:bodyPr/>
        <a:lstStyle/>
        <a:p>
          <a:endParaRPr lang="en-US"/>
        </a:p>
      </dgm:t>
    </dgm:pt>
    <dgm:pt modelId="{3540B4FE-0EEC-5247-86F6-6BFC3ED2FBA1}">
      <dgm:prSet phldrT="[Text]" phldr="1"/>
      <dgm:spPr/>
      <dgm:t>
        <a:bodyPr/>
        <a:lstStyle/>
        <a:p>
          <a:endParaRPr lang="en-US"/>
        </a:p>
      </dgm:t>
    </dgm:pt>
    <dgm:pt modelId="{4B154EDA-86F9-1D4C-AFFE-D7F13BA262AF}" type="parTrans" cxnId="{583030B0-4363-794E-BD6F-D6BA024DEFF0}">
      <dgm:prSet/>
      <dgm:spPr/>
      <dgm:t>
        <a:bodyPr/>
        <a:lstStyle/>
        <a:p>
          <a:endParaRPr lang="en-US"/>
        </a:p>
      </dgm:t>
    </dgm:pt>
    <dgm:pt modelId="{E4D6AA7D-D629-E446-A96A-75F3FBAD64BA}" type="sibTrans" cxnId="{583030B0-4363-794E-BD6F-D6BA024DEFF0}">
      <dgm:prSet/>
      <dgm:spPr/>
      <dgm:t>
        <a:bodyPr/>
        <a:lstStyle/>
        <a:p>
          <a:endParaRPr lang="en-US"/>
        </a:p>
      </dgm:t>
    </dgm:pt>
    <dgm:pt modelId="{133C039B-1875-B949-AD0F-BFA97094A320}">
      <dgm:prSet phldrT="[Text]" phldr="1"/>
      <dgm:spPr/>
      <dgm:t>
        <a:bodyPr/>
        <a:lstStyle/>
        <a:p>
          <a:endParaRPr lang="en-US"/>
        </a:p>
      </dgm:t>
    </dgm:pt>
    <dgm:pt modelId="{0E1430B3-2083-5546-AFEA-88DF46EE3BCD}" type="parTrans" cxnId="{A8F7BC91-CCC0-964C-8D98-5558291FE27C}">
      <dgm:prSet/>
      <dgm:spPr/>
      <dgm:t>
        <a:bodyPr/>
        <a:lstStyle/>
        <a:p>
          <a:endParaRPr lang="en-US"/>
        </a:p>
      </dgm:t>
    </dgm:pt>
    <dgm:pt modelId="{9E64DE6D-C322-6C4A-A62B-4FDF066B7FDF}" type="sibTrans" cxnId="{A8F7BC91-CCC0-964C-8D98-5558291FE27C}">
      <dgm:prSet/>
      <dgm:spPr/>
      <dgm:t>
        <a:bodyPr/>
        <a:lstStyle/>
        <a:p>
          <a:endParaRPr lang="en-US"/>
        </a:p>
      </dgm:t>
    </dgm:pt>
    <dgm:pt modelId="{16A6CF9E-F302-0840-BD51-AC4339F9FBB6}" type="pres">
      <dgm:prSet presAssocID="{0A947E70-DB73-E340-AC3E-F649DCCD825F}" presName="diagram" presStyleCnt="0">
        <dgm:presLayoutVars>
          <dgm:dir/>
          <dgm:resizeHandles val="exact"/>
        </dgm:presLayoutVars>
      </dgm:prSet>
      <dgm:spPr/>
      <dgm:t>
        <a:bodyPr/>
        <a:lstStyle/>
        <a:p>
          <a:endParaRPr lang="en-US"/>
        </a:p>
      </dgm:t>
    </dgm:pt>
    <dgm:pt modelId="{4F5778DF-17B7-7240-B48F-359372CB1991}" type="pres">
      <dgm:prSet presAssocID="{2450DA92-1A72-E145-819A-A65BA6C91456}" presName="node" presStyleLbl="node1" presStyleIdx="0" presStyleCnt="5">
        <dgm:presLayoutVars>
          <dgm:bulletEnabled val="1"/>
        </dgm:presLayoutVars>
      </dgm:prSet>
      <dgm:spPr/>
      <dgm:t>
        <a:bodyPr/>
        <a:lstStyle/>
        <a:p>
          <a:endParaRPr lang="en-US"/>
        </a:p>
      </dgm:t>
    </dgm:pt>
    <dgm:pt modelId="{DABB30E1-9504-D94D-A0A9-6AC794CE8C2D}" type="pres">
      <dgm:prSet presAssocID="{71E4CAB2-8D3C-E04B-BEF0-87C4A6EBD77F}" presName="sibTrans" presStyleCnt="0"/>
      <dgm:spPr/>
    </dgm:pt>
    <dgm:pt modelId="{E42FC418-119D-C34B-A201-8B5589420FFE}" type="pres">
      <dgm:prSet presAssocID="{4ACCD0EE-C361-7841-A82D-9A258797F763}" presName="node" presStyleLbl="node1" presStyleIdx="1" presStyleCnt="5">
        <dgm:presLayoutVars>
          <dgm:bulletEnabled val="1"/>
        </dgm:presLayoutVars>
      </dgm:prSet>
      <dgm:spPr/>
      <dgm:t>
        <a:bodyPr/>
        <a:lstStyle/>
        <a:p>
          <a:endParaRPr lang="en-US"/>
        </a:p>
      </dgm:t>
    </dgm:pt>
    <dgm:pt modelId="{0A7A77F0-97A0-F544-80BA-1E3EEA7A78F5}" type="pres">
      <dgm:prSet presAssocID="{F908139E-1005-D14B-BA80-D351CAD11966}" presName="sibTrans" presStyleCnt="0"/>
      <dgm:spPr/>
    </dgm:pt>
    <dgm:pt modelId="{0D63FD3E-4AA8-1647-8EAA-178C26CC49CF}" type="pres">
      <dgm:prSet presAssocID="{032413AA-F466-A44B-AEE1-08AE08768AA5}" presName="node" presStyleLbl="node1" presStyleIdx="2" presStyleCnt="5">
        <dgm:presLayoutVars>
          <dgm:bulletEnabled val="1"/>
        </dgm:presLayoutVars>
      </dgm:prSet>
      <dgm:spPr/>
      <dgm:t>
        <a:bodyPr/>
        <a:lstStyle/>
        <a:p>
          <a:endParaRPr lang="en-US"/>
        </a:p>
      </dgm:t>
    </dgm:pt>
    <dgm:pt modelId="{3323A0D6-D9F1-5F48-B0D8-833BB4FC9A9C}" type="pres">
      <dgm:prSet presAssocID="{759916BC-DB31-5145-B7B7-0F0014848C27}" presName="sibTrans" presStyleCnt="0"/>
      <dgm:spPr/>
    </dgm:pt>
    <dgm:pt modelId="{0EEBB794-E436-3041-8268-F513E9EB3200}" type="pres">
      <dgm:prSet presAssocID="{3540B4FE-0EEC-5247-86F6-6BFC3ED2FBA1}" presName="node" presStyleLbl="node1" presStyleIdx="3" presStyleCnt="5">
        <dgm:presLayoutVars>
          <dgm:bulletEnabled val="1"/>
        </dgm:presLayoutVars>
      </dgm:prSet>
      <dgm:spPr/>
      <dgm:t>
        <a:bodyPr/>
        <a:lstStyle/>
        <a:p>
          <a:endParaRPr lang="en-US"/>
        </a:p>
      </dgm:t>
    </dgm:pt>
    <dgm:pt modelId="{965A1BCF-BA2F-F049-B797-C16B3089D8FA}" type="pres">
      <dgm:prSet presAssocID="{E4D6AA7D-D629-E446-A96A-75F3FBAD64BA}" presName="sibTrans" presStyleCnt="0"/>
      <dgm:spPr/>
    </dgm:pt>
    <dgm:pt modelId="{6B737DB0-B00B-A54E-995C-6D6C786371B7}" type="pres">
      <dgm:prSet presAssocID="{133C039B-1875-B949-AD0F-BFA97094A320}" presName="node" presStyleLbl="node1" presStyleIdx="4" presStyleCnt="5">
        <dgm:presLayoutVars>
          <dgm:bulletEnabled val="1"/>
        </dgm:presLayoutVars>
      </dgm:prSet>
      <dgm:spPr/>
      <dgm:t>
        <a:bodyPr/>
        <a:lstStyle/>
        <a:p>
          <a:endParaRPr lang="en-US"/>
        </a:p>
      </dgm:t>
    </dgm:pt>
  </dgm:ptLst>
  <dgm:cxnLst>
    <dgm:cxn modelId="{ABA33E28-44F9-E942-87B8-89E3402D09BF}" type="presOf" srcId="{4ACCD0EE-C361-7841-A82D-9A258797F763}" destId="{E42FC418-119D-C34B-A201-8B5589420FFE}" srcOrd="0" destOrd="0" presId="urn:microsoft.com/office/officeart/2005/8/layout/default#1"/>
    <dgm:cxn modelId="{43DC505B-3237-1F40-BFB4-A2CCB9FC04D0}" type="presOf" srcId="{032413AA-F466-A44B-AEE1-08AE08768AA5}" destId="{0D63FD3E-4AA8-1647-8EAA-178C26CC49CF}" srcOrd="0" destOrd="0" presId="urn:microsoft.com/office/officeart/2005/8/layout/default#1"/>
    <dgm:cxn modelId="{7D7CF14E-A665-1B43-9A33-30E20615F835}" type="presOf" srcId="{3540B4FE-0EEC-5247-86F6-6BFC3ED2FBA1}" destId="{0EEBB794-E436-3041-8268-F513E9EB3200}" srcOrd="0" destOrd="0" presId="urn:microsoft.com/office/officeart/2005/8/layout/default#1"/>
    <dgm:cxn modelId="{61EF25FC-A4AD-F54B-829B-111F1327156F}" type="presOf" srcId="{0A947E70-DB73-E340-AC3E-F649DCCD825F}" destId="{16A6CF9E-F302-0840-BD51-AC4339F9FBB6}" srcOrd="0" destOrd="0" presId="urn:microsoft.com/office/officeart/2005/8/layout/default#1"/>
    <dgm:cxn modelId="{1DB28413-E55A-8848-9C7E-1FA9FC9AA78F}" srcId="{0A947E70-DB73-E340-AC3E-F649DCCD825F}" destId="{2450DA92-1A72-E145-819A-A65BA6C91456}" srcOrd="0" destOrd="0" parTransId="{334FC367-DA80-9D4D-9513-744B819067CB}" sibTransId="{71E4CAB2-8D3C-E04B-BEF0-87C4A6EBD77F}"/>
    <dgm:cxn modelId="{A8F7BC91-CCC0-964C-8D98-5558291FE27C}" srcId="{0A947E70-DB73-E340-AC3E-F649DCCD825F}" destId="{133C039B-1875-B949-AD0F-BFA97094A320}" srcOrd="4" destOrd="0" parTransId="{0E1430B3-2083-5546-AFEA-88DF46EE3BCD}" sibTransId="{9E64DE6D-C322-6C4A-A62B-4FDF066B7FDF}"/>
    <dgm:cxn modelId="{4B4D282B-69CD-EE4C-AA41-A55F47FB1672}" type="presOf" srcId="{2450DA92-1A72-E145-819A-A65BA6C91456}" destId="{4F5778DF-17B7-7240-B48F-359372CB1991}" srcOrd="0" destOrd="0" presId="urn:microsoft.com/office/officeart/2005/8/layout/default#1"/>
    <dgm:cxn modelId="{A7DD49A2-60B3-D041-9A28-C9A8384AD580}" srcId="{0A947E70-DB73-E340-AC3E-F649DCCD825F}" destId="{4ACCD0EE-C361-7841-A82D-9A258797F763}" srcOrd="1" destOrd="0" parTransId="{326ABF20-DB8B-D440-9E4E-D5F33C2F3258}" sibTransId="{F908139E-1005-D14B-BA80-D351CAD11966}"/>
    <dgm:cxn modelId="{614783EE-EE92-5B4E-8444-6256AD6E34D5}" type="presOf" srcId="{133C039B-1875-B949-AD0F-BFA97094A320}" destId="{6B737DB0-B00B-A54E-995C-6D6C786371B7}" srcOrd="0" destOrd="0" presId="urn:microsoft.com/office/officeart/2005/8/layout/default#1"/>
    <dgm:cxn modelId="{89B91134-1F0D-1142-AEDD-8CBA8981F2D3}" srcId="{0A947E70-DB73-E340-AC3E-F649DCCD825F}" destId="{032413AA-F466-A44B-AEE1-08AE08768AA5}" srcOrd="2" destOrd="0" parTransId="{92FAE04E-E29C-F346-95A5-DEC7A66510D5}" sibTransId="{759916BC-DB31-5145-B7B7-0F0014848C27}"/>
    <dgm:cxn modelId="{583030B0-4363-794E-BD6F-D6BA024DEFF0}" srcId="{0A947E70-DB73-E340-AC3E-F649DCCD825F}" destId="{3540B4FE-0EEC-5247-86F6-6BFC3ED2FBA1}" srcOrd="3" destOrd="0" parTransId="{4B154EDA-86F9-1D4C-AFFE-D7F13BA262AF}" sibTransId="{E4D6AA7D-D629-E446-A96A-75F3FBAD64BA}"/>
    <dgm:cxn modelId="{DEE4E2A8-34D8-D741-9CDA-F1709D23A035}" type="presParOf" srcId="{16A6CF9E-F302-0840-BD51-AC4339F9FBB6}" destId="{4F5778DF-17B7-7240-B48F-359372CB1991}" srcOrd="0" destOrd="0" presId="urn:microsoft.com/office/officeart/2005/8/layout/default#1"/>
    <dgm:cxn modelId="{0D2F62DF-F128-544F-96C5-40BB2EA2586A}" type="presParOf" srcId="{16A6CF9E-F302-0840-BD51-AC4339F9FBB6}" destId="{DABB30E1-9504-D94D-A0A9-6AC794CE8C2D}" srcOrd="1" destOrd="0" presId="urn:microsoft.com/office/officeart/2005/8/layout/default#1"/>
    <dgm:cxn modelId="{B1D34BE1-DB0C-FA46-85F9-E778B7A931B3}" type="presParOf" srcId="{16A6CF9E-F302-0840-BD51-AC4339F9FBB6}" destId="{E42FC418-119D-C34B-A201-8B5589420FFE}" srcOrd="2" destOrd="0" presId="urn:microsoft.com/office/officeart/2005/8/layout/default#1"/>
    <dgm:cxn modelId="{600D72EF-AEC9-634F-95B4-528279DB25BA}" type="presParOf" srcId="{16A6CF9E-F302-0840-BD51-AC4339F9FBB6}" destId="{0A7A77F0-97A0-F544-80BA-1E3EEA7A78F5}" srcOrd="3" destOrd="0" presId="urn:microsoft.com/office/officeart/2005/8/layout/default#1"/>
    <dgm:cxn modelId="{E65471FF-5394-3346-B55B-E265EAFFCD92}" type="presParOf" srcId="{16A6CF9E-F302-0840-BD51-AC4339F9FBB6}" destId="{0D63FD3E-4AA8-1647-8EAA-178C26CC49CF}" srcOrd="4" destOrd="0" presId="urn:microsoft.com/office/officeart/2005/8/layout/default#1"/>
    <dgm:cxn modelId="{6EB4F199-45B3-C543-8916-5CDFA47D2BCC}" type="presParOf" srcId="{16A6CF9E-F302-0840-BD51-AC4339F9FBB6}" destId="{3323A0D6-D9F1-5F48-B0D8-833BB4FC9A9C}" srcOrd="5" destOrd="0" presId="urn:microsoft.com/office/officeart/2005/8/layout/default#1"/>
    <dgm:cxn modelId="{23C98A99-26D9-864E-9A61-C69FF5C4EEB8}" type="presParOf" srcId="{16A6CF9E-F302-0840-BD51-AC4339F9FBB6}" destId="{0EEBB794-E436-3041-8268-F513E9EB3200}" srcOrd="6" destOrd="0" presId="urn:microsoft.com/office/officeart/2005/8/layout/default#1"/>
    <dgm:cxn modelId="{70AEF7CA-43AD-E341-BB4B-27E30ECB30E2}" type="presParOf" srcId="{16A6CF9E-F302-0840-BD51-AC4339F9FBB6}" destId="{965A1BCF-BA2F-F049-B797-C16B3089D8FA}" srcOrd="7" destOrd="0" presId="urn:microsoft.com/office/officeart/2005/8/layout/default#1"/>
    <dgm:cxn modelId="{59581CF7-46E4-DC4A-8F4C-AFE20856C08C}" type="presParOf" srcId="{16A6CF9E-F302-0840-BD51-AC4339F9FBB6}" destId="{6B737DB0-B00B-A54E-995C-6D6C786371B7}"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theme" Target="../theme/theme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BD6B3E-4B64-E24F-9B9C-9603410F555B}" type="datetimeFigureOut">
              <a:rPr lang="en-US" smtClean="0"/>
              <a:pPr/>
              <a:t>6/9/2015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8A20CE-9118-5E42-B108-E82BDC780EF6}" type="slidenum">
              <a:rPr lang="en-US" smtClean="0"/>
              <a:pPr/>
              <a:t>‹#›</a:t>
            </a:fld>
            <a:endParaRPr lang="en-US"/>
          </a:p>
        </p:txBody>
      </p:sp>
      <p:graphicFrame>
        <p:nvGraphicFramePr>
          <p:cNvPr id="6" name="Diagram 5"/>
          <p:cNvGraphicFramePr/>
          <p:nvPr/>
        </p:nvGraphicFramePr>
        <p:xfrm>
          <a:off x="1143000" y="3048000"/>
          <a:ext cx="4572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6048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94172-A51D-DA4F-8149-B5FAB493FAEF}" type="datetimeFigureOut">
              <a:rPr lang="en-US" smtClean="0"/>
              <a:pPr/>
              <a:t>6/9/2015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A1CCEE-67A4-BE45-AC5B-A6C914E56E2F}" type="slidenum">
              <a:rPr lang="en-US" smtClean="0"/>
              <a:pPr/>
              <a:t>‹#›</a:t>
            </a:fld>
            <a:endParaRPr lang="en-US"/>
          </a:p>
        </p:txBody>
      </p:sp>
    </p:spTree>
    <p:extLst>
      <p:ext uri="{BB962C8B-B14F-4D97-AF65-F5344CB8AC3E}">
        <p14:creationId xmlns:p14="http://schemas.microsoft.com/office/powerpoint/2010/main" val="34614453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74594-AA00-4764-842B-6C3146AD7CCE}" type="slidenum">
              <a:rPr lang="en-AU"/>
              <a:pPr/>
              <a:t>1</a:t>
            </a:fld>
            <a:endParaRPr lang="en-AU"/>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276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CA728C6-AC71-4C24-8301-EDE13473A63E}" type="slidenum">
              <a:rPr lang="en-US" smtClean="0"/>
              <a:pPr/>
              <a:t>2</a:t>
            </a:fld>
            <a:endParaRPr lang="en-US" dirty="0"/>
          </a:p>
        </p:txBody>
      </p:sp>
    </p:spTree>
    <p:extLst>
      <p:ext uri="{BB962C8B-B14F-4D97-AF65-F5344CB8AC3E}">
        <p14:creationId xmlns:p14="http://schemas.microsoft.com/office/powerpoint/2010/main" val="138189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4FE59A2-6B6F-470E-9075-FD9A46E9EC4C}"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179680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CA728C6-AC71-4C24-8301-EDE13473A63E}" type="slidenum">
              <a:rPr lang="en-US" smtClean="0"/>
              <a:pPr/>
              <a:t>18</a:t>
            </a:fld>
            <a:endParaRPr lang="en-US" dirty="0"/>
          </a:p>
        </p:txBody>
      </p:sp>
    </p:spTree>
    <p:extLst>
      <p:ext uri="{BB962C8B-B14F-4D97-AF65-F5344CB8AC3E}">
        <p14:creationId xmlns:p14="http://schemas.microsoft.com/office/powerpoint/2010/main" val="398453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hangingPunct="0">
              <a:lnSpc>
                <a:spcPct val="93000"/>
              </a:lnSpc>
              <a:spcBef>
                <a:spcPct val="0"/>
              </a:spcBef>
              <a:spcAft>
                <a:spcPct val="0"/>
              </a:spcAft>
              <a:buClr>
                <a:srgbClr val="000000"/>
              </a:buClr>
              <a:buSzPct val="45000"/>
              <a:buFont typeface="Wingdings" panose="05000000000000000000" pitchFamily="2" charset="2"/>
              <a:buNone/>
            </a:pPr>
            <a:endParaRPr lang="en-AU" sz="2400" smtClean="0">
              <a:solidFill>
                <a:srgbClr val="000000"/>
              </a:solidFill>
              <a:latin typeface="Times New Roman" panose="02020603050405020304" pitchFamily="18" charset="0"/>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BLI sensograms of binding events between Nullbasic and RT. The Octet Red96 system was used to measure binding events between Nullbasic and RT. (A and B) BLI sensograms. Biotinylated RT p51/66 was bound to a streptavidin biosensor and applied to solutions containing 10 nM (green), 30 nM (light blue), 90 nM (red), or 270 nM (dark blue) of Nullbasic-FLAG-V5-6×His (A) or (B) BSA. The BLI experiment was repeated at three times with similar results. The results of a representative sensogram are shown.</a:t>
            </a:r>
          </a:p>
        </p:txBody>
      </p:sp>
    </p:spTree>
    <p:extLst>
      <p:ext uri="{BB962C8B-B14F-4D97-AF65-F5344CB8AC3E}">
        <p14:creationId xmlns:p14="http://schemas.microsoft.com/office/powerpoint/2010/main" val="23843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hangingPunct="0">
              <a:lnSpc>
                <a:spcPct val="93000"/>
              </a:lnSpc>
              <a:spcBef>
                <a:spcPct val="0"/>
              </a:spcBef>
              <a:spcAft>
                <a:spcPct val="0"/>
              </a:spcAft>
              <a:buClr>
                <a:srgbClr val="000000"/>
              </a:buClr>
              <a:buSzPct val="45000"/>
              <a:buFont typeface="Wingdings" panose="05000000000000000000" pitchFamily="2" charset="2"/>
              <a:buNone/>
            </a:pPr>
            <a:endParaRPr lang="en-AU" sz="2400" smtClean="0">
              <a:solidFill>
                <a:srgbClr val="000000"/>
              </a:solidFill>
              <a:latin typeface="Times New Roman" panose="02020603050405020304" pitchFamily="18" charset="0"/>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Nullbasic is present in HIV-1 virions. (A) HEK293T cells were transfected with a Nullbasic-FLAG-mCherry expression plasmid. After 24 h, the cells were stained with DAPI. The cells were visualized by fluorescent confocal microscopy, and the white bar in the left panel indicates 10 μm. (B) Isolation of HIV-1 by velocity gradient centrifugation and detection of Nullbasic. HIV-1 was produced by cotransfection of a proviral plasmid with a Nullbasic-FLAG expression plasmid (right panel) or an empty expression plasmid (left panel). The virus was pelleted through 20% sucrose cushion, collected in 1× PBS, placed on the top of a linear 6 to 18% iodixanol gradient, and centrifuged for 1.5 h at 250,000 × </a:t>
            </a:r>
            <a:r>
              <a:rPr lang="en-GB" altLang="en-US" i="1">
                <a:latin typeface="Arial" panose="020B0604020202020204" pitchFamily="34" charset="0"/>
                <a:ea typeface="msgothic" charset="0"/>
                <a:cs typeface="msgothic" charset="0"/>
              </a:rPr>
              <a:t>g</a:t>
            </a:r>
            <a:r>
              <a:rPr lang="en-GB" altLang="en-US">
                <a:latin typeface="Arial" panose="020B0604020202020204" pitchFamily="34" charset="0"/>
                <a:ea typeface="msgothic" charset="0"/>
                <a:cs typeface="msgothic" charset="0"/>
              </a:rPr>
              <a:t>. Fractions were collected from the top and were assayed for CAp24 by ELISA and Nullbasic-FLAG by Western blot analysis with an anti-FLAG antibody. The experiment was repeated three times with similar results. The results of a representative experiment are shown.</a:t>
            </a:r>
          </a:p>
        </p:txBody>
      </p:sp>
    </p:spTree>
    <p:extLst>
      <p:ext uri="{BB962C8B-B14F-4D97-AF65-F5344CB8AC3E}">
        <p14:creationId xmlns:p14="http://schemas.microsoft.com/office/powerpoint/2010/main" val="224167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hangingPunct="0">
              <a:lnSpc>
                <a:spcPct val="93000"/>
              </a:lnSpc>
              <a:spcBef>
                <a:spcPct val="0"/>
              </a:spcBef>
              <a:spcAft>
                <a:spcPct val="0"/>
              </a:spcAft>
              <a:buClr>
                <a:srgbClr val="000000"/>
              </a:buClr>
              <a:buSzPct val="45000"/>
              <a:buFont typeface="Wingdings" panose="05000000000000000000" pitchFamily="2" charset="2"/>
              <a:buNone/>
            </a:pPr>
            <a:endParaRPr lang="en-AU" sz="2400" smtClean="0">
              <a:solidFill>
                <a:srgbClr val="000000"/>
              </a:solidFill>
              <a:latin typeface="Times New Roman" panose="02020603050405020304" pitchFamily="18" charset="0"/>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Subtilisin digestion of HIV-1 indicates Nullbasic is packaged in virions. HIV-1 virus stocks described used for velocity gradient analysis were pelleted through a 20% sucrose cushion. Samples of each concentrated virus were incubated with or without 1× subtilisin digestion buffer and analyzed by Western blot analysis. (A) Concentrated HIV-1 produced in the absence (lane 1) or presence (lane 2) of Nullbasic underwent Western blot analysis with an anti-HIV antibody (top panel) or the M2 anti-FLAG antibody (bottom panel). (B) Western blot analysis of Nullbasic-treated HIV-1 with antibodies specific for gp120 (top panel), CA (second panel), MA (third panel), and FLAG (that detects Nullbasic) in the presence or absence of subtilisin as indicated. (C) A Western blot as described for panel B but using HIV-1 made by cells not coexpressing Nullbasic. The experiment was repeated twice with similar results, and the results of a representative experiment are shown.</a:t>
            </a:r>
          </a:p>
        </p:txBody>
      </p:sp>
    </p:spTree>
    <p:extLst>
      <p:ext uri="{BB962C8B-B14F-4D97-AF65-F5344CB8AC3E}">
        <p14:creationId xmlns:p14="http://schemas.microsoft.com/office/powerpoint/2010/main" val="68653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hangingPunct="0">
              <a:lnSpc>
                <a:spcPct val="93000"/>
              </a:lnSpc>
              <a:spcBef>
                <a:spcPct val="0"/>
              </a:spcBef>
              <a:spcAft>
                <a:spcPct val="0"/>
              </a:spcAft>
              <a:buClr>
                <a:srgbClr val="000000"/>
              </a:buClr>
              <a:buSzPct val="45000"/>
              <a:buFont typeface="Wingdings" panose="05000000000000000000" pitchFamily="2" charset="2"/>
              <a:buNone/>
            </a:pPr>
            <a:endParaRPr lang="en-AU" sz="2400" smtClean="0">
              <a:solidFill>
                <a:srgbClr val="000000"/>
              </a:solidFill>
              <a:latin typeface="Times New Roman" panose="02020603050405020304" pitchFamily="18" charset="0"/>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Inhibition of RTC DNA synthesis by Nullbasic. HIV-1 was produced by cotransfection of a proviral plasmid with a Nullbasic-FLAG expression plasmid (■) or an empty expression plasmid (■) as described in Materials and Methods. HEK293T cells were infected with VSV-G-pseudotyped HIV-1. Cell lysates were prepared 4 h postinfection and layered on top of a 20 to 70% linear sucrose gradient. After centrifugation, fractions were collected from the bottom and the density of each fraction was measured (dashed line). A sample from each fraction was assayed for HIV-1 −sssDNA by qPCR (top graph) and for CAp24 by ELISA (bottom graph). The experiment was repeated twice with similar results, and the results of a representative experiment are shown.</a:t>
            </a:r>
          </a:p>
        </p:txBody>
      </p:sp>
    </p:spTree>
    <p:extLst>
      <p:ext uri="{BB962C8B-B14F-4D97-AF65-F5344CB8AC3E}">
        <p14:creationId xmlns:p14="http://schemas.microsoft.com/office/powerpoint/2010/main" val="283474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hangingPunct="0">
              <a:lnSpc>
                <a:spcPct val="93000"/>
              </a:lnSpc>
              <a:spcBef>
                <a:spcPct val="0"/>
              </a:spcBef>
              <a:spcAft>
                <a:spcPct val="0"/>
              </a:spcAft>
              <a:buClr>
                <a:srgbClr val="000000"/>
              </a:buClr>
              <a:buSzPct val="45000"/>
              <a:buFont typeface="Wingdings" panose="05000000000000000000" pitchFamily="2" charset="2"/>
              <a:buNone/>
            </a:pPr>
            <a:endParaRPr lang="en-AU" sz="2400" smtClean="0">
              <a:solidFill>
                <a:srgbClr val="000000"/>
              </a:solidFill>
              <a:latin typeface="Times New Roman" panose="02020603050405020304" pitchFamily="18" charset="0"/>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Nullbasic incorporation in HIV-1 leads to increased core disassembly kinetics </a:t>
            </a:r>
            <a:r>
              <a:rPr lang="en-GB" altLang="en-US" i="1">
                <a:latin typeface="Arial" panose="020B0604020202020204" pitchFamily="34" charset="0"/>
                <a:ea typeface="msgothic" charset="0"/>
                <a:cs typeface="msgothic" charset="0"/>
              </a:rPr>
              <a:t>in vitro</a:t>
            </a:r>
            <a:r>
              <a:rPr lang="en-GB" altLang="en-US">
                <a:latin typeface="Arial" panose="020B0604020202020204" pitchFamily="34" charset="0"/>
                <a:ea typeface="msgothic" charset="0"/>
                <a:cs typeface="msgothic" charset="0"/>
              </a:rPr>
              <a:t>. Purified cores from HIV-1 or HIV-1 containing Nullbasic were incubated at 4 or 37°C for 0, 60, or 120 min. (A) Western blot analysis of treated cores. The treated samples underwent ultracentrifugation, and the protein sediment was solubilized in an SDS–2% PAGE loading dye and analyzed by Western blotting with a monoclonal anti-CA antibody and a secondary antibody conjugated to HRP. The blots were developed using chemiluminescence. (B) Disassembly kinetics of viral cores </a:t>
            </a:r>
            <a:r>
              <a:rPr lang="en-GB" altLang="en-US" i="1">
                <a:latin typeface="Arial" panose="020B0604020202020204" pitchFamily="34" charset="0"/>
                <a:ea typeface="msgothic" charset="0"/>
                <a:cs typeface="msgothic" charset="0"/>
              </a:rPr>
              <a:t>in vitro</a:t>
            </a:r>
            <a:r>
              <a:rPr lang="en-GB" altLang="en-US">
                <a:latin typeface="Arial" panose="020B0604020202020204" pitchFamily="34" charset="0"/>
                <a:ea typeface="msgothic" charset="0"/>
                <a:cs typeface="msgothic" charset="0"/>
              </a:rPr>
              <a:t> at 37°C. Quantification of the protein bands from all experiments was calculated using digital images and ImageJ software. The percent disassembly was calculated by comparing values at 60 and 120 min to those at time zero. The results show mean values and standard errors of the mean. The experiment was repeated three times, and the results of a representative result are shown.</a:t>
            </a:r>
          </a:p>
        </p:txBody>
      </p:sp>
    </p:spTree>
    <p:extLst>
      <p:ext uri="{BB962C8B-B14F-4D97-AF65-F5344CB8AC3E}">
        <p14:creationId xmlns:p14="http://schemas.microsoft.com/office/powerpoint/2010/main" val="113450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ening Titl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074640"/>
            <a:ext cx="7162800" cy="1371600"/>
          </a:xfrm>
        </p:spPr>
        <p:txBody>
          <a:bodyPr anchor="t"/>
          <a:lstStyle>
            <a:lvl1pPr>
              <a:defRPr b="1" i="0">
                <a:solidFill>
                  <a:srgbClr val="981E32"/>
                </a:solidFill>
                <a:latin typeface="Arial"/>
                <a:cs typeface="Aria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1295400" y="4446240"/>
            <a:ext cx="6477000" cy="1143000"/>
          </a:xfrm>
        </p:spPr>
        <p:txBody>
          <a:bodyPr>
            <a:normAutofit/>
          </a:bodyPr>
          <a:lstStyle>
            <a:lvl1pPr marL="0" indent="0" algn="l">
              <a:buNone/>
              <a:defRPr sz="2400" b="0">
                <a:solidFill>
                  <a:srgbClr val="981E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685800"/>
          </a:xfrm>
        </p:spPr>
        <p:txBody>
          <a:bodyPr anchor="b">
            <a:normAutofit/>
          </a:bodyPr>
          <a:lstStyle>
            <a:lvl1pPr algn="ctr">
              <a:defRPr sz="16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762000" y="990599"/>
            <a:ext cx="7620000" cy="3962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638800"/>
            <a:ext cx="5486400" cy="533400"/>
          </a:xfrm>
        </p:spPr>
        <p:txBody>
          <a:bodyPr>
            <a:normAutofit/>
          </a:bodyPr>
          <a:lstStyle>
            <a:lvl1pPr marL="0" indent="0" algn="ctr">
              <a:buNone/>
              <a:defRPr sz="12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smtClean="0"/>
              <a:t>Click to edit Master text styles</a:t>
            </a:r>
          </a:p>
        </p:txBody>
      </p:sp>
      <p:sp>
        <p:nvSpPr>
          <p:cNvPr id="5" name="Footer Placeholder 4"/>
          <p:cNvSpPr>
            <a:spLocks noGrp="1"/>
          </p:cNvSpPr>
          <p:nvPr>
            <p:ph type="ftr" sz="quarter" idx="10"/>
          </p:nvPr>
        </p:nvSpPr>
        <p:spPr/>
        <p:txBody>
          <a:bodyPr/>
          <a:lstStyle/>
          <a:p>
            <a:pPr algn="r"/>
            <a:r>
              <a:rPr lang="en-US" dirty="0" smtClean="0"/>
              <a:t>© </a:t>
            </a:r>
            <a:r>
              <a:rPr lang="en-AU" dirty="0" smtClean="0"/>
              <a:t>QIMR Berghofer Medical Research Institute</a:t>
            </a:r>
            <a:r>
              <a:rPr lang="en-US" dirty="0" smtClean="0"/>
              <a:t>   |   </a:t>
            </a:r>
            <a:fld id="{97103234-84EB-7642-9B66-484630A12280}"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los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47800" y="2362200"/>
            <a:ext cx="6324600" cy="1066800"/>
          </a:xfrm>
        </p:spPr>
        <p:txBody>
          <a:bodyPr anchor="t">
            <a:normAutofit/>
          </a:bodyPr>
          <a:lstStyle>
            <a:lvl1pPr>
              <a:defRPr sz="2800" b="1" i="0">
                <a:solidFill>
                  <a:srgbClr val="981E32"/>
                </a:solidFill>
                <a:latin typeface="Arial"/>
                <a:cs typeface="Arial"/>
              </a:defRPr>
            </a:lvl1pPr>
          </a:lstStyle>
          <a:p>
            <a:r>
              <a:rPr lang="en-AU" dirty="0" smtClean="0"/>
              <a:t>Thank you</a:t>
            </a:r>
            <a:endParaRPr lang="en-US" dirty="0"/>
          </a:p>
        </p:txBody>
      </p:sp>
      <p:sp>
        <p:nvSpPr>
          <p:cNvPr id="3" name="Subtitle 2"/>
          <p:cNvSpPr>
            <a:spLocks noGrp="1"/>
          </p:cNvSpPr>
          <p:nvPr>
            <p:ph type="subTitle" idx="1" hasCustomPrompt="1"/>
          </p:nvPr>
        </p:nvSpPr>
        <p:spPr>
          <a:xfrm>
            <a:off x="1447800" y="3429000"/>
            <a:ext cx="6324600" cy="1143000"/>
          </a:xfrm>
        </p:spPr>
        <p:txBody>
          <a:bodyPr>
            <a:normAutofit/>
          </a:bodyPr>
          <a:lstStyle>
            <a:lvl1pPr marL="0" indent="0" algn="l">
              <a:buNone/>
              <a:defRPr sz="2000" b="0">
                <a:solidFill>
                  <a:srgbClr val="981E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www.qimrberghofer.edu.au</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43"/>
            </a:lvl1pPr>
          </a:lstStyle>
          <a:p>
            <a:r>
              <a:rPr lang="en-US" smtClean="0"/>
              <a:t>Click to edit Master title style</a:t>
            </a:r>
            <a:endParaRPr lang="en-AU"/>
          </a:p>
        </p:txBody>
      </p:sp>
      <p:sp>
        <p:nvSpPr>
          <p:cNvPr id="3" name="Subtitle 2"/>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smtClean="0"/>
              <a:t>Click to edit Master subtitle style</a:t>
            </a:r>
            <a:endParaRPr lang="en-AU"/>
          </a:p>
        </p:txBody>
      </p:sp>
    </p:spTree>
    <p:extLst>
      <p:ext uri="{BB962C8B-B14F-4D97-AF65-F5344CB8AC3E}">
        <p14:creationId xmlns:p14="http://schemas.microsoft.com/office/powerpoint/2010/main" val="3654839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68051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43"/>
            </a:lvl1pPr>
          </a:lstStyle>
          <a:p>
            <a:r>
              <a:rPr lang="en-US" smtClean="0"/>
              <a:t>Click to edit Master title style</a:t>
            </a:r>
            <a:endParaRPr lang="en-AU"/>
          </a:p>
        </p:txBody>
      </p:sp>
      <p:sp>
        <p:nvSpPr>
          <p:cNvPr id="3" name="Text Placeholder 2"/>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smtClean="0"/>
              <a:t>Click to edit Master text styles</a:t>
            </a:r>
          </a:p>
        </p:txBody>
      </p:sp>
    </p:spTree>
    <p:extLst>
      <p:ext uri="{BB962C8B-B14F-4D97-AF65-F5344CB8AC3E}">
        <p14:creationId xmlns:p14="http://schemas.microsoft.com/office/powerpoint/2010/main" val="281547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71040" y="1906761"/>
            <a:ext cx="383328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2561" y="1906761"/>
            <a:ext cx="383472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06841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972498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379098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613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AU"/>
          </a:p>
        </p:txBody>
      </p:sp>
      <p:sp>
        <p:nvSpPr>
          <p:cNvPr id="3" name="Content Placeholder 2"/>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231639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Overview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828801"/>
            <a:ext cx="7772400" cy="533399"/>
          </a:xfrm>
        </p:spPr>
        <p:txBody>
          <a:bodyPr anchor="t">
            <a:noAutofit/>
          </a:bodyPr>
          <a:lstStyle>
            <a:lvl1pPr algn="l">
              <a:defRPr sz="3200" b="1" cap="none">
                <a:solidFill>
                  <a:srgbClr val="981E32"/>
                </a:solidFill>
              </a:defRPr>
            </a:lvl1pPr>
          </a:lstStyle>
          <a:p>
            <a:r>
              <a:rPr lang="en-AU" dirty="0" smtClean="0"/>
              <a:t>Overview</a:t>
            </a:r>
            <a:endParaRPr lang="en-US" dirty="0"/>
          </a:p>
        </p:txBody>
      </p:sp>
      <p:sp>
        <p:nvSpPr>
          <p:cNvPr id="3" name="Text Placeholder 2"/>
          <p:cNvSpPr>
            <a:spLocks noGrp="1"/>
          </p:cNvSpPr>
          <p:nvPr>
            <p:ph type="body" idx="1"/>
          </p:nvPr>
        </p:nvSpPr>
        <p:spPr>
          <a:xfrm>
            <a:off x="722313" y="2514600"/>
            <a:ext cx="7772400" cy="3124199"/>
          </a:xfrm>
        </p:spPr>
        <p:txBody>
          <a:bodyPr anchor="t">
            <a:normAutofit/>
          </a:bodyPr>
          <a:lstStyle>
            <a:lvl1pPr marL="0" indent="0">
              <a:buFont typeface="Arial"/>
              <a:buNone/>
              <a:defRPr sz="1800" b="0">
                <a:solidFill>
                  <a:schemeClr val="tx1">
                    <a:lumMod val="75000"/>
                    <a:lumOff val="25000"/>
                  </a:schemeClr>
                </a:solidFill>
              </a:defRPr>
            </a:lvl1pPr>
            <a:lvl2pPr marL="457200" indent="0">
              <a:buNone/>
              <a:defRPr sz="180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smtClean="0"/>
              <a:t>Click to edit Master text styles</a:t>
            </a:r>
          </a:p>
        </p:txBody>
      </p:sp>
      <p:sp>
        <p:nvSpPr>
          <p:cNvPr id="4" name="Footer Placeholder 3"/>
          <p:cNvSpPr>
            <a:spLocks noGrp="1"/>
          </p:cNvSpPr>
          <p:nvPr>
            <p:ph type="ftr" sz="quarter" idx="10"/>
          </p:nvPr>
        </p:nvSpPr>
        <p:spPr/>
        <p:txBody>
          <a:bodyPr/>
          <a:lstStyle/>
          <a:p>
            <a:pPr algn="r"/>
            <a:r>
              <a:rPr lang="en-US" dirty="0" smtClean="0"/>
              <a:t>© </a:t>
            </a:r>
            <a:r>
              <a:rPr lang="en-AU" dirty="0" smtClean="0"/>
              <a:t>QIMR Berghofer Medical Research Institute</a:t>
            </a:r>
            <a:r>
              <a:rPr lang="en-US" dirty="0" smtClean="0"/>
              <a:t>   |   </a:t>
            </a:r>
            <a:fld id="{97103234-84EB-7642-9B66-484630A12280}"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AU"/>
          </a:p>
        </p:txBody>
      </p:sp>
      <p:sp>
        <p:nvSpPr>
          <p:cNvPr id="3" name="Picture Placeholder 2"/>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AU"/>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228162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618977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96527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43"/>
            </a:lvl1pPr>
          </a:lstStyle>
          <a:p>
            <a:r>
              <a:rPr lang="en-US" smtClean="0"/>
              <a:t>Click to edit Master title style</a:t>
            </a:r>
            <a:endParaRPr lang="en-AU"/>
          </a:p>
        </p:txBody>
      </p:sp>
      <p:sp>
        <p:nvSpPr>
          <p:cNvPr id="3" name="Subtitle 2"/>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smtClean="0"/>
              <a:t>Click to edit Master subtitle style</a:t>
            </a:r>
            <a:endParaRPr lang="en-AU"/>
          </a:p>
        </p:txBody>
      </p:sp>
    </p:spTree>
    <p:extLst>
      <p:ext uri="{BB962C8B-B14F-4D97-AF65-F5344CB8AC3E}">
        <p14:creationId xmlns:p14="http://schemas.microsoft.com/office/powerpoint/2010/main" val="3598389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2681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43"/>
            </a:lvl1pPr>
          </a:lstStyle>
          <a:p>
            <a:r>
              <a:rPr lang="en-US" smtClean="0"/>
              <a:t>Click to edit Master title style</a:t>
            </a:r>
            <a:endParaRPr lang="en-AU"/>
          </a:p>
        </p:txBody>
      </p:sp>
      <p:sp>
        <p:nvSpPr>
          <p:cNvPr id="3" name="Text Placeholder 2"/>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smtClean="0"/>
              <a:t>Click to edit Master text styles</a:t>
            </a:r>
          </a:p>
        </p:txBody>
      </p:sp>
    </p:spTree>
    <p:extLst>
      <p:ext uri="{BB962C8B-B14F-4D97-AF65-F5344CB8AC3E}">
        <p14:creationId xmlns:p14="http://schemas.microsoft.com/office/powerpoint/2010/main" val="2779212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71040" y="1906761"/>
            <a:ext cx="383328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2561" y="1906761"/>
            <a:ext cx="383472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75961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377023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769656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77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Divider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solidFill>
                  <a:srgbClr val="981E32"/>
                </a:solidFill>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rgbClr val="981E3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AU"/>
          </a:p>
        </p:txBody>
      </p:sp>
      <p:sp>
        <p:nvSpPr>
          <p:cNvPr id="3" name="Content Placeholder 2"/>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1470558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AU"/>
          </a:p>
        </p:txBody>
      </p:sp>
      <p:sp>
        <p:nvSpPr>
          <p:cNvPr id="3" name="Picture Placeholder 2"/>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AU"/>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3393475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43443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3175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43"/>
            </a:lvl1pPr>
          </a:lstStyle>
          <a:p>
            <a:r>
              <a:rPr lang="en-US" smtClean="0"/>
              <a:t>Click to edit Master title style</a:t>
            </a:r>
            <a:endParaRPr lang="en-AU"/>
          </a:p>
        </p:txBody>
      </p:sp>
      <p:sp>
        <p:nvSpPr>
          <p:cNvPr id="3" name="Subtitle 2"/>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smtClean="0"/>
              <a:t>Click to edit Master subtitle style</a:t>
            </a:r>
            <a:endParaRPr lang="en-AU"/>
          </a:p>
        </p:txBody>
      </p:sp>
    </p:spTree>
    <p:extLst>
      <p:ext uri="{BB962C8B-B14F-4D97-AF65-F5344CB8AC3E}">
        <p14:creationId xmlns:p14="http://schemas.microsoft.com/office/powerpoint/2010/main" val="3559701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715421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43"/>
            </a:lvl1pPr>
          </a:lstStyle>
          <a:p>
            <a:r>
              <a:rPr lang="en-US" smtClean="0"/>
              <a:t>Click to edit Master title style</a:t>
            </a:r>
            <a:endParaRPr lang="en-AU"/>
          </a:p>
        </p:txBody>
      </p:sp>
      <p:sp>
        <p:nvSpPr>
          <p:cNvPr id="3" name="Text Placeholder 2"/>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smtClean="0"/>
              <a:t>Click to edit Master text styles</a:t>
            </a:r>
          </a:p>
        </p:txBody>
      </p:sp>
    </p:spTree>
    <p:extLst>
      <p:ext uri="{BB962C8B-B14F-4D97-AF65-F5344CB8AC3E}">
        <p14:creationId xmlns:p14="http://schemas.microsoft.com/office/powerpoint/2010/main" val="772025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71040" y="1906761"/>
            <a:ext cx="383328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2561" y="1906761"/>
            <a:ext cx="383472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92096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608082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35162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81E32"/>
                </a:solidFill>
              </a:defRPr>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1pPr>
              <a:defRPr sz="2600"/>
            </a:lvl1pPr>
            <a:lvl3pPr>
              <a:defRPr>
                <a:solidFill>
                  <a:schemeClr val="tx1"/>
                </a:solidFill>
              </a:defRPr>
            </a:lvl3pPr>
            <a:lvl4pPr>
              <a:defRPr>
                <a:solidFill>
                  <a:schemeClr val="tx1"/>
                </a:solidFill>
              </a:defRPr>
            </a:lvl4pPr>
            <a:lvl5pPr>
              <a:defRPr>
                <a:solidFill>
                  <a:schemeClr val="tx1"/>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Footer Placeholder 3"/>
          <p:cNvSpPr>
            <a:spLocks noGrp="1"/>
          </p:cNvSpPr>
          <p:nvPr>
            <p:ph type="ftr" sz="quarter" idx="10"/>
          </p:nvPr>
        </p:nvSpPr>
        <p:spPr/>
        <p:txBody>
          <a:bodyPr/>
          <a:lstStyle/>
          <a:p>
            <a:pPr algn="r"/>
            <a:r>
              <a:rPr lang="en-US" dirty="0" smtClean="0"/>
              <a:t>© </a:t>
            </a:r>
            <a:r>
              <a:rPr lang="en-AU" dirty="0" smtClean="0"/>
              <a:t>QIMR Berghofer Medical Research Institute</a:t>
            </a:r>
            <a:r>
              <a:rPr lang="en-US" dirty="0" smtClean="0"/>
              <a:t>   |   </a:t>
            </a:r>
            <a:fld id="{97103234-84EB-7642-9B66-484630A12280}"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266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AU"/>
          </a:p>
        </p:txBody>
      </p:sp>
      <p:sp>
        <p:nvSpPr>
          <p:cNvPr id="3" name="Content Placeholder 2"/>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1829357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AU"/>
          </a:p>
        </p:txBody>
      </p:sp>
      <p:sp>
        <p:nvSpPr>
          <p:cNvPr id="3" name="Picture Placeholder 2"/>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AU"/>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3564855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355262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17710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43"/>
            </a:lvl1pPr>
          </a:lstStyle>
          <a:p>
            <a:r>
              <a:rPr lang="en-US" smtClean="0"/>
              <a:t>Click to edit Master title style</a:t>
            </a:r>
            <a:endParaRPr lang="en-AU"/>
          </a:p>
        </p:txBody>
      </p:sp>
      <p:sp>
        <p:nvSpPr>
          <p:cNvPr id="3" name="Subtitle 2"/>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smtClean="0"/>
              <a:t>Click to edit Master subtitle style</a:t>
            </a:r>
            <a:endParaRPr lang="en-AU"/>
          </a:p>
        </p:txBody>
      </p:sp>
    </p:spTree>
    <p:extLst>
      <p:ext uri="{BB962C8B-B14F-4D97-AF65-F5344CB8AC3E}">
        <p14:creationId xmlns:p14="http://schemas.microsoft.com/office/powerpoint/2010/main" val="1324269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791504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43"/>
            </a:lvl1pPr>
          </a:lstStyle>
          <a:p>
            <a:r>
              <a:rPr lang="en-US" smtClean="0"/>
              <a:t>Click to edit Master title style</a:t>
            </a:r>
            <a:endParaRPr lang="en-AU"/>
          </a:p>
        </p:txBody>
      </p:sp>
      <p:sp>
        <p:nvSpPr>
          <p:cNvPr id="3" name="Text Placeholder 2"/>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smtClean="0"/>
              <a:t>Click to edit Master text styles</a:t>
            </a:r>
          </a:p>
        </p:txBody>
      </p:sp>
    </p:spTree>
    <p:extLst>
      <p:ext uri="{BB962C8B-B14F-4D97-AF65-F5344CB8AC3E}">
        <p14:creationId xmlns:p14="http://schemas.microsoft.com/office/powerpoint/2010/main" val="31004111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71040" y="1906761"/>
            <a:ext cx="383328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2561" y="1906761"/>
            <a:ext cx="383472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35338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71062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lstStyle>
            <a:lvl1pPr algn="ctr">
              <a:defRPr>
                <a:solidFill>
                  <a:srgbClr val="981E32"/>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Footer Placeholder 4"/>
          <p:cNvSpPr>
            <a:spLocks noGrp="1"/>
          </p:cNvSpPr>
          <p:nvPr>
            <p:ph type="ftr" sz="quarter" idx="10"/>
          </p:nvPr>
        </p:nvSpPr>
        <p:spPr/>
        <p:txBody>
          <a:bodyPr/>
          <a:lstStyle/>
          <a:p>
            <a:pPr algn="r"/>
            <a:r>
              <a:rPr lang="en-US" dirty="0" smtClean="0"/>
              <a:t>© </a:t>
            </a:r>
            <a:r>
              <a:rPr lang="en-AU" dirty="0" smtClean="0"/>
              <a:t>QIMR Berghofer Medical Research Institute</a:t>
            </a:r>
            <a:r>
              <a:rPr lang="en-US" dirty="0" smtClean="0"/>
              <a:t>   |   </a:t>
            </a:r>
            <a:fld id="{97103234-84EB-7642-9B66-484630A12280}"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862186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769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AU"/>
          </a:p>
        </p:txBody>
      </p:sp>
      <p:sp>
        <p:nvSpPr>
          <p:cNvPr id="3" name="Content Placeholder 2"/>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2988532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AU"/>
          </a:p>
        </p:txBody>
      </p:sp>
      <p:sp>
        <p:nvSpPr>
          <p:cNvPr id="3" name="Picture Placeholder 2"/>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AU"/>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1866754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132489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46958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43"/>
            </a:lvl1pPr>
          </a:lstStyle>
          <a:p>
            <a:r>
              <a:rPr lang="en-US" smtClean="0"/>
              <a:t>Click to edit Master title style</a:t>
            </a:r>
            <a:endParaRPr lang="en-AU"/>
          </a:p>
        </p:txBody>
      </p:sp>
      <p:sp>
        <p:nvSpPr>
          <p:cNvPr id="3" name="Subtitle 2"/>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smtClean="0"/>
              <a:t>Click to edit Master subtitle style</a:t>
            </a:r>
            <a:endParaRPr lang="en-AU"/>
          </a:p>
        </p:txBody>
      </p:sp>
    </p:spTree>
    <p:extLst>
      <p:ext uri="{BB962C8B-B14F-4D97-AF65-F5344CB8AC3E}">
        <p14:creationId xmlns:p14="http://schemas.microsoft.com/office/powerpoint/2010/main" val="3914606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24234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43"/>
            </a:lvl1pPr>
          </a:lstStyle>
          <a:p>
            <a:r>
              <a:rPr lang="en-US" smtClean="0"/>
              <a:t>Click to edit Master title style</a:t>
            </a:r>
            <a:endParaRPr lang="en-AU"/>
          </a:p>
        </p:txBody>
      </p:sp>
      <p:sp>
        <p:nvSpPr>
          <p:cNvPr id="3" name="Text Placeholder 2"/>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smtClean="0"/>
              <a:t>Click to edit Master text styles</a:t>
            </a:r>
          </a:p>
        </p:txBody>
      </p:sp>
    </p:spTree>
    <p:extLst>
      <p:ext uri="{BB962C8B-B14F-4D97-AF65-F5344CB8AC3E}">
        <p14:creationId xmlns:p14="http://schemas.microsoft.com/office/powerpoint/2010/main" val="24263740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71040" y="1906761"/>
            <a:ext cx="383328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2561" y="1906761"/>
            <a:ext cx="383472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6066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solidFill>
                  <a:srgbClr val="981E32"/>
                </a:solidFill>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Footer Placeholder 6"/>
          <p:cNvSpPr>
            <a:spLocks noGrp="1"/>
          </p:cNvSpPr>
          <p:nvPr>
            <p:ph type="ftr" sz="quarter" idx="10"/>
          </p:nvPr>
        </p:nvSpPr>
        <p:spPr/>
        <p:txBody>
          <a:bodyPr/>
          <a:lstStyle/>
          <a:p>
            <a:pPr algn="r"/>
            <a:r>
              <a:rPr lang="en-US" dirty="0" smtClean="0"/>
              <a:t>© </a:t>
            </a:r>
            <a:r>
              <a:rPr lang="en-AU" dirty="0" smtClean="0"/>
              <a:t>QIMR Berghofer Medical Research Institute</a:t>
            </a:r>
            <a:r>
              <a:rPr lang="en-US" dirty="0" smtClean="0"/>
              <a:t>   |   </a:t>
            </a:r>
            <a:fld id="{97103234-84EB-7642-9B66-484630A12280}"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802203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294790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7842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AU"/>
          </a:p>
        </p:txBody>
      </p:sp>
      <p:sp>
        <p:nvSpPr>
          <p:cNvPr id="3" name="Content Placeholder 2"/>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1184050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AU"/>
          </a:p>
        </p:txBody>
      </p:sp>
      <p:sp>
        <p:nvSpPr>
          <p:cNvPr id="3" name="Picture Placeholder 2"/>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AU"/>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Tree>
    <p:extLst>
      <p:ext uri="{BB962C8B-B14F-4D97-AF65-F5344CB8AC3E}">
        <p14:creationId xmlns:p14="http://schemas.microsoft.com/office/powerpoint/2010/main" val="30339265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1668119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7518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d 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81E32"/>
                </a:solidFill>
              </a:defRPr>
            </a:lvl1pPr>
          </a:lstStyle>
          <a:p>
            <a:r>
              <a:rPr lang="en-AU" dirty="0" smtClean="0"/>
              <a:t>Click to edit Master title style</a:t>
            </a:r>
            <a:endParaRPr lang="en-US" dirty="0"/>
          </a:p>
        </p:txBody>
      </p:sp>
      <p:sp>
        <p:nvSpPr>
          <p:cNvPr id="3" name="Footer Placeholder 2"/>
          <p:cNvSpPr>
            <a:spLocks noGrp="1"/>
          </p:cNvSpPr>
          <p:nvPr>
            <p:ph type="ftr" sz="quarter" idx="10"/>
          </p:nvPr>
        </p:nvSpPr>
        <p:spPr/>
        <p:txBody>
          <a:bodyPr/>
          <a:lstStyle/>
          <a:p>
            <a:pPr algn="r"/>
            <a:r>
              <a:rPr lang="en-US" dirty="0" smtClean="0"/>
              <a:t>© </a:t>
            </a:r>
            <a:r>
              <a:rPr lang="en-AU" dirty="0" smtClean="0"/>
              <a:t>QIMR Berghofer Medical Research Institute</a:t>
            </a:r>
            <a:r>
              <a:rPr lang="en-US" dirty="0" smtClean="0"/>
              <a:t>   |   </a:t>
            </a:r>
            <a:fld id="{97103234-84EB-7642-9B66-484630A12280}"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Text Layou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rPr lang="en-US" dirty="0" smtClean="0"/>
              <a:t>© </a:t>
            </a:r>
            <a:r>
              <a:rPr lang="en-AU" dirty="0" smtClean="0"/>
              <a:t>QIMR Berghofer Medical Research Institute</a:t>
            </a:r>
            <a:r>
              <a:rPr lang="en-US" dirty="0" smtClean="0"/>
              <a:t>   |   </a:t>
            </a:r>
            <a:fld id="{97103234-84EB-7642-9B66-484630A12280}" type="slidenum">
              <a:rPr lang="en-US" smtClean="0"/>
              <a:pPr algn="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Image Layou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rPr lang="en-US" dirty="0" smtClean="0"/>
              <a:t>© </a:t>
            </a:r>
            <a:r>
              <a:rPr lang="en-AU" dirty="0" smtClean="0"/>
              <a:t>QIMR Berghofer Medical Research Institute</a:t>
            </a:r>
            <a:r>
              <a:rPr lang="en-US" dirty="0" smtClean="0"/>
              <a:t>   |   </a:t>
            </a:r>
            <a:fld id="{97103234-84EB-7642-9B66-484630A12280}" type="slidenum">
              <a:rPr lang="en-US" smtClean="0"/>
              <a:pPr algn="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7848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838200" y="1600200"/>
            <a:ext cx="7848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Footer Placeholder 3"/>
          <p:cNvSpPr>
            <a:spLocks noGrp="1"/>
          </p:cNvSpPr>
          <p:nvPr>
            <p:ph type="ftr" sz="quarter" idx="3"/>
          </p:nvPr>
        </p:nvSpPr>
        <p:spPr>
          <a:xfrm>
            <a:off x="3124200" y="6356350"/>
            <a:ext cx="5562600" cy="365125"/>
          </a:xfrm>
          <a:prstGeom prst="rect">
            <a:avLst/>
          </a:prstGeom>
        </p:spPr>
        <p:txBody>
          <a:bodyPr vert="horz" lIns="91440" tIns="45720" rIns="91440" bIns="45720" rtlCol="0" anchor="ctr"/>
          <a:lstStyle>
            <a:lvl1pPr algn="ctr">
              <a:defRPr sz="900">
                <a:solidFill>
                  <a:srgbClr val="60111D"/>
                </a:solidFill>
              </a:defRPr>
            </a:lvl1pPr>
          </a:lstStyle>
          <a:p>
            <a:pPr algn="r"/>
            <a:r>
              <a:rPr lang="en-US" dirty="0" smtClean="0"/>
              <a:t>© </a:t>
            </a:r>
            <a:r>
              <a:rPr lang="en-AU" dirty="0" smtClean="0"/>
              <a:t>QIMR Berghofer Medical Research Institute</a:t>
            </a:r>
            <a:r>
              <a:rPr lang="en-US" dirty="0" smtClean="0"/>
              <a:t>   |   </a:t>
            </a:r>
            <a:fld id="{97103234-84EB-7642-9B66-484630A12280}"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defTabSz="457200" rtl="0" eaLnBrk="1" latinLnBrk="0" hangingPunct="1">
        <a:spcBef>
          <a:spcPct val="0"/>
        </a:spcBef>
        <a:buNone/>
        <a:defRPr sz="3200" b="1" i="0" kern="1200">
          <a:solidFill>
            <a:srgbClr val="981E3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b="1" i="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506525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kern="1200">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panose="020B0604020202020204" pitchFamily="34" charset="0"/>
        <a:buChar char="•"/>
        <a:defRPr sz="1814" kern="12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panose="05050102010706020507" pitchFamily="18" charset="2"/>
        <a:buChar char=""/>
        <a:defRPr sz="2358" kern="12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panose="05000000000000000000" pitchFamily="2" charset="2"/>
        <a:buChar char=""/>
        <a:defRPr sz="2177" kern="1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panose="05050102010706020507" pitchFamily="18" charset="2"/>
        <a:buChar char=""/>
        <a:defRPr sz="1814" kern="12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panose="05000000000000000000" pitchFamily="2" charset="2"/>
        <a:buChar char=""/>
        <a:defRPr sz="1814"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959686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kern="1200">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panose="020B0604020202020204" pitchFamily="34" charset="0"/>
        <a:buChar char="•"/>
        <a:defRPr sz="1814" kern="12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panose="05050102010706020507" pitchFamily="18" charset="2"/>
        <a:buChar char=""/>
        <a:defRPr sz="2358" kern="12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panose="05000000000000000000" pitchFamily="2" charset="2"/>
        <a:buChar char=""/>
        <a:defRPr sz="2177" kern="1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panose="05050102010706020507" pitchFamily="18" charset="2"/>
        <a:buChar char=""/>
        <a:defRPr sz="1814" kern="12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panose="05000000000000000000" pitchFamily="2" charset="2"/>
        <a:buChar char=""/>
        <a:defRPr sz="1814"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20970874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kern="1200">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panose="020B0604020202020204" pitchFamily="34" charset="0"/>
        <a:buChar char="•"/>
        <a:defRPr sz="1814" kern="12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panose="05050102010706020507" pitchFamily="18" charset="2"/>
        <a:buChar char=""/>
        <a:defRPr sz="2358" kern="12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panose="05000000000000000000" pitchFamily="2" charset="2"/>
        <a:buChar char=""/>
        <a:defRPr sz="2177" kern="1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panose="05050102010706020507" pitchFamily="18" charset="2"/>
        <a:buChar char=""/>
        <a:defRPr sz="1814" kern="12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panose="05000000000000000000" pitchFamily="2" charset="2"/>
        <a:buChar char=""/>
        <a:defRPr sz="1814"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3530398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kern="1200">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panose="020B0604020202020204" pitchFamily="34" charset="0"/>
        <a:buChar char="•"/>
        <a:defRPr sz="1814" kern="12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panose="05050102010706020507" pitchFamily="18" charset="2"/>
        <a:buChar char=""/>
        <a:defRPr sz="2358" kern="12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panose="05000000000000000000" pitchFamily="2" charset="2"/>
        <a:buChar char=""/>
        <a:defRPr sz="2177" kern="1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panose="05050102010706020507" pitchFamily="18" charset="2"/>
        <a:buChar char=""/>
        <a:defRPr sz="1814" kern="12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panose="05000000000000000000" pitchFamily="2" charset="2"/>
        <a:buChar char=""/>
        <a:defRPr sz="1814"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19802332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kern="1200">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ea typeface="msgothic"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panose="020B0604020202020204" pitchFamily="34" charset="0"/>
        <a:buChar char="•"/>
        <a:defRPr sz="1814" kern="12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panose="05050102010706020507" pitchFamily="18" charset="2"/>
        <a:buChar char=""/>
        <a:defRPr sz="2358" kern="12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panose="05000000000000000000" pitchFamily="2" charset="2"/>
        <a:buChar char=""/>
        <a:defRPr sz="2177" kern="1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panose="05050102010706020507" pitchFamily="18" charset="2"/>
        <a:buChar char=""/>
        <a:defRPr sz="1814" kern="12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panose="05000000000000000000" pitchFamily="2" charset="2"/>
        <a:buChar char=""/>
        <a:defRPr sz="1814"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6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4103" y="3645024"/>
            <a:ext cx="4257897" cy="1077218"/>
          </a:xfrm>
          <a:prstGeom prst="rect">
            <a:avLst/>
          </a:prstGeom>
          <a:noFill/>
        </p:spPr>
        <p:txBody>
          <a:bodyPr wrap="none" rtlCol="0">
            <a:spAutoFit/>
          </a:bodyPr>
          <a:lstStyle/>
          <a:p>
            <a:pPr algn="ctr"/>
            <a:r>
              <a:rPr lang="en-AU" sz="1600" b="1" dirty="0" smtClean="0"/>
              <a:t>David Harrich</a:t>
            </a:r>
          </a:p>
          <a:p>
            <a:pPr algn="ctr"/>
            <a:r>
              <a:rPr lang="en-AU" sz="1600" b="1" dirty="0" smtClean="0"/>
              <a:t>Molecular Virology Laboratory</a:t>
            </a:r>
          </a:p>
          <a:p>
            <a:pPr algn="ctr"/>
            <a:r>
              <a:rPr lang="en-AU" sz="1600" b="1" dirty="0" smtClean="0"/>
              <a:t>Department of Molecular and Cell Biology</a:t>
            </a:r>
          </a:p>
          <a:p>
            <a:pPr algn="ctr"/>
            <a:r>
              <a:rPr lang="en-AU" sz="1600" b="1" dirty="0" smtClean="0"/>
              <a:t>Programme in Infectious Diseases</a:t>
            </a:r>
          </a:p>
        </p:txBody>
      </p:sp>
      <p:pic>
        <p:nvPicPr>
          <p:cNvPr id="2" name="Picture 2"/>
          <p:cNvPicPr>
            <a:picLocks noChangeAspect="1" noChangeArrowheads="1"/>
          </p:cNvPicPr>
          <p:nvPr/>
        </p:nvPicPr>
        <p:blipFill>
          <a:blip r:embed="rId3" cstate="print"/>
          <a:srcRect/>
          <a:stretch>
            <a:fillRect/>
          </a:stretch>
        </p:blipFill>
        <p:spPr bwMode="auto">
          <a:xfrm>
            <a:off x="4860032" y="2952239"/>
            <a:ext cx="3096344" cy="3048708"/>
          </a:xfrm>
          <a:prstGeom prst="rect">
            <a:avLst/>
          </a:prstGeom>
          <a:noFill/>
          <a:ln w="9525">
            <a:noFill/>
            <a:miter lim="800000"/>
            <a:headEnd/>
            <a:tailEnd/>
          </a:ln>
        </p:spPr>
      </p:pic>
      <p:sp>
        <p:nvSpPr>
          <p:cNvPr id="5" name="TextBox 4"/>
          <p:cNvSpPr txBox="1"/>
          <p:nvPr/>
        </p:nvSpPr>
        <p:spPr>
          <a:xfrm>
            <a:off x="214282" y="214290"/>
            <a:ext cx="8715436" cy="6400623"/>
          </a:xfrm>
          <a:prstGeom prst="rect">
            <a:avLst/>
          </a:prstGeom>
          <a:noFill/>
          <a:ln w="57150">
            <a:solidFill>
              <a:schemeClr val="tx1"/>
            </a:solidFill>
            <a:prstDash val="solid"/>
          </a:ln>
        </p:spPr>
        <p:txBody>
          <a:bodyPr wrap="square" rtlCol="0">
            <a:spAutoFit/>
          </a:bodyPr>
          <a:lstStyle/>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US" dirty="0"/>
          </a:p>
        </p:txBody>
      </p:sp>
      <p:sp>
        <p:nvSpPr>
          <p:cNvPr id="7" name="Title 1"/>
          <p:cNvSpPr txBox="1">
            <a:spLocks/>
          </p:cNvSpPr>
          <p:nvPr/>
        </p:nvSpPr>
        <p:spPr>
          <a:xfrm>
            <a:off x="1115616" y="1772816"/>
            <a:ext cx="8208912" cy="1371600"/>
          </a:xfrm>
          <a:prstGeom prst="rect">
            <a:avLst/>
          </a:prstGeom>
        </p:spPr>
        <p:txBody>
          <a:bodyPr vert="horz" lIns="91440" tIns="45720" rIns="91440" bIns="45720" rtlCol="0" anchor="t">
            <a:normAutofit fontScale="900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rgbClr val="981E32"/>
                </a:solidFill>
                <a:effectLst/>
                <a:uLnTx/>
                <a:uFillTx/>
                <a:latin typeface="Arial"/>
                <a:ea typeface="+mj-ea"/>
                <a:cs typeface="Arial"/>
              </a:rPr>
              <a:t>Inhibiting HIV-1 reverse transcription by target the reverse transcription complex</a:t>
            </a:r>
            <a:br>
              <a:rPr kumimoji="0" lang="en-US" sz="3200" b="1" i="0" u="none" strike="noStrike" kern="1200" cap="none" spc="0" normalizeH="0" baseline="0" noProof="0" smtClean="0">
                <a:ln>
                  <a:noFill/>
                </a:ln>
                <a:solidFill>
                  <a:srgbClr val="981E32"/>
                </a:solidFill>
                <a:effectLst/>
                <a:uLnTx/>
                <a:uFillTx/>
                <a:latin typeface="Arial"/>
                <a:ea typeface="+mj-ea"/>
                <a:cs typeface="Arial"/>
              </a:rPr>
            </a:br>
            <a:endParaRPr kumimoji="0" lang="en-US" sz="3200" b="1" i="0" u="none" strike="noStrike" kern="1200" cap="none" spc="0" normalizeH="0" baseline="0" noProof="0" dirty="0">
              <a:ln>
                <a:noFill/>
              </a:ln>
              <a:solidFill>
                <a:schemeClr val="tx1">
                  <a:lumMod val="85000"/>
                  <a:lumOff val="15000"/>
                </a:schemeClr>
              </a:solidFill>
              <a:effectLst/>
              <a:uLnTx/>
              <a:uFillTx/>
              <a:latin typeface="Arial"/>
              <a:ea typeface="+mj-ea"/>
              <a:cs typeface="Arial"/>
            </a:endParaRPr>
          </a:p>
        </p:txBody>
      </p:sp>
      <p:sp>
        <p:nvSpPr>
          <p:cNvPr id="3" name="TextBox 2"/>
          <p:cNvSpPr txBox="1"/>
          <p:nvPr/>
        </p:nvSpPr>
        <p:spPr>
          <a:xfrm>
            <a:off x="1021358" y="4832230"/>
            <a:ext cx="3031599" cy="923330"/>
          </a:xfrm>
          <a:prstGeom prst="rect">
            <a:avLst/>
          </a:prstGeom>
          <a:noFill/>
        </p:spPr>
        <p:txBody>
          <a:bodyPr wrap="none" rtlCol="0">
            <a:spAutoFit/>
          </a:bodyPr>
          <a:lstStyle/>
          <a:p>
            <a:pPr algn="ctr"/>
            <a:r>
              <a:rPr lang="en-AU" dirty="0" smtClean="0"/>
              <a:t>International Conference on</a:t>
            </a:r>
          </a:p>
          <a:p>
            <a:pPr algn="ctr"/>
            <a:r>
              <a:rPr lang="en-AU" dirty="0" smtClean="0"/>
              <a:t>Retroviruses &amp; Novel Drugs</a:t>
            </a:r>
          </a:p>
          <a:p>
            <a:pPr algn="ctr"/>
            <a:r>
              <a:rPr lang="en-AU" dirty="0" smtClean="0"/>
              <a:t>June 09, 2015</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274638"/>
            <a:ext cx="8435280" cy="634082"/>
          </a:xfrm>
        </p:spPr>
        <p:txBody>
          <a:bodyPr>
            <a:normAutofit/>
          </a:bodyPr>
          <a:lstStyle/>
          <a:p>
            <a:r>
              <a:rPr lang="en-US" sz="2400" dirty="0" smtClean="0"/>
              <a:t>Co-IP assays indicate interaction between RT and eEF1A</a:t>
            </a:r>
            <a:endParaRPr lang="en-US" sz="2400" dirty="0"/>
          </a:p>
        </p:txBody>
      </p:sp>
      <p:sp>
        <p:nvSpPr>
          <p:cNvPr id="11" name="Footer Placeholder 10"/>
          <p:cNvSpPr>
            <a:spLocks noGrp="1"/>
          </p:cNvSpPr>
          <p:nvPr>
            <p:ph type="ftr" sz="quarter" idx="10"/>
          </p:nvPr>
        </p:nvSpPr>
        <p:spPr/>
        <p:txBody>
          <a:bodyPr/>
          <a:lstStyle/>
          <a:p>
            <a:pPr algn="r"/>
            <a:r>
              <a:rPr lang="en-US" dirty="0" smtClean="0"/>
              <a:t>© </a:t>
            </a:r>
            <a:r>
              <a:rPr lang="en-US" dirty="0"/>
              <a:t>QIMR Berghofer Medical Research Institute   </a:t>
            </a:r>
            <a:r>
              <a:rPr lang="en-US" dirty="0" smtClean="0"/>
              <a:t>|   </a:t>
            </a:r>
            <a:fld id="{97103234-84EB-7642-9B66-484630A12280}" type="slidenum">
              <a:rPr lang="en-US" smtClean="0"/>
              <a:pPr algn="r"/>
              <a:t>10</a:t>
            </a:fld>
            <a:endParaRPr lang="en-US" dirty="0"/>
          </a:p>
        </p:txBody>
      </p:sp>
      <p:pic>
        <p:nvPicPr>
          <p:cNvPr id="2050" name="Picture 2"/>
          <p:cNvPicPr>
            <a:picLocks noChangeAspect="1" noChangeArrowheads="1"/>
          </p:cNvPicPr>
          <p:nvPr/>
        </p:nvPicPr>
        <p:blipFill>
          <a:blip r:embed="rId2"/>
          <a:srcRect/>
          <a:stretch>
            <a:fillRect/>
          </a:stretch>
        </p:blipFill>
        <p:spPr bwMode="auto">
          <a:xfrm>
            <a:off x="611560" y="2132856"/>
            <a:ext cx="3173698" cy="2901305"/>
          </a:xfrm>
          <a:prstGeom prst="rect">
            <a:avLst/>
          </a:prstGeom>
          <a:noFill/>
          <a:ln w="9525">
            <a:noFill/>
            <a:miter lim="800000"/>
            <a:headEnd/>
            <a:tailEnd/>
          </a:ln>
        </p:spPr>
      </p:pic>
      <p:sp>
        <p:nvSpPr>
          <p:cNvPr id="12" name="Rectangle 11"/>
          <p:cNvSpPr/>
          <p:nvPr/>
        </p:nvSpPr>
        <p:spPr>
          <a:xfrm>
            <a:off x="5076056" y="2492896"/>
            <a:ext cx="127708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smtClean="0">
                <a:solidFill>
                  <a:schemeClr val="tx1"/>
                </a:solidFill>
                <a:latin typeface="Arial" pitchFamily="34" charset="0"/>
                <a:cs typeface="Arial" pitchFamily="34" charset="0"/>
              </a:rPr>
              <a:t>Lysate</a:t>
            </a:r>
            <a:endParaRPr lang="en-AU" sz="1000" dirty="0">
              <a:solidFill>
                <a:schemeClr val="tx1"/>
              </a:solidFill>
              <a:latin typeface="Arial" pitchFamily="34" charset="0"/>
              <a:cs typeface="Arial" pitchFamily="34" charset="0"/>
            </a:endParaRPr>
          </a:p>
        </p:txBody>
      </p:sp>
      <p:cxnSp>
        <p:nvCxnSpPr>
          <p:cNvPr id="13" name="Straight Connector 12"/>
          <p:cNvCxnSpPr/>
          <p:nvPr/>
        </p:nvCxnSpPr>
        <p:spPr>
          <a:xfrm>
            <a:off x="6444208" y="4509120"/>
            <a:ext cx="1821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588224" y="4365104"/>
            <a:ext cx="6205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smtClean="0">
                <a:solidFill>
                  <a:schemeClr val="tx1"/>
                </a:solidFill>
                <a:latin typeface="Arial" pitchFamily="34" charset="0"/>
                <a:cs typeface="Arial" pitchFamily="34" charset="0"/>
              </a:rPr>
              <a:t>55 </a:t>
            </a:r>
            <a:r>
              <a:rPr lang="en-AU" sz="900" dirty="0" err="1" smtClean="0">
                <a:solidFill>
                  <a:schemeClr val="tx1"/>
                </a:solidFill>
                <a:latin typeface="Arial" pitchFamily="34" charset="0"/>
                <a:cs typeface="Arial" pitchFamily="34" charset="0"/>
              </a:rPr>
              <a:t>kDa</a:t>
            </a:r>
            <a:endParaRPr lang="en-AU" sz="900" dirty="0">
              <a:solidFill>
                <a:schemeClr val="tx1"/>
              </a:solidFill>
              <a:latin typeface="Arial" pitchFamily="34" charset="0"/>
              <a:cs typeface="Arial" pitchFamily="34" charset="0"/>
            </a:endParaRPr>
          </a:p>
        </p:txBody>
      </p:sp>
      <p:pic>
        <p:nvPicPr>
          <p:cNvPr id="15" name="Picture 2"/>
          <p:cNvPicPr>
            <a:picLocks noChangeAspect="1" noChangeArrowheads="1"/>
          </p:cNvPicPr>
          <p:nvPr/>
        </p:nvPicPr>
        <p:blipFill>
          <a:blip r:embed="rId3" cstate="print"/>
          <a:srcRect/>
          <a:stretch>
            <a:fillRect/>
          </a:stretch>
        </p:blipFill>
        <p:spPr bwMode="auto">
          <a:xfrm>
            <a:off x="5148064" y="3645024"/>
            <a:ext cx="1296144" cy="576064"/>
          </a:xfrm>
          <a:prstGeom prst="rect">
            <a:avLst/>
          </a:prstGeom>
          <a:noFill/>
          <a:ln w="9525">
            <a:noFill/>
            <a:miter lim="800000"/>
            <a:headEnd/>
            <a:tailEnd/>
          </a:ln>
        </p:spPr>
      </p:pic>
      <p:pic>
        <p:nvPicPr>
          <p:cNvPr id="19" name="Picture 6"/>
          <p:cNvPicPr>
            <a:picLocks noChangeAspect="1" noChangeArrowheads="1"/>
          </p:cNvPicPr>
          <p:nvPr/>
        </p:nvPicPr>
        <p:blipFill>
          <a:blip r:embed="rId4" cstate="print">
            <a:lum bright="10000"/>
          </a:blip>
          <a:srcRect/>
          <a:stretch>
            <a:fillRect/>
          </a:stretch>
        </p:blipFill>
        <p:spPr bwMode="auto">
          <a:xfrm>
            <a:off x="5148064" y="4365104"/>
            <a:ext cx="1296144" cy="512190"/>
          </a:xfrm>
          <a:prstGeom prst="rect">
            <a:avLst/>
          </a:prstGeom>
          <a:noFill/>
          <a:ln w="9525">
            <a:noFill/>
            <a:miter lim="800000"/>
            <a:headEnd/>
            <a:tailEnd/>
          </a:ln>
        </p:spPr>
      </p:pic>
      <p:pic>
        <p:nvPicPr>
          <p:cNvPr id="20" name="Picture 7"/>
          <p:cNvPicPr>
            <a:picLocks noChangeAspect="1" noChangeArrowheads="1"/>
          </p:cNvPicPr>
          <p:nvPr/>
        </p:nvPicPr>
        <p:blipFill>
          <a:blip r:embed="rId5" cstate="print"/>
          <a:srcRect/>
          <a:stretch>
            <a:fillRect/>
          </a:stretch>
        </p:blipFill>
        <p:spPr bwMode="auto">
          <a:xfrm>
            <a:off x="5148064" y="2924944"/>
            <a:ext cx="1296144" cy="576064"/>
          </a:xfrm>
          <a:prstGeom prst="rect">
            <a:avLst/>
          </a:prstGeom>
          <a:noFill/>
          <a:ln w="9525">
            <a:noFill/>
            <a:miter lim="800000"/>
            <a:headEnd/>
            <a:tailEnd/>
          </a:ln>
        </p:spPr>
      </p:pic>
      <p:sp>
        <p:nvSpPr>
          <p:cNvPr id="21" name="Rectangle 20"/>
          <p:cNvSpPr/>
          <p:nvPr/>
        </p:nvSpPr>
        <p:spPr>
          <a:xfrm>
            <a:off x="7236296" y="2492896"/>
            <a:ext cx="127708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smtClean="0">
                <a:solidFill>
                  <a:schemeClr val="tx1"/>
                </a:solidFill>
                <a:latin typeface="Arial" pitchFamily="34" charset="0"/>
                <a:cs typeface="Arial" pitchFamily="34" charset="0"/>
              </a:rPr>
              <a:t>Anti-RT IP product</a:t>
            </a:r>
            <a:endParaRPr lang="en-AU" sz="1000" dirty="0">
              <a:solidFill>
                <a:schemeClr val="tx1"/>
              </a:solidFill>
              <a:latin typeface="Arial" pitchFamily="34" charset="0"/>
              <a:cs typeface="Arial" pitchFamily="34" charset="0"/>
            </a:endParaRPr>
          </a:p>
        </p:txBody>
      </p:sp>
      <p:cxnSp>
        <p:nvCxnSpPr>
          <p:cNvPr id="22" name="Straight Connector 21"/>
          <p:cNvCxnSpPr/>
          <p:nvPr/>
        </p:nvCxnSpPr>
        <p:spPr>
          <a:xfrm>
            <a:off x="7164288" y="3933056"/>
            <a:ext cx="1821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44208" y="3068960"/>
            <a:ext cx="1821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64288" y="3068960"/>
            <a:ext cx="1821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164288" y="4509120"/>
            <a:ext cx="1821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44208" y="3933056"/>
            <a:ext cx="1821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588224" y="2924944"/>
            <a:ext cx="62054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smtClean="0">
                <a:solidFill>
                  <a:schemeClr val="tx1"/>
                </a:solidFill>
                <a:latin typeface="Arial" pitchFamily="34" charset="0"/>
                <a:cs typeface="Arial" pitchFamily="34" charset="0"/>
              </a:rPr>
              <a:t>55 </a:t>
            </a:r>
            <a:r>
              <a:rPr lang="en-AU" sz="900" dirty="0" err="1" smtClean="0">
                <a:solidFill>
                  <a:schemeClr val="tx1"/>
                </a:solidFill>
                <a:latin typeface="Arial" pitchFamily="34" charset="0"/>
                <a:cs typeface="Arial" pitchFamily="34" charset="0"/>
              </a:rPr>
              <a:t>kDa</a:t>
            </a:r>
            <a:endParaRPr lang="en-AU" sz="900" dirty="0">
              <a:solidFill>
                <a:schemeClr val="tx1"/>
              </a:solidFill>
              <a:latin typeface="Arial" pitchFamily="34" charset="0"/>
              <a:cs typeface="Arial" pitchFamily="34" charset="0"/>
            </a:endParaRPr>
          </a:p>
        </p:txBody>
      </p:sp>
      <p:sp>
        <p:nvSpPr>
          <p:cNvPr id="28" name="Rectangle 27"/>
          <p:cNvSpPr/>
          <p:nvPr/>
        </p:nvSpPr>
        <p:spPr>
          <a:xfrm>
            <a:off x="6588224" y="3789040"/>
            <a:ext cx="6205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smtClean="0">
                <a:solidFill>
                  <a:schemeClr val="tx1"/>
                </a:solidFill>
                <a:latin typeface="Arial" pitchFamily="34" charset="0"/>
                <a:cs typeface="Arial" pitchFamily="34" charset="0"/>
              </a:rPr>
              <a:t>170 </a:t>
            </a:r>
            <a:r>
              <a:rPr lang="en-AU" sz="900" dirty="0" err="1" smtClean="0">
                <a:solidFill>
                  <a:schemeClr val="tx1"/>
                </a:solidFill>
                <a:latin typeface="Arial" pitchFamily="34" charset="0"/>
                <a:cs typeface="Arial" pitchFamily="34" charset="0"/>
              </a:rPr>
              <a:t>kDa</a:t>
            </a:r>
            <a:endParaRPr lang="en-AU" sz="900" dirty="0">
              <a:solidFill>
                <a:schemeClr val="tx1"/>
              </a:solidFill>
              <a:latin typeface="Arial" pitchFamily="34" charset="0"/>
              <a:cs typeface="Arial" pitchFamily="34" charset="0"/>
            </a:endParaRPr>
          </a:p>
        </p:txBody>
      </p:sp>
      <p:sp>
        <p:nvSpPr>
          <p:cNvPr id="29" name="Rectangle 28"/>
          <p:cNvSpPr/>
          <p:nvPr/>
        </p:nvSpPr>
        <p:spPr>
          <a:xfrm>
            <a:off x="4067944" y="3068960"/>
            <a:ext cx="10081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smtClean="0">
                <a:solidFill>
                  <a:schemeClr val="tx1"/>
                </a:solidFill>
                <a:latin typeface="Arial" pitchFamily="34" charset="0"/>
                <a:cs typeface="Arial" pitchFamily="34" charset="0"/>
              </a:rPr>
              <a:t>WB Anti-eEF1A</a:t>
            </a:r>
            <a:endParaRPr lang="en-AU" sz="900" dirty="0">
              <a:solidFill>
                <a:schemeClr val="tx1"/>
              </a:solidFill>
              <a:latin typeface="Arial" pitchFamily="34" charset="0"/>
              <a:cs typeface="Arial" pitchFamily="34" charset="0"/>
            </a:endParaRPr>
          </a:p>
        </p:txBody>
      </p:sp>
      <p:sp>
        <p:nvSpPr>
          <p:cNvPr id="30" name="Rectangle 29"/>
          <p:cNvSpPr/>
          <p:nvPr/>
        </p:nvSpPr>
        <p:spPr>
          <a:xfrm>
            <a:off x="4067944" y="3861048"/>
            <a:ext cx="10081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smtClean="0">
                <a:solidFill>
                  <a:schemeClr val="tx1"/>
                </a:solidFill>
                <a:latin typeface="Arial" pitchFamily="34" charset="0"/>
                <a:cs typeface="Arial" pitchFamily="34" charset="0"/>
              </a:rPr>
              <a:t>WB Anti-eIF3A</a:t>
            </a:r>
            <a:endParaRPr lang="en-AU" sz="900" dirty="0">
              <a:solidFill>
                <a:schemeClr val="tx1"/>
              </a:solidFill>
              <a:latin typeface="Arial" pitchFamily="34" charset="0"/>
              <a:cs typeface="Arial" pitchFamily="34" charset="0"/>
            </a:endParaRPr>
          </a:p>
        </p:txBody>
      </p:sp>
      <p:sp>
        <p:nvSpPr>
          <p:cNvPr id="31" name="Rectangle 30"/>
          <p:cNvSpPr/>
          <p:nvPr/>
        </p:nvSpPr>
        <p:spPr>
          <a:xfrm>
            <a:off x="3995936" y="4653136"/>
            <a:ext cx="10801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smtClean="0">
                <a:solidFill>
                  <a:schemeClr val="tx1"/>
                </a:solidFill>
                <a:latin typeface="Arial" pitchFamily="34" charset="0"/>
                <a:cs typeface="Arial" pitchFamily="34" charset="0"/>
              </a:rPr>
              <a:t>WB Anti-HIV RT</a:t>
            </a:r>
            <a:endParaRPr lang="en-AU" sz="900" dirty="0">
              <a:solidFill>
                <a:schemeClr val="tx1"/>
              </a:solidFill>
              <a:latin typeface="Arial" pitchFamily="34" charset="0"/>
              <a:cs typeface="Arial" pitchFamily="34" charset="0"/>
            </a:endParaRPr>
          </a:p>
        </p:txBody>
      </p:sp>
      <p:sp>
        <p:nvSpPr>
          <p:cNvPr id="33" name="Rectangle 32"/>
          <p:cNvSpPr/>
          <p:nvPr/>
        </p:nvSpPr>
        <p:spPr>
          <a:xfrm>
            <a:off x="611560" y="2132856"/>
            <a:ext cx="288032" cy="2160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6" name="Picture 3"/>
          <p:cNvPicPr>
            <a:picLocks noChangeAspect="1" noChangeArrowheads="1"/>
          </p:cNvPicPr>
          <p:nvPr/>
        </p:nvPicPr>
        <p:blipFill>
          <a:blip r:embed="rId6" cstate="print"/>
          <a:srcRect/>
          <a:stretch>
            <a:fillRect/>
          </a:stretch>
        </p:blipFill>
        <p:spPr bwMode="auto">
          <a:xfrm>
            <a:off x="7308304" y="2924944"/>
            <a:ext cx="1224136" cy="576064"/>
          </a:xfrm>
          <a:prstGeom prst="rect">
            <a:avLst/>
          </a:prstGeom>
          <a:noFill/>
          <a:ln w="9525">
            <a:noFill/>
            <a:miter lim="800000"/>
            <a:headEnd/>
            <a:tailEnd/>
          </a:ln>
        </p:spPr>
      </p:pic>
      <p:pic>
        <p:nvPicPr>
          <p:cNvPr id="2052" name="Picture 4"/>
          <p:cNvPicPr>
            <a:picLocks noChangeAspect="1" noChangeArrowheads="1"/>
          </p:cNvPicPr>
          <p:nvPr/>
        </p:nvPicPr>
        <p:blipFill>
          <a:blip r:embed="rId7">
            <a:lum bright="10000"/>
          </a:blip>
          <a:srcRect/>
          <a:stretch>
            <a:fillRect/>
          </a:stretch>
        </p:blipFill>
        <p:spPr bwMode="auto">
          <a:xfrm>
            <a:off x="7308304" y="4315319"/>
            <a:ext cx="1247775" cy="561975"/>
          </a:xfrm>
          <a:prstGeom prst="rect">
            <a:avLst/>
          </a:prstGeom>
          <a:noFill/>
          <a:ln w="9525">
            <a:noFill/>
            <a:miter lim="800000"/>
            <a:headEnd/>
            <a:tailEnd/>
          </a:ln>
        </p:spPr>
      </p:pic>
      <p:pic>
        <p:nvPicPr>
          <p:cNvPr id="2053" name="Picture 5"/>
          <p:cNvPicPr>
            <a:picLocks noChangeAspect="1" noChangeArrowheads="1"/>
          </p:cNvPicPr>
          <p:nvPr/>
        </p:nvPicPr>
        <p:blipFill>
          <a:blip r:embed="rId8">
            <a:lum bright="10000"/>
          </a:blip>
          <a:srcRect/>
          <a:stretch>
            <a:fillRect/>
          </a:stretch>
        </p:blipFill>
        <p:spPr bwMode="auto">
          <a:xfrm>
            <a:off x="7308304" y="3645024"/>
            <a:ext cx="1247775" cy="590550"/>
          </a:xfrm>
          <a:prstGeom prst="rect">
            <a:avLst/>
          </a:prstGeom>
          <a:noFill/>
          <a:ln w="9525">
            <a:noFill/>
            <a:miter lim="800000"/>
            <a:headEnd/>
            <a:tailEnd/>
          </a:ln>
        </p:spPr>
      </p:pic>
      <p:sp>
        <p:nvSpPr>
          <p:cNvPr id="37" name="TextBox 36"/>
          <p:cNvSpPr txBox="1"/>
          <p:nvPr/>
        </p:nvSpPr>
        <p:spPr>
          <a:xfrm>
            <a:off x="1362933" y="1763524"/>
            <a:ext cx="2142574" cy="369332"/>
          </a:xfrm>
          <a:prstGeom prst="rect">
            <a:avLst/>
          </a:prstGeom>
          <a:noFill/>
        </p:spPr>
        <p:txBody>
          <a:bodyPr wrap="none" rtlCol="0">
            <a:spAutoFit/>
          </a:bodyPr>
          <a:lstStyle/>
          <a:p>
            <a:r>
              <a:rPr lang="en-US" dirty="0" smtClean="0"/>
              <a:t>IP: eEF1A  WB: RT</a:t>
            </a:r>
            <a:endParaRPr lang="en-AU" dirty="0"/>
          </a:p>
        </p:txBody>
      </p:sp>
      <p:sp>
        <p:nvSpPr>
          <p:cNvPr id="38" name="TextBox 37"/>
          <p:cNvSpPr txBox="1"/>
          <p:nvPr/>
        </p:nvSpPr>
        <p:spPr>
          <a:xfrm>
            <a:off x="5576298" y="1763524"/>
            <a:ext cx="2164054" cy="369332"/>
          </a:xfrm>
          <a:prstGeom prst="rect">
            <a:avLst/>
          </a:prstGeom>
          <a:noFill/>
        </p:spPr>
        <p:txBody>
          <a:bodyPr wrap="none" rtlCol="0">
            <a:spAutoFit/>
          </a:bodyPr>
          <a:lstStyle/>
          <a:p>
            <a:r>
              <a:rPr lang="en-US" dirty="0" smtClean="0"/>
              <a:t>IP: RT   WB:eEF1A</a:t>
            </a:r>
            <a:endParaRPr lang="en-AU" dirty="0"/>
          </a:p>
        </p:txBody>
      </p:sp>
      <p:sp>
        <p:nvSpPr>
          <p:cNvPr id="32" name="TextBox 31"/>
          <p:cNvSpPr txBox="1"/>
          <p:nvPr/>
        </p:nvSpPr>
        <p:spPr>
          <a:xfrm>
            <a:off x="3968145" y="6349041"/>
            <a:ext cx="1176925" cy="246221"/>
          </a:xfrm>
          <a:prstGeom prst="rect">
            <a:avLst/>
          </a:prstGeom>
          <a:noFill/>
        </p:spPr>
        <p:txBody>
          <a:bodyPr wrap="none" rtlCol="0">
            <a:spAutoFit/>
          </a:bodyPr>
          <a:lstStyle/>
          <a:p>
            <a:r>
              <a:rPr lang="en-US" sz="1000" b="1" dirty="0" smtClean="0"/>
              <a:t>Preliminary data</a:t>
            </a:r>
            <a:endParaRPr lang="en-AU" sz="1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lgn="r"/>
            <a:r>
              <a:rPr lang="en-US" dirty="0" smtClean="0"/>
              <a:t>© </a:t>
            </a:r>
            <a:r>
              <a:rPr lang="en-US" dirty="0"/>
              <a:t>QIMR Berghofer Medical Research </a:t>
            </a:r>
            <a:r>
              <a:rPr lang="en-US" dirty="0" smtClean="0"/>
              <a:t>Institute   |   </a:t>
            </a:r>
            <a:fld id="{97103234-84EB-7642-9B66-484630A12280}" type="slidenum">
              <a:rPr lang="en-US" smtClean="0"/>
              <a:pPr algn="r"/>
              <a:t>11</a:t>
            </a:fld>
            <a:endParaRPr lang="en-US" dirty="0"/>
          </a:p>
        </p:txBody>
      </p:sp>
      <p:pic>
        <p:nvPicPr>
          <p:cNvPr id="21505" name="Picture 1"/>
          <p:cNvPicPr>
            <a:picLocks noChangeAspect="1" noChangeArrowheads="1"/>
          </p:cNvPicPr>
          <p:nvPr/>
        </p:nvPicPr>
        <p:blipFill>
          <a:blip r:embed="rId2"/>
          <a:srcRect/>
          <a:stretch>
            <a:fillRect/>
          </a:stretch>
        </p:blipFill>
        <p:spPr bwMode="auto">
          <a:xfrm>
            <a:off x="1173043" y="1052736"/>
            <a:ext cx="6797914" cy="4266233"/>
          </a:xfrm>
          <a:prstGeom prst="rect">
            <a:avLst/>
          </a:prstGeom>
          <a:noFill/>
          <a:ln w="9525">
            <a:noFill/>
            <a:miter lim="800000"/>
            <a:headEnd/>
            <a:tailEnd/>
          </a:ln>
        </p:spPr>
      </p:pic>
      <p:sp>
        <p:nvSpPr>
          <p:cNvPr id="6" name="Title 1"/>
          <p:cNvSpPr txBox="1">
            <a:spLocks/>
          </p:cNvSpPr>
          <p:nvPr/>
        </p:nvSpPr>
        <p:spPr>
          <a:xfrm>
            <a:off x="251520" y="202630"/>
            <a:ext cx="8435280" cy="634082"/>
          </a:xfrm>
          <a:prstGeom prst="rect">
            <a:avLst/>
          </a:prstGeom>
          <a:noFill/>
          <a:ln>
            <a:noFill/>
          </a:ln>
        </p:spPr>
        <p:txBody>
          <a:bodyP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981E32"/>
                </a:solidFill>
                <a:effectLst/>
                <a:uLnTx/>
                <a:uFillTx/>
                <a:latin typeface="Arial"/>
                <a:ea typeface="+mj-ea"/>
                <a:cs typeface="Arial"/>
              </a:rPr>
              <a:t>The RT thumb</a:t>
            </a:r>
            <a:r>
              <a:rPr kumimoji="0" lang="en-US" sz="2400" b="1" i="0" u="none" strike="noStrike" kern="1200" cap="none" spc="0" normalizeH="0" noProof="0" dirty="0" smtClean="0">
                <a:ln>
                  <a:noFill/>
                </a:ln>
                <a:solidFill>
                  <a:srgbClr val="981E32"/>
                </a:solidFill>
                <a:effectLst/>
                <a:uLnTx/>
                <a:uFillTx/>
                <a:latin typeface="Arial"/>
                <a:ea typeface="+mj-ea"/>
                <a:cs typeface="Arial"/>
              </a:rPr>
              <a:t> and connection domain are important for interaction with eEF1A</a:t>
            </a:r>
            <a:endParaRPr kumimoji="0" lang="en-US" sz="2400" b="1" i="0" u="none" strike="noStrike" kern="1200" cap="none" spc="0" normalizeH="0" baseline="0" noProof="0" dirty="0">
              <a:ln>
                <a:noFill/>
              </a:ln>
              <a:solidFill>
                <a:srgbClr val="981E32"/>
              </a:solidFill>
              <a:effectLst/>
              <a:uLnTx/>
              <a:uFillTx/>
              <a:latin typeface="Arial"/>
              <a:ea typeface="+mj-ea"/>
              <a:cs typeface="Arial"/>
            </a:endParaRPr>
          </a:p>
        </p:txBody>
      </p:sp>
      <p:sp>
        <p:nvSpPr>
          <p:cNvPr id="8" name="Rectangle 7"/>
          <p:cNvSpPr/>
          <p:nvPr/>
        </p:nvSpPr>
        <p:spPr>
          <a:xfrm>
            <a:off x="3062020" y="4033639"/>
            <a:ext cx="943744" cy="62408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ln>
                <a:solidFill>
                  <a:srgbClr val="FF0000"/>
                </a:solidFill>
              </a:ln>
            </a:endParaRPr>
          </a:p>
        </p:txBody>
      </p:sp>
      <p:sp>
        <p:nvSpPr>
          <p:cNvPr id="10" name="Rectangle 9"/>
          <p:cNvSpPr/>
          <p:nvPr/>
        </p:nvSpPr>
        <p:spPr>
          <a:xfrm>
            <a:off x="5314950" y="3429000"/>
            <a:ext cx="1619250" cy="12382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ln>
                <a:solidFill>
                  <a:srgbClr val="FF0000"/>
                </a:solidFill>
              </a:ln>
            </a:endParaRPr>
          </a:p>
        </p:txBody>
      </p:sp>
      <p:cxnSp>
        <p:nvCxnSpPr>
          <p:cNvPr id="12" name="Straight Arrow Connector 11"/>
          <p:cNvCxnSpPr/>
          <p:nvPr/>
        </p:nvCxnSpPr>
        <p:spPr>
          <a:xfrm flipH="1">
            <a:off x="5860032" y="4546121"/>
            <a:ext cx="1619070" cy="111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7753351" y="1828800"/>
            <a:ext cx="952499" cy="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796287" y="914400"/>
            <a:ext cx="4244196" cy="196682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8" name="Rectangle 17"/>
          <p:cNvSpPr/>
          <p:nvPr/>
        </p:nvSpPr>
        <p:spPr>
          <a:xfrm>
            <a:off x="4770412" y="2993367"/>
            <a:ext cx="4120551" cy="22486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TextBox 10"/>
          <p:cNvSpPr txBox="1"/>
          <p:nvPr/>
        </p:nvSpPr>
        <p:spPr>
          <a:xfrm>
            <a:off x="3968145" y="6349041"/>
            <a:ext cx="1176925" cy="246221"/>
          </a:xfrm>
          <a:prstGeom prst="rect">
            <a:avLst/>
          </a:prstGeom>
          <a:noFill/>
        </p:spPr>
        <p:txBody>
          <a:bodyPr wrap="none" rtlCol="0">
            <a:spAutoFit/>
          </a:bodyPr>
          <a:lstStyle/>
          <a:p>
            <a:r>
              <a:rPr lang="en-US" sz="1000" b="1" dirty="0" smtClean="0"/>
              <a:t>Preliminary data</a:t>
            </a:r>
            <a:endParaRPr lang="en-AU" sz="1000" b="1" dirty="0"/>
          </a:p>
        </p:txBody>
      </p:sp>
      <p:sp>
        <p:nvSpPr>
          <p:cNvPr id="13" name="Oval 12"/>
          <p:cNvSpPr/>
          <p:nvPr/>
        </p:nvSpPr>
        <p:spPr>
          <a:xfrm>
            <a:off x="4572000" y="2976113"/>
            <a:ext cx="301925" cy="24154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lgn="r"/>
            <a:r>
              <a:rPr lang="en-US" dirty="0" smtClean="0"/>
              <a:t>© </a:t>
            </a:r>
            <a:r>
              <a:rPr lang="en-US" dirty="0"/>
              <a:t>QIMR Berghofer Medical Research </a:t>
            </a:r>
            <a:r>
              <a:rPr lang="en-US" dirty="0" smtClean="0"/>
              <a:t>Institute   |   </a:t>
            </a:r>
            <a:fld id="{97103234-84EB-7642-9B66-484630A12280}" type="slidenum">
              <a:rPr lang="en-US" smtClean="0"/>
              <a:pPr algn="r"/>
              <a:t>12</a:t>
            </a:fld>
            <a:endParaRPr lang="en-US" dirty="0"/>
          </a:p>
        </p:txBody>
      </p:sp>
      <p:pic>
        <p:nvPicPr>
          <p:cNvPr id="21505" name="Picture 1"/>
          <p:cNvPicPr>
            <a:picLocks noChangeAspect="1" noChangeArrowheads="1"/>
          </p:cNvPicPr>
          <p:nvPr/>
        </p:nvPicPr>
        <p:blipFill>
          <a:blip r:embed="rId2"/>
          <a:srcRect/>
          <a:stretch>
            <a:fillRect/>
          </a:stretch>
        </p:blipFill>
        <p:spPr bwMode="auto">
          <a:xfrm>
            <a:off x="1173043" y="1052736"/>
            <a:ext cx="6797914" cy="4266233"/>
          </a:xfrm>
          <a:prstGeom prst="rect">
            <a:avLst/>
          </a:prstGeom>
          <a:noFill/>
          <a:ln w="9525">
            <a:noFill/>
            <a:miter lim="800000"/>
            <a:headEnd/>
            <a:tailEnd/>
          </a:ln>
        </p:spPr>
      </p:pic>
      <p:sp>
        <p:nvSpPr>
          <p:cNvPr id="6" name="Title 1"/>
          <p:cNvSpPr txBox="1">
            <a:spLocks/>
          </p:cNvSpPr>
          <p:nvPr/>
        </p:nvSpPr>
        <p:spPr>
          <a:xfrm>
            <a:off x="251520" y="202630"/>
            <a:ext cx="8435280" cy="634082"/>
          </a:xfrm>
          <a:prstGeom prst="rect">
            <a:avLst/>
          </a:prstGeom>
          <a:noFill/>
          <a:ln>
            <a:noFill/>
          </a:ln>
        </p:spPr>
        <p:txBody>
          <a:bodyP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981E32"/>
                </a:solidFill>
                <a:effectLst/>
                <a:uLnTx/>
                <a:uFillTx/>
                <a:latin typeface="Arial"/>
                <a:ea typeface="+mj-ea"/>
                <a:cs typeface="Arial"/>
              </a:rPr>
              <a:t>The RT thumb</a:t>
            </a:r>
            <a:r>
              <a:rPr kumimoji="0" lang="en-US" sz="2400" b="1" i="0" u="none" strike="noStrike" kern="1200" cap="none" spc="0" normalizeH="0" noProof="0" dirty="0" smtClean="0">
                <a:ln>
                  <a:noFill/>
                </a:ln>
                <a:solidFill>
                  <a:srgbClr val="981E32"/>
                </a:solidFill>
                <a:effectLst/>
                <a:uLnTx/>
                <a:uFillTx/>
                <a:latin typeface="Arial"/>
                <a:ea typeface="+mj-ea"/>
                <a:cs typeface="Arial"/>
              </a:rPr>
              <a:t> and connection domain are important for interaction with eEF1A</a:t>
            </a:r>
            <a:endParaRPr kumimoji="0" lang="en-US" sz="2400" b="1" i="0" u="none" strike="noStrike" kern="1200" cap="none" spc="0" normalizeH="0" baseline="0" noProof="0" dirty="0">
              <a:ln>
                <a:noFill/>
              </a:ln>
              <a:solidFill>
                <a:srgbClr val="981E32"/>
              </a:solidFill>
              <a:effectLst/>
              <a:uLnTx/>
              <a:uFillTx/>
              <a:latin typeface="Arial"/>
              <a:ea typeface="+mj-ea"/>
              <a:cs typeface="Arial"/>
            </a:endParaRPr>
          </a:p>
        </p:txBody>
      </p:sp>
      <p:sp>
        <p:nvSpPr>
          <p:cNvPr id="8" name="Rectangle 7"/>
          <p:cNvSpPr/>
          <p:nvPr/>
        </p:nvSpPr>
        <p:spPr>
          <a:xfrm>
            <a:off x="3062020" y="4033639"/>
            <a:ext cx="943744" cy="62408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ln>
                <a:solidFill>
                  <a:srgbClr val="FF0000"/>
                </a:solidFill>
              </a:ln>
            </a:endParaRPr>
          </a:p>
        </p:txBody>
      </p:sp>
      <p:sp>
        <p:nvSpPr>
          <p:cNvPr id="10" name="Rectangle 9"/>
          <p:cNvSpPr/>
          <p:nvPr/>
        </p:nvSpPr>
        <p:spPr>
          <a:xfrm>
            <a:off x="5314950" y="3429000"/>
            <a:ext cx="1619250" cy="12382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ln>
                <a:solidFill>
                  <a:srgbClr val="FF0000"/>
                </a:solidFill>
              </a:ln>
            </a:endParaRPr>
          </a:p>
        </p:txBody>
      </p:sp>
      <p:cxnSp>
        <p:nvCxnSpPr>
          <p:cNvPr id="12" name="Straight Arrow Connector 11"/>
          <p:cNvCxnSpPr/>
          <p:nvPr/>
        </p:nvCxnSpPr>
        <p:spPr>
          <a:xfrm flipH="1">
            <a:off x="5860032" y="4546121"/>
            <a:ext cx="1619070" cy="111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7753351" y="1828800"/>
            <a:ext cx="952499" cy="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8145" y="6349041"/>
            <a:ext cx="1176925" cy="246221"/>
          </a:xfrm>
          <a:prstGeom prst="rect">
            <a:avLst/>
          </a:prstGeom>
          <a:noFill/>
        </p:spPr>
        <p:txBody>
          <a:bodyPr wrap="none" rtlCol="0">
            <a:spAutoFit/>
          </a:bodyPr>
          <a:lstStyle/>
          <a:p>
            <a:r>
              <a:rPr lang="en-US" sz="1000" b="1" dirty="0" smtClean="0"/>
              <a:t>Preliminary data</a:t>
            </a:r>
            <a:endParaRPr lang="en-AU" sz="1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lgn="r"/>
            <a:r>
              <a:rPr lang="en-US" dirty="0" smtClean="0"/>
              <a:t>© QIMR Berghofer Medical Research Institute   |   </a:t>
            </a:r>
            <a:fld id="{97103234-84EB-7642-9B66-484630A12280}" type="slidenum">
              <a:rPr lang="en-US" smtClean="0"/>
              <a:pPr algn="r"/>
              <a:t>13</a:t>
            </a:fld>
            <a:endParaRPr lang="en-US" dirty="0"/>
          </a:p>
        </p:txBody>
      </p:sp>
      <p:pic>
        <p:nvPicPr>
          <p:cNvPr id="20481" name="Picture 1"/>
          <p:cNvPicPr>
            <a:picLocks noChangeAspect="1" noChangeArrowheads="1"/>
          </p:cNvPicPr>
          <p:nvPr/>
        </p:nvPicPr>
        <p:blipFill>
          <a:blip r:embed="rId2"/>
          <a:srcRect/>
          <a:stretch>
            <a:fillRect/>
          </a:stretch>
        </p:blipFill>
        <p:spPr bwMode="auto">
          <a:xfrm>
            <a:off x="1045413" y="1311400"/>
            <a:ext cx="7053173" cy="4932239"/>
          </a:xfrm>
          <a:prstGeom prst="rect">
            <a:avLst/>
          </a:prstGeom>
          <a:noFill/>
          <a:ln w="9525">
            <a:noFill/>
            <a:miter lim="800000"/>
            <a:headEnd/>
            <a:tailEnd/>
          </a:ln>
        </p:spPr>
      </p:pic>
      <p:cxnSp>
        <p:nvCxnSpPr>
          <p:cNvPr id="9" name="Straight Arrow Connector 8"/>
          <p:cNvCxnSpPr/>
          <p:nvPr/>
        </p:nvCxnSpPr>
        <p:spPr>
          <a:xfrm flipV="1">
            <a:off x="2800350" y="2962275"/>
            <a:ext cx="0" cy="4667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791325" y="3333750"/>
            <a:ext cx="0" cy="4667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Right Brace 10"/>
          <p:cNvSpPr/>
          <p:nvPr/>
        </p:nvSpPr>
        <p:spPr>
          <a:xfrm rot="5400000">
            <a:off x="6615112" y="2357437"/>
            <a:ext cx="342900" cy="1381125"/>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solidFill>
                <a:prstClr val="black"/>
              </a:solidFill>
            </a:endParaRPr>
          </a:p>
        </p:txBody>
      </p:sp>
      <p:cxnSp>
        <p:nvCxnSpPr>
          <p:cNvPr id="12" name="Straight Arrow Connector 11"/>
          <p:cNvCxnSpPr/>
          <p:nvPr/>
        </p:nvCxnSpPr>
        <p:spPr>
          <a:xfrm flipV="1">
            <a:off x="3533775" y="5948362"/>
            <a:ext cx="0" cy="3286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ight Brace 12"/>
          <p:cNvSpPr/>
          <p:nvPr/>
        </p:nvSpPr>
        <p:spPr>
          <a:xfrm rot="5400000">
            <a:off x="3338512" y="5329238"/>
            <a:ext cx="342900" cy="752475"/>
          </a:xfrm>
          <a:prstGeom prst="rightBrace">
            <a:avLst>
              <a:gd name="adj1" fmla="val 78472"/>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solidFill>
                <a:prstClr val="black"/>
              </a:solidFill>
            </a:endParaRPr>
          </a:p>
        </p:txBody>
      </p:sp>
      <p:sp>
        <p:nvSpPr>
          <p:cNvPr id="19" name="Rectangle 18"/>
          <p:cNvSpPr/>
          <p:nvPr/>
        </p:nvSpPr>
        <p:spPr>
          <a:xfrm>
            <a:off x="6238875" y="4229100"/>
            <a:ext cx="457200" cy="1838325"/>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prstClr val="white"/>
              </a:solidFill>
            </a:endParaRPr>
          </a:p>
        </p:txBody>
      </p:sp>
      <p:sp>
        <p:nvSpPr>
          <p:cNvPr id="20" name="Title 1"/>
          <p:cNvSpPr txBox="1">
            <a:spLocks/>
          </p:cNvSpPr>
          <p:nvPr/>
        </p:nvSpPr>
        <p:spPr>
          <a:xfrm>
            <a:off x="251520" y="202630"/>
            <a:ext cx="8435280" cy="521270"/>
          </a:xfrm>
          <a:prstGeom prst="rect">
            <a:avLst/>
          </a:prstGeom>
          <a:noFill/>
          <a:ln>
            <a:noFill/>
          </a:ln>
        </p:spPr>
        <p:txBody>
          <a:bodyPr>
            <a:noAutofit/>
          </a:bodyPr>
          <a:lstStyle/>
          <a:p>
            <a:pPr algn="ctr">
              <a:spcBef>
                <a:spcPct val="0"/>
              </a:spcBef>
              <a:defRPr/>
            </a:pPr>
            <a:r>
              <a:rPr lang="en-US" sz="2400" b="1" dirty="0" smtClean="0">
                <a:solidFill>
                  <a:srgbClr val="981E32"/>
                </a:solidFill>
                <a:cs typeface="Arial"/>
              </a:rPr>
              <a:t>Alanine scanning mutagenesis of the RT thumb domain:</a:t>
            </a:r>
          </a:p>
          <a:p>
            <a:pPr algn="ctr">
              <a:spcBef>
                <a:spcPct val="0"/>
              </a:spcBef>
              <a:defRPr/>
            </a:pPr>
            <a:r>
              <a:rPr lang="en-US" sz="2400" b="1" dirty="0" smtClean="0">
                <a:solidFill>
                  <a:srgbClr val="981E32"/>
                </a:solidFill>
                <a:cs typeface="Arial"/>
              </a:rPr>
              <a:t>multiple binding sites?</a:t>
            </a:r>
            <a:endParaRPr lang="en-US" sz="2400" b="1" dirty="0">
              <a:solidFill>
                <a:srgbClr val="981E32"/>
              </a:solidFill>
              <a:cs typeface="Arial"/>
            </a:endParaRPr>
          </a:p>
        </p:txBody>
      </p:sp>
      <p:sp>
        <p:nvSpPr>
          <p:cNvPr id="14" name="TextBox 13"/>
          <p:cNvSpPr txBox="1"/>
          <p:nvPr/>
        </p:nvSpPr>
        <p:spPr>
          <a:xfrm>
            <a:off x="1057275" y="1409700"/>
            <a:ext cx="676275" cy="523220"/>
          </a:xfrm>
          <a:prstGeom prst="rect">
            <a:avLst/>
          </a:prstGeom>
          <a:solidFill>
            <a:schemeClr val="bg1"/>
          </a:solidFill>
        </p:spPr>
        <p:txBody>
          <a:bodyPr wrap="square" rtlCol="0">
            <a:spAutoFit/>
          </a:bodyPr>
          <a:lstStyle/>
          <a:p>
            <a:r>
              <a:rPr lang="en-US" sz="1400" dirty="0" smtClean="0">
                <a:solidFill>
                  <a:prstClr val="black"/>
                </a:solidFill>
              </a:rPr>
              <a:t>5x Ala</a:t>
            </a:r>
          </a:p>
          <a:p>
            <a:endParaRPr lang="en-US" sz="1400" dirty="0" smtClean="0">
              <a:solidFill>
                <a:prstClr val="black"/>
              </a:solidFill>
            </a:endParaRPr>
          </a:p>
        </p:txBody>
      </p:sp>
      <p:sp>
        <p:nvSpPr>
          <p:cNvPr id="15" name="TextBox 14"/>
          <p:cNvSpPr txBox="1"/>
          <p:nvPr/>
        </p:nvSpPr>
        <p:spPr>
          <a:xfrm>
            <a:off x="1114425" y="3829050"/>
            <a:ext cx="676275" cy="523220"/>
          </a:xfrm>
          <a:prstGeom prst="rect">
            <a:avLst/>
          </a:prstGeom>
          <a:solidFill>
            <a:schemeClr val="bg1"/>
          </a:solidFill>
        </p:spPr>
        <p:txBody>
          <a:bodyPr wrap="square" rtlCol="0">
            <a:spAutoFit/>
          </a:bodyPr>
          <a:lstStyle/>
          <a:p>
            <a:r>
              <a:rPr lang="en-US" sz="1400" dirty="0" smtClean="0">
                <a:solidFill>
                  <a:prstClr val="black"/>
                </a:solidFill>
              </a:rPr>
              <a:t>2x Ala</a:t>
            </a:r>
          </a:p>
          <a:p>
            <a:endParaRPr lang="en-US" sz="1400" dirty="0" smtClean="0">
              <a:solidFill>
                <a:prstClr val="black"/>
              </a:solidFill>
            </a:endParaRPr>
          </a:p>
        </p:txBody>
      </p:sp>
      <p:sp>
        <p:nvSpPr>
          <p:cNvPr id="16" name="TextBox 15"/>
          <p:cNvSpPr txBox="1"/>
          <p:nvPr/>
        </p:nvSpPr>
        <p:spPr>
          <a:xfrm>
            <a:off x="5057775" y="3829050"/>
            <a:ext cx="676275" cy="738664"/>
          </a:xfrm>
          <a:prstGeom prst="rect">
            <a:avLst/>
          </a:prstGeom>
          <a:solidFill>
            <a:schemeClr val="bg1"/>
          </a:solidFill>
        </p:spPr>
        <p:txBody>
          <a:bodyPr wrap="square" rtlCol="0">
            <a:spAutoFit/>
          </a:bodyPr>
          <a:lstStyle/>
          <a:p>
            <a:r>
              <a:rPr lang="en-US" sz="1400" dirty="0" smtClean="0">
                <a:solidFill>
                  <a:prstClr val="black"/>
                </a:solidFill>
              </a:rPr>
              <a:t>single Ala</a:t>
            </a:r>
          </a:p>
          <a:p>
            <a:endParaRPr lang="en-US" sz="1400" dirty="0" smtClean="0">
              <a:solidFill>
                <a:prstClr val="black"/>
              </a:solidFill>
            </a:endParaRPr>
          </a:p>
        </p:txBody>
      </p:sp>
      <p:sp>
        <p:nvSpPr>
          <p:cNvPr id="17" name="TextBox 16"/>
          <p:cNvSpPr txBox="1"/>
          <p:nvPr/>
        </p:nvSpPr>
        <p:spPr>
          <a:xfrm>
            <a:off x="3968145" y="6349041"/>
            <a:ext cx="1176925" cy="246221"/>
          </a:xfrm>
          <a:prstGeom prst="rect">
            <a:avLst/>
          </a:prstGeom>
          <a:noFill/>
        </p:spPr>
        <p:txBody>
          <a:bodyPr wrap="none" rtlCol="0">
            <a:spAutoFit/>
          </a:bodyPr>
          <a:lstStyle/>
          <a:p>
            <a:r>
              <a:rPr lang="en-US" sz="1000" b="1" dirty="0" smtClean="0">
                <a:solidFill>
                  <a:prstClr val="black"/>
                </a:solidFill>
              </a:rPr>
              <a:t>Preliminary data</a:t>
            </a:r>
            <a:endParaRPr lang="en-AU" sz="1000" b="1" dirty="0">
              <a:solidFill>
                <a:prstClr val="black"/>
              </a:solidFill>
            </a:endParaRPr>
          </a:p>
        </p:txBody>
      </p:sp>
    </p:spTree>
    <p:extLst>
      <p:ext uri="{BB962C8B-B14F-4D97-AF65-F5344CB8AC3E}">
        <p14:creationId xmlns:p14="http://schemas.microsoft.com/office/powerpoint/2010/main" val="484622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rPr lang="en-US" smtClean="0"/>
              <a:t>© </a:t>
            </a:r>
            <a:r>
              <a:rPr lang="en-AU" smtClean="0"/>
              <a:t>QIMR Berghofer Medical Research Institute</a:t>
            </a:r>
            <a:r>
              <a:rPr lang="en-US" smtClean="0"/>
              <a:t>   |   </a:t>
            </a:r>
            <a:fld id="{97103234-84EB-7642-9B66-484630A12280}" type="slidenum">
              <a:rPr lang="en-US" smtClean="0"/>
              <a:pPr algn="r"/>
              <a:t>14</a:t>
            </a:fld>
            <a:endParaRPr lang="en-US" dirty="0"/>
          </a:p>
        </p:txBody>
      </p:sp>
      <p:sp>
        <p:nvSpPr>
          <p:cNvPr id="5" name="TextBox 4"/>
          <p:cNvSpPr txBox="1"/>
          <p:nvPr/>
        </p:nvSpPr>
        <p:spPr>
          <a:xfrm>
            <a:off x="1579322" y="707365"/>
            <a:ext cx="6113597" cy="369332"/>
          </a:xfrm>
          <a:prstGeom prst="rect">
            <a:avLst/>
          </a:prstGeom>
          <a:noFill/>
        </p:spPr>
        <p:txBody>
          <a:bodyPr wrap="none" rtlCol="0">
            <a:spAutoFit/>
          </a:bodyPr>
          <a:lstStyle/>
          <a:p>
            <a:r>
              <a:rPr lang="en-US" b="1" dirty="0" smtClean="0">
                <a:solidFill>
                  <a:srgbClr val="981E32"/>
                </a:solidFill>
              </a:rPr>
              <a:t>Does W252A affect RT activity / reverse transcription?</a:t>
            </a:r>
          </a:p>
        </p:txBody>
      </p:sp>
      <p:grpSp>
        <p:nvGrpSpPr>
          <p:cNvPr id="3" name="Group 9"/>
          <p:cNvGrpSpPr/>
          <p:nvPr/>
        </p:nvGrpSpPr>
        <p:grpSpPr>
          <a:xfrm>
            <a:off x="705966" y="1742499"/>
            <a:ext cx="7920450" cy="2777716"/>
            <a:chOff x="869860" y="1500985"/>
            <a:chExt cx="7920450" cy="2777716"/>
          </a:xfrm>
        </p:grpSpPr>
        <p:pic>
          <p:nvPicPr>
            <p:cNvPr id="3074" name="Picture 2"/>
            <p:cNvPicPr>
              <a:picLocks noChangeAspect="1" noChangeArrowheads="1"/>
            </p:cNvPicPr>
            <p:nvPr/>
          </p:nvPicPr>
          <p:blipFill>
            <a:blip r:embed="rId2"/>
            <a:srcRect/>
            <a:stretch>
              <a:fillRect/>
            </a:stretch>
          </p:blipFill>
          <p:spPr bwMode="auto">
            <a:xfrm>
              <a:off x="869860" y="2044458"/>
              <a:ext cx="1634525" cy="2234243"/>
            </a:xfrm>
            <a:prstGeom prst="rect">
              <a:avLst/>
            </a:prstGeom>
            <a:noFill/>
            <a:ln w="9525">
              <a:noFill/>
              <a:miter lim="800000"/>
              <a:headEnd/>
              <a:tailEnd/>
            </a:ln>
          </p:spPr>
        </p:pic>
        <p:sp>
          <p:nvSpPr>
            <p:cNvPr id="9" name="TextBox 8"/>
            <p:cNvSpPr txBox="1"/>
            <p:nvPr/>
          </p:nvSpPr>
          <p:spPr>
            <a:xfrm>
              <a:off x="879894" y="1500985"/>
              <a:ext cx="1906438" cy="738664"/>
            </a:xfrm>
            <a:prstGeom prst="rect">
              <a:avLst/>
            </a:prstGeom>
            <a:solidFill>
              <a:schemeClr val="bg1"/>
            </a:solidFill>
          </p:spPr>
          <p:txBody>
            <a:bodyPr wrap="square" rtlCol="0">
              <a:spAutoFit/>
            </a:bodyPr>
            <a:lstStyle/>
            <a:p>
              <a:r>
                <a:rPr lang="en-US" sz="1400" b="1" dirty="0" smtClean="0">
                  <a:solidFill>
                    <a:srgbClr val="981E32"/>
                  </a:solidFill>
                </a:rPr>
                <a:t>Standard homopolymer substrate RT assay.</a:t>
              </a:r>
              <a:endParaRPr lang="en-AU" sz="1400" dirty="0"/>
            </a:p>
          </p:txBody>
        </p:sp>
        <p:sp>
          <p:nvSpPr>
            <p:cNvPr id="15" name="TextBox 14"/>
            <p:cNvSpPr txBox="1"/>
            <p:nvPr/>
          </p:nvSpPr>
          <p:spPr>
            <a:xfrm>
              <a:off x="3102633" y="1722396"/>
              <a:ext cx="5687677" cy="307777"/>
            </a:xfrm>
            <a:prstGeom prst="rect">
              <a:avLst/>
            </a:prstGeom>
            <a:solidFill>
              <a:schemeClr val="bg1"/>
            </a:solidFill>
          </p:spPr>
          <p:txBody>
            <a:bodyPr wrap="square" rtlCol="0">
              <a:spAutoFit/>
            </a:bodyPr>
            <a:lstStyle/>
            <a:p>
              <a:r>
                <a:rPr lang="en-US" sz="1400" b="1" dirty="0" smtClean="0">
                  <a:solidFill>
                    <a:srgbClr val="981E32"/>
                  </a:solidFill>
                </a:rPr>
                <a:t>Reverse Transcription in Jurkat cells; 4 hours post-infection</a:t>
              </a:r>
              <a:endParaRPr lang="en-AU" sz="1400" dirty="0"/>
            </a:p>
          </p:txBody>
        </p:sp>
      </p:grpSp>
      <p:sp>
        <p:nvSpPr>
          <p:cNvPr id="11" name="TextBox 10"/>
          <p:cNvSpPr txBox="1"/>
          <p:nvPr/>
        </p:nvSpPr>
        <p:spPr>
          <a:xfrm>
            <a:off x="832449" y="5141343"/>
            <a:ext cx="7479101" cy="646331"/>
          </a:xfrm>
          <a:prstGeom prst="rect">
            <a:avLst/>
          </a:prstGeom>
          <a:noFill/>
        </p:spPr>
        <p:txBody>
          <a:bodyPr wrap="square" rtlCol="0">
            <a:spAutoFit/>
          </a:bodyPr>
          <a:lstStyle/>
          <a:p>
            <a:r>
              <a:rPr lang="en-US" dirty="0" smtClean="0"/>
              <a:t>The decrease in RTn efficiency is consistent with previous studies that indicated eEF1A is important for late DNA synthesis. </a:t>
            </a:r>
            <a:r>
              <a:rPr lang="en-US" sz="1200" b="1" dirty="0" smtClean="0"/>
              <a:t>Warren et al. 2012 PNAS</a:t>
            </a:r>
            <a:endParaRPr lang="en-AU" sz="1200" b="1" dirty="0"/>
          </a:p>
        </p:txBody>
      </p:sp>
      <p:graphicFrame>
        <p:nvGraphicFramePr>
          <p:cNvPr id="12" name="Table 11"/>
          <p:cNvGraphicFramePr>
            <a:graphicFrameLocks noGrp="1"/>
          </p:cNvGraphicFramePr>
          <p:nvPr/>
        </p:nvGraphicFramePr>
        <p:xfrm>
          <a:off x="2741529" y="2434489"/>
          <a:ext cx="5869305" cy="1752600"/>
        </p:xfrm>
        <a:graphic>
          <a:graphicData uri="http://schemas.openxmlformats.org/drawingml/2006/table">
            <a:tbl>
              <a:tblPr/>
              <a:tblGrid>
                <a:gridCol w="977900"/>
                <a:gridCol w="977900"/>
                <a:gridCol w="977900"/>
                <a:gridCol w="978535"/>
                <a:gridCol w="978535"/>
                <a:gridCol w="978535"/>
              </a:tblGrid>
              <a:tr h="0">
                <a:tc gridSpan="6">
                  <a:txBody>
                    <a:bodyPr/>
                    <a:lstStyle/>
                    <a:p>
                      <a:pPr>
                        <a:lnSpc>
                          <a:spcPct val="115000"/>
                        </a:lnSpc>
                        <a:spcAft>
                          <a:spcPts val="0"/>
                        </a:spcAft>
                      </a:pPr>
                      <a:r>
                        <a:rPr lang="en-AU" sz="1100" b="1" dirty="0">
                          <a:solidFill>
                            <a:srgbClr val="FFFFFF"/>
                          </a:solidFill>
                          <a:latin typeface="Calibri"/>
                          <a:ea typeface="Calibri"/>
                          <a:cs typeface="Times New Roman"/>
                        </a:rPr>
                        <a:t>Table 2: Analysis of reverse transcription by wild type or RT-W252A mutant virus in Jurkat cells</a:t>
                      </a:r>
                      <a:endParaRPr lang="en-A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0">
                <a:tc>
                  <a:txBody>
                    <a:bodyPr/>
                    <a:lstStyle/>
                    <a:p>
                      <a:pPr>
                        <a:lnSpc>
                          <a:spcPct val="115000"/>
                        </a:lnSpc>
                        <a:spcAft>
                          <a:spcPts val="0"/>
                        </a:spcAft>
                      </a:pPr>
                      <a:endParaRPr lang="en-A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100">
                          <a:latin typeface="Calibri"/>
                          <a:ea typeface="Calibri"/>
                          <a:cs typeface="Times New Roman"/>
                        </a:rPr>
                        <a:t>WT</a:t>
                      </a:r>
                      <a:r>
                        <a:rPr lang="en-AU" sz="1100" baseline="30000">
                          <a:latin typeface="Calibri"/>
                          <a:ea typeface="Calibri"/>
                          <a:cs typeface="Times New Roman"/>
                        </a:rPr>
                        <a:t>1,3</a:t>
                      </a:r>
                      <a:endParaRPr lang="en-AU"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100">
                          <a:latin typeface="Calibri"/>
                          <a:ea typeface="Calibri"/>
                          <a:cs typeface="Times New Roman"/>
                        </a:rPr>
                        <a:t>W252A</a:t>
                      </a:r>
                      <a:r>
                        <a:rPr lang="en-AU" sz="1100" baseline="30000">
                          <a:latin typeface="Calibri"/>
                          <a:ea typeface="Calibri"/>
                          <a:cs typeface="Times New Roman"/>
                        </a:rPr>
                        <a:t>2,3</a:t>
                      </a:r>
                      <a:endParaRPr lang="en-AU"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100">
                          <a:latin typeface="Calibri"/>
                          <a:ea typeface="Calibri"/>
                          <a:cs typeface="Times New Roman"/>
                        </a:rPr>
                        <a:t>p value</a:t>
                      </a:r>
                      <a:r>
                        <a:rPr lang="en-AU" sz="1100" baseline="30000">
                          <a:latin typeface="Calibri"/>
                          <a:ea typeface="Calibri"/>
                          <a:cs typeface="Times New Roman"/>
                        </a:rPr>
                        <a:t>4</a:t>
                      </a:r>
                      <a:endParaRPr lang="en-AU"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100">
                          <a:latin typeface="Calibri"/>
                          <a:ea typeface="Calibri"/>
                          <a:cs typeface="Times New Roman"/>
                        </a:rPr>
                        <a:t>WT + NVP</a:t>
                      </a:r>
                      <a:r>
                        <a:rPr lang="en-AU" sz="1100" baseline="30000">
                          <a:latin typeface="Calibri"/>
                          <a:ea typeface="Calibri"/>
                          <a:cs typeface="Times New Roman"/>
                        </a:rPr>
                        <a:t>5,3</a:t>
                      </a:r>
                      <a:endParaRPr lang="en-AU"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marL="71755" marR="71755" algn="ctr">
                        <a:lnSpc>
                          <a:spcPct val="115000"/>
                        </a:lnSpc>
                        <a:spcAft>
                          <a:spcPts val="0"/>
                        </a:spcAft>
                      </a:pPr>
                      <a:r>
                        <a:rPr lang="en-AU" sz="1100" b="1">
                          <a:latin typeface="Calibri"/>
                          <a:ea typeface="Calibri"/>
                          <a:cs typeface="Times New Roman"/>
                        </a:rPr>
                        <a:t>Infection using equivalent amount of CA</a:t>
                      </a:r>
                      <a:r>
                        <a:rPr lang="en-AU" sz="1100" b="1" baseline="30000">
                          <a:latin typeface="Calibri"/>
                          <a:ea typeface="Calibri"/>
                          <a:cs typeface="Times New Roman"/>
                        </a:rPr>
                        <a:t>7</a:t>
                      </a:r>
                      <a:endParaRPr lang="en-AU" sz="1100">
                        <a:latin typeface="Calibri"/>
                        <a:ea typeface="Calibri"/>
                        <a:cs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100">
                          <a:latin typeface="Calibri"/>
                          <a:ea typeface="Calibri"/>
                          <a:cs typeface="Times New Roman"/>
                        </a:rPr>
                        <a:t>early DNA</a:t>
                      </a:r>
                    </a:p>
                    <a:p>
                      <a:pPr algn="ctr">
                        <a:lnSpc>
                          <a:spcPct val="115000"/>
                        </a:lnSpc>
                        <a:spcAft>
                          <a:spcPts val="0"/>
                        </a:spcAft>
                      </a:pPr>
                      <a:r>
                        <a:rPr lang="en-AU" sz="1100">
                          <a:latin typeface="Calibri"/>
                          <a:ea typeface="Calibri"/>
                          <a:cs typeface="Times New Roman"/>
                        </a:rPr>
                        <a:t>copy number</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15,212 ± 3,226</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11,350 ± 3,110</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a:latin typeface="Calibri"/>
                          <a:ea typeface="Calibri"/>
                          <a:cs typeface="Times New Roman"/>
                        </a:rPr>
                        <a:t>≥ 0.05</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a:latin typeface="Calibri"/>
                          <a:ea typeface="Calibri"/>
                          <a:cs typeface="Times New Roman"/>
                        </a:rPr>
                        <a:t>8,393 ±3,785</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AU"/>
                    </a:p>
                  </a:txBody>
                  <a:tcPr/>
                </a:tc>
                <a:tc>
                  <a:txBody>
                    <a:bodyPr/>
                    <a:lstStyle/>
                    <a:p>
                      <a:pPr algn="ctr">
                        <a:lnSpc>
                          <a:spcPct val="115000"/>
                        </a:lnSpc>
                        <a:spcAft>
                          <a:spcPts val="0"/>
                        </a:spcAft>
                      </a:pPr>
                      <a:r>
                        <a:rPr lang="en-AU" sz="1100">
                          <a:latin typeface="Calibri"/>
                          <a:ea typeface="Calibri"/>
                          <a:cs typeface="Times New Roman"/>
                        </a:rPr>
                        <a:t>late DNA</a:t>
                      </a:r>
                    </a:p>
                    <a:p>
                      <a:pPr algn="ctr">
                        <a:lnSpc>
                          <a:spcPct val="115000"/>
                        </a:lnSpc>
                        <a:spcAft>
                          <a:spcPts val="0"/>
                        </a:spcAft>
                      </a:pPr>
                      <a:r>
                        <a:rPr lang="en-AU" sz="1100">
                          <a:latin typeface="Calibri"/>
                          <a:ea typeface="Calibri"/>
                          <a:cs typeface="Times New Roman"/>
                        </a:rPr>
                        <a:t>copy number</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a:latin typeface="Calibri"/>
                          <a:ea typeface="Calibri"/>
                          <a:cs typeface="Times New Roman"/>
                        </a:rPr>
                        <a:t>3,244 ± 696</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1,332 ± 216</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&lt; 0.05</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1,912 ± 598</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AU"/>
                    </a:p>
                  </a:txBody>
                  <a:tcPr/>
                </a:tc>
                <a:tc>
                  <a:txBody>
                    <a:bodyPr/>
                    <a:lstStyle/>
                    <a:p>
                      <a:pPr algn="ctr">
                        <a:lnSpc>
                          <a:spcPct val="115000"/>
                        </a:lnSpc>
                        <a:spcAft>
                          <a:spcPts val="0"/>
                        </a:spcAft>
                      </a:pPr>
                      <a:r>
                        <a:rPr lang="en-AU" sz="1100" dirty="0" smtClean="0">
                          <a:latin typeface="Calibri"/>
                          <a:ea typeface="Calibri"/>
                          <a:cs typeface="Times New Roman"/>
                        </a:rPr>
                        <a:t>late/early </a:t>
                      </a:r>
                      <a:r>
                        <a:rPr lang="en-AU" sz="1100" dirty="0">
                          <a:latin typeface="Calibri"/>
                          <a:ea typeface="Calibri"/>
                          <a:cs typeface="Times New Roman"/>
                        </a:rPr>
                        <a:t>DNA</a:t>
                      </a:r>
                    </a:p>
                    <a:p>
                      <a:pPr algn="ctr">
                        <a:lnSpc>
                          <a:spcPct val="115000"/>
                        </a:lnSpc>
                        <a:spcAft>
                          <a:spcPts val="0"/>
                        </a:spcAft>
                      </a:pPr>
                      <a:r>
                        <a:rPr lang="en-AU" sz="1100" dirty="0">
                          <a:latin typeface="Calibri"/>
                          <a:ea typeface="Calibri"/>
                          <a:cs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21.3 ± 0.2</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11.7 ± 0.6</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1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AU" sz="1400" dirty="0">
                          <a:latin typeface="Calibri"/>
                          <a:ea typeface="Calibri"/>
                          <a:cs typeface="Times New Roman"/>
                        </a:rPr>
                        <a:t>22.7 ± .06</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3968145" y="6349041"/>
            <a:ext cx="1176925" cy="246221"/>
          </a:xfrm>
          <a:prstGeom prst="rect">
            <a:avLst/>
          </a:prstGeom>
          <a:noFill/>
        </p:spPr>
        <p:txBody>
          <a:bodyPr wrap="none" rtlCol="0">
            <a:spAutoFit/>
          </a:bodyPr>
          <a:lstStyle/>
          <a:p>
            <a:r>
              <a:rPr lang="en-US" sz="1000" b="1" dirty="0" smtClean="0"/>
              <a:t>Preliminary data</a:t>
            </a:r>
            <a:endParaRPr lang="en-AU" sz="1000" b="1" dirty="0"/>
          </a:p>
        </p:txBody>
      </p:sp>
      <p:sp>
        <p:nvSpPr>
          <p:cNvPr id="33" name="Rectangle 32"/>
          <p:cNvSpPr/>
          <p:nvPr/>
        </p:nvSpPr>
        <p:spPr>
          <a:xfrm>
            <a:off x="4839419" y="2812211"/>
            <a:ext cx="1716656" cy="25016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4" name="Rectangle 33"/>
          <p:cNvSpPr/>
          <p:nvPr/>
        </p:nvSpPr>
        <p:spPr>
          <a:xfrm>
            <a:off x="4827917" y="3303917"/>
            <a:ext cx="1716656" cy="25016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rPr lang="en-US" smtClean="0"/>
              <a:t>© </a:t>
            </a:r>
            <a:r>
              <a:rPr lang="en-AU" smtClean="0"/>
              <a:t>QIMR Berghofer Medical Research Institute</a:t>
            </a:r>
            <a:r>
              <a:rPr lang="en-US" smtClean="0"/>
              <a:t>   |   </a:t>
            </a:r>
            <a:fld id="{97103234-84EB-7642-9B66-484630A12280}" type="slidenum">
              <a:rPr lang="en-US" smtClean="0"/>
              <a:pPr algn="r"/>
              <a:t>15</a:t>
            </a:fld>
            <a:endParaRPr lang="en-US" dirty="0"/>
          </a:p>
        </p:txBody>
      </p:sp>
      <p:sp>
        <p:nvSpPr>
          <p:cNvPr id="5" name="TextBox 4"/>
          <p:cNvSpPr txBox="1"/>
          <p:nvPr/>
        </p:nvSpPr>
        <p:spPr>
          <a:xfrm>
            <a:off x="1579322" y="707365"/>
            <a:ext cx="6113597" cy="369332"/>
          </a:xfrm>
          <a:prstGeom prst="rect">
            <a:avLst/>
          </a:prstGeom>
          <a:noFill/>
        </p:spPr>
        <p:txBody>
          <a:bodyPr wrap="none" rtlCol="0">
            <a:spAutoFit/>
          </a:bodyPr>
          <a:lstStyle/>
          <a:p>
            <a:r>
              <a:rPr lang="en-US" b="1" dirty="0" smtClean="0">
                <a:solidFill>
                  <a:srgbClr val="981E32"/>
                </a:solidFill>
              </a:rPr>
              <a:t>Does W252A affect RT activity / reverse transcription?</a:t>
            </a:r>
          </a:p>
        </p:txBody>
      </p:sp>
      <p:grpSp>
        <p:nvGrpSpPr>
          <p:cNvPr id="3" name="Group 9"/>
          <p:cNvGrpSpPr/>
          <p:nvPr/>
        </p:nvGrpSpPr>
        <p:grpSpPr>
          <a:xfrm>
            <a:off x="705966" y="1742499"/>
            <a:ext cx="7920450" cy="2777716"/>
            <a:chOff x="869860" y="1500985"/>
            <a:chExt cx="7920450" cy="2777716"/>
          </a:xfrm>
        </p:grpSpPr>
        <p:pic>
          <p:nvPicPr>
            <p:cNvPr id="3074" name="Picture 2"/>
            <p:cNvPicPr>
              <a:picLocks noChangeAspect="1" noChangeArrowheads="1"/>
            </p:cNvPicPr>
            <p:nvPr/>
          </p:nvPicPr>
          <p:blipFill>
            <a:blip r:embed="rId2"/>
            <a:srcRect/>
            <a:stretch>
              <a:fillRect/>
            </a:stretch>
          </p:blipFill>
          <p:spPr bwMode="auto">
            <a:xfrm>
              <a:off x="869860" y="2044458"/>
              <a:ext cx="1634525" cy="2234243"/>
            </a:xfrm>
            <a:prstGeom prst="rect">
              <a:avLst/>
            </a:prstGeom>
            <a:noFill/>
            <a:ln w="9525">
              <a:noFill/>
              <a:miter lim="800000"/>
              <a:headEnd/>
              <a:tailEnd/>
            </a:ln>
          </p:spPr>
        </p:pic>
        <p:sp>
          <p:nvSpPr>
            <p:cNvPr id="9" name="TextBox 8"/>
            <p:cNvSpPr txBox="1"/>
            <p:nvPr/>
          </p:nvSpPr>
          <p:spPr>
            <a:xfrm>
              <a:off x="879894" y="1500985"/>
              <a:ext cx="1906438" cy="738664"/>
            </a:xfrm>
            <a:prstGeom prst="rect">
              <a:avLst/>
            </a:prstGeom>
            <a:solidFill>
              <a:schemeClr val="bg1"/>
            </a:solidFill>
          </p:spPr>
          <p:txBody>
            <a:bodyPr wrap="square" rtlCol="0">
              <a:spAutoFit/>
            </a:bodyPr>
            <a:lstStyle/>
            <a:p>
              <a:r>
                <a:rPr lang="en-US" sz="1400" b="1" dirty="0" smtClean="0">
                  <a:solidFill>
                    <a:srgbClr val="981E32"/>
                  </a:solidFill>
                </a:rPr>
                <a:t>Standard homopolymer substrate RT assay.</a:t>
              </a:r>
              <a:endParaRPr lang="en-AU" sz="1400" dirty="0"/>
            </a:p>
          </p:txBody>
        </p:sp>
        <p:sp>
          <p:nvSpPr>
            <p:cNvPr id="15" name="TextBox 14"/>
            <p:cNvSpPr txBox="1"/>
            <p:nvPr/>
          </p:nvSpPr>
          <p:spPr>
            <a:xfrm>
              <a:off x="3102633" y="1722396"/>
              <a:ext cx="5687677" cy="307777"/>
            </a:xfrm>
            <a:prstGeom prst="rect">
              <a:avLst/>
            </a:prstGeom>
            <a:solidFill>
              <a:schemeClr val="bg1"/>
            </a:solidFill>
          </p:spPr>
          <p:txBody>
            <a:bodyPr wrap="square" rtlCol="0">
              <a:spAutoFit/>
            </a:bodyPr>
            <a:lstStyle/>
            <a:p>
              <a:r>
                <a:rPr lang="en-US" sz="1400" b="1" dirty="0" smtClean="0">
                  <a:solidFill>
                    <a:srgbClr val="981E32"/>
                  </a:solidFill>
                </a:rPr>
                <a:t>Reverse Transcription in Jurkat cells; 4 hours post-infection</a:t>
              </a:r>
              <a:endParaRPr lang="en-AU" sz="1400" dirty="0"/>
            </a:p>
          </p:txBody>
        </p:sp>
      </p:grpSp>
      <p:sp>
        <p:nvSpPr>
          <p:cNvPr id="11" name="TextBox 10"/>
          <p:cNvSpPr txBox="1"/>
          <p:nvPr/>
        </p:nvSpPr>
        <p:spPr>
          <a:xfrm>
            <a:off x="832449" y="5141343"/>
            <a:ext cx="7479101" cy="646331"/>
          </a:xfrm>
          <a:prstGeom prst="rect">
            <a:avLst/>
          </a:prstGeom>
          <a:noFill/>
        </p:spPr>
        <p:txBody>
          <a:bodyPr wrap="square" rtlCol="0">
            <a:spAutoFit/>
          </a:bodyPr>
          <a:lstStyle/>
          <a:p>
            <a:r>
              <a:rPr lang="en-US" dirty="0" smtClean="0"/>
              <a:t>The decrease in RTn efficiency is consistent with previous studies that indicated eEF1A is important for late DNA synthesis. </a:t>
            </a:r>
            <a:r>
              <a:rPr lang="en-US" sz="1200" b="1" dirty="0" smtClean="0"/>
              <a:t>Warren et al. 2012 PNAS</a:t>
            </a:r>
            <a:endParaRPr lang="en-AU" sz="1200" b="1" dirty="0"/>
          </a:p>
        </p:txBody>
      </p:sp>
      <p:graphicFrame>
        <p:nvGraphicFramePr>
          <p:cNvPr id="12" name="Table 11"/>
          <p:cNvGraphicFramePr>
            <a:graphicFrameLocks noGrp="1"/>
          </p:cNvGraphicFramePr>
          <p:nvPr/>
        </p:nvGraphicFramePr>
        <p:xfrm>
          <a:off x="2741529" y="2434489"/>
          <a:ext cx="5869305" cy="1945386"/>
        </p:xfrm>
        <a:graphic>
          <a:graphicData uri="http://schemas.openxmlformats.org/drawingml/2006/table">
            <a:tbl>
              <a:tblPr/>
              <a:tblGrid>
                <a:gridCol w="977900"/>
                <a:gridCol w="977900"/>
                <a:gridCol w="977900"/>
                <a:gridCol w="978535"/>
                <a:gridCol w="978535"/>
                <a:gridCol w="978535"/>
              </a:tblGrid>
              <a:tr h="0">
                <a:tc gridSpan="6">
                  <a:txBody>
                    <a:bodyPr/>
                    <a:lstStyle/>
                    <a:p>
                      <a:pPr>
                        <a:lnSpc>
                          <a:spcPct val="115000"/>
                        </a:lnSpc>
                        <a:spcAft>
                          <a:spcPts val="0"/>
                        </a:spcAft>
                      </a:pPr>
                      <a:r>
                        <a:rPr lang="en-AU" sz="1100" b="1" dirty="0">
                          <a:solidFill>
                            <a:srgbClr val="FFFFFF"/>
                          </a:solidFill>
                          <a:latin typeface="Calibri"/>
                          <a:ea typeface="Calibri"/>
                          <a:cs typeface="Times New Roman"/>
                        </a:rPr>
                        <a:t>Table 2: Analysis of reverse transcription by wild type or RT-W252A mutant virus in Jurkat cells</a:t>
                      </a:r>
                      <a:endParaRPr lang="en-A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0">
                <a:tc>
                  <a:txBody>
                    <a:bodyPr/>
                    <a:lstStyle/>
                    <a:p>
                      <a:pPr>
                        <a:lnSpc>
                          <a:spcPct val="115000"/>
                        </a:lnSpc>
                        <a:spcAft>
                          <a:spcPts val="0"/>
                        </a:spcAft>
                      </a:pPr>
                      <a:endParaRPr lang="en-A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100">
                          <a:latin typeface="Calibri"/>
                          <a:ea typeface="Calibri"/>
                          <a:cs typeface="Times New Roman"/>
                        </a:rPr>
                        <a:t>WT</a:t>
                      </a:r>
                      <a:r>
                        <a:rPr lang="en-AU" sz="1100" baseline="30000">
                          <a:latin typeface="Calibri"/>
                          <a:ea typeface="Calibri"/>
                          <a:cs typeface="Times New Roman"/>
                        </a:rPr>
                        <a:t>1,3</a:t>
                      </a:r>
                      <a:endParaRPr lang="en-AU"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100">
                          <a:latin typeface="Calibri"/>
                          <a:ea typeface="Calibri"/>
                          <a:cs typeface="Times New Roman"/>
                        </a:rPr>
                        <a:t>W252A</a:t>
                      </a:r>
                      <a:r>
                        <a:rPr lang="en-AU" sz="1100" baseline="30000">
                          <a:latin typeface="Calibri"/>
                          <a:ea typeface="Calibri"/>
                          <a:cs typeface="Times New Roman"/>
                        </a:rPr>
                        <a:t>2,3</a:t>
                      </a:r>
                      <a:endParaRPr lang="en-AU"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100">
                          <a:latin typeface="Calibri"/>
                          <a:ea typeface="Calibri"/>
                          <a:cs typeface="Times New Roman"/>
                        </a:rPr>
                        <a:t>p value</a:t>
                      </a:r>
                      <a:r>
                        <a:rPr lang="en-AU" sz="1100" baseline="30000">
                          <a:latin typeface="Calibri"/>
                          <a:ea typeface="Calibri"/>
                          <a:cs typeface="Times New Roman"/>
                        </a:rPr>
                        <a:t>4</a:t>
                      </a:r>
                      <a:endParaRPr lang="en-AU"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100">
                          <a:latin typeface="Calibri"/>
                          <a:ea typeface="Calibri"/>
                          <a:cs typeface="Times New Roman"/>
                        </a:rPr>
                        <a:t>WT + NVP</a:t>
                      </a:r>
                      <a:r>
                        <a:rPr lang="en-AU" sz="1100" baseline="30000">
                          <a:latin typeface="Calibri"/>
                          <a:ea typeface="Calibri"/>
                          <a:cs typeface="Times New Roman"/>
                        </a:rPr>
                        <a:t>5,3</a:t>
                      </a:r>
                      <a:endParaRPr lang="en-AU"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marL="71755" marR="71755" algn="ctr">
                        <a:lnSpc>
                          <a:spcPct val="115000"/>
                        </a:lnSpc>
                        <a:spcAft>
                          <a:spcPts val="0"/>
                        </a:spcAft>
                      </a:pPr>
                      <a:r>
                        <a:rPr lang="en-AU" sz="1100" b="1">
                          <a:latin typeface="Calibri"/>
                          <a:ea typeface="Calibri"/>
                          <a:cs typeface="Times New Roman"/>
                        </a:rPr>
                        <a:t>Infection using equivalent amount of CA</a:t>
                      </a:r>
                      <a:r>
                        <a:rPr lang="en-AU" sz="1100" b="1" baseline="30000">
                          <a:latin typeface="Calibri"/>
                          <a:ea typeface="Calibri"/>
                          <a:cs typeface="Times New Roman"/>
                        </a:rPr>
                        <a:t>7</a:t>
                      </a:r>
                      <a:endParaRPr lang="en-AU" sz="1100">
                        <a:latin typeface="Calibri"/>
                        <a:ea typeface="Calibri"/>
                        <a:cs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100">
                          <a:latin typeface="Calibri"/>
                          <a:ea typeface="Calibri"/>
                          <a:cs typeface="Times New Roman"/>
                        </a:rPr>
                        <a:t>early DNA</a:t>
                      </a:r>
                    </a:p>
                    <a:p>
                      <a:pPr algn="ctr">
                        <a:lnSpc>
                          <a:spcPct val="115000"/>
                        </a:lnSpc>
                        <a:spcAft>
                          <a:spcPts val="0"/>
                        </a:spcAft>
                      </a:pPr>
                      <a:r>
                        <a:rPr lang="en-AU" sz="1100">
                          <a:latin typeface="Calibri"/>
                          <a:ea typeface="Calibri"/>
                          <a:cs typeface="Times New Roman"/>
                        </a:rPr>
                        <a:t>copy number</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15,212 ± 3,226</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11,350 ± 3,110</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a:latin typeface="Calibri"/>
                          <a:ea typeface="Calibri"/>
                          <a:cs typeface="Times New Roman"/>
                        </a:rPr>
                        <a:t>≥ 0.05</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a:latin typeface="Calibri"/>
                          <a:ea typeface="Calibri"/>
                          <a:cs typeface="Times New Roman"/>
                        </a:rPr>
                        <a:t>8,393 ±3,785</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AU"/>
                    </a:p>
                  </a:txBody>
                  <a:tcPr/>
                </a:tc>
                <a:tc>
                  <a:txBody>
                    <a:bodyPr/>
                    <a:lstStyle/>
                    <a:p>
                      <a:pPr algn="ctr">
                        <a:lnSpc>
                          <a:spcPct val="115000"/>
                        </a:lnSpc>
                        <a:spcAft>
                          <a:spcPts val="0"/>
                        </a:spcAft>
                      </a:pPr>
                      <a:r>
                        <a:rPr lang="en-AU" sz="1100">
                          <a:latin typeface="Calibri"/>
                          <a:ea typeface="Calibri"/>
                          <a:cs typeface="Times New Roman"/>
                        </a:rPr>
                        <a:t>late DNA</a:t>
                      </a:r>
                    </a:p>
                    <a:p>
                      <a:pPr algn="ctr">
                        <a:lnSpc>
                          <a:spcPct val="115000"/>
                        </a:lnSpc>
                        <a:spcAft>
                          <a:spcPts val="0"/>
                        </a:spcAft>
                      </a:pPr>
                      <a:r>
                        <a:rPr lang="en-AU" sz="1100">
                          <a:latin typeface="Calibri"/>
                          <a:ea typeface="Calibri"/>
                          <a:cs typeface="Times New Roman"/>
                        </a:rPr>
                        <a:t>copy number</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a:latin typeface="Calibri"/>
                          <a:ea typeface="Calibri"/>
                          <a:cs typeface="Times New Roman"/>
                        </a:rPr>
                        <a:t>3,244 ± 696</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1,332 ± 216</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&lt; 0.05</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1,912 ± 598</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AU"/>
                    </a:p>
                  </a:txBody>
                  <a:tcPr/>
                </a:tc>
                <a:tc>
                  <a:txBody>
                    <a:bodyPr/>
                    <a:lstStyle/>
                    <a:p>
                      <a:pPr algn="ctr">
                        <a:lnSpc>
                          <a:spcPct val="115000"/>
                        </a:lnSpc>
                        <a:spcAft>
                          <a:spcPts val="0"/>
                        </a:spcAft>
                      </a:pPr>
                      <a:r>
                        <a:rPr lang="en-AU" sz="1100" dirty="0" smtClean="0">
                          <a:latin typeface="Calibri"/>
                          <a:ea typeface="Calibri"/>
                          <a:cs typeface="Times New Roman"/>
                        </a:rPr>
                        <a:t>Late/early </a:t>
                      </a:r>
                      <a:r>
                        <a:rPr lang="en-AU" sz="1100" dirty="0">
                          <a:latin typeface="Calibri"/>
                          <a:ea typeface="Calibri"/>
                          <a:cs typeface="Times New Roman"/>
                        </a:rPr>
                        <a:t>DNA</a:t>
                      </a:r>
                    </a:p>
                    <a:p>
                      <a:pPr algn="ctr">
                        <a:lnSpc>
                          <a:spcPct val="115000"/>
                        </a:lnSpc>
                        <a:spcAft>
                          <a:spcPts val="0"/>
                        </a:spcAft>
                      </a:pPr>
                      <a:r>
                        <a:rPr lang="en-AU" sz="1100" dirty="0">
                          <a:latin typeface="Calibri"/>
                          <a:ea typeface="Calibri"/>
                          <a:cs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21.3 ± 0.2</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dirty="0">
                          <a:latin typeface="Calibri"/>
                          <a:ea typeface="Calibri"/>
                          <a:cs typeface="Times New Roman"/>
                        </a:rPr>
                        <a:t>11.7 ± 0.6</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1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AU" sz="1400" dirty="0">
                          <a:latin typeface="Calibri"/>
                          <a:ea typeface="Calibri"/>
                          <a:cs typeface="Times New Roman"/>
                        </a:rPr>
                        <a:t>22.7 ± .06</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3968145" y="6349041"/>
            <a:ext cx="1176925" cy="246221"/>
          </a:xfrm>
          <a:prstGeom prst="rect">
            <a:avLst/>
          </a:prstGeom>
          <a:noFill/>
        </p:spPr>
        <p:txBody>
          <a:bodyPr wrap="none" rtlCol="0">
            <a:spAutoFit/>
          </a:bodyPr>
          <a:lstStyle/>
          <a:p>
            <a:r>
              <a:rPr lang="en-US" sz="1000" b="1" dirty="0" smtClean="0"/>
              <a:t>Preliminary data</a:t>
            </a:r>
            <a:endParaRPr lang="en-AU" sz="1000" b="1" dirty="0"/>
          </a:p>
        </p:txBody>
      </p:sp>
      <p:sp>
        <p:nvSpPr>
          <p:cNvPr id="20" name="Oval 19"/>
          <p:cNvSpPr/>
          <p:nvPr/>
        </p:nvSpPr>
        <p:spPr>
          <a:xfrm>
            <a:off x="5624423" y="3913645"/>
            <a:ext cx="1138686" cy="31055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rPr lang="en-US" smtClean="0"/>
              <a:t>© </a:t>
            </a:r>
            <a:r>
              <a:rPr lang="en-AU" smtClean="0"/>
              <a:t>QIMR Berghofer Medical Research Institute</a:t>
            </a:r>
            <a:r>
              <a:rPr lang="en-US" smtClean="0"/>
              <a:t>   |   </a:t>
            </a:r>
            <a:fld id="{97103234-84EB-7642-9B66-484630A12280}" type="slidenum">
              <a:rPr lang="en-US" smtClean="0"/>
              <a:pPr algn="r"/>
              <a:t>16</a:t>
            </a:fld>
            <a:endParaRPr lang="en-US" dirty="0"/>
          </a:p>
        </p:txBody>
      </p:sp>
      <p:pic>
        <p:nvPicPr>
          <p:cNvPr id="6" name="Picture 5"/>
          <p:cNvPicPr>
            <a:picLocks noChangeAspect="1"/>
          </p:cNvPicPr>
          <p:nvPr/>
        </p:nvPicPr>
        <p:blipFill>
          <a:blip r:embed="rId2"/>
          <a:stretch>
            <a:fillRect/>
          </a:stretch>
        </p:blipFill>
        <p:spPr>
          <a:xfrm>
            <a:off x="6084168" y="2276872"/>
            <a:ext cx="2152650" cy="2409825"/>
          </a:xfrm>
          <a:prstGeom prst="rect">
            <a:avLst/>
          </a:prstGeom>
        </p:spPr>
      </p:pic>
      <p:sp>
        <p:nvSpPr>
          <p:cNvPr id="7" name="TextBox 6"/>
          <p:cNvSpPr txBox="1"/>
          <p:nvPr/>
        </p:nvSpPr>
        <p:spPr>
          <a:xfrm>
            <a:off x="1259632" y="1441475"/>
            <a:ext cx="4104456" cy="4247317"/>
          </a:xfrm>
          <a:prstGeom prst="rect">
            <a:avLst/>
          </a:prstGeom>
          <a:noFill/>
        </p:spPr>
        <p:txBody>
          <a:bodyPr wrap="square" rtlCol="0">
            <a:spAutoFit/>
          </a:bodyPr>
          <a:lstStyle/>
          <a:p>
            <a:r>
              <a:rPr lang="en-AU" dirty="0" err="1" smtClean="0"/>
              <a:t>Didemnins</a:t>
            </a:r>
            <a:r>
              <a:rPr lang="en-AU" dirty="0" smtClean="0"/>
              <a:t> </a:t>
            </a:r>
            <a:r>
              <a:rPr lang="en-AU" dirty="0"/>
              <a:t>are cyclic </a:t>
            </a:r>
            <a:r>
              <a:rPr lang="en-AU" dirty="0" err="1"/>
              <a:t>depsipeptide</a:t>
            </a:r>
            <a:r>
              <a:rPr lang="en-AU" dirty="0"/>
              <a:t> compounds isolated from a tunicate (sea-squirt</a:t>
            </a:r>
            <a:r>
              <a:rPr lang="en-AU" dirty="0" smtClean="0"/>
              <a:t>).</a:t>
            </a:r>
          </a:p>
          <a:p>
            <a:endParaRPr lang="en-AU" dirty="0"/>
          </a:p>
          <a:p>
            <a:r>
              <a:rPr lang="en-AU" dirty="0" err="1" smtClean="0"/>
              <a:t>Didemnin</a:t>
            </a:r>
            <a:r>
              <a:rPr lang="en-AU" dirty="0" smtClean="0"/>
              <a:t> </a:t>
            </a:r>
            <a:r>
              <a:rPr lang="en-AU" dirty="0"/>
              <a:t>B is the one that possesses the most potent biological activities. </a:t>
            </a:r>
            <a:endParaRPr lang="en-AU" dirty="0" smtClean="0"/>
          </a:p>
          <a:p>
            <a:endParaRPr lang="en-AU" dirty="0"/>
          </a:p>
          <a:p>
            <a:r>
              <a:rPr lang="en-AU" dirty="0"/>
              <a:t>It is a strong antiviral agent against both DNA and RNA viruses such as herpes simplex virus type </a:t>
            </a:r>
            <a:r>
              <a:rPr lang="en-AU" dirty="0" smtClean="0"/>
              <a:t>1.</a:t>
            </a:r>
          </a:p>
          <a:p>
            <a:endParaRPr lang="en-AU" dirty="0"/>
          </a:p>
          <a:p>
            <a:r>
              <a:rPr lang="en-AU" dirty="0" err="1" smtClean="0"/>
              <a:t>Dideminin</a:t>
            </a:r>
            <a:r>
              <a:rPr lang="en-AU" dirty="0" smtClean="0"/>
              <a:t> B irreversibly binds eEF1A  and therefore inhibits translation blocking interaction with the eF1B complex.</a:t>
            </a:r>
            <a:endParaRPr lang="en-AU" dirty="0"/>
          </a:p>
        </p:txBody>
      </p:sp>
      <p:sp>
        <p:nvSpPr>
          <p:cNvPr id="3" name="TextBox 2"/>
          <p:cNvSpPr txBox="1"/>
          <p:nvPr/>
        </p:nvSpPr>
        <p:spPr>
          <a:xfrm>
            <a:off x="57000" y="589251"/>
            <a:ext cx="9121215" cy="461665"/>
          </a:xfrm>
          <a:prstGeom prst="rect">
            <a:avLst/>
          </a:prstGeom>
          <a:noFill/>
        </p:spPr>
        <p:txBody>
          <a:bodyPr wrap="none" rtlCol="0">
            <a:spAutoFit/>
          </a:bodyPr>
          <a:lstStyle/>
          <a:p>
            <a:r>
              <a:rPr lang="en-AU" sz="2400" b="1" dirty="0" err="1" smtClean="0">
                <a:solidFill>
                  <a:srgbClr val="981F32"/>
                </a:solidFill>
              </a:rPr>
              <a:t>Didemnin</a:t>
            </a:r>
            <a:r>
              <a:rPr lang="en-AU" sz="2400" b="1" dirty="0" smtClean="0">
                <a:solidFill>
                  <a:srgbClr val="981F32"/>
                </a:solidFill>
              </a:rPr>
              <a:t> B binds to eEF1A and inhibits its role in translation </a:t>
            </a:r>
            <a:endParaRPr lang="en-AU" sz="2400" b="1" dirty="0">
              <a:solidFill>
                <a:srgbClr val="981F32"/>
              </a:solidFill>
            </a:endParaRPr>
          </a:p>
        </p:txBody>
      </p:sp>
    </p:spTree>
    <p:extLst>
      <p:ext uri="{BB962C8B-B14F-4D97-AF65-F5344CB8AC3E}">
        <p14:creationId xmlns:p14="http://schemas.microsoft.com/office/powerpoint/2010/main" val="4284128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rPr lang="en-US" smtClean="0"/>
              <a:t>© </a:t>
            </a:r>
            <a:r>
              <a:rPr lang="en-AU" smtClean="0"/>
              <a:t>QIMR Berghofer Medical Research Institute</a:t>
            </a:r>
            <a:r>
              <a:rPr lang="en-US" smtClean="0"/>
              <a:t>   |   </a:t>
            </a:r>
            <a:fld id="{97103234-84EB-7642-9B66-484630A12280}" type="slidenum">
              <a:rPr lang="en-US" smtClean="0"/>
              <a:pPr algn="r"/>
              <a:t>17</a:t>
            </a:fld>
            <a:endParaRPr lang="en-US" dirty="0"/>
          </a:p>
        </p:txBody>
      </p:sp>
      <p:sp>
        <p:nvSpPr>
          <p:cNvPr id="4" name="TextBox 3"/>
          <p:cNvSpPr txBox="1"/>
          <p:nvPr/>
        </p:nvSpPr>
        <p:spPr>
          <a:xfrm>
            <a:off x="457200" y="655608"/>
            <a:ext cx="8498993" cy="369332"/>
          </a:xfrm>
          <a:prstGeom prst="rect">
            <a:avLst/>
          </a:prstGeom>
          <a:noFill/>
        </p:spPr>
        <p:txBody>
          <a:bodyPr wrap="none" rtlCol="0">
            <a:spAutoFit/>
          </a:bodyPr>
          <a:lstStyle/>
          <a:p>
            <a:r>
              <a:rPr lang="en-US" b="1" dirty="0" smtClean="0">
                <a:solidFill>
                  <a:srgbClr val="981E32"/>
                </a:solidFill>
              </a:rPr>
              <a:t>The eEF1A inhibitor, didemnin B (DB) inhibits HIV-1 reverse transcription.</a:t>
            </a:r>
            <a:endParaRPr lang="en-AU" dirty="0">
              <a:solidFill>
                <a:srgbClr val="981E32"/>
              </a:solidFill>
            </a:endParaRPr>
          </a:p>
        </p:txBody>
      </p:sp>
      <p:sp>
        <p:nvSpPr>
          <p:cNvPr id="8" name="TextBox 7"/>
          <p:cNvSpPr txBox="1"/>
          <p:nvPr/>
        </p:nvSpPr>
        <p:spPr>
          <a:xfrm>
            <a:off x="3968145" y="6349041"/>
            <a:ext cx="1176925" cy="246221"/>
          </a:xfrm>
          <a:prstGeom prst="rect">
            <a:avLst/>
          </a:prstGeom>
          <a:noFill/>
        </p:spPr>
        <p:txBody>
          <a:bodyPr wrap="none" rtlCol="0">
            <a:spAutoFit/>
          </a:bodyPr>
          <a:lstStyle/>
          <a:p>
            <a:r>
              <a:rPr lang="en-US" sz="1000" b="1" dirty="0" smtClean="0"/>
              <a:t>Preliminary data</a:t>
            </a:r>
            <a:endParaRPr lang="en-AU" sz="1000" b="1" dirty="0"/>
          </a:p>
        </p:txBody>
      </p:sp>
      <p:pic>
        <p:nvPicPr>
          <p:cNvPr id="4097" name="Picture 1"/>
          <p:cNvPicPr>
            <a:picLocks noChangeAspect="1" noChangeArrowheads="1"/>
          </p:cNvPicPr>
          <p:nvPr/>
        </p:nvPicPr>
        <p:blipFill>
          <a:blip r:embed="rId2"/>
          <a:srcRect/>
          <a:stretch>
            <a:fillRect/>
          </a:stretch>
        </p:blipFill>
        <p:spPr bwMode="auto">
          <a:xfrm>
            <a:off x="2690652" y="1271900"/>
            <a:ext cx="6192000" cy="4463486"/>
          </a:xfrm>
          <a:prstGeom prst="rect">
            <a:avLst/>
          </a:prstGeom>
          <a:noFill/>
          <a:ln w="9525">
            <a:noFill/>
            <a:miter lim="800000"/>
            <a:headEnd/>
            <a:tailEnd/>
          </a:ln>
        </p:spPr>
      </p:pic>
      <p:sp>
        <p:nvSpPr>
          <p:cNvPr id="5" name="Rectangle 4"/>
          <p:cNvSpPr/>
          <p:nvPr/>
        </p:nvSpPr>
        <p:spPr>
          <a:xfrm>
            <a:off x="6433634" y="1951675"/>
            <a:ext cx="457200" cy="141185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Rectangle 5"/>
          <p:cNvSpPr/>
          <p:nvPr/>
        </p:nvSpPr>
        <p:spPr>
          <a:xfrm>
            <a:off x="3394260" y="4105401"/>
            <a:ext cx="457200" cy="124795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Rectangle 6"/>
          <p:cNvSpPr/>
          <p:nvPr/>
        </p:nvSpPr>
        <p:spPr>
          <a:xfrm>
            <a:off x="6453762" y="4277931"/>
            <a:ext cx="457200" cy="110705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p:cNvSpPr txBox="1"/>
          <p:nvPr/>
        </p:nvSpPr>
        <p:spPr>
          <a:xfrm>
            <a:off x="5989510" y="3497240"/>
            <a:ext cx="1362874" cy="246221"/>
          </a:xfrm>
          <a:prstGeom prst="rect">
            <a:avLst/>
          </a:prstGeom>
          <a:noFill/>
        </p:spPr>
        <p:txBody>
          <a:bodyPr wrap="none" rtlCol="0">
            <a:spAutoFit/>
          </a:bodyPr>
          <a:lstStyle/>
          <a:p>
            <a:r>
              <a:rPr lang="en-AU" sz="1000" b="1" dirty="0" smtClean="0"/>
              <a:t>&gt;200-fold inhibition</a:t>
            </a:r>
            <a:endParaRPr lang="en-AU" sz="1000" b="1" dirty="0"/>
          </a:p>
        </p:txBody>
      </p:sp>
      <p:sp>
        <p:nvSpPr>
          <p:cNvPr id="10" name="TextBox 9"/>
          <p:cNvSpPr txBox="1"/>
          <p:nvPr/>
        </p:nvSpPr>
        <p:spPr>
          <a:xfrm>
            <a:off x="2809017" y="5518598"/>
            <a:ext cx="1362874" cy="246221"/>
          </a:xfrm>
          <a:prstGeom prst="rect">
            <a:avLst/>
          </a:prstGeom>
          <a:noFill/>
        </p:spPr>
        <p:txBody>
          <a:bodyPr wrap="none" rtlCol="0">
            <a:spAutoFit/>
          </a:bodyPr>
          <a:lstStyle/>
          <a:p>
            <a:r>
              <a:rPr lang="en-AU" sz="1000" b="1" dirty="0" smtClean="0"/>
              <a:t>&gt;500-fold inhibition</a:t>
            </a:r>
            <a:endParaRPr lang="en-AU" sz="1000" b="1" dirty="0"/>
          </a:p>
        </p:txBody>
      </p:sp>
      <p:sp>
        <p:nvSpPr>
          <p:cNvPr id="9" name="TextBox 8"/>
          <p:cNvSpPr txBox="1"/>
          <p:nvPr/>
        </p:nvSpPr>
        <p:spPr>
          <a:xfrm>
            <a:off x="3341986" y="1817574"/>
            <a:ext cx="2388795" cy="246221"/>
          </a:xfrm>
          <a:prstGeom prst="rect">
            <a:avLst/>
          </a:prstGeom>
          <a:noFill/>
        </p:spPr>
        <p:txBody>
          <a:bodyPr wrap="none" rtlCol="0">
            <a:spAutoFit/>
          </a:bodyPr>
          <a:lstStyle/>
          <a:p>
            <a:r>
              <a:rPr lang="en-AU" sz="1000" dirty="0" smtClean="0"/>
              <a:t>No translational inhibition at 0.8 </a:t>
            </a:r>
            <a:r>
              <a:rPr lang="en-AU" sz="1000" dirty="0" err="1" smtClean="0"/>
              <a:t>nM</a:t>
            </a:r>
            <a:r>
              <a:rPr lang="en-AU" sz="1000" dirty="0" smtClean="0"/>
              <a:t> DB</a:t>
            </a:r>
            <a:endParaRPr lang="en-AU" sz="1000" dirty="0"/>
          </a:p>
        </p:txBody>
      </p:sp>
      <p:cxnSp>
        <p:nvCxnSpPr>
          <p:cNvPr id="12" name="Straight Connector 11"/>
          <p:cNvCxnSpPr/>
          <p:nvPr/>
        </p:nvCxnSpPr>
        <p:spPr>
          <a:xfrm flipV="1">
            <a:off x="6359722" y="2116116"/>
            <a:ext cx="2084406" cy="12972"/>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315301" y="4184147"/>
            <a:ext cx="218538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8059" y="2160223"/>
            <a:ext cx="2572593" cy="2246769"/>
          </a:xfrm>
          <a:prstGeom prst="rect">
            <a:avLst/>
          </a:prstGeom>
          <a:noFill/>
        </p:spPr>
        <p:txBody>
          <a:bodyPr wrap="square" rtlCol="0">
            <a:spAutoFit/>
          </a:bodyPr>
          <a:lstStyle/>
          <a:p>
            <a:pPr marL="228600" indent="-228600">
              <a:buFont typeface="+mj-lt"/>
              <a:buAutoNum type="arabicPeriod"/>
            </a:pPr>
            <a:r>
              <a:rPr lang="en-AU" sz="1400" dirty="0" smtClean="0"/>
              <a:t>HEK293T cells treated with DB or CHX for 2 h</a:t>
            </a:r>
          </a:p>
          <a:p>
            <a:pPr marL="228600" indent="-228600">
              <a:buFont typeface="+mj-lt"/>
              <a:buAutoNum type="arabicPeriod"/>
            </a:pPr>
            <a:endParaRPr lang="en-AU" sz="1400" dirty="0" smtClean="0"/>
          </a:p>
          <a:p>
            <a:pPr marL="228600" indent="-228600">
              <a:buFont typeface="+mj-lt"/>
              <a:buAutoNum type="arabicPeriod"/>
            </a:pPr>
            <a:r>
              <a:rPr lang="en-AU" sz="1400" dirty="0" smtClean="0"/>
              <a:t>Attach HIV-1 at </a:t>
            </a:r>
            <a:r>
              <a:rPr lang="en-AU" sz="1400" dirty="0"/>
              <a:t>20</a:t>
            </a:r>
            <a:r>
              <a:rPr lang="en-AU" sz="1400" dirty="0" smtClean="0">
                <a:sym typeface="Symbol" panose="05050102010706020507" pitchFamily="18" charset="2"/>
              </a:rPr>
              <a:t>C for </a:t>
            </a:r>
            <a:r>
              <a:rPr lang="en-AU" sz="1400" dirty="0" smtClean="0"/>
              <a:t>2h</a:t>
            </a:r>
          </a:p>
          <a:p>
            <a:pPr marL="228600" indent="-228600">
              <a:buFont typeface="+mj-lt"/>
              <a:buAutoNum type="arabicPeriod"/>
            </a:pPr>
            <a:endParaRPr lang="en-AU" sz="1400" dirty="0" smtClean="0">
              <a:sym typeface="Symbol" panose="05050102010706020507" pitchFamily="18" charset="2"/>
            </a:endParaRPr>
          </a:p>
          <a:p>
            <a:pPr marL="228600" indent="-228600">
              <a:buFont typeface="+mj-lt"/>
              <a:buAutoNum type="arabicPeriod"/>
            </a:pPr>
            <a:r>
              <a:rPr lang="en-AU" sz="1400" dirty="0" smtClean="0">
                <a:sym typeface="Symbol" panose="05050102010706020507" pitchFamily="18" charset="2"/>
              </a:rPr>
              <a:t>Infection at 37C 4 h</a:t>
            </a:r>
          </a:p>
          <a:p>
            <a:pPr marL="228600" indent="-228600">
              <a:buFont typeface="+mj-lt"/>
              <a:buAutoNum type="arabicPeriod"/>
            </a:pPr>
            <a:endParaRPr lang="en-AU" sz="1400" dirty="0" smtClean="0">
              <a:sym typeface="Symbol" panose="05050102010706020507" pitchFamily="18" charset="2"/>
            </a:endParaRPr>
          </a:p>
          <a:p>
            <a:pPr marL="228600" indent="-228600">
              <a:buFont typeface="+mj-lt"/>
              <a:buAutoNum type="arabicPeriod"/>
            </a:pPr>
            <a:r>
              <a:rPr lang="en-AU" sz="1400" dirty="0" smtClean="0">
                <a:sym typeface="Symbol" panose="05050102010706020507" pitchFamily="18" charset="2"/>
              </a:rPr>
              <a:t>Collect cell lysate for analysis of HIV-1 DNA</a:t>
            </a:r>
          </a:p>
          <a:p>
            <a:endParaRPr lang="en-AU" sz="1400" dirty="0"/>
          </a:p>
        </p:txBody>
      </p:sp>
      <p:cxnSp>
        <p:nvCxnSpPr>
          <p:cNvPr id="22" name="Straight Connector 21"/>
          <p:cNvCxnSpPr/>
          <p:nvPr/>
        </p:nvCxnSpPr>
        <p:spPr>
          <a:xfrm>
            <a:off x="3315301" y="2086565"/>
            <a:ext cx="218538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016" y="393105"/>
            <a:ext cx="8892480" cy="646331"/>
          </a:xfrm>
          <a:prstGeom prst="rect">
            <a:avLst/>
          </a:prstGeom>
          <a:noFill/>
        </p:spPr>
        <p:txBody>
          <a:bodyPr wrap="square" rtlCol="0">
            <a:spAutoFit/>
          </a:bodyPr>
          <a:lstStyle/>
          <a:p>
            <a:pPr lvl="0" algn="ctr"/>
            <a:r>
              <a:rPr lang="en-AU" b="1" dirty="0" smtClean="0">
                <a:latin typeface="+mj-lt"/>
                <a:cs typeface="Tahoma" pitchFamily="34" charset="0"/>
              </a:rPr>
              <a:t>Do eEF1A1 and eEF1G associate with the </a:t>
            </a:r>
          </a:p>
          <a:p>
            <a:pPr lvl="0" algn="ctr"/>
            <a:r>
              <a:rPr lang="en-AU" b="1" dirty="0" smtClean="0">
                <a:latin typeface="+mj-lt"/>
                <a:cs typeface="Tahoma" pitchFamily="34" charset="0"/>
              </a:rPr>
              <a:t>reverse transcription complex in cells?</a:t>
            </a:r>
          </a:p>
        </p:txBody>
      </p:sp>
      <p:sp>
        <p:nvSpPr>
          <p:cNvPr id="44" name="TextBox 43"/>
          <p:cNvSpPr txBox="1"/>
          <p:nvPr/>
        </p:nvSpPr>
        <p:spPr>
          <a:xfrm>
            <a:off x="383058" y="2885122"/>
            <a:ext cx="3557877" cy="1292662"/>
          </a:xfrm>
          <a:prstGeom prst="rect">
            <a:avLst/>
          </a:prstGeom>
          <a:noFill/>
        </p:spPr>
        <p:txBody>
          <a:bodyPr wrap="square" rtlCol="0">
            <a:spAutoFit/>
          </a:bodyPr>
          <a:lstStyle/>
          <a:p>
            <a:pPr>
              <a:lnSpc>
                <a:spcPct val="150000"/>
              </a:lnSpc>
              <a:buFont typeface="Arial" pitchFamily="34" charset="0"/>
              <a:buChar char="•"/>
            </a:pPr>
            <a:r>
              <a:rPr lang="en-AU" sz="1300" b="1" dirty="0" smtClean="0">
                <a:latin typeface="+mj-lt"/>
                <a:ea typeface="Verdana" pitchFamily="34" charset="0"/>
                <a:cs typeface="Verdana" pitchFamily="34" charset="0"/>
              </a:rPr>
              <a:t> +/- </a:t>
            </a:r>
            <a:r>
              <a:rPr lang="en-AU" sz="1300" b="1" dirty="0" err="1">
                <a:latin typeface="+mj-lt"/>
                <a:ea typeface="Verdana" pitchFamily="34" charset="0"/>
                <a:cs typeface="Verdana" pitchFamily="34" charset="0"/>
              </a:rPr>
              <a:t>didemnin</a:t>
            </a:r>
            <a:r>
              <a:rPr lang="en-AU" sz="1300" b="1" dirty="0">
                <a:latin typeface="+mj-lt"/>
                <a:ea typeface="Verdana" pitchFamily="34" charset="0"/>
                <a:cs typeface="Verdana" pitchFamily="34" charset="0"/>
              </a:rPr>
              <a:t> B</a:t>
            </a:r>
          </a:p>
          <a:p>
            <a:pPr>
              <a:lnSpc>
                <a:spcPct val="150000"/>
              </a:lnSpc>
              <a:buFont typeface="Arial" pitchFamily="34" charset="0"/>
              <a:buChar char="•"/>
            </a:pPr>
            <a:r>
              <a:rPr lang="en-AU" sz="1300" b="1" dirty="0" smtClean="0">
                <a:latin typeface="+mj-lt"/>
                <a:ea typeface="Verdana" pitchFamily="34" charset="0"/>
                <a:cs typeface="Verdana" pitchFamily="34" charset="0"/>
              </a:rPr>
              <a:t>Infected with HIV-1 pseudotyped with </a:t>
            </a:r>
          </a:p>
          <a:p>
            <a:pPr>
              <a:lnSpc>
                <a:spcPct val="150000"/>
              </a:lnSpc>
            </a:pPr>
            <a:r>
              <a:rPr lang="en-AU" sz="1300" b="1" dirty="0" smtClean="0">
                <a:latin typeface="+mj-lt"/>
                <a:ea typeface="Verdana" pitchFamily="34" charset="0"/>
                <a:cs typeface="Verdana" pitchFamily="34" charset="0"/>
              </a:rPr>
              <a:t>V-VSG envelope for 4 h. Heat-inactivated virus were used as a negative control.   </a:t>
            </a:r>
          </a:p>
        </p:txBody>
      </p:sp>
      <p:sp>
        <p:nvSpPr>
          <p:cNvPr id="45" name="TextBox 44"/>
          <p:cNvSpPr txBox="1"/>
          <p:nvPr/>
        </p:nvSpPr>
        <p:spPr>
          <a:xfrm>
            <a:off x="5229762" y="3199325"/>
            <a:ext cx="3429000" cy="692497"/>
          </a:xfrm>
          <a:prstGeom prst="rect">
            <a:avLst/>
          </a:prstGeom>
          <a:noFill/>
        </p:spPr>
        <p:txBody>
          <a:bodyPr wrap="square" rtlCol="0">
            <a:spAutoFit/>
          </a:bodyPr>
          <a:lstStyle/>
          <a:p>
            <a:pPr algn="ctr">
              <a:buFont typeface="Arial" pitchFamily="34" charset="0"/>
              <a:buChar char="•"/>
            </a:pPr>
            <a:r>
              <a:rPr lang="en-AU" sz="1300" b="1" dirty="0" smtClean="0">
                <a:latin typeface="+mj-lt"/>
                <a:ea typeface="Verdana" pitchFamily="34" charset="0"/>
                <a:cs typeface="Verdana" pitchFamily="34" charset="0"/>
              </a:rPr>
              <a:t> Cells are lysed using a </a:t>
            </a:r>
          </a:p>
          <a:p>
            <a:pPr algn="ctr"/>
            <a:r>
              <a:rPr lang="en-AU" sz="1300" b="1" dirty="0" smtClean="0">
                <a:latin typeface="+mj-lt"/>
                <a:ea typeface="Verdana" pitchFamily="34" charset="0"/>
                <a:cs typeface="Verdana" pitchFamily="34" charset="0"/>
              </a:rPr>
              <a:t>dounce homogenizer</a:t>
            </a:r>
          </a:p>
          <a:p>
            <a:pPr algn="ctr"/>
            <a:endParaRPr lang="en-AU" sz="1300" b="1" dirty="0">
              <a:latin typeface="+mj-lt"/>
              <a:ea typeface="Verdana" pitchFamily="34" charset="0"/>
              <a:cs typeface="Verdana" pitchFamily="34" charset="0"/>
            </a:endParaRPr>
          </a:p>
        </p:txBody>
      </p:sp>
      <p:cxnSp>
        <p:nvCxnSpPr>
          <p:cNvPr id="47" name="Straight Arrow Connector 46"/>
          <p:cNvCxnSpPr/>
          <p:nvPr/>
        </p:nvCxnSpPr>
        <p:spPr>
          <a:xfrm rot="5400000">
            <a:off x="5909509" y="3765515"/>
            <a:ext cx="702240" cy="640954"/>
          </a:xfrm>
          <a:prstGeom prst="straightConnector1">
            <a:avLst/>
          </a:prstGeom>
          <a:ln>
            <a:solidFill>
              <a:srgbClr val="92D050"/>
            </a:solidFill>
            <a:tailEnd type="arrow"/>
          </a:ln>
        </p:spPr>
        <p:style>
          <a:lnRef idx="3">
            <a:schemeClr val="accent3"/>
          </a:lnRef>
          <a:fillRef idx="0">
            <a:schemeClr val="accent3"/>
          </a:fillRef>
          <a:effectRef idx="2">
            <a:schemeClr val="accent3"/>
          </a:effectRef>
          <a:fontRef idx="minor">
            <a:schemeClr val="tx1"/>
          </a:fontRef>
        </p:style>
      </p:cxnSp>
      <p:pic>
        <p:nvPicPr>
          <p:cNvPr id="5124" name="Picture 4"/>
          <p:cNvPicPr>
            <a:picLocks noChangeAspect="1" noChangeArrowheads="1"/>
          </p:cNvPicPr>
          <p:nvPr/>
        </p:nvPicPr>
        <p:blipFill>
          <a:blip r:embed="rId3" cstate="print"/>
          <a:srcRect r="33762"/>
          <a:stretch>
            <a:fillRect/>
          </a:stretch>
        </p:blipFill>
        <p:spPr bwMode="auto">
          <a:xfrm>
            <a:off x="5724525" y="4471786"/>
            <a:ext cx="1962150" cy="1452763"/>
          </a:xfrm>
          <a:prstGeom prst="rect">
            <a:avLst/>
          </a:prstGeom>
          <a:noFill/>
          <a:ln w="9525">
            <a:noFill/>
            <a:miter lim="800000"/>
            <a:headEnd/>
            <a:tailEnd/>
          </a:ln>
        </p:spPr>
      </p:pic>
      <p:sp>
        <p:nvSpPr>
          <p:cNvPr id="53" name="TextBox 52"/>
          <p:cNvSpPr txBox="1"/>
          <p:nvPr/>
        </p:nvSpPr>
        <p:spPr>
          <a:xfrm>
            <a:off x="4587035" y="5877272"/>
            <a:ext cx="4256170" cy="655436"/>
          </a:xfrm>
          <a:prstGeom prst="rect">
            <a:avLst/>
          </a:prstGeom>
          <a:noFill/>
        </p:spPr>
        <p:txBody>
          <a:bodyPr wrap="square" rtlCol="0">
            <a:spAutoFit/>
          </a:bodyPr>
          <a:lstStyle/>
          <a:p>
            <a:pPr algn="ctr">
              <a:lnSpc>
                <a:spcPct val="150000"/>
              </a:lnSpc>
            </a:pPr>
            <a:r>
              <a:rPr lang="en-AU" sz="1300" b="1" dirty="0" smtClean="0">
                <a:latin typeface="+mj-lt"/>
                <a:ea typeface="Verdana" pitchFamily="34" charset="0"/>
                <a:cs typeface="Verdana" pitchFamily="34" charset="0"/>
              </a:rPr>
              <a:t>Equilibrium density gradient centrifugation using a   20 – 70 % continuous sucrose gradient</a:t>
            </a:r>
            <a:endParaRPr lang="en-AU" sz="1300" b="1" dirty="0">
              <a:latin typeface="+mj-lt"/>
              <a:ea typeface="Verdana" pitchFamily="34" charset="0"/>
              <a:cs typeface="Verdana" pitchFamily="34" charset="0"/>
            </a:endParaRPr>
          </a:p>
        </p:txBody>
      </p:sp>
      <p:sp>
        <p:nvSpPr>
          <p:cNvPr id="58" name="TextBox 57"/>
          <p:cNvSpPr txBox="1"/>
          <p:nvPr/>
        </p:nvSpPr>
        <p:spPr>
          <a:xfrm>
            <a:off x="7724775" y="4076700"/>
            <a:ext cx="1100045" cy="1754326"/>
          </a:xfrm>
          <a:prstGeom prst="rect">
            <a:avLst/>
          </a:prstGeom>
          <a:noFill/>
        </p:spPr>
        <p:txBody>
          <a:bodyPr wrap="none" rtlCol="0">
            <a:spAutoFit/>
          </a:bodyPr>
          <a:lstStyle/>
          <a:p>
            <a:r>
              <a:rPr lang="en-AU" dirty="0" smtClean="0"/>
              <a:t>Fractions:</a:t>
            </a:r>
          </a:p>
          <a:p>
            <a:r>
              <a:rPr lang="en-AU" dirty="0" smtClean="0"/>
              <a:t>12</a:t>
            </a:r>
          </a:p>
          <a:p>
            <a:endParaRPr lang="en-AU" dirty="0" smtClean="0"/>
          </a:p>
          <a:p>
            <a:endParaRPr lang="en-AU" dirty="0" smtClean="0"/>
          </a:p>
          <a:p>
            <a:endParaRPr lang="en-AU" dirty="0" smtClean="0"/>
          </a:p>
          <a:p>
            <a:r>
              <a:rPr lang="en-AU" dirty="0" smtClean="0"/>
              <a:t>1</a:t>
            </a:r>
            <a:endParaRPr lang="en-AU" dirty="0"/>
          </a:p>
        </p:txBody>
      </p:sp>
      <p:cxnSp>
        <p:nvCxnSpPr>
          <p:cNvPr id="59" name="Straight Arrow Connector 58"/>
          <p:cNvCxnSpPr/>
          <p:nvPr/>
        </p:nvCxnSpPr>
        <p:spPr>
          <a:xfrm rot="5400000">
            <a:off x="7534275" y="5086350"/>
            <a:ext cx="704850" cy="1588"/>
          </a:xfrm>
          <a:prstGeom prst="straightConnector1">
            <a:avLst/>
          </a:prstGeom>
          <a:ln>
            <a:solidFill>
              <a:srgbClr val="92D050"/>
            </a:solidFill>
            <a:tailEnd type="arrow"/>
          </a:ln>
        </p:spPr>
        <p:style>
          <a:lnRef idx="3">
            <a:schemeClr val="accent3"/>
          </a:lnRef>
          <a:fillRef idx="0">
            <a:schemeClr val="accent3"/>
          </a:fillRef>
          <a:effectRef idx="2">
            <a:schemeClr val="accent3"/>
          </a:effectRef>
          <a:fontRef idx="minor">
            <a:schemeClr val="tx1"/>
          </a:fontRef>
        </p:style>
      </p:cxnSp>
      <p:grpSp>
        <p:nvGrpSpPr>
          <p:cNvPr id="2" name="Group 61"/>
          <p:cNvGrpSpPr/>
          <p:nvPr/>
        </p:nvGrpSpPr>
        <p:grpSpPr>
          <a:xfrm>
            <a:off x="1002000" y="1466850"/>
            <a:ext cx="1974002" cy="1479550"/>
            <a:chOff x="428625" y="1847850"/>
            <a:chExt cx="1974002" cy="1479550"/>
          </a:xfrm>
        </p:grpSpPr>
        <p:pic>
          <p:nvPicPr>
            <p:cNvPr id="5122" name="Picture 2"/>
            <p:cNvPicPr>
              <a:picLocks noChangeAspect="1" noChangeArrowheads="1"/>
            </p:cNvPicPr>
            <p:nvPr/>
          </p:nvPicPr>
          <p:blipFill>
            <a:blip r:embed="rId4" cstate="print"/>
            <a:srcRect/>
            <a:stretch>
              <a:fillRect/>
            </a:stretch>
          </p:blipFill>
          <p:spPr bwMode="auto">
            <a:xfrm>
              <a:off x="428625" y="1946275"/>
              <a:ext cx="1905000" cy="1381125"/>
            </a:xfrm>
            <a:prstGeom prst="rect">
              <a:avLst/>
            </a:prstGeom>
            <a:noFill/>
            <a:ln w="9525">
              <a:noFill/>
              <a:miter lim="800000"/>
              <a:headEnd/>
              <a:tailEnd/>
            </a:ln>
          </p:spPr>
        </p:pic>
        <p:sp>
          <p:nvSpPr>
            <p:cNvPr id="61" name="TextBox 60"/>
            <p:cNvSpPr txBox="1"/>
            <p:nvPr/>
          </p:nvSpPr>
          <p:spPr>
            <a:xfrm>
              <a:off x="619125" y="1847850"/>
              <a:ext cx="1783502" cy="369332"/>
            </a:xfrm>
            <a:prstGeom prst="rect">
              <a:avLst/>
            </a:prstGeom>
            <a:noFill/>
          </p:spPr>
          <p:txBody>
            <a:bodyPr wrap="none" rtlCol="0">
              <a:spAutoFit/>
            </a:bodyPr>
            <a:lstStyle/>
            <a:p>
              <a:r>
                <a:rPr lang="en-AU" dirty="0" smtClean="0">
                  <a:solidFill>
                    <a:schemeClr val="bg1"/>
                  </a:solidFill>
                </a:rPr>
                <a:t>HEK-293T cells</a:t>
              </a:r>
              <a:endParaRPr lang="en-AU" dirty="0">
                <a:solidFill>
                  <a:schemeClr val="bg1"/>
                </a:solidFill>
              </a:endParaRPr>
            </a:p>
          </p:txBody>
        </p:sp>
      </p:grpSp>
      <p:cxnSp>
        <p:nvCxnSpPr>
          <p:cNvPr id="63" name="Straight Arrow Connector 62"/>
          <p:cNvCxnSpPr/>
          <p:nvPr/>
        </p:nvCxnSpPr>
        <p:spPr>
          <a:xfrm flipV="1">
            <a:off x="4079642" y="2125014"/>
            <a:ext cx="1355243" cy="9380"/>
          </a:xfrm>
          <a:prstGeom prst="straightConnector1">
            <a:avLst/>
          </a:prstGeom>
          <a:ln>
            <a:solidFill>
              <a:srgbClr val="92D050"/>
            </a:solidFill>
            <a:tailEnd type="arrow"/>
          </a:ln>
        </p:spPr>
        <p:style>
          <a:lnRef idx="3">
            <a:schemeClr val="accent3"/>
          </a:lnRef>
          <a:fillRef idx="0">
            <a:schemeClr val="accent3"/>
          </a:fillRef>
          <a:effectRef idx="2">
            <a:schemeClr val="accent3"/>
          </a:effectRef>
          <a:fontRef idx="minor">
            <a:schemeClr val="tx1"/>
          </a:fontRef>
        </p:style>
      </p:cxnSp>
      <p:pic>
        <p:nvPicPr>
          <p:cNvPr id="5125" name="Picture 5"/>
          <p:cNvPicPr>
            <a:picLocks noChangeAspect="1" noChangeArrowheads="1"/>
          </p:cNvPicPr>
          <p:nvPr/>
        </p:nvPicPr>
        <p:blipFill>
          <a:blip r:embed="rId5" cstate="print"/>
          <a:srcRect/>
          <a:stretch>
            <a:fillRect/>
          </a:stretch>
        </p:blipFill>
        <p:spPr bwMode="auto">
          <a:xfrm>
            <a:off x="5972043" y="1600200"/>
            <a:ext cx="1711325" cy="1555750"/>
          </a:xfrm>
          <a:prstGeom prst="rect">
            <a:avLst/>
          </a:prstGeom>
          <a:noFill/>
          <a:ln w="9525">
            <a:noFill/>
            <a:miter lim="800000"/>
            <a:headEnd/>
            <a:tailEnd/>
          </a:ln>
        </p:spPr>
      </p:pic>
      <p:sp>
        <p:nvSpPr>
          <p:cNvPr id="3" name="Rectangle 2"/>
          <p:cNvSpPr/>
          <p:nvPr/>
        </p:nvSpPr>
        <p:spPr>
          <a:xfrm>
            <a:off x="1466851" y="4886325"/>
            <a:ext cx="2420716" cy="866775"/>
          </a:xfrm>
          <a:prstGeom prst="rect">
            <a:avLst/>
          </a:prstGeom>
          <a:ln>
            <a:solidFill>
              <a:schemeClr val="tx2">
                <a:lumMod val="40000"/>
                <a:lumOff val="60000"/>
                <a:alpha val="2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7" name="TextBox 56"/>
          <p:cNvSpPr txBox="1"/>
          <p:nvPr/>
        </p:nvSpPr>
        <p:spPr>
          <a:xfrm>
            <a:off x="1620599" y="4800073"/>
            <a:ext cx="2266967" cy="1592744"/>
          </a:xfrm>
          <a:prstGeom prst="rect">
            <a:avLst/>
          </a:prstGeom>
          <a:noFill/>
        </p:spPr>
        <p:txBody>
          <a:bodyPr wrap="none" rtlCol="0">
            <a:spAutoFit/>
          </a:bodyPr>
          <a:lstStyle/>
          <a:p>
            <a:pPr>
              <a:lnSpc>
                <a:spcPct val="150000"/>
              </a:lnSpc>
            </a:pPr>
            <a:r>
              <a:rPr lang="en-AU" sz="1300" b="1" dirty="0" smtClean="0">
                <a:latin typeface="+mj-lt"/>
                <a:ea typeface="Verdana" pitchFamily="34" charset="0"/>
                <a:cs typeface="Verdana" pitchFamily="34" charset="0"/>
              </a:rPr>
              <a:t>Fractions are assayed for:</a:t>
            </a:r>
          </a:p>
          <a:p>
            <a:pPr marL="342900" indent="-342900">
              <a:lnSpc>
                <a:spcPct val="150000"/>
              </a:lnSpc>
              <a:buAutoNum type="arabicParenR"/>
            </a:pPr>
            <a:r>
              <a:rPr lang="en-AU" sz="1300" b="1" dirty="0" smtClean="0">
                <a:latin typeface="+mj-lt"/>
                <a:ea typeface="Verdana" pitchFamily="34" charset="0"/>
                <a:cs typeface="Verdana" pitchFamily="34" charset="0"/>
              </a:rPr>
              <a:t>HIV-1 DNA by </a:t>
            </a:r>
            <a:r>
              <a:rPr lang="en-AU" sz="1300" b="1" dirty="0" err="1" smtClean="0">
                <a:latin typeface="+mj-lt"/>
                <a:ea typeface="Verdana" pitchFamily="34" charset="0"/>
                <a:cs typeface="Verdana" pitchFamily="34" charset="0"/>
              </a:rPr>
              <a:t>qPCR</a:t>
            </a:r>
            <a:endParaRPr lang="en-AU" sz="1300" b="1" dirty="0" smtClean="0">
              <a:latin typeface="+mj-lt"/>
              <a:ea typeface="Verdana" pitchFamily="34" charset="0"/>
              <a:cs typeface="Verdana" pitchFamily="34" charset="0"/>
            </a:endParaRPr>
          </a:p>
          <a:p>
            <a:pPr marL="342900" indent="-342900">
              <a:lnSpc>
                <a:spcPct val="150000"/>
              </a:lnSpc>
              <a:buAutoNum type="arabicParenR"/>
            </a:pPr>
            <a:r>
              <a:rPr lang="en-AU" sz="1300" b="1" dirty="0" smtClean="0">
                <a:latin typeface="+mj-lt"/>
                <a:ea typeface="Verdana" pitchFamily="34" charset="0"/>
                <a:cs typeface="Verdana" pitchFamily="34" charset="0"/>
              </a:rPr>
              <a:t>ELISA for CA</a:t>
            </a:r>
          </a:p>
          <a:p>
            <a:pPr lvl="1">
              <a:lnSpc>
                <a:spcPct val="150000"/>
              </a:lnSpc>
            </a:pPr>
            <a:endParaRPr lang="en-AU" sz="1300" b="1" dirty="0" smtClean="0">
              <a:latin typeface="+mj-lt"/>
              <a:ea typeface="Verdana" pitchFamily="34" charset="0"/>
              <a:cs typeface="Verdana" pitchFamily="34" charset="0"/>
            </a:endParaRPr>
          </a:p>
          <a:p>
            <a:pPr marL="342900" indent="-342900">
              <a:lnSpc>
                <a:spcPct val="150000"/>
              </a:lnSpc>
              <a:buAutoNum type="arabicParenR"/>
            </a:pPr>
            <a:endParaRPr lang="en-AU" sz="1300" b="1" dirty="0">
              <a:latin typeface="+mj-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rPr lang="en-US" smtClean="0"/>
              <a:t>© </a:t>
            </a:r>
            <a:r>
              <a:rPr lang="en-AU" smtClean="0"/>
              <a:t>QIMR Berghofer Medical Research Institute</a:t>
            </a:r>
            <a:r>
              <a:rPr lang="en-US" smtClean="0"/>
              <a:t>   |   </a:t>
            </a:r>
            <a:fld id="{97103234-84EB-7642-9B66-484630A12280}" type="slidenum">
              <a:rPr lang="en-US" smtClean="0"/>
              <a:pPr algn="r"/>
              <a:t>19</a:t>
            </a:fld>
            <a:endParaRPr lang="en-US" dirty="0"/>
          </a:p>
        </p:txBody>
      </p:sp>
      <p:pic>
        <p:nvPicPr>
          <p:cNvPr id="3" name="Picture 5"/>
          <p:cNvPicPr>
            <a:picLocks noChangeAspect="1" noChangeArrowheads="1"/>
          </p:cNvPicPr>
          <p:nvPr/>
        </p:nvPicPr>
        <p:blipFill>
          <a:blip r:embed="rId2"/>
          <a:srcRect r="49399"/>
          <a:stretch>
            <a:fillRect/>
          </a:stretch>
        </p:blipFill>
        <p:spPr bwMode="auto">
          <a:xfrm>
            <a:off x="1436572" y="948907"/>
            <a:ext cx="3135428" cy="5020572"/>
          </a:xfrm>
          <a:prstGeom prst="rect">
            <a:avLst/>
          </a:prstGeom>
          <a:noFill/>
          <a:ln w="9525">
            <a:noFill/>
            <a:miter lim="800000"/>
            <a:headEnd/>
            <a:tailEnd/>
          </a:ln>
        </p:spPr>
      </p:pic>
      <p:sp>
        <p:nvSpPr>
          <p:cNvPr id="4" name="TextBox 3"/>
          <p:cNvSpPr txBox="1"/>
          <p:nvPr/>
        </p:nvSpPr>
        <p:spPr>
          <a:xfrm>
            <a:off x="966158" y="483078"/>
            <a:ext cx="7470956" cy="369332"/>
          </a:xfrm>
          <a:prstGeom prst="rect">
            <a:avLst/>
          </a:prstGeom>
          <a:noFill/>
        </p:spPr>
        <p:txBody>
          <a:bodyPr wrap="none" rtlCol="0">
            <a:spAutoFit/>
          </a:bodyPr>
          <a:lstStyle/>
          <a:p>
            <a:r>
              <a:rPr lang="en-US" dirty="0" smtClean="0"/>
              <a:t>Analysis of RTCs +/- DB by isopycnography; 20-70% sucrose gradients</a:t>
            </a:r>
            <a:endParaRPr lang="en-AU" dirty="0"/>
          </a:p>
        </p:txBody>
      </p:sp>
      <p:sp>
        <p:nvSpPr>
          <p:cNvPr id="5" name="TextBox 4"/>
          <p:cNvSpPr txBox="1"/>
          <p:nvPr/>
        </p:nvSpPr>
        <p:spPr>
          <a:xfrm>
            <a:off x="3968145" y="6349041"/>
            <a:ext cx="1176925" cy="246221"/>
          </a:xfrm>
          <a:prstGeom prst="rect">
            <a:avLst/>
          </a:prstGeom>
          <a:noFill/>
        </p:spPr>
        <p:txBody>
          <a:bodyPr wrap="none" rtlCol="0">
            <a:spAutoFit/>
          </a:bodyPr>
          <a:lstStyle/>
          <a:p>
            <a:r>
              <a:rPr lang="en-US" sz="1000" b="1" dirty="0" smtClean="0"/>
              <a:t>Preliminary data</a:t>
            </a:r>
            <a:endParaRPr lang="en-AU" sz="1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428604"/>
            <a:ext cx="8429684" cy="1077218"/>
          </a:xfrm>
          <a:prstGeom prst="rect">
            <a:avLst/>
          </a:prstGeom>
          <a:noFill/>
        </p:spPr>
        <p:txBody>
          <a:bodyPr wrap="square" rtlCol="0">
            <a:spAutoFit/>
          </a:bodyPr>
          <a:lstStyle/>
          <a:p>
            <a:pPr algn="ctr"/>
            <a:r>
              <a:rPr lang="en-AU" sz="3200" b="1" dirty="0" smtClean="0">
                <a:solidFill>
                  <a:sysClr val="windowText" lastClr="000000"/>
                </a:solidFill>
                <a:latin typeface="Perpetua" pitchFamily="18" charset="0"/>
                <a:cs typeface="Arial" charset="0"/>
              </a:rPr>
              <a:t>Reverse Transcription:</a:t>
            </a:r>
          </a:p>
          <a:p>
            <a:pPr algn="ctr"/>
            <a:r>
              <a:rPr lang="en-AU" sz="3200" b="1" dirty="0" smtClean="0">
                <a:solidFill>
                  <a:sysClr val="windowText" lastClr="000000"/>
                </a:solidFill>
                <a:latin typeface="Perpetua" pitchFamily="18" charset="0"/>
                <a:cs typeface="Arial" charset="0"/>
              </a:rPr>
              <a:t>+single strand RNA to double strand DNA</a:t>
            </a:r>
            <a:endParaRPr lang="en-US" sz="3200" b="1" dirty="0">
              <a:solidFill>
                <a:schemeClr val="bg1"/>
              </a:solidFill>
              <a:latin typeface="Perpetua" pitchFamily="18" charset="0"/>
            </a:endParaRPr>
          </a:p>
        </p:txBody>
      </p:sp>
      <p:pic>
        <p:nvPicPr>
          <p:cNvPr id="10" name="Picture 2" descr="http://www.reactome.org/figures/RT_summary.jpg"/>
          <p:cNvPicPr>
            <a:picLocks noChangeAspect="1" noChangeArrowheads="1"/>
          </p:cNvPicPr>
          <p:nvPr/>
        </p:nvPicPr>
        <p:blipFill>
          <a:blip r:embed="rId3" cstate="print">
            <a:grayscl/>
          </a:blip>
          <a:srcRect/>
          <a:stretch>
            <a:fillRect/>
          </a:stretch>
        </p:blipFill>
        <p:spPr bwMode="auto">
          <a:xfrm>
            <a:off x="5357842" y="1776434"/>
            <a:ext cx="3400425" cy="4724400"/>
          </a:xfrm>
          <a:prstGeom prst="rect">
            <a:avLst/>
          </a:prstGeom>
          <a:noFill/>
        </p:spPr>
      </p:pic>
      <p:sp>
        <p:nvSpPr>
          <p:cNvPr id="11" name="TextBox 10"/>
          <p:cNvSpPr txBox="1"/>
          <p:nvPr/>
        </p:nvSpPr>
        <p:spPr>
          <a:xfrm>
            <a:off x="1700242" y="1952890"/>
            <a:ext cx="2209800" cy="369332"/>
          </a:xfrm>
          <a:prstGeom prst="rect">
            <a:avLst/>
          </a:prstGeom>
          <a:noFill/>
        </p:spPr>
        <p:txBody>
          <a:bodyPr wrap="square" rtlCol="0">
            <a:spAutoFit/>
          </a:bodyPr>
          <a:lstStyle/>
          <a:p>
            <a:r>
              <a:rPr lang="en-AU" b="1" dirty="0" smtClean="0">
                <a:latin typeface="Verdana" pitchFamily="34" charset="0"/>
                <a:ea typeface="Verdana" pitchFamily="34" charset="0"/>
                <a:cs typeface="Verdana" pitchFamily="34" charset="0"/>
              </a:rPr>
              <a:t>Early: </a:t>
            </a:r>
          </a:p>
        </p:txBody>
      </p:sp>
      <p:cxnSp>
        <p:nvCxnSpPr>
          <p:cNvPr id="12" name="Straight Connector 11"/>
          <p:cNvCxnSpPr/>
          <p:nvPr/>
        </p:nvCxnSpPr>
        <p:spPr>
          <a:xfrm>
            <a:off x="1776442" y="3046682"/>
            <a:ext cx="7044030" cy="22278"/>
          </a:xfrm>
          <a:prstGeom prst="line">
            <a:avLst/>
          </a:prstGeom>
          <a:ln w="57150">
            <a:solidFill>
              <a:srgbClr val="FF0000"/>
            </a:solidFill>
            <a:prstDash val="dash"/>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776442" y="4976834"/>
            <a:ext cx="7010400" cy="0"/>
          </a:xfrm>
          <a:prstGeom prst="line">
            <a:avLst/>
          </a:prstGeom>
          <a:ln w="57150">
            <a:solidFill>
              <a:srgbClr val="FF0000"/>
            </a:solidFill>
            <a:prstDash val="dash"/>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700242" y="3779748"/>
            <a:ext cx="2209800" cy="369332"/>
          </a:xfrm>
          <a:prstGeom prst="rect">
            <a:avLst/>
          </a:prstGeom>
          <a:noFill/>
        </p:spPr>
        <p:txBody>
          <a:bodyPr wrap="square" rtlCol="0">
            <a:spAutoFit/>
          </a:bodyPr>
          <a:lstStyle/>
          <a:p>
            <a:r>
              <a:rPr lang="en-AU" b="1" dirty="0" smtClean="0">
                <a:latin typeface="Verdana" pitchFamily="34" charset="0"/>
                <a:ea typeface="Verdana" pitchFamily="34" charset="0"/>
                <a:cs typeface="Verdana" pitchFamily="34" charset="0"/>
              </a:rPr>
              <a:t>Intermediate </a:t>
            </a:r>
            <a:endParaRPr lang="en-US" b="1" dirty="0">
              <a:latin typeface="Verdana" pitchFamily="34" charset="0"/>
              <a:ea typeface="Verdana" pitchFamily="34" charset="0"/>
              <a:cs typeface="Verdana" pitchFamily="34" charset="0"/>
            </a:endParaRPr>
          </a:p>
        </p:txBody>
      </p:sp>
      <p:sp>
        <p:nvSpPr>
          <p:cNvPr id="15" name="TextBox 14"/>
          <p:cNvSpPr txBox="1"/>
          <p:nvPr/>
        </p:nvSpPr>
        <p:spPr>
          <a:xfrm>
            <a:off x="1700242" y="5111258"/>
            <a:ext cx="2209800" cy="369332"/>
          </a:xfrm>
          <a:prstGeom prst="rect">
            <a:avLst/>
          </a:prstGeom>
          <a:noFill/>
        </p:spPr>
        <p:txBody>
          <a:bodyPr wrap="square" rtlCol="0">
            <a:spAutoFit/>
          </a:bodyPr>
          <a:lstStyle/>
          <a:p>
            <a:r>
              <a:rPr lang="en-AU" b="1" dirty="0" smtClean="0">
                <a:latin typeface="Verdana" pitchFamily="34" charset="0"/>
                <a:ea typeface="Verdana" pitchFamily="34" charset="0"/>
                <a:cs typeface="Verdana" pitchFamily="34" charset="0"/>
              </a:rPr>
              <a:t>Late: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rPr lang="en-US" smtClean="0"/>
              <a:t>© </a:t>
            </a:r>
            <a:r>
              <a:rPr lang="en-AU" smtClean="0"/>
              <a:t>QIMR Berghofer Medical Research Institute</a:t>
            </a:r>
            <a:r>
              <a:rPr lang="en-US" smtClean="0"/>
              <a:t>   |   </a:t>
            </a:r>
            <a:fld id="{97103234-84EB-7642-9B66-484630A12280}" type="slidenum">
              <a:rPr lang="en-US" smtClean="0"/>
              <a:pPr algn="r"/>
              <a:t>20</a:t>
            </a:fld>
            <a:endParaRPr lang="en-US" dirty="0"/>
          </a:p>
        </p:txBody>
      </p:sp>
      <p:pic>
        <p:nvPicPr>
          <p:cNvPr id="3" name="Picture 5"/>
          <p:cNvPicPr>
            <a:picLocks noChangeAspect="1" noChangeArrowheads="1"/>
          </p:cNvPicPr>
          <p:nvPr/>
        </p:nvPicPr>
        <p:blipFill>
          <a:blip r:embed="rId2"/>
          <a:srcRect/>
          <a:stretch>
            <a:fillRect/>
          </a:stretch>
        </p:blipFill>
        <p:spPr bwMode="auto">
          <a:xfrm>
            <a:off x="1436572" y="948907"/>
            <a:ext cx="6196330" cy="5020572"/>
          </a:xfrm>
          <a:prstGeom prst="rect">
            <a:avLst/>
          </a:prstGeom>
          <a:noFill/>
          <a:ln w="9525">
            <a:noFill/>
            <a:miter lim="800000"/>
            <a:headEnd/>
            <a:tailEnd/>
          </a:ln>
        </p:spPr>
      </p:pic>
      <p:sp>
        <p:nvSpPr>
          <p:cNvPr id="4" name="TextBox 3"/>
          <p:cNvSpPr txBox="1"/>
          <p:nvPr/>
        </p:nvSpPr>
        <p:spPr>
          <a:xfrm>
            <a:off x="966158" y="483078"/>
            <a:ext cx="7470956" cy="369332"/>
          </a:xfrm>
          <a:prstGeom prst="rect">
            <a:avLst/>
          </a:prstGeom>
          <a:noFill/>
        </p:spPr>
        <p:txBody>
          <a:bodyPr wrap="none" rtlCol="0">
            <a:spAutoFit/>
          </a:bodyPr>
          <a:lstStyle/>
          <a:p>
            <a:r>
              <a:rPr lang="en-US" dirty="0" smtClean="0"/>
              <a:t>Analysis of RTCs +/- DB by isopycnography; 20-70% sucrose gradients</a:t>
            </a:r>
            <a:endParaRPr lang="en-AU" dirty="0"/>
          </a:p>
        </p:txBody>
      </p:sp>
      <p:sp>
        <p:nvSpPr>
          <p:cNvPr id="5" name="TextBox 4"/>
          <p:cNvSpPr txBox="1"/>
          <p:nvPr/>
        </p:nvSpPr>
        <p:spPr>
          <a:xfrm>
            <a:off x="3968145" y="6349041"/>
            <a:ext cx="1176925" cy="246221"/>
          </a:xfrm>
          <a:prstGeom prst="rect">
            <a:avLst/>
          </a:prstGeom>
          <a:noFill/>
        </p:spPr>
        <p:txBody>
          <a:bodyPr wrap="none" rtlCol="0">
            <a:spAutoFit/>
          </a:bodyPr>
          <a:lstStyle/>
          <a:p>
            <a:r>
              <a:rPr lang="en-US" sz="1000" b="1" dirty="0" smtClean="0"/>
              <a:t>Preliminary data</a:t>
            </a:r>
            <a:endParaRPr lang="en-AU" sz="1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rPr lang="en-US" smtClean="0"/>
              <a:t>© </a:t>
            </a:r>
            <a:r>
              <a:rPr lang="en-AU" smtClean="0"/>
              <a:t>QIMR Berghofer Medical Research Institute</a:t>
            </a:r>
            <a:r>
              <a:rPr lang="en-US" smtClean="0"/>
              <a:t>   |   </a:t>
            </a:r>
            <a:fld id="{97103234-84EB-7642-9B66-484630A12280}" type="slidenum">
              <a:rPr lang="en-US" smtClean="0"/>
              <a:pPr algn="r"/>
              <a:t>21</a:t>
            </a:fld>
            <a:endParaRPr lang="en-US" dirty="0"/>
          </a:p>
        </p:txBody>
      </p:sp>
      <p:pic>
        <p:nvPicPr>
          <p:cNvPr id="46082" name="Picture 2"/>
          <p:cNvPicPr>
            <a:picLocks noChangeAspect="1" noChangeArrowheads="1"/>
          </p:cNvPicPr>
          <p:nvPr/>
        </p:nvPicPr>
        <p:blipFill>
          <a:blip r:embed="rId2"/>
          <a:srcRect l="1812" t="4238" r="11423" b="3405"/>
          <a:stretch>
            <a:fillRect/>
          </a:stretch>
        </p:blipFill>
        <p:spPr bwMode="auto">
          <a:xfrm>
            <a:off x="1433207" y="1121430"/>
            <a:ext cx="6218444" cy="5331124"/>
          </a:xfrm>
          <a:prstGeom prst="rect">
            <a:avLst/>
          </a:prstGeom>
          <a:noFill/>
          <a:ln w="9525">
            <a:noFill/>
            <a:miter lim="800000"/>
            <a:headEnd/>
            <a:tailEnd/>
          </a:ln>
        </p:spPr>
      </p:pic>
      <p:sp>
        <p:nvSpPr>
          <p:cNvPr id="4" name="TextBox 3"/>
          <p:cNvSpPr txBox="1"/>
          <p:nvPr/>
        </p:nvSpPr>
        <p:spPr>
          <a:xfrm>
            <a:off x="1086939" y="552094"/>
            <a:ext cx="7105535" cy="369332"/>
          </a:xfrm>
          <a:prstGeom prst="rect">
            <a:avLst/>
          </a:prstGeom>
          <a:noFill/>
        </p:spPr>
        <p:txBody>
          <a:bodyPr wrap="none" rtlCol="0">
            <a:spAutoFit/>
          </a:bodyPr>
          <a:lstStyle/>
          <a:p>
            <a:r>
              <a:rPr lang="en-US" dirty="0" smtClean="0"/>
              <a:t>Proposed model: DB-treated eEF1A leads to altered uncoating/RTN</a:t>
            </a:r>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r"/>
            <a:r>
              <a:rPr lang="en-US" smtClean="0"/>
              <a:t>©QIMR Berfhofer</a:t>
            </a:r>
            <a:endParaRPr lang="en-US" dirty="0"/>
          </a:p>
        </p:txBody>
      </p:sp>
      <p:grpSp>
        <p:nvGrpSpPr>
          <p:cNvPr id="2" name="Group 13"/>
          <p:cNvGrpSpPr/>
          <p:nvPr/>
        </p:nvGrpSpPr>
        <p:grpSpPr>
          <a:xfrm>
            <a:off x="776417" y="1338239"/>
            <a:ext cx="6344240" cy="3440113"/>
            <a:chOff x="345117" y="1148467"/>
            <a:chExt cx="6344240" cy="3440113"/>
          </a:xfrm>
        </p:grpSpPr>
        <p:pic>
          <p:nvPicPr>
            <p:cNvPr id="6" name="Picture 5" descr="Tat protein-1.tif"/>
            <p:cNvPicPr>
              <a:picLocks noChangeAspect="1"/>
            </p:cNvPicPr>
            <p:nvPr/>
          </p:nvPicPr>
          <p:blipFill>
            <a:blip r:embed="rId2" cstate="print"/>
            <a:srcRect/>
            <a:stretch>
              <a:fillRect/>
            </a:stretch>
          </p:blipFill>
          <p:spPr bwMode="auto">
            <a:xfrm>
              <a:off x="345117" y="1148467"/>
              <a:ext cx="5105400" cy="1528763"/>
            </a:xfrm>
            <a:prstGeom prst="rect">
              <a:avLst/>
            </a:prstGeom>
            <a:noFill/>
            <a:ln w="9525">
              <a:noFill/>
              <a:miter lim="800000"/>
              <a:headEnd/>
              <a:tailEnd/>
            </a:ln>
          </p:spPr>
        </p:pic>
        <p:sp>
          <p:nvSpPr>
            <p:cNvPr id="7" name="TextBox 6"/>
            <p:cNvSpPr txBox="1">
              <a:spLocks noChangeArrowheads="1"/>
            </p:cNvSpPr>
            <p:nvPr/>
          </p:nvSpPr>
          <p:spPr bwMode="auto">
            <a:xfrm>
              <a:off x="1646470" y="3110617"/>
              <a:ext cx="3986213" cy="1477963"/>
            </a:xfrm>
            <a:prstGeom prst="rect">
              <a:avLst/>
            </a:prstGeom>
            <a:noFill/>
            <a:ln w="9525">
              <a:noFill/>
              <a:miter lim="800000"/>
              <a:headEnd/>
              <a:tailEnd/>
            </a:ln>
          </p:spPr>
          <p:txBody>
            <a:bodyPr>
              <a:spAutoFit/>
            </a:bodyPr>
            <a:lstStyle/>
            <a:p>
              <a:pPr marL="285750" indent="-285750" defTabSz="457200" eaLnBrk="1" hangingPunct="1">
                <a:buFont typeface="Arial" charset="0"/>
                <a:buChar char="•"/>
              </a:pPr>
              <a:r>
                <a:rPr lang="en-US" dirty="0">
                  <a:solidFill>
                    <a:srgbClr val="000000"/>
                  </a:solidFill>
                </a:rPr>
                <a:t>Basic domain which binds to the TAR sequence is mutated.</a:t>
              </a:r>
            </a:p>
            <a:p>
              <a:pPr marL="285750" indent="-285750" defTabSz="457200" eaLnBrk="1" hangingPunct="1">
                <a:buFont typeface="Arial" charset="0"/>
                <a:buChar char="•"/>
              </a:pPr>
              <a:endParaRPr lang="en-US" dirty="0">
                <a:solidFill>
                  <a:srgbClr val="000000"/>
                </a:solidFill>
              </a:endParaRPr>
            </a:p>
            <a:p>
              <a:pPr marL="285750" indent="-285750" defTabSz="457200" eaLnBrk="1" hangingPunct="1">
                <a:buFont typeface="Arial" charset="0"/>
                <a:buChar char="•"/>
              </a:pPr>
              <a:endParaRPr lang="en-US" dirty="0">
                <a:solidFill>
                  <a:srgbClr val="000000"/>
                </a:solidFill>
              </a:endParaRPr>
            </a:p>
            <a:p>
              <a:pPr marL="285750" indent="-285750" defTabSz="457200" eaLnBrk="1" hangingPunct="1">
                <a:buFont typeface="Arial" charset="0"/>
                <a:buChar char="•"/>
              </a:pPr>
              <a:r>
                <a:rPr lang="en-US" dirty="0">
                  <a:solidFill>
                    <a:srgbClr val="000000"/>
                  </a:solidFill>
                </a:rPr>
                <a:t>                     “Nullbasic”</a:t>
              </a:r>
            </a:p>
          </p:txBody>
        </p:sp>
        <p:pic>
          <p:nvPicPr>
            <p:cNvPr id="8" name="Picture 7" descr="Tat protein.tif"/>
            <p:cNvPicPr>
              <a:picLocks noChangeAspect="1"/>
            </p:cNvPicPr>
            <p:nvPr/>
          </p:nvPicPr>
          <p:blipFill>
            <a:blip r:embed="rId3" cstate="print"/>
            <a:srcRect l="39371" t="78427" r="18208" b="-1759"/>
            <a:stretch>
              <a:fillRect/>
            </a:stretch>
          </p:blipFill>
          <p:spPr bwMode="auto">
            <a:xfrm>
              <a:off x="1906027" y="3836105"/>
              <a:ext cx="1909763" cy="352425"/>
            </a:xfrm>
            <a:prstGeom prst="rect">
              <a:avLst/>
            </a:prstGeom>
            <a:noFill/>
            <a:ln w="9525">
              <a:noFill/>
              <a:miter lim="800000"/>
              <a:headEnd/>
              <a:tailEnd/>
            </a:ln>
          </p:spPr>
        </p:pic>
        <p:sp>
          <p:nvSpPr>
            <p:cNvPr id="9" name="Rectangle 8"/>
            <p:cNvSpPr/>
            <p:nvPr/>
          </p:nvSpPr>
          <p:spPr>
            <a:xfrm>
              <a:off x="2465621" y="2113666"/>
              <a:ext cx="621506" cy="53975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lang="en-US" sz="1400" dirty="0">
                  <a:solidFill>
                    <a:prstClr val="white"/>
                  </a:solidFill>
                </a:rPr>
                <a:t>Basic</a:t>
              </a:r>
            </a:p>
          </p:txBody>
        </p:sp>
        <p:cxnSp>
          <p:nvCxnSpPr>
            <p:cNvPr id="10" name="Elbow Connector 9"/>
            <p:cNvCxnSpPr/>
            <p:nvPr/>
          </p:nvCxnSpPr>
          <p:spPr>
            <a:xfrm rot="5400000">
              <a:off x="1372825" y="2834194"/>
              <a:ext cx="1655763" cy="1198959"/>
            </a:xfrm>
            <a:prstGeom prst="bentConnector3">
              <a:avLst>
                <a:gd name="adj1" fmla="val 24181"/>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183817" y="2205741"/>
              <a:ext cx="1505540" cy="369332"/>
            </a:xfrm>
            <a:prstGeom prst="rect">
              <a:avLst/>
            </a:prstGeom>
            <a:noFill/>
          </p:spPr>
          <p:txBody>
            <a:bodyPr wrap="none" rtlCol="0">
              <a:spAutoFit/>
            </a:bodyPr>
            <a:lstStyle/>
            <a:p>
              <a:r>
                <a:rPr lang="en-AU" dirty="0" smtClean="0"/>
                <a:t>DYKDDDDK</a:t>
              </a:r>
              <a:endParaRPr lang="en-AU" dirty="0"/>
            </a:p>
          </p:txBody>
        </p:sp>
        <p:sp>
          <p:nvSpPr>
            <p:cNvPr id="12" name="TextBox 11"/>
            <p:cNvSpPr txBox="1"/>
            <p:nvPr/>
          </p:nvSpPr>
          <p:spPr>
            <a:xfrm>
              <a:off x="5545767" y="2558166"/>
              <a:ext cx="813043" cy="369332"/>
            </a:xfrm>
            <a:prstGeom prst="rect">
              <a:avLst/>
            </a:prstGeom>
            <a:noFill/>
            <a:ln>
              <a:solidFill>
                <a:schemeClr val="tx1"/>
              </a:solidFill>
            </a:ln>
          </p:spPr>
          <p:txBody>
            <a:bodyPr wrap="none" rtlCol="0">
              <a:spAutoFit/>
            </a:bodyPr>
            <a:lstStyle/>
            <a:p>
              <a:r>
                <a:rPr lang="en-US" b="1" dirty="0" smtClean="0">
                  <a:solidFill>
                    <a:srgbClr val="00B050"/>
                  </a:solidFill>
                  <a:effectLst>
                    <a:outerShdw blurRad="38100" dist="38100" dir="2700000" algn="tl">
                      <a:srgbClr val="000000">
                        <a:alpha val="43137"/>
                      </a:srgbClr>
                    </a:outerShdw>
                  </a:effectLst>
                </a:rPr>
                <a:t>FLAG</a:t>
              </a:r>
              <a:endParaRPr lang="en-AU" b="1" dirty="0">
                <a:solidFill>
                  <a:srgbClr val="00B050"/>
                </a:solidFill>
                <a:effectLst>
                  <a:outerShdw blurRad="38100" dist="38100" dir="2700000" algn="tl">
                    <a:srgbClr val="000000">
                      <a:alpha val="43137"/>
                    </a:srgbClr>
                  </a:outerShdw>
                </a:effectLst>
              </a:endParaRPr>
            </a:p>
          </p:txBody>
        </p:sp>
      </p:grpSp>
      <p:sp>
        <p:nvSpPr>
          <p:cNvPr id="13" name="TextBox 12"/>
          <p:cNvSpPr txBox="1"/>
          <p:nvPr/>
        </p:nvSpPr>
        <p:spPr>
          <a:xfrm>
            <a:off x="540869" y="146674"/>
            <a:ext cx="8053428" cy="1077218"/>
          </a:xfrm>
          <a:prstGeom prst="rect">
            <a:avLst/>
          </a:prstGeom>
          <a:noFill/>
        </p:spPr>
        <p:txBody>
          <a:bodyPr wrap="square" rtlCol="0">
            <a:spAutoFit/>
          </a:bodyPr>
          <a:lstStyle/>
          <a:p>
            <a:pPr algn="ctr"/>
            <a:r>
              <a:rPr lang="en-US" sz="3200" b="1" dirty="0" smtClean="0"/>
              <a:t>A Tat with a mutated basic domain inhibits reverse transcription</a:t>
            </a:r>
            <a:endParaRPr lang="en-AU" sz="3200" b="1" dirty="0"/>
          </a:p>
        </p:txBody>
      </p:sp>
      <p:pic>
        <p:nvPicPr>
          <p:cNvPr id="15" name="Picture 5" descr="paper pic"/>
          <p:cNvPicPr>
            <a:picLocks noChangeAspect="1" noChangeArrowheads="1"/>
          </p:cNvPicPr>
          <p:nvPr/>
        </p:nvPicPr>
        <p:blipFill>
          <a:blip r:embed="rId4" cstate="print"/>
          <a:srcRect/>
          <a:stretch>
            <a:fillRect/>
          </a:stretch>
        </p:blipFill>
        <p:spPr bwMode="auto">
          <a:xfrm>
            <a:off x="2141869" y="4910148"/>
            <a:ext cx="4913335" cy="15511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7656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descr="G:\HIV\Future Virology\Harrich_Fig.01.tif"/>
          <p:cNvPicPr>
            <a:picLocks noChangeAspect="1" noChangeArrowheads="1"/>
          </p:cNvPicPr>
          <p:nvPr/>
        </p:nvPicPr>
        <p:blipFill>
          <a:blip r:embed="rId2" cstate="print"/>
          <a:srcRect/>
          <a:stretch>
            <a:fillRect/>
          </a:stretch>
        </p:blipFill>
        <p:spPr bwMode="auto">
          <a:xfrm>
            <a:off x="3014265" y="283426"/>
            <a:ext cx="5616624" cy="5852133"/>
          </a:xfrm>
          <a:prstGeom prst="rect">
            <a:avLst/>
          </a:prstGeom>
          <a:noFill/>
        </p:spPr>
      </p:pic>
      <p:sp>
        <p:nvSpPr>
          <p:cNvPr id="5" name="TextBox 4"/>
          <p:cNvSpPr txBox="1"/>
          <p:nvPr/>
        </p:nvSpPr>
        <p:spPr>
          <a:xfrm>
            <a:off x="323528" y="1916832"/>
            <a:ext cx="2935484" cy="923330"/>
          </a:xfrm>
          <a:prstGeom prst="rect">
            <a:avLst/>
          </a:prstGeom>
          <a:noFill/>
        </p:spPr>
        <p:txBody>
          <a:bodyPr wrap="none" rtlCol="0">
            <a:spAutoFit/>
          </a:bodyPr>
          <a:lstStyle/>
          <a:p>
            <a:r>
              <a:rPr lang="en-US" dirty="0" smtClean="0"/>
              <a:t>NB= Nullbasic (Tat mutant)</a:t>
            </a:r>
          </a:p>
          <a:p>
            <a:r>
              <a:rPr lang="en-US" dirty="0" smtClean="0"/>
              <a:t>Inhibits RT, Tat and Rev</a:t>
            </a:r>
          </a:p>
          <a:p>
            <a:endParaRPr lang="en-US" dirty="0" smtClean="0"/>
          </a:p>
        </p:txBody>
      </p:sp>
      <p:sp>
        <p:nvSpPr>
          <p:cNvPr id="2" name="TextBox 1"/>
          <p:cNvSpPr txBox="1"/>
          <p:nvPr/>
        </p:nvSpPr>
        <p:spPr>
          <a:xfrm>
            <a:off x="323528" y="1524000"/>
            <a:ext cx="3010545" cy="276999"/>
          </a:xfrm>
          <a:prstGeom prst="rect">
            <a:avLst/>
          </a:prstGeom>
          <a:noFill/>
        </p:spPr>
        <p:txBody>
          <a:bodyPr wrap="square" rtlCol="0">
            <a:spAutoFit/>
          </a:bodyPr>
          <a:lstStyle/>
          <a:p>
            <a:r>
              <a:rPr lang="en-AU" sz="1200" b="1" dirty="0" smtClean="0"/>
              <a:t>Future Virology 8:757 2013</a:t>
            </a:r>
            <a:endParaRPr lang="en-AU" sz="1200" b="1" dirty="0"/>
          </a:p>
        </p:txBody>
      </p:sp>
      <p:sp>
        <p:nvSpPr>
          <p:cNvPr id="3" name="5-Point Star 2"/>
          <p:cNvSpPr/>
          <p:nvPr/>
        </p:nvSpPr>
        <p:spPr>
          <a:xfrm>
            <a:off x="3597442" y="3717758"/>
            <a:ext cx="553453" cy="50532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5-Point Star 5"/>
          <p:cNvSpPr/>
          <p:nvPr/>
        </p:nvSpPr>
        <p:spPr>
          <a:xfrm>
            <a:off x="6108031" y="5105400"/>
            <a:ext cx="553453" cy="50532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5-Point Star 6"/>
          <p:cNvSpPr/>
          <p:nvPr/>
        </p:nvSpPr>
        <p:spPr>
          <a:xfrm>
            <a:off x="6677525" y="4223084"/>
            <a:ext cx="553453" cy="50532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58582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7357" y="174601"/>
            <a:ext cx="9141118"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fontAlgn="base" hangingPunct="0">
              <a:lnSpc>
                <a:spcPct val="93000"/>
              </a:lnSpc>
              <a:spcBef>
                <a:spcPct val="0"/>
              </a:spcBef>
              <a:spcAft>
                <a:spcPct val="0"/>
              </a:spcAft>
              <a:buClr>
                <a:srgbClr val="000000"/>
              </a:buClr>
              <a:buSzPct val="45000"/>
              <a:buFont typeface="Wingdings" panose="05000000000000000000" pitchFamily="2" charset="2"/>
              <a:buNone/>
            </a:pPr>
            <a:r>
              <a:rPr lang="en-GB" altLang="en-US" b="1" dirty="0">
                <a:solidFill>
                  <a:srgbClr val="981F32"/>
                </a:solidFill>
                <a:latin typeface="Arial" panose="020B0604020202020204" pitchFamily="34" charset="0"/>
              </a:rPr>
              <a:t>BLI </a:t>
            </a:r>
            <a:r>
              <a:rPr lang="en-GB" altLang="en-US" b="1" dirty="0" err="1">
                <a:solidFill>
                  <a:srgbClr val="981F32"/>
                </a:solidFill>
                <a:latin typeface="Arial" panose="020B0604020202020204" pitchFamily="34" charset="0"/>
              </a:rPr>
              <a:t>sensograms</a:t>
            </a:r>
            <a:r>
              <a:rPr lang="en-GB" altLang="en-US" b="1" dirty="0">
                <a:solidFill>
                  <a:srgbClr val="981F32"/>
                </a:solidFill>
                <a:latin typeface="Arial" panose="020B0604020202020204" pitchFamily="34" charset="0"/>
              </a:rPr>
              <a:t> of binding events between Nullbasic and </a:t>
            </a:r>
            <a:r>
              <a:rPr lang="en-GB" altLang="en-US" b="1" dirty="0" smtClean="0">
                <a:solidFill>
                  <a:srgbClr val="981F32"/>
                </a:solidFill>
                <a:latin typeface="Arial" panose="020B0604020202020204" pitchFamily="34" charset="0"/>
              </a:rPr>
              <a:t>RT </a:t>
            </a:r>
            <a:endParaRPr lang="en-GB" altLang="en-US" b="1" dirty="0">
              <a:solidFill>
                <a:srgbClr val="981F32"/>
              </a:solidFill>
              <a:latin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 y="6041161"/>
            <a:ext cx="9110880" cy="816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721" y="979561"/>
            <a:ext cx="349488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82672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fontAlgn="base" hangingPunct="0">
              <a:lnSpc>
                <a:spcPct val="93000"/>
              </a:lnSpc>
              <a:spcBef>
                <a:spcPct val="0"/>
              </a:spcBef>
              <a:spcAft>
                <a:spcPct val="0"/>
              </a:spcAft>
              <a:buClr>
                <a:srgbClr val="000000"/>
              </a:buClr>
              <a:buSzPct val="45000"/>
              <a:buFont typeface="Wingdings" panose="05000000000000000000" pitchFamily="2" charset="2"/>
              <a:buNone/>
            </a:pPr>
            <a:r>
              <a:rPr lang="en-GB" altLang="en-US" sz="1089" b="1">
                <a:latin typeface="Arial" panose="020B0604020202020204" pitchFamily="34" charset="0"/>
              </a:rPr>
              <a:t>Min-Hsuan Lin et al. J. Virol. 2015;89:4827-4836</a:t>
            </a:r>
          </a:p>
        </p:txBody>
      </p:sp>
    </p:spTree>
    <p:extLst>
      <p:ext uri="{BB962C8B-B14F-4D97-AF65-F5344CB8AC3E}">
        <p14:creationId xmlns:p14="http://schemas.microsoft.com/office/powerpoint/2010/main" val="521557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fontAlgn="base" hangingPunct="0">
              <a:lnSpc>
                <a:spcPct val="93000"/>
              </a:lnSpc>
              <a:spcBef>
                <a:spcPct val="0"/>
              </a:spcBef>
              <a:spcAft>
                <a:spcPct val="0"/>
              </a:spcAft>
              <a:buClr>
                <a:srgbClr val="000000"/>
              </a:buClr>
              <a:buSzPct val="45000"/>
              <a:buFont typeface="Wingdings" panose="05000000000000000000" pitchFamily="2" charset="2"/>
              <a:buNone/>
            </a:pPr>
            <a:r>
              <a:rPr lang="en-GB" altLang="en-US" b="1" dirty="0">
                <a:solidFill>
                  <a:srgbClr val="981F32"/>
                </a:solidFill>
                <a:latin typeface="Arial" panose="020B0604020202020204" pitchFamily="34" charset="0"/>
              </a:rPr>
              <a:t>Nullbasic is </a:t>
            </a:r>
            <a:r>
              <a:rPr lang="en-GB" altLang="en-US" b="1" dirty="0" smtClean="0">
                <a:solidFill>
                  <a:srgbClr val="981F32"/>
                </a:solidFill>
                <a:latin typeface="Arial" panose="020B0604020202020204" pitchFamily="34" charset="0"/>
              </a:rPr>
              <a:t>located throughout the cell</a:t>
            </a:r>
            <a:endParaRPr lang="en-GB" altLang="en-US" b="1" dirty="0">
              <a:solidFill>
                <a:srgbClr val="981F32"/>
              </a:solidFill>
              <a:latin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 y="6041161"/>
            <a:ext cx="9110880" cy="816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8579"/>
          <a:stretch/>
        </p:blipFill>
        <p:spPr bwMode="auto">
          <a:xfrm>
            <a:off x="1067041" y="979561"/>
            <a:ext cx="7014240" cy="25161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06704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fontAlgn="base" hangingPunct="0">
              <a:lnSpc>
                <a:spcPct val="93000"/>
              </a:lnSpc>
              <a:spcBef>
                <a:spcPct val="0"/>
              </a:spcBef>
              <a:spcAft>
                <a:spcPct val="0"/>
              </a:spcAft>
              <a:buClr>
                <a:srgbClr val="000000"/>
              </a:buClr>
              <a:buSzPct val="45000"/>
              <a:buFont typeface="Wingdings" panose="05000000000000000000" pitchFamily="2" charset="2"/>
              <a:buNone/>
            </a:pPr>
            <a:r>
              <a:rPr lang="en-GB" altLang="en-US" sz="1089" b="1">
                <a:latin typeface="Arial" panose="020B0604020202020204" pitchFamily="34" charset="0"/>
              </a:rPr>
              <a:t>Min-Hsuan Lin et al. J. Virol. 2015;89:4827-4836</a:t>
            </a:r>
          </a:p>
        </p:txBody>
      </p:sp>
    </p:spTree>
    <p:extLst>
      <p:ext uri="{BB962C8B-B14F-4D97-AF65-F5344CB8AC3E}">
        <p14:creationId xmlns:p14="http://schemas.microsoft.com/office/powerpoint/2010/main" val="26122132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fontAlgn="base" hangingPunct="0">
              <a:lnSpc>
                <a:spcPct val="93000"/>
              </a:lnSpc>
              <a:spcBef>
                <a:spcPct val="0"/>
              </a:spcBef>
              <a:spcAft>
                <a:spcPct val="0"/>
              </a:spcAft>
              <a:buClr>
                <a:srgbClr val="000000"/>
              </a:buClr>
              <a:buSzPct val="45000"/>
              <a:buFont typeface="Wingdings" panose="05000000000000000000" pitchFamily="2" charset="2"/>
              <a:buNone/>
            </a:pPr>
            <a:r>
              <a:rPr lang="en-GB" altLang="en-US" b="1" dirty="0" err="1">
                <a:solidFill>
                  <a:srgbClr val="981F32"/>
                </a:solidFill>
                <a:latin typeface="Arial" panose="020B0604020202020204" pitchFamily="34" charset="0"/>
              </a:rPr>
              <a:t>Subtilisin</a:t>
            </a:r>
            <a:r>
              <a:rPr lang="en-GB" altLang="en-US" b="1" dirty="0">
                <a:solidFill>
                  <a:srgbClr val="981F32"/>
                </a:solidFill>
                <a:latin typeface="Arial" panose="020B0604020202020204" pitchFamily="34" charset="0"/>
              </a:rPr>
              <a:t> digestion of HIV-1 indicates Nullbasic is packaged in </a:t>
            </a:r>
            <a:r>
              <a:rPr lang="en-GB" altLang="en-US" b="1" dirty="0" smtClean="0">
                <a:solidFill>
                  <a:srgbClr val="981F32"/>
                </a:solidFill>
                <a:latin typeface="Arial" panose="020B0604020202020204" pitchFamily="34" charset="0"/>
              </a:rPr>
              <a:t>virions </a:t>
            </a:r>
            <a:endParaRPr lang="en-GB" altLang="en-US" b="1" dirty="0">
              <a:solidFill>
                <a:srgbClr val="981F32"/>
              </a:solidFill>
              <a:latin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 y="6041161"/>
            <a:ext cx="9110880" cy="816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305001"/>
            <a:ext cx="7804800" cy="424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fontAlgn="base" hangingPunct="0">
              <a:lnSpc>
                <a:spcPct val="93000"/>
              </a:lnSpc>
              <a:spcBef>
                <a:spcPct val="0"/>
              </a:spcBef>
              <a:spcAft>
                <a:spcPct val="0"/>
              </a:spcAft>
              <a:buClr>
                <a:srgbClr val="000000"/>
              </a:buClr>
              <a:buSzPct val="45000"/>
              <a:buFont typeface="Wingdings" panose="05000000000000000000" pitchFamily="2" charset="2"/>
              <a:buNone/>
            </a:pPr>
            <a:r>
              <a:rPr lang="en-GB" altLang="en-US" sz="1089" b="1">
                <a:latin typeface="Arial" panose="020B0604020202020204" pitchFamily="34" charset="0"/>
              </a:rPr>
              <a:t>Min-Hsuan Lin et al. J. Virol. 2015;89:4827-4836</a:t>
            </a:r>
          </a:p>
        </p:txBody>
      </p:sp>
    </p:spTree>
    <p:extLst>
      <p:ext uri="{BB962C8B-B14F-4D97-AF65-F5344CB8AC3E}">
        <p14:creationId xmlns:p14="http://schemas.microsoft.com/office/powerpoint/2010/main" val="14548499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fontAlgn="base" hangingPunct="0">
              <a:lnSpc>
                <a:spcPct val="93000"/>
              </a:lnSpc>
              <a:spcBef>
                <a:spcPct val="0"/>
              </a:spcBef>
              <a:spcAft>
                <a:spcPct val="0"/>
              </a:spcAft>
              <a:buClr>
                <a:srgbClr val="000000"/>
              </a:buClr>
              <a:buSzPct val="45000"/>
              <a:buFont typeface="Wingdings" panose="05000000000000000000" pitchFamily="2" charset="2"/>
              <a:buNone/>
            </a:pPr>
            <a:r>
              <a:rPr lang="en-GB" altLang="en-US" b="1" dirty="0">
                <a:solidFill>
                  <a:srgbClr val="981F32"/>
                </a:solidFill>
                <a:latin typeface="Arial" panose="020B0604020202020204" pitchFamily="34" charset="0"/>
              </a:rPr>
              <a:t>Inhibition of RTC DNA synthesis by </a:t>
            </a:r>
            <a:r>
              <a:rPr lang="en-GB" altLang="en-US" b="1" dirty="0" smtClean="0">
                <a:solidFill>
                  <a:srgbClr val="981F32"/>
                </a:solidFill>
                <a:latin typeface="Arial" panose="020B0604020202020204" pitchFamily="34" charset="0"/>
              </a:rPr>
              <a:t>Nullbasic </a:t>
            </a:r>
            <a:endParaRPr lang="en-GB" altLang="en-US" b="1" dirty="0">
              <a:solidFill>
                <a:srgbClr val="981F32"/>
              </a:solidFill>
              <a:latin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 y="6041161"/>
            <a:ext cx="9110880" cy="816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081" y="979561"/>
            <a:ext cx="344160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85408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fontAlgn="base" hangingPunct="0">
              <a:lnSpc>
                <a:spcPct val="93000"/>
              </a:lnSpc>
              <a:spcBef>
                <a:spcPct val="0"/>
              </a:spcBef>
              <a:spcAft>
                <a:spcPct val="0"/>
              </a:spcAft>
              <a:buClr>
                <a:srgbClr val="000000"/>
              </a:buClr>
              <a:buSzPct val="45000"/>
              <a:buFont typeface="Wingdings" panose="05000000000000000000" pitchFamily="2" charset="2"/>
              <a:buNone/>
            </a:pPr>
            <a:r>
              <a:rPr lang="en-GB" altLang="en-US" sz="1089" b="1">
                <a:latin typeface="Arial" panose="020B0604020202020204" pitchFamily="34" charset="0"/>
              </a:rPr>
              <a:t>Min-Hsuan Lin et al. J. Virol. 2015;89:4827-4836</a:t>
            </a:r>
          </a:p>
        </p:txBody>
      </p:sp>
    </p:spTree>
    <p:extLst>
      <p:ext uri="{BB962C8B-B14F-4D97-AF65-F5344CB8AC3E}">
        <p14:creationId xmlns:p14="http://schemas.microsoft.com/office/powerpoint/2010/main" val="74748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141335"/>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fontAlgn="base" hangingPunct="0">
              <a:lnSpc>
                <a:spcPct val="93000"/>
              </a:lnSpc>
              <a:spcBef>
                <a:spcPct val="0"/>
              </a:spcBef>
              <a:spcAft>
                <a:spcPct val="0"/>
              </a:spcAft>
              <a:buClr>
                <a:srgbClr val="000000"/>
              </a:buClr>
              <a:buSzPct val="45000"/>
              <a:buFont typeface="Wingdings" panose="05000000000000000000" pitchFamily="2" charset="2"/>
              <a:buNone/>
            </a:pPr>
            <a:r>
              <a:rPr lang="en-GB" altLang="en-US" sz="2000" b="1" dirty="0">
                <a:solidFill>
                  <a:srgbClr val="981F32"/>
                </a:solidFill>
                <a:latin typeface="Arial" panose="020B0604020202020204" pitchFamily="34" charset="0"/>
              </a:rPr>
              <a:t>Nullbasic incorporation in HIV-1 leads to increased core disassembly kinetics in vitro.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 y="6041161"/>
            <a:ext cx="9110880" cy="816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2811" y="947477"/>
            <a:ext cx="480672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17152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fontAlgn="base" hangingPunct="0">
              <a:lnSpc>
                <a:spcPct val="93000"/>
              </a:lnSpc>
              <a:spcBef>
                <a:spcPct val="0"/>
              </a:spcBef>
              <a:spcAft>
                <a:spcPct val="0"/>
              </a:spcAft>
              <a:buClr>
                <a:srgbClr val="000000"/>
              </a:buClr>
              <a:buSzPct val="45000"/>
              <a:buFont typeface="Wingdings" panose="05000000000000000000" pitchFamily="2" charset="2"/>
              <a:buNone/>
            </a:pPr>
            <a:r>
              <a:rPr lang="en-GB" altLang="en-US" sz="1089" b="1">
                <a:latin typeface="Arial" panose="020B0604020202020204" pitchFamily="34" charset="0"/>
              </a:rPr>
              <a:t>Min-Hsuan Lin et al. J. Virol. 2015;89:4827-4836</a:t>
            </a:r>
          </a:p>
        </p:txBody>
      </p:sp>
      <p:sp>
        <p:nvSpPr>
          <p:cNvPr id="2" name="TextBox 1"/>
          <p:cNvSpPr txBox="1"/>
          <p:nvPr/>
        </p:nvSpPr>
        <p:spPr>
          <a:xfrm>
            <a:off x="325441" y="997245"/>
            <a:ext cx="3608680" cy="1200329"/>
          </a:xfrm>
          <a:prstGeom prst="rect">
            <a:avLst/>
          </a:prstGeom>
          <a:noFill/>
        </p:spPr>
        <p:txBody>
          <a:bodyPr wrap="none" rtlCol="0">
            <a:spAutoFit/>
          </a:bodyPr>
          <a:lstStyle/>
          <a:p>
            <a:pPr marL="342900" indent="-342900">
              <a:buFont typeface="+mj-lt"/>
              <a:buAutoNum type="arabicPeriod"/>
            </a:pPr>
            <a:r>
              <a:rPr lang="en-AU" dirty="0" smtClean="0"/>
              <a:t>Isolate intact cores from virions</a:t>
            </a:r>
          </a:p>
          <a:p>
            <a:pPr marL="342900" indent="-342900">
              <a:buFont typeface="+mj-lt"/>
              <a:buAutoNum type="arabicPeriod"/>
            </a:pPr>
            <a:r>
              <a:rPr lang="en-AU" dirty="0" smtClean="0"/>
              <a:t>Incubate cores at 4</a:t>
            </a:r>
            <a:r>
              <a:rPr lang="en-AU" dirty="0" smtClean="0">
                <a:sym typeface="Symbol" panose="05050102010706020507" pitchFamily="18" charset="2"/>
              </a:rPr>
              <a:t>C or 37C</a:t>
            </a:r>
          </a:p>
          <a:p>
            <a:pPr marL="342900" indent="-342900">
              <a:buFont typeface="+mj-lt"/>
              <a:buAutoNum type="arabicPeriod"/>
            </a:pPr>
            <a:r>
              <a:rPr lang="en-AU" dirty="0" smtClean="0">
                <a:sym typeface="Symbol" panose="05050102010706020507" pitchFamily="18" charset="2"/>
              </a:rPr>
              <a:t>Centrifuge sample</a:t>
            </a:r>
          </a:p>
          <a:p>
            <a:pPr marL="342900" indent="-342900">
              <a:buFont typeface="+mj-lt"/>
              <a:buAutoNum type="arabicPeriod"/>
            </a:pPr>
            <a:r>
              <a:rPr lang="en-AU" dirty="0" smtClean="0">
                <a:sym typeface="Symbol" panose="05050102010706020507" pitchFamily="18" charset="2"/>
              </a:rPr>
              <a:t>Measure pelleted and soluble CA</a:t>
            </a:r>
            <a:endParaRPr lang="en-AU" dirty="0"/>
          </a:p>
        </p:txBody>
      </p:sp>
    </p:spTree>
    <p:extLst>
      <p:ext uri="{BB962C8B-B14F-4D97-AF65-F5344CB8AC3E}">
        <p14:creationId xmlns:p14="http://schemas.microsoft.com/office/powerpoint/2010/main" val="40476910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rPr lang="en-US" smtClean="0"/>
              <a:t>© </a:t>
            </a:r>
            <a:r>
              <a:rPr lang="en-AU" smtClean="0"/>
              <a:t>QIMR Berghofer Medical Research Institute</a:t>
            </a:r>
            <a:r>
              <a:rPr lang="en-US" smtClean="0"/>
              <a:t>   |   </a:t>
            </a:r>
            <a:fld id="{97103234-84EB-7642-9B66-484630A12280}" type="slidenum">
              <a:rPr lang="en-US" smtClean="0"/>
              <a:pPr algn="r"/>
              <a:t>29</a:t>
            </a:fld>
            <a:endParaRPr lang="en-US" dirty="0"/>
          </a:p>
        </p:txBody>
      </p:sp>
      <p:sp>
        <p:nvSpPr>
          <p:cNvPr id="3" name="TextBox 2"/>
          <p:cNvSpPr txBox="1"/>
          <p:nvPr/>
        </p:nvSpPr>
        <p:spPr>
          <a:xfrm>
            <a:off x="396815" y="476672"/>
            <a:ext cx="8350370" cy="6974217"/>
          </a:xfrm>
          <a:prstGeom prst="rect">
            <a:avLst/>
          </a:prstGeom>
          <a:noFill/>
        </p:spPr>
        <p:txBody>
          <a:bodyPr wrap="square" rtlCol="0">
            <a:spAutoFit/>
          </a:bodyPr>
          <a:lstStyle/>
          <a:p>
            <a:pPr>
              <a:lnSpc>
                <a:spcPct val="120000"/>
              </a:lnSpc>
            </a:pPr>
            <a:r>
              <a:rPr lang="en-US" b="1" dirty="0" smtClean="0"/>
              <a:t>Summary</a:t>
            </a:r>
          </a:p>
          <a:p>
            <a:pPr>
              <a:lnSpc>
                <a:spcPct val="120000"/>
              </a:lnSpc>
              <a:spcAft>
                <a:spcPts val="600"/>
              </a:spcAft>
              <a:buFont typeface="Arial" pitchFamily="34" charset="0"/>
              <a:buChar char="•"/>
            </a:pPr>
            <a:r>
              <a:rPr lang="en-US" dirty="0" smtClean="0"/>
              <a:t>As eEF1A is abundant and binds RT strongly, </a:t>
            </a:r>
          </a:p>
          <a:p>
            <a:pPr>
              <a:lnSpc>
                <a:spcPct val="120000"/>
              </a:lnSpc>
              <a:spcAft>
                <a:spcPts val="600"/>
              </a:spcAft>
            </a:pPr>
            <a:r>
              <a:rPr lang="en-US" b="1" dirty="0" smtClean="0"/>
              <a:t>we propose that it is a predominant cellular RT binding protein.</a:t>
            </a:r>
          </a:p>
          <a:p>
            <a:pPr>
              <a:lnSpc>
                <a:spcPct val="120000"/>
              </a:lnSpc>
              <a:spcAft>
                <a:spcPts val="600"/>
              </a:spcAft>
              <a:buFont typeface="Arial" pitchFamily="34" charset="0"/>
              <a:buChar char="•"/>
            </a:pPr>
            <a:r>
              <a:rPr lang="en-US" dirty="0" smtClean="0"/>
              <a:t>The RT thumb and connection domain contain the eEF1A binding site(s). </a:t>
            </a:r>
          </a:p>
          <a:p>
            <a:pPr>
              <a:lnSpc>
                <a:spcPct val="120000"/>
              </a:lnSpc>
              <a:spcAft>
                <a:spcPts val="600"/>
              </a:spcAft>
              <a:buFont typeface="Arial" pitchFamily="34" charset="0"/>
              <a:buChar char="•"/>
            </a:pPr>
            <a:r>
              <a:rPr lang="en-US" dirty="0" err="1" smtClean="0"/>
              <a:t>Didemnin</a:t>
            </a:r>
            <a:r>
              <a:rPr lang="en-US" dirty="0" smtClean="0"/>
              <a:t> B (DB) is an eEF1A binding compound </a:t>
            </a:r>
            <a:r>
              <a:rPr lang="en-US" u="sng" dirty="0" smtClean="0"/>
              <a:t>that potently inhibits reverse transcription</a:t>
            </a:r>
            <a:r>
              <a:rPr lang="en-US" dirty="0" smtClean="0"/>
              <a:t>.</a:t>
            </a:r>
          </a:p>
          <a:p>
            <a:pPr>
              <a:lnSpc>
                <a:spcPct val="120000"/>
              </a:lnSpc>
              <a:spcAft>
                <a:spcPts val="600"/>
              </a:spcAft>
              <a:buFont typeface="Arial" pitchFamily="34" charset="0"/>
              <a:buChar char="•"/>
            </a:pPr>
            <a:r>
              <a:rPr lang="en-US" dirty="0" smtClean="0"/>
              <a:t>DB treatment greatly affected the levels of RTC in infected cells. However W252A RTC are not affected</a:t>
            </a:r>
            <a:r>
              <a:rPr lang="en-US" dirty="0"/>
              <a:t>.</a:t>
            </a:r>
            <a:endParaRPr lang="en-US" dirty="0" smtClean="0"/>
          </a:p>
          <a:p>
            <a:pPr>
              <a:lnSpc>
                <a:spcPct val="120000"/>
              </a:lnSpc>
              <a:spcAft>
                <a:spcPts val="600"/>
              </a:spcAft>
              <a:buFont typeface="Arial" pitchFamily="34" charset="0"/>
              <a:buChar char="•"/>
            </a:pPr>
            <a:r>
              <a:rPr lang="en-US" u="sng" dirty="0" smtClean="0"/>
              <a:t>This suggests that DB binding RT leads inappropriate uncoating and decreased reverse transcription. </a:t>
            </a:r>
          </a:p>
          <a:p>
            <a:pPr>
              <a:lnSpc>
                <a:spcPct val="120000"/>
              </a:lnSpc>
              <a:spcAft>
                <a:spcPts val="600"/>
              </a:spcAft>
              <a:buFont typeface="Arial" pitchFamily="34" charset="0"/>
              <a:buChar char="•"/>
            </a:pPr>
            <a:r>
              <a:rPr lang="en-US" u="sng" dirty="0" smtClean="0"/>
              <a:t>A mutant Tat protein, Nullbasic, binds to RT in virions causing instability of the viral core and defective reverse transcription.</a:t>
            </a:r>
          </a:p>
          <a:p>
            <a:r>
              <a:rPr lang="en-US" b="1" dirty="0" smtClean="0"/>
              <a:t>Conclusion:</a:t>
            </a:r>
          </a:p>
          <a:p>
            <a:pPr>
              <a:lnSpc>
                <a:spcPct val="120000"/>
              </a:lnSpc>
              <a:buFont typeface="Arial" pitchFamily="34" charset="0"/>
              <a:buChar char="•"/>
            </a:pPr>
            <a:r>
              <a:rPr lang="en-US" dirty="0" smtClean="0"/>
              <a:t>The RTC can be destabilized by 1) small molecules that bind eEF1A1 and 2) by Nullbasic that binds RT, both events </a:t>
            </a:r>
            <a:r>
              <a:rPr lang="en-US" smtClean="0"/>
              <a:t>resulting in defective </a:t>
            </a:r>
            <a:r>
              <a:rPr lang="en-US" dirty="0" smtClean="0"/>
              <a:t>reverse transcription. </a:t>
            </a:r>
          </a:p>
          <a:p>
            <a:pPr>
              <a:lnSpc>
                <a:spcPct val="120000"/>
              </a:lnSpc>
              <a:buFont typeface="Arial" pitchFamily="34" charset="0"/>
              <a:buChar char="•"/>
            </a:pPr>
            <a:endParaRPr lang="en-US" dirty="0" smtClean="0"/>
          </a:p>
          <a:p>
            <a:pPr>
              <a:lnSpc>
                <a:spcPct val="120000"/>
              </a:lnSpc>
              <a:buFont typeface="Arial" pitchFamily="34" charset="0"/>
              <a:buChar char="•"/>
            </a:pPr>
            <a:endParaRPr lang="en-US" dirty="0" smtClean="0"/>
          </a:p>
          <a:p>
            <a:pPr>
              <a:lnSpc>
                <a:spcPct val="120000"/>
              </a:lnSpc>
              <a:buFont typeface="Arial" pitchFamily="34" charset="0"/>
              <a:buChar char="•"/>
            </a:pPr>
            <a:endParaRPr lang="en-US" dirty="0" smtClean="0"/>
          </a:p>
          <a:p>
            <a:pPr>
              <a:lnSpc>
                <a:spcPct val="150000"/>
              </a:lnSpc>
              <a:buFont typeface="Arial" pitchFamily="34" charset="0"/>
              <a:buChar char="•"/>
            </a:pPr>
            <a:endParaRPr lang="en-A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144" y="404664"/>
            <a:ext cx="8609162" cy="533399"/>
          </a:xfrm>
        </p:spPr>
        <p:txBody>
          <a:bodyPr/>
          <a:lstStyle/>
          <a:p>
            <a:r>
              <a:rPr lang="en-AU" sz="2800" dirty="0" smtClean="0"/>
              <a:t>Background: </a:t>
            </a:r>
            <a:br>
              <a:rPr lang="en-AU" sz="2800" dirty="0" smtClean="0"/>
            </a:br>
            <a:r>
              <a:rPr lang="en-AU" sz="2800" dirty="0" smtClean="0"/>
              <a:t>Cellular factors stimulate reverse transcription </a:t>
            </a:r>
            <a:br>
              <a:rPr lang="en-AU" sz="2800" dirty="0" smtClean="0"/>
            </a:br>
            <a:r>
              <a:rPr lang="en-AU" sz="2800" dirty="0" smtClean="0"/>
              <a:t>in vitro</a:t>
            </a:r>
            <a:endParaRPr lang="en-AU" sz="2800" dirty="0"/>
          </a:p>
        </p:txBody>
      </p:sp>
      <p:sp>
        <p:nvSpPr>
          <p:cNvPr id="3" name="Text Placeholder 2"/>
          <p:cNvSpPr>
            <a:spLocks noGrp="1"/>
          </p:cNvSpPr>
          <p:nvPr>
            <p:ph type="body" idx="1"/>
          </p:nvPr>
        </p:nvSpPr>
        <p:spPr>
          <a:xfrm>
            <a:off x="700446" y="2133357"/>
            <a:ext cx="4375610" cy="1871707"/>
          </a:xfrm>
        </p:spPr>
        <p:txBody>
          <a:bodyPr>
            <a:noAutofit/>
          </a:bodyPr>
          <a:lstStyle/>
          <a:p>
            <a:pPr>
              <a:lnSpc>
                <a:spcPct val="120000"/>
              </a:lnSpc>
              <a:spcBef>
                <a:spcPts val="0"/>
              </a:spcBef>
              <a:buFont typeface="Arial" pitchFamily="34" charset="0"/>
              <a:buChar char="•"/>
            </a:pPr>
            <a:r>
              <a:rPr lang="en-US" dirty="0" smtClean="0"/>
              <a:t>Endogenous Reverse Transcription (</a:t>
            </a:r>
            <a:r>
              <a:rPr lang="en-US" dirty="0" err="1" smtClean="0"/>
              <a:t>ERT</a:t>
            </a:r>
            <a:r>
              <a:rPr lang="en-US" dirty="0" smtClean="0"/>
              <a:t>) is inefficient (late DNA/early DNA products) compared to reverse transcription in cells. </a:t>
            </a:r>
            <a:r>
              <a:rPr lang="en-US" sz="1200" b="1" i="1" dirty="0" smtClean="0"/>
              <a:t>(Hooker et al. 2003)</a:t>
            </a:r>
            <a:r>
              <a:rPr lang="en-US" sz="1200" dirty="0" smtClean="0"/>
              <a:t> </a:t>
            </a:r>
            <a:r>
              <a:rPr lang="en-US" sz="1000" b="1" i="1" dirty="0" smtClean="0">
                <a:solidFill>
                  <a:prstClr val="black">
                    <a:lumMod val="75000"/>
                    <a:lumOff val="25000"/>
                  </a:prstClr>
                </a:solidFill>
              </a:rPr>
              <a:t>(Warrilow et al </a:t>
            </a:r>
            <a:r>
              <a:rPr lang="en-US" sz="1000" b="1" i="1" dirty="0" err="1" smtClean="0">
                <a:solidFill>
                  <a:prstClr val="black">
                    <a:lumMod val="75000"/>
                    <a:lumOff val="25000"/>
                  </a:prstClr>
                </a:solidFill>
              </a:rPr>
              <a:t>JVI</a:t>
            </a:r>
            <a:r>
              <a:rPr lang="en-US" sz="1000" b="1" i="1" dirty="0" smtClean="0">
                <a:solidFill>
                  <a:prstClr val="black">
                    <a:lumMod val="75000"/>
                    <a:lumOff val="25000"/>
                  </a:prstClr>
                </a:solidFill>
              </a:rPr>
              <a:t> 2008)</a:t>
            </a:r>
          </a:p>
          <a:p>
            <a:pPr>
              <a:lnSpc>
                <a:spcPts val="900"/>
              </a:lnSpc>
              <a:spcBef>
                <a:spcPts val="0"/>
              </a:spcBef>
              <a:buFont typeface="Arial" pitchFamily="34" charset="0"/>
              <a:buChar char="•"/>
            </a:pPr>
            <a:endParaRPr lang="en-US" dirty="0" smtClean="0"/>
          </a:p>
          <a:p>
            <a:pPr>
              <a:lnSpc>
                <a:spcPct val="120000"/>
              </a:lnSpc>
              <a:spcBef>
                <a:spcPts val="0"/>
              </a:spcBef>
              <a:buFont typeface="Arial" pitchFamily="34" charset="0"/>
              <a:buChar char="•"/>
            </a:pPr>
            <a:r>
              <a:rPr lang="en-US" dirty="0" err="1" smtClean="0"/>
              <a:t>ERT</a:t>
            </a:r>
            <a:r>
              <a:rPr lang="en-US" dirty="0" smtClean="0"/>
              <a:t> efficiency can be stimulated by cell lysates. </a:t>
            </a:r>
            <a:r>
              <a:rPr lang="en-US" sz="1200" dirty="0" smtClean="0"/>
              <a:t>(</a:t>
            </a:r>
            <a:r>
              <a:rPr lang="en-AU" sz="1200" b="1" i="1" dirty="0" err="1" smtClean="0">
                <a:latin typeface="+mj-lt"/>
              </a:rPr>
              <a:t>Narayan</a:t>
            </a:r>
            <a:r>
              <a:rPr lang="en-AU" sz="1200" b="1" i="1" dirty="0" smtClean="0">
                <a:latin typeface="+mj-lt"/>
              </a:rPr>
              <a:t> et al., PNAS 2004)  </a:t>
            </a:r>
            <a:r>
              <a:rPr lang="en-AU" sz="1200" dirty="0" smtClean="0">
                <a:latin typeface="Segoe UI"/>
              </a:rPr>
              <a:t> </a:t>
            </a:r>
            <a:r>
              <a:rPr lang="en-US" sz="1200" b="1" i="1" dirty="0" smtClean="0"/>
              <a:t>(Warrilow et al., </a:t>
            </a:r>
            <a:r>
              <a:rPr lang="en-US" sz="1200" b="1" i="1" dirty="0" err="1" smtClean="0"/>
              <a:t>JVI</a:t>
            </a:r>
            <a:r>
              <a:rPr lang="en-US" sz="1200" b="1" i="1" dirty="0" smtClean="0"/>
              <a:t> 2008)</a:t>
            </a:r>
          </a:p>
          <a:p>
            <a:pPr>
              <a:lnSpc>
                <a:spcPts val="900"/>
              </a:lnSpc>
              <a:spcBef>
                <a:spcPts val="0"/>
              </a:spcBef>
              <a:buFont typeface="Arial" pitchFamily="34" charset="0"/>
              <a:buChar char="•"/>
            </a:pPr>
            <a:endParaRPr lang="en-US" dirty="0" smtClean="0"/>
          </a:p>
          <a:p>
            <a:pPr>
              <a:lnSpc>
                <a:spcPct val="120000"/>
              </a:lnSpc>
              <a:spcBef>
                <a:spcPts val="0"/>
              </a:spcBef>
              <a:buFont typeface="Arial" pitchFamily="34" charset="0"/>
              <a:buChar char="•"/>
            </a:pPr>
            <a:endParaRPr lang="en-US" dirty="0" smtClean="0"/>
          </a:p>
          <a:p>
            <a:pPr>
              <a:spcBef>
                <a:spcPts val="0"/>
              </a:spcBef>
              <a:buFont typeface="Arial" pitchFamily="34" charset="0"/>
              <a:buChar char="•"/>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000" b="1" dirty="0" smtClean="0"/>
          </a:p>
          <a:p>
            <a:endParaRPr lang="en-US" b="1" dirty="0" smtClean="0"/>
          </a:p>
          <a:p>
            <a:endParaRPr lang="en-US" sz="1000" b="1" dirty="0" smtClean="0"/>
          </a:p>
          <a:p>
            <a:endParaRPr lang="en-US" b="1" dirty="0"/>
          </a:p>
          <a:p>
            <a:endParaRPr lang="en-AU" dirty="0"/>
          </a:p>
        </p:txBody>
      </p:sp>
      <p:sp>
        <p:nvSpPr>
          <p:cNvPr id="6" name="Footer Placeholder 5"/>
          <p:cNvSpPr>
            <a:spLocks noGrp="1"/>
          </p:cNvSpPr>
          <p:nvPr>
            <p:ph type="ftr" sz="quarter" idx="10"/>
          </p:nvPr>
        </p:nvSpPr>
        <p:spPr/>
        <p:txBody>
          <a:bodyPr/>
          <a:lstStyle/>
          <a:p>
            <a:pPr algn="r"/>
            <a:r>
              <a:rPr lang="en-US" dirty="0" smtClean="0"/>
              <a:t>© </a:t>
            </a:r>
            <a:r>
              <a:rPr lang="en-US" dirty="0"/>
              <a:t>QIMR Berghofer Medical Research Institute   </a:t>
            </a:r>
            <a:r>
              <a:rPr lang="en-US" dirty="0" smtClean="0"/>
              <a:t>|   </a:t>
            </a:r>
            <a:fld id="{97103234-84EB-7642-9B66-484630A12280}" type="slidenum">
              <a:rPr lang="en-US" smtClean="0"/>
              <a:pPr algn="r"/>
              <a:t>3</a:t>
            </a:fld>
            <a:endParaRPr lang="en-US" dirty="0"/>
          </a:p>
        </p:txBody>
      </p:sp>
      <p:pic>
        <p:nvPicPr>
          <p:cNvPr id="4" name="Picture 3"/>
          <p:cNvPicPr>
            <a:picLocks noChangeAspect="1"/>
          </p:cNvPicPr>
          <p:nvPr/>
        </p:nvPicPr>
        <p:blipFill>
          <a:blip r:embed="rId2"/>
          <a:stretch>
            <a:fillRect/>
          </a:stretch>
        </p:blipFill>
        <p:spPr>
          <a:xfrm>
            <a:off x="5292079" y="2133357"/>
            <a:ext cx="3611683" cy="3383875"/>
          </a:xfrm>
          <a:prstGeom prst="rect">
            <a:avLst/>
          </a:prstGeom>
        </p:spPr>
      </p:pic>
      <p:sp>
        <p:nvSpPr>
          <p:cNvPr id="5" name="TextBox 4"/>
          <p:cNvSpPr txBox="1"/>
          <p:nvPr/>
        </p:nvSpPr>
        <p:spPr>
          <a:xfrm>
            <a:off x="1913021" y="4590615"/>
            <a:ext cx="2326278" cy="369332"/>
          </a:xfrm>
          <a:prstGeom prst="rect">
            <a:avLst/>
          </a:prstGeom>
          <a:noFill/>
        </p:spPr>
        <p:txBody>
          <a:bodyPr wrap="none" rtlCol="0">
            <a:spAutoFit/>
          </a:bodyPr>
          <a:lstStyle/>
          <a:p>
            <a:r>
              <a:rPr lang="en-AU" dirty="0" smtClean="0"/>
              <a:t>Late </a:t>
            </a:r>
            <a:r>
              <a:rPr lang="en-AU" dirty="0" err="1" smtClean="0"/>
              <a:t>DNA:Early</a:t>
            </a:r>
            <a:r>
              <a:rPr lang="en-AU" dirty="0" smtClean="0"/>
              <a:t> DNA</a:t>
            </a:r>
            <a:endParaRPr lang="en-AU" dirty="0"/>
          </a:p>
        </p:txBody>
      </p:sp>
    </p:spTree>
    <p:extLst>
      <p:ext uri="{BB962C8B-B14F-4D97-AF65-F5344CB8AC3E}">
        <p14:creationId xmlns:p14="http://schemas.microsoft.com/office/powerpoint/2010/main" val="351309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r"/>
            <a:r>
              <a:rPr lang="en-US" smtClean="0"/>
              <a:t>© </a:t>
            </a:r>
            <a:r>
              <a:rPr lang="en-AU" smtClean="0"/>
              <a:t>QIMR Berghofer Medical Research Institute</a:t>
            </a:r>
            <a:r>
              <a:rPr lang="en-US" smtClean="0"/>
              <a:t>   |   </a:t>
            </a:r>
            <a:fld id="{97103234-84EB-7642-9B66-484630A12280}" type="slidenum">
              <a:rPr lang="en-US" smtClean="0"/>
              <a:pPr algn="r"/>
              <a:t>30</a:t>
            </a:fld>
            <a:endParaRPr lang="en-US" dirty="0"/>
          </a:p>
        </p:txBody>
      </p:sp>
      <p:sp>
        <p:nvSpPr>
          <p:cNvPr id="4" name="TextBox 3"/>
          <p:cNvSpPr txBox="1"/>
          <p:nvPr/>
        </p:nvSpPr>
        <p:spPr>
          <a:xfrm>
            <a:off x="7331984" y="179348"/>
            <a:ext cx="184731" cy="369332"/>
          </a:xfrm>
          <a:prstGeom prst="rect">
            <a:avLst/>
          </a:prstGeom>
          <a:noFill/>
        </p:spPr>
        <p:txBody>
          <a:bodyPr wrap="none" rtlCol="0">
            <a:spAutoFit/>
          </a:bodyPr>
          <a:lstStyle/>
          <a:p>
            <a:endParaRPr lang="en-AU" dirty="0"/>
          </a:p>
        </p:txBody>
      </p:sp>
      <p:sp>
        <p:nvSpPr>
          <p:cNvPr id="5" name="AutoShape 2" descr="data:image/jpeg;base64,/9j/4AAQSkZJRgABAQAAAQABAAD/2wCEAAkGBhQQERUUEhQWFRQVFRQUGBgUGBwYGBgUGxcVGBkYFBgZHCceFxokGhccIDAgIygpLC0sGB4yNzAqNSYrLCkBCQoKDgwOGg8PGiklHyU1KSwpKjUsLik1LC4pKi0xLCwsKikpLC8tNSkpLCwvLSwsLCosLDAsLCw1KSksLC0pKf/AABEIAFwCIgMBIgACEQEDEQH/xAAcAAEAAgMBAQEAAAAAAAAAAAAABQYDBAcCAQj/xABHEAACAQMDAQYDBgIGBgoDAAABAgMABBEFEiExBhMiQVFhFHGBByMyQlKRM6EVJGKCsdEWVHOywfAXU3KDk5TU4eLxQ5LS/8QAGQEBAAMBAQAAAAAAAAAAAAAAAAECBAMF/8QAKREBAQACAQQABQMFAAAAAAAAAAECEQMEEiExEyJBUYEUM0IyYXGR8f/aAAwDAQACEQMRAD8A7jSlKBSlKBSlKBVS7caq0eFViONxx9f8qttQHars0btQUYK4yPF0I+nQ5oOaaXrbiUtuPX1rsGmXXexI/wCpQa5mfs8nU5lZEi3DeyHLbc8kDFdRtYFjRUT8KgAfKgy0pSgUpSgV8zX2qJ237TvbuqjoQT+xxWXqOo+DJ43b6i2OO16DV9rlWi9sHL5zxXTbC57yNW9R/OqdP1Xxb25TV/2XHTYpSlbVSlY5p1QZYgD1Na0WsRMcBv3BA/c1FsidVmvZNqMfQVBxXRJqwyRhgQehGKh10hlbjkeRqUN6ykzW5WrBCU6//VbVApSlApSlApSlApSlApSlApSlApSlApSlApSlApSlApSlApSlApSlApXw1UtY+0iCFisYaZhwSvCA/wDaPX6A1TLPHCbyq2OFy8SLdSudf9LDf6uP/E/+NP8ApYb/AFcf+J/8a5fqeP7uv6fk+zotK57H9rH6rfj+zJ/mtTuk/aBazkKWMTHylGB9GGV/nVpz8d8Sq3hznuLLSvgNfa7ORSlKBSlKBSlKBSlKBSlKBSlKBSlKBSlKBSlKD4yggg8g8H5VH6c/dsYGP4RujJ84/T5qeP2qRrS1O1LqGT+Ih3J7nzU+xHFBu0rBZ3YlQOvn5eYPmD7g8VnoFKUoFVftn2N+NjGwhZFyRnoc4yD6dKtFK5cvFjyT5vwmXTleh9hplm7t9qlQGPOfDnGRjrXTrW3EaBR0AxWjqJ7ueGTyJMLfJuR/MVKVTj6fDjy7p7LdlKUrQhS+1F2TcbT0UDA+YyTWrbPVo1LREuHycgqMZHn7H5V4t+zyRYOSxz59B9Kz3jtrrM5IlLfhVB64GfnistYVFZq0ORXkDFaeta3DZwtNcSLFGvVm/wAAByx9gCTVa0j7XtMupRFHc4djhe8R0DE8ABmUDJ8gTzQXOlRcnaW3W7WzMn9ZaPvRHtbmPxDO7G38p4znipSgUpUI3bO0F58EZh8Uf/x7W/Tvxu27AdvOM5xQTdKitf7TW9giPdSd2skgiU7WbLkEgYRSRwDyeK+23aa3kupbRJM3EKq8ibWG1WCkHcV2nh16E9aCUpSlApSta+1OKAAzSJGGYKC7BQWPQDPU+1Bs0pVc7T/aFY6awW6nCuwyEUM749Sqg7R7nGaCx0qB7MduLPUgxtJhIU/EpDI4HrtYAke44qeoFKjNc7RwWQjNxJsEsiwp4WbdI2cL4QcdOp4qToFKUoFKUoFKUoFK0tY1iK0heedtkUYBZsFsAkDooJPJHQVlsL5J4o5YzujlRZEbBGUYBlOCARkHoRQbFKi4+0tu121mJP6ysfemPa3Efh53Y2/mHGc81KUFW+0XVGhtNqHDSsI8jrtwWb9wMfWqJ2Q7Li+dwzlFRQfCAWJJIGM8Y4q1/at/Ah/2p/3GrnlnfyQtuidkbGMqcceh9RXm8+U+L83qPQ4cb8P5fbPremfDTyQ7t2w4z6ggEZHkcGtGtu1sprl22K0r/iY9evm7McD6ms1z2duI1LtEdi9WVkcD/tbGOPrWazfmTw0SyeLfKOpWzZadJOSIkLlRk4IGBnGTkjzrb/0Yuv8AqT/+yf8A9U1b9KXKT3Un2S7avaERyEvB0x1Mfunt/Z/b36zDMHUMpBVgCCOQQehFcBkQqSDwQSCPcda6F9mGulg1s5/CN8ef058S/QkH6n0rX03NZeysvUcU13xf6UpXoMJSlKBSlKBSlKBSlKBSlKBSlKBSlKBSlKBWG7m2IzegJrNWhLc99ujQbl5VnP4R6gfqP8qpyS3GzH2mOa6V2mInnZyeZCVXOAM9TjzJxXQdA1fvgR6DNVa6+zIiTMTAr18XB/8AerBZdnJYFBilAcdQy5Rh+k+Y+Y/Y15PB03LhzzKbk+vn+zpcpYsNKjLbWxuEcymGQ9A3Kt7xv0b5dfapOvZcisU1yqYDHBPQeZ+QrLVE7baJM7zXPxAjWOLEaYPPGWyQeMnjoaCzarIs9u/dsGZRvGD0ZeR/hW/aTiRFcdGUH9xXKvs31NxOEYEgowb64610HszPhHiPWGRk/uk7l/kaCarxNJtHv0Hzr3WBfE2fJeB8/OgyRJgY/f514vLkRoWPQVlLY61H6gyyoV8W0ckp7c4oNSLXNx/Ko9zzUxDMHGQc1QYev1q06EWUHI64xn/GgqX2x9nri4W0nt4/iFtZTLJbjkyDMZHhH4uEZSACcSHGehgNd7ZaXqka2moQXFg+5SrPEEKkcHa+DtXqCWUDHpVs+0JdQiktrqw3ypCx7+2Vsd4hxzjzOMjjJGQcHBFVjtd2rl1i1a0g0q772Qr47mMIkRBB3B2PXy5x1PyoLC/aB49bgs1Ebx/A973rKDMSO8A+8B6HaD08z61Ddh+2mr6skbxLbJFHKFuHcMC/KsUhUbsERsOT5nyr3p/Zie31uzyrvHDpawNNtJQyKJRgt6/51K/YfpcttpYSeN4n76U7ZFKtg7cHBoLxfXqQRPLIdqRozsT5KoJJ/YVwBtMnk09tc24uRqAvFGTn4VTs2ZwON3n0Kr710z7YfiJbIWtrHI73UiRsY1JCRhlLFyBgKTgHJGQW8s1hX7E7Hu9mbj8OP477c4/TnGM+VBD/AGz6ilzpunzRnKS3dvIvyaKU1p95d/6S6gliIu9eKAF58lIoxFbFm2ryzHIAHH8qgbrR75tLisntp2ez1JSp7tsNbkT+NTjBUNnoTgFfIirPNLdWPaC+u1s55rZ44UcxLkkd1Bh4gf4hVkKlR+r2olM6N20u7bUPgNU7os8TTQzwBgrKodmDg9DtRj7YxzkGtDT+1mrajE13Zmzhgy3cwz7jJIqkgmRgcKTjjHn7c1it7KfW9VS6a3mtbS2gmiX4hNkkkkiOhIU84w4P9z1PFe0LSIrCE21/oktzcxlgksMXexzKWOwmQfhx056KBkA8UQsGofbDKbOyuYIhvluHt5oSCW7xVB2R8jBJIxn9Q86hftHTVjDA181oEa7hMSQhyySnO0SEgAqPPBOa29R7K3KwaV/U44X/AKQW4litEOyJMoAZeW8QVRk5xxjyq0/bHpc01nC0ETSmG5imZIxlyi5ztHU/IUFu0NLgQqLtomny24wgiPG47dobn8OM+9cv1RZ9J1m6vJLGS7guQu2SFe8aIBVBGMHbyMHOAQFwT0rp2gax8XAs3cywbt33c67JFwSPEuTjOMj2Iqgy63qGkX1ybiG6vrKdt8LQ/eNDyzbAnkPFt5x+BcE9KD52V1HS9R1Rby2kmgu0jZHt2VYxIACGLDad7DIztb8i5HrsTaxrMonmzaWMUbN3cd0CXdB+aRgcKD6/P0yYqC2uNX1e3vYrOWzhtkfMk6iOSV8NtUr1I8WM8jG7nyqG7PWhSOSO+0m6u9SLSfeyp3kTMclSJXbYijzI4+dEtjtX2sbUtL0u5kVY2OoxhwD4QU7wFhnoMDPPT1q56b2zuNTvimn92LGBts9xICxkfGdtsAQCOniPGGz6buaw6FcS6TaWjWtyHh1L73MbDMTiTcykc7QDgt0z0PnV0uNCk0TU457KB3sLlRHcRQoX7plGFkVRz554B6OOrCg89se0us6bG00s2nCMuVjRVmaZySdqquAC2OvOBWzc9ub+G1s4pIof6Svmfu1bKRxRgZ3SjJIYAjK59fTFVuLUp7jUje6hp19IsXFrBHFlIuc733MNz5APz+S4le2tlJqXwl+thM6W0kkc1pOoWSSJgp3quTuAPQevyohJL2uvrC7gh1B7aaG7buo5rcFTHOcBRIpPKkkDP18qx6X9pM/9GajNcd2LqxlmhwqkIXGFjJUtnG/OefKo3SdOhuruAWeii2iRxJPNeQGMqBhgsChwS+RjPIB8iKxdq+yE51ho4oWNpfvZyzuFJQGF3ZgxHC52+f66CUj+06ddEmupFT4yKZrYoFIHfd4FUFMk5CkEjPlWHUu3d98ZFY99Z2kgtopJZbgHa8zgZSAEgYycAHk4PpitLVeyVzJrZg7p/gZLuHUGcA7NyQ4KMemWcYI64wale3EjfGlb7TBeWRjAhlt4TJPG5xuVyGyBkE5AXqOvNEtXtTqF/Jo2oJqEUYKKndzQMDHMpkXJC5LKRx1xnPtTQe280sGn6fpgje4W0tmuJZBuigRY0VlYAgtIDgbfIkD1xXbPszc/Bar8NbXUNnLHCLa2myZd4dS5WMksvOTz1BHJxUnL2Jm0+107UdPhf4qKKL4qAZDTB1BkDr13bzgjHHHHgAoLXp/aCQ6/JZssRVLNZe8EeJWf7oHLZ/DyePlV7rmuh20svaJ7vuZUgk09AGkRlw5MJ2NuHDjByPY10qiFG+1b+BD/ALU/7jVzWul/aqhNvCfIS8/VGrmleV1H7len0/7cTWquY7S2iXhJFeZ8fnk3lQG9doAGPetDR7toJ43j4O5QQPzKSAVI8wRxis9nqY7sQzRmSMMWTadsiM3XYcHIJ/KR1rdW3WxPeSD+sdYoWIbuvSScjjcOoT15Ptz93u/x+FvU1f8ArJNbLE2pouNijAHkB8QnH06fSqyFX0H8q3rPVpYWZ0fDPncSA27J3HO4Edea3E7USk/eiOZPNHjQZHnhlUFT7iovbkmTLFECpbsnd91ewN6yBD8n8H/GsOuWCwzFUJMbKkseevduoZQfcdPpXjRULXMAH/XRf761E3jkm6yxd2FKUr23kFKUoFKUoFKUoFKUoFKUoFKUoFKUoFeJZggLMQAOpNal9cbTWtZwCYnvDuA/CPIe59TXL4nz9uk6ZMPcdcpD6dHf5/pX+Z9qkYogoAUAAcADoKx9wR0Yj54P+NMOP0n9x/nXVDNStG7vzGPEpGfMHIrXj1Zc/i/figkLq0SVSsihlPkwz/yard7dy2LYjJnhHWNz94n+zY/jHs3PvVgl1FEXcT16Ack/IVS9XaSSQnaVDHPXPFBMTdvbdYTJuyRx3fR92M4ZTyvzqg3vbCWcnvGDI35CBsHoB5/XOa2u2eiEwCVVzIoKnA529c+vUY+tc1gd5Dsy4ycZQZYfT51g57nc9S601cUxmO9bd37HRwSxCSGJI2HgcJ+oc5555HrWeYG1u5JiyCCSOMPyd4kXIBC4xgg9c1F9gNIltbUs7jMp4XjP4cKSc8E+lU7tc00VwySHJbxZzkYPTH+H0rXxXK4Tu9uGeu66dJu9UNxGfhZsSqCQOMN7HPT51m0/UZViVZFXvQPHtOVHuT6/8a5r2WuysyqCSeuBk8DqeOgq66rqrLEzmNU3PsBH4nUDhm445yB/705crjjue1Ymo5QxzI2fYdKkoGBHhxj2rnttqbPVt0K44OT5CuHHycndrJNkSnwaZzsXPrgZrw4Ckk18mvgDgDLHoP8AifQV6itznc5y38h8q1qtGDUi1y8DLtAjSVDn+IpLK4I6gqQv0daz61qRt4S6qHfKoiE4DSOwRFJAOBuIycHAzwa0e0i900F0BzDJsfHXuJSqSf3VbZIf9nX29+/voovy26G5brjvH3xQg+Tcd62PIhDjkGgk9Pnd0zIndtukG3O7wq7KrZH6lAbHluxWzXPtKtnnmtozJIIyuqtIFdgz7b1Aq7gchefLHAxwCRU/2TjCSX6LkIl4FRckhV+Ds2wueg3MT8yaCxV8qp6rHK812sYdwPgi0aPsZo8yF1RsgKSPcZxjPNebR7X4iJYC9pMH5jkikiE6bX3RjeAkpH48oWK7PQkEJ3tFqptbaWZVDmNchSdoJyBgsAcDn0NaHxep/wCrWX/m5f8A0lfe32f6OuMDJ2cAnGTuXzwcUkv9RwdtpbZ8s3j9f/K0G/our/EK+UMckbtFIjEEq4weCOCpVgwPow4B4EhVBivQQiOZgbie4kuxHG/eb4QidyBESUT+H4wSGVep35rdd445YXs4Z0fvY43TupY43hd1V2cMuzKA94G6+AjPiNBcqVRu6t4lZb+GdZWeQGfbLIDljh0mi3GBMEEZKbAPLFFulkljiuZJblILaB90McjRzyybwZZBECCAEyFJIy5OCQCAvNfKponETyfDM9vC1vMzmeKRYYZVC7Jh3mAq43blGAcA8c51NUFslo8lvFcGWNNyzlJUfenO95JdpcEjJ6hhkcg0F+r5VQtrATXF88zO8cUqFYt7BN/wsBJYA+IYIwp8IOTjJzW7o/Z6OaBJbgd7LMqyszEnaWAIWLn7tFGAAuOmTkkkhJS6rtu47fb/ABIJ5t2endvAm3GOc99nOfy+/EhVLn0Utf2sMsjuq2t6c7mDPELiz2RyPncwwV3c+PZzkEgygsEtbyAQjYkyTK6KfASoVlfb0DDxDIxkNznAwEvqepJbRNLIcKoycAkk9AqqOWYkgADkkgVFpdX8i71it4uMrHK7lyMZAldF2xN5EKJAPU147WDL2IIzGb2PfnpxFM0ef++EePfbVhoIzRdY+IDq6GKWJtkkbHODgFWVhw6MpBDD3BAIIElVY7VapGrCFC6yytCkrQo5lEBEzeFkGdxEbqCDldxYY4rQ1Awxp3lnBcpPGQ6hYZ173HWOXcArhhkZfoSG6igu1auo34gVWILbpIouPWR1QHnyBbNQWi6Kk5nefMo+JnCK5JVFDkeFemScnPXoOlRFzZo6zROu9bbUraGLcSxWJxZylMk5IDSsB6LgeVBf8V8qp22iiS8uEct8PEsGyFWZVLmNsmTB8agYwp4ySSCcER+h3VtcwJPPFcSSTqsuTDOwjVwCqQlVwqquBlMZILdTmgvtKh+y8rmEh+8ISR0RpVZXaLgoWDeIkA7dx5O3PnUxQQXbbTDcWUiryygSL7lTkj6jI+tcZBr9BEVyLtv2YNpMXQfcSHK46Ix5KH/Ee3HlWHquP+cbemz/AI180sJFArwTW63D7tzzSbWiGcBYlKnBI5Ln14qPbRCSSbq0JJySZ8kn1J28moulYrdtXbpuw6XuZl763XaQMtLhW90OPEK2E0WMHMt1AEHXuXMjkeiKFxn3JxUVSoTq/du6xqPfylwu1QFRF/TGo2qD74/xqZ+zzTTNeq35YQZD8yCqj9zn+6arcURdgqgszHAA6knoBXY+x/Zz4KDa2DI/ikI9fJR7KOP3PnXfgwuee/y482cww1E9SlK9V5pSlKBSlKBSlKBSlKBSlKBSlKBSlKDRvrMv0rzaWxhySMg/p5I+nn9KkKVXtm9jxFMGGVIP/Pn6V7rBNZhjnlW/UvB+vr9a4n207bXMk0kZfEUbsg2+HO04ywHU8fKq8nJ2RfDDudn1O17xOOo5FQ8FqzfgXcfU/hH18z8qoH2fazI1zHGXYxy5VlycHwkg+3T9q7CiADA4HtUcXL8SbTnh2VDWdljJflvU+Xy9BVa1rttaae7RyEyzDkonRScEK3vg5q5zgs4UdBhmP+Ar8ra1LN8TOJdwl72TeD13bif29PbFdXN23QvtEtr47NjQyFtoBIKk+XPlUrb64rMUtbcSTLlWlKbYwc+chHjPsP3riPZK0kkuYVjRnYyIcD0BGSfQDzJruN92ytbfJZxjLAbeQcHBxiosl9jydEeNlnuZO8VTkxp4I0J81Axu+tReofZ81w8k8bfiYlQ7biV8iG8h6A9K3dPn/paQSg/1OJhtUHmWUYOXHkoz0qxyobU7k/hE+Jemz+0vt6ipFI7K6E6t3oIReQGByxIOOB5c+tWWFjIdlwo3EYz+RwOhX0PtWtokoXvOPu2kLxkkDKtz09M1Mzzw90S5+nnny248/lXHHm4872y+U6sRp7LoDlWKj0POPrWazXHhhOR5uen931NeFLuyCcMkJ6DzJ8u9I5GfSrD8MuBtwAOmOmK6ySekNe1twg46nqT1PzrdTpXhYqyVIxXlqssbxuMq6sjD1VgQf5Govsxo8lvG3fyCWaRgXcZwVVVjQAHp4EBIHG5nI61v3uorEVXDM752ogyxAxk+gAyOSQOR60stSWUsuGV0xuRxhgDnB9CDg8gkcH0oIjRuzjwyRuzKQi3oOM89/crMuMjyUYPvXqTT7mCaZ7VYJEuGWV1mkeIrKI0iJVljk3KVjTjAwQTk5wJqe6VNufzsEGPUgn/ga9yyhQSegBJ+Q5oK1H2anEk03fL30jwyrgHYGRWQxsuQTGVOOuc5b0FZJ9Pu7sxrcLbwxxzQzkwyvM7NE4dVG+KMICyrlvFkbhgZ3CwQTh1Vh0YBh8iMiveaCN7SaY1zaywoQGdQAWzgcg8458qkqxyXKqyqTy5IUc84GT8uBX2GbcobBGfJhg/UeVBX37OSiSSWN0WUXLTR5BKtG8UUckUw4IBKZBU8EIecFTmSzu53T4juYYkYOUgkeRpGH4Q7tHHsQHnABLELyACDO5rzLKFUsxwqgkk9ABySaCAtba+t1WGMW80aDakkssiSBAcKJFET94yrjLbxuI6LWO27OzWgV7UxySbNkqylo45PG8gKMquYtrSPgbWG0geQNTFtrCOcYdSVLrvUruQYyRn5jg4PPSvVlqizY2rIAV3AsjKCOMcke9BDXWh3N0rtO8cT7CsSRFpI1berh5SwQyklFGMLgFhk5zXzUdPvbyGSCX4eBXQqXikeVm68YeJAgPGTljgkDnDVZc0zQRGhaXJH37T7N07pIVjJZVxBFEV3MqlhmM84HBFa0Fre26iGFbeSFQFR5ZJEkVOgVkWJhJtXody5wBx1qwZpmggdP7ONFcQzGTfsgukcnILSzy28pZR0VR3RAGeAVHNb95p7PPBICMRd7kHqd6gDFSGa+ZoNTVtLW5iaJ8gHBDL+JHUhkdCejKwDA+oFRatqKDbstZscCVpZIiR5F4hE4yB6Pgn9PlMW16JGcKD4G2kkYBYdQPXFaY7QKQzCOVlRnUsqZGUYq2ADk4KnoKDQ/wBFn7piZs3bSrP323wiVBtVRHniHZlNgbOGY7tx3V7ltb24xHMIIYtyl2gkeSR1BzsXdGgjDYGTljgsBzhhOxTB1DKQVYAgjzB5BFes0GjpFg0KuGIO6aWQY9HcsAc+eDUXJ2ac/FEOu6W7huo85wDHHbKFk+bQHp5MKsWaZoIvSrGRZJZJQgaUREqjFgrKm1gGZVLDPQ4HyFaNrY3lovc2628kC8RGWR4njjzxGVSJ1kCjIByvAUY4LGxZrC14okWP8zKzj02qUB5+big19GsGhjxJIZZGZnd8bQXY5IRcnag/CBk8AZJOSd+la2oajHAjSSsFVQSST6DPA8z7Cg2aw3dmkyMkihkYYIPQisV1qSx7RhmZ8lVQZYgYJOPIDI5OOo9axnWo9qkbmLFlChTvyv4gV/LjHOcDp6insc+1/wCzaWMlrb71Ou0n7wew8nH8/nVQubdojiRWQ+jgqf513EawhUMqyNkspCoxKspwQwxlTXq1ukuFJCkgMVIdccjg8Ec88Vjz6SX+m6asepynvy4PvHqKl9L7K3Nyfu4mA/W4KJ+5GT9Aa6tLfW8LN4MbMb3SPwpkA+NgOOCCfQHJxWxca1HGzKdx2Y3sqkqmRkbyOnBz7AgnAquPSferXqr9Iiuy3YqOy8ZPeTEYLkcL6iMeQ9+tWStWfVI0dELjfIdqqDknws2ceQwp5rFc61HGzA7zsALlVLBARkbiPbnAyQOT1rZjjMZqMuWVyu636V8Vs8ivtWVKUpQKUpQKUpQKUpQKUpQKUpQKUpQKUpQeZHCgknAHJrmOu/ZU1zM80LiNZGL7HHIJ5J9snnHvXTzSq5YTLxVplcfSodjfs+WxYSO/eS4wMDCrnrjzJxxmrbK+OB1PT/M17pTHCYTURllcruscUQUfzJ9T61Da32Is7x988KmTAG8ZViB0BK9frU7SrIVa87JxWtlcrZRiOR4XAYcuTg4G481+a37wtgq/H9k/5V+va+bR6UHIfsV1IxxzoytjcjKMYG7GG6+wFXTtbfd5AFwwXvYhJgZzHvXIPseAfYmrUBQ1XPHuxsHGb3WZXkJII56YPHtU32VvXM6FlJAz1HsenvXSsV9xXDDp8cda+i1rTMwkBBGM+vIPsaxRMYvUp+5X/MVI0rSq+KwIyK9UpQRF5OIbnvJDtjeIJvP4UZWLYY/l3BuCePD8s6Wraj3yt3QUxBoQ8vJVl3NuXK/iRfDkg4wx9DVjIpQVG3XxjumjKd7FtEK4hEmyfO07iMnw7gOBx5k1gsgMR4aPvtrd6EU98fun3C58XHixyR+LGOtXTFfSKCqab3OLbucd/wCDvMfxNndnf3/nj03ee3FYoIY0trUSBPvI1d3uD92XEa4EgP428R2qSAAD6CrhimKCn6csZa3MgTwXFwgJXaFB3mNVDZKg5BUZ9MeVZ9GsEmYCVd4FtHgPyMmSfJweN3v1q04oKCp6d3ZCG6BYdzF3RcFuRuDbPPvc46eLG2pDR5lXTo2mBZBBlw3iJG3kN6k9KkLnTg7bg8iEgKdjYyBnHBBAPJ5GD71sW1usaKiDCqAqj0A4AoK+t4k4dzIrOIpAkNuys6qR4uvDSYAH6R056nNYTJ30Yt5WkXawkBcuqgAbSc/w33YG3jILcccT2KAUEJrLvDJvjzmdO4HUgTZPdsR5DDNk/wBlah723VGlV2jVl2rDvDNKEEahTb4YZO7OdvJbrVslsgzq5JJT8Iz4Q2CN2P1YJH1rORQUzUJ1zI5MaypKv4stOFVkBZcEd1HgE8ZXBJPU1stZp3EkjnBa4lG9wWUIJ2wrjIxEcDOCBzk1acV9oIfs064kCBAocYMTExHKrnu+ML05UZGSeck1FsY9nl8d3n/e7u8/fudv02VbAKYoIrs/aJGJdqKuZ5RwMZAbj6VH6fYytBNsmdMzXeF2qR/Hl8yN3Pz86s1fKClMyNkyd0i91CYFkDFlTul4t8MPGH3Dw+LIX2r3MQrbpCskw7k7XHd3G4JHn4YgnKk58I4yXBbrVyxTFBTl/H4mjFx35/KTcbe9O0DxD7vu8f2dvPWvkE6d7C692rmfxgZaYBt4xcPkbRkgbSMZ2gdAauWK+YoKjZ2kaRWrTAd08ZMzSdDJhe6EpPGwAyYB4B2+eK2LazhluIwqlodlyVDcxnxW/wCAdDHnOAeMjI4Aqz4pigg9HVFCKxIZZrpYhlsbQ78Y6YC9AemBitztDGGtZ+MnuZccZ52N0qQpQQupSiJ4ZN6xnYyZlH3ZHgOGbI2NkZHrhqioc7leSUxI8k8gnACeUSBBvBVUfDMM5yEXnPNW/FMUFctp2W2kEbFi8/dxy/mfvCgMpPQkbm5AwdgwAKmJLZ0RVg2IFGMOpYbQOMYYVt19oK3f6hE7SQmSKFMkTEsFeQlRuCDPAxgFzzwQBxke2vo4hco5AdmdkU9ZVZF292Pz/p48xVgxTFBCz2xQWYIy6yIrHz4glByfnWDUdSiMksPeRwgnEzsQHYlV4jB89mAXPToAfKw0xQeYgAo29MDHy8q90pQKUpQKUpQKUpQKUp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
        <p:nvSpPr>
          <p:cNvPr id="6" name="AutoShape 4" descr="data:image/jpeg;base64,/9j/4AAQSkZJRgABAQAAAQABAAD/2wCEAAkGBhQQERUUEhQWFRQVFRQUGBgUGBwYGBgUGxcVGBkYFBgZHCceFxokGhccIDAgIygpLC0sGB4yNzAqNSYrLCkBCQoKDgwOGg8PGiklHyU1KSwpKjUsLik1LC4pKi0xLCwsKikpLC8tNSkpLCwvLSwsLCosLDAsLCw1KSksLC0pKf/AABEIAFwCIgMBIgACEQEDEQH/xAAcAAEAAgMBAQEAAAAAAAAAAAAABQYDBAcCAQj/xABHEAACAQMDAQYDBgIGBgoDAAABAgMABBEFEiExBhMiQVFhFHGBByMyQlKRM6EVJGKCsdEWVHOywfAXU3KDk5TU4eLxQ5LS/8QAGQEBAAMBAQAAAAAAAAAAAAAAAAECBAMF/8QAKREBAQACAQQABQMFAAAAAAAAAAECEQMEEiExEyJBUYEUM0IyYXGR8f/aAAwDAQACEQMRAD8A7jSlKBSlKBSlKBVS7caq0eFViONxx9f8qttQHars0btQUYK4yPF0I+nQ5oOaaXrbiUtuPX1rsGmXXexI/wCpQa5mfs8nU5lZEi3DeyHLbc8kDFdRtYFjRUT8KgAfKgy0pSgUpSgV8zX2qJ237TvbuqjoQT+xxWXqOo+DJ43b6i2OO16DV9rlWi9sHL5zxXTbC57yNW9R/OqdP1Xxb25TV/2XHTYpSlbVSlY5p1QZYgD1Na0WsRMcBv3BA/c1FsidVmvZNqMfQVBxXRJqwyRhgQehGKh10hlbjkeRqUN6ykzW5WrBCU6//VbVApSlApSlApSlApSlApSlApSlApSlApSlApSlApSlApSlApSlApSlApXw1UtY+0iCFisYaZhwSvCA/wDaPX6A1TLPHCbyq2OFy8SLdSudf9LDf6uP/E/+NP8ApYb/AFcf+J/8a5fqeP7uv6fk+zotK57H9rH6rfj+zJ/mtTuk/aBazkKWMTHylGB9GGV/nVpz8d8Sq3hznuLLSvgNfa7ORSlKBSlKBSlKBSlKBSlKBSlKBSlKBSlKBSlKD4yggg8g8H5VH6c/dsYGP4RujJ84/T5qeP2qRrS1O1LqGT+Ih3J7nzU+xHFBu0rBZ3YlQOvn5eYPmD7g8VnoFKUoFVftn2N+NjGwhZFyRnoc4yD6dKtFK5cvFjyT5vwmXTleh9hplm7t9qlQGPOfDnGRjrXTrW3EaBR0AxWjqJ7ueGTyJMLfJuR/MVKVTj6fDjy7p7LdlKUrQhS+1F2TcbT0UDA+YyTWrbPVo1LREuHycgqMZHn7H5V4t+zyRYOSxz59B9Kz3jtrrM5IlLfhVB64GfnistYVFZq0ORXkDFaeta3DZwtNcSLFGvVm/wAAByx9gCTVa0j7XtMupRFHc4djhe8R0DE8ABmUDJ8gTzQXOlRcnaW3W7WzMn9ZaPvRHtbmPxDO7G38p4znipSgUpUI3bO0F58EZh8Uf/x7W/Tvxu27AdvOM5xQTdKitf7TW9giPdSd2skgiU7WbLkEgYRSRwDyeK+23aa3kupbRJM3EKq8ibWG1WCkHcV2nh16E9aCUpSlApSta+1OKAAzSJGGYKC7BQWPQDPU+1Bs0pVc7T/aFY6awW6nCuwyEUM749Sqg7R7nGaCx0qB7MduLPUgxtJhIU/EpDI4HrtYAke44qeoFKjNc7RwWQjNxJsEsiwp4WbdI2cL4QcdOp4qToFKUoFKUoFKUoFK0tY1iK0heedtkUYBZsFsAkDooJPJHQVlsL5J4o5YzujlRZEbBGUYBlOCARkHoRQbFKi4+0tu121mJP6ysfemPa3Efh53Y2/mHGc81KUFW+0XVGhtNqHDSsI8jrtwWb9wMfWqJ2Q7Li+dwzlFRQfCAWJJIGM8Y4q1/at/Ah/2p/3GrnlnfyQtuidkbGMqcceh9RXm8+U+L83qPQ4cb8P5fbPremfDTyQ7t2w4z6ggEZHkcGtGtu1sprl22K0r/iY9evm7McD6ms1z2duI1LtEdi9WVkcD/tbGOPrWazfmTw0SyeLfKOpWzZadJOSIkLlRk4IGBnGTkjzrb/0Yuv8AqT/+yf8A9U1b9KXKT3Un2S7avaERyEvB0x1Mfunt/Z/b36zDMHUMpBVgCCOQQehFcBkQqSDwQSCPcda6F9mGulg1s5/CN8ef058S/QkH6n0rX03NZeysvUcU13xf6UpXoMJSlKBSlKBSlKBSlKBSlKBSlKBSlKBSlKBWG7m2IzegJrNWhLc99ujQbl5VnP4R6gfqP8qpyS3GzH2mOa6V2mInnZyeZCVXOAM9TjzJxXQdA1fvgR6DNVa6+zIiTMTAr18XB/8AerBZdnJYFBilAcdQy5Rh+k+Y+Y/Y15PB03LhzzKbk+vn+zpcpYsNKjLbWxuEcymGQ9A3Kt7xv0b5dfapOvZcisU1yqYDHBPQeZ+QrLVE7baJM7zXPxAjWOLEaYPPGWyQeMnjoaCzarIs9u/dsGZRvGD0ZeR/hW/aTiRFcdGUH9xXKvs31NxOEYEgowb64610HszPhHiPWGRk/uk7l/kaCarxNJtHv0Hzr3WBfE2fJeB8/OgyRJgY/f514vLkRoWPQVlLY61H6gyyoV8W0ckp7c4oNSLXNx/Ko9zzUxDMHGQc1QYev1q06EWUHI64xn/GgqX2x9nri4W0nt4/iFtZTLJbjkyDMZHhH4uEZSACcSHGehgNd7ZaXqka2moQXFg+5SrPEEKkcHa+DtXqCWUDHpVs+0JdQiktrqw3ypCx7+2Vsd4hxzjzOMjjJGQcHBFVjtd2rl1i1a0g0q772Qr47mMIkRBB3B2PXy5x1PyoLC/aB49bgs1Ebx/A973rKDMSO8A+8B6HaD08z61Ddh+2mr6skbxLbJFHKFuHcMC/KsUhUbsERsOT5nyr3p/Zie31uzyrvHDpawNNtJQyKJRgt6/51K/YfpcttpYSeN4n76U7ZFKtg7cHBoLxfXqQRPLIdqRozsT5KoJJ/YVwBtMnk09tc24uRqAvFGTn4VTs2ZwON3n0Kr710z7YfiJbIWtrHI73UiRsY1JCRhlLFyBgKTgHJGQW8s1hX7E7Hu9mbj8OP477c4/TnGM+VBD/AGz6ilzpunzRnKS3dvIvyaKU1p95d/6S6gliIu9eKAF58lIoxFbFm2ryzHIAHH8qgbrR75tLisntp2ez1JSp7tsNbkT+NTjBUNnoTgFfIirPNLdWPaC+u1s55rZ44UcxLkkd1Bh4gf4hVkKlR+r2olM6N20u7bUPgNU7os8TTQzwBgrKodmDg9DtRj7YxzkGtDT+1mrajE13Zmzhgy3cwz7jJIqkgmRgcKTjjHn7c1it7KfW9VS6a3mtbS2gmiX4hNkkkkiOhIU84w4P9z1PFe0LSIrCE21/oktzcxlgksMXexzKWOwmQfhx056KBkA8UQsGofbDKbOyuYIhvluHt5oSCW7xVB2R8jBJIxn9Q86hftHTVjDA181oEa7hMSQhyySnO0SEgAqPPBOa29R7K3KwaV/U44X/AKQW4litEOyJMoAZeW8QVRk5xxjyq0/bHpc01nC0ETSmG5imZIxlyi5ztHU/IUFu0NLgQqLtomny24wgiPG47dobn8OM+9cv1RZ9J1m6vJLGS7guQu2SFe8aIBVBGMHbyMHOAQFwT0rp2gax8XAs3cywbt33c67JFwSPEuTjOMj2Iqgy63qGkX1ybiG6vrKdt8LQ/eNDyzbAnkPFt5x+BcE9KD52V1HS9R1Rby2kmgu0jZHt2VYxIACGLDad7DIztb8i5HrsTaxrMonmzaWMUbN3cd0CXdB+aRgcKD6/P0yYqC2uNX1e3vYrOWzhtkfMk6iOSV8NtUr1I8WM8jG7nyqG7PWhSOSO+0m6u9SLSfeyp3kTMclSJXbYijzI4+dEtjtX2sbUtL0u5kVY2OoxhwD4QU7wFhnoMDPPT1q56b2zuNTvimn92LGBts9xICxkfGdtsAQCOniPGGz6buaw6FcS6TaWjWtyHh1L73MbDMTiTcykc7QDgt0z0PnV0uNCk0TU457KB3sLlRHcRQoX7plGFkVRz554B6OOrCg89se0us6bG00s2nCMuVjRVmaZySdqquAC2OvOBWzc9ub+G1s4pIof6Svmfu1bKRxRgZ3SjJIYAjK59fTFVuLUp7jUje6hp19IsXFrBHFlIuc733MNz5APz+S4le2tlJqXwl+thM6W0kkc1pOoWSSJgp3quTuAPQevyohJL2uvrC7gh1B7aaG7buo5rcFTHOcBRIpPKkkDP18qx6X9pM/9GajNcd2LqxlmhwqkIXGFjJUtnG/OefKo3SdOhuruAWeii2iRxJPNeQGMqBhgsChwS+RjPIB8iKxdq+yE51ho4oWNpfvZyzuFJQGF3ZgxHC52+f66CUj+06ddEmupFT4yKZrYoFIHfd4FUFMk5CkEjPlWHUu3d98ZFY99Z2kgtopJZbgHa8zgZSAEgYycAHk4PpitLVeyVzJrZg7p/gZLuHUGcA7NyQ4KMemWcYI64wale3EjfGlb7TBeWRjAhlt4TJPG5xuVyGyBkE5AXqOvNEtXtTqF/Jo2oJqEUYKKndzQMDHMpkXJC5LKRx1xnPtTQe280sGn6fpgje4W0tmuJZBuigRY0VlYAgtIDgbfIkD1xXbPszc/Bar8NbXUNnLHCLa2myZd4dS5WMksvOTz1BHJxUnL2Jm0+107UdPhf4qKKL4qAZDTB1BkDr13bzgjHHHHgAoLXp/aCQ6/JZssRVLNZe8EeJWf7oHLZ/DyePlV7rmuh20svaJ7vuZUgk09AGkRlw5MJ2NuHDjByPY10qiFG+1b+BD/ALU/7jVzWul/aqhNvCfIS8/VGrmleV1H7len0/7cTWquY7S2iXhJFeZ8fnk3lQG9doAGPetDR7toJ43j4O5QQPzKSAVI8wRxis9nqY7sQzRmSMMWTadsiM3XYcHIJ/KR1rdW3WxPeSD+sdYoWIbuvSScjjcOoT15Ptz93u/x+FvU1f8ArJNbLE2pouNijAHkB8QnH06fSqyFX0H8q3rPVpYWZ0fDPncSA27J3HO4Edea3E7USk/eiOZPNHjQZHnhlUFT7iovbkmTLFECpbsnd91ewN6yBD8n8H/GsOuWCwzFUJMbKkseevduoZQfcdPpXjRULXMAH/XRf761E3jkm6yxd2FKUr23kFKUoFKUoFKUoFKUoFKUoFKUoFKUoFeJZggLMQAOpNal9cbTWtZwCYnvDuA/CPIe59TXL4nz9uk6ZMPcdcpD6dHf5/pX+Z9qkYogoAUAAcADoKx9wR0Yj54P+NMOP0n9x/nXVDNStG7vzGPEpGfMHIrXj1Zc/i/figkLq0SVSsihlPkwz/yard7dy2LYjJnhHWNz94n+zY/jHs3PvVgl1FEXcT16Ack/IVS9XaSSQnaVDHPXPFBMTdvbdYTJuyRx3fR92M4ZTyvzqg3vbCWcnvGDI35CBsHoB5/XOa2u2eiEwCVVzIoKnA529c+vUY+tc1gd5Dsy4ycZQZYfT51g57nc9S601cUxmO9bd37HRwSxCSGJI2HgcJ+oc5555HrWeYG1u5JiyCCSOMPyd4kXIBC4xgg9c1F9gNIltbUs7jMp4XjP4cKSc8E+lU7tc00VwySHJbxZzkYPTH+H0rXxXK4Tu9uGeu66dJu9UNxGfhZsSqCQOMN7HPT51m0/UZViVZFXvQPHtOVHuT6/8a5r2WuysyqCSeuBk8DqeOgq66rqrLEzmNU3PsBH4nUDhm445yB/705crjjue1Ymo5QxzI2fYdKkoGBHhxj2rnttqbPVt0K44OT5CuHHycndrJNkSnwaZzsXPrgZrw4Ckk18mvgDgDLHoP8AifQV6itznc5y38h8q1qtGDUi1y8DLtAjSVDn+IpLK4I6gqQv0daz61qRt4S6qHfKoiE4DSOwRFJAOBuIycHAzwa0e0i900F0BzDJsfHXuJSqSf3VbZIf9nX29+/voovy26G5brjvH3xQg+Tcd62PIhDjkGgk9Pnd0zIndtukG3O7wq7KrZH6lAbHluxWzXPtKtnnmtozJIIyuqtIFdgz7b1Aq7gchefLHAxwCRU/2TjCSX6LkIl4FRckhV+Ds2wueg3MT8yaCxV8qp6rHK812sYdwPgi0aPsZo8yF1RsgKSPcZxjPNebR7X4iJYC9pMH5jkikiE6bX3RjeAkpH48oWK7PQkEJ3tFqptbaWZVDmNchSdoJyBgsAcDn0NaHxep/wCrWX/m5f8A0lfe32f6OuMDJ2cAnGTuXzwcUkv9RwdtpbZ8s3j9f/K0G/our/EK+UMckbtFIjEEq4weCOCpVgwPow4B4EhVBivQQiOZgbie4kuxHG/eb4QidyBESUT+H4wSGVep35rdd445YXs4Z0fvY43TupY43hd1V2cMuzKA94G6+AjPiNBcqVRu6t4lZb+GdZWeQGfbLIDljh0mi3GBMEEZKbAPLFFulkljiuZJblILaB90McjRzyybwZZBECCAEyFJIy5OCQCAvNfKponETyfDM9vC1vMzmeKRYYZVC7Jh3mAq43blGAcA8c51NUFslo8lvFcGWNNyzlJUfenO95JdpcEjJ6hhkcg0F+r5VQtrATXF88zO8cUqFYt7BN/wsBJYA+IYIwp8IOTjJzW7o/Z6OaBJbgd7LMqyszEnaWAIWLn7tFGAAuOmTkkkhJS6rtu47fb/ABIJ5t2endvAm3GOc99nOfy+/EhVLn0Utf2sMsjuq2t6c7mDPELiz2RyPncwwV3c+PZzkEgygsEtbyAQjYkyTK6KfASoVlfb0DDxDIxkNznAwEvqepJbRNLIcKoycAkk9AqqOWYkgADkkgVFpdX8i71it4uMrHK7lyMZAldF2xN5EKJAPU147WDL2IIzGb2PfnpxFM0ef++EePfbVhoIzRdY+IDq6GKWJtkkbHODgFWVhw6MpBDD3BAIIElVY7VapGrCFC6yytCkrQo5lEBEzeFkGdxEbqCDldxYY4rQ1Awxp3lnBcpPGQ6hYZ173HWOXcArhhkZfoSG6igu1auo34gVWILbpIouPWR1QHnyBbNQWi6Kk5nefMo+JnCK5JVFDkeFemScnPXoOlRFzZo6zROu9bbUraGLcSxWJxZylMk5IDSsB6LgeVBf8V8qp22iiS8uEct8PEsGyFWZVLmNsmTB8agYwp4ySSCcER+h3VtcwJPPFcSSTqsuTDOwjVwCqQlVwqquBlMZILdTmgvtKh+y8rmEh+8ISR0RpVZXaLgoWDeIkA7dx5O3PnUxQQXbbTDcWUiryygSL7lTkj6jI+tcZBr9BEVyLtv2YNpMXQfcSHK46Ix5KH/Ee3HlWHquP+cbemz/AI180sJFArwTW63D7tzzSbWiGcBYlKnBI5Ln14qPbRCSSbq0JJySZ8kn1J28moulYrdtXbpuw6XuZl763XaQMtLhW90OPEK2E0WMHMt1AEHXuXMjkeiKFxn3JxUVSoTq/du6xqPfylwu1QFRF/TGo2qD74/xqZ+zzTTNeq35YQZD8yCqj9zn+6arcURdgqgszHAA6knoBXY+x/Zz4KDa2DI/ikI9fJR7KOP3PnXfgwuee/y482cww1E9SlK9V5pSlKBSlKBSlKBSlKBSlKBSlKBSlKDRvrMv0rzaWxhySMg/p5I+nn9KkKVXtm9jxFMGGVIP/Pn6V7rBNZhjnlW/UvB+vr9a4n207bXMk0kZfEUbsg2+HO04ywHU8fKq8nJ2RfDDudn1O17xOOo5FQ8FqzfgXcfU/hH18z8qoH2fazI1zHGXYxy5VlycHwkg+3T9q7CiADA4HtUcXL8SbTnh2VDWdljJflvU+Xy9BVa1rttaae7RyEyzDkonRScEK3vg5q5zgs4UdBhmP+Ar8ra1LN8TOJdwl72TeD13bif29PbFdXN23QvtEtr47NjQyFtoBIKk+XPlUrb64rMUtbcSTLlWlKbYwc+chHjPsP3riPZK0kkuYVjRnYyIcD0BGSfQDzJruN92ytbfJZxjLAbeQcHBxiosl9jydEeNlnuZO8VTkxp4I0J81Axu+tReofZ81w8k8bfiYlQ7biV8iG8h6A9K3dPn/paQSg/1OJhtUHmWUYOXHkoz0qxyobU7k/hE+Jemz+0vt6ipFI7K6E6t3oIReQGByxIOOB5c+tWWFjIdlwo3EYz+RwOhX0PtWtokoXvOPu2kLxkkDKtz09M1Mzzw90S5+nnny248/lXHHm4872y+U6sRp7LoDlWKj0POPrWazXHhhOR5uen931NeFLuyCcMkJ6DzJ8u9I5GfSrD8MuBtwAOmOmK6ySekNe1twg46nqT1PzrdTpXhYqyVIxXlqssbxuMq6sjD1VgQf5Govsxo8lvG3fyCWaRgXcZwVVVjQAHp4EBIHG5nI61v3uorEVXDM752ogyxAxk+gAyOSQOR60stSWUsuGV0xuRxhgDnB9CDg8gkcH0oIjRuzjwyRuzKQi3oOM89/crMuMjyUYPvXqTT7mCaZ7VYJEuGWV1mkeIrKI0iJVljk3KVjTjAwQTk5wJqe6VNufzsEGPUgn/ga9yyhQSegBJ+Q5oK1H2anEk03fL30jwyrgHYGRWQxsuQTGVOOuc5b0FZJ9Pu7sxrcLbwxxzQzkwyvM7NE4dVG+KMICyrlvFkbhgZ3CwQTh1Vh0YBh8iMiveaCN7SaY1zaywoQGdQAWzgcg8458qkqxyXKqyqTy5IUc84GT8uBX2GbcobBGfJhg/UeVBX37OSiSSWN0WUXLTR5BKtG8UUckUw4IBKZBU8EIecFTmSzu53T4juYYkYOUgkeRpGH4Q7tHHsQHnABLELyACDO5rzLKFUsxwqgkk9ABySaCAtba+t1WGMW80aDakkssiSBAcKJFET94yrjLbxuI6LWO27OzWgV7UxySbNkqylo45PG8gKMquYtrSPgbWG0geQNTFtrCOcYdSVLrvUruQYyRn5jg4PPSvVlqizY2rIAV3AsjKCOMcke9BDXWh3N0rtO8cT7CsSRFpI1berh5SwQyklFGMLgFhk5zXzUdPvbyGSCX4eBXQqXikeVm68YeJAgPGTljgkDnDVZc0zQRGhaXJH37T7N07pIVjJZVxBFEV3MqlhmM84HBFa0Fre26iGFbeSFQFR5ZJEkVOgVkWJhJtXody5wBx1qwZpmggdP7ONFcQzGTfsgukcnILSzy28pZR0VR3RAGeAVHNb95p7PPBICMRd7kHqd6gDFSGa+ZoNTVtLW5iaJ8gHBDL+JHUhkdCejKwDA+oFRatqKDbstZscCVpZIiR5F4hE4yB6Pgn9PlMW16JGcKD4G2kkYBYdQPXFaY7QKQzCOVlRnUsqZGUYq2ADk4KnoKDQ/wBFn7piZs3bSrP323wiVBtVRHniHZlNgbOGY7tx3V7ltb24xHMIIYtyl2gkeSR1BzsXdGgjDYGTljgsBzhhOxTB1DKQVYAgjzB5BFes0GjpFg0KuGIO6aWQY9HcsAc+eDUXJ2ac/FEOu6W7huo85wDHHbKFk+bQHp5MKsWaZoIvSrGRZJZJQgaUREqjFgrKm1gGZVLDPQ4HyFaNrY3lovc2628kC8RGWR4njjzxGVSJ1kCjIByvAUY4LGxZrC14okWP8zKzj02qUB5+big19GsGhjxJIZZGZnd8bQXY5IRcnag/CBk8AZJOSd+la2oajHAjSSsFVQSST6DPA8z7Cg2aw3dmkyMkihkYYIPQisV1qSx7RhmZ8lVQZYgYJOPIDI5OOo9axnWo9qkbmLFlChTvyv4gV/LjHOcDp6insc+1/wCzaWMlrb71Ou0n7wew8nH8/nVQubdojiRWQ+jgqf513EawhUMqyNkspCoxKspwQwxlTXq1ukuFJCkgMVIdccjg8Ec88Vjz6SX+m6asepynvy4PvHqKl9L7K3Nyfu4mA/W4KJ+5GT9Aa6tLfW8LN4MbMb3SPwpkA+NgOOCCfQHJxWxca1HGzKdx2Y3sqkqmRkbyOnBz7AgnAquPSferXqr9Iiuy3YqOy8ZPeTEYLkcL6iMeQ9+tWStWfVI0dELjfIdqqDknws2ceQwp5rFc61HGzA7zsALlVLBARkbiPbnAyQOT1rZjjMZqMuWVyu636V8Vs8ivtWVKUpQKUpQKUpQKUpQKUpQKUpQKUpQKUpQeZHCgknAHJrmOu/ZU1zM80LiNZGL7HHIJ5J9snnHvXTzSq5YTLxVplcfSodjfs+WxYSO/eS4wMDCrnrjzJxxmrbK+OB1PT/M17pTHCYTURllcruscUQUfzJ9T61Da32Is7x988KmTAG8ZViB0BK9frU7SrIVa87JxWtlcrZRiOR4XAYcuTg4G481+a37wtgq/H9k/5V+va+bR6UHIfsV1IxxzoytjcjKMYG7GG6+wFXTtbfd5AFwwXvYhJgZzHvXIPseAfYmrUBQ1XPHuxsHGb3WZXkJII56YPHtU32VvXM6FlJAz1HsenvXSsV9xXDDp8cda+i1rTMwkBBGM+vIPsaxRMYvUp+5X/MVI0rSq+KwIyK9UpQRF5OIbnvJDtjeIJvP4UZWLYY/l3BuCePD8s6Wraj3yt3QUxBoQ8vJVl3NuXK/iRfDkg4wx9DVjIpQVG3XxjumjKd7FtEK4hEmyfO07iMnw7gOBx5k1gsgMR4aPvtrd6EU98fun3C58XHixyR+LGOtXTFfSKCqab3OLbucd/wCDvMfxNndnf3/nj03ee3FYoIY0trUSBPvI1d3uD92XEa4EgP428R2qSAAD6CrhimKCn6csZa3MgTwXFwgJXaFB3mNVDZKg5BUZ9MeVZ9GsEmYCVd4FtHgPyMmSfJweN3v1q04oKCp6d3ZCG6BYdzF3RcFuRuDbPPvc46eLG2pDR5lXTo2mBZBBlw3iJG3kN6k9KkLnTg7bg8iEgKdjYyBnHBBAPJ5GD71sW1usaKiDCqAqj0A4AoK+t4k4dzIrOIpAkNuys6qR4uvDSYAH6R056nNYTJ30Yt5WkXawkBcuqgAbSc/w33YG3jILcccT2KAUEJrLvDJvjzmdO4HUgTZPdsR5DDNk/wBlah723VGlV2jVl2rDvDNKEEahTb4YZO7OdvJbrVslsgzq5JJT8Iz4Q2CN2P1YJH1rORQUzUJ1zI5MaypKv4stOFVkBZcEd1HgE8ZXBJPU1stZp3EkjnBa4lG9wWUIJ2wrjIxEcDOCBzk1acV9oIfs064kCBAocYMTExHKrnu+ML05UZGSeck1FsY9nl8d3n/e7u8/fudv02VbAKYoIrs/aJGJdqKuZ5RwMZAbj6VH6fYytBNsmdMzXeF2qR/Hl8yN3Pz86s1fKClMyNkyd0i91CYFkDFlTul4t8MPGH3Dw+LIX2r3MQrbpCskw7k7XHd3G4JHn4YgnKk58I4yXBbrVyxTFBTl/H4mjFx35/KTcbe9O0DxD7vu8f2dvPWvkE6d7C692rmfxgZaYBt4xcPkbRkgbSMZ2gdAauWK+YoKjZ2kaRWrTAd08ZMzSdDJhe6EpPGwAyYB4B2+eK2LazhluIwqlodlyVDcxnxW/wCAdDHnOAeMjI4Aqz4pigg9HVFCKxIZZrpYhlsbQ78Y6YC9AemBitztDGGtZ+MnuZccZ52N0qQpQQupSiJ4ZN6xnYyZlH3ZHgOGbI2NkZHrhqioc7leSUxI8k8gnACeUSBBvBVUfDMM5yEXnPNW/FMUFctp2W2kEbFi8/dxy/mfvCgMpPQkbm5AwdgwAKmJLZ0RVg2IFGMOpYbQOMYYVt19oK3f6hE7SQmSKFMkTEsFeQlRuCDPAxgFzzwQBxke2vo4hco5AdmdkU9ZVZF292Pz/p48xVgxTFBCz2xQWYIy6yIrHz4glByfnWDUdSiMksPeRwgnEzsQHYlV4jB89mAXPToAfKw0xQeYgAo29MDHy8q90pQKUpQKUpQKUpQKUp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grpSp>
        <p:nvGrpSpPr>
          <p:cNvPr id="3" name="Group 20"/>
          <p:cNvGrpSpPr/>
          <p:nvPr/>
        </p:nvGrpSpPr>
        <p:grpSpPr>
          <a:xfrm>
            <a:off x="4572000" y="878132"/>
            <a:ext cx="3698713" cy="1043886"/>
            <a:chOff x="4614440" y="1135429"/>
            <a:chExt cx="3698713" cy="1043886"/>
          </a:xfrm>
        </p:grpSpPr>
        <p:pic>
          <p:nvPicPr>
            <p:cNvPr id="8" name="Picture 6" descr="http://www.sasvrc.qld.gov.au/SASVRC/Assets/Images/25Headder1.jpg"/>
            <p:cNvPicPr>
              <a:picLocks noChangeAspect="1" noChangeArrowheads="1"/>
            </p:cNvPicPr>
            <p:nvPr/>
          </p:nvPicPr>
          <p:blipFill>
            <a:blip r:embed="rId2" cstate="print"/>
            <a:srcRect/>
            <a:stretch>
              <a:fillRect/>
            </a:stretch>
          </p:blipFill>
          <p:spPr bwMode="auto">
            <a:xfrm>
              <a:off x="4614440" y="1135429"/>
              <a:ext cx="3698713" cy="626606"/>
            </a:xfrm>
            <a:prstGeom prst="rect">
              <a:avLst/>
            </a:prstGeom>
            <a:noFill/>
          </p:spPr>
        </p:pic>
        <p:sp>
          <p:nvSpPr>
            <p:cNvPr id="9" name="TextBox 8"/>
            <p:cNvSpPr txBox="1"/>
            <p:nvPr/>
          </p:nvSpPr>
          <p:spPr>
            <a:xfrm>
              <a:off x="5595611" y="1809983"/>
              <a:ext cx="1633781" cy="369332"/>
            </a:xfrm>
            <a:prstGeom prst="rect">
              <a:avLst/>
            </a:prstGeom>
            <a:noFill/>
          </p:spPr>
          <p:txBody>
            <a:bodyPr wrap="none" rtlCol="0">
              <a:spAutoFit/>
            </a:bodyPr>
            <a:lstStyle/>
            <a:p>
              <a:r>
                <a:rPr lang="en-US" dirty="0" smtClean="0"/>
                <a:t>Kirsten Spann</a:t>
              </a:r>
            </a:p>
          </p:txBody>
        </p:sp>
      </p:grpSp>
      <p:sp>
        <p:nvSpPr>
          <p:cNvPr id="10" name="TextBox 9"/>
          <p:cNvSpPr txBox="1"/>
          <p:nvPr/>
        </p:nvSpPr>
        <p:spPr>
          <a:xfrm flipH="1">
            <a:off x="940687" y="515822"/>
            <a:ext cx="2762593" cy="5078313"/>
          </a:xfrm>
          <a:prstGeom prst="rect">
            <a:avLst/>
          </a:prstGeom>
          <a:noFill/>
        </p:spPr>
        <p:txBody>
          <a:bodyPr wrap="square" rtlCol="0">
            <a:spAutoFit/>
          </a:bodyPr>
          <a:lstStyle/>
          <a:p>
            <a:r>
              <a:rPr lang="en-US" u="sng" dirty="0" smtClean="0"/>
              <a:t>Molecular Virology Group</a:t>
            </a:r>
          </a:p>
          <a:p>
            <a:r>
              <a:rPr lang="en-US" dirty="0" smtClean="0"/>
              <a:t>Dongsheng Li</a:t>
            </a:r>
          </a:p>
          <a:p>
            <a:r>
              <a:rPr lang="en-US" dirty="0" smtClean="0"/>
              <a:t>Ting Wei</a:t>
            </a:r>
          </a:p>
          <a:p>
            <a:r>
              <a:rPr lang="en-US" dirty="0" smtClean="0"/>
              <a:t>Daniel Rawle</a:t>
            </a:r>
          </a:p>
          <a:p>
            <a:r>
              <a:rPr lang="en-US" dirty="0" smtClean="0"/>
              <a:t>Hongping Jin</a:t>
            </a:r>
          </a:p>
          <a:p>
            <a:r>
              <a:rPr lang="en-US" dirty="0" smtClean="0"/>
              <a:t>Lina Rustanti</a:t>
            </a:r>
          </a:p>
          <a:p>
            <a:endParaRPr lang="en-US" u="sng" dirty="0" smtClean="0"/>
          </a:p>
          <a:p>
            <a:r>
              <a:rPr lang="en-US" u="sng" dirty="0" smtClean="0"/>
              <a:t>Past Members</a:t>
            </a:r>
          </a:p>
          <a:p>
            <a:r>
              <a:rPr lang="en-US" dirty="0" smtClean="0"/>
              <a:t>Ann Apolloni</a:t>
            </a:r>
          </a:p>
          <a:p>
            <a:r>
              <a:rPr lang="en-US" dirty="0" smtClean="0"/>
              <a:t>Haran </a:t>
            </a:r>
            <a:r>
              <a:rPr lang="en-US" dirty="0" err="1" smtClean="0"/>
              <a:t>Sivakumaran</a:t>
            </a:r>
            <a:endParaRPr lang="en-US" dirty="0" smtClean="0"/>
          </a:p>
          <a:p>
            <a:r>
              <a:rPr lang="en-US" dirty="0" smtClean="0"/>
              <a:t>Vincent </a:t>
            </a:r>
            <a:r>
              <a:rPr lang="en-US" dirty="0" err="1" smtClean="0"/>
              <a:t>Cutillas</a:t>
            </a:r>
            <a:r>
              <a:rPr lang="en-US" dirty="0" smtClean="0"/>
              <a:t/>
            </a:r>
            <a:br>
              <a:rPr lang="en-US" dirty="0" smtClean="0"/>
            </a:br>
            <a:r>
              <a:rPr lang="en-US" dirty="0" smtClean="0"/>
              <a:t>David Warrilow</a:t>
            </a:r>
          </a:p>
          <a:p>
            <a:r>
              <a:rPr lang="en-US" dirty="0" smtClean="0"/>
              <a:t>Kylie Warren</a:t>
            </a:r>
          </a:p>
          <a:p>
            <a:r>
              <a:rPr lang="en-US" dirty="0" smtClean="0"/>
              <a:t>Rui Wang</a:t>
            </a:r>
          </a:p>
          <a:p>
            <a:r>
              <a:rPr lang="en-US" dirty="0" err="1" smtClean="0"/>
              <a:t>Fangyun</a:t>
            </a:r>
            <a:r>
              <a:rPr lang="en-US" dirty="0" smtClean="0"/>
              <a:t> Jin</a:t>
            </a:r>
          </a:p>
          <a:p>
            <a:r>
              <a:rPr lang="en-US" dirty="0" smtClean="0"/>
              <a:t>Moshin Kahn</a:t>
            </a:r>
          </a:p>
          <a:p>
            <a:r>
              <a:rPr lang="en-US" dirty="0" smtClean="0"/>
              <a:t>Min-Hsuan Lin</a:t>
            </a:r>
          </a:p>
          <a:p>
            <a:endParaRPr lang="en-AU" dirty="0"/>
          </a:p>
        </p:txBody>
      </p:sp>
      <p:sp>
        <p:nvSpPr>
          <p:cNvPr id="12" name="TextBox 11"/>
          <p:cNvSpPr txBox="1"/>
          <p:nvPr/>
        </p:nvSpPr>
        <p:spPr>
          <a:xfrm>
            <a:off x="5482628" y="2123286"/>
            <a:ext cx="2569934" cy="923330"/>
          </a:xfrm>
          <a:prstGeom prst="rect">
            <a:avLst/>
          </a:prstGeom>
          <a:noFill/>
        </p:spPr>
        <p:txBody>
          <a:bodyPr wrap="none" rtlCol="0">
            <a:spAutoFit/>
          </a:bodyPr>
          <a:lstStyle/>
          <a:p>
            <a:r>
              <a:rPr lang="en-US" u="sng" dirty="0" smtClean="0"/>
              <a:t>University of Edinburgh</a:t>
            </a:r>
          </a:p>
          <a:p>
            <a:r>
              <a:rPr lang="en-US" dirty="0" smtClean="0"/>
              <a:t>Cathy Abbott</a:t>
            </a:r>
          </a:p>
          <a:p>
            <a:r>
              <a:rPr lang="en-US" dirty="0" smtClean="0"/>
              <a:t>Dinesh Soares</a:t>
            </a:r>
            <a:endParaRPr lang="en-AU" dirty="0"/>
          </a:p>
        </p:txBody>
      </p:sp>
      <p:sp>
        <p:nvSpPr>
          <p:cNvPr id="15" name="TextBox 14"/>
          <p:cNvSpPr txBox="1"/>
          <p:nvPr/>
        </p:nvSpPr>
        <p:spPr>
          <a:xfrm>
            <a:off x="5491921" y="5085184"/>
            <a:ext cx="2608471" cy="369332"/>
          </a:xfrm>
          <a:prstGeom prst="rect">
            <a:avLst/>
          </a:prstGeom>
          <a:noFill/>
        </p:spPr>
        <p:txBody>
          <a:bodyPr wrap="none" rtlCol="0">
            <a:spAutoFit/>
          </a:bodyPr>
          <a:lstStyle/>
          <a:p>
            <a:r>
              <a:rPr lang="en-US" dirty="0" smtClean="0"/>
              <a:t>Funding: NHMRC, ARC</a:t>
            </a:r>
            <a:endParaRPr lang="en-AU" dirty="0"/>
          </a:p>
        </p:txBody>
      </p:sp>
      <p:pic>
        <p:nvPicPr>
          <p:cNvPr id="16" name="Picture 2" descr="Australian Infectious Diseases Research Centre"/>
          <p:cNvPicPr>
            <a:picLocks noChangeAspect="1" noChangeArrowheads="1"/>
          </p:cNvPicPr>
          <p:nvPr/>
        </p:nvPicPr>
        <p:blipFill>
          <a:blip r:embed="rId3" cstate="print"/>
          <a:srcRect/>
          <a:stretch>
            <a:fillRect/>
          </a:stretch>
        </p:blipFill>
        <p:spPr bwMode="auto">
          <a:xfrm>
            <a:off x="5491921" y="5524500"/>
            <a:ext cx="3048000" cy="381000"/>
          </a:xfrm>
          <a:prstGeom prst="rect">
            <a:avLst/>
          </a:prstGeom>
          <a:noFill/>
          <a:ln w="9525">
            <a:noFill/>
            <a:miter lim="800000"/>
            <a:headEnd/>
            <a:tailEnd/>
          </a:ln>
        </p:spPr>
      </p:pic>
      <p:sp>
        <p:nvSpPr>
          <p:cNvPr id="17" name="TextBox 16"/>
          <p:cNvSpPr txBox="1"/>
          <p:nvPr/>
        </p:nvSpPr>
        <p:spPr>
          <a:xfrm>
            <a:off x="3567697" y="2796226"/>
            <a:ext cx="1403269" cy="646331"/>
          </a:xfrm>
          <a:prstGeom prst="rect">
            <a:avLst/>
          </a:prstGeom>
          <a:noFill/>
        </p:spPr>
        <p:txBody>
          <a:bodyPr wrap="none" rtlCol="0">
            <a:spAutoFit/>
          </a:bodyPr>
          <a:lstStyle/>
          <a:p>
            <a:endParaRPr lang="en-US" dirty="0" smtClean="0"/>
          </a:p>
          <a:p>
            <a:r>
              <a:rPr lang="en-US" dirty="0" smtClean="0"/>
              <a:t>Thank You !</a:t>
            </a:r>
            <a:endParaRPr lang="en-AU" dirty="0"/>
          </a:p>
        </p:txBody>
      </p:sp>
      <p:sp>
        <p:nvSpPr>
          <p:cNvPr id="18" name="TextBox 17"/>
          <p:cNvSpPr txBox="1"/>
          <p:nvPr/>
        </p:nvSpPr>
        <p:spPr>
          <a:xfrm>
            <a:off x="5486400" y="3217653"/>
            <a:ext cx="2210862" cy="1200329"/>
          </a:xfrm>
          <a:prstGeom prst="rect">
            <a:avLst/>
          </a:prstGeom>
          <a:noFill/>
        </p:spPr>
        <p:txBody>
          <a:bodyPr wrap="none" rtlCol="0">
            <a:spAutoFit/>
          </a:bodyPr>
          <a:lstStyle/>
          <a:p>
            <a:r>
              <a:rPr lang="en-US" u="sng" dirty="0" smtClean="0"/>
              <a:t>Special thanks to:</a:t>
            </a:r>
          </a:p>
          <a:p>
            <a:r>
              <a:rPr lang="en-US" dirty="0" smtClean="0"/>
              <a:t>Stuart LeGrice</a:t>
            </a:r>
          </a:p>
          <a:p>
            <a:r>
              <a:rPr lang="en-US" dirty="0" smtClean="0"/>
              <a:t>Duane Grandgenett</a:t>
            </a:r>
          </a:p>
          <a:p>
            <a:r>
              <a:rPr lang="en-US" dirty="0" smtClean="0"/>
              <a:t>Johnson Mak </a:t>
            </a:r>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533399"/>
          </a:xfrm>
        </p:spPr>
        <p:txBody>
          <a:bodyPr/>
          <a:lstStyle/>
          <a:p>
            <a:r>
              <a:rPr lang="en-AU" sz="2800" dirty="0" smtClean="0"/>
              <a:t>Background 2: </a:t>
            </a:r>
            <a:br>
              <a:rPr lang="en-AU" sz="2800" dirty="0" smtClean="0"/>
            </a:br>
            <a:r>
              <a:rPr lang="en-AU" sz="2800" dirty="0" smtClean="0"/>
              <a:t>Eukaryotic translation elongation factors stimulates reverse </a:t>
            </a:r>
            <a:r>
              <a:rPr lang="en-AU" sz="2800" dirty="0"/>
              <a:t>transcription </a:t>
            </a:r>
            <a:r>
              <a:rPr lang="en-AU" sz="2800" dirty="0" smtClean="0"/>
              <a:t>in vitro</a:t>
            </a:r>
            <a:endParaRPr lang="en-AU" sz="2800" dirty="0"/>
          </a:p>
        </p:txBody>
      </p:sp>
      <p:sp>
        <p:nvSpPr>
          <p:cNvPr id="3" name="Text Placeholder 2"/>
          <p:cNvSpPr>
            <a:spLocks noGrp="1"/>
          </p:cNvSpPr>
          <p:nvPr>
            <p:ph type="body" idx="1"/>
          </p:nvPr>
        </p:nvSpPr>
        <p:spPr>
          <a:xfrm>
            <a:off x="700446" y="2193200"/>
            <a:ext cx="7772400" cy="2221623"/>
          </a:xfrm>
        </p:spPr>
        <p:txBody>
          <a:bodyPr>
            <a:noAutofit/>
          </a:bodyPr>
          <a:lstStyle/>
          <a:p>
            <a:pPr>
              <a:lnSpc>
                <a:spcPts val="900"/>
              </a:lnSpc>
              <a:spcBef>
                <a:spcPts val="0"/>
              </a:spcBef>
              <a:buFont typeface="Arial" pitchFamily="34" charset="0"/>
              <a:buChar char="•"/>
            </a:pPr>
            <a:endParaRPr lang="en-US" dirty="0" smtClean="0"/>
          </a:p>
          <a:p>
            <a:pPr lvl="0">
              <a:lnSpc>
                <a:spcPct val="120000"/>
              </a:lnSpc>
              <a:spcBef>
                <a:spcPts val="0"/>
              </a:spcBef>
              <a:buFont typeface="Arial" pitchFamily="34" charset="0"/>
              <a:buChar char="•"/>
            </a:pPr>
            <a:r>
              <a:rPr lang="en-US" dirty="0" smtClean="0"/>
              <a:t>eEF1A and other EF1 subunits were identified in cell lysate fractions that simulate reverse transcription late DNA synthesis </a:t>
            </a:r>
            <a:r>
              <a:rPr lang="en-US" i="1" dirty="0" smtClean="0"/>
              <a:t>in vitro</a:t>
            </a:r>
            <a:r>
              <a:rPr lang="en-US" dirty="0" smtClean="0"/>
              <a:t>.</a:t>
            </a:r>
            <a:endParaRPr lang="en-US" sz="1200" dirty="0" smtClean="0"/>
          </a:p>
          <a:p>
            <a:pPr>
              <a:lnSpc>
                <a:spcPts val="900"/>
              </a:lnSpc>
              <a:spcBef>
                <a:spcPts val="0"/>
              </a:spcBef>
              <a:buFont typeface="Arial" pitchFamily="34" charset="0"/>
              <a:buChar char="•"/>
            </a:pPr>
            <a:endParaRPr lang="en-US" dirty="0" smtClean="0"/>
          </a:p>
          <a:p>
            <a:pPr marL="87313" indent="-87313">
              <a:lnSpc>
                <a:spcPct val="120000"/>
              </a:lnSpc>
              <a:spcBef>
                <a:spcPts val="0"/>
              </a:spcBef>
              <a:buFont typeface="Arial" pitchFamily="34" charset="0"/>
              <a:buChar char="•"/>
            </a:pPr>
            <a:r>
              <a:rPr lang="en-US" dirty="0" smtClean="0"/>
              <a:t>The </a:t>
            </a:r>
            <a:r>
              <a:rPr lang="en-US" dirty="0" err="1" smtClean="0"/>
              <a:t>immunodepletion</a:t>
            </a:r>
            <a:r>
              <a:rPr lang="en-US" dirty="0" smtClean="0"/>
              <a:t> of eEF1A and eEF1G from lysate fractions resulted in decreased efficiency of endogenous reverse transcription reactions</a:t>
            </a:r>
            <a:r>
              <a:rPr lang="en-US" sz="1200" dirty="0" smtClean="0"/>
              <a:t>.</a:t>
            </a:r>
            <a:r>
              <a:rPr lang="en-US" sz="1200" i="1" dirty="0" smtClean="0"/>
              <a:t> </a:t>
            </a:r>
          </a:p>
          <a:p>
            <a:pPr marL="87313" indent="-87313">
              <a:lnSpc>
                <a:spcPct val="120000"/>
              </a:lnSpc>
              <a:spcBef>
                <a:spcPts val="0"/>
              </a:spcBef>
              <a:buFont typeface="Arial" pitchFamily="34" charset="0"/>
              <a:buChar char="•"/>
            </a:pPr>
            <a:endParaRPr lang="en-US" sz="1200" b="1" i="1" dirty="0"/>
          </a:p>
          <a:p>
            <a:pPr marL="87313" indent="-87313">
              <a:lnSpc>
                <a:spcPct val="120000"/>
              </a:lnSpc>
              <a:spcBef>
                <a:spcPts val="0"/>
              </a:spcBef>
              <a:buFont typeface="Arial" pitchFamily="34" charset="0"/>
              <a:buChar char="•"/>
            </a:pPr>
            <a:endParaRPr lang="en-US" sz="1200" b="1" i="1" dirty="0" smtClean="0"/>
          </a:p>
          <a:p>
            <a:pPr>
              <a:lnSpc>
                <a:spcPct val="120000"/>
              </a:lnSpc>
              <a:spcBef>
                <a:spcPts val="0"/>
              </a:spcBef>
            </a:pPr>
            <a:r>
              <a:rPr lang="en-US" sz="1200" b="1" i="1" dirty="0" smtClean="0"/>
              <a:t>Warren et al PNAS 2012</a:t>
            </a:r>
            <a:endParaRPr lang="en-US" sz="1200" i="1" dirty="0" smtClean="0"/>
          </a:p>
          <a:p>
            <a:pPr>
              <a:lnSpc>
                <a:spcPct val="60000"/>
              </a:lnSpc>
              <a:spcBef>
                <a:spcPts val="0"/>
              </a:spcBef>
            </a:pPr>
            <a:r>
              <a:rPr lang="en-US" dirty="0" smtClean="0"/>
              <a:t> </a:t>
            </a:r>
          </a:p>
          <a:p>
            <a:pPr>
              <a:lnSpc>
                <a:spcPct val="120000"/>
              </a:lnSpc>
              <a:spcBef>
                <a:spcPts val="0"/>
              </a:spcBef>
              <a:buFont typeface="Arial" pitchFamily="34" charset="0"/>
              <a:buChar char="•"/>
            </a:pPr>
            <a:endParaRPr lang="en-US" dirty="0" smtClean="0"/>
          </a:p>
          <a:p>
            <a:pPr>
              <a:spcBef>
                <a:spcPts val="0"/>
              </a:spcBef>
              <a:buFont typeface="Arial" pitchFamily="34" charset="0"/>
              <a:buChar char="•"/>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000" b="1" dirty="0" smtClean="0"/>
          </a:p>
          <a:p>
            <a:endParaRPr lang="en-US" b="1" dirty="0" smtClean="0"/>
          </a:p>
          <a:p>
            <a:endParaRPr lang="en-US" sz="1000" b="1" dirty="0" smtClean="0"/>
          </a:p>
          <a:p>
            <a:endParaRPr lang="en-US" b="1" dirty="0"/>
          </a:p>
          <a:p>
            <a:endParaRPr lang="en-AU" dirty="0"/>
          </a:p>
        </p:txBody>
      </p:sp>
      <p:sp>
        <p:nvSpPr>
          <p:cNvPr id="6" name="Footer Placeholder 5"/>
          <p:cNvSpPr>
            <a:spLocks noGrp="1"/>
          </p:cNvSpPr>
          <p:nvPr>
            <p:ph type="ftr" sz="quarter" idx="10"/>
          </p:nvPr>
        </p:nvSpPr>
        <p:spPr/>
        <p:txBody>
          <a:bodyPr/>
          <a:lstStyle/>
          <a:p>
            <a:pPr algn="r"/>
            <a:r>
              <a:rPr lang="en-US" dirty="0" smtClean="0"/>
              <a:t>© </a:t>
            </a:r>
            <a:r>
              <a:rPr lang="en-US" dirty="0"/>
              <a:t>QIMR Berghofer Medical Research Institute   </a:t>
            </a:r>
            <a:r>
              <a:rPr lang="en-US" dirty="0" smtClean="0"/>
              <a:t>|   </a:t>
            </a:r>
            <a:fld id="{97103234-84EB-7642-9B66-484630A12280}" type="slidenum">
              <a:rPr lang="en-US" smtClean="0"/>
              <a:pPr algn="r"/>
              <a:t>4</a:t>
            </a:fld>
            <a:endParaRPr lang="en-US" dirty="0"/>
          </a:p>
        </p:txBody>
      </p:sp>
    </p:spTree>
    <p:extLst>
      <p:ext uri="{BB962C8B-B14F-4D97-AF65-F5344CB8AC3E}">
        <p14:creationId xmlns:p14="http://schemas.microsoft.com/office/powerpoint/2010/main" val="277581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40" y="404664"/>
            <a:ext cx="8609162" cy="533399"/>
          </a:xfrm>
        </p:spPr>
        <p:txBody>
          <a:bodyPr/>
          <a:lstStyle/>
          <a:p>
            <a:r>
              <a:rPr lang="en-AU" sz="2800" dirty="0" smtClean="0"/>
              <a:t>Background 3: </a:t>
            </a:r>
            <a:br>
              <a:rPr lang="en-AU" sz="2800" dirty="0" smtClean="0"/>
            </a:br>
            <a:r>
              <a:rPr lang="en-AU" sz="2800" dirty="0" smtClean="0"/>
              <a:t>eEF1A and eEF1G associate with the </a:t>
            </a:r>
            <a:r>
              <a:rPr lang="en-AU" sz="2800" dirty="0"/>
              <a:t>reverse transcription </a:t>
            </a:r>
            <a:r>
              <a:rPr lang="en-AU" sz="2800" dirty="0" smtClean="0"/>
              <a:t>complex subunits</a:t>
            </a:r>
            <a:endParaRPr lang="en-AU" sz="2800" dirty="0"/>
          </a:p>
        </p:txBody>
      </p:sp>
      <p:sp>
        <p:nvSpPr>
          <p:cNvPr id="3" name="Text Placeholder 2"/>
          <p:cNvSpPr>
            <a:spLocks noGrp="1"/>
          </p:cNvSpPr>
          <p:nvPr>
            <p:ph type="body" idx="1"/>
          </p:nvPr>
        </p:nvSpPr>
        <p:spPr>
          <a:xfrm>
            <a:off x="832793" y="1764691"/>
            <a:ext cx="7772400" cy="3761761"/>
          </a:xfrm>
        </p:spPr>
        <p:txBody>
          <a:bodyPr>
            <a:noAutofit/>
          </a:bodyPr>
          <a:lstStyle/>
          <a:p>
            <a:pPr>
              <a:lnSpc>
                <a:spcPct val="60000"/>
              </a:lnSpc>
              <a:spcBef>
                <a:spcPts val="0"/>
              </a:spcBef>
            </a:pPr>
            <a:r>
              <a:rPr lang="en-US" dirty="0" smtClean="0"/>
              <a:t> </a:t>
            </a:r>
          </a:p>
          <a:p>
            <a:pPr lvl="0">
              <a:lnSpc>
                <a:spcPct val="120000"/>
              </a:lnSpc>
              <a:spcBef>
                <a:spcPts val="0"/>
              </a:spcBef>
              <a:buFont typeface="Arial" pitchFamily="34" charset="0"/>
              <a:buChar char="•"/>
            </a:pPr>
            <a:r>
              <a:rPr lang="en-US" dirty="0"/>
              <a:t>RT and IN associated with </a:t>
            </a:r>
            <a:r>
              <a:rPr lang="en-US" dirty="0" smtClean="0"/>
              <a:t>eEF1A </a:t>
            </a:r>
            <a:r>
              <a:rPr lang="en-US" dirty="0" smtClean="0"/>
              <a:t>or </a:t>
            </a:r>
            <a:r>
              <a:rPr lang="en-US" dirty="0" smtClean="0"/>
              <a:t>eEF1G by co-IP. </a:t>
            </a:r>
            <a:endParaRPr lang="en-US" sz="1200" dirty="0" smtClean="0"/>
          </a:p>
          <a:p>
            <a:pPr>
              <a:lnSpc>
                <a:spcPts val="900"/>
              </a:lnSpc>
              <a:spcBef>
                <a:spcPts val="0"/>
              </a:spcBef>
            </a:pPr>
            <a:r>
              <a:rPr lang="en-US" dirty="0" smtClean="0"/>
              <a:t> </a:t>
            </a:r>
          </a:p>
          <a:p>
            <a:pPr>
              <a:lnSpc>
                <a:spcPct val="120000"/>
              </a:lnSpc>
              <a:spcBef>
                <a:spcPts val="0"/>
              </a:spcBef>
              <a:buFont typeface="Arial" pitchFamily="34" charset="0"/>
              <a:buChar char="•"/>
            </a:pPr>
            <a:r>
              <a:rPr lang="en-US" dirty="0" smtClean="0"/>
              <a:t>eEF1A/1G co-purified with RTC isolated by isopycnography </a:t>
            </a:r>
          </a:p>
          <a:p>
            <a:pPr>
              <a:lnSpc>
                <a:spcPts val="900"/>
              </a:lnSpc>
              <a:spcBef>
                <a:spcPts val="0"/>
              </a:spcBef>
            </a:pPr>
            <a:endParaRPr lang="en-US" dirty="0" smtClean="0"/>
          </a:p>
          <a:p>
            <a:pPr>
              <a:lnSpc>
                <a:spcPct val="120000"/>
              </a:lnSpc>
              <a:spcBef>
                <a:spcPts val="0"/>
              </a:spcBef>
              <a:buFont typeface="Arial" pitchFamily="34" charset="0"/>
              <a:buChar char="•"/>
            </a:pPr>
            <a:r>
              <a:rPr lang="en-US" dirty="0" smtClean="0"/>
              <a:t>siRNA </a:t>
            </a:r>
            <a:r>
              <a:rPr lang="en-US" dirty="0" err="1" smtClean="0"/>
              <a:t>downregulated</a:t>
            </a:r>
            <a:r>
              <a:rPr lang="en-US" dirty="0" smtClean="0"/>
              <a:t> eEF1A/1G in cells decreased post-infection levels of RTC, suggesting that one or both are important for RTC stability </a:t>
            </a:r>
          </a:p>
          <a:p>
            <a:endParaRPr lang="en-US" dirty="0"/>
          </a:p>
          <a:p>
            <a:r>
              <a:rPr lang="en-US" sz="1200" b="1" i="1" dirty="0" smtClean="0">
                <a:solidFill>
                  <a:prstClr val="black">
                    <a:lumMod val="75000"/>
                    <a:lumOff val="25000"/>
                  </a:prstClr>
                </a:solidFill>
              </a:rPr>
              <a:t>Warren </a:t>
            </a:r>
            <a:r>
              <a:rPr lang="en-US" sz="1200" b="1" i="1" dirty="0">
                <a:solidFill>
                  <a:prstClr val="black">
                    <a:lumMod val="75000"/>
                    <a:lumOff val="25000"/>
                  </a:prstClr>
                </a:solidFill>
              </a:rPr>
              <a:t>et al PNAS </a:t>
            </a:r>
            <a:r>
              <a:rPr lang="en-US" sz="1200" b="1" i="1" dirty="0" smtClean="0">
                <a:solidFill>
                  <a:prstClr val="black">
                    <a:lumMod val="75000"/>
                    <a:lumOff val="25000"/>
                  </a:prstClr>
                </a:solidFill>
              </a:rPr>
              <a:t>2012</a:t>
            </a:r>
            <a:endParaRPr lang="en-US" sz="1200" dirty="0" smtClean="0"/>
          </a:p>
          <a:p>
            <a:endParaRPr lang="en-US" dirty="0" smtClean="0"/>
          </a:p>
          <a:p>
            <a:endParaRPr lang="en-US" sz="1000" b="1" dirty="0" smtClean="0"/>
          </a:p>
          <a:p>
            <a:endParaRPr lang="en-US" b="1" dirty="0" smtClean="0"/>
          </a:p>
          <a:p>
            <a:endParaRPr lang="en-US" sz="1000" b="1" dirty="0" smtClean="0"/>
          </a:p>
          <a:p>
            <a:endParaRPr lang="en-US" b="1" dirty="0"/>
          </a:p>
          <a:p>
            <a:endParaRPr lang="en-AU" dirty="0"/>
          </a:p>
        </p:txBody>
      </p:sp>
      <p:sp>
        <p:nvSpPr>
          <p:cNvPr id="6" name="Footer Placeholder 5"/>
          <p:cNvSpPr>
            <a:spLocks noGrp="1"/>
          </p:cNvSpPr>
          <p:nvPr>
            <p:ph type="ftr" sz="quarter" idx="10"/>
          </p:nvPr>
        </p:nvSpPr>
        <p:spPr/>
        <p:txBody>
          <a:bodyPr/>
          <a:lstStyle/>
          <a:p>
            <a:pPr algn="r"/>
            <a:r>
              <a:rPr lang="en-US" dirty="0" smtClean="0"/>
              <a:t>© </a:t>
            </a:r>
            <a:r>
              <a:rPr lang="en-US" dirty="0"/>
              <a:t>QIMR Berghofer Medical Research Institute   </a:t>
            </a:r>
            <a:r>
              <a:rPr lang="en-US" dirty="0" smtClean="0"/>
              <a:t>|   </a:t>
            </a:r>
            <a:fld id="{97103234-84EB-7642-9B66-484630A12280}" type="slidenum">
              <a:rPr lang="en-US" smtClean="0"/>
              <a:pPr algn="r"/>
              <a:t>5</a:t>
            </a:fld>
            <a:endParaRPr lang="en-US" dirty="0"/>
          </a:p>
        </p:txBody>
      </p:sp>
    </p:spTree>
    <p:extLst>
      <p:ext uri="{BB962C8B-B14F-4D97-AF65-F5344CB8AC3E}">
        <p14:creationId xmlns:p14="http://schemas.microsoft.com/office/powerpoint/2010/main" val="386681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041" y="-469831"/>
            <a:ext cx="8313820" cy="2376264"/>
          </a:xfrm>
        </p:spPr>
        <p:txBody>
          <a:bodyPr>
            <a:noAutofit/>
          </a:bodyPr>
          <a:lstStyle/>
          <a:p>
            <a:pPr algn="ctr"/>
            <a:r>
              <a:rPr lang="en-US" sz="2400" dirty="0" smtClean="0"/>
              <a:t>Does eEF1A or 1G directly interact with the RTC subunits RT or IN?</a:t>
            </a:r>
            <a:endParaRPr lang="en-AU" sz="2400" dirty="0"/>
          </a:p>
        </p:txBody>
      </p:sp>
      <p:sp>
        <p:nvSpPr>
          <p:cNvPr id="7" name="Footer Placeholder 6"/>
          <p:cNvSpPr>
            <a:spLocks noGrp="1"/>
          </p:cNvSpPr>
          <p:nvPr>
            <p:ph type="ftr" sz="quarter" idx="10"/>
          </p:nvPr>
        </p:nvSpPr>
        <p:spPr/>
        <p:txBody>
          <a:bodyPr/>
          <a:lstStyle/>
          <a:p>
            <a:pPr algn="r"/>
            <a:r>
              <a:rPr lang="en-US" dirty="0" smtClean="0"/>
              <a:t>© </a:t>
            </a:r>
            <a:r>
              <a:rPr lang="en-US" dirty="0"/>
              <a:t>QIMR Berghofer Medical Research Institute   </a:t>
            </a:r>
            <a:r>
              <a:rPr lang="en-US" dirty="0" smtClean="0"/>
              <a:t>|   </a:t>
            </a:r>
            <a:fld id="{97103234-84EB-7642-9B66-484630A12280}" type="slidenum">
              <a:rPr lang="en-US" smtClean="0"/>
              <a:pPr algn="r"/>
              <a:t>6</a:t>
            </a:fld>
            <a:endParaRPr lang="en-US" dirty="0"/>
          </a:p>
        </p:txBody>
      </p:sp>
      <p:pic>
        <p:nvPicPr>
          <p:cNvPr id="4100" name="Picture 4" descr="http://www.genengnews.com/Media/images/Article/block_8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55" y="1906433"/>
            <a:ext cx="4256886" cy="34055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litzmenow.com/images/BLI_diagram.jpg"/>
          <p:cNvPicPr>
            <a:picLocks noChangeAspect="1" noChangeArrowheads="1"/>
          </p:cNvPicPr>
          <p:nvPr/>
        </p:nvPicPr>
        <p:blipFill rotWithShape="1">
          <a:blip r:embed="rId3">
            <a:extLst>
              <a:ext uri="{28A0092B-C50C-407E-A947-70E740481C1C}">
                <a14:useLocalDpi xmlns:a14="http://schemas.microsoft.com/office/drawing/2010/main" val="0"/>
              </a:ext>
            </a:extLst>
          </a:blip>
          <a:srcRect l="36510"/>
          <a:stretch/>
        </p:blipFill>
        <p:spPr bwMode="auto">
          <a:xfrm>
            <a:off x="4485441" y="2123424"/>
            <a:ext cx="3948696" cy="2971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59886" y="1370388"/>
            <a:ext cx="4051109" cy="461665"/>
          </a:xfrm>
          <a:prstGeom prst="rect">
            <a:avLst/>
          </a:prstGeom>
          <a:noFill/>
        </p:spPr>
        <p:txBody>
          <a:bodyPr wrap="none" rtlCol="0">
            <a:spAutoFit/>
          </a:bodyPr>
          <a:lstStyle/>
          <a:p>
            <a:r>
              <a:rPr lang="en-AU" sz="2400" dirty="0" err="1" smtClean="0"/>
              <a:t>Biolayer</a:t>
            </a:r>
            <a:r>
              <a:rPr lang="en-AU" sz="2400" dirty="0" smtClean="0"/>
              <a:t> Interferometry (BLI)</a:t>
            </a:r>
            <a:endParaRPr lang="en-AU" sz="2400" dirty="0"/>
          </a:p>
        </p:txBody>
      </p:sp>
    </p:spTree>
    <p:extLst>
      <p:ext uri="{BB962C8B-B14F-4D97-AF65-F5344CB8AC3E}">
        <p14:creationId xmlns:p14="http://schemas.microsoft.com/office/powerpoint/2010/main" val="3080536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2400" dirty="0" smtClean="0"/>
              <a:t>The EF1 subunit eEF1A binds RT not IN </a:t>
            </a:r>
            <a:r>
              <a:rPr lang="en-AU" sz="2400" i="1" dirty="0" smtClean="0"/>
              <a:t>in vitro </a:t>
            </a:r>
            <a:r>
              <a:rPr lang="en-AU" sz="2400" dirty="0" smtClean="0"/>
              <a:t>using BLI</a:t>
            </a:r>
            <a:endParaRPr lang="en-AU" sz="2400" dirty="0"/>
          </a:p>
        </p:txBody>
      </p:sp>
      <p:sp>
        <p:nvSpPr>
          <p:cNvPr id="5" name="Footer Placeholder 4"/>
          <p:cNvSpPr>
            <a:spLocks noGrp="1"/>
          </p:cNvSpPr>
          <p:nvPr>
            <p:ph type="ftr" sz="quarter" idx="10"/>
          </p:nvPr>
        </p:nvSpPr>
        <p:spPr/>
        <p:txBody>
          <a:bodyPr/>
          <a:lstStyle/>
          <a:p>
            <a:pPr algn="r"/>
            <a:r>
              <a:rPr lang="en-US" dirty="0" smtClean="0"/>
              <a:t>© </a:t>
            </a:r>
            <a:r>
              <a:rPr lang="en-US" dirty="0"/>
              <a:t>QIMR Berghofer Medical Research Institute   </a:t>
            </a:r>
            <a:r>
              <a:rPr lang="en-US" dirty="0" smtClean="0"/>
              <a:t>|   </a:t>
            </a:r>
            <a:fld id="{97103234-84EB-7642-9B66-484630A12280}" type="slidenum">
              <a:rPr lang="en-US" smtClean="0"/>
              <a:pPr algn="r"/>
              <a:t>7</a:t>
            </a:fld>
            <a:endParaRPr lang="en-US" dirty="0"/>
          </a:p>
        </p:txBody>
      </p:sp>
      <p:pic>
        <p:nvPicPr>
          <p:cNvPr id="1026" name="Picture 2"/>
          <p:cNvPicPr>
            <a:picLocks noChangeAspect="1" noChangeArrowheads="1"/>
          </p:cNvPicPr>
          <p:nvPr/>
        </p:nvPicPr>
        <p:blipFill>
          <a:blip r:embed="rId2"/>
          <a:srcRect/>
          <a:stretch>
            <a:fillRect/>
          </a:stretch>
        </p:blipFill>
        <p:spPr bwMode="auto">
          <a:xfrm>
            <a:off x="764622" y="1417639"/>
            <a:ext cx="7629680" cy="3451522"/>
          </a:xfrm>
          <a:prstGeom prst="rect">
            <a:avLst/>
          </a:prstGeom>
          <a:noFill/>
          <a:ln w="9525">
            <a:noFill/>
            <a:miter lim="800000"/>
            <a:headEnd/>
            <a:tailEnd/>
          </a:ln>
        </p:spPr>
      </p:pic>
      <p:sp>
        <p:nvSpPr>
          <p:cNvPr id="7" name="TextBox 6"/>
          <p:cNvSpPr txBox="1"/>
          <p:nvPr/>
        </p:nvSpPr>
        <p:spPr>
          <a:xfrm>
            <a:off x="2810847" y="4746050"/>
            <a:ext cx="3993401" cy="246221"/>
          </a:xfrm>
          <a:prstGeom prst="rect">
            <a:avLst/>
          </a:prstGeom>
          <a:noFill/>
        </p:spPr>
        <p:txBody>
          <a:bodyPr wrap="none" rtlCol="0">
            <a:spAutoFit/>
          </a:bodyPr>
          <a:lstStyle/>
          <a:p>
            <a:r>
              <a:rPr lang="en-US" sz="1000" b="1" dirty="0" smtClean="0"/>
              <a:t>RT courtesy Stuart LeGrice; IN courtesy of Duane Grandgenett</a:t>
            </a:r>
            <a:endParaRPr lang="en-AU" sz="1000" b="1" dirty="0"/>
          </a:p>
        </p:txBody>
      </p:sp>
      <p:sp>
        <p:nvSpPr>
          <p:cNvPr id="9" name="Oval 8"/>
          <p:cNvSpPr/>
          <p:nvPr/>
        </p:nvSpPr>
        <p:spPr>
          <a:xfrm>
            <a:off x="1504950" y="4438650"/>
            <a:ext cx="1114425" cy="55245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9"/>
          <p:cNvSpPr txBox="1"/>
          <p:nvPr/>
        </p:nvSpPr>
        <p:spPr>
          <a:xfrm>
            <a:off x="5219700" y="2133600"/>
            <a:ext cx="415498" cy="369332"/>
          </a:xfrm>
          <a:prstGeom prst="rect">
            <a:avLst/>
          </a:prstGeom>
          <a:noFill/>
        </p:spPr>
        <p:txBody>
          <a:bodyPr wrap="none" rtlCol="0">
            <a:spAutoFit/>
          </a:bodyPr>
          <a:lstStyle/>
          <a:p>
            <a:r>
              <a:rPr lang="en-US" b="1" dirty="0" smtClean="0">
                <a:solidFill>
                  <a:srgbClr val="981E32"/>
                </a:solidFill>
              </a:rPr>
              <a:t>IN</a:t>
            </a:r>
            <a:endParaRPr lang="en-AU" b="1" dirty="0">
              <a:solidFill>
                <a:srgbClr val="981E32"/>
              </a:solidFill>
            </a:endParaRPr>
          </a:p>
        </p:txBody>
      </p:sp>
      <p:sp>
        <p:nvSpPr>
          <p:cNvPr id="11" name="TextBox 10"/>
          <p:cNvSpPr txBox="1"/>
          <p:nvPr/>
        </p:nvSpPr>
        <p:spPr>
          <a:xfrm>
            <a:off x="1381125" y="2114550"/>
            <a:ext cx="488275" cy="369332"/>
          </a:xfrm>
          <a:prstGeom prst="rect">
            <a:avLst/>
          </a:prstGeom>
          <a:noFill/>
        </p:spPr>
        <p:txBody>
          <a:bodyPr wrap="none" rtlCol="0">
            <a:spAutoFit/>
          </a:bodyPr>
          <a:lstStyle/>
          <a:p>
            <a:r>
              <a:rPr lang="en-US" b="1" dirty="0" smtClean="0">
                <a:solidFill>
                  <a:srgbClr val="981E32"/>
                </a:solidFill>
              </a:rPr>
              <a:t>RT</a:t>
            </a:r>
            <a:endParaRPr lang="en-AU" b="1" dirty="0">
              <a:solidFill>
                <a:srgbClr val="981E32"/>
              </a:solidFill>
            </a:endParaRPr>
          </a:p>
        </p:txBody>
      </p:sp>
      <p:sp>
        <p:nvSpPr>
          <p:cNvPr id="12" name="5-Point Star 11"/>
          <p:cNvSpPr/>
          <p:nvPr/>
        </p:nvSpPr>
        <p:spPr>
          <a:xfrm>
            <a:off x="4157932" y="2122098"/>
            <a:ext cx="189781" cy="198408"/>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TextBox 12"/>
          <p:cNvSpPr txBox="1"/>
          <p:nvPr/>
        </p:nvSpPr>
        <p:spPr>
          <a:xfrm>
            <a:off x="3968145" y="6349041"/>
            <a:ext cx="1176925" cy="246221"/>
          </a:xfrm>
          <a:prstGeom prst="rect">
            <a:avLst/>
          </a:prstGeom>
          <a:noFill/>
        </p:spPr>
        <p:txBody>
          <a:bodyPr wrap="none" rtlCol="0">
            <a:spAutoFit/>
          </a:bodyPr>
          <a:lstStyle/>
          <a:p>
            <a:r>
              <a:rPr lang="en-US" sz="1000" b="1" dirty="0" smtClean="0"/>
              <a:t>Preliminary data</a:t>
            </a:r>
            <a:endParaRPr lang="en-AU" sz="1000" b="1" dirty="0"/>
          </a:p>
        </p:txBody>
      </p:sp>
    </p:spTree>
    <p:extLst>
      <p:ext uri="{BB962C8B-B14F-4D97-AF65-F5344CB8AC3E}">
        <p14:creationId xmlns:p14="http://schemas.microsoft.com/office/powerpoint/2010/main" val="3209650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79512" y="219998"/>
            <a:ext cx="8712968" cy="55312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 name="Picture 4"/>
          <p:cNvPicPr>
            <a:picLocks noChangeAspect="1" noChangeArrowheads="1"/>
          </p:cNvPicPr>
          <p:nvPr/>
        </p:nvPicPr>
        <p:blipFill>
          <a:blip r:embed="rId3" cstate="print"/>
          <a:srcRect/>
          <a:stretch>
            <a:fillRect/>
          </a:stretch>
        </p:blipFill>
        <p:spPr bwMode="auto">
          <a:xfrm>
            <a:off x="731575" y="1106742"/>
            <a:ext cx="3744415" cy="1276974"/>
          </a:xfrm>
          <a:prstGeom prst="rect">
            <a:avLst/>
          </a:prstGeom>
          <a:noFill/>
          <a:ln w="9525">
            <a:noFill/>
            <a:miter lim="800000"/>
            <a:headEnd/>
            <a:tailEnd/>
          </a:ln>
        </p:spPr>
      </p:pic>
      <p:pic>
        <p:nvPicPr>
          <p:cNvPr id="5" name="Picture 9"/>
          <p:cNvPicPr>
            <a:picLocks noChangeAspect="1" noChangeArrowheads="1"/>
          </p:cNvPicPr>
          <p:nvPr/>
        </p:nvPicPr>
        <p:blipFill>
          <a:blip r:embed="rId4" cstate="print"/>
          <a:srcRect/>
          <a:stretch>
            <a:fillRect/>
          </a:stretch>
        </p:blipFill>
        <p:spPr bwMode="auto">
          <a:xfrm>
            <a:off x="4668011" y="1106743"/>
            <a:ext cx="3744416" cy="1276975"/>
          </a:xfrm>
          <a:prstGeom prst="rect">
            <a:avLst/>
          </a:prstGeom>
          <a:noFill/>
          <a:ln w="9525">
            <a:noFill/>
            <a:miter lim="800000"/>
            <a:headEnd/>
            <a:tailEnd/>
          </a:ln>
        </p:spPr>
      </p:pic>
      <p:pic>
        <p:nvPicPr>
          <p:cNvPr id="6" name="Picture 8"/>
          <p:cNvPicPr>
            <a:picLocks noChangeAspect="1" noChangeArrowheads="1"/>
          </p:cNvPicPr>
          <p:nvPr/>
        </p:nvPicPr>
        <p:blipFill>
          <a:blip r:embed="rId5" cstate="print"/>
          <a:srcRect/>
          <a:stretch>
            <a:fillRect/>
          </a:stretch>
        </p:blipFill>
        <p:spPr bwMode="auto">
          <a:xfrm>
            <a:off x="731573" y="2834935"/>
            <a:ext cx="3744416" cy="1276975"/>
          </a:xfrm>
          <a:prstGeom prst="rect">
            <a:avLst/>
          </a:prstGeom>
          <a:noFill/>
          <a:ln w="9525">
            <a:noFill/>
            <a:miter lim="800000"/>
            <a:headEnd/>
            <a:tailEnd/>
          </a:ln>
        </p:spPr>
      </p:pic>
      <p:pic>
        <p:nvPicPr>
          <p:cNvPr id="7" name="Picture 7"/>
          <p:cNvPicPr>
            <a:picLocks noChangeAspect="1" noChangeArrowheads="1"/>
          </p:cNvPicPr>
          <p:nvPr/>
        </p:nvPicPr>
        <p:blipFill>
          <a:blip r:embed="rId6" cstate="print"/>
          <a:srcRect/>
          <a:stretch>
            <a:fillRect/>
          </a:stretch>
        </p:blipFill>
        <p:spPr bwMode="auto">
          <a:xfrm>
            <a:off x="4668012" y="2834934"/>
            <a:ext cx="3690947" cy="1296144"/>
          </a:xfrm>
          <a:prstGeom prst="rect">
            <a:avLst/>
          </a:prstGeom>
          <a:noFill/>
          <a:ln w="9525">
            <a:noFill/>
            <a:miter lim="800000"/>
            <a:headEnd/>
            <a:tailEnd/>
          </a:ln>
        </p:spPr>
      </p:pic>
      <p:sp>
        <p:nvSpPr>
          <p:cNvPr id="8" name="Title 1"/>
          <p:cNvSpPr txBox="1">
            <a:spLocks/>
          </p:cNvSpPr>
          <p:nvPr/>
        </p:nvSpPr>
        <p:spPr>
          <a:xfrm>
            <a:off x="827585" y="836712"/>
            <a:ext cx="384043" cy="162018"/>
          </a:xfrm>
          <a:prstGeom prst="rect">
            <a:avLst/>
          </a:prstGeom>
        </p:spPr>
        <p:txBody>
          <a:bodyPr vert="horz" lIns="91440" tIns="45720" rIns="91440" bIns="45720" rtlCol="0" anchor="ctr">
            <a:noAutofit/>
          </a:bodyPr>
          <a:lstStyle/>
          <a:p>
            <a:pPr defTabSz="914400">
              <a:spcBef>
                <a:spcPct val="0"/>
              </a:spcBef>
            </a:pPr>
            <a:r>
              <a:rPr lang="en-US" sz="1200" dirty="0" smtClean="0">
                <a:solidFill>
                  <a:prstClr val="black"/>
                </a:solidFill>
                <a:latin typeface="Arial" pitchFamily="34" charset="0"/>
                <a:cs typeface="Arial" pitchFamily="34" charset="0"/>
              </a:rPr>
              <a:t>a</a:t>
            </a:r>
            <a:endParaRPr lang="en-AU" sz="1200" b="1" dirty="0">
              <a:solidFill>
                <a:prstClr val="black">
                  <a:lumMod val="85000"/>
                  <a:lumOff val="15000"/>
                </a:prstClr>
              </a:solidFill>
              <a:latin typeface="Arial" pitchFamily="34" charset="0"/>
              <a:cs typeface="Arial" pitchFamily="34" charset="0"/>
            </a:endParaRPr>
          </a:p>
        </p:txBody>
      </p:sp>
      <p:sp>
        <p:nvSpPr>
          <p:cNvPr id="9" name="Title 1"/>
          <p:cNvSpPr txBox="1">
            <a:spLocks/>
          </p:cNvSpPr>
          <p:nvPr/>
        </p:nvSpPr>
        <p:spPr>
          <a:xfrm>
            <a:off x="4764021" y="836712"/>
            <a:ext cx="384043" cy="162018"/>
          </a:xfrm>
          <a:prstGeom prst="rect">
            <a:avLst/>
          </a:prstGeom>
        </p:spPr>
        <p:txBody>
          <a:bodyPr vert="horz" lIns="91440" tIns="45720" rIns="91440" bIns="45720" rtlCol="0" anchor="ctr">
            <a:noAutofit/>
          </a:bodyPr>
          <a:lstStyle/>
          <a:p>
            <a:pPr defTabSz="914400">
              <a:spcBef>
                <a:spcPct val="0"/>
              </a:spcBef>
            </a:pPr>
            <a:r>
              <a:rPr lang="en-US" sz="1200" dirty="0" smtClean="0">
                <a:solidFill>
                  <a:prstClr val="black"/>
                </a:solidFill>
                <a:latin typeface="Arial" pitchFamily="34" charset="0"/>
                <a:cs typeface="Arial" pitchFamily="34" charset="0"/>
              </a:rPr>
              <a:t>b</a:t>
            </a:r>
            <a:endParaRPr lang="en-AU" sz="1200" b="1" dirty="0">
              <a:solidFill>
                <a:prstClr val="black">
                  <a:lumMod val="85000"/>
                  <a:lumOff val="15000"/>
                </a:prstClr>
              </a:solidFill>
              <a:latin typeface="Arial" pitchFamily="34" charset="0"/>
              <a:cs typeface="Arial" pitchFamily="34" charset="0"/>
            </a:endParaRPr>
          </a:p>
        </p:txBody>
      </p:sp>
      <p:sp>
        <p:nvSpPr>
          <p:cNvPr id="10" name="Title 1"/>
          <p:cNvSpPr txBox="1">
            <a:spLocks/>
          </p:cNvSpPr>
          <p:nvPr/>
        </p:nvSpPr>
        <p:spPr>
          <a:xfrm>
            <a:off x="827585" y="2618910"/>
            <a:ext cx="384043" cy="162018"/>
          </a:xfrm>
          <a:prstGeom prst="rect">
            <a:avLst/>
          </a:prstGeom>
        </p:spPr>
        <p:txBody>
          <a:bodyPr vert="horz" lIns="91440" tIns="45720" rIns="91440" bIns="45720" rtlCol="0" anchor="ctr">
            <a:noAutofit/>
          </a:bodyPr>
          <a:lstStyle/>
          <a:p>
            <a:pPr defTabSz="914400">
              <a:spcBef>
                <a:spcPct val="0"/>
              </a:spcBef>
            </a:pPr>
            <a:r>
              <a:rPr lang="en-US" sz="1200" dirty="0" smtClean="0">
                <a:solidFill>
                  <a:prstClr val="black"/>
                </a:solidFill>
                <a:latin typeface="Arial" pitchFamily="34" charset="0"/>
                <a:cs typeface="Arial" pitchFamily="34" charset="0"/>
              </a:rPr>
              <a:t>c</a:t>
            </a:r>
            <a:endParaRPr lang="en-AU" sz="1200" b="1" dirty="0">
              <a:solidFill>
                <a:prstClr val="black">
                  <a:lumMod val="85000"/>
                  <a:lumOff val="15000"/>
                </a:prstClr>
              </a:solidFill>
              <a:latin typeface="Arial" pitchFamily="34" charset="0"/>
              <a:cs typeface="Arial" pitchFamily="34" charset="0"/>
            </a:endParaRPr>
          </a:p>
        </p:txBody>
      </p:sp>
      <p:sp>
        <p:nvSpPr>
          <p:cNvPr id="11" name="Title 1"/>
          <p:cNvSpPr txBox="1">
            <a:spLocks/>
          </p:cNvSpPr>
          <p:nvPr/>
        </p:nvSpPr>
        <p:spPr>
          <a:xfrm>
            <a:off x="4860033" y="2618910"/>
            <a:ext cx="384043" cy="162018"/>
          </a:xfrm>
          <a:prstGeom prst="rect">
            <a:avLst/>
          </a:prstGeom>
        </p:spPr>
        <p:txBody>
          <a:bodyPr vert="horz" lIns="91440" tIns="45720" rIns="91440" bIns="45720" rtlCol="0" anchor="ctr">
            <a:noAutofit/>
          </a:bodyPr>
          <a:lstStyle/>
          <a:p>
            <a:pPr defTabSz="914400">
              <a:spcBef>
                <a:spcPct val="0"/>
              </a:spcBef>
            </a:pPr>
            <a:r>
              <a:rPr lang="en-US" sz="1200" dirty="0" smtClean="0">
                <a:solidFill>
                  <a:prstClr val="black"/>
                </a:solidFill>
                <a:latin typeface="Arial" pitchFamily="34" charset="0"/>
                <a:cs typeface="Arial" pitchFamily="34" charset="0"/>
              </a:rPr>
              <a:t>d</a:t>
            </a:r>
            <a:endParaRPr lang="en-AU" sz="1200" b="1" dirty="0">
              <a:solidFill>
                <a:prstClr val="black">
                  <a:lumMod val="85000"/>
                  <a:lumOff val="15000"/>
                </a:prstClr>
              </a:solidFill>
              <a:latin typeface="Arial" pitchFamily="34" charset="0"/>
              <a:cs typeface="Arial" pitchFamily="34" charset="0"/>
            </a:endParaRPr>
          </a:p>
        </p:txBody>
      </p:sp>
      <p:sp>
        <p:nvSpPr>
          <p:cNvPr id="12" name="Title 1"/>
          <p:cNvSpPr txBox="1">
            <a:spLocks/>
          </p:cNvSpPr>
          <p:nvPr/>
        </p:nvSpPr>
        <p:spPr>
          <a:xfrm>
            <a:off x="827584" y="4671138"/>
            <a:ext cx="7584843" cy="1080120"/>
          </a:xfrm>
          <a:prstGeom prst="rect">
            <a:avLst/>
          </a:prstGeom>
        </p:spPr>
        <p:txBody>
          <a:bodyPr vert="horz" lIns="91440" tIns="45720" rIns="91440" bIns="45720" rtlCol="0" anchor="ctr">
            <a:noAutofit/>
          </a:bodyPr>
          <a:lstStyle/>
          <a:p>
            <a:pPr defTabSz="914400">
              <a:spcBef>
                <a:spcPct val="0"/>
              </a:spcBef>
            </a:pPr>
            <a:r>
              <a:rPr lang="en-US" sz="1200" b="1" dirty="0" err="1" smtClean="0">
                <a:solidFill>
                  <a:prstClr val="black"/>
                </a:solidFill>
                <a:latin typeface="Arial" pitchFamily="34" charset="0"/>
                <a:cs typeface="Arial" pitchFamily="34" charset="0"/>
              </a:rPr>
              <a:t>Sensorgram</a:t>
            </a:r>
            <a:r>
              <a:rPr lang="en-US" sz="1200" b="1" dirty="0" smtClean="0">
                <a:solidFill>
                  <a:prstClr val="black"/>
                </a:solidFill>
                <a:latin typeface="Arial" pitchFamily="34" charset="0"/>
                <a:cs typeface="Arial" pitchFamily="34" charset="0"/>
              </a:rPr>
              <a:t> of association and dissociation of eEF1A1, eEF1B, eEF1D and eEF1G with HIV RT. </a:t>
            </a:r>
            <a:r>
              <a:rPr lang="en-US" sz="1200" dirty="0" smtClean="0">
                <a:solidFill>
                  <a:prstClr val="black"/>
                </a:solidFill>
                <a:latin typeface="Arial" pitchFamily="34" charset="0"/>
                <a:cs typeface="Arial" pitchFamily="34" charset="0"/>
              </a:rPr>
              <a:t>Biotinylated (a) eEF1A1, (b) eEF1B, (c) eEF1D and (d) eEF1G were immobilized on biosensors. The association and dissociation with various concentrations of HIV RTp66/p51 were measured respectively on the OctetRed system. Data are representative of three independent experiments</a:t>
            </a:r>
          </a:p>
        </p:txBody>
      </p:sp>
      <p:grpSp>
        <p:nvGrpSpPr>
          <p:cNvPr id="2" name="Group 27"/>
          <p:cNvGrpSpPr/>
          <p:nvPr/>
        </p:nvGrpSpPr>
        <p:grpSpPr>
          <a:xfrm>
            <a:off x="731573" y="4347102"/>
            <a:ext cx="6432715" cy="216024"/>
            <a:chOff x="260648" y="5724128"/>
            <a:chExt cx="4896544" cy="288032"/>
          </a:xfrm>
        </p:grpSpPr>
        <p:cxnSp>
          <p:nvCxnSpPr>
            <p:cNvPr id="18" name="Straight Connector 17"/>
            <p:cNvCxnSpPr/>
            <p:nvPr/>
          </p:nvCxnSpPr>
          <p:spPr>
            <a:xfrm>
              <a:off x="1628800" y="5868144"/>
              <a:ext cx="36004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0648" y="5724128"/>
              <a:ext cx="129614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AU" sz="1000" dirty="0" smtClean="0">
                  <a:solidFill>
                    <a:prstClr val="black"/>
                  </a:solidFill>
                  <a:latin typeface="Arial" pitchFamily="34" charset="0"/>
                  <a:cs typeface="Arial" pitchFamily="34" charset="0"/>
                </a:rPr>
                <a:t>RT concentrations:  </a:t>
              </a:r>
              <a:endParaRPr lang="en-AU" sz="1000" dirty="0">
                <a:solidFill>
                  <a:prstClr val="black"/>
                </a:solidFill>
                <a:latin typeface="Arial" pitchFamily="34" charset="0"/>
                <a:cs typeface="Arial" pitchFamily="34" charset="0"/>
              </a:endParaRPr>
            </a:p>
          </p:txBody>
        </p:sp>
        <p:sp>
          <p:nvSpPr>
            <p:cNvPr id="21" name="Rectangle 20"/>
            <p:cNvSpPr/>
            <p:nvPr/>
          </p:nvSpPr>
          <p:spPr>
            <a:xfrm>
              <a:off x="1988840" y="5724128"/>
              <a:ext cx="5040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AU" sz="900" dirty="0" smtClean="0">
                  <a:solidFill>
                    <a:prstClr val="black"/>
                  </a:solidFill>
                  <a:latin typeface="Arial" pitchFamily="34" charset="0"/>
                  <a:cs typeface="Arial" pitchFamily="34" charset="0"/>
                </a:rPr>
                <a:t>90nM</a:t>
              </a:r>
              <a:endParaRPr lang="en-AU" sz="900" dirty="0">
                <a:solidFill>
                  <a:prstClr val="black"/>
                </a:solidFill>
                <a:latin typeface="Arial" pitchFamily="34" charset="0"/>
                <a:cs typeface="Arial" pitchFamily="34" charset="0"/>
              </a:endParaRPr>
            </a:p>
          </p:txBody>
        </p:sp>
        <p:cxnSp>
          <p:nvCxnSpPr>
            <p:cNvPr id="22" name="Straight Connector 21"/>
            <p:cNvCxnSpPr/>
            <p:nvPr/>
          </p:nvCxnSpPr>
          <p:spPr>
            <a:xfrm>
              <a:off x="4293096" y="5868144"/>
              <a:ext cx="36004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52936" y="5868144"/>
              <a:ext cx="36004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84984" y="5724128"/>
              <a:ext cx="5040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AU" sz="900" dirty="0">
                  <a:solidFill>
                    <a:prstClr val="black"/>
                  </a:solidFill>
                  <a:latin typeface="Arial" pitchFamily="34" charset="0"/>
                  <a:cs typeface="Arial" pitchFamily="34" charset="0"/>
                </a:rPr>
                <a:t>3</a:t>
              </a:r>
              <a:r>
                <a:rPr lang="en-AU" sz="900" dirty="0" smtClean="0">
                  <a:solidFill>
                    <a:prstClr val="black"/>
                  </a:solidFill>
                  <a:latin typeface="Arial" pitchFamily="34" charset="0"/>
                  <a:cs typeface="Arial" pitchFamily="34" charset="0"/>
                </a:rPr>
                <a:t>0nM</a:t>
              </a:r>
              <a:endParaRPr lang="en-AU" sz="900" dirty="0">
                <a:solidFill>
                  <a:prstClr val="black"/>
                </a:solidFill>
                <a:latin typeface="Arial" pitchFamily="34" charset="0"/>
                <a:cs typeface="Arial" pitchFamily="34" charset="0"/>
              </a:endParaRPr>
            </a:p>
          </p:txBody>
        </p:sp>
        <p:sp>
          <p:nvSpPr>
            <p:cNvPr id="27" name="Rectangle 26"/>
            <p:cNvSpPr/>
            <p:nvPr/>
          </p:nvSpPr>
          <p:spPr>
            <a:xfrm>
              <a:off x="4653136" y="5724128"/>
              <a:ext cx="5040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AU" sz="900" dirty="0">
                  <a:solidFill>
                    <a:prstClr val="black"/>
                  </a:solidFill>
                  <a:latin typeface="Arial" pitchFamily="34" charset="0"/>
                  <a:cs typeface="Arial" pitchFamily="34" charset="0"/>
                </a:rPr>
                <a:t>1</a:t>
              </a:r>
              <a:r>
                <a:rPr lang="en-AU" sz="900" dirty="0" smtClean="0">
                  <a:solidFill>
                    <a:prstClr val="black"/>
                  </a:solidFill>
                  <a:latin typeface="Arial" pitchFamily="34" charset="0"/>
                  <a:cs typeface="Arial" pitchFamily="34" charset="0"/>
                </a:rPr>
                <a:t>0nM</a:t>
              </a:r>
              <a:endParaRPr lang="en-AU" sz="900" dirty="0">
                <a:solidFill>
                  <a:prstClr val="black"/>
                </a:solidFill>
                <a:latin typeface="Arial" pitchFamily="34" charset="0"/>
                <a:cs typeface="Arial" pitchFamily="34" charset="0"/>
              </a:endParaRPr>
            </a:p>
          </p:txBody>
        </p:sp>
      </p:grpSp>
      <p:sp>
        <p:nvSpPr>
          <p:cNvPr id="20" name="Rectangle 19"/>
          <p:cNvSpPr/>
          <p:nvPr/>
        </p:nvSpPr>
        <p:spPr bwMode="auto">
          <a:xfrm>
            <a:off x="1019605" y="998732"/>
            <a:ext cx="1440160" cy="108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AU" sz="900" dirty="0" smtClean="0">
                <a:solidFill>
                  <a:prstClr val="black"/>
                </a:solidFill>
                <a:cs typeface="Arial" charset="0"/>
              </a:rPr>
              <a:t>Association</a:t>
            </a:r>
            <a:endParaRPr lang="en-AU" sz="900" dirty="0">
              <a:solidFill>
                <a:prstClr val="black"/>
              </a:solidFill>
              <a:cs typeface="Arial" charset="0"/>
            </a:endParaRPr>
          </a:p>
        </p:txBody>
      </p:sp>
      <p:sp>
        <p:nvSpPr>
          <p:cNvPr id="23" name="Rectangle 22"/>
          <p:cNvSpPr/>
          <p:nvPr/>
        </p:nvSpPr>
        <p:spPr bwMode="auto">
          <a:xfrm>
            <a:off x="4956043" y="998732"/>
            <a:ext cx="1440160" cy="108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AU" sz="900" dirty="0" smtClean="0">
                <a:solidFill>
                  <a:prstClr val="black"/>
                </a:solidFill>
                <a:cs typeface="Arial" charset="0"/>
              </a:rPr>
              <a:t>Association</a:t>
            </a:r>
            <a:endParaRPr lang="en-AU" sz="900" dirty="0">
              <a:solidFill>
                <a:prstClr val="black"/>
              </a:solidFill>
              <a:cs typeface="Arial" charset="0"/>
            </a:endParaRPr>
          </a:p>
        </p:txBody>
      </p:sp>
      <p:sp>
        <p:nvSpPr>
          <p:cNvPr id="25" name="Rectangle 24"/>
          <p:cNvSpPr/>
          <p:nvPr/>
        </p:nvSpPr>
        <p:spPr bwMode="auto">
          <a:xfrm>
            <a:off x="1115616" y="2726924"/>
            <a:ext cx="1440160" cy="108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AU" sz="900" dirty="0" smtClean="0">
                <a:solidFill>
                  <a:prstClr val="black"/>
                </a:solidFill>
                <a:cs typeface="Arial" charset="0"/>
              </a:rPr>
              <a:t>Association</a:t>
            </a:r>
            <a:endParaRPr lang="en-AU" sz="900" dirty="0">
              <a:solidFill>
                <a:prstClr val="black"/>
              </a:solidFill>
              <a:cs typeface="Arial" charset="0"/>
            </a:endParaRPr>
          </a:p>
        </p:txBody>
      </p:sp>
      <p:sp>
        <p:nvSpPr>
          <p:cNvPr id="29" name="Rectangle 28"/>
          <p:cNvSpPr/>
          <p:nvPr/>
        </p:nvSpPr>
        <p:spPr bwMode="auto">
          <a:xfrm>
            <a:off x="4956043" y="2726924"/>
            <a:ext cx="1440160" cy="108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AU" sz="900" dirty="0" smtClean="0">
                <a:solidFill>
                  <a:prstClr val="black"/>
                </a:solidFill>
                <a:cs typeface="Arial" charset="0"/>
              </a:rPr>
              <a:t>Association</a:t>
            </a:r>
            <a:endParaRPr lang="en-AU" sz="900" dirty="0">
              <a:solidFill>
                <a:prstClr val="black"/>
              </a:solidFill>
              <a:cs typeface="Arial" charset="0"/>
            </a:endParaRPr>
          </a:p>
        </p:txBody>
      </p:sp>
      <p:sp>
        <p:nvSpPr>
          <p:cNvPr id="30" name="Rectangle 29"/>
          <p:cNvSpPr/>
          <p:nvPr/>
        </p:nvSpPr>
        <p:spPr bwMode="auto">
          <a:xfrm>
            <a:off x="2747797" y="998732"/>
            <a:ext cx="1440160" cy="108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AU" sz="900" dirty="0" smtClean="0">
                <a:solidFill>
                  <a:prstClr val="black"/>
                </a:solidFill>
                <a:cs typeface="Arial" charset="0"/>
              </a:rPr>
              <a:t>Dissociation</a:t>
            </a:r>
            <a:endParaRPr lang="en-AU" sz="900" dirty="0">
              <a:solidFill>
                <a:prstClr val="black"/>
              </a:solidFill>
              <a:cs typeface="Arial" charset="0"/>
            </a:endParaRPr>
          </a:p>
        </p:txBody>
      </p:sp>
      <p:sp>
        <p:nvSpPr>
          <p:cNvPr id="31" name="Rectangle 30"/>
          <p:cNvSpPr/>
          <p:nvPr/>
        </p:nvSpPr>
        <p:spPr bwMode="auto">
          <a:xfrm>
            <a:off x="6684235" y="998732"/>
            <a:ext cx="1440160" cy="108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AU" sz="900" dirty="0" smtClean="0">
                <a:solidFill>
                  <a:prstClr val="black"/>
                </a:solidFill>
                <a:cs typeface="Arial" charset="0"/>
              </a:rPr>
              <a:t>Dissociation</a:t>
            </a:r>
            <a:endParaRPr lang="en-AU" sz="900" dirty="0">
              <a:solidFill>
                <a:prstClr val="black"/>
              </a:solidFill>
              <a:cs typeface="Arial" charset="0"/>
            </a:endParaRPr>
          </a:p>
        </p:txBody>
      </p:sp>
      <p:sp>
        <p:nvSpPr>
          <p:cNvPr id="32" name="Rectangle 31"/>
          <p:cNvSpPr/>
          <p:nvPr/>
        </p:nvSpPr>
        <p:spPr bwMode="auto">
          <a:xfrm>
            <a:off x="2747797" y="2726924"/>
            <a:ext cx="1440160" cy="108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AU" sz="900" dirty="0" smtClean="0">
                <a:solidFill>
                  <a:prstClr val="black"/>
                </a:solidFill>
                <a:cs typeface="Arial" charset="0"/>
              </a:rPr>
              <a:t>Dissociation</a:t>
            </a:r>
            <a:endParaRPr lang="en-AU" sz="900" dirty="0">
              <a:solidFill>
                <a:prstClr val="black"/>
              </a:solidFill>
              <a:cs typeface="Arial" charset="0"/>
            </a:endParaRPr>
          </a:p>
        </p:txBody>
      </p:sp>
      <p:sp>
        <p:nvSpPr>
          <p:cNvPr id="33" name="Rectangle 32"/>
          <p:cNvSpPr/>
          <p:nvPr/>
        </p:nvSpPr>
        <p:spPr bwMode="auto">
          <a:xfrm>
            <a:off x="6684235" y="2726924"/>
            <a:ext cx="1440160" cy="108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AU" sz="900" dirty="0" smtClean="0">
                <a:solidFill>
                  <a:prstClr val="black"/>
                </a:solidFill>
                <a:cs typeface="Arial" charset="0"/>
              </a:rPr>
              <a:t>Dissociation</a:t>
            </a:r>
            <a:endParaRPr lang="en-AU" sz="900" dirty="0">
              <a:solidFill>
                <a:prstClr val="black"/>
              </a:solidFill>
              <a:cs typeface="Arial" charset="0"/>
            </a:endParaRPr>
          </a:p>
        </p:txBody>
      </p:sp>
      <p:sp>
        <p:nvSpPr>
          <p:cNvPr id="34" name="TextBox 33"/>
          <p:cNvSpPr txBox="1"/>
          <p:nvPr/>
        </p:nvSpPr>
        <p:spPr>
          <a:xfrm>
            <a:off x="1883703" y="2402888"/>
            <a:ext cx="1129155" cy="276999"/>
          </a:xfrm>
          <a:prstGeom prst="rect">
            <a:avLst/>
          </a:prstGeom>
          <a:noFill/>
        </p:spPr>
        <p:txBody>
          <a:bodyPr wrap="none" rtlCol="0">
            <a:spAutoFit/>
          </a:bodyPr>
          <a:lstStyle/>
          <a:p>
            <a:pPr defTabSz="914400"/>
            <a:r>
              <a:rPr lang="en-US" sz="1200" dirty="0" smtClean="0">
                <a:solidFill>
                  <a:prstClr val="black"/>
                </a:solidFill>
              </a:rPr>
              <a:t>Time (seconds)</a:t>
            </a:r>
            <a:endParaRPr lang="en-AU" sz="1200" dirty="0">
              <a:solidFill>
                <a:prstClr val="black"/>
              </a:solidFill>
            </a:endParaRPr>
          </a:p>
        </p:txBody>
      </p:sp>
      <p:sp>
        <p:nvSpPr>
          <p:cNvPr id="35" name="TextBox 34"/>
          <p:cNvSpPr txBox="1"/>
          <p:nvPr/>
        </p:nvSpPr>
        <p:spPr>
          <a:xfrm>
            <a:off x="5916151" y="2402888"/>
            <a:ext cx="1129155" cy="276999"/>
          </a:xfrm>
          <a:prstGeom prst="rect">
            <a:avLst/>
          </a:prstGeom>
          <a:noFill/>
        </p:spPr>
        <p:txBody>
          <a:bodyPr wrap="none" rtlCol="0">
            <a:spAutoFit/>
          </a:bodyPr>
          <a:lstStyle/>
          <a:p>
            <a:pPr defTabSz="914400"/>
            <a:r>
              <a:rPr lang="en-US" sz="1200" dirty="0" smtClean="0">
                <a:solidFill>
                  <a:prstClr val="black"/>
                </a:solidFill>
              </a:rPr>
              <a:t>Time (seconds)</a:t>
            </a:r>
            <a:endParaRPr lang="en-AU" sz="1200" dirty="0">
              <a:solidFill>
                <a:prstClr val="black"/>
              </a:solidFill>
            </a:endParaRPr>
          </a:p>
        </p:txBody>
      </p:sp>
      <p:sp>
        <p:nvSpPr>
          <p:cNvPr id="36" name="TextBox 35"/>
          <p:cNvSpPr txBox="1"/>
          <p:nvPr/>
        </p:nvSpPr>
        <p:spPr>
          <a:xfrm>
            <a:off x="5850771" y="4131080"/>
            <a:ext cx="1129155" cy="276999"/>
          </a:xfrm>
          <a:prstGeom prst="rect">
            <a:avLst/>
          </a:prstGeom>
          <a:noFill/>
        </p:spPr>
        <p:txBody>
          <a:bodyPr wrap="none" rtlCol="0">
            <a:spAutoFit/>
          </a:bodyPr>
          <a:lstStyle/>
          <a:p>
            <a:pPr defTabSz="914400"/>
            <a:r>
              <a:rPr lang="en-US" sz="1200" dirty="0" smtClean="0">
                <a:solidFill>
                  <a:prstClr val="black"/>
                </a:solidFill>
              </a:rPr>
              <a:t>Time (seconds)</a:t>
            </a:r>
            <a:endParaRPr lang="en-AU" sz="1200" dirty="0">
              <a:solidFill>
                <a:prstClr val="black"/>
              </a:solidFill>
            </a:endParaRPr>
          </a:p>
        </p:txBody>
      </p:sp>
      <p:sp>
        <p:nvSpPr>
          <p:cNvPr id="37" name="TextBox 36"/>
          <p:cNvSpPr txBox="1"/>
          <p:nvPr/>
        </p:nvSpPr>
        <p:spPr>
          <a:xfrm>
            <a:off x="1883703" y="4131080"/>
            <a:ext cx="1129155" cy="276999"/>
          </a:xfrm>
          <a:prstGeom prst="rect">
            <a:avLst/>
          </a:prstGeom>
          <a:noFill/>
        </p:spPr>
        <p:txBody>
          <a:bodyPr wrap="none" rtlCol="0">
            <a:spAutoFit/>
          </a:bodyPr>
          <a:lstStyle/>
          <a:p>
            <a:pPr defTabSz="914400"/>
            <a:r>
              <a:rPr lang="en-US" sz="1200" dirty="0" smtClean="0">
                <a:solidFill>
                  <a:prstClr val="black"/>
                </a:solidFill>
              </a:rPr>
              <a:t>Time (seconds)</a:t>
            </a:r>
            <a:endParaRPr lang="en-AU" sz="1200" dirty="0">
              <a:solidFill>
                <a:prstClr val="black"/>
              </a:solidFill>
            </a:endParaRPr>
          </a:p>
        </p:txBody>
      </p:sp>
      <p:sp>
        <p:nvSpPr>
          <p:cNvPr id="38" name="TextBox 37"/>
          <p:cNvSpPr txBox="1"/>
          <p:nvPr/>
        </p:nvSpPr>
        <p:spPr>
          <a:xfrm>
            <a:off x="1013679" y="219998"/>
            <a:ext cx="7468711" cy="369332"/>
          </a:xfrm>
          <a:prstGeom prst="rect">
            <a:avLst/>
          </a:prstGeom>
          <a:noFill/>
        </p:spPr>
        <p:txBody>
          <a:bodyPr wrap="none" rtlCol="0">
            <a:spAutoFit/>
          </a:bodyPr>
          <a:lstStyle/>
          <a:p>
            <a:r>
              <a:rPr lang="en-US" b="1" dirty="0" smtClean="0">
                <a:solidFill>
                  <a:srgbClr val="981E32"/>
                </a:solidFill>
              </a:rPr>
              <a:t>Reciprocal experiments using  EF1 subunit probes and soluble RT</a:t>
            </a:r>
            <a:endParaRPr lang="en-AU" b="1" dirty="0">
              <a:solidFill>
                <a:srgbClr val="981E32"/>
              </a:solidFill>
            </a:endParaRPr>
          </a:p>
        </p:txBody>
      </p:sp>
      <p:sp>
        <p:nvSpPr>
          <p:cNvPr id="39" name="TextBox 38"/>
          <p:cNvSpPr txBox="1"/>
          <p:nvPr/>
        </p:nvSpPr>
        <p:spPr>
          <a:xfrm>
            <a:off x="3753048" y="1084094"/>
            <a:ext cx="768159" cy="369332"/>
          </a:xfrm>
          <a:prstGeom prst="rect">
            <a:avLst/>
          </a:prstGeom>
          <a:noFill/>
        </p:spPr>
        <p:txBody>
          <a:bodyPr wrap="none" rtlCol="0">
            <a:spAutoFit/>
          </a:bodyPr>
          <a:lstStyle/>
          <a:p>
            <a:r>
              <a:rPr lang="en-US" dirty="0" smtClean="0"/>
              <a:t>eEF1A</a:t>
            </a:r>
            <a:endParaRPr lang="en-AU" dirty="0"/>
          </a:p>
        </p:txBody>
      </p:sp>
      <p:sp>
        <p:nvSpPr>
          <p:cNvPr id="40" name="TextBox 39"/>
          <p:cNvSpPr txBox="1"/>
          <p:nvPr/>
        </p:nvSpPr>
        <p:spPr>
          <a:xfrm>
            <a:off x="7590800" y="1106743"/>
            <a:ext cx="758541" cy="369332"/>
          </a:xfrm>
          <a:prstGeom prst="rect">
            <a:avLst/>
          </a:prstGeom>
          <a:noFill/>
        </p:spPr>
        <p:txBody>
          <a:bodyPr wrap="none" rtlCol="0">
            <a:spAutoFit/>
          </a:bodyPr>
          <a:lstStyle/>
          <a:p>
            <a:r>
              <a:rPr lang="en-US" dirty="0" smtClean="0"/>
              <a:t>eEF1</a:t>
            </a:r>
            <a:r>
              <a:rPr lang="el-GR" dirty="0" smtClean="0"/>
              <a:t>β</a:t>
            </a:r>
            <a:endParaRPr lang="en-AU" dirty="0"/>
          </a:p>
        </p:txBody>
      </p:sp>
      <p:sp>
        <p:nvSpPr>
          <p:cNvPr id="41" name="TextBox 40"/>
          <p:cNvSpPr txBox="1"/>
          <p:nvPr/>
        </p:nvSpPr>
        <p:spPr>
          <a:xfrm>
            <a:off x="3664134" y="2834935"/>
            <a:ext cx="777777" cy="369332"/>
          </a:xfrm>
          <a:prstGeom prst="rect">
            <a:avLst/>
          </a:prstGeom>
          <a:noFill/>
        </p:spPr>
        <p:txBody>
          <a:bodyPr wrap="none" rtlCol="0">
            <a:spAutoFit/>
          </a:bodyPr>
          <a:lstStyle/>
          <a:p>
            <a:r>
              <a:rPr lang="en-US" dirty="0" smtClean="0"/>
              <a:t>eEF1D</a:t>
            </a:r>
            <a:endParaRPr lang="en-AU" dirty="0"/>
          </a:p>
        </p:txBody>
      </p:sp>
      <p:sp>
        <p:nvSpPr>
          <p:cNvPr id="42" name="TextBox 41"/>
          <p:cNvSpPr txBox="1"/>
          <p:nvPr/>
        </p:nvSpPr>
        <p:spPr>
          <a:xfrm>
            <a:off x="7571564" y="2834935"/>
            <a:ext cx="777777" cy="369332"/>
          </a:xfrm>
          <a:prstGeom prst="rect">
            <a:avLst/>
          </a:prstGeom>
          <a:noFill/>
        </p:spPr>
        <p:txBody>
          <a:bodyPr wrap="none" rtlCol="0">
            <a:spAutoFit/>
          </a:bodyPr>
          <a:lstStyle/>
          <a:p>
            <a:r>
              <a:rPr lang="en-US" dirty="0" smtClean="0"/>
              <a:t>eEF1G</a:t>
            </a:r>
            <a:endParaRPr lang="en-AU" dirty="0"/>
          </a:p>
        </p:txBody>
      </p:sp>
      <p:sp>
        <p:nvSpPr>
          <p:cNvPr id="43" name="TextBox 42"/>
          <p:cNvSpPr txBox="1"/>
          <p:nvPr/>
        </p:nvSpPr>
        <p:spPr>
          <a:xfrm>
            <a:off x="2216205" y="1711841"/>
            <a:ext cx="915635" cy="276999"/>
          </a:xfrm>
          <a:prstGeom prst="rect">
            <a:avLst/>
          </a:prstGeom>
          <a:noFill/>
        </p:spPr>
        <p:txBody>
          <a:bodyPr wrap="none" rtlCol="0">
            <a:spAutoFit/>
          </a:bodyPr>
          <a:lstStyle/>
          <a:p>
            <a:r>
              <a:rPr lang="en-US" sz="1200" b="1" dirty="0" err="1" smtClean="0"/>
              <a:t>K</a:t>
            </a:r>
            <a:r>
              <a:rPr lang="en-US" sz="1200" b="1" cap="small" dirty="0" err="1" smtClean="0"/>
              <a:t>d</a:t>
            </a:r>
            <a:r>
              <a:rPr lang="en-US" sz="1200" b="1" dirty="0" smtClean="0"/>
              <a:t> ~3-4 nM</a:t>
            </a:r>
            <a:endParaRPr lang="en-AU" sz="1200" b="1" dirty="0"/>
          </a:p>
        </p:txBody>
      </p:sp>
      <p:sp>
        <p:nvSpPr>
          <p:cNvPr id="44" name="Rounded Rectangle 43"/>
          <p:cNvSpPr/>
          <p:nvPr/>
        </p:nvSpPr>
        <p:spPr>
          <a:xfrm>
            <a:off x="581025" y="790575"/>
            <a:ext cx="3990975" cy="18669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Box 44"/>
          <p:cNvSpPr txBox="1"/>
          <p:nvPr/>
        </p:nvSpPr>
        <p:spPr>
          <a:xfrm>
            <a:off x="3968145" y="6349041"/>
            <a:ext cx="1176925" cy="246221"/>
          </a:xfrm>
          <a:prstGeom prst="rect">
            <a:avLst/>
          </a:prstGeom>
          <a:noFill/>
        </p:spPr>
        <p:txBody>
          <a:bodyPr wrap="none" rtlCol="0">
            <a:spAutoFit/>
          </a:bodyPr>
          <a:lstStyle/>
          <a:p>
            <a:r>
              <a:rPr lang="en-US" sz="1000" b="1" dirty="0" smtClean="0"/>
              <a:t>Preliminary data</a:t>
            </a:r>
            <a:endParaRPr lang="en-AU" sz="1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274638"/>
            <a:ext cx="8435280" cy="634082"/>
          </a:xfrm>
        </p:spPr>
        <p:txBody>
          <a:bodyPr>
            <a:normAutofit/>
          </a:bodyPr>
          <a:lstStyle/>
          <a:p>
            <a:r>
              <a:rPr lang="en-US" sz="2400" dirty="0" smtClean="0"/>
              <a:t>Co-IP assays indicate interaction between RT and eEF1A</a:t>
            </a:r>
            <a:endParaRPr lang="en-US" sz="2400" dirty="0"/>
          </a:p>
        </p:txBody>
      </p:sp>
      <p:sp>
        <p:nvSpPr>
          <p:cNvPr id="11" name="Footer Placeholder 10"/>
          <p:cNvSpPr>
            <a:spLocks noGrp="1"/>
          </p:cNvSpPr>
          <p:nvPr>
            <p:ph type="ftr" sz="quarter" idx="10"/>
          </p:nvPr>
        </p:nvSpPr>
        <p:spPr/>
        <p:txBody>
          <a:bodyPr/>
          <a:lstStyle/>
          <a:p>
            <a:pPr algn="r"/>
            <a:r>
              <a:rPr lang="en-US" dirty="0" smtClean="0"/>
              <a:t>© </a:t>
            </a:r>
            <a:r>
              <a:rPr lang="en-US" dirty="0"/>
              <a:t>QIMR Berghofer Medical Research Institute   </a:t>
            </a:r>
            <a:r>
              <a:rPr lang="en-US" dirty="0" smtClean="0"/>
              <a:t>|   </a:t>
            </a:r>
            <a:fld id="{97103234-84EB-7642-9B66-484630A12280}" type="slidenum">
              <a:rPr lang="en-US" smtClean="0"/>
              <a:pPr algn="r"/>
              <a:t>9</a:t>
            </a:fld>
            <a:endParaRPr lang="en-US" dirty="0"/>
          </a:p>
        </p:txBody>
      </p:sp>
      <p:pic>
        <p:nvPicPr>
          <p:cNvPr id="2050" name="Picture 2"/>
          <p:cNvPicPr>
            <a:picLocks noChangeAspect="1" noChangeArrowheads="1"/>
          </p:cNvPicPr>
          <p:nvPr/>
        </p:nvPicPr>
        <p:blipFill>
          <a:blip r:embed="rId2"/>
          <a:srcRect/>
          <a:stretch>
            <a:fillRect/>
          </a:stretch>
        </p:blipFill>
        <p:spPr bwMode="auto">
          <a:xfrm>
            <a:off x="611560" y="2132856"/>
            <a:ext cx="3173698" cy="2901305"/>
          </a:xfrm>
          <a:prstGeom prst="rect">
            <a:avLst/>
          </a:prstGeom>
          <a:noFill/>
          <a:ln w="9525">
            <a:noFill/>
            <a:miter lim="800000"/>
            <a:headEnd/>
            <a:tailEnd/>
          </a:ln>
        </p:spPr>
      </p:pic>
      <p:sp>
        <p:nvSpPr>
          <p:cNvPr id="33" name="Rectangle 32"/>
          <p:cNvSpPr/>
          <p:nvPr/>
        </p:nvSpPr>
        <p:spPr>
          <a:xfrm>
            <a:off x="611560" y="2132856"/>
            <a:ext cx="288032" cy="2160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7" name="TextBox 36"/>
          <p:cNvSpPr txBox="1"/>
          <p:nvPr/>
        </p:nvSpPr>
        <p:spPr>
          <a:xfrm>
            <a:off x="1362933" y="1763524"/>
            <a:ext cx="2142574" cy="369332"/>
          </a:xfrm>
          <a:prstGeom prst="rect">
            <a:avLst/>
          </a:prstGeom>
          <a:noFill/>
        </p:spPr>
        <p:txBody>
          <a:bodyPr wrap="none" rtlCol="0">
            <a:spAutoFit/>
          </a:bodyPr>
          <a:lstStyle/>
          <a:p>
            <a:r>
              <a:rPr lang="en-US" dirty="0" smtClean="0"/>
              <a:t>IP: eEF1A  WB: RT</a:t>
            </a:r>
            <a:endParaRPr lang="en-AU" dirty="0"/>
          </a:p>
        </p:txBody>
      </p:sp>
      <p:sp>
        <p:nvSpPr>
          <p:cNvPr id="7" name="TextBox 6"/>
          <p:cNvSpPr txBox="1"/>
          <p:nvPr/>
        </p:nvSpPr>
        <p:spPr>
          <a:xfrm>
            <a:off x="3968145" y="6349041"/>
            <a:ext cx="1176925" cy="246221"/>
          </a:xfrm>
          <a:prstGeom prst="rect">
            <a:avLst/>
          </a:prstGeom>
          <a:noFill/>
        </p:spPr>
        <p:txBody>
          <a:bodyPr wrap="none" rtlCol="0">
            <a:spAutoFit/>
          </a:bodyPr>
          <a:lstStyle/>
          <a:p>
            <a:r>
              <a:rPr lang="en-US" sz="1000" b="1" dirty="0" smtClean="0"/>
              <a:t>Preliminary data</a:t>
            </a:r>
            <a:endParaRPr lang="en-AU" sz="1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QIMR Mas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2745</TotalTime>
  <Words>2247</Words>
  <Application>Microsoft Office PowerPoint</Application>
  <PresentationFormat>On-screen Show (4:3)</PresentationFormat>
  <Paragraphs>333</Paragraphs>
  <Slides>30</Slides>
  <Notes>9</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30</vt:i4>
      </vt:variant>
    </vt:vector>
  </HeadingPairs>
  <TitlesOfParts>
    <vt:vector size="46" baseType="lpstr">
      <vt:lpstr>Arial</vt:lpstr>
      <vt:lpstr>Calibri</vt:lpstr>
      <vt:lpstr>msgothic</vt:lpstr>
      <vt:lpstr>Perpetua</vt:lpstr>
      <vt:lpstr>Segoe UI</vt:lpstr>
      <vt:lpstr>Symbol</vt:lpstr>
      <vt:lpstr>Tahoma</vt:lpstr>
      <vt:lpstr>Times New Roman</vt:lpstr>
      <vt:lpstr>Verdana</vt:lpstr>
      <vt:lpstr>Wingdings</vt:lpstr>
      <vt:lpstr>QIMR Master Slide</vt:lpstr>
      <vt:lpstr>Office Theme</vt:lpstr>
      <vt:lpstr>1_Office Theme</vt:lpstr>
      <vt:lpstr>2_Office Theme</vt:lpstr>
      <vt:lpstr>3_Office Theme</vt:lpstr>
      <vt:lpstr>4_Office Theme</vt:lpstr>
      <vt:lpstr>PowerPoint Presentation</vt:lpstr>
      <vt:lpstr>PowerPoint Presentation</vt:lpstr>
      <vt:lpstr>Background:  Cellular factors stimulate reverse transcription  in vitro</vt:lpstr>
      <vt:lpstr>Background 2:  Eukaryotic translation elongation factors stimulates reverse transcription in vitro</vt:lpstr>
      <vt:lpstr>Background 3:  eEF1A and eEF1G associate with the reverse transcription complex subunits</vt:lpstr>
      <vt:lpstr>Does eEF1A or 1G directly interact with the RTC subunits RT or IN?</vt:lpstr>
      <vt:lpstr>The EF1 subunit eEF1A binds RT not IN in vitro using BLI</vt:lpstr>
      <vt:lpstr>PowerPoint Presentation</vt:lpstr>
      <vt:lpstr>Co-IP assays indicate interaction between RT and eEF1A</vt:lpstr>
      <vt:lpstr>Co-IP assays indicate interaction between RT and eEF1A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Moody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Troy Matheson</dc:creator>
  <cp:lastModifiedBy>D Harrich</cp:lastModifiedBy>
  <cp:revision>280</cp:revision>
  <dcterms:created xsi:type="dcterms:W3CDTF">2009-12-14T06:35:48Z</dcterms:created>
  <dcterms:modified xsi:type="dcterms:W3CDTF">2015-06-09T13:43:32Z</dcterms:modified>
</cp:coreProperties>
</file>