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0" r:id="rId1"/>
  </p:sldMasterIdLst>
  <p:notesMasterIdLst>
    <p:notesMasterId r:id="rId20"/>
  </p:notesMasterIdLst>
  <p:sldIdLst>
    <p:sldId id="277" r:id="rId2"/>
    <p:sldId id="274" r:id="rId3"/>
    <p:sldId id="257" r:id="rId4"/>
    <p:sldId id="258" r:id="rId5"/>
    <p:sldId id="281" r:id="rId6"/>
    <p:sldId id="272" r:id="rId7"/>
    <p:sldId id="278" r:id="rId8"/>
    <p:sldId id="260" r:id="rId9"/>
    <p:sldId id="283" r:id="rId10"/>
    <p:sldId id="282" r:id="rId11"/>
    <p:sldId id="279" r:id="rId12"/>
    <p:sldId id="261" r:id="rId13"/>
    <p:sldId id="262" r:id="rId14"/>
    <p:sldId id="263" r:id="rId15"/>
    <p:sldId id="264" r:id="rId16"/>
    <p:sldId id="265" r:id="rId17"/>
    <p:sldId id="266" r:id="rId18"/>
    <p:sldId id="273" r:id="rId1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7211" autoAdjust="0"/>
  </p:normalViewPr>
  <p:slideViewPr>
    <p:cSldViewPr>
      <p:cViewPr>
        <p:scale>
          <a:sx n="70" d="100"/>
          <a:sy n="70" d="100"/>
        </p:scale>
        <p:origin x="-13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68AE642-A763-4C85-8387-0F822621BB3B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1B80AD6-DB37-402A-A5E7-3AEDF0AD16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9922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F2CC-0D3C-4ACC-BB12-DFC9D5EE75C4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67DA-69F9-4DF6-B236-7F9280F66E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8423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F2CC-0D3C-4ACC-BB12-DFC9D5EE75C4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67DA-69F9-4DF6-B236-7F9280F66E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8310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F2CC-0D3C-4ACC-BB12-DFC9D5EE75C4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67DA-69F9-4DF6-B236-7F9280F66E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0356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F2CC-0D3C-4ACC-BB12-DFC9D5EE75C4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67DA-69F9-4DF6-B236-7F9280F66E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5411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F2CC-0D3C-4ACC-BB12-DFC9D5EE75C4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67DA-69F9-4DF6-B236-7F9280F66E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9706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F2CC-0D3C-4ACC-BB12-DFC9D5EE75C4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67DA-69F9-4DF6-B236-7F9280F66E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8486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F2CC-0D3C-4ACC-BB12-DFC9D5EE75C4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67DA-69F9-4DF6-B236-7F9280F66E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2088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F2CC-0D3C-4ACC-BB12-DFC9D5EE75C4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67DA-69F9-4DF6-B236-7F9280F66E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182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F2CC-0D3C-4ACC-BB12-DFC9D5EE75C4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67DA-69F9-4DF6-B236-7F9280F66E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6715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F2CC-0D3C-4ACC-BB12-DFC9D5EE75C4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67DA-69F9-4DF6-B236-7F9280F66E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2370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F2CC-0D3C-4ACC-BB12-DFC9D5EE75C4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67DA-69F9-4DF6-B236-7F9280F66E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1073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BF2CC-0D3C-4ACC-BB12-DFC9D5EE75C4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D67DA-69F9-4DF6-B236-7F9280F66E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5784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7" descr="http://cr4.globalspec.com/PostImages/200809/GoatsGrazeHigher_9337A125-E5A9-60BE-D2FC1C4A764AEDC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18544"/>
            <a:ext cx="7429500" cy="44441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28600"/>
            <a:ext cx="6781800" cy="1646089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1800" noProof="0" dirty="0" smtClean="0">
                <a:solidFill>
                  <a:srgbClr val="575F6D"/>
                </a:solidFill>
                <a:latin typeface="Arial Black" panose="020B0A04020102020204" pitchFamily="34" charset="0"/>
              </a:rPr>
              <a:t>VOLUNTARY INTAKE AND PALATABILITY INDICES OF PEDI GOATS FED TANNINIFEROUS </a:t>
            </a:r>
            <a:r>
              <a:rPr lang="en-US" sz="1800" i="1" noProof="0" dirty="0" smtClean="0">
                <a:solidFill>
                  <a:srgbClr val="575F6D"/>
                </a:solidFill>
                <a:latin typeface="Arial Black" panose="020B0A04020102020204" pitchFamily="34" charset="0"/>
              </a:rPr>
              <a:t>ACACIA KARROO </a:t>
            </a:r>
            <a:r>
              <a:rPr lang="en-US" sz="1800" noProof="0" dirty="0" smtClean="0">
                <a:solidFill>
                  <a:srgbClr val="575F6D"/>
                </a:solidFill>
                <a:latin typeface="Arial Black" panose="020B0A04020102020204" pitchFamily="34" charset="0"/>
              </a:rPr>
              <a:t>LEAF MEAL BY CAFETERIA METHOD</a:t>
            </a:r>
            <a:r>
              <a:rPr kumimoji="0" lang="en-US" sz="1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Arial Black" panose="020B0A04020102020204" pitchFamily="34" charset="0"/>
              </a:rPr>
              <a:t/>
            </a:r>
            <a:br>
              <a:rPr kumimoji="0" lang="en-US" sz="1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Arial Black" panose="020B0A04020102020204" pitchFamily="34" charset="0"/>
              </a:rPr>
            </a:br>
            <a:r>
              <a:rPr kumimoji="0" lang="en-US" sz="1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Arial Black" panose="020B0A04020102020204" pitchFamily="34" charset="0"/>
              </a:rPr>
              <a:t>Brown D*, Ng’ambi J W and Norris D </a:t>
            </a:r>
            <a:br>
              <a:rPr kumimoji="0" lang="en-US" sz="1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Arial Black" panose="020B0A04020102020204" pitchFamily="34" charset="0"/>
              </a:rPr>
            </a:br>
            <a:r>
              <a:rPr kumimoji="0" lang="en-US" sz="1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Arial Black" panose="020B0A04020102020204" pitchFamily="34" charset="0"/>
              </a:rPr>
              <a:t>(University of Limpopo, south </a:t>
            </a:r>
            <a:r>
              <a:rPr kumimoji="0" lang="en-US" sz="1800" b="1" i="0" u="none" strike="noStrike" kern="1200" cap="small" spc="0" normalizeH="0" baseline="0" noProof="0" dirty="0" err="1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Arial Black" panose="020B0A04020102020204" pitchFamily="34" charset="0"/>
              </a:rPr>
              <a:t>africa</a:t>
            </a:r>
            <a:r>
              <a:rPr kumimoji="0" lang="en-US" sz="1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Arial Black" panose="020B0A04020102020204" pitchFamily="34" charset="0"/>
              </a:rPr>
              <a:t>)</a:t>
            </a:r>
            <a:endParaRPr lang="en-GB" sz="1800" b="1" dirty="0">
              <a:latin typeface="Arial Black" panose="020B0A04020102020204" pitchFamily="34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399" y="228600"/>
            <a:ext cx="1905001" cy="160972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35160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01118070\Downloads\20150115_154534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660" y="149470"/>
            <a:ext cx="8530540" cy="647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3591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458200" cy="6248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Arial Black" panose="020B0A04020102020204" pitchFamily="34" charset="0"/>
              </a:rPr>
              <a:t>EXPERIMENTAL DIETS</a:t>
            </a:r>
          </a:p>
          <a:p>
            <a:pPr marL="0" indent="0">
              <a:buNone/>
            </a:pP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532" y="838199"/>
            <a:ext cx="7924800" cy="2971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9360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228600"/>
            <a:ext cx="8305800" cy="64770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DM, OM, CP and Ash (AOAC,2005)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Fibre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components (Van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Soest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1994)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phenolic contents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Folin-Ciocalteus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method and expressed as tannic acid equivalent-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Makkar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1993)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CTs content (Butanol-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method and expressed as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leucocyanidin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equivalent- Porter et al., 1993)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Mineral elements were analyzed by AOAC method using the Atomic Absorption Spectrophotometer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652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MEASUREMENT AND STATISTICAL ANALYSIS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914400"/>
            <a:ext cx="8153400" cy="579120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ZA" sz="2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 daily RPI was calculated  for each diet by dividing the amount consumed by that of the highest value, and multiplying the result by 100 (</a:t>
            </a:r>
            <a:r>
              <a:rPr lang="en-ZA" sz="2800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Larbi</a:t>
            </a:r>
            <a:r>
              <a:rPr lang="en-ZA" sz="2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ZA" sz="280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et al., </a:t>
            </a:r>
            <a:r>
              <a:rPr lang="en-ZA" sz="2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1993)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ZA" sz="2800" dirty="0" smtClean="0">
              <a:latin typeface="Britannic Bold" panose="020B0903060703020204" pitchFamily="34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ZA" sz="2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These daily RPI values obtained for each diet were subjected to ANOVA (SAS</a:t>
            </a:r>
            <a:r>
              <a:rPr lang="en-ZA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2008</a:t>
            </a:r>
            <a:r>
              <a:rPr lang="en-ZA" sz="2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with feeds as treatments and individual animals as replicates in a CRD.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Z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Z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diets were ranked based on these calculations with the highest consumption value being the most preferred and vice versa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n-US" sz="2800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391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Arial Black" panose="020B0A04020102020204" pitchFamily="34" charset="0"/>
              </a:rPr>
              <a:t>Results and discussion</a:t>
            </a:r>
            <a:endParaRPr lang="en-US" sz="3200" b="1" i="1" dirty="0">
              <a:latin typeface="Arial Black" panose="020B0A040201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066800"/>
            <a:ext cx="81534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Nutritive value of dietary mixtures of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Seteria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verticillata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grass hay and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Acacia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karroo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leaves</a:t>
            </a:r>
          </a:p>
          <a:p>
            <a:pPr marL="0" indent="0">
              <a:buNone/>
            </a:pP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11771843"/>
              </p:ext>
            </p:extLst>
          </p:nvPr>
        </p:nvGraphicFramePr>
        <p:xfrm>
          <a:off x="304800" y="1828800"/>
          <a:ext cx="8305801" cy="4571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543"/>
                <a:gridCol w="1186543"/>
                <a:gridCol w="1186543"/>
                <a:gridCol w="1186543"/>
                <a:gridCol w="1186543"/>
                <a:gridCol w="1186543"/>
                <a:gridCol w="1186543"/>
              </a:tblGrid>
              <a:tr h="457199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Nutrient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000" b="1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2000" b="1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000" b="1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2000" b="1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000" b="1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2000" b="1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000" b="1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2000" b="1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000" b="1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2000" b="1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SEM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5719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95.24</a:t>
                      </a:r>
                      <a:r>
                        <a:rPr lang="en-US" sz="20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0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95.86</a:t>
                      </a:r>
                      <a:r>
                        <a:rPr lang="en-US" sz="20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0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94.05</a:t>
                      </a:r>
                      <a:r>
                        <a:rPr lang="en-US" sz="20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20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95.21</a:t>
                      </a:r>
                      <a:r>
                        <a:rPr lang="en-US" sz="20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0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97.01</a:t>
                      </a:r>
                      <a:r>
                        <a:rPr lang="en-US" sz="20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0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45719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OM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91.52</a:t>
                      </a:r>
                      <a:r>
                        <a:rPr lang="en-US" sz="20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20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91.56</a:t>
                      </a:r>
                      <a:r>
                        <a:rPr lang="en-US" sz="20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0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91.60</a:t>
                      </a:r>
                      <a:r>
                        <a:rPr lang="en-US" sz="20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0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91.67</a:t>
                      </a:r>
                      <a:r>
                        <a:rPr lang="en-US" sz="20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0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91.75</a:t>
                      </a:r>
                      <a:r>
                        <a:rPr lang="en-US" sz="20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0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719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CP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8.90</a:t>
                      </a:r>
                      <a:r>
                        <a:rPr lang="en-US" sz="20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20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9.16</a:t>
                      </a:r>
                      <a:r>
                        <a:rPr lang="en-US" sz="20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0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9.34</a:t>
                      </a:r>
                      <a:r>
                        <a:rPr lang="en-US" sz="20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0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9.84</a:t>
                      </a:r>
                      <a:r>
                        <a:rPr lang="en-US" sz="20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0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10.37</a:t>
                      </a:r>
                      <a:r>
                        <a:rPr lang="en-US" sz="20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0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5719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Ash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8.47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8.43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8.39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8.32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8.24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719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1.12</a:t>
                      </a:r>
                      <a:r>
                        <a:rPr lang="en-US" sz="20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20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1.20</a:t>
                      </a:r>
                      <a:r>
                        <a:rPr lang="en-US" sz="20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0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1.28</a:t>
                      </a:r>
                      <a:r>
                        <a:rPr lang="en-US" sz="20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0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1.45</a:t>
                      </a:r>
                      <a:r>
                        <a:rPr lang="en-US" sz="20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0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1.61</a:t>
                      </a:r>
                      <a:r>
                        <a:rPr lang="en-US" sz="20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0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719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ADF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47.03</a:t>
                      </a:r>
                      <a:r>
                        <a:rPr lang="en-US" sz="20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0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46.12</a:t>
                      </a:r>
                      <a:r>
                        <a:rPr lang="en-US" sz="20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0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45.21</a:t>
                      </a:r>
                      <a:r>
                        <a:rPr lang="en-US" sz="20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0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43.39</a:t>
                      </a:r>
                      <a:r>
                        <a:rPr lang="en-US" sz="20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0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41.57</a:t>
                      </a:r>
                      <a:r>
                        <a:rPr lang="en-US" sz="20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20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0.67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719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NDF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69.90</a:t>
                      </a:r>
                      <a:r>
                        <a:rPr lang="en-US" sz="20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0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67.91</a:t>
                      </a:r>
                      <a:r>
                        <a:rPr lang="en-US" sz="20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0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65.91</a:t>
                      </a:r>
                      <a:r>
                        <a:rPr lang="en-US" sz="20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0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61.93</a:t>
                      </a:r>
                      <a:r>
                        <a:rPr lang="en-US" sz="20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0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57.94</a:t>
                      </a:r>
                      <a:r>
                        <a:rPr lang="en-US" sz="20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20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0.42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719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0.41</a:t>
                      </a:r>
                      <a:r>
                        <a:rPr lang="en-US" sz="20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20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0.51</a:t>
                      </a:r>
                      <a:r>
                        <a:rPr lang="en-US" sz="20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0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0.61</a:t>
                      </a:r>
                      <a:r>
                        <a:rPr lang="en-US" sz="20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0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</a:t>
                      </a:r>
                      <a:r>
                        <a:rPr lang="en-US" sz="20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0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1.02</a:t>
                      </a:r>
                      <a:r>
                        <a:rPr lang="en-US" sz="20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0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0.017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5719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TP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0.39</a:t>
                      </a:r>
                      <a:r>
                        <a:rPr lang="en-US" sz="20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20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0.49</a:t>
                      </a:r>
                      <a:r>
                        <a:rPr lang="en-US" sz="20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0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0.58</a:t>
                      </a:r>
                      <a:r>
                        <a:rPr lang="en-US" sz="20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0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0.78</a:t>
                      </a:r>
                      <a:r>
                        <a:rPr lang="en-US" sz="20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0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0.98</a:t>
                      </a:r>
                      <a:r>
                        <a:rPr lang="en-US" sz="20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0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8810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534400" cy="6172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Relative Palatability Index (RPI) rankings and average daily intake (g/kg W</a:t>
            </a:r>
            <a:r>
              <a:rPr lang="en-US" sz="20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0.75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of experimental diets by Pedi goats using cafeteria method</a:t>
            </a:r>
          </a:p>
          <a:p>
            <a:pPr marL="0" indent="0">
              <a:buNone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23756254"/>
              </p:ext>
            </p:extLst>
          </p:nvPr>
        </p:nvGraphicFramePr>
        <p:xfrm>
          <a:off x="609600" y="1143000"/>
          <a:ext cx="7924800" cy="2849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2438400"/>
                <a:gridCol w="1447800"/>
                <a:gridCol w="2514600"/>
              </a:tblGrid>
              <a:tr h="407126">
                <a:tc>
                  <a:txBody>
                    <a:bodyPr/>
                    <a:lstStyle/>
                    <a:p>
                      <a:r>
                        <a:rPr lang="en-US" dirty="0" smtClean="0"/>
                        <a:t>Diet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DMI</a:t>
                      </a:r>
                      <a:r>
                        <a:rPr lang="en-US" baseline="0" dirty="0" smtClean="0"/>
                        <a:t> (g/kg W</a:t>
                      </a:r>
                      <a:r>
                        <a:rPr lang="en-US" baseline="30000" dirty="0" smtClean="0"/>
                        <a:t>0.75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RPI 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Preference ranking</a:t>
                      </a:r>
                      <a:endParaRPr lang="en-US" dirty="0"/>
                    </a:p>
                  </a:txBody>
                  <a:tcPr/>
                </a:tc>
              </a:tr>
              <a:tr h="407126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80</a:t>
                      </a:r>
                      <a:r>
                        <a:rPr lang="en-US" dirty="0" smtClean="0"/>
                        <a:t>A</a:t>
                      </a:r>
                      <a:r>
                        <a:rPr lang="en-US" baseline="-25000" dirty="0" smtClean="0"/>
                        <a:t>20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14.59</a:t>
                      </a:r>
                      <a:r>
                        <a:rPr lang="en-US" baseline="30000" dirty="0" smtClean="0"/>
                        <a:t>c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23.65</a:t>
                      </a:r>
                      <a:r>
                        <a:rPr lang="en-US" baseline="30000" dirty="0" smtClean="0"/>
                        <a:t>c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407126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75</a:t>
                      </a:r>
                      <a:r>
                        <a:rPr lang="en-US" dirty="0" smtClean="0"/>
                        <a:t>A</a:t>
                      </a:r>
                      <a:r>
                        <a:rPr lang="en-US" baseline="-25000" dirty="0" smtClean="0"/>
                        <a:t>25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20.00</a:t>
                      </a:r>
                      <a:r>
                        <a:rPr lang="en-US" baseline="30000" dirty="0" smtClean="0"/>
                        <a:t>bc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31.97</a:t>
                      </a:r>
                      <a:r>
                        <a:rPr lang="en-US" baseline="30000" dirty="0" smtClean="0"/>
                        <a:t>c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407126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70</a:t>
                      </a:r>
                      <a:r>
                        <a:rPr lang="en-US" dirty="0" smtClean="0"/>
                        <a:t>A</a:t>
                      </a:r>
                      <a:r>
                        <a:rPr lang="en-US" baseline="-25000" dirty="0" smtClean="0"/>
                        <a:t>30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30.14</a:t>
                      </a:r>
                      <a:r>
                        <a:rPr lang="en-US" baseline="30000" dirty="0" smtClean="0"/>
                        <a:t>b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53.07</a:t>
                      </a:r>
                      <a:r>
                        <a:rPr lang="en-US" baseline="30000" dirty="0" smtClean="0"/>
                        <a:t>b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407126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60</a:t>
                      </a:r>
                      <a:r>
                        <a:rPr lang="en-US" dirty="0" smtClean="0"/>
                        <a:t>A</a:t>
                      </a:r>
                      <a:r>
                        <a:rPr lang="en-US" baseline="-25000" dirty="0" smtClean="0"/>
                        <a:t>40</a:t>
                      </a:r>
                      <a:endParaRPr lang="en-US" baseline="-250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44.16</a:t>
                      </a:r>
                      <a:r>
                        <a:rPr lang="en-US" baseline="30000" dirty="0" smtClean="0"/>
                        <a:t>a</a:t>
                      </a:r>
                      <a:endParaRPr lang="en-US" baseline="300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81.83</a:t>
                      </a:r>
                      <a:r>
                        <a:rPr lang="en-US" baseline="30000" dirty="0" smtClean="0"/>
                        <a:t>a</a:t>
                      </a:r>
                      <a:endParaRPr lang="en-US" baseline="300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07126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50</a:t>
                      </a:r>
                      <a:r>
                        <a:rPr lang="en-US" dirty="0" smtClean="0"/>
                        <a:t>A</a:t>
                      </a:r>
                      <a:r>
                        <a:rPr lang="en-US" baseline="-25000" dirty="0" smtClean="0"/>
                        <a:t>50</a:t>
                      </a:r>
                      <a:endParaRPr lang="en-US" baseline="-25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52.38</a:t>
                      </a:r>
                      <a:r>
                        <a:rPr lang="en-US" baseline="30000" dirty="0" smtClean="0"/>
                        <a:t>a</a:t>
                      </a:r>
                      <a:endParaRPr lang="en-US" baseline="30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96.91</a:t>
                      </a:r>
                      <a:r>
                        <a:rPr lang="en-US" baseline="30000" dirty="0" smtClean="0"/>
                        <a:t>a</a:t>
                      </a:r>
                      <a:endParaRPr lang="en-US" baseline="30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07126">
                <a:tc>
                  <a:txBody>
                    <a:bodyPr/>
                    <a:lstStyle/>
                    <a:p>
                      <a:r>
                        <a:rPr lang="en-US" dirty="0" smtClean="0"/>
                        <a:t>SEM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4.413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5.725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678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305800" cy="6248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Prediction of dry matter intake (DMI) and relative palatability index (RPI) of Pedi goats offered mixtures of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Seteria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verticillata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grass hay and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Acacia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karroo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leaf meal</a:t>
            </a:r>
          </a:p>
          <a:p>
            <a:pPr marL="0" indent="0">
              <a:buNone/>
            </a:pP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97698245"/>
              </p:ext>
            </p:extLst>
          </p:nvPr>
        </p:nvGraphicFramePr>
        <p:xfrm>
          <a:off x="228600" y="1447800"/>
          <a:ext cx="8382000" cy="3261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371600"/>
                <a:gridCol w="3048000"/>
                <a:gridCol w="1219200"/>
                <a:gridCol w="1295400"/>
              </a:tblGrid>
              <a:tr h="374469">
                <a:tc>
                  <a:txBody>
                    <a:bodyPr/>
                    <a:lstStyle/>
                    <a:p>
                      <a:r>
                        <a:rPr lang="en-US" dirty="0" smtClean="0"/>
                        <a:t>Factor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Y-variable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Formulae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</a:tr>
              <a:tr h="539931">
                <a:tc>
                  <a:txBody>
                    <a:bodyPr/>
                    <a:lstStyle/>
                    <a:p>
                      <a:r>
                        <a:rPr lang="en-US" dirty="0" smtClean="0"/>
                        <a:t>DMI (g/goat/day)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RPI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 =1.702x</a:t>
                      </a:r>
                      <a:r>
                        <a:rPr lang="en-US" baseline="0" dirty="0" smtClean="0"/>
                        <a:t> + 2.601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0.71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&lt;0.0001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4469">
                <a:tc>
                  <a:txBody>
                    <a:bodyPr/>
                    <a:lstStyle/>
                    <a:p>
                      <a:r>
                        <a:rPr lang="en-US" dirty="0" smtClean="0"/>
                        <a:t>OM 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RPI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 = 1.821x + 2.601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&lt;0.0001</a:t>
                      </a:r>
                      <a:endParaRPr lang="en-US" dirty="0"/>
                    </a:p>
                  </a:txBody>
                  <a:tcPr/>
                </a:tc>
              </a:tr>
              <a:tr h="374469">
                <a:tc>
                  <a:txBody>
                    <a:bodyPr/>
                    <a:lstStyle/>
                    <a:p>
                      <a:r>
                        <a:rPr lang="en-US" dirty="0" smtClean="0"/>
                        <a:t>CP 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RPI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 = 8.913x + 9.983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&lt;0.0001</a:t>
                      </a:r>
                      <a:endParaRPr lang="en-US" dirty="0"/>
                    </a:p>
                  </a:txBody>
                  <a:tcPr/>
                </a:tc>
              </a:tr>
              <a:tr h="374469">
                <a:tc>
                  <a:txBody>
                    <a:bodyPr/>
                    <a:lstStyle/>
                    <a:p>
                      <a:r>
                        <a:rPr lang="en-US" dirty="0" smtClean="0"/>
                        <a:t>NDF 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RPI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 = 2.463x –</a:t>
                      </a:r>
                      <a:r>
                        <a:rPr lang="en-US" baseline="0" dirty="0" smtClean="0"/>
                        <a:t> 1.135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&lt;0.0001</a:t>
                      </a:r>
                      <a:endParaRPr lang="en-US" dirty="0"/>
                    </a:p>
                  </a:txBody>
                  <a:tcPr/>
                </a:tc>
              </a:tr>
              <a:tr h="374469">
                <a:tc>
                  <a:txBody>
                    <a:bodyPr/>
                    <a:lstStyle/>
                    <a:p>
                      <a:r>
                        <a:rPr lang="en-US" dirty="0" smtClean="0"/>
                        <a:t>ADF 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RPI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 = 3.021x +</a:t>
                      </a:r>
                      <a:r>
                        <a:rPr lang="en-US" baseline="0" dirty="0" smtClean="0"/>
                        <a:t> 0.412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0.71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&lt;0.0001</a:t>
                      </a:r>
                      <a:endParaRPr lang="en-US" dirty="0"/>
                    </a:p>
                  </a:txBody>
                  <a:tcPr/>
                </a:tc>
              </a:tr>
              <a:tr h="374469">
                <a:tc>
                  <a:txBody>
                    <a:bodyPr/>
                    <a:lstStyle/>
                    <a:p>
                      <a:r>
                        <a:rPr lang="en-US" dirty="0" smtClean="0"/>
                        <a:t>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RPI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 =34.047x + 28.643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&lt;0.0001</a:t>
                      </a:r>
                      <a:endParaRPr lang="en-US" dirty="0"/>
                    </a:p>
                  </a:txBody>
                  <a:tcPr/>
                </a:tc>
              </a:tr>
              <a:tr h="374469">
                <a:tc>
                  <a:txBody>
                    <a:bodyPr/>
                    <a:lstStyle/>
                    <a:p>
                      <a:r>
                        <a:rPr lang="en-US" dirty="0" smtClean="0"/>
                        <a:t>TP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RPI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 = 34.353x + 30.266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&lt;0.0001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7796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610600" cy="62484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200" dirty="0" smtClean="0">
                <a:latin typeface="Arial Black" panose="020B0A04020102020204" pitchFamily="34" charset="0"/>
              </a:rPr>
              <a:t>IMPLICATION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voluntary DMI of Diets S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S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suggests that tannin-rich diets do not always depress intake</a:t>
            </a:r>
            <a:endParaRPr lang="en-US" sz="2800" dirty="0">
              <a:latin typeface="Britannic Bold" panose="020B0903060703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US" sz="2800" dirty="0">
              <a:latin typeface="Britannic Bold" panose="020B090306070302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Reduced palatability in tannin-rich plants may be related to the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than the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amount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tannins present in browse species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Nutrient content could be a definitive predictor of intake and palatability of forage-rich diets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Palatability studies could be used in designing supplemental feeding programs for ruminants in the tropics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5849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 smtClean="0">
                <a:latin typeface="Century" panose="02040604050505020304" pitchFamily="18" charset="0"/>
              </a:rPr>
              <a:t>THANK YOU!</a:t>
            </a:r>
            <a:endParaRPr lang="en-US" sz="8000" dirty="0">
              <a:latin typeface="Century" panose="02040604050505020304" pitchFamily="18" charset="0"/>
            </a:endParaRPr>
          </a:p>
        </p:txBody>
      </p:sp>
      <p:sp>
        <p:nvSpPr>
          <p:cNvPr id="4" name="AutoShape 5" descr="Displaying P108046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85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i="1" dirty="0" smtClean="0">
                <a:latin typeface="Arial Black" panose="020B0A04020102020204" pitchFamily="34" charset="0"/>
              </a:rPr>
              <a:t>Acacia karroo </a:t>
            </a:r>
            <a:r>
              <a:rPr lang="en-GB" b="1" dirty="0" smtClean="0">
                <a:latin typeface="Arial Black" panose="020B0A04020102020204" pitchFamily="34" charset="0"/>
              </a:rPr>
              <a:t>tree</a:t>
            </a:r>
            <a:endParaRPr lang="en-GB" b="1" dirty="0"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956" y="1219200"/>
            <a:ext cx="8221844" cy="525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94958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Arial Black" panose="020B0A04020102020204" pitchFamily="34" charset="0"/>
              </a:rPr>
              <a:t>Outline</a:t>
            </a:r>
            <a:r>
              <a:rPr lang="en-US" dirty="0" smtClean="0">
                <a:latin typeface="Arial Black" panose="020B0A04020102020204" pitchFamily="34" charset="0"/>
              </a:rPr>
              <a:t/>
            </a:r>
            <a:br>
              <a:rPr lang="en-US" dirty="0" smtClean="0">
                <a:latin typeface="Arial Black" panose="020B0A04020102020204" pitchFamily="34" charset="0"/>
              </a:rPr>
            </a:b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143000"/>
            <a:ext cx="8229600" cy="5440363"/>
          </a:xfrm>
        </p:spPr>
        <p:txBody>
          <a:bodyPr>
            <a:normAutofit/>
          </a:bodyPr>
          <a:lstStyle/>
          <a:p>
            <a:pPr marL="347663" indent="0" algn="just">
              <a:buNone/>
            </a:pPr>
            <a:r>
              <a:rPr lang="en-US" sz="2800" dirty="0" smtClean="0">
                <a:latin typeface="Britannic Bold" panose="020B0903060703020204" pitchFamily="34" charset="0"/>
              </a:rPr>
              <a:t>1. Background</a:t>
            </a:r>
          </a:p>
          <a:p>
            <a:pPr marL="347663" indent="0" algn="just">
              <a:buNone/>
            </a:pPr>
            <a:r>
              <a:rPr lang="en-US" sz="2800" dirty="0" smtClean="0">
                <a:latin typeface="Britannic Bold" panose="020B0903060703020204" pitchFamily="34" charset="0"/>
              </a:rPr>
              <a:t>2. Objective</a:t>
            </a:r>
          </a:p>
          <a:p>
            <a:pPr marL="347663" indent="0" algn="just">
              <a:buNone/>
            </a:pPr>
            <a:r>
              <a:rPr lang="en-US" sz="2800" dirty="0" smtClean="0">
                <a:latin typeface="Britannic Bold" panose="020B0903060703020204" pitchFamily="34" charset="0"/>
              </a:rPr>
              <a:t>3. Methodology</a:t>
            </a:r>
            <a:endParaRPr lang="en-US" sz="2800" i="1" dirty="0" smtClean="0">
              <a:latin typeface="Britannic Bold" panose="020B0903060703020204" pitchFamily="34" charset="0"/>
            </a:endParaRPr>
          </a:p>
          <a:p>
            <a:pPr marL="347663" indent="0" algn="just">
              <a:buNone/>
            </a:pPr>
            <a:r>
              <a:rPr lang="en-US" sz="2800" dirty="0" smtClean="0">
                <a:latin typeface="Britannic Bold" panose="020B0903060703020204" pitchFamily="34" charset="0"/>
              </a:rPr>
              <a:t>4. Results and discussion</a:t>
            </a:r>
          </a:p>
          <a:p>
            <a:pPr marL="347663" lvl="0" indent="0" algn="just">
              <a:buClr>
                <a:srgbClr val="FE8637"/>
              </a:buClr>
              <a:buNone/>
            </a:pPr>
            <a:r>
              <a:rPr lang="en-US" sz="2800" dirty="0" smtClean="0">
                <a:latin typeface="Britannic Bold" panose="020B0903060703020204" pitchFamily="34" charset="0"/>
              </a:rPr>
              <a:t>5. Conclusion and recommendation</a:t>
            </a:r>
          </a:p>
          <a:p>
            <a:pPr marL="347663" indent="14288">
              <a:buNone/>
            </a:pPr>
            <a:endParaRPr lang="en-US" dirty="0" smtClean="0"/>
          </a:p>
          <a:p>
            <a:pPr marL="347663" indent="14288">
              <a:buNone/>
            </a:pPr>
            <a:endParaRPr lang="en-US" dirty="0"/>
          </a:p>
          <a:p>
            <a:pPr marL="347663" indent="14288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4057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467600" cy="8382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 Black" panose="020B0A04020102020204" pitchFamily="34" charset="0"/>
              </a:rPr>
              <a:t>Background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610600" cy="6172200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Goats play multiple roles in the support of the poor in the communal areas of S.A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their productivity is hindered by shortage of good quality feed (dry season)</a:t>
            </a:r>
          </a:p>
          <a:p>
            <a:pPr marL="0" indent="0" algn="just">
              <a:buNone/>
            </a:pPr>
            <a:endParaRPr lang="en-US" sz="28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Browse trees legumes and shrubs have potential as alternate sources of feed for domestic livestock in communal rangeland (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Solomon et al., 2007a)</a:t>
            </a:r>
            <a:endParaRPr lang="en-US" sz="28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800" i="1" dirty="0" smtClean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800" i="1" dirty="0" smtClean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Acacia </a:t>
            </a:r>
            <a:r>
              <a:rPr lang="en-US" sz="2800" i="1" dirty="0" err="1" smtClean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karroo</a:t>
            </a:r>
            <a:r>
              <a:rPr lang="en-US" sz="2800" i="1" dirty="0" smtClean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(AK) is an important leguminous tree in communal rangelands and can provide enough nutrients for goats (</a:t>
            </a:r>
            <a:r>
              <a:rPr lang="en-US" sz="2800" dirty="0" err="1" smtClean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Aganga</a:t>
            </a:r>
            <a:r>
              <a:rPr lang="en-US" sz="2800" dirty="0" smtClean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et al., 2000)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sz="28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However, AK contains ANFs such as condensed tannins (</a:t>
            </a:r>
            <a:r>
              <a:rPr lang="en-US" sz="2800" dirty="0" err="1" smtClean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Ngambu</a:t>
            </a:r>
            <a:r>
              <a:rPr lang="en-US" sz="2800" dirty="0" smtClean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et al., 2012)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sz="28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800" dirty="0" smtClean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US" sz="28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US" sz="2800" dirty="0" smtClean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249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391400" cy="1173162"/>
          </a:xfrm>
        </p:spPr>
        <p:txBody>
          <a:bodyPr>
            <a:normAutofit fontScale="90000"/>
          </a:bodyPr>
          <a:lstStyle/>
          <a:p>
            <a:pPr algn="l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 – National Weed List</a:t>
            </a:r>
            <a:b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– Encroacher of the natural rangeland </a:t>
            </a:r>
            <a:b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C:\Users\201118070\Downloads\P10804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734" y="1600200"/>
            <a:ext cx="813712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570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077200" cy="640080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CTs may lower feed intake (FI) by reducing palatability (Reed, 1995)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Reduction in FI and palatability is associated with the astringency in the mouth of the animal (drying /puckering sensation)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“Palatability” is the stimulation to eat aroused by the feed (physical/chemical) ((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Baumont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1996) </a:t>
            </a:r>
          </a:p>
          <a:p>
            <a:pPr marL="0" indent="0" algn="just">
              <a:buNone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DMI is also influenced by palatability (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Tamir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Asefa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2009)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US" sz="2500" dirty="0">
              <a:latin typeface="Britannic Bold" panose="020B0903060703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on DMI and palatability of tannin-rich diet is equivocal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08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64008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objective of this study was to determine the effects of dietary level of </a:t>
            </a:r>
            <a:r>
              <a:rPr lang="en-US" sz="28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Acacia </a:t>
            </a:r>
            <a:r>
              <a:rPr lang="en-US" sz="28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karroo</a:t>
            </a:r>
            <a:r>
              <a:rPr lang="en-US" sz="28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leaf meal on voluntary feed intake, palatability and preference rankings of Pedi goats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7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152400"/>
            <a:ext cx="8686800" cy="6858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latin typeface="Arial Black" panose="020B0A04020102020204" pitchFamily="34" charset="0"/>
              </a:rPr>
              <a:t>METHODOLOGY</a:t>
            </a:r>
            <a:endParaRPr lang="en-US" sz="3200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533400"/>
            <a:ext cx="8382000" cy="6324600"/>
          </a:xfrm>
        </p:spPr>
        <p:txBody>
          <a:bodyPr>
            <a:normAutofit fontScale="400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study was conducted at the University of Limpopo experimental farm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5100" dirty="0" smtClean="0">
              <a:latin typeface="Britannic Bold" panose="020B0903060703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goats were housed individually with 5 feeding trough each, in a cafeteria feeding approach described by </a:t>
            </a:r>
            <a:r>
              <a:rPr lang="en-US" sz="7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Larbi</a:t>
            </a: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(1993)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goat had free access to the diet of their choice and position of trough was randomized each day to avoid “habit reflex</a:t>
            </a:r>
            <a:r>
              <a:rPr lang="en-US" sz="5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sz="5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experiment lasted for 23days , consisting of a 15-day adaptation period and 8 days of data collection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Britannic Bold" panose="020B0903060703020204" pitchFamily="34" charset="0"/>
              </a:rPr>
              <a:t>             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0070C0"/>
                </a:solidFill>
                <a:latin typeface="Britannic Bold" panose="020B0903060703020204" pitchFamily="34" charset="0"/>
              </a:rPr>
              <a:t>             </a:t>
            </a:r>
            <a:r>
              <a:rPr lang="en-US" dirty="0" smtClean="0"/>
              <a:t>  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09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201118070\Downloads\20150115_154309 (2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344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10771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12991</TotalTime>
  <Words>816</Words>
  <Application>Microsoft Office PowerPoint</Application>
  <PresentationFormat>On-screen Show (4:3)</PresentationFormat>
  <Paragraphs>216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VOLUNTARY INTAKE AND PALATABILITY INDICES OF PEDI GOATS FED TANNINIFEROUS ACACIA KARROO LEAF MEAL BY CAFETERIA METHOD Brown D*, Ng’ambi J W and Norris D  (University of Limpopo, south africa)</vt:lpstr>
      <vt:lpstr>Acacia karroo tree</vt:lpstr>
      <vt:lpstr>Outline </vt:lpstr>
      <vt:lpstr>Background </vt:lpstr>
      <vt:lpstr>  AK – National Weed List        – Encroacher of the natural rangeland    </vt:lpstr>
      <vt:lpstr>Slide 6</vt:lpstr>
      <vt:lpstr>Slide 7</vt:lpstr>
      <vt:lpstr>METHODOLOGY</vt:lpstr>
      <vt:lpstr>Slide 9</vt:lpstr>
      <vt:lpstr>Slide 10</vt:lpstr>
      <vt:lpstr>Slide 11</vt:lpstr>
      <vt:lpstr>Slide 12</vt:lpstr>
      <vt:lpstr>MEASUREMENT AND STATISTICAL ANALYSIS </vt:lpstr>
      <vt:lpstr>Results and discussion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Feed Potential of Acacia karroo leaf meal for communal goat production in Southern Africa: A review David Brown1*, Jones W Ng’ambi1, Ejifun F Mbajiorgu2 and David Norris1</dc:title>
  <dc:creator>david</dc:creator>
  <cp:lastModifiedBy>tanisha-a</cp:lastModifiedBy>
  <cp:revision>166</cp:revision>
  <dcterms:created xsi:type="dcterms:W3CDTF">2014-07-09T17:42:09Z</dcterms:created>
  <dcterms:modified xsi:type="dcterms:W3CDTF">2015-08-26T09:26:20Z</dcterms:modified>
</cp:coreProperties>
</file>