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5"/>
  </p:notesMasterIdLst>
  <p:handoutMasterIdLst>
    <p:handoutMasterId r:id="rId26"/>
  </p:handoutMasterIdLst>
  <p:sldIdLst>
    <p:sldId id="263" r:id="rId3"/>
    <p:sldId id="257" r:id="rId4"/>
    <p:sldId id="266" r:id="rId5"/>
    <p:sldId id="267" r:id="rId6"/>
    <p:sldId id="281" r:id="rId7"/>
    <p:sldId id="282" r:id="rId8"/>
    <p:sldId id="293" r:id="rId9"/>
    <p:sldId id="294" r:id="rId10"/>
    <p:sldId id="292" r:id="rId11"/>
    <p:sldId id="283" r:id="rId12"/>
    <p:sldId id="284" r:id="rId13"/>
    <p:sldId id="285" r:id="rId14"/>
    <p:sldId id="287" r:id="rId15"/>
    <p:sldId id="288" r:id="rId16"/>
    <p:sldId id="295" r:id="rId17"/>
    <p:sldId id="265" r:id="rId18"/>
    <p:sldId id="280" r:id="rId19"/>
    <p:sldId id="279" r:id="rId20"/>
    <p:sldId id="262" r:id="rId21"/>
    <p:sldId id="272" r:id="rId22"/>
    <p:sldId id="273" r:id="rId23"/>
    <p:sldId id="26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45A8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67" autoAdjust="0"/>
  </p:normalViewPr>
  <p:slideViewPr>
    <p:cSldViewPr>
      <p:cViewPr>
        <p:scale>
          <a:sx n="100" d="100"/>
          <a:sy n="100" d="100"/>
        </p:scale>
        <p:origin x="-516" y="1098"/>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I:\AVF%20Trending%20for%20Baltimore%20Talk\AVF1000%20trending%20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1533782335121"/>
          <c:y val="0.16822604372174052"/>
          <c:w val="0.83412796145044976"/>
          <c:h val="0.64683973910379966"/>
        </c:manualLayout>
      </c:layout>
      <c:scatterChart>
        <c:scatterStyle val="lineMarker"/>
        <c:varyColors val="0"/>
        <c:ser>
          <c:idx val="0"/>
          <c:order val="0"/>
          <c:tx>
            <c:v>CD4+ TNF+</c:v>
          </c:tx>
          <c:spPr>
            <a:ln w="28575">
              <a:noFill/>
            </a:ln>
          </c:spPr>
          <c:trendline>
            <c:trendlineType val="linear"/>
            <c:dispRSqr val="0"/>
            <c:dispEq val="0"/>
          </c:trendline>
          <c:trendline>
            <c:trendlineType val="linear"/>
            <c:dispRSqr val="0"/>
            <c:dispEq val="0"/>
          </c:trendline>
          <c:errBars>
            <c:errDir val="y"/>
            <c:errBarType val="both"/>
            <c:errValType val="cust"/>
            <c:noEndCap val="0"/>
            <c:plus>
              <c:numRef>
                <c:f>'Trending (2)'!$W$38:$BK$38</c:f>
                <c:numCache>
                  <c:formatCode>General</c:formatCode>
                  <c:ptCount val="41"/>
                  <c:pt idx="0">
                    <c:v>3.5072496346852743E-2</c:v>
                  </c:pt>
                  <c:pt idx="2">
                    <c:v>0.1133492170242037</c:v>
                  </c:pt>
                  <c:pt idx="4">
                    <c:v>5.0770266889194171E-2</c:v>
                  </c:pt>
                  <c:pt idx="6">
                    <c:v>2.616295090390228E-2</c:v>
                  </c:pt>
                  <c:pt idx="8">
                    <c:v>4.2638538905548792E-2</c:v>
                  </c:pt>
                  <c:pt idx="10">
                    <c:v>0.19629284245738571</c:v>
                  </c:pt>
                  <c:pt idx="12">
                    <c:v>4.9709606717414312E-2</c:v>
                  </c:pt>
                  <c:pt idx="14">
                    <c:v>6.4558849122331743E-2</c:v>
                  </c:pt>
                  <c:pt idx="16">
                    <c:v>4.5042701961583061E-2</c:v>
                  </c:pt>
                  <c:pt idx="18">
                    <c:v>2.382949852598662E-2</c:v>
                  </c:pt>
                  <c:pt idx="20">
                    <c:v>2.6304372260139576E-2</c:v>
                  </c:pt>
                  <c:pt idx="22">
                    <c:v>4.7376154339498176E-3</c:v>
                  </c:pt>
                  <c:pt idx="24">
                    <c:v>5.0982398923550117E-2</c:v>
                  </c:pt>
                  <c:pt idx="26">
                    <c:v>9.1923881554248907E-4</c:v>
                  </c:pt>
                  <c:pt idx="28">
                    <c:v>0</c:v>
                  </c:pt>
                  <c:pt idx="30">
                    <c:v>8.4357838995555087E-2</c:v>
                  </c:pt>
                  <c:pt idx="32">
                    <c:v>5.6356410460567836E-2</c:v>
                  </c:pt>
                  <c:pt idx="34">
                    <c:v>2.6304372260139496E-2</c:v>
                  </c:pt>
                  <c:pt idx="36">
                    <c:v>3.8466608896548189E-2</c:v>
                  </c:pt>
                  <c:pt idx="38">
                    <c:v>3.8820162287141427E-2</c:v>
                  </c:pt>
                  <c:pt idx="40">
                    <c:v>3.7123106012293662E-2</c:v>
                  </c:pt>
                </c:numCache>
              </c:numRef>
            </c:plus>
            <c:minus>
              <c:numRef>
                <c:f>'Trending (2)'!$W$38:$BK$38</c:f>
                <c:numCache>
                  <c:formatCode>General</c:formatCode>
                  <c:ptCount val="41"/>
                  <c:pt idx="0">
                    <c:v>3.5072496346852743E-2</c:v>
                  </c:pt>
                  <c:pt idx="2">
                    <c:v>0.1133492170242037</c:v>
                  </c:pt>
                  <c:pt idx="4">
                    <c:v>5.0770266889194171E-2</c:v>
                  </c:pt>
                  <c:pt idx="6">
                    <c:v>2.616295090390228E-2</c:v>
                  </c:pt>
                  <c:pt idx="8">
                    <c:v>4.2638538905548792E-2</c:v>
                  </c:pt>
                  <c:pt idx="10">
                    <c:v>0.19629284245738571</c:v>
                  </c:pt>
                  <c:pt idx="12">
                    <c:v>4.9709606717414312E-2</c:v>
                  </c:pt>
                  <c:pt idx="14">
                    <c:v>6.4558849122331743E-2</c:v>
                  </c:pt>
                  <c:pt idx="16">
                    <c:v>4.5042701961583061E-2</c:v>
                  </c:pt>
                  <c:pt idx="18">
                    <c:v>2.382949852598662E-2</c:v>
                  </c:pt>
                  <c:pt idx="20">
                    <c:v>2.6304372260139576E-2</c:v>
                  </c:pt>
                  <c:pt idx="22">
                    <c:v>4.7376154339498176E-3</c:v>
                  </c:pt>
                  <c:pt idx="24">
                    <c:v>5.0982398923550117E-2</c:v>
                  </c:pt>
                  <c:pt idx="26">
                    <c:v>9.1923881554248907E-4</c:v>
                  </c:pt>
                  <c:pt idx="28">
                    <c:v>0</c:v>
                  </c:pt>
                  <c:pt idx="30">
                    <c:v>8.4357838995555087E-2</c:v>
                  </c:pt>
                  <c:pt idx="32">
                    <c:v>5.6356410460567836E-2</c:v>
                  </c:pt>
                  <c:pt idx="34">
                    <c:v>2.6304372260139496E-2</c:v>
                  </c:pt>
                  <c:pt idx="36">
                    <c:v>3.8466608896548189E-2</c:v>
                  </c:pt>
                  <c:pt idx="38">
                    <c:v>3.8820162287141427E-2</c:v>
                  </c:pt>
                  <c:pt idx="40">
                    <c:v>3.7123106012293662E-2</c:v>
                  </c:pt>
                </c:numCache>
              </c:numRef>
            </c:minus>
          </c:errBars>
          <c:errBars>
            <c:errDir val="x"/>
            <c:errBarType val="both"/>
            <c:errValType val="fixedVal"/>
            <c:noEndCap val="0"/>
            <c:val val="0"/>
          </c:errBars>
          <c:xVal>
            <c:numRef>
              <c:f>'Trending (2)'!$W$1:$BK$1</c:f>
              <c:numCache>
                <c:formatCode>General</c:formatCode>
                <c:ptCount val="41"/>
                <c:pt idx="0">
                  <c:v>21</c:v>
                </c:pt>
                <c:pt idx="2">
                  <c:v>20</c:v>
                </c:pt>
                <c:pt idx="4">
                  <c:v>19</c:v>
                </c:pt>
                <c:pt idx="6">
                  <c:v>18</c:v>
                </c:pt>
                <c:pt idx="8">
                  <c:v>17</c:v>
                </c:pt>
                <c:pt idx="10">
                  <c:v>16</c:v>
                </c:pt>
                <c:pt idx="12">
                  <c:v>15</c:v>
                </c:pt>
                <c:pt idx="14">
                  <c:v>14</c:v>
                </c:pt>
                <c:pt idx="16">
                  <c:v>13</c:v>
                </c:pt>
                <c:pt idx="18">
                  <c:v>12</c:v>
                </c:pt>
                <c:pt idx="20">
                  <c:v>11</c:v>
                </c:pt>
                <c:pt idx="22">
                  <c:v>10</c:v>
                </c:pt>
                <c:pt idx="24">
                  <c:v>9</c:v>
                </c:pt>
                <c:pt idx="26">
                  <c:v>8</c:v>
                </c:pt>
                <c:pt idx="28">
                  <c:v>7</c:v>
                </c:pt>
                <c:pt idx="30">
                  <c:v>6</c:v>
                </c:pt>
                <c:pt idx="32">
                  <c:v>5</c:v>
                </c:pt>
                <c:pt idx="34">
                  <c:v>4</c:v>
                </c:pt>
                <c:pt idx="36">
                  <c:v>3</c:v>
                </c:pt>
                <c:pt idx="38">
                  <c:v>2</c:v>
                </c:pt>
                <c:pt idx="40">
                  <c:v>1</c:v>
                </c:pt>
              </c:numCache>
            </c:numRef>
          </c:xVal>
          <c:yVal>
            <c:numRef>
              <c:f>'Trending (2)'!$W$37:$BK$37</c:f>
              <c:numCache>
                <c:formatCode>General</c:formatCode>
                <c:ptCount val="41"/>
                <c:pt idx="0" formatCode="0.00">
                  <c:v>0.4955</c:v>
                </c:pt>
                <c:pt idx="2" formatCode="0.00">
                  <c:v>0.47504999999999997</c:v>
                </c:pt>
                <c:pt idx="4" formatCode="0.00">
                  <c:v>0.67949999999999999</c:v>
                </c:pt>
                <c:pt idx="6" formatCode="0.00">
                  <c:v>0.41539999999999999</c:v>
                </c:pt>
                <c:pt idx="8" formatCode="0.00">
                  <c:v>0.49954999999999994</c:v>
                </c:pt>
                <c:pt idx="10" formatCode="0.00">
                  <c:v>0.57319999999999993</c:v>
                </c:pt>
                <c:pt idx="12" formatCode="0.00">
                  <c:v>0.54625000000000001</c:v>
                </c:pt>
                <c:pt idx="14" formatCode="0.00">
                  <c:v>0.59784999999999999</c:v>
                </c:pt>
                <c:pt idx="16" formatCode="0.00">
                  <c:v>0.71314999999999995</c:v>
                </c:pt>
                <c:pt idx="18" formatCode="0.00">
                  <c:v>0.69175000000000009</c:v>
                </c:pt>
                <c:pt idx="20" formatCode="0.00">
                  <c:v>0.59670000000000001</c:v>
                </c:pt>
                <c:pt idx="22" formatCode="0.00">
                  <c:v>0.65825</c:v>
                </c:pt>
                <c:pt idx="24" formatCode="0.00">
                  <c:v>0.57335000000000003</c:v>
                </c:pt>
                <c:pt idx="26" formatCode="0.00">
                  <c:v>0.87864999999999993</c:v>
                </c:pt>
                <c:pt idx="28" formatCode="0.00">
                  <c:v>0.85370000000000001</c:v>
                </c:pt>
                <c:pt idx="30" formatCode="0.00">
                  <c:v>0.90854999999999997</c:v>
                </c:pt>
                <c:pt idx="32" formatCode="0.00">
                  <c:v>0.89044999999999996</c:v>
                </c:pt>
                <c:pt idx="34" formatCode="0.00">
                  <c:v>0.8407</c:v>
                </c:pt>
                <c:pt idx="36" formatCode="0.00">
                  <c:v>0.80500000000000005</c:v>
                </c:pt>
                <c:pt idx="38" formatCode="0.00">
                  <c:v>0.62895000000000001</c:v>
                </c:pt>
                <c:pt idx="40" formatCode="0.00">
                  <c:v>0.98055000000000003</c:v>
                </c:pt>
              </c:numCache>
            </c:numRef>
          </c:yVal>
          <c:smooth val="0"/>
        </c:ser>
        <c:dLbls>
          <c:showLegendKey val="0"/>
          <c:showVal val="0"/>
          <c:showCatName val="0"/>
          <c:showSerName val="0"/>
          <c:showPercent val="0"/>
          <c:showBubbleSize val="0"/>
        </c:dLbls>
        <c:axId val="73441856"/>
        <c:axId val="73442432"/>
      </c:scatterChart>
      <c:valAx>
        <c:axId val="73441856"/>
        <c:scaling>
          <c:orientation val="minMax"/>
        </c:scaling>
        <c:delete val="0"/>
        <c:axPos val="b"/>
        <c:title>
          <c:tx>
            <c:rich>
              <a:bodyPr/>
              <a:lstStyle/>
              <a:p>
                <a:pPr>
                  <a:defRPr/>
                </a:pPr>
                <a:r>
                  <a:rPr lang="en-US"/>
                  <a:t>Time</a:t>
                </a:r>
              </a:p>
            </c:rich>
          </c:tx>
          <c:layout/>
          <c:overlay val="0"/>
        </c:title>
        <c:numFmt formatCode="General" sourceLinked="1"/>
        <c:majorTickMark val="none"/>
        <c:minorTickMark val="none"/>
        <c:tickLblPos val="nextTo"/>
        <c:crossAx val="73442432"/>
        <c:crosses val="autoZero"/>
        <c:crossBetween val="midCat"/>
      </c:valAx>
      <c:valAx>
        <c:axId val="73442432"/>
        <c:scaling>
          <c:orientation val="minMax"/>
        </c:scaling>
        <c:delete val="0"/>
        <c:axPos val="l"/>
        <c:title>
          <c:tx>
            <c:rich>
              <a:bodyPr/>
              <a:lstStyle/>
              <a:p>
                <a:pPr>
                  <a:defRPr/>
                </a:pPr>
                <a:r>
                  <a:rPr lang="en-US"/>
                  <a:t>% of Parent</a:t>
                </a:r>
              </a:p>
            </c:rich>
          </c:tx>
          <c:layout/>
          <c:overlay val="0"/>
        </c:title>
        <c:numFmt formatCode="0.00" sourceLinked="0"/>
        <c:majorTickMark val="none"/>
        <c:minorTickMark val="none"/>
        <c:tickLblPos val="nextTo"/>
        <c:crossAx val="73441856"/>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551C4B-4EA3-4E1E-93DE-B2CF007B5C12}" type="datetimeFigureOut">
              <a:rPr lang="en-US" smtClean="0"/>
              <a:t>10/1/2014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D50404-0820-4DF6-B806-D33F33CEA194}" type="slidenum">
              <a:rPr lang="en-US" smtClean="0"/>
              <a:t>‹#›</a:t>
            </a:fld>
            <a:endParaRPr lang="en-US"/>
          </a:p>
        </p:txBody>
      </p:sp>
    </p:spTree>
    <p:extLst>
      <p:ext uri="{BB962C8B-B14F-4D97-AF65-F5344CB8AC3E}">
        <p14:creationId xmlns:p14="http://schemas.microsoft.com/office/powerpoint/2010/main" val="3856620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776B74-29C6-4ACD-B212-6E51CE54869F}" type="datetimeFigureOut">
              <a:rPr lang="en-US" smtClean="0"/>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4AF98-8257-4D5D-BD7A-348B0C2CA44B}" type="slidenum">
              <a:rPr lang="en-US" smtClean="0"/>
              <a:t>‹#›</a:t>
            </a:fld>
            <a:endParaRPr lang="en-US"/>
          </a:p>
        </p:txBody>
      </p:sp>
    </p:spTree>
    <p:extLst>
      <p:ext uri="{BB962C8B-B14F-4D97-AF65-F5344CB8AC3E}">
        <p14:creationId xmlns:p14="http://schemas.microsoft.com/office/powerpoint/2010/main" val="153030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E4AF98-8257-4D5D-BD7A-348B0C2CA44B}" type="slidenum">
              <a:rPr lang="en-US" smtClean="0"/>
              <a:t>2</a:t>
            </a:fld>
            <a:endParaRPr lang="en-US"/>
          </a:p>
        </p:txBody>
      </p:sp>
    </p:spTree>
    <p:extLst>
      <p:ext uri="{BB962C8B-B14F-4D97-AF65-F5344CB8AC3E}">
        <p14:creationId xmlns:p14="http://schemas.microsoft.com/office/powerpoint/2010/main" val="382032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E4AF98-8257-4D5D-BD7A-348B0C2CA44B}" type="slidenum">
              <a:rPr lang="en-US" smtClean="0"/>
              <a:t>3</a:t>
            </a:fld>
            <a:endParaRPr lang="en-US"/>
          </a:p>
        </p:txBody>
      </p:sp>
    </p:spTree>
    <p:extLst>
      <p:ext uri="{BB962C8B-B14F-4D97-AF65-F5344CB8AC3E}">
        <p14:creationId xmlns:p14="http://schemas.microsoft.com/office/powerpoint/2010/main" val="382032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E4AF98-8257-4D5D-BD7A-348B0C2CA44B}" type="slidenum">
              <a:rPr lang="en-US" smtClean="0"/>
              <a:t>4</a:t>
            </a:fld>
            <a:endParaRPr lang="en-US"/>
          </a:p>
        </p:txBody>
      </p:sp>
    </p:spTree>
    <p:extLst>
      <p:ext uri="{BB962C8B-B14F-4D97-AF65-F5344CB8AC3E}">
        <p14:creationId xmlns:p14="http://schemas.microsoft.com/office/powerpoint/2010/main" val="382032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E4AF98-8257-4D5D-BD7A-348B0C2CA44B}" type="slidenum">
              <a:rPr lang="en-US" smtClean="0"/>
              <a:t>5</a:t>
            </a:fld>
            <a:endParaRPr lang="en-US"/>
          </a:p>
        </p:txBody>
      </p:sp>
    </p:spTree>
    <p:extLst>
      <p:ext uri="{BB962C8B-B14F-4D97-AF65-F5344CB8AC3E}">
        <p14:creationId xmlns:p14="http://schemas.microsoft.com/office/powerpoint/2010/main" val="382032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E4AF98-8257-4D5D-BD7A-348B0C2CA44B}" type="slidenum">
              <a:rPr lang="en-US" smtClean="0"/>
              <a:t>16</a:t>
            </a:fld>
            <a:endParaRPr lang="en-US"/>
          </a:p>
        </p:txBody>
      </p:sp>
    </p:spTree>
    <p:extLst>
      <p:ext uri="{BB962C8B-B14F-4D97-AF65-F5344CB8AC3E}">
        <p14:creationId xmlns:p14="http://schemas.microsoft.com/office/powerpoint/2010/main" val="382032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E4AF98-8257-4D5D-BD7A-348B0C2CA44B}" type="slidenum">
              <a:rPr lang="en-US" smtClean="0"/>
              <a:t>17</a:t>
            </a:fld>
            <a:endParaRPr lang="en-US"/>
          </a:p>
        </p:txBody>
      </p:sp>
    </p:spTree>
    <p:extLst>
      <p:ext uri="{BB962C8B-B14F-4D97-AF65-F5344CB8AC3E}">
        <p14:creationId xmlns:p14="http://schemas.microsoft.com/office/powerpoint/2010/main" val="3820320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9"/>
          <p:cNvSpPr>
            <a:spLocks noChangeArrowheads="1"/>
          </p:cNvSpPr>
          <p:nvPr userDrawn="1"/>
        </p:nvSpPr>
        <p:spPr bwMode="auto">
          <a:xfrm>
            <a:off x="0" y="1524000"/>
            <a:ext cx="9144000" cy="5334000"/>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Text Placeholder 15"/>
          <p:cNvSpPr txBox="1">
            <a:spLocks/>
          </p:cNvSpPr>
          <p:nvPr userDrawn="1"/>
        </p:nvSpPr>
        <p:spPr>
          <a:xfrm>
            <a:off x="228600" y="1905000"/>
            <a:ext cx="3214687" cy="368300"/>
          </a:xfrm>
          <a:prstGeom prst="rect">
            <a:avLst/>
          </a:prstGeom>
        </p:spPr>
        <p:txBody>
          <a:bodyPr/>
          <a:lstStyle>
            <a:lvl1pPr marL="342900" indent="-342900" algn="l" defTabSz="457200" rtl="0" eaLnBrk="1" latinLnBrk="0" hangingPunct="1">
              <a:spcBef>
                <a:spcPct val="20000"/>
              </a:spcBef>
              <a:buFontTx/>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endParaRPr lang="en-US" sz="1600" dirty="0">
              <a:solidFill>
                <a:schemeClr val="bg1"/>
              </a:solidFill>
              <a:latin typeface="Franklin Gothic Book" pitchFamily="34" charset="0"/>
              <a:cs typeface="Geneva" charset="0"/>
            </a:endParaRPr>
          </a:p>
        </p:txBody>
      </p:sp>
      <p:sp>
        <p:nvSpPr>
          <p:cNvPr id="10" name="Title 8"/>
          <p:cNvSpPr>
            <a:spLocks noGrp="1"/>
          </p:cNvSpPr>
          <p:nvPr>
            <p:ph type="title"/>
          </p:nvPr>
        </p:nvSpPr>
        <p:spPr>
          <a:xfrm>
            <a:off x="228600" y="2396445"/>
            <a:ext cx="8610600" cy="992868"/>
          </a:xfrm>
        </p:spPr>
        <p:txBody>
          <a:bodyPr/>
          <a:lstStyle>
            <a:lvl1pPr algn="l">
              <a:defRPr sz="4000" baseline="0">
                <a:solidFill>
                  <a:schemeClr val="bg1"/>
                </a:solidFill>
              </a:defRPr>
            </a:lvl1p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228600" y="3657600"/>
            <a:ext cx="2971800" cy="298450"/>
          </a:xfrm>
        </p:spPr>
        <p:txBody>
          <a:bodyPr/>
          <a:lstStyle>
            <a:lvl1pPr marL="0" indent="0">
              <a:buNone/>
              <a:defRPr sz="1600" baseline="0">
                <a:solidFill>
                  <a:schemeClr val="bg1"/>
                </a:solidFill>
                <a:latin typeface="Franklin Gothic Book" pitchFamily="34" charset="0"/>
              </a:defRPr>
            </a:lvl1pPr>
          </a:lstStyle>
          <a:p>
            <a:pPr lvl="0"/>
            <a:r>
              <a:rPr lang="en-US" dirty="0" smtClean="0"/>
              <a:t>Prepared by: first and last name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328042"/>
            <a:ext cx="3648466" cy="556435"/>
          </a:xfrm>
          <a:prstGeom prst="rect">
            <a:avLst/>
          </a:prstGeom>
        </p:spPr>
      </p:pic>
    </p:spTree>
    <p:extLst>
      <p:ext uri="{BB962C8B-B14F-4D97-AF65-F5344CB8AC3E}">
        <p14:creationId xmlns:p14="http://schemas.microsoft.com/office/powerpoint/2010/main" val="81641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148086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496482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2560607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8" name="Rectangle 9"/>
          <p:cNvSpPr>
            <a:spLocks noChangeArrowheads="1"/>
          </p:cNvSpPr>
          <p:nvPr userDrawn="1"/>
        </p:nvSpPr>
        <p:spPr bwMode="auto">
          <a:xfrm>
            <a:off x="0" y="-76200"/>
            <a:ext cx="9144000" cy="5334000"/>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734" y="5791200"/>
            <a:ext cx="3648466" cy="556435"/>
          </a:xfrm>
          <a:prstGeom prst="rect">
            <a:avLst/>
          </a:prstGeom>
        </p:spPr>
      </p:pic>
      <p:sp>
        <p:nvSpPr>
          <p:cNvPr id="13" name="Text Placeholder 15"/>
          <p:cNvSpPr txBox="1">
            <a:spLocks/>
          </p:cNvSpPr>
          <p:nvPr userDrawn="1"/>
        </p:nvSpPr>
        <p:spPr>
          <a:xfrm>
            <a:off x="228600" y="1905000"/>
            <a:ext cx="4876800" cy="368300"/>
          </a:xfrm>
          <a:prstGeom prst="rect">
            <a:avLst/>
          </a:prstGeom>
        </p:spPr>
        <p:txBody>
          <a:bodyPr/>
          <a:lstStyle>
            <a:lvl1pPr marL="342900" indent="-342900" algn="l" defTabSz="457200" rtl="0" eaLnBrk="1" latinLnBrk="0" hangingPunct="1">
              <a:spcBef>
                <a:spcPct val="20000"/>
              </a:spcBef>
              <a:buFontTx/>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lang="en-US" sz="5400" dirty="0" smtClean="0">
                <a:solidFill>
                  <a:schemeClr val="bg1"/>
                </a:solidFill>
                <a:latin typeface="+mj-lt"/>
                <a:cs typeface="Geneva" charset="0"/>
              </a:rPr>
              <a:t>Thank You.</a:t>
            </a:r>
            <a:endParaRPr lang="en-US" sz="5400" dirty="0">
              <a:solidFill>
                <a:schemeClr val="bg1"/>
              </a:solidFill>
              <a:latin typeface="+mj-lt"/>
              <a:cs typeface="Geneva" charset="0"/>
            </a:endParaRPr>
          </a:p>
        </p:txBody>
      </p:sp>
    </p:spTree>
    <p:extLst>
      <p:ext uri="{BB962C8B-B14F-4D97-AF65-F5344CB8AC3E}">
        <p14:creationId xmlns:p14="http://schemas.microsoft.com/office/powerpoint/2010/main" val="303461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1814605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1855242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206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97653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1628860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229669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2838269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1749451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2831867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8" name="Rectangle 9"/>
          <p:cNvSpPr>
            <a:spLocks noChangeArrowheads="1"/>
          </p:cNvSpPr>
          <p:nvPr userDrawn="1"/>
        </p:nvSpPr>
        <p:spPr bwMode="auto">
          <a:xfrm>
            <a:off x="0" y="1524000"/>
            <a:ext cx="9144000" cy="5334000"/>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Text Placeholder 15"/>
          <p:cNvSpPr txBox="1">
            <a:spLocks/>
          </p:cNvSpPr>
          <p:nvPr userDrawn="1"/>
        </p:nvSpPr>
        <p:spPr>
          <a:xfrm>
            <a:off x="228600" y="1905000"/>
            <a:ext cx="3214687" cy="368300"/>
          </a:xfrm>
          <a:prstGeom prst="rect">
            <a:avLst/>
          </a:prstGeom>
        </p:spPr>
        <p:txBody>
          <a:bodyPr/>
          <a:lstStyle>
            <a:lvl1pPr marL="342900" indent="-342900" algn="l" defTabSz="457200" rtl="0" eaLnBrk="1" latinLnBrk="0" hangingPunct="1">
              <a:spcBef>
                <a:spcPct val="20000"/>
              </a:spcBef>
              <a:buFontTx/>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endParaRPr lang="en-US" sz="1600" dirty="0">
              <a:solidFill>
                <a:schemeClr val="bg1"/>
              </a:solidFill>
              <a:latin typeface="Franklin Gothic Book" pitchFamily="34" charset="0"/>
              <a:cs typeface="Geneva" charset="0"/>
            </a:endParaRPr>
          </a:p>
        </p:txBody>
      </p:sp>
      <p:sp>
        <p:nvSpPr>
          <p:cNvPr id="10" name="Title 8"/>
          <p:cNvSpPr>
            <a:spLocks noGrp="1"/>
          </p:cNvSpPr>
          <p:nvPr>
            <p:ph type="title"/>
          </p:nvPr>
        </p:nvSpPr>
        <p:spPr>
          <a:xfrm>
            <a:off x="228600" y="2396445"/>
            <a:ext cx="8610600" cy="992868"/>
          </a:xfrm>
        </p:spPr>
        <p:txBody>
          <a:bodyPr/>
          <a:lstStyle>
            <a:lvl1pPr algn="l">
              <a:defRPr sz="4000" baseline="0">
                <a:solidFill>
                  <a:schemeClr val="bg1"/>
                </a:solidFill>
              </a:defRPr>
            </a:lvl1p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228600" y="3657600"/>
            <a:ext cx="2971800" cy="298450"/>
          </a:xfrm>
        </p:spPr>
        <p:txBody>
          <a:bodyPr/>
          <a:lstStyle>
            <a:lvl1pPr marL="0" indent="0">
              <a:buNone/>
              <a:defRPr sz="1600" baseline="0">
                <a:solidFill>
                  <a:schemeClr val="bg1"/>
                </a:solidFill>
                <a:latin typeface="Franklin Gothic Book" pitchFamily="34" charset="0"/>
              </a:defRPr>
            </a:lvl1pPr>
          </a:lstStyle>
          <a:p>
            <a:pPr lvl="0"/>
            <a:r>
              <a:rPr lang="en-US" dirty="0" smtClean="0"/>
              <a:t>Prepared by: first and last name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328042"/>
            <a:ext cx="3648466" cy="556435"/>
          </a:xfrm>
          <a:prstGeom prst="rect">
            <a:avLst/>
          </a:prstGeom>
        </p:spPr>
      </p:pic>
    </p:spTree>
    <p:extLst>
      <p:ext uri="{BB962C8B-B14F-4D97-AF65-F5344CB8AC3E}">
        <p14:creationId xmlns:p14="http://schemas.microsoft.com/office/powerpoint/2010/main" val="8164120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3452975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8" name="Rectangle 9"/>
          <p:cNvSpPr>
            <a:spLocks noChangeArrowheads="1"/>
          </p:cNvSpPr>
          <p:nvPr userDrawn="1"/>
        </p:nvSpPr>
        <p:spPr bwMode="auto">
          <a:xfrm>
            <a:off x="0" y="-76200"/>
            <a:ext cx="9144000" cy="5334000"/>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734" y="5791200"/>
            <a:ext cx="3648466" cy="556435"/>
          </a:xfrm>
          <a:prstGeom prst="rect">
            <a:avLst/>
          </a:prstGeom>
        </p:spPr>
      </p:pic>
      <p:sp>
        <p:nvSpPr>
          <p:cNvPr id="13" name="Text Placeholder 15"/>
          <p:cNvSpPr txBox="1">
            <a:spLocks/>
          </p:cNvSpPr>
          <p:nvPr userDrawn="1"/>
        </p:nvSpPr>
        <p:spPr>
          <a:xfrm>
            <a:off x="228600" y="1905000"/>
            <a:ext cx="4876800" cy="368300"/>
          </a:xfrm>
          <a:prstGeom prst="rect">
            <a:avLst/>
          </a:prstGeom>
        </p:spPr>
        <p:txBody>
          <a:bodyPr/>
          <a:lstStyle>
            <a:lvl1pPr marL="342900" indent="-342900" algn="l" defTabSz="457200" rtl="0" eaLnBrk="1" latinLnBrk="0" hangingPunct="1">
              <a:spcBef>
                <a:spcPct val="20000"/>
              </a:spcBef>
              <a:buFontTx/>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lang="en-US" sz="5400" dirty="0" smtClean="0">
                <a:solidFill>
                  <a:schemeClr val="bg1"/>
                </a:solidFill>
                <a:latin typeface="+mj-lt"/>
                <a:cs typeface="Geneva" charset="0"/>
              </a:rPr>
              <a:t>Thank You.</a:t>
            </a:r>
            <a:endParaRPr lang="en-US" sz="5400" dirty="0">
              <a:solidFill>
                <a:schemeClr val="bg1"/>
              </a:solidFill>
              <a:latin typeface="+mj-lt"/>
              <a:cs typeface="Geneva" charset="0"/>
            </a:endParaRPr>
          </a:p>
        </p:txBody>
      </p:sp>
    </p:spTree>
    <p:extLst>
      <p:ext uri="{BB962C8B-B14F-4D97-AF65-F5344CB8AC3E}">
        <p14:creationId xmlns:p14="http://schemas.microsoft.com/office/powerpoint/2010/main" val="3034612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8043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177294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351786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78654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4"/>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36695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400936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345297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40739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Line 6"/>
          <p:cNvSpPr>
            <a:spLocks noChangeShapeType="1"/>
          </p:cNvSpPr>
          <p:nvPr/>
        </p:nvSpPr>
        <p:spPr bwMode="auto">
          <a:xfrm>
            <a:off x="381000" y="6324600"/>
            <a:ext cx="8382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0999" y="6476999"/>
            <a:ext cx="1981201" cy="190643"/>
          </a:xfrm>
          <a:prstGeom prst="rect">
            <a:avLst/>
          </a:prstGeom>
        </p:spPr>
      </p:pic>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B060-8D54-4B79-BB80-AEADF9C29428}" type="slidenum">
              <a:rPr lang="en-US" smtClean="0"/>
              <a:t>‹#›</a:t>
            </a:fld>
            <a:endParaRPr lang="en-US" dirty="0"/>
          </a:p>
        </p:txBody>
      </p:sp>
    </p:spTree>
    <p:extLst>
      <p:ext uri="{BB962C8B-B14F-4D97-AF65-F5344CB8AC3E}">
        <p14:creationId xmlns:p14="http://schemas.microsoft.com/office/powerpoint/2010/main" val="38272674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3" r:id="rId13"/>
  </p:sldLayoutIdLst>
  <p:hf hdr="0" ftr="0" dt="0"/>
  <p:txStyles>
    <p:titleStyle>
      <a:lvl1pPr algn="l" defTabSz="914400" rtl="0" eaLnBrk="1" latinLnBrk="0" hangingPunct="1">
        <a:spcBef>
          <a:spcPct val="0"/>
        </a:spcBef>
        <a:buNone/>
        <a:defRPr sz="3200" kern="1200">
          <a:solidFill>
            <a:srgbClr val="245A8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rgbClr val="59595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Line 6"/>
          <p:cNvSpPr>
            <a:spLocks noChangeShapeType="1"/>
          </p:cNvSpPr>
          <p:nvPr/>
        </p:nvSpPr>
        <p:spPr bwMode="auto">
          <a:xfrm>
            <a:off x="381000" y="6324600"/>
            <a:ext cx="8382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B64CE-3720-451F-B168-90F88799E810}"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0999" y="6477000"/>
            <a:ext cx="1583779" cy="152400"/>
          </a:xfrm>
          <a:prstGeom prst="rect">
            <a:avLst/>
          </a:prstGeom>
        </p:spPr>
      </p:pic>
    </p:spTree>
    <p:extLst>
      <p:ext uri="{BB962C8B-B14F-4D97-AF65-F5344CB8AC3E}">
        <p14:creationId xmlns:p14="http://schemas.microsoft.com/office/powerpoint/2010/main" val="728200293"/>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9" r:id="rId5"/>
    <p:sldLayoutId id="2147483670" r:id="rId6"/>
    <p:sldLayoutId id="2147483671" r:id="rId7"/>
    <p:sldLayoutId id="2147483672" r:id="rId8"/>
    <p:sldLayoutId id="2147483674" r:id="rId9"/>
    <p:sldLayoutId id="2147483676" r:id="rId10"/>
    <p:sldLayoutId id="2147483677" r:id="rId11"/>
    <p:sldLayoutId id="2147483678" r:id="rId12"/>
  </p:sldLayoutIdLst>
  <p:hf hdr="0" ftr="0" dt="0"/>
  <p:txStyles>
    <p:titleStyle>
      <a:lvl1pPr algn="l" defTabSz="914400" rtl="0" eaLnBrk="1" latinLnBrk="0" hangingPunct="1">
        <a:spcBef>
          <a:spcPct val="0"/>
        </a:spcBef>
        <a:buNone/>
        <a:defRPr sz="3200" kern="1200">
          <a:solidFill>
            <a:srgbClr val="245A8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wmf"/><Relationship Id="rId7" Type="http://schemas.openxmlformats.org/officeDocument/2006/relationships/image" Target="../media/image38.jpeg"/><Relationship Id="rId2" Type="http://schemas.openxmlformats.org/officeDocument/2006/relationships/image" Target="../media/image33.wmf"/><Relationship Id="rId1" Type="http://schemas.openxmlformats.org/officeDocument/2006/relationships/slideLayout" Target="../slideLayouts/slideLayout2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Pursuit of the Unknown: Standardizing Endpoint Assays for Evaluating Complex Immunological Signatures</a:t>
            </a:r>
            <a:endParaRPr lang="en-US" dirty="0"/>
          </a:p>
        </p:txBody>
      </p:sp>
      <p:sp>
        <p:nvSpPr>
          <p:cNvPr id="3" name="Text Placeholder 2"/>
          <p:cNvSpPr>
            <a:spLocks noGrp="1"/>
          </p:cNvSpPr>
          <p:nvPr>
            <p:ph type="body" sz="quarter" idx="10"/>
          </p:nvPr>
        </p:nvSpPr>
        <p:spPr>
          <a:xfrm>
            <a:off x="228600" y="3962400"/>
            <a:ext cx="4038600" cy="762000"/>
          </a:xfrm>
        </p:spPr>
        <p:txBody>
          <a:bodyPr>
            <a:normAutofit/>
          </a:bodyPr>
          <a:lstStyle/>
          <a:p>
            <a:r>
              <a:rPr lang="en-US" b="1" dirty="0" smtClean="0"/>
              <a:t>David A. Hokey, Ph.D.</a:t>
            </a:r>
          </a:p>
          <a:p>
            <a:r>
              <a:rPr lang="en-US" b="1" dirty="0" smtClean="0"/>
              <a:t>Sr. Director of Immunology &amp; Animal </a:t>
            </a:r>
            <a:r>
              <a:rPr lang="en-US" b="1" dirty="0" smtClean="0"/>
              <a:t>Studies</a:t>
            </a:r>
          </a:p>
        </p:txBody>
      </p:sp>
    </p:spTree>
    <p:extLst>
      <p:ext uri="{BB962C8B-B14F-4D97-AF65-F5344CB8AC3E}">
        <p14:creationId xmlns:p14="http://schemas.microsoft.com/office/powerpoint/2010/main" val="3618626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Trending of the first </a:t>
            </a:r>
            <a:r>
              <a:rPr lang="en-US" dirty="0" err="1" smtClean="0"/>
              <a:t>leukapheresis</a:t>
            </a:r>
            <a:r>
              <a:rPr lang="en-US" dirty="0" smtClean="0"/>
              <a:t> sample</a:t>
            </a:r>
            <a:endParaRPr lang="en-US" dirty="0"/>
          </a:p>
        </p:txBody>
      </p:sp>
      <p:sp>
        <p:nvSpPr>
          <p:cNvPr id="5" name="Slide Number Placeholder 4"/>
          <p:cNvSpPr>
            <a:spLocks noGrp="1"/>
          </p:cNvSpPr>
          <p:nvPr>
            <p:ph type="sldNum" sz="quarter" idx="4"/>
          </p:nvPr>
        </p:nvSpPr>
        <p:spPr/>
        <p:txBody>
          <a:bodyPr/>
          <a:lstStyle/>
          <a:p>
            <a:fld id="{55C8B060-8D54-4B79-BB80-AEADF9C29428}" type="slidenum">
              <a:rPr lang="en-US" smtClean="0"/>
              <a:t>10</a:t>
            </a:fld>
            <a:endParaRPr lang="en-US" dirty="0"/>
          </a:p>
        </p:txBody>
      </p:sp>
      <p:pic>
        <p:nvPicPr>
          <p:cNvPr id="6" name="Picture 4"/>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13454"/>
          <a:stretch/>
        </p:blipFill>
        <p:spPr bwMode="auto">
          <a:xfrm>
            <a:off x="304800" y="2524270"/>
            <a:ext cx="4380262" cy="275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t="12900"/>
          <a:stretch/>
        </p:blipFill>
        <p:spPr bwMode="auto">
          <a:xfrm>
            <a:off x="4739157" y="2514600"/>
            <a:ext cx="4260846" cy="277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457200" y="1371601"/>
            <a:ext cx="8001000" cy="990599"/>
          </a:xfrm>
        </p:spPr>
        <p:txBody>
          <a:bodyPr>
            <a:normAutofit/>
          </a:bodyPr>
          <a:lstStyle/>
          <a:p>
            <a:r>
              <a:rPr lang="en-US" sz="2000" dirty="0" smtClean="0">
                <a:solidFill>
                  <a:schemeClr val="tx1"/>
                </a:solidFill>
              </a:rPr>
              <a:t>We started freezing using Cool Cells, but then had to switch to Mr. Frosty containers (indicated below by the dotted line)</a:t>
            </a:r>
          </a:p>
          <a:p>
            <a:endParaRPr lang="en-US" sz="2000" dirty="0">
              <a:solidFill>
                <a:schemeClr val="tx1"/>
              </a:solidFill>
            </a:endParaRPr>
          </a:p>
          <a:p>
            <a:endParaRPr lang="en-US" sz="2000" dirty="0" smtClean="0">
              <a:solidFill>
                <a:schemeClr val="tx1"/>
              </a:solidFill>
            </a:endParaRPr>
          </a:p>
        </p:txBody>
      </p:sp>
      <p:sp>
        <p:nvSpPr>
          <p:cNvPr id="9" name="Content Placeholder 2"/>
          <p:cNvSpPr txBox="1">
            <a:spLocks/>
          </p:cNvSpPr>
          <p:nvPr/>
        </p:nvSpPr>
        <p:spPr>
          <a:xfrm>
            <a:off x="457200" y="5410200"/>
            <a:ext cx="8001000" cy="990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59595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dirty="0" smtClean="0">
                <a:solidFill>
                  <a:schemeClr val="tx1"/>
                </a:solidFill>
              </a:rPr>
              <a:t>There was a clear issue with the Mr. Frosty containers – subsequently we obtained sufficient Cool Cells to freeze an entire series of vials</a:t>
            </a:r>
          </a:p>
          <a:p>
            <a:endParaRPr lang="en-US" sz="2000" dirty="0" smtClean="0">
              <a:solidFill>
                <a:schemeClr val="tx1"/>
              </a:solidFill>
            </a:endParaRPr>
          </a:p>
          <a:p>
            <a:endParaRPr lang="en-US" sz="2000" dirty="0" smtClean="0">
              <a:solidFill>
                <a:schemeClr val="tx1"/>
              </a:solidFill>
            </a:endParaRPr>
          </a:p>
        </p:txBody>
      </p:sp>
    </p:spTree>
    <p:extLst>
      <p:ext uri="{BB962C8B-B14F-4D97-AF65-F5344CB8AC3E}">
        <p14:creationId xmlns:p14="http://schemas.microsoft.com/office/powerpoint/2010/main" val="2465680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55C8B060-8D54-4B79-BB80-AEADF9C29428}" type="slidenum">
              <a:rPr lang="en-US" smtClean="0"/>
              <a:t>11</a:t>
            </a:fld>
            <a:endParaRPr lang="en-US" dirty="0"/>
          </a:p>
        </p:txBody>
      </p:sp>
      <p:sp>
        <p:nvSpPr>
          <p:cNvPr id="6" name="Title 1"/>
          <p:cNvSpPr>
            <a:spLocks noGrp="1"/>
          </p:cNvSpPr>
          <p:nvPr>
            <p:ph type="title"/>
          </p:nvPr>
        </p:nvSpPr>
        <p:spPr>
          <a:xfrm>
            <a:off x="457200" y="274638"/>
            <a:ext cx="8229600" cy="1143000"/>
          </a:xfrm>
        </p:spPr>
        <p:txBody>
          <a:bodyPr/>
          <a:lstStyle/>
          <a:p>
            <a:r>
              <a:rPr lang="en-US" dirty="0" smtClean="0"/>
              <a:t>Subsequent samples with Cool Cells</a:t>
            </a:r>
            <a:endParaRPr lang="en-US" dirty="0"/>
          </a:p>
        </p:txBody>
      </p:sp>
      <p:sp>
        <p:nvSpPr>
          <p:cNvPr id="7" name="Content Placeholder 2"/>
          <p:cNvSpPr>
            <a:spLocks noGrp="1"/>
          </p:cNvSpPr>
          <p:nvPr>
            <p:ph idx="1"/>
          </p:nvPr>
        </p:nvSpPr>
        <p:spPr>
          <a:xfrm>
            <a:off x="457200" y="1371601"/>
            <a:ext cx="8001000" cy="2590800"/>
          </a:xfrm>
        </p:spPr>
        <p:txBody>
          <a:bodyPr>
            <a:normAutofit/>
          </a:bodyPr>
          <a:lstStyle/>
          <a:p>
            <a:r>
              <a:rPr lang="en-US" sz="2000" dirty="0" smtClean="0">
                <a:solidFill>
                  <a:schemeClr val="tx1"/>
                </a:solidFill>
              </a:rPr>
              <a:t>Following the first donor, more Cool Cells were obtained and we collected more </a:t>
            </a:r>
            <a:r>
              <a:rPr lang="en-US" sz="2000" dirty="0" err="1" smtClean="0">
                <a:solidFill>
                  <a:schemeClr val="tx1"/>
                </a:solidFill>
              </a:rPr>
              <a:t>leukapheresis</a:t>
            </a:r>
            <a:r>
              <a:rPr lang="en-US" sz="2000" dirty="0" smtClean="0">
                <a:solidFill>
                  <a:schemeClr val="tx1"/>
                </a:solidFill>
              </a:rPr>
              <a:t> samples which were then trended</a:t>
            </a:r>
          </a:p>
          <a:p>
            <a:endParaRPr lang="en-US" sz="2000" dirty="0">
              <a:solidFill>
                <a:schemeClr val="tx1"/>
              </a:solidFill>
            </a:endParaRPr>
          </a:p>
          <a:p>
            <a:endParaRPr lang="en-US" sz="2000" dirty="0" smtClean="0">
              <a:solidFill>
                <a:schemeClr val="tx1"/>
              </a:solidFill>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209800"/>
            <a:ext cx="261787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723" y="2209800"/>
            <a:ext cx="261787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123" y="2209800"/>
            <a:ext cx="261787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323" y="4343400"/>
            <a:ext cx="261787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9723" y="4343400"/>
            <a:ext cx="261787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267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842"/>
          <a:stretch/>
        </p:blipFill>
        <p:spPr bwMode="auto">
          <a:xfrm>
            <a:off x="1600200" y="2717848"/>
            <a:ext cx="5867400" cy="3501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Long-term trending</a:t>
            </a:r>
            <a:endParaRPr lang="en-US" dirty="0"/>
          </a:p>
        </p:txBody>
      </p:sp>
      <p:sp>
        <p:nvSpPr>
          <p:cNvPr id="5" name="Slide Number Placeholder 4"/>
          <p:cNvSpPr>
            <a:spLocks noGrp="1"/>
          </p:cNvSpPr>
          <p:nvPr>
            <p:ph type="sldNum" sz="quarter" idx="4"/>
          </p:nvPr>
        </p:nvSpPr>
        <p:spPr/>
        <p:txBody>
          <a:bodyPr/>
          <a:lstStyle/>
          <a:p>
            <a:fld id="{55C8B060-8D54-4B79-BB80-AEADF9C29428}" type="slidenum">
              <a:rPr lang="en-US" smtClean="0"/>
              <a:t>12</a:t>
            </a:fld>
            <a:endParaRPr lang="en-US" dirty="0"/>
          </a:p>
        </p:txBody>
      </p:sp>
      <p:sp>
        <p:nvSpPr>
          <p:cNvPr id="6" name="Content Placeholder 2"/>
          <p:cNvSpPr>
            <a:spLocks noGrp="1"/>
          </p:cNvSpPr>
          <p:nvPr>
            <p:ph idx="1"/>
          </p:nvPr>
        </p:nvSpPr>
        <p:spPr>
          <a:xfrm>
            <a:off x="457200" y="1371601"/>
            <a:ext cx="8001000" cy="2590800"/>
          </a:xfrm>
        </p:spPr>
        <p:txBody>
          <a:bodyPr>
            <a:normAutofit/>
          </a:bodyPr>
          <a:lstStyle/>
          <a:p>
            <a:r>
              <a:rPr lang="en-US" sz="2000" dirty="0" smtClean="0">
                <a:solidFill>
                  <a:schemeClr val="tx1"/>
                </a:solidFill>
              </a:rPr>
              <a:t>The first donor has been used in multiple assays for more than a year</a:t>
            </a:r>
          </a:p>
          <a:p>
            <a:endParaRPr lang="en-US" sz="2000" dirty="0">
              <a:solidFill>
                <a:schemeClr val="tx1"/>
              </a:solidFill>
            </a:endParaRPr>
          </a:p>
          <a:p>
            <a:r>
              <a:rPr lang="en-US" sz="2000" dirty="0" smtClean="0">
                <a:solidFill>
                  <a:schemeClr val="tx1"/>
                </a:solidFill>
              </a:rPr>
              <a:t>We have examined the trending of this donor as a factor of time</a:t>
            </a:r>
          </a:p>
          <a:p>
            <a:endParaRPr lang="en-US" sz="2000" dirty="0">
              <a:solidFill>
                <a:schemeClr val="tx1"/>
              </a:solidFill>
            </a:endParaRPr>
          </a:p>
          <a:p>
            <a:endParaRPr lang="en-US" sz="2000" dirty="0" smtClean="0">
              <a:solidFill>
                <a:schemeClr val="tx1"/>
              </a:solidFill>
            </a:endParaRPr>
          </a:p>
        </p:txBody>
      </p:sp>
    </p:spTree>
    <p:extLst>
      <p:ext uri="{BB962C8B-B14F-4D97-AF65-F5344CB8AC3E}">
        <p14:creationId xmlns:p14="http://schemas.microsoft.com/office/powerpoint/2010/main" val="3462458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downward trend</a:t>
            </a:r>
            <a:endParaRPr lang="en-US" dirty="0"/>
          </a:p>
        </p:txBody>
      </p:sp>
      <p:sp>
        <p:nvSpPr>
          <p:cNvPr id="5" name="Slide Number Placeholder 4"/>
          <p:cNvSpPr>
            <a:spLocks noGrp="1"/>
          </p:cNvSpPr>
          <p:nvPr>
            <p:ph type="sldNum" sz="quarter" idx="4"/>
          </p:nvPr>
        </p:nvSpPr>
        <p:spPr/>
        <p:txBody>
          <a:bodyPr/>
          <a:lstStyle/>
          <a:p>
            <a:fld id="{55C8B060-8D54-4B79-BB80-AEADF9C29428}" type="slidenum">
              <a:rPr lang="en-US" smtClean="0"/>
              <a:t>13</a:t>
            </a:fld>
            <a:endParaRPr lang="en-US" dirty="0"/>
          </a:p>
        </p:txBody>
      </p:sp>
      <p:sp>
        <p:nvSpPr>
          <p:cNvPr id="6" name="Content Placeholder 2"/>
          <p:cNvSpPr>
            <a:spLocks noGrp="1"/>
          </p:cNvSpPr>
          <p:nvPr>
            <p:ph idx="1"/>
          </p:nvPr>
        </p:nvSpPr>
        <p:spPr>
          <a:xfrm>
            <a:off x="457200" y="1371600"/>
            <a:ext cx="8001000" cy="4800599"/>
          </a:xfrm>
        </p:spPr>
        <p:txBody>
          <a:bodyPr>
            <a:normAutofit/>
          </a:bodyPr>
          <a:lstStyle/>
          <a:p>
            <a:r>
              <a:rPr lang="en-US" sz="2000" dirty="0" smtClean="0">
                <a:solidFill>
                  <a:schemeClr val="tx1"/>
                </a:solidFill>
              </a:rPr>
              <a:t>The primary concern with the trend was that the assay may be losing sensitivity over time</a:t>
            </a:r>
          </a:p>
          <a:p>
            <a:endParaRPr lang="en-US" sz="2000" dirty="0" smtClean="0">
              <a:solidFill>
                <a:schemeClr val="tx1"/>
              </a:solidFill>
            </a:endParaRPr>
          </a:p>
          <a:p>
            <a:r>
              <a:rPr lang="en-US" sz="2000" dirty="0" smtClean="0">
                <a:solidFill>
                  <a:schemeClr val="tx1"/>
                </a:solidFill>
              </a:rPr>
              <a:t>In order to assess whether the observed loss of response is due to the donor sample or possibly due to an issue with the sample storage or freezing, we examined the responses that have been observed in the ICS assay over the same time period and observed a very similar trend</a:t>
            </a:r>
            <a:endParaRPr lang="en-US" sz="2000" dirty="0">
              <a:solidFill>
                <a:schemeClr val="tx1"/>
              </a:solidFill>
            </a:endParaRPr>
          </a:p>
          <a:p>
            <a:endParaRPr lang="en-US" sz="2000" dirty="0" smtClean="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2922116168"/>
              </p:ext>
            </p:extLst>
          </p:nvPr>
        </p:nvGraphicFramePr>
        <p:xfrm>
          <a:off x="2209800" y="3352800"/>
          <a:ext cx="5105400" cy="312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46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regarding assay stability</a:t>
            </a:r>
            <a:endParaRPr lang="en-US" dirty="0"/>
          </a:p>
        </p:txBody>
      </p:sp>
      <p:sp>
        <p:nvSpPr>
          <p:cNvPr id="5" name="Slide Number Placeholder 4"/>
          <p:cNvSpPr>
            <a:spLocks noGrp="1"/>
          </p:cNvSpPr>
          <p:nvPr>
            <p:ph type="sldNum" sz="quarter" idx="4"/>
          </p:nvPr>
        </p:nvSpPr>
        <p:spPr/>
        <p:txBody>
          <a:bodyPr/>
          <a:lstStyle/>
          <a:p>
            <a:fld id="{55C8B060-8D54-4B79-BB80-AEADF9C29428}" type="slidenum">
              <a:rPr lang="en-US" smtClean="0"/>
              <a:t>14</a:t>
            </a:fld>
            <a:endParaRPr lang="en-US" dirty="0"/>
          </a:p>
        </p:txBody>
      </p:sp>
      <p:sp>
        <p:nvSpPr>
          <p:cNvPr id="9" name="Content Placeholder 2"/>
          <p:cNvSpPr>
            <a:spLocks noGrp="1"/>
          </p:cNvSpPr>
          <p:nvPr>
            <p:ph idx="1"/>
          </p:nvPr>
        </p:nvSpPr>
        <p:spPr>
          <a:xfrm>
            <a:off x="457200" y="1371600"/>
            <a:ext cx="8001000" cy="4800599"/>
          </a:xfrm>
        </p:spPr>
        <p:txBody>
          <a:bodyPr>
            <a:normAutofit lnSpcReduction="10000"/>
          </a:bodyPr>
          <a:lstStyle/>
          <a:p>
            <a:r>
              <a:rPr lang="en-US" sz="2000" dirty="0" smtClean="0">
                <a:solidFill>
                  <a:schemeClr val="tx1"/>
                </a:solidFill>
              </a:rPr>
              <a:t>Based on the consistency of the data between two different assays, we believe that the observed decline is due to a loss in functionality of the control donor rather than a decrease in assay sensitivity</a:t>
            </a:r>
          </a:p>
          <a:p>
            <a:endParaRPr lang="en-US" sz="2000" dirty="0">
              <a:solidFill>
                <a:schemeClr val="tx1"/>
              </a:solidFill>
            </a:endParaRPr>
          </a:p>
          <a:p>
            <a:r>
              <a:rPr lang="en-US" sz="2000" dirty="0" smtClean="0">
                <a:solidFill>
                  <a:schemeClr val="tx1"/>
                </a:solidFill>
              </a:rPr>
              <a:t>In addition to the experiments shown, we have also generated data with other laboratories comparing assay results and obtained strikingly consistent data </a:t>
            </a:r>
          </a:p>
          <a:p>
            <a:endParaRPr lang="en-US" sz="2000" dirty="0">
              <a:solidFill>
                <a:schemeClr val="tx1"/>
              </a:solidFill>
            </a:endParaRPr>
          </a:p>
          <a:p>
            <a:r>
              <a:rPr lang="en-US" sz="2000" dirty="0" smtClean="0">
                <a:solidFill>
                  <a:schemeClr val="tx1"/>
                </a:solidFill>
              </a:rPr>
              <a:t>The loss in functionality of the control donor is likely due to either the length of time the cells were in freezing solution during the freezing process or due to long-term storage in LN2 (or both!)</a:t>
            </a:r>
          </a:p>
          <a:p>
            <a:endParaRPr lang="en-US" sz="2000" dirty="0">
              <a:solidFill>
                <a:schemeClr val="tx1"/>
              </a:solidFill>
            </a:endParaRPr>
          </a:p>
          <a:p>
            <a:r>
              <a:rPr lang="en-US" sz="2000" dirty="0" smtClean="0">
                <a:solidFill>
                  <a:schemeClr val="tx1"/>
                </a:solidFill>
              </a:rPr>
              <a:t>Despite the loss of function, real-time trending allows for detection of assay fluctuations that call into question the validity of the generated data (we currently use +/- 30% for cellular assays)</a:t>
            </a:r>
            <a:endParaRPr lang="en-US" sz="2000" dirty="0">
              <a:solidFill>
                <a:schemeClr val="tx1"/>
              </a:solidFill>
            </a:endParaRPr>
          </a:p>
          <a:p>
            <a:endParaRPr lang="en-US" sz="2000" dirty="0" smtClean="0">
              <a:solidFill>
                <a:schemeClr val="tx1"/>
              </a:solidFill>
            </a:endParaRPr>
          </a:p>
        </p:txBody>
      </p:sp>
    </p:spTree>
    <p:extLst>
      <p:ext uri="{BB962C8B-B14F-4D97-AF65-F5344CB8AC3E}">
        <p14:creationId xmlns:p14="http://schemas.microsoft.com/office/powerpoint/2010/main" val="1134636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Assay performance</a:t>
            </a:r>
            <a:endParaRPr lang="en-US" dirty="0"/>
          </a:p>
        </p:txBody>
      </p:sp>
      <p:sp>
        <p:nvSpPr>
          <p:cNvPr id="5" name="Slide Number Placeholder 4"/>
          <p:cNvSpPr>
            <a:spLocks noGrp="1"/>
          </p:cNvSpPr>
          <p:nvPr>
            <p:ph type="sldNum" sz="quarter" idx="4"/>
          </p:nvPr>
        </p:nvSpPr>
        <p:spPr/>
        <p:txBody>
          <a:bodyPr/>
          <a:lstStyle/>
          <a:p>
            <a:fld id="{55C8B060-8D54-4B79-BB80-AEADF9C29428}" type="slidenum">
              <a:rPr lang="en-US" smtClean="0"/>
              <a:t>15</a:t>
            </a:fld>
            <a:endParaRPr lang="en-US" dirty="0"/>
          </a:p>
        </p:txBody>
      </p:sp>
      <p:sp>
        <p:nvSpPr>
          <p:cNvPr id="6" name="Content Placeholder 2"/>
          <p:cNvSpPr>
            <a:spLocks noGrp="1"/>
          </p:cNvSpPr>
          <p:nvPr>
            <p:ph idx="1"/>
          </p:nvPr>
        </p:nvSpPr>
        <p:spPr>
          <a:xfrm>
            <a:off x="457200" y="1371600"/>
            <a:ext cx="8001000" cy="4800599"/>
          </a:xfrm>
        </p:spPr>
        <p:txBody>
          <a:bodyPr>
            <a:normAutofit/>
          </a:bodyPr>
          <a:lstStyle/>
          <a:p>
            <a:r>
              <a:rPr lang="en-US" sz="2000" dirty="0" smtClean="0">
                <a:solidFill>
                  <a:schemeClr val="tx1"/>
                </a:solidFill>
              </a:rPr>
              <a:t>Both the </a:t>
            </a:r>
            <a:r>
              <a:rPr lang="en-US" sz="2000" dirty="0" err="1" smtClean="0">
                <a:solidFill>
                  <a:schemeClr val="tx1"/>
                </a:solidFill>
              </a:rPr>
              <a:t>ELISpot</a:t>
            </a:r>
            <a:r>
              <a:rPr lang="en-US" sz="2000" dirty="0" smtClean="0">
                <a:solidFill>
                  <a:schemeClr val="tx1"/>
                </a:solidFill>
              </a:rPr>
              <a:t> and ICS assays have been used in multiple clinical trials</a:t>
            </a:r>
          </a:p>
          <a:p>
            <a:pPr lvl="1">
              <a:buFont typeface="Arial" panose="020B0604020202020204" pitchFamily="34" charset="0"/>
              <a:buChar char="•"/>
            </a:pPr>
            <a:r>
              <a:rPr lang="en-US" sz="2000" dirty="0" smtClean="0">
                <a:solidFill>
                  <a:schemeClr val="tx1"/>
                </a:solidFill>
              </a:rPr>
              <a:t>Protein/adjuvant combinations</a:t>
            </a:r>
          </a:p>
          <a:p>
            <a:pPr lvl="1">
              <a:buFont typeface="Arial" panose="020B0604020202020204" pitchFamily="34" charset="0"/>
              <a:buChar char="•"/>
            </a:pPr>
            <a:r>
              <a:rPr lang="en-US" sz="2000" dirty="0" smtClean="0">
                <a:solidFill>
                  <a:schemeClr val="tx1"/>
                </a:solidFill>
              </a:rPr>
              <a:t>Viral vectors</a:t>
            </a:r>
          </a:p>
          <a:p>
            <a:pPr lvl="2"/>
            <a:r>
              <a:rPr lang="en-US" dirty="0" smtClean="0">
                <a:solidFill>
                  <a:schemeClr val="tx1"/>
                </a:solidFill>
              </a:rPr>
              <a:t>Adenovirus</a:t>
            </a:r>
          </a:p>
          <a:p>
            <a:pPr lvl="2"/>
            <a:r>
              <a:rPr lang="en-US" dirty="0" smtClean="0">
                <a:solidFill>
                  <a:schemeClr val="tx1"/>
                </a:solidFill>
              </a:rPr>
              <a:t>MVA</a:t>
            </a:r>
          </a:p>
          <a:p>
            <a:pPr lvl="1">
              <a:buFont typeface="Arial" panose="020B0604020202020204" pitchFamily="34" charset="0"/>
              <a:buChar char="•"/>
            </a:pPr>
            <a:r>
              <a:rPr lang="en-US" sz="2000" dirty="0" smtClean="0">
                <a:solidFill>
                  <a:schemeClr val="tx1"/>
                </a:solidFill>
              </a:rPr>
              <a:t>Recombinant mycobacteria</a:t>
            </a:r>
          </a:p>
          <a:p>
            <a:pPr lvl="1">
              <a:buFont typeface="Arial" panose="020B0604020202020204" pitchFamily="34" charset="0"/>
              <a:buChar char="•"/>
            </a:pPr>
            <a:r>
              <a:rPr lang="en-US" sz="2000" dirty="0" smtClean="0">
                <a:solidFill>
                  <a:schemeClr val="tx1"/>
                </a:solidFill>
              </a:rPr>
              <a:t>Mycobacterial lysates (soon!)</a:t>
            </a:r>
          </a:p>
          <a:p>
            <a:pPr lvl="1">
              <a:buFont typeface="Arial" panose="020B0604020202020204" pitchFamily="34" charset="0"/>
              <a:buChar char="•"/>
            </a:pPr>
            <a:endParaRPr lang="en-US" sz="2000" dirty="0">
              <a:solidFill>
                <a:schemeClr val="tx1"/>
              </a:solidFill>
            </a:endParaRPr>
          </a:p>
          <a:p>
            <a:r>
              <a:rPr lang="en-US" sz="2000" dirty="0" smtClean="0">
                <a:solidFill>
                  <a:schemeClr val="tx1"/>
                </a:solidFill>
              </a:rPr>
              <a:t>Generally, responses are low in the TB field</a:t>
            </a:r>
          </a:p>
          <a:p>
            <a:r>
              <a:rPr lang="en-US" sz="2000" dirty="0" smtClean="0">
                <a:solidFill>
                  <a:schemeClr val="tx1"/>
                </a:solidFill>
              </a:rPr>
              <a:t>The largest responses seen to date was generated using a heterologous prime/boost regimen</a:t>
            </a:r>
          </a:p>
          <a:p>
            <a:pPr lvl="1"/>
            <a:endParaRPr lang="en-US" sz="1800" dirty="0">
              <a:solidFill>
                <a:schemeClr val="tx1"/>
              </a:solidFill>
            </a:endParaRPr>
          </a:p>
          <a:p>
            <a:endParaRPr lang="en-US" sz="2000" dirty="0" smtClean="0">
              <a:solidFill>
                <a:schemeClr val="tx1"/>
              </a:solidFill>
            </a:endParaRPr>
          </a:p>
        </p:txBody>
      </p:sp>
    </p:spTree>
    <p:extLst>
      <p:ext uri="{BB962C8B-B14F-4D97-AF65-F5344CB8AC3E}">
        <p14:creationId xmlns:p14="http://schemas.microsoft.com/office/powerpoint/2010/main" val="3344016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AERAS-402/MVA85A</a:t>
            </a:r>
            <a:endParaRPr lang="en-US" dirty="0"/>
          </a:p>
        </p:txBody>
      </p:sp>
      <p:sp>
        <p:nvSpPr>
          <p:cNvPr id="3" name="Content Placeholder 2"/>
          <p:cNvSpPr>
            <a:spLocks noGrp="1"/>
          </p:cNvSpPr>
          <p:nvPr>
            <p:ph idx="1"/>
          </p:nvPr>
        </p:nvSpPr>
        <p:spPr>
          <a:xfrm>
            <a:off x="465931" y="1295400"/>
            <a:ext cx="8220869" cy="5105400"/>
          </a:xfrm>
        </p:spPr>
        <p:txBody>
          <a:bodyPr>
            <a:normAutofit/>
          </a:bodyPr>
          <a:lstStyle/>
          <a:p>
            <a:r>
              <a:rPr lang="en-US" sz="2400" dirty="0" smtClean="0">
                <a:solidFill>
                  <a:schemeClr val="tx1"/>
                </a:solidFill>
              </a:rPr>
              <a:t>AERAS-402</a:t>
            </a:r>
          </a:p>
          <a:p>
            <a:pPr lvl="1"/>
            <a:r>
              <a:rPr lang="en-US" sz="2000" dirty="0" smtClean="0">
                <a:solidFill>
                  <a:schemeClr val="tx1"/>
                </a:solidFill>
              </a:rPr>
              <a:t>Adenovirus serotype 35 (Ad35) vaccine</a:t>
            </a:r>
          </a:p>
          <a:p>
            <a:pPr lvl="1"/>
            <a:r>
              <a:rPr lang="en-US" sz="2000" dirty="0" smtClean="0">
                <a:solidFill>
                  <a:schemeClr val="tx1"/>
                </a:solidFill>
              </a:rPr>
              <a:t>Encodes a fusion protein of </a:t>
            </a:r>
            <a:r>
              <a:rPr lang="en-US" sz="2000" b="1" dirty="0" smtClean="0">
                <a:solidFill>
                  <a:srgbClr val="FF0000"/>
                </a:solidFill>
              </a:rPr>
              <a:t>Ag85A</a:t>
            </a:r>
            <a:r>
              <a:rPr lang="en-US" sz="2000" dirty="0" smtClean="0">
                <a:solidFill>
                  <a:schemeClr val="tx1"/>
                </a:solidFill>
              </a:rPr>
              <a:t>, Ag85B, and TB10.4</a:t>
            </a:r>
          </a:p>
          <a:p>
            <a:pPr lvl="1"/>
            <a:r>
              <a:rPr lang="en-US" sz="2000" dirty="0" smtClean="0">
                <a:solidFill>
                  <a:schemeClr val="tx1"/>
                </a:solidFill>
              </a:rPr>
              <a:t>Dominant response is CD8+ T cells largely against </a:t>
            </a:r>
            <a:r>
              <a:rPr lang="en-US" sz="2000" b="1" dirty="0" smtClean="0">
                <a:solidFill>
                  <a:schemeClr val="bg2">
                    <a:lumMod val="75000"/>
                  </a:schemeClr>
                </a:solidFill>
              </a:rPr>
              <a:t>Ag85B</a:t>
            </a:r>
          </a:p>
          <a:p>
            <a:pPr lvl="1"/>
            <a:endParaRPr lang="en-US" sz="2000" dirty="0" smtClean="0">
              <a:solidFill>
                <a:schemeClr val="tx1"/>
              </a:solidFill>
            </a:endParaRPr>
          </a:p>
          <a:p>
            <a:pPr lvl="1"/>
            <a:endParaRPr lang="en-US" sz="2000" dirty="0">
              <a:solidFill>
                <a:schemeClr val="tx1"/>
              </a:solidFill>
            </a:endParaRPr>
          </a:p>
          <a:p>
            <a:r>
              <a:rPr lang="en-US" sz="2400" dirty="0" smtClean="0">
                <a:solidFill>
                  <a:schemeClr val="tx1"/>
                </a:solidFill>
              </a:rPr>
              <a:t>MVA85A</a:t>
            </a:r>
          </a:p>
          <a:p>
            <a:pPr lvl="1"/>
            <a:r>
              <a:rPr lang="en-US" sz="2000" dirty="0" smtClean="0">
                <a:solidFill>
                  <a:schemeClr val="tx1"/>
                </a:solidFill>
              </a:rPr>
              <a:t>Modified </a:t>
            </a:r>
            <a:r>
              <a:rPr lang="en-US" sz="2000" dirty="0" err="1" smtClean="0">
                <a:solidFill>
                  <a:schemeClr val="tx1"/>
                </a:solidFill>
              </a:rPr>
              <a:t>Vaccinia</a:t>
            </a:r>
            <a:r>
              <a:rPr lang="en-US" sz="2000" dirty="0" smtClean="0">
                <a:solidFill>
                  <a:schemeClr val="tx1"/>
                </a:solidFill>
              </a:rPr>
              <a:t> Ankara (MVA) vector</a:t>
            </a:r>
          </a:p>
          <a:p>
            <a:pPr lvl="1"/>
            <a:r>
              <a:rPr lang="en-US" sz="2000" dirty="0" smtClean="0">
                <a:solidFill>
                  <a:schemeClr val="tx1"/>
                </a:solidFill>
              </a:rPr>
              <a:t>Encodes </a:t>
            </a:r>
            <a:r>
              <a:rPr lang="en-US" sz="2000" b="1" dirty="0" smtClean="0">
                <a:solidFill>
                  <a:srgbClr val="FF0000"/>
                </a:solidFill>
              </a:rPr>
              <a:t>Ag85A</a:t>
            </a:r>
          </a:p>
          <a:p>
            <a:pPr lvl="1"/>
            <a:r>
              <a:rPr lang="en-US" sz="2000" dirty="0" smtClean="0">
                <a:solidFill>
                  <a:schemeClr val="tx1"/>
                </a:solidFill>
              </a:rPr>
              <a:t>Dominant response is CD4+ T cells against Ag85A</a:t>
            </a:r>
          </a:p>
          <a:p>
            <a:pPr lvl="1"/>
            <a:endParaRPr lang="en-US" sz="2000" dirty="0">
              <a:solidFill>
                <a:schemeClr val="tx1"/>
              </a:solidFill>
            </a:endParaRPr>
          </a:p>
          <a:p>
            <a:r>
              <a:rPr lang="en-US" sz="2400" dirty="0" smtClean="0">
                <a:solidFill>
                  <a:schemeClr val="tx1"/>
                </a:solidFill>
              </a:rPr>
              <a:t>Both have been shown to be safe and immunogenic in adults with lower immunogenicity in infants</a:t>
            </a:r>
            <a:endParaRPr lang="en-US" sz="2400" dirty="0">
              <a:solidFill>
                <a:schemeClr val="tx1"/>
              </a:solidFill>
            </a:endParaRPr>
          </a:p>
        </p:txBody>
      </p:sp>
      <p:pic>
        <p:nvPicPr>
          <p:cNvPr id="4" name="Picture 2" descr="http://www.thenakedscientists.com/HTML/uploads/RTEmagicC_697px-Adenovirus.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8550" y="1360247"/>
            <a:ext cx="1009650" cy="86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crucell.com/page/images/thumb/w900h255_Crucell+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066800"/>
            <a:ext cx="1919190" cy="54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3405882"/>
            <a:ext cx="990600" cy="119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6" descr="data:image/jpeg;base64,/9j/4AAQSkZJRgABAQAAAQABAAD/2wCEAAkGBxQRDxQUEhQVFBUXFBkZGBcXFhYeIBYXGRgYHBcXGBYbHSggGB0xHhkYIzEhJS4rMC8uHR8zODMsOigtLisBCgoKDg0OGxAQGjUkHyQ1LCwsLDQsLDAsLCwsLywsLCwsLCwsLCwsLCwsLCwsLCwsLCwsLCwsLCwsLCwsLCwsLP/AABEIAFQBGAMBIgACEQEDEQH/xAAcAAABBQEBAQAAAAAAAAAAAAAAAQMEBQYHAgj/xABLEAACAQMCAwQECAwCCAcAAAABAgMABBESIQUGMRMiQVEUMmFxByMzU4GTs9IVFjRCVGJjcnSRstFSgiQ2c5KhorHwNUN1g5TBw//EABkBAQEBAQEBAAAAAAAAAAAAAAACAQQDBf/EACQRAAICAgICAQUBAAAAAAAAAAABAhESMQMhQVEiEzJhkcEE/9oADAMBAAIRAxEAPwDktFFFfUPnhRRVhwrglxdHFvBLN5lEJA97+qPpNY3RqTZX0VtI/gt4kRkwovsaVM+7Ymq7inIvELcapLWUqPzowHA9+gkj6RU5x9m4S9GcopaSrJCilpKAKKKWgEopaSgCiiigCilooBKKWigEooooAooooAp6K1dhlY3YeaoxH8wKZrSXfEpoeH2AimliBFySI5HXJEw3OkjNY2VFJ7KP0CX5qX6t/wC1HoMvzUv1b/2qV+H7v9Luf/kS/eo/GC7/AEu5+vl+9Ts34kX0GX5qX6t/7Uegy/NS/Vv/AGqV+MF3+l3P18v3qPw/d/pdz9fL96s7HxIvoMvzUv1b/wBqPQZfmpfq3/tVjZcSv5nCRT3cjHwWeX+ZOrAHtO1Wckd6gXtL+VSyhlAnuWyCcA6l2xnbascqNUUzN+gS/NS/Vv8A2o9Bl+al+rf+1XfE5OI2+S9zclQcFkuZWCnybvZQ/vAZ8M1Xfh+7/S7n6+X71am2GoogSxMpwysp8mBB/kaKvOa52kWzaRmdjaJlmJJPefqTuaK1O0TJUygoJorZ/BpwlHllu50Lw2iqwTHys7EiGMDxOR08ytZKWKsRjbouOUeQlQRSXsbTTSjVDZLsSvztwx+Tj6dfdudq6xactSOgFzMVUDa3tcwxIPAal+Mc+3UAf8NT+XeFNChkmIe5lw0zjpnwjTyjXOAPpOSSaxnwofCQ/D5Bb2yK0xQMzvkiMH1cKCNTHB67D21xNynKkdSSijW/iZYHraQsfNkDH35OTXl+UoV/J2ltW8DDIQB/7bZjP0rXApfhK4mxz6Ww9gSMD+WmtXyF8LFx6THBfESxyMqCTSAyMxwurGzLkjwyKp8M0rMXJFui/wCcuUkm2vlRGO0fEIF0gNnurdRZIAP+PpnPqbZ41zBwSayuGgnXS69COjr4Mp8RX1rNCrqVYBlIIKkZBB6gjxFcn565Y7WCS1OWkt42nsnO7PACBNbk9W093Hjgp1IJLi5WnTHJx2jitqELr2hYJqGorjUF8SoO2ffWzi5f4Y1lJdie+7OOZYiNEGdTAEEDy3rDg1sLD/Vu6/8AUIvs1rpn4pnjAhT8DgPD7i8hklKx3SQosgQalZFJZ8dDknptjFReEcGWeyvZy7A2ywlVGMN2jODq8RjSOnnWl5Z4m1twC6kRInPp8YxKgdd4130nxpyy4693wfioeO3j0LbY7GIJnU8nrYO/Tb6aluS/ZeMWQeJ8vcPtI7Y3E93rnt1mxGkJA1eG+/WsvxRYBJ/ozStHgbyhQ2fHZdsV1HmCW9EFh6LZJcp6DFl2tTLht+7q8NvCua8wib0hjcw9hIQCYxF2YAxsRH4U423tkzSroi8MthLcQxkkCSWNCRjIDuFJGfHetZbcoW4n4ms00wisdO6LGWcFmByCMZ2HSjhXJ83bcMmt1edJnjkdkTuwskql0dhsMAZ3x41puDTu11zC9sizudGhNHaByJJBjR+d0NZOfo2EfZz3iycPERNtJdtLkYEqxBcZ3yV36VbfCJyZ+DHUxyGaFsrrIGUlUAmN9OwOCCPMZ8q8c1NftbH0mwW3jDAmRbQxb9AC/kc9K03MPE4hxriFldHFrdNGGY/+TMI0Ecw8t8Anyx5UyaFIprTkiJuJQ2rTSLHJZrcNJhMqSmojpjSKrLblJhxeOwnYqHk0iRMd6MqSkiZ2IIA/41vZrYxcwRxtgsnCdBx0JWFgcezaq34LrpeISWaSkC6sWDRMT8tbEYeM+bKSCPZ9NTnKr/BWKM1wjl61Nnc3N1LOqwXQgAiWMls9GOqoq2FjNPbxW0t0WluI43MqxAKjtpLLp6tkjY7da1fKrzjhXETbQC4k/CK/FtF2oxjc6PZ51WE3rX3D2u7NbZReRBWW2MWpmdNifztl2HvqlJ2zGlWhqfgfC0vGtWub1XExh1GOEqH1aQdtyM1meO8La0uprdyGaJypYdDjoR5bEbVvZ+bli446tY2JAvShkELCXeXT2msuRr3znG/srGc52jQ8Suo2ZnKzv3n9ZgTkFj4nBFbBu+yZpV0U1XXFvyDh/uuvtxVLV1xb8g4f7rr7cV6PaIjplNSUUVRAV6jQsQqjLMQAPMk4A/nXmrHlwj0yDPzqgfvHZf8AmxWPRq2bIxw2VsfjMKnrPE3fabPRkZQQ/dLRsDgAE4Izk4vw8xywBZ+H/Gsey/P0HLPvIzHQM6cHujLbAYqVpZrnhpkUiPtjkSkkYaIBCdeCB3ZcA9N638c9sVJJQlFXT3XGk6SD4bb7bVzOTR0pHPr7PpPYC5i1RhnYR96ORTsW053bSFBjYkAEEEYrGc0cKFtPhAwjcakDBgVGcFcN3h7M74IzW55y0NxWzaHBHZSFioPQAhsjGT4gZrM88DC24JRmzNqK69z8SCWDsxBLBj1+gHNXxvtETXRX8x/J2X8Gn9T0Ucx/J2X8Gn9T0V6x0ec9lJXa/gzsQLTh0fz1xPdP+sIAFQH3Foz7wK4pXc/g3mDQ8Ikzsq3lv/nYowHvxC1eXP8AaXxbOr18wfClf9vxi6IzhXEYz+oMH/jmvp+vlPny3MfFbxWIY+kOcjyc6gPoDAfRXj/n+49ObRQ0MTg46+GPA+GKKXBOwGSdgPMnoK7TmWz674JdCa1hkDiQNEh1j846Rk+zfO1VvNY0NaT+Md0iH2pP8Uy+7LKf8opzkzl9eH2UcCliQMsSxPfPr6c9FznArxzjvHAg9Z7y3AHnokEjf8qMfor5vk7fB8y8zWItr25hGyxzSKvsUMdI/wB3FSJOBXSi4TSSsASSZVcEKHGUfTnvbeQOKTny4EnEb113BnkA/wAp0/8A1Wq4zfPbzcSliIDq3DyMjIOYyCrDxUgkEeRNdrk0kc6im2YizhllV0jJKqrSsurAwg3bBOCQMe2pttwabsgxligSUAqJrhY+1UE4bRnJXOcFgB5VdWFhGrzT24It5rK50A5PZOFXXAxO+VyME9VIO/WoN7NDJ2aXqTwTRwomuPQwaMLmNmjYjB0n807+ytyvQUa2Nx216jNE1wYDGF7sl4sY0kZUx5kCuuB1XIov+XbozBJZIXmZkQK13E7kuQEGNZbHeB9xzUPma2dFizKJ4jAOwkC6figWGkqd1IOQQc++rriH+sEX8VZ/9IKflCkR+H8JvVDxQ3EaY1641vYlI0Z1lk1gjGDmoCWFxArvFKmlUBc29yjYUsFXV2bf4m2Hvq04V/4ne/u3v/6VX8BGbPiGPmIj9AnTJrL/AIGiLFLc3OqPtJZcKzlWlYjSg1E4ZsHAFTDy7PKHkMttJpALubyA4BIALkvtvgb0vJv5RJ/C3H2ZrxwL8jv/APYxfbpWtvwYu12e14RdMWk7eLukRmU3kWMspIjEhffug7A7VBubKS20uJYs5wDBcRuy7ePZsSo9tWvDBB+C39IMoX05dPZBCdXo7ddW2MVUcSW3Gn0czHrq7UIPLGnT9Oc+ytWxLpWNW9/LHns5ZEycnQ7Lk+ZwdzSzcRmfGuaVtJyNUjnSw6EZOx9oqLRVUjztnt5CW1EksTkkk5J8yeufbSzTM7FnZmY9SxJJ95O5puitMCrri35Bw/3XP24qlq64t+QcP9119uKl7RcdMpaKWiqIEpQcdCQRuCPA+BFJS0B0Xgk8fEFKyFBH2bNchs6gR6ujxCFiWDDVpIxhR6zvL8VmsckUIgld20ET4LI2Qe66Ax3EYIDbHIyeoaueWN7JBIJInKOOjDHj1G+xHsNbHg16k6wSTrFIVnka6cpEhjj0r2bYXSTuD3lGeo64rwlCj3jKxvgVr6KxIgfsQuJ7ibuYHgEAOU3HQZYnGMY3z/MXFzdT6yWKgBVLnLED85z/AIick1EuuISSKFdu4pyqKqoo9oRAAD7etRq9Ix7tkSl4LrmP5Oy/hE/qeijmP5Oy/g0/qeitjoyWykrpHwVcRZ4prRCO2V1urUE4Blj+Uiz4BlwPcWrm9PWd28MiSxMUkRgysOoI/wC+njWTjkqEJUz644RxJLmBJo86XGcEYKnxVh4MDkEeYrI8b+C2yuIn2ZZ2Zm9ILEuXYkksCcMN+mNh0xVPyZzd6TqmtVHbEZurIsF7Rh1ntidtR8VOAdskEZPQOFcchuciN++PWjYFXQ+TRncVw/KL6Ovpo+bOYuRb2ylEckYIdgiSqfi2LHC5Y+puR62K7Hw/4NeG3EMDvbGORFAkUM65dcaxIAcNuDv4g9a38sYYFWAYHqCAQR7Qa8zzJGpZ2VFHUsQAPpNVLmlIxQSHawPN3H1jeW6J+KskZY+mJb2UaQF89C7H/aN5HE/jHMvaxMYH7C2A+MvX2AB8LZSMyv8ArY0jbGrpXC+duZ1vGjigUxWkGREhO7E+tLJ5ufbkjJ8SaccLZk5UjMNuDk5J6k9ST1Pvq34hx95vSNSqO37DVjO3YDCaff41E4RZ9vcRREkB3C5AyRnyHia0L8qxrA07vMqARsVKKHRXDli653IC5wMZBFdknFPs54pvRTcJ45JbxzxpgpOhVlYZwcEB18mwSM+RxTy8cV0Rbm3S4KKESTXJG+geqrlNnA6AkZx41bzcliNJNcjF42RSFC6Rr1lTk7kaVU/5qjW/KhLSrJ2ykTyRIRHsOzUsJZs7qhxgY8m8t5uJtSKTi/EWuGGoKiKmiONBhY0GdlzknckkkkkmnpuMu14t0QutZIn074zFo0jzx3Bn6avDylCbiOIXByR8Z3VYxjCENhT+s3dO/d9or2eSNKjU7uzRlh2QQqpEfaZZmIypGNOME4Y+GK3KIqRn7fi7pcSzALqlEoIOcDts6sf721NcJ4k9u5ZQrBlKOjjKyI3rIw649owQQKt+XOV/TEyJNLExBV0+trkkVgD5hYywHj0qZ+JqiPte1Z0CqSqIC5YwtI8Srn1saCD4hifCjlFdCpFRJxpFR0trdLftF0O+uSRih6orP6gPjgZO29QbW+aOKaMAYmVVYnqArhxj6RWmHJIY92Y6dQVtSqGR2COFcasDETMx/caonFOXIoFJLysdcgBCppaONI5A433JSVdvAhhmilEOMiu4dxZY4GhkgSZDKJRqaRdLhCmxRhkYPjTPEL2ORQI7ZISDksrytkeWHYitDNyasaTFpWZogrYULgpJ2xibJ80jDY/WqNwjlZZ4o5TKVjfqdK91kLGYbkbKoUg+JkTzplHYqWjM0VrV5LIZInaQSMxzIqAxKok0Y1EgliO8MdcqPHNMwcrrIxw8sI7JnXt0UEEDYPg7KTtq2x5bVuaJwZmKStpJyQqFFd5ASzBsKO7p1ZXAyc5XGdwOtZrjnD/R7h4skhcYLac4ZQRnSSPHr/06VqknoxxaIFXXFvyDh/uuftxVLV1xb8g4f7rn7cUfg2OmR7Pgc8unQmdYUr3lGQzaF6n/ABbV4/A82CdB7q6iMjIGM+r1z7OtW/Cprv0dCgiSMNoSSUopfBLdmrMRqAZs7DY438Kl268RMskulBJagNKH0AhVjKhmQnvgqc6t8nepcmisUU68r3JdU0LqbVgdon5h0t47DO1RpuDyoFLqF1KWGXXZQQpZt+6Mnqfb5Vd2ct6q2hQxq0ilIHMih2DN45bAy22SBk+dNcUt7oRNEUh0pK0TJCVZllmPqFQxKn4vAAAG3nTJjFFbecAniV2dRpjOHYOhCsNPdJB699cDx+g16j5cuG04Re9+undypcaxnuZUEjOMgGpfFLC7K3JcK3fSS4RHRjGyBlUuiklQNbZ9vuqyFrxAohRYiZIe0BjaPtJ0RDGHOGyxVSwGMYyetMmMUY5lwSPIkUlWVlwSWaAzr2fZq4VmaRBhm9UHJyM+HnUfiPDpbdwsqFCQGHQhlPRlYbMPaKu1ohplhzH8nZfwaf1PRRzH8nZfwaf1PRWR0bPZSUUUVRB7hlZGDIzKynIZSQQfMMNwa2tp8I8jBVvreG907LI40Sr54lUZB92Kw9FTKClspSa0dPj+Ea0A+T4mvsW/cgewFnyBUO7+EK3GDFYmVx0kvZ3nKnwIViQD9Nc8oqPoxL+qy25g5kub59VzKz49VeiJ+6g2Hv6+2qqkor0SS0ebdiqxBBBII6EeHuNO+kv3u+/e9bvt3v3t+99NM0VosdFw4zh3GevebvY2Gd9/ppWu5DnMjnIwcux1DyOTuNzsaZopQtnsSsCTqbJ6nJyfeaVZ3A2dgCADhmGQOgO+49lN0VlCz2srDGGIxjGCdsdMfzpVmYHIZgQQchiMEDAPXrjam6K0We+1bfvNucnc7nfc+Z3P8zR2rYxqO2w3Ow8hXiilCx1LlxnDuMjBwzDIHQHfceyvAc4xk432ycb4zt9A/kK80tKFjhuHIxrbGQcamxkdDjOM+2kknds6nZs9csTn35O9N0UoWx/0uTHyknXPrt18+vX2007EkkkknqSSSfeT1rzRQWFXXFfyDh/uuvtxVLWnPDHubCz7Ixkx+kBw0salS0uV2Yg9N6mXgqGmO8Yj9NtLH0fSTBAYZYi6KUfUTrwxGVYH1h5b1dS3wW6juopFdLG0SKVgy/6U4XDQqD66bgFsYwNvCsqeVLj9j9fD96k/FO4/Y/Xw/erzxj7Lt+i/4tw3VxGzuYWUwTSQMqF4wbYKykwsucKqqDg+I9vWX+HoLbjeuSJEUXs0jTI2rWkgIjcjJ6Eltumo7VlfxTuPKH6+H71KOVLj9j9fD96mKe2bk/Ra8rWx4fPJPcvGY1glXKyK/pLSKQFQA5YE7knG1aLh9xFDHwwOUjnFm8cVwXDC2nYsVEiA9Cp9bwzWIHKlx+x+vh+9SfinceUP18P3qxxTewpNeC34fwiROFXsJCdobm30r2sfeEYfUQdW4Gob+2oXNMyC1sLYOsksEc3aFDkL2rqyRah10gHp0zUX8U7jyh+vh+9S/ipcfsfr4fvVSq7sx36E5j+Tsv4NP6nor3zXHo9FjJUslqitpZWAbU22VOKKuOiJ7KGiiiqICiiigCiiigCiiigCiiigCiiigCiiigCiiigCiiigCiiigCiiigCiiigCgiiigExRiiigDFGKKKAMUYoooAxRiiigFooooD//2Q=="/>
          <p:cNvSpPr>
            <a:spLocks noChangeAspect="1" noChangeArrowheads="1"/>
          </p:cNvSpPr>
          <p:nvPr/>
        </p:nvSpPr>
        <p:spPr bwMode="auto">
          <a:xfrm>
            <a:off x="155575" y="-479425"/>
            <a:ext cx="3333750" cy="1009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descr="C:\Users\David\Desktop\inde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76600"/>
            <a:ext cx="1974850" cy="59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713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AERAS-402/MVA85A study design</a:t>
            </a:r>
            <a:endParaRPr lang="en-US" dirty="0"/>
          </a:p>
        </p:txBody>
      </p:sp>
      <p:sp>
        <p:nvSpPr>
          <p:cNvPr id="3" name="Content Placeholder 2"/>
          <p:cNvSpPr>
            <a:spLocks noGrp="1"/>
          </p:cNvSpPr>
          <p:nvPr>
            <p:ph idx="1"/>
          </p:nvPr>
        </p:nvSpPr>
        <p:spPr>
          <a:xfrm>
            <a:off x="457200" y="1265237"/>
            <a:ext cx="8229600" cy="4906963"/>
          </a:xfrm>
        </p:spPr>
        <p:txBody>
          <a:bodyPr/>
          <a:lstStyle/>
          <a:p>
            <a:endParaRPr lang="en-US" dirty="0" smtClean="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55612662"/>
              </p:ext>
            </p:extLst>
          </p:nvPr>
        </p:nvGraphicFramePr>
        <p:xfrm>
          <a:off x="76200" y="1507068"/>
          <a:ext cx="8991600" cy="2912532"/>
        </p:xfrm>
        <a:graphic>
          <a:graphicData uri="http://schemas.openxmlformats.org/drawingml/2006/table">
            <a:tbl>
              <a:tblPr firstRow="1" firstCol="1" lastRow="1" lastCol="1" bandRow="1" bandCol="1">
                <a:tableStyleId>{5C22544A-7EE6-4342-B048-85BDC9FD1C3A}</a:tableStyleId>
              </a:tblPr>
              <a:tblGrid>
                <a:gridCol w="803102"/>
                <a:gridCol w="2125860"/>
                <a:gridCol w="2598274"/>
                <a:gridCol w="2834479"/>
                <a:gridCol w="629885"/>
              </a:tblGrid>
              <a:tr h="745066">
                <a:tc>
                  <a:txBody>
                    <a:bodyPr/>
                    <a:lstStyle/>
                    <a:p>
                      <a:pPr marL="0" marR="0" algn="ctr">
                        <a:spcBef>
                          <a:spcPts val="0"/>
                        </a:spcBef>
                        <a:spcAft>
                          <a:spcPts val="0"/>
                        </a:spcAft>
                      </a:pPr>
                      <a:r>
                        <a:rPr lang="en-US" sz="1800" dirty="0">
                          <a:effectLst/>
                        </a:rPr>
                        <a:t>Group</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effectLst/>
                        </a:rPr>
                        <a:t>Injection #1</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a:effectLst/>
                        </a:rPr>
                        <a:t>Injection #2</a:t>
                      </a:r>
                      <a:endParaRPr lang="en-US" sz="18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effectLst/>
                        </a:rPr>
                        <a:t>Injection #3</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a:effectLst/>
                        </a:rPr>
                        <a:t>Total </a:t>
                      </a:r>
                      <a:endParaRPr lang="en-US" sz="1800">
                        <a:effectLst/>
                        <a:latin typeface="Times New Roman"/>
                        <a:ea typeface="Times New Roman"/>
                      </a:endParaRPr>
                    </a:p>
                  </a:txBody>
                  <a:tcPr marL="68580" marR="68580" marT="0" marB="0" anchor="ctr"/>
                </a:tc>
              </a:tr>
              <a:tr h="745066">
                <a:tc>
                  <a:txBody>
                    <a:bodyPr/>
                    <a:lstStyle/>
                    <a:p>
                      <a:pPr marL="0" marR="0">
                        <a:spcBef>
                          <a:spcPts val="600"/>
                        </a:spcBef>
                        <a:spcAft>
                          <a:spcPts val="60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800" b="1" dirty="0" smtClean="0">
                          <a:effectLst/>
                        </a:rPr>
                        <a:t>AERAS-402</a:t>
                      </a:r>
                    </a:p>
                    <a:p>
                      <a:pPr marL="0" marR="0" algn="ctr">
                        <a:spcBef>
                          <a:spcPts val="600"/>
                        </a:spcBef>
                        <a:spcAft>
                          <a:spcPts val="600"/>
                        </a:spcAft>
                      </a:pPr>
                      <a:r>
                        <a:rPr lang="en-US" sz="1800" dirty="0" smtClean="0">
                          <a:effectLst/>
                        </a:rPr>
                        <a:t>1 x 10</a:t>
                      </a:r>
                      <a:r>
                        <a:rPr lang="en-US" sz="1800" baseline="30000" dirty="0" smtClean="0">
                          <a:effectLst/>
                        </a:rPr>
                        <a:t>11</a:t>
                      </a:r>
                      <a:r>
                        <a:rPr lang="en-US" sz="1800" dirty="0" smtClean="0">
                          <a:effectLst/>
                        </a:rPr>
                        <a:t> </a:t>
                      </a:r>
                      <a:r>
                        <a:rPr lang="en-US" sz="1800" dirty="0" err="1" smtClean="0">
                          <a:effectLst/>
                        </a:rPr>
                        <a:t>vp</a:t>
                      </a:r>
                      <a:r>
                        <a:rPr lang="en-US" sz="1800" dirty="0" smtClean="0">
                          <a:effectLst/>
                        </a:rPr>
                        <a:t> </a:t>
                      </a:r>
                      <a:endParaRPr lang="en-US" sz="1800" dirty="0">
                        <a:effectLst/>
                        <a:latin typeface="Times New Roman"/>
                        <a:ea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600"/>
                        </a:spcAft>
                      </a:pPr>
                      <a:r>
                        <a:rPr lang="en-US" sz="1800" b="1" dirty="0" smtClean="0">
                          <a:effectLst/>
                        </a:rPr>
                        <a:t>AERAS-402</a:t>
                      </a:r>
                    </a:p>
                    <a:p>
                      <a:pPr marL="0" marR="0" algn="ctr">
                        <a:spcBef>
                          <a:spcPts val="600"/>
                        </a:spcBef>
                        <a:spcAft>
                          <a:spcPts val="600"/>
                        </a:spcAft>
                      </a:pPr>
                      <a:r>
                        <a:rPr lang="en-US" sz="1800" dirty="0" smtClean="0">
                          <a:effectLst/>
                        </a:rPr>
                        <a:t>1 x 10</a:t>
                      </a:r>
                      <a:r>
                        <a:rPr lang="en-US" sz="1800" baseline="30000" dirty="0" smtClean="0">
                          <a:effectLst/>
                        </a:rPr>
                        <a:t>11</a:t>
                      </a:r>
                      <a:r>
                        <a:rPr lang="en-US" sz="1800" dirty="0" smtClean="0">
                          <a:effectLst/>
                        </a:rPr>
                        <a:t> </a:t>
                      </a:r>
                      <a:r>
                        <a:rPr lang="en-US" sz="1800" dirty="0" err="1" smtClean="0">
                          <a:effectLst/>
                        </a:rPr>
                        <a:t>vp</a:t>
                      </a:r>
                      <a:r>
                        <a:rPr lang="en-US" sz="1800" dirty="0" smtClean="0">
                          <a:effectLst/>
                        </a:rPr>
                        <a:t> </a:t>
                      </a:r>
                      <a:endParaRPr lang="en-US" sz="1800" dirty="0">
                        <a:effectLst/>
                        <a:latin typeface="Times New Roman"/>
                        <a:ea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600"/>
                        </a:spcAft>
                      </a:pPr>
                      <a:r>
                        <a:rPr lang="en-US" sz="1800" b="1" dirty="0" smtClean="0">
                          <a:effectLst/>
                        </a:rPr>
                        <a:t>MVA85A</a:t>
                      </a:r>
                    </a:p>
                    <a:p>
                      <a:pPr marL="0" marR="0" algn="ctr">
                        <a:spcBef>
                          <a:spcPts val="600"/>
                        </a:spcBef>
                        <a:spcAft>
                          <a:spcPts val="600"/>
                        </a:spcAft>
                      </a:pPr>
                      <a:r>
                        <a:rPr lang="en-US" sz="1800" dirty="0" smtClean="0">
                          <a:effectLst/>
                        </a:rPr>
                        <a:t>1 x 10</a:t>
                      </a:r>
                      <a:r>
                        <a:rPr lang="en-US" sz="1800" baseline="30000" dirty="0" smtClean="0">
                          <a:effectLst/>
                        </a:rPr>
                        <a:t>8</a:t>
                      </a:r>
                      <a:r>
                        <a:rPr lang="en-US" sz="1800" dirty="0" smtClean="0">
                          <a:effectLst/>
                        </a:rPr>
                        <a:t> </a:t>
                      </a:r>
                      <a:r>
                        <a:rPr lang="en-US" sz="1800" dirty="0" err="1" smtClean="0">
                          <a:effectLst/>
                        </a:rPr>
                        <a:t>pfu</a:t>
                      </a:r>
                      <a:r>
                        <a:rPr lang="en-US" sz="1800" dirty="0" smtClean="0">
                          <a:effectLst/>
                        </a:rPr>
                        <a:t> </a:t>
                      </a:r>
                      <a:endParaRPr lang="en-US" sz="1800" dirty="0">
                        <a:effectLst/>
                        <a:latin typeface="Times New Roman"/>
                        <a:ea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600"/>
                        </a:spcAft>
                      </a:pPr>
                      <a:r>
                        <a:rPr lang="en-US" sz="1800">
                          <a:effectLst/>
                        </a:rPr>
                        <a:t>15</a:t>
                      </a:r>
                      <a:endParaRPr lang="en-US" sz="1800">
                        <a:effectLst/>
                        <a:latin typeface="Times New Roman"/>
                        <a:ea typeface="Times New Roman"/>
                      </a:endParaRPr>
                    </a:p>
                  </a:txBody>
                  <a:tcPr marL="68580" marR="68580" marT="0" marB="0"/>
                </a:tc>
              </a:tr>
              <a:tr h="745066">
                <a:tc>
                  <a:txBody>
                    <a:bodyPr/>
                    <a:lstStyle/>
                    <a:p>
                      <a:pPr marL="0" marR="0">
                        <a:spcBef>
                          <a:spcPts val="600"/>
                        </a:spcBef>
                        <a:spcAft>
                          <a:spcPts val="600"/>
                        </a:spcAft>
                      </a:pPr>
                      <a:r>
                        <a:rPr lang="en-US" sz="1800">
                          <a:effectLst/>
                        </a:rPr>
                        <a:t>2</a:t>
                      </a:r>
                      <a:endParaRPr lang="en-US" sz="18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800" b="1" dirty="0" smtClean="0">
                          <a:effectLst/>
                        </a:rPr>
                        <a:t>AERAS-402</a:t>
                      </a:r>
                    </a:p>
                    <a:p>
                      <a:pPr marL="0" marR="0" algn="ctr">
                        <a:spcBef>
                          <a:spcPts val="600"/>
                        </a:spcBef>
                        <a:spcAft>
                          <a:spcPts val="600"/>
                        </a:spcAft>
                      </a:pPr>
                      <a:r>
                        <a:rPr lang="en-US" sz="1800" dirty="0" smtClean="0">
                          <a:effectLst/>
                        </a:rPr>
                        <a:t>1 x 10</a:t>
                      </a:r>
                      <a:r>
                        <a:rPr lang="en-US" sz="1800" baseline="30000" dirty="0" smtClean="0">
                          <a:effectLst/>
                        </a:rPr>
                        <a:t>11</a:t>
                      </a:r>
                      <a:r>
                        <a:rPr lang="en-US" sz="1800" dirty="0" smtClean="0">
                          <a:effectLst/>
                        </a:rPr>
                        <a:t> </a:t>
                      </a:r>
                      <a:r>
                        <a:rPr lang="en-US" sz="1800" dirty="0" err="1" smtClean="0">
                          <a:effectLst/>
                        </a:rPr>
                        <a:t>vp</a:t>
                      </a:r>
                      <a:r>
                        <a:rPr lang="en-US" sz="1800" dirty="0" smtClean="0">
                          <a:effectLst/>
                        </a:rPr>
                        <a:t> </a:t>
                      </a:r>
                      <a:endParaRPr lang="en-US" sz="1800" dirty="0">
                        <a:effectLst/>
                        <a:latin typeface="Times New Roman"/>
                        <a:ea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600"/>
                        </a:spcAft>
                      </a:pPr>
                      <a:r>
                        <a:rPr lang="en-US" sz="1800" b="1" dirty="0" smtClean="0">
                          <a:effectLst/>
                        </a:rPr>
                        <a:t>MVA85A</a:t>
                      </a:r>
                    </a:p>
                    <a:p>
                      <a:pPr marL="0" marR="0" algn="ctr">
                        <a:spcBef>
                          <a:spcPts val="600"/>
                        </a:spcBef>
                        <a:spcAft>
                          <a:spcPts val="600"/>
                        </a:spcAft>
                      </a:pPr>
                      <a:r>
                        <a:rPr lang="en-US" sz="1800" dirty="0" smtClean="0">
                          <a:effectLst/>
                        </a:rPr>
                        <a:t>1 x 10</a:t>
                      </a:r>
                      <a:r>
                        <a:rPr lang="en-US" sz="1800" baseline="30000" dirty="0" smtClean="0">
                          <a:effectLst/>
                        </a:rPr>
                        <a:t>8</a:t>
                      </a:r>
                      <a:r>
                        <a:rPr lang="en-US" sz="1800" dirty="0" smtClean="0">
                          <a:effectLst/>
                        </a:rPr>
                        <a:t> </a:t>
                      </a:r>
                      <a:r>
                        <a:rPr lang="en-US" sz="1800" dirty="0" err="1" smtClean="0">
                          <a:effectLst/>
                        </a:rPr>
                        <a:t>pfu</a:t>
                      </a:r>
                      <a:r>
                        <a:rPr lang="en-US" sz="1800" dirty="0" smtClean="0">
                          <a:effectLst/>
                        </a:rPr>
                        <a:t> </a:t>
                      </a:r>
                      <a:endParaRPr lang="en-US" sz="1800" dirty="0">
                        <a:effectLst/>
                        <a:latin typeface="Times New Roman"/>
                        <a:ea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600"/>
                        </a:spcAft>
                      </a:pPr>
                      <a:r>
                        <a:rPr lang="en-US" sz="1800" b="1" dirty="0">
                          <a:effectLst/>
                        </a:rPr>
                        <a:t>N/A</a:t>
                      </a:r>
                      <a:endParaRPr lang="en-US" sz="1800" b="1" dirty="0">
                        <a:effectLst/>
                        <a:latin typeface="Times New Roman"/>
                        <a:ea typeface="Times New Roman"/>
                      </a:endParaRPr>
                    </a:p>
                  </a:txBody>
                  <a:tcPr marL="68580" marR="68580" marT="0" marB="0">
                    <a:solidFill>
                      <a:schemeClr val="accent2">
                        <a:lumMod val="20000"/>
                        <a:lumOff val="80000"/>
                      </a:schemeClr>
                    </a:solidFill>
                  </a:tcPr>
                </a:tc>
                <a:tc>
                  <a:txBody>
                    <a:bodyPr/>
                    <a:lstStyle/>
                    <a:p>
                      <a:pPr marL="0" marR="0" algn="ctr">
                        <a:spcBef>
                          <a:spcPts val="600"/>
                        </a:spcBef>
                        <a:spcAft>
                          <a:spcPts val="600"/>
                        </a:spcAft>
                      </a:pPr>
                      <a:r>
                        <a:rPr lang="en-US" sz="1800">
                          <a:effectLst/>
                        </a:rPr>
                        <a:t>15</a:t>
                      </a:r>
                      <a:endParaRPr lang="en-US" sz="1800">
                        <a:effectLst/>
                        <a:latin typeface="Times New Roman"/>
                        <a:ea typeface="Times New Roman"/>
                      </a:endParaRPr>
                    </a:p>
                  </a:txBody>
                  <a:tcPr marL="68580" marR="68580" marT="0" marB="0"/>
                </a:tc>
              </a:tr>
              <a:tr h="677334">
                <a:tc gridSpan="4">
                  <a:txBody>
                    <a:bodyPr/>
                    <a:lstStyle/>
                    <a:p>
                      <a:pPr marL="0" marR="0" algn="ctr">
                        <a:spcBef>
                          <a:spcPts val="600"/>
                        </a:spcBef>
                        <a:spcAft>
                          <a:spcPts val="600"/>
                        </a:spcAft>
                      </a:pPr>
                      <a:r>
                        <a:rPr lang="en-US" sz="1800" dirty="0">
                          <a:effectLst/>
                        </a:rPr>
                        <a:t>Total Number of Subjects</a:t>
                      </a:r>
                      <a:endParaRPr lang="en-US" sz="1800" dirty="0">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600"/>
                        </a:spcBef>
                        <a:spcAft>
                          <a:spcPts val="600"/>
                        </a:spcAft>
                      </a:pPr>
                      <a:r>
                        <a:rPr lang="en-US" sz="1800" dirty="0" smtClean="0">
                          <a:effectLst/>
                        </a:rPr>
                        <a:t>30</a:t>
                      </a:r>
                      <a:endParaRPr lang="en-US" sz="1800" dirty="0">
                        <a:effectLst/>
                        <a:latin typeface="Times New Roman"/>
                        <a:ea typeface="Times New Roman"/>
                      </a:endParaRPr>
                    </a:p>
                  </a:txBody>
                  <a:tcPr marL="68580" marR="68580" marT="0" marB="0"/>
                </a:tc>
              </a:tr>
            </a:tbl>
          </a:graphicData>
        </a:graphic>
      </p:graphicFrame>
      <p:sp>
        <p:nvSpPr>
          <p:cNvPr id="5" name="Content Placeholder 2"/>
          <p:cNvSpPr txBox="1">
            <a:spLocks/>
          </p:cNvSpPr>
          <p:nvPr/>
        </p:nvSpPr>
        <p:spPr>
          <a:xfrm>
            <a:off x="609600" y="48768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accent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Group 1:  AAM (Vaccinated on days 0, 28, and 119)</a:t>
            </a:r>
          </a:p>
          <a:p>
            <a:r>
              <a:rPr lang="en-US" sz="2400" dirty="0" smtClean="0"/>
              <a:t>Group 2:  AM (Vaccinated on days 0 and 56)</a:t>
            </a:r>
          </a:p>
          <a:p>
            <a:endParaRPr lang="en-US" sz="2400" dirty="0"/>
          </a:p>
        </p:txBody>
      </p:sp>
    </p:spTree>
    <p:extLst>
      <p:ext uri="{BB962C8B-B14F-4D97-AF65-F5344CB8AC3E}">
        <p14:creationId xmlns:p14="http://schemas.microsoft.com/office/powerpoint/2010/main" val="2177160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721159"/>
            <a:ext cx="4052525" cy="260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971" y="3721159"/>
            <a:ext cx="3987029" cy="260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AERAS-402/MVA85A</a:t>
            </a:r>
            <a:endParaRPr lang="en-US" dirty="0"/>
          </a:p>
        </p:txBody>
      </p:sp>
      <p:sp>
        <p:nvSpPr>
          <p:cNvPr id="3" name="Slide Number Placeholder 2"/>
          <p:cNvSpPr>
            <a:spLocks noGrp="1"/>
          </p:cNvSpPr>
          <p:nvPr>
            <p:ph type="sldNum" sz="quarter" idx="4"/>
          </p:nvPr>
        </p:nvSpPr>
        <p:spPr/>
        <p:txBody>
          <a:bodyPr/>
          <a:lstStyle/>
          <a:p>
            <a:fld id="{55C8B060-8D54-4B79-BB80-AEADF9C29428}" type="slidenum">
              <a:rPr lang="en-US" smtClean="0"/>
              <a:t>18</a:t>
            </a:fld>
            <a:endParaRPr lang="en-US" dirty="0"/>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1130359"/>
            <a:ext cx="4052525" cy="260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52600" y="1371600"/>
            <a:ext cx="2303387" cy="307777"/>
          </a:xfrm>
          <a:prstGeom prst="rect">
            <a:avLst/>
          </a:prstGeom>
          <a:noFill/>
        </p:spPr>
        <p:txBody>
          <a:bodyPr wrap="none" rtlCol="0">
            <a:spAutoFit/>
          </a:bodyPr>
          <a:lstStyle/>
          <a:p>
            <a:r>
              <a:rPr lang="en-US" sz="1400" b="1" dirty="0" smtClean="0">
                <a:solidFill>
                  <a:srgbClr val="FF0000"/>
                </a:solidFill>
              </a:rPr>
              <a:t>(Vaccinated 0, 28, and 119)</a:t>
            </a:r>
            <a:endParaRPr lang="en-US" sz="1400" b="1" dirty="0">
              <a:solidFill>
                <a:srgbClr val="FF0000"/>
              </a:solidFill>
            </a:endParaRPr>
          </a:p>
        </p:txBody>
      </p:sp>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971" y="1130359"/>
            <a:ext cx="3987029" cy="260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410200" y="1371600"/>
            <a:ext cx="2303387" cy="307777"/>
          </a:xfrm>
          <a:prstGeom prst="rect">
            <a:avLst/>
          </a:prstGeom>
          <a:noFill/>
        </p:spPr>
        <p:txBody>
          <a:bodyPr wrap="none" rtlCol="0">
            <a:spAutoFit/>
          </a:bodyPr>
          <a:lstStyle/>
          <a:p>
            <a:r>
              <a:rPr lang="en-US" sz="1400" b="1" dirty="0" smtClean="0">
                <a:solidFill>
                  <a:srgbClr val="FF0000"/>
                </a:solidFill>
              </a:rPr>
              <a:t>(Vaccinated 0, 28, and 119)</a:t>
            </a:r>
            <a:endParaRPr lang="en-US" sz="1400" b="1" dirty="0">
              <a:solidFill>
                <a:srgbClr val="FF0000"/>
              </a:solidFill>
            </a:endParaRPr>
          </a:p>
        </p:txBody>
      </p:sp>
      <p:sp>
        <p:nvSpPr>
          <p:cNvPr id="10" name="TextBox 9"/>
          <p:cNvSpPr txBox="1"/>
          <p:nvPr/>
        </p:nvSpPr>
        <p:spPr>
          <a:xfrm>
            <a:off x="2057961" y="3973021"/>
            <a:ext cx="1568443" cy="307777"/>
          </a:xfrm>
          <a:prstGeom prst="rect">
            <a:avLst/>
          </a:prstGeom>
          <a:noFill/>
        </p:spPr>
        <p:txBody>
          <a:bodyPr wrap="none" rtlCol="0">
            <a:spAutoFit/>
          </a:bodyPr>
          <a:lstStyle/>
          <a:p>
            <a:r>
              <a:rPr lang="en-US" sz="1400" b="1" dirty="0" smtClean="0">
                <a:solidFill>
                  <a:srgbClr val="FF0000"/>
                </a:solidFill>
              </a:rPr>
              <a:t>(Vaccinated 0, 56)</a:t>
            </a:r>
            <a:endParaRPr lang="en-US" sz="1400" b="1" dirty="0">
              <a:solidFill>
                <a:srgbClr val="FF0000"/>
              </a:solidFill>
            </a:endParaRPr>
          </a:p>
        </p:txBody>
      </p:sp>
      <p:sp>
        <p:nvSpPr>
          <p:cNvPr id="11" name="TextBox 10"/>
          <p:cNvSpPr txBox="1"/>
          <p:nvPr/>
        </p:nvSpPr>
        <p:spPr>
          <a:xfrm>
            <a:off x="5746757" y="3973021"/>
            <a:ext cx="1568443" cy="307777"/>
          </a:xfrm>
          <a:prstGeom prst="rect">
            <a:avLst/>
          </a:prstGeom>
          <a:noFill/>
        </p:spPr>
        <p:txBody>
          <a:bodyPr wrap="none" rtlCol="0">
            <a:spAutoFit/>
          </a:bodyPr>
          <a:lstStyle/>
          <a:p>
            <a:r>
              <a:rPr lang="en-US" sz="1400" b="1" dirty="0" smtClean="0">
                <a:solidFill>
                  <a:srgbClr val="FF0000"/>
                </a:solidFill>
              </a:rPr>
              <a:t>(Vaccinated 0, 56)</a:t>
            </a:r>
            <a:endParaRPr lang="en-US" sz="1400" b="1" dirty="0">
              <a:solidFill>
                <a:srgbClr val="FF0000"/>
              </a:solidFill>
            </a:endParaRPr>
          </a:p>
        </p:txBody>
      </p:sp>
      <p:sp>
        <p:nvSpPr>
          <p:cNvPr id="14" name="TextBox 13"/>
          <p:cNvSpPr txBox="1"/>
          <p:nvPr/>
        </p:nvSpPr>
        <p:spPr>
          <a:xfrm>
            <a:off x="1596902" y="1600200"/>
            <a:ext cx="30809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15" name="TextBox 14"/>
          <p:cNvSpPr txBox="1"/>
          <p:nvPr/>
        </p:nvSpPr>
        <p:spPr>
          <a:xfrm>
            <a:off x="1825502" y="1600200"/>
            <a:ext cx="30809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16" name="TextBox 15"/>
          <p:cNvSpPr txBox="1"/>
          <p:nvPr/>
        </p:nvSpPr>
        <p:spPr>
          <a:xfrm>
            <a:off x="2667000" y="1600200"/>
            <a:ext cx="372218" cy="369332"/>
          </a:xfrm>
          <a:prstGeom prst="rect">
            <a:avLst/>
          </a:prstGeom>
          <a:noFill/>
        </p:spPr>
        <p:txBody>
          <a:bodyPr wrap="none" rtlCol="0">
            <a:spAutoFit/>
          </a:bodyPr>
          <a:lstStyle/>
          <a:p>
            <a:r>
              <a:rPr lang="en-US" b="1" dirty="0" smtClean="0">
                <a:solidFill>
                  <a:srgbClr val="FF0000"/>
                </a:solidFill>
              </a:rPr>
              <a:t>M</a:t>
            </a:r>
            <a:endParaRPr lang="en-US" b="1" dirty="0">
              <a:solidFill>
                <a:srgbClr val="FF0000"/>
              </a:solidFill>
            </a:endParaRPr>
          </a:p>
        </p:txBody>
      </p:sp>
      <p:sp>
        <p:nvSpPr>
          <p:cNvPr id="17" name="TextBox 16"/>
          <p:cNvSpPr txBox="1"/>
          <p:nvPr/>
        </p:nvSpPr>
        <p:spPr>
          <a:xfrm>
            <a:off x="5254502" y="1600200"/>
            <a:ext cx="30809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18" name="TextBox 17"/>
          <p:cNvSpPr txBox="1"/>
          <p:nvPr/>
        </p:nvSpPr>
        <p:spPr>
          <a:xfrm>
            <a:off x="5491884" y="1600200"/>
            <a:ext cx="30809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19" name="TextBox 18"/>
          <p:cNvSpPr txBox="1"/>
          <p:nvPr/>
        </p:nvSpPr>
        <p:spPr>
          <a:xfrm>
            <a:off x="6333382" y="1600200"/>
            <a:ext cx="372218" cy="369332"/>
          </a:xfrm>
          <a:prstGeom prst="rect">
            <a:avLst/>
          </a:prstGeom>
          <a:noFill/>
        </p:spPr>
        <p:txBody>
          <a:bodyPr wrap="none" rtlCol="0">
            <a:spAutoFit/>
          </a:bodyPr>
          <a:lstStyle/>
          <a:p>
            <a:r>
              <a:rPr lang="en-US" b="1" dirty="0" smtClean="0">
                <a:solidFill>
                  <a:srgbClr val="FF0000"/>
                </a:solidFill>
              </a:rPr>
              <a:t>M</a:t>
            </a:r>
            <a:endParaRPr lang="en-US" b="1" dirty="0">
              <a:solidFill>
                <a:srgbClr val="FF0000"/>
              </a:solidFill>
            </a:endParaRPr>
          </a:p>
        </p:txBody>
      </p:sp>
      <p:sp>
        <p:nvSpPr>
          <p:cNvPr id="20" name="TextBox 19"/>
          <p:cNvSpPr txBox="1"/>
          <p:nvPr/>
        </p:nvSpPr>
        <p:spPr>
          <a:xfrm>
            <a:off x="1596902" y="4191000"/>
            <a:ext cx="30809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22" name="TextBox 21"/>
          <p:cNvSpPr txBox="1"/>
          <p:nvPr/>
        </p:nvSpPr>
        <p:spPr>
          <a:xfrm>
            <a:off x="2362200" y="4191000"/>
            <a:ext cx="372218" cy="369332"/>
          </a:xfrm>
          <a:prstGeom prst="rect">
            <a:avLst/>
          </a:prstGeom>
          <a:noFill/>
        </p:spPr>
        <p:txBody>
          <a:bodyPr wrap="none" rtlCol="0">
            <a:spAutoFit/>
          </a:bodyPr>
          <a:lstStyle/>
          <a:p>
            <a:r>
              <a:rPr lang="en-US" b="1" dirty="0" smtClean="0">
                <a:solidFill>
                  <a:srgbClr val="FF0000"/>
                </a:solidFill>
              </a:rPr>
              <a:t>M</a:t>
            </a:r>
            <a:endParaRPr lang="en-US" b="1" dirty="0">
              <a:solidFill>
                <a:srgbClr val="FF0000"/>
              </a:solidFill>
            </a:endParaRPr>
          </a:p>
        </p:txBody>
      </p:sp>
      <p:sp>
        <p:nvSpPr>
          <p:cNvPr id="23" name="TextBox 22"/>
          <p:cNvSpPr txBox="1"/>
          <p:nvPr/>
        </p:nvSpPr>
        <p:spPr>
          <a:xfrm>
            <a:off x="5254502" y="4191000"/>
            <a:ext cx="30809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24" name="TextBox 23"/>
          <p:cNvSpPr txBox="1"/>
          <p:nvPr/>
        </p:nvSpPr>
        <p:spPr>
          <a:xfrm>
            <a:off x="6019800" y="4191000"/>
            <a:ext cx="372218" cy="369332"/>
          </a:xfrm>
          <a:prstGeom prst="rect">
            <a:avLst/>
          </a:prstGeom>
          <a:noFill/>
        </p:spPr>
        <p:txBody>
          <a:bodyPr wrap="none" rtlCol="0">
            <a:spAutoFit/>
          </a:bodyPr>
          <a:lstStyle/>
          <a:p>
            <a:r>
              <a:rPr lang="en-US" b="1" dirty="0" smtClean="0">
                <a:solidFill>
                  <a:srgbClr val="FF0000"/>
                </a:solidFill>
              </a:rPr>
              <a:t>M</a:t>
            </a:r>
            <a:endParaRPr lang="en-US" b="1" dirty="0">
              <a:solidFill>
                <a:srgbClr val="FF0000"/>
              </a:solidFill>
            </a:endParaRPr>
          </a:p>
        </p:txBody>
      </p:sp>
    </p:spTree>
    <p:extLst>
      <p:ext uri="{BB962C8B-B14F-4D97-AF65-F5344CB8AC3E}">
        <p14:creationId xmlns:p14="http://schemas.microsoft.com/office/powerpoint/2010/main" val="3231576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5C8B060-8D54-4B79-BB80-AEADF9C29428}" type="slidenum">
              <a:rPr lang="en-US" smtClean="0"/>
              <a:t>19</a:t>
            </a:fld>
            <a:endParaRPr lang="en-US" dirty="0"/>
          </a:p>
        </p:txBody>
      </p:sp>
      <p:sp>
        <p:nvSpPr>
          <p:cNvPr id="3" name="Title 1"/>
          <p:cNvSpPr txBox="1">
            <a:spLocks/>
          </p:cNvSpPr>
          <p:nvPr/>
        </p:nvSpPr>
        <p:spPr>
          <a:xfrm>
            <a:off x="457200" y="274638"/>
            <a:ext cx="8229600" cy="1143000"/>
          </a:xfrm>
          <a:prstGeom prst="rect">
            <a:avLst/>
          </a:prstGeom>
        </p:spPr>
        <p:txBody>
          <a:bodyPr/>
          <a:lstStyle>
            <a:lvl1pPr algn="l" defTabSz="914400" rtl="0" eaLnBrk="1" latinLnBrk="0" hangingPunct="1">
              <a:spcBef>
                <a:spcPct val="0"/>
              </a:spcBef>
              <a:buNone/>
              <a:defRPr sz="3200" kern="1200">
                <a:solidFill>
                  <a:srgbClr val="245A8A"/>
                </a:solidFill>
                <a:latin typeface="+mj-lt"/>
                <a:ea typeface="+mj-ea"/>
                <a:cs typeface="+mj-cs"/>
              </a:defRPr>
            </a:lvl1pPr>
          </a:lstStyle>
          <a:p>
            <a:r>
              <a:rPr lang="en-US" dirty="0" smtClean="0"/>
              <a:t>CD8+ Ag85A responses (AAM group)</a:t>
            </a:r>
            <a:endParaRPr lang="en-US" dirty="0"/>
          </a:p>
        </p:txBody>
      </p:sp>
      <p:pic>
        <p:nvPicPr>
          <p:cNvPr id="3084" name="Picture 12" descr="C:\Users\David\Desktop\F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266" y="1066800"/>
            <a:ext cx="4724400" cy="46933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71266" y="1066800"/>
            <a:ext cx="798617" cy="369332"/>
          </a:xfrm>
          <a:prstGeom prst="rect">
            <a:avLst/>
          </a:prstGeom>
          <a:noFill/>
        </p:spPr>
        <p:txBody>
          <a:bodyPr wrap="none" rtlCol="0">
            <a:spAutoFit/>
          </a:bodyPr>
          <a:lstStyle/>
          <a:p>
            <a:r>
              <a:rPr lang="en-US" b="1" dirty="0" smtClean="0">
                <a:solidFill>
                  <a:srgbClr val="FF0000"/>
                </a:solidFill>
              </a:rPr>
              <a:t>DMSO</a:t>
            </a:r>
            <a:endParaRPr lang="en-US" b="1" dirty="0">
              <a:solidFill>
                <a:srgbClr val="FF0000"/>
              </a:solidFill>
            </a:endParaRPr>
          </a:p>
        </p:txBody>
      </p:sp>
      <p:sp>
        <p:nvSpPr>
          <p:cNvPr id="18" name="TextBox 17"/>
          <p:cNvSpPr txBox="1"/>
          <p:nvPr/>
        </p:nvSpPr>
        <p:spPr>
          <a:xfrm>
            <a:off x="2634849" y="1066800"/>
            <a:ext cx="527709" cy="369332"/>
          </a:xfrm>
          <a:prstGeom prst="rect">
            <a:avLst/>
          </a:prstGeom>
          <a:noFill/>
        </p:spPr>
        <p:txBody>
          <a:bodyPr wrap="none" rtlCol="0">
            <a:spAutoFit/>
          </a:bodyPr>
          <a:lstStyle/>
          <a:p>
            <a:r>
              <a:rPr lang="en-US" b="1" dirty="0" smtClean="0">
                <a:solidFill>
                  <a:srgbClr val="FF0000"/>
                </a:solidFill>
              </a:rPr>
              <a:t>D 0</a:t>
            </a:r>
            <a:endParaRPr lang="en-US" b="1" dirty="0">
              <a:solidFill>
                <a:srgbClr val="FF0000"/>
              </a:solidFill>
            </a:endParaRPr>
          </a:p>
        </p:txBody>
      </p:sp>
      <p:sp>
        <p:nvSpPr>
          <p:cNvPr id="19" name="TextBox 18"/>
          <p:cNvSpPr txBox="1"/>
          <p:nvPr/>
        </p:nvSpPr>
        <p:spPr>
          <a:xfrm>
            <a:off x="4201157" y="1066800"/>
            <a:ext cx="663964" cy="369332"/>
          </a:xfrm>
          <a:prstGeom prst="rect">
            <a:avLst/>
          </a:prstGeom>
          <a:noFill/>
        </p:spPr>
        <p:txBody>
          <a:bodyPr wrap="none" rtlCol="0">
            <a:spAutoFit/>
          </a:bodyPr>
          <a:lstStyle/>
          <a:p>
            <a:r>
              <a:rPr lang="en-US" b="1" dirty="0" smtClean="0">
                <a:solidFill>
                  <a:srgbClr val="FF0000"/>
                </a:solidFill>
              </a:rPr>
              <a:t>D 28</a:t>
            </a:r>
            <a:endParaRPr lang="en-US" b="1" dirty="0">
              <a:solidFill>
                <a:srgbClr val="FF0000"/>
              </a:solidFill>
            </a:endParaRPr>
          </a:p>
        </p:txBody>
      </p:sp>
      <p:sp>
        <p:nvSpPr>
          <p:cNvPr id="21" name="TextBox 20"/>
          <p:cNvSpPr txBox="1"/>
          <p:nvPr/>
        </p:nvSpPr>
        <p:spPr>
          <a:xfrm>
            <a:off x="1071266" y="2602468"/>
            <a:ext cx="663964" cy="369332"/>
          </a:xfrm>
          <a:prstGeom prst="rect">
            <a:avLst/>
          </a:prstGeom>
          <a:noFill/>
        </p:spPr>
        <p:txBody>
          <a:bodyPr wrap="none" rtlCol="0">
            <a:spAutoFit/>
          </a:bodyPr>
          <a:lstStyle/>
          <a:p>
            <a:r>
              <a:rPr lang="en-US" b="1" dirty="0" smtClean="0">
                <a:solidFill>
                  <a:srgbClr val="FF0000"/>
                </a:solidFill>
              </a:rPr>
              <a:t>D 56</a:t>
            </a:r>
            <a:endParaRPr lang="en-US" b="1" dirty="0">
              <a:solidFill>
                <a:srgbClr val="FF0000"/>
              </a:solidFill>
            </a:endParaRPr>
          </a:p>
        </p:txBody>
      </p:sp>
      <p:sp>
        <p:nvSpPr>
          <p:cNvPr id="22" name="TextBox 21"/>
          <p:cNvSpPr txBox="1"/>
          <p:nvPr/>
        </p:nvSpPr>
        <p:spPr>
          <a:xfrm>
            <a:off x="2634849" y="2602468"/>
            <a:ext cx="793038" cy="369332"/>
          </a:xfrm>
          <a:prstGeom prst="rect">
            <a:avLst/>
          </a:prstGeom>
          <a:noFill/>
        </p:spPr>
        <p:txBody>
          <a:bodyPr wrap="none" rtlCol="0">
            <a:spAutoFit/>
          </a:bodyPr>
          <a:lstStyle/>
          <a:p>
            <a:r>
              <a:rPr lang="en-US" b="1" dirty="0" smtClean="0">
                <a:solidFill>
                  <a:srgbClr val="FF0000"/>
                </a:solidFill>
              </a:rPr>
              <a:t>D 119</a:t>
            </a:r>
            <a:endParaRPr lang="en-US" b="1" dirty="0">
              <a:solidFill>
                <a:srgbClr val="FF0000"/>
              </a:solidFill>
            </a:endParaRPr>
          </a:p>
        </p:txBody>
      </p:sp>
      <p:sp>
        <p:nvSpPr>
          <p:cNvPr id="23" name="TextBox 22"/>
          <p:cNvSpPr txBox="1"/>
          <p:nvPr/>
        </p:nvSpPr>
        <p:spPr>
          <a:xfrm>
            <a:off x="4201157" y="2602468"/>
            <a:ext cx="800219" cy="369332"/>
          </a:xfrm>
          <a:prstGeom prst="rect">
            <a:avLst/>
          </a:prstGeom>
          <a:noFill/>
        </p:spPr>
        <p:txBody>
          <a:bodyPr wrap="none" rtlCol="0">
            <a:spAutoFit/>
          </a:bodyPr>
          <a:lstStyle/>
          <a:p>
            <a:r>
              <a:rPr lang="en-US" b="1" dirty="0" smtClean="0">
                <a:solidFill>
                  <a:srgbClr val="FF0000"/>
                </a:solidFill>
              </a:rPr>
              <a:t>D 126</a:t>
            </a:r>
            <a:endParaRPr lang="en-US" b="1" dirty="0">
              <a:solidFill>
                <a:srgbClr val="FF0000"/>
              </a:solidFill>
            </a:endParaRPr>
          </a:p>
        </p:txBody>
      </p:sp>
      <p:sp>
        <p:nvSpPr>
          <p:cNvPr id="24" name="TextBox 23"/>
          <p:cNvSpPr txBox="1"/>
          <p:nvPr/>
        </p:nvSpPr>
        <p:spPr>
          <a:xfrm>
            <a:off x="1071266" y="4126468"/>
            <a:ext cx="1467068" cy="369332"/>
          </a:xfrm>
          <a:prstGeom prst="rect">
            <a:avLst/>
          </a:prstGeom>
          <a:noFill/>
        </p:spPr>
        <p:txBody>
          <a:bodyPr wrap="none" rtlCol="0">
            <a:spAutoFit/>
          </a:bodyPr>
          <a:lstStyle/>
          <a:p>
            <a:r>
              <a:rPr lang="en-US" b="1" dirty="0" smtClean="0">
                <a:solidFill>
                  <a:srgbClr val="FF0000"/>
                </a:solidFill>
              </a:rPr>
              <a:t>D 147 (4.5%)</a:t>
            </a:r>
            <a:endParaRPr lang="en-US" b="1" dirty="0">
              <a:solidFill>
                <a:srgbClr val="FF0000"/>
              </a:solidFill>
            </a:endParaRPr>
          </a:p>
        </p:txBody>
      </p:sp>
      <p:sp>
        <p:nvSpPr>
          <p:cNvPr id="25" name="TextBox 24"/>
          <p:cNvSpPr txBox="1"/>
          <p:nvPr/>
        </p:nvSpPr>
        <p:spPr>
          <a:xfrm>
            <a:off x="2634849" y="4126468"/>
            <a:ext cx="800219" cy="369332"/>
          </a:xfrm>
          <a:prstGeom prst="rect">
            <a:avLst/>
          </a:prstGeom>
          <a:noFill/>
        </p:spPr>
        <p:txBody>
          <a:bodyPr wrap="none" rtlCol="0">
            <a:spAutoFit/>
          </a:bodyPr>
          <a:lstStyle/>
          <a:p>
            <a:r>
              <a:rPr lang="en-US" b="1" dirty="0" smtClean="0">
                <a:solidFill>
                  <a:srgbClr val="FF0000"/>
                </a:solidFill>
              </a:rPr>
              <a:t>D 203</a:t>
            </a:r>
            <a:endParaRPr lang="en-US" b="1" dirty="0">
              <a:solidFill>
                <a:srgbClr val="FF0000"/>
              </a:solidFill>
            </a:endParaRPr>
          </a:p>
        </p:txBody>
      </p:sp>
      <p:sp>
        <p:nvSpPr>
          <p:cNvPr id="26" name="TextBox 25"/>
          <p:cNvSpPr txBox="1"/>
          <p:nvPr/>
        </p:nvSpPr>
        <p:spPr>
          <a:xfrm>
            <a:off x="4201157" y="4126468"/>
            <a:ext cx="582211" cy="369332"/>
          </a:xfrm>
          <a:prstGeom prst="rect">
            <a:avLst/>
          </a:prstGeom>
          <a:noFill/>
        </p:spPr>
        <p:txBody>
          <a:bodyPr wrap="none" rtlCol="0">
            <a:spAutoFit/>
          </a:bodyPr>
          <a:lstStyle/>
          <a:p>
            <a:r>
              <a:rPr lang="en-US" b="1" dirty="0" smtClean="0">
                <a:solidFill>
                  <a:srgbClr val="FF0000"/>
                </a:solidFill>
              </a:rPr>
              <a:t>SEB</a:t>
            </a:r>
            <a:endParaRPr lang="en-US" b="1" dirty="0">
              <a:solidFill>
                <a:srgbClr val="FF0000"/>
              </a:solidFill>
            </a:endParaRPr>
          </a:p>
        </p:txBody>
      </p:sp>
      <p:sp>
        <p:nvSpPr>
          <p:cNvPr id="6" name="TextBox 5"/>
          <p:cNvSpPr txBox="1"/>
          <p:nvPr/>
        </p:nvSpPr>
        <p:spPr>
          <a:xfrm>
            <a:off x="995066" y="5715000"/>
            <a:ext cx="824265" cy="461665"/>
          </a:xfrm>
          <a:prstGeom prst="rect">
            <a:avLst/>
          </a:prstGeom>
          <a:noFill/>
        </p:spPr>
        <p:txBody>
          <a:bodyPr wrap="none" rtlCol="0">
            <a:spAutoFit/>
          </a:bodyPr>
          <a:lstStyle/>
          <a:p>
            <a:r>
              <a:rPr lang="en-US" sz="2400" b="1" dirty="0" smtClean="0"/>
              <a:t>IFN-</a:t>
            </a:r>
            <a:r>
              <a:rPr lang="en-US" sz="2400" b="1" dirty="0" smtClean="0">
                <a:latin typeface="Symbol" panose="05050102010706020507" pitchFamily="18" charset="2"/>
              </a:rPr>
              <a:t>g</a:t>
            </a:r>
            <a:endParaRPr lang="en-US" sz="2400" b="1" dirty="0">
              <a:latin typeface="Symbol" panose="05050102010706020507" pitchFamily="18" charset="2"/>
            </a:endParaRPr>
          </a:p>
        </p:txBody>
      </p:sp>
      <p:sp>
        <p:nvSpPr>
          <p:cNvPr id="28" name="TextBox 27"/>
          <p:cNvSpPr txBox="1"/>
          <p:nvPr/>
        </p:nvSpPr>
        <p:spPr>
          <a:xfrm rot="16200000">
            <a:off x="518774" y="5196227"/>
            <a:ext cx="643318" cy="461665"/>
          </a:xfrm>
          <a:prstGeom prst="rect">
            <a:avLst/>
          </a:prstGeom>
          <a:noFill/>
        </p:spPr>
        <p:txBody>
          <a:bodyPr wrap="none" rtlCol="0">
            <a:spAutoFit/>
          </a:bodyPr>
          <a:lstStyle/>
          <a:p>
            <a:r>
              <a:rPr lang="en-US" sz="2400" b="1" dirty="0" smtClean="0"/>
              <a:t>IL-2</a:t>
            </a:r>
            <a:endParaRPr lang="en-US" sz="2400" b="1" dirty="0">
              <a:latin typeface="Symbol" panose="05050102010706020507" pitchFamily="18" charset="2"/>
            </a:endParaRPr>
          </a:p>
        </p:txBody>
      </p:sp>
      <p:cxnSp>
        <p:nvCxnSpPr>
          <p:cNvPr id="8" name="Straight Arrow Connector 7"/>
          <p:cNvCxnSpPr/>
          <p:nvPr/>
        </p:nvCxnSpPr>
        <p:spPr>
          <a:xfrm>
            <a:off x="1869883" y="5945832"/>
            <a:ext cx="339238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842666" y="2057400"/>
            <a:ext cx="0" cy="2974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67400" y="1436132"/>
            <a:ext cx="3048000" cy="369332"/>
          </a:xfrm>
          <a:prstGeom prst="rect">
            <a:avLst/>
          </a:prstGeom>
          <a:noFill/>
        </p:spPr>
        <p:txBody>
          <a:bodyPr wrap="square" rtlCol="0">
            <a:spAutoFit/>
          </a:bodyPr>
          <a:lstStyle/>
          <a:p>
            <a:r>
              <a:rPr lang="en-US" b="1" dirty="0" smtClean="0"/>
              <a:t>AERAS-402 on days 0 and 28</a:t>
            </a:r>
            <a:endParaRPr lang="en-US" b="1" dirty="0"/>
          </a:p>
        </p:txBody>
      </p:sp>
      <p:sp>
        <p:nvSpPr>
          <p:cNvPr id="34" name="TextBox 33"/>
          <p:cNvSpPr txBox="1"/>
          <p:nvPr/>
        </p:nvSpPr>
        <p:spPr>
          <a:xfrm>
            <a:off x="5867400" y="2983468"/>
            <a:ext cx="3048000" cy="369332"/>
          </a:xfrm>
          <a:prstGeom prst="rect">
            <a:avLst/>
          </a:prstGeom>
          <a:noFill/>
        </p:spPr>
        <p:txBody>
          <a:bodyPr wrap="square" rtlCol="0">
            <a:spAutoFit/>
          </a:bodyPr>
          <a:lstStyle/>
          <a:p>
            <a:r>
              <a:rPr lang="en-US" b="1" dirty="0" smtClean="0"/>
              <a:t>MVA85A on day 119</a:t>
            </a:r>
            <a:endParaRPr lang="en-US" b="1" dirty="0"/>
          </a:p>
        </p:txBody>
      </p:sp>
      <p:sp>
        <p:nvSpPr>
          <p:cNvPr id="35" name="TextBox 34"/>
          <p:cNvSpPr txBox="1"/>
          <p:nvPr/>
        </p:nvSpPr>
        <p:spPr>
          <a:xfrm>
            <a:off x="5867400" y="4572000"/>
            <a:ext cx="3048000" cy="923330"/>
          </a:xfrm>
          <a:prstGeom prst="rect">
            <a:avLst/>
          </a:prstGeom>
          <a:noFill/>
        </p:spPr>
        <p:txBody>
          <a:bodyPr wrap="square" rtlCol="0">
            <a:spAutoFit/>
          </a:bodyPr>
          <a:lstStyle/>
          <a:p>
            <a:r>
              <a:rPr lang="en-US" b="1" dirty="0" smtClean="0">
                <a:solidFill>
                  <a:srgbClr val="FF0000"/>
                </a:solidFill>
              </a:rPr>
              <a:t>Largest vaccine-induced responses in TB uninfected adults observed to date</a:t>
            </a:r>
            <a:endParaRPr lang="en-US" b="1" dirty="0">
              <a:solidFill>
                <a:srgbClr val="FF0000"/>
              </a:solidFill>
            </a:endParaRPr>
          </a:p>
        </p:txBody>
      </p:sp>
    </p:spTree>
    <p:extLst>
      <p:ext uri="{BB962C8B-B14F-4D97-AF65-F5344CB8AC3E}">
        <p14:creationId xmlns:p14="http://schemas.microsoft.com/office/powerpoint/2010/main" val="266028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066800"/>
            <a:ext cx="4495800" cy="4953000"/>
          </a:xfrm>
        </p:spPr>
        <p:txBody>
          <a:bodyPr rtlCol="0">
            <a:noAutofit/>
          </a:bodyPr>
          <a:lstStyle/>
          <a:p>
            <a:pPr eaLnBrk="1" fontAlgn="auto" hangingPunct="1">
              <a:spcAft>
                <a:spcPts val="0"/>
              </a:spcAft>
              <a:defRPr/>
            </a:pPr>
            <a:r>
              <a:rPr lang="en-US" sz="2000" dirty="0" smtClean="0">
                <a:solidFill>
                  <a:schemeClr val="tx1"/>
                </a:solidFill>
              </a:rPr>
              <a:t>8.7 million new cases and 1.4 million deaths in 2011</a:t>
            </a:r>
          </a:p>
          <a:p>
            <a:pPr eaLnBrk="1" fontAlgn="auto" hangingPunct="1">
              <a:spcAft>
                <a:spcPts val="0"/>
              </a:spcAft>
              <a:defRPr/>
            </a:pPr>
            <a:endParaRPr lang="en-US" sz="2000" dirty="0">
              <a:solidFill>
                <a:schemeClr val="tx1"/>
              </a:solidFill>
            </a:endParaRPr>
          </a:p>
          <a:p>
            <a:pPr eaLnBrk="1" fontAlgn="auto" hangingPunct="1">
              <a:spcAft>
                <a:spcPts val="0"/>
              </a:spcAft>
              <a:defRPr/>
            </a:pPr>
            <a:r>
              <a:rPr lang="en-US" sz="2000" dirty="0" smtClean="0">
                <a:solidFill>
                  <a:schemeClr val="tx1"/>
                </a:solidFill>
              </a:rPr>
              <a:t>WHO declared global public health emergency</a:t>
            </a:r>
          </a:p>
          <a:p>
            <a:pPr eaLnBrk="1" fontAlgn="auto" hangingPunct="1">
              <a:spcAft>
                <a:spcPts val="0"/>
              </a:spcAft>
              <a:defRPr/>
            </a:pPr>
            <a:endParaRPr lang="en-US" sz="2000" dirty="0">
              <a:solidFill>
                <a:schemeClr val="tx1"/>
              </a:solidFill>
            </a:endParaRPr>
          </a:p>
          <a:p>
            <a:pPr eaLnBrk="1" fontAlgn="auto" hangingPunct="1">
              <a:spcAft>
                <a:spcPts val="0"/>
              </a:spcAft>
              <a:defRPr/>
            </a:pPr>
            <a:r>
              <a:rPr lang="en-US" sz="2000" dirty="0" smtClean="0">
                <a:solidFill>
                  <a:schemeClr val="tx1"/>
                </a:solidFill>
              </a:rPr>
              <a:t>Over 2 billion people or 1/3 of the world’s population is infected with </a:t>
            </a:r>
            <a:r>
              <a:rPr lang="en-US" sz="2000" i="1" dirty="0" smtClean="0">
                <a:solidFill>
                  <a:schemeClr val="tx1"/>
                </a:solidFill>
              </a:rPr>
              <a:t>M. tuberculosis</a:t>
            </a:r>
            <a:endParaRPr lang="en-US" sz="2000" dirty="0" smtClean="0">
              <a:solidFill>
                <a:schemeClr val="tx1"/>
              </a:solidFill>
            </a:endParaRPr>
          </a:p>
          <a:p>
            <a:pPr eaLnBrk="1" fontAlgn="auto" hangingPunct="1">
              <a:spcAft>
                <a:spcPts val="0"/>
              </a:spcAft>
              <a:defRPr/>
            </a:pPr>
            <a:endParaRPr lang="en-US" sz="2000" dirty="0">
              <a:solidFill>
                <a:schemeClr val="tx1"/>
              </a:solidFill>
            </a:endParaRPr>
          </a:p>
          <a:p>
            <a:pPr eaLnBrk="1" fontAlgn="auto" hangingPunct="1">
              <a:spcAft>
                <a:spcPts val="0"/>
              </a:spcAft>
              <a:defRPr/>
            </a:pPr>
            <a:r>
              <a:rPr lang="en-US" sz="2000" dirty="0" smtClean="0">
                <a:solidFill>
                  <a:schemeClr val="tx1"/>
                </a:solidFill>
              </a:rPr>
              <a:t>TB/HIV co-epidemic – TB is the leading cause of death for people living with HIV</a:t>
            </a:r>
          </a:p>
          <a:p>
            <a:pPr eaLnBrk="1" fontAlgn="auto" hangingPunct="1">
              <a:spcAft>
                <a:spcPts val="0"/>
              </a:spcAft>
              <a:defRPr/>
            </a:pPr>
            <a:endParaRPr lang="en-US" sz="2000" dirty="0">
              <a:solidFill>
                <a:schemeClr val="tx1"/>
              </a:solidFill>
            </a:endParaRPr>
          </a:p>
          <a:p>
            <a:pPr eaLnBrk="1" fontAlgn="auto" hangingPunct="1">
              <a:spcAft>
                <a:spcPts val="0"/>
              </a:spcAft>
              <a:defRPr/>
            </a:pPr>
            <a:r>
              <a:rPr lang="en-US" sz="2000" dirty="0" smtClean="0">
                <a:solidFill>
                  <a:schemeClr val="tx1"/>
                </a:solidFill>
              </a:rPr>
              <a:t>MDR/XDR/TDR on the rise</a:t>
            </a:r>
          </a:p>
          <a:p>
            <a:pPr eaLnBrk="1" fontAlgn="auto" hangingPunct="1">
              <a:spcAft>
                <a:spcPts val="0"/>
              </a:spcAft>
              <a:defRPr/>
            </a:pPr>
            <a:endParaRPr lang="en-US" sz="2000" dirty="0">
              <a:solidFill>
                <a:schemeClr val="tx1"/>
              </a:solidFill>
            </a:endParaRPr>
          </a:p>
          <a:p>
            <a:pPr marL="0" indent="0" eaLnBrk="1" fontAlgn="auto" hangingPunct="1">
              <a:spcAft>
                <a:spcPts val="0"/>
              </a:spcAft>
              <a:buFont typeface="Arial" pitchFamily="34" charset="0"/>
              <a:buNone/>
              <a:defRPr/>
            </a:pPr>
            <a:endParaRPr lang="en-US" sz="2000" dirty="0" smtClean="0">
              <a:solidFill>
                <a:schemeClr val="tx1"/>
              </a:solidFill>
            </a:endParaRPr>
          </a:p>
        </p:txBody>
      </p:sp>
      <p:pic>
        <p:nvPicPr>
          <p:cNvPr id="5" name="Picture 7" descr="map_inci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66800"/>
            <a:ext cx="3398838" cy="2251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748088"/>
            <a:ext cx="3429000" cy="2286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9"/>
          <p:cNvSpPr txBox="1">
            <a:spLocks noChangeArrowheads="1"/>
          </p:cNvSpPr>
          <p:nvPr/>
        </p:nvSpPr>
        <p:spPr bwMode="auto">
          <a:xfrm>
            <a:off x="5029200" y="6034088"/>
            <a:ext cx="1905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eaLnBrk="1" hangingPunct="1">
              <a:spcBef>
                <a:spcPct val="50000"/>
              </a:spcBef>
              <a:buFontTx/>
              <a:buNone/>
            </a:pPr>
            <a:r>
              <a:rPr lang="en-US" altLang="en-US" sz="800">
                <a:solidFill>
                  <a:srgbClr val="000000"/>
                </a:solidFill>
                <a:latin typeface="Arial" pitchFamily="34" charset="0"/>
              </a:rPr>
              <a:t>Photo by James Nachtwey xdrtb.org</a:t>
            </a:r>
          </a:p>
        </p:txBody>
      </p:sp>
      <p:sp>
        <p:nvSpPr>
          <p:cNvPr id="9" name="Title 1"/>
          <p:cNvSpPr>
            <a:spLocks noGrp="1"/>
          </p:cNvSpPr>
          <p:nvPr>
            <p:ph type="title"/>
          </p:nvPr>
        </p:nvSpPr>
        <p:spPr>
          <a:xfrm>
            <a:off x="457200" y="0"/>
            <a:ext cx="8229600" cy="1143000"/>
          </a:xfrm>
        </p:spPr>
        <p:txBody>
          <a:bodyPr/>
          <a:lstStyle/>
          <a:p>
            <a:r>
              <a:rPr lang="en-US" altLang="en-US" dirty="0" smtClean="0"/>
              <a:t>Tuberculosis:  a devastating epidemic</a:t>
            </a:r>
          </a:p>
        </p:txBody>
      </p:sp>
    </p:spTree>
    <p:extLst>
      <p:ext uri="{BB962C8B-B14F-4D97-AF65-F5344CB8AC3E}">
        <p14:creationId xmlns:p14="http://schemas.microsoft.com/office/powerpoint/2010/main" val="1891672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143000"/>
          </a:xfrm>
        </p:spPr>
        <p:txBody>
          <a:bodyPr/>
          <a:lstStyle/>
          <a:p>
            <a:pPr eaLnBrk="1" hangingPunct="1"/>
            <a:r>
              <a:rPr lang="en-US" altLang="en-US" dirty="0" err="1" smtClean="0"/>
              <a:t>Aeras</a:t>
            </a:r>
            <a:r>
              <a:rPr lang="en-US" altLang="en-US" dirty="0" smtClean="0"/>
              <a:t> global partners</a:t>
            </a:r>
          </a:p>
        </p:txBody>
      </p:sp>
      <p:sp>
        <p:nvSpPr>
          <p:cNvPr id="25603" name="Oval 2"/>
          <p:cNvSpPr>
            <a:spLocks noChangeArrowheads="1"/>
          </p:cNvSpPr>
          <p:nvPr/>
        </p:nvSpPr>
        <p:spPr bwMode="auto">
          <a:xfrm>
            <a:off x="3048000" y="1844675"/>
            <a:ext cx="1884363" cy="1660525"/>
          </a:xfrm>
          <a:prstGeom prst="ellipse">
            <a:avLst/>
          </a:prstGeom>
          <a:solidFill>
            <a:srgbClr val="66FF33">
              <a:alpha val="65881"/>
            </a:srgbClr>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algn="ctr" eaLnBrk="1" hangingPunct="1">
              <a:spcBef>
                <a:spcPct val="0"/>
              </a:spcBef>
              <a:buFontTx/>
              <a:buNone/>
            </a:pPr>
            <a:endParaRPr lang="en-GB" altLang="en-US" sz="1800">
              <a:latin typeface="Arial" pitchFamily="34" charset="0"/>
            </a:endParaRPr>
          </a:p>
        </p:txBody>
      </p:sp>
      <p:sp>
        <p:nvSpPr>
          <p:cNvPr id="25604" name="Text Box 3"/>
          <p:cNvSpPr txBox="1">
            <a:spLocks noChangeArrowheads="1"/>
          </p:cNvSpPr>
          <p:nvPr/>
        </p:nvSpPr>
        <p:spPr bwMode="auto">
          <a:xfrm>
            <a:off x="376238" y="233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eaLnBrk="1" hangingPunct="1">
              <a:spcBef>
                <a:spcPct val="0"/>
              </a:spcBef>
              <a:buFontTx/>
              <a:buNone/>
            </a:pPr>
            <a:endParaRPr lang="en-GB" altLang="en-US" sz="1800">
              <a:latin typeface="Arial" pitchFamily="34" charset="0"/>
            </a:endParaRPr>
          </a:p>
        </p:txBody>
      </p:sp>
      <p:sp>
        <p:nvSpPr>
          <p:cNvPr id="25605" name="Text Box 4"/>
          <p:cNvSpPr txBox="1">
            <a:spLocks noChangeArrowheads="1"/>
          </p:cNvSpPr>
          <p:nvPr/>
        </p:nvSpPr>
        <p:spPr bwMode="auto">
          <a:xfrm>
            <a:off x="2514600" y="3427413"/>
            <a:ext cx="2819400"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algn="ctr" eaLnBrk="1" hangingPunct="1">
              <a:spcBef>
                <a:spcPct val="0"/>
              </a:spcBef>
              <a:buFontTx/>
              <a:buNone/>
            </a:pPr>
            <a:r>
              <a:rPr lang="en-US" altLang="en-US" sz="1600" b="1" u="sng">
                <a:latin typeface="Times New Roman" pitchFamily="18" charset="0"/>
              </a:rPr>
              <a:t>Industry</a:t>
            </a:r>
          </a:p>
          <a:p>
            <a:pPr algn="ctr" eaLnBrk="1" hangingPunct="1">
              <a:spcBef>
                <a:spcPct val="0"/>
              </a:spcBef>
              <a:buFontTx/>
              <a:buNone/>
            </a:pPr>
            <a:r>
              <a:rPr lang="en-US" altLang="en-US" sz="900" b="1">
                <a:latin typeface="Times New Roman" pitchFamily="18" charset="0"/>
              </a:rPr>
              <a:t>GlaxoSmithKline Biologicals, Belgium</a:t>
            </a:r>
          </a:p>
          <a:p>
            <a:pPr algn="ctr" eaLnBrk="1" hangingPunct="1">
              <a:spcBef>
                <a:spcPct val="0"/>
              </a:spcBef>
              <a:buFontTx/>
              <a:buNone/>
            </a:pPr>
            <a:r>
              <a:rPr lang="en-US" altLang="en-US" sz="900" b="1">
                <a:latin typeface="Times New Roman" pitchFamily="18" charset="0"/>
              </a:rPr>
              <a:t>Crucell, the Netherlands </a:t>
            </a:r>
          </a:p>
          <a:p>
            <a:pPr algn="ctr" eaLnBrk="1" hangingPunct="1">
              <a:spcBef>
                <a:spcPct val="0"/>
              </a:spcBef>
              <a:buFontTx/>
              <a:buNone/>
            </a:pPr>
            <a:r>
              <a:rPr lang="en-US" altLang="en-US" sz="900" b="1">
                <a:latin typeface="Times New Roman" pitchFamily="18" charset="0"/>
              </a:rPr>
              <a:t>Statens Serum Institute, Denmark</a:t>
            </a:r>
            <a:r>
              <a:rPr lang="en-US" altLang="en-US" sz="900" b="1">
                <a:solidFill>
                  <a:srgbClr val="000000"/>
                </a:solidFill>
                <a:latin typeface="Times New Roman" pitchFamily="18" charset="0"/>
              </a:rPr>
              <a:t> </a:t>
            </a:r>
          </a:p>
          <a:p>
            <a:pPr algn="ctr" eaLnBrk="1" hangingPunct="1">
              <a:spcBef>
                <a:spcPct val="0"/>
              </a:spcBef>
              <a:buFontTx/>
              <a:buNone/>
            </a:pPr>
            <a:r>
              <a:rPr lang="en-US" altLang="en-US" sz="900" b="1">
                <a:latin typeface="Times New Roman" pitchFamily="18" charset="0"/>
              </a:rPr>
              <a:t>ImmunoBiology, United Kingdom</a:t>
            </a:r>
          </a:p>
          <a:p>
            <a:pPr algn="ctr" eaLnBrk="1" hangingPunct="1">
              <a:spcBef>
                <a:spcPct val="0"/>
              </a:spcBef>
              <a:buFontTx/>
              <a:buNone/>
            </a:pPr>
            <a:r>
              <a:rPr lang="en-US" altLang="en-US" sz="900" b="1">
                <a:latin typeface="Times New Roman" pitchFamily="18" charset="0"/>
              </a:rPr>
              <a:t>Wuhan Institute of Biological Products, China</a:t>
            </a:r>
          </a:p>
          <a:p>
            <a:pPr algn="ctr" eaLnBrk="1" hangingPunct="1">
              <a:spcBef>
                <a:spcPct val="0"/>
              </a:spcBef>
              <a:buFontTx/>
              <a:buNone/>
            </a:pPr>
            <a:r>
              <a:rPr lang="en-US" altLang="en-US" sz="900" b="1">
                <a:latin typeface="Times New Roman" pitchFamily="18" charset="0"/>
              </a:rPr>
              <a:t>Serum Institute, India</a:t>
            </a:r>
          </a:p>
          <a:p>
            <a:pPr algn="ctr" eaLnBrk="1" hangingPunct="1">
              <a:spcBef>
                <a:spcPct val="0"/>
              </a:spcBef>
              <a:buFontTx/>
              <a:buNone/>
            </a:pPr>
            <a:r>
              <a:rPr lang="en-US" altLang="en-US" sz="900" b="1">
                <a:latin typeface="Times New Roman" pitchFamily="18" charset="0"/>
              </a:rPr>
              <a:t>Thymed, Germany</a:t>
            </a:r>
          </a:p>
          <a:p>
            <a:pPr algn="ctr" eaLnBrk="1" hangingPunct="1">
              <a:spcBef>
                <a:spcPct val="0"/>
              </a:spcBef>
              <a:buFontTx/>
              <a:buNone/>
            </a:pPr>
            <a:r>
              <a:rPr lang="en-US" altLang="en-US" sz="900" b="1">
                <a:latin typeface="Times New Roman" pitchFamily="18" charset="0"/>
              </a:rPr>
              <a:t>Alphalyse, Denmark</a:t>
            </a:r>
          </a:p>
          <a:p>
            <a:pPr algn="ctr" eaLnBrk="1" hangingPunct="1">
              <a:spcBef>
                <a:spcPct val="0"/>
              </a:spcBef>
              <a:buFontTx/>
              <a:buNone/>
            </a:pPr>
            <a:r>
              <a:rPr lang="en-US" altLang="en-US" sz="900" b="1">
                <a:latin typeface="Times New Roman" pitchFamily="18" charset="0"/>
              </a:rPr>
              <a:t>Japan BCG Laboratory, Japan</a:t>
            </a:r>
          </a:p>
          <a:p>
            <a:pPr algn="ctr" eaLnBrk="1" hangingPunct="1">
              <a:spcBef>
                <a:spcPct val="0"/>
              </a:spcBef>
              <a:buFontTx/>
              <a:buNone/>
            </a:pPr>
            <a:r>
              <a:rPr lang="en-US" altLang="en-US" sz="900" b="1">
                <a:latin typeface="Times New Roman" pitchFamily="18" charset="0"/>
              </a:rPr>
              <a:t>Korean Institute of TB, Korea</a:t>
            </a:r>
          </a:p>
          <a:p>
            <a:pPr algn="ctr" eaLnBrk="1" hangingPunct="1">
              <a:spcBef>
                <a:spcPct val="0"/>
              </a:spcBef>
              <a:buFontTx/>
              <a:buNone/>
            </a:pPr>
            <a:r>
              <a:rPr lang="en-US" altLang="en-US" sz="900" b="1">
                <a:latin typeface="Times New Roman" pitchFamily="18" charset="0"/>
              </a:rPr>
              <a:t>Cyncron, Denmark</a:t>
            </a:r>
          </a:p>
          <a:p>
            <a:pPr algn="ctr" eaLnBrk="1" hangingPunct="1">
              <a:spcBef>
                <a:spcPct val="0"/>
              </a:spcBef>
              <a:buFontTx/>
              <a:buNone/>
            </a:pPr>
            <a:r>
              <a:rPr lang="en-US" altLang="en-US" sz="900" b="1">
                <a:latin typeface="Times New Roman" pitchFamily="18" charset="0"/>
              </a:rPr>
              <a:t>Cellestis, Australia</a:t>
            </a:r>
          </a:p>
          <a:p>
            <a:pPr algn="ctr" eaLnBrk="1" hangingPunct="1">
              <a:spcBef>
                <a:spcPct val="0"/>
              </a:spcBef>
              <a:buFontTx/>
              <a:buNone/>
            </a:pPr>
            <a:r>
              <a:rPr lang="en-US" altLang="en-US" sz="900" b="1">
                <a:latin typeface="Times New Roman" pitchFamily="18" charset="0"/>
              </a:rPr>
              <a:t>Immune Solutions, New Zealand</a:t>
            </a:r>
            <a:r>
              <a:rPr lang="en-US" altLang="en-US" sz="900" b="1">
                <a:solidFill>
                  <a:srgbClr val="000000"/>
                </a:solidFill>
                <a:latin typeface="Times New Roman" pitchFamily="18" charset="0"/>
              </a:rPr>
              <a:t> </a:t>
            </a:r>
          </a:p>
          <a:p>
            <a:pPr algn="ctr" eaLnBrk="1" hangingPunct="1">
              <a:spcBef>
                <a:spcPct val="0"/>
              </a:spcBef>
              <a:buFontTx/>
              <a:buNone/>
            </a:pPr>
            <a:r>
              <a:rPr lang="en-US" altLang="en-US" sz="900" b="1">
                <a:latin typeface="Times New Roman" pitchFamily="18" charset="0"/>
              </a:rPr>
              <a:t>Larimer, U.S.</a:t>
            </a:r>
            <a:r>
              <a:rPr lang="en-US" altLang="en-US" sz="900" b="1">
                <a:solidFill>
                  <a:srgbClr val="000000"/>
                </a:solidFill>
                <a:latin typeface="Times New Roman" pitchFamily="18" charset="0"/>
              </a:rPr>
              <a:t> </a:t>
            </a:r>
          </a:p>
          <a:p>
            <a:pPr algn="ctr" eaLnBrk="1" hangingPunct="1">
              <a:spcBef>
                <a:spcPct val="0"/>
              </a:spcBef>
              <a:buFontTx/>
              <a:buNone/>
            </a:pPr>
            <a:r>
              <a:rPr lang="en-US" altLang="en-US" sz="900" b="1">
                <a:latin typeface="Times New Roman" pitchFamily="18" charset="0"/>
              </a:rPr>
              <a:t>Sanofi Pasteur, France</a:t>
            </a:r>
          </a:p>
          <a:p>
            <a:pPr algn="ctr" eaLnBrk="1" hangingPunct="1">
              <a:spcBef>
                <a:spcPct val="0"/>
              </a:spcBef>
              <a:buFontTx/>
              <a:buNone/>
            </a:pPr>
            <a:r>
              <a:rPr lang="en-US" altLang="en-US" sz="900" b="1">
                <a:latin typeface="Times New Roman" pitchFamily="18" charset="0"/>
              </a:rPr>
              <a:t>Smittskyddsinstitutet, Sweden</a:t>
            </a:r>
          </a:p>
          <a:p>
            <a:pPr algn="ctr" eaLnBrk="1" hangingPunct="1">
              <a:spcBef>
                <a:spcPct val="0"/>
              </a:spcBef>
              <a:buFontTx/>
              <a:buNone/>
            </a:pPr>
            <a:r>
              <a:rPr lang="en-US" altLang="en-US" sz="900" b="1">
                <a:latin typeface="Times New Roman" pitchFamily="18" charset="0"/>
              </a:rPr>
              <a:t>BIOCON, U.S.</a:t>
            </a:r>
          </a:p>
          <a:p>
            <a:pPr algn="ctr" eaLnBrk="1" hangingPunct="1">
              <a:spcBef>
                <a:spcPct val="0"/>
              </a:spcBef>
              <a:buFontTx/>
              <a:buNone/>
            </a:pPr>
            <a:r>
              <a:rPr lang="en-US" altLang="en-US" sz="900" b="1">
                <a:latin typeface="Times New Roman" pitchFamily="18" charset="0"/>
              </a:rPr>
              <a:t>Emergent BioSolutions, U.S.</a:t>
            </a:r>
          </a:p>
          <a:p>
            <a:pPr algn="ctr" eaLnBrk="1" hangingPunct="1">
              <a:spcBef>
                <a:spcPct val="0"/>
              </a:spcBef>
              <a:buFontTx/>
              <a:buNone/>
            </a:pPr>
            <a:r>
              <a:rPr lang="en-US" altLang="en-US" sz="900" b="1">
                <a:latin typeface="Times New Roman" pitchFamily="18" charset="0"/>
              </a:rPr>
              <a:t>Intercell, Austria</a:t>
            </a:r>
          </a:p>
          <a:p>
            <a:pPr algn="ctr" eaLnBrk="1" hangingPunct="1">
              <a:spcBef>
                <a:spcPct val="0"/>
              </a:spcBef>
              <a:buFontTx/>
              <a:buNone/>
            </a:pPr>
            <a:r>
              <a:rPr lang="en-US" altLang="en-US" sz="900" b="1">
                <a:latin typeface="Times New Roman" pitchFamily="18" charset="0"/>
              </a:rPr>
              <a:t>Spring Valley Laboratories, U.S.</a:t>
            </a:r>
          </a:p>
          <a:p>
            <a:pPr algn="ctr" eaLnBrk="1" hangingPunct="1">
              <a:spcBef>
                <a:spcPct val="0"/>
              </a:spcBef>
              <a:buFontTx/>
              <a:buNone/>
            </a:pPr>
            <a:r>
              <a:rPr lang="en-US" altLang="en-US" sz="900" b="1">
                <a:latin typeface="Times New Roman" pitchFamily="18" charset="0"/>
              </a:rPr>
              <a:t>Statens Serum Institute, Denmark </a:t>
            </a:r>
          </a:p>
          <a:p>
            <a:pPr algn="ctr" eaLnBrk="1" hangingPunct="1">
              <a:spcBef>
                <a:spcPct val="0"/>
              </a:spcBef>
              <a:buFontTx/>
              <a:buNone/>
            </a:pPr>
            <a:r>
              <a:rPr lang="en-US" altLang="en-US" sz="900" b="1">
                <a:latin typeface="Times New Roman" pitchFamily="18" charset="0"/>
              </a:rPr>
              <a:t>Bioland, Korea</a:t>
            </a:r>
          </a:p>
          <a:p>
            <a:pPr algn="ctr" eaLnBrk="1" hangingPunct="1">
              <a:spcBef>
                <a:spcPct val="0"/>
              </a:spcBef>
              <a:buFontTx/>
              <a:buNone/>
            </a:pPr>
            <a:endParaRPr lang="en-US" altLang="en-US" sz="900" b="1">
              <a:latin typeface="Times New Roman" pitchFamily="18" charset="0"/>
            </a:endParaRPr>
          </a:p>
          <a:p>
            <a:pPr algn="ctr" eaLnBrk="1" hangingPunct="1">
              <a:spcBef>
                <a:spcPct val="0"/>
              </a:spcBef>
              <a:buFontTx/>
              <a:buNone/>
            </a:pPr>
            <a:endParaRPr lang="en-US" altLang="en-US" sz="1200" b="1">
              <a:latin typeface="Times New Roman" pitchFamily="18" charset="0"/>
            </a:endParaRPr>
          </a:p>
        </p:txBody>
      </p:sp>
      <p:sp>
        <p:nvSpPr>
          <p:cNvPr id="25606" name="Text Box 5"/>
          <p:cNvSpPr txBox="1">
            <a:spLocks noChangeArrowheads="1"/>
          </p:cNvSpPr>
          <p:nvPr/>
        </p:nvSpPr>
        <p:spPr bwMode="auto">
          <a:xfrm>
            <a:off x="2959100" y="2655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eaLnBrk="1" hangingPunct="1">
              <a:spcBef>
                <a:spcPct val="0"/>
              </a:spcBef>
              <a:buFontTx/>
              <a:buNone/>
            </a:pPr>
            <a:endParaRPr lang="en-GB" altLang="en-US" sz="1800">
              <a:latin typeface="Arial" pitchFamily="34" charset="0"/>
            </a:endParaRPr>
          </a:p>
        </p:txBody>
      </p:sp>
      <p:sp>
        <p:nvSpPr>
          <p:cNvPr id="25607" name="Text Box 6"/>
          <p:cNvSpPr txBox="1">
            <a:spLocks noChangeArrowheads="1"/>
          </p:cNvSpPr>
          <p:nvPr/>
        </p:nvSpPr>
        <p:spPr bwMode="auto">
          <a:xfrm>
            <a:off x="-76200" y="914400"/>
            <a:ext cx="25146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algn="ctr" eaLnBrk="1" hangingPunct="1">
              <a:spcBef>
                <a:spcPct val="0"/>
              </a:spcBef>
              <a:buFontTx/>
              <a:buNone/>
            </a:pPr>
            <a:r>
              <a:rPr lang="en-US" altLang="en-US" sz="1600" b="1" u="sng">
                <a:latin typeface="Times New Roman" pitchFamily="18" charset="0"/>
              </a:rPr>
              <a:t>Foundations/</a:t>
            </a:r>
          </a:p>
          <a:p>
            <a:pPr algn="ctr" eaLnBrk="1" hangingPunct="1">
              <a:spcBef>
                <a:spcPct val="0"/>
              </a:spcBef>
              <a:buFontTx/>
              <a:buNone/>
            </a:pPr>
            <a:r>
              <a:rPr lang="en-US" altLang="en-US" sz="1600" b="1" u="sng">
                <a:latin typeface="Times New Roman" pitchFamily="18" charset="0"/>
              </a:rPr>
              <a:t>Governments/</a:t>
            </a:r>
          </a:p>
          <a:p>
            <a:pPr algn="ctr" eaLnBrk="1" hangingPunct="1">
              <a:spcBef>
                <a:spcPct val="0"/>
              </a:spcBef>
              <a:buFontTx/>
              <a:buNone/>
            </a:pPr>
            <a:r>
              <a:rPr lang="en-US" altLang="en-US" sz="1600" b="1" u="sng">
                <a:latin typeface="Times New Roman" pitchFamily="18" charset="0"/>
              </a:rPr>
              <a:t>NGOs</a:t>
            </a:r>
          </a:p>
          <a:p>
            <a:pPr algn="ctr" eaLnBrk="1" hangingPunct="1">
              <a:spcBef>
                <a:spcPct val="0"/>
              </a:spcBef>
              <a:buFontTx/>
              <a:buNone/>
            </a:pPr>
            <a:r>
              <a:rPr lang="en-US" altLang="en-US" sz="1400" b="1">
                <a:solidFill>
                  <a:srgbClr val="FF0000"/>
                </a:solidFill>
                <a:latin typeface="Times New Roman" pitchFamily="18" charset="0"/>
              </a:rPr>
              <a:t>Bill &amp; Melinda Gates Foundation, U.S.</a:t>
            </a:r>
          </a:p>
          <a:p>
            <a:pPr algn="ctr" eaLnBrk="1" hangingPunct="1">
              <a:spcBef>
                <a:spcPct val="0"/>
              </a:spcBef>
              <a:buFontTx/>
              <a:buNone/>
            </a:pPr>
            <a:r>
              <a:rPr lang="en-US" altLang="en-US" sz="900" b="1">
                <a:latin typeface="Times New Roman" pitchFamily="18" charset="0"/>
              </a:rPr>
              <a:t>Ministry of Foreign Affairs of Denmark</a:t>
            </a:r>
            <a:endParaRPr lang="en-US" altLang="en-US" sz="900" b="1">
              <a:solidFill>
                <a:srgbClr val="000000"/>
              </a:solidFill>
              <a:latin typeface="Times New Roman" pitchFamily="18" charset="0"/>
            </a:endParaRPr>
          </a:p>
          <a:p>
            <a:pPr algn="ctr" eaLnBrk="1" hangingPunct="1">
              <a:spcBef>
                <a:spcPct val="0"/>
              </a:spcBef>
              <a:buFontTx/>
              <a:buNone/>
            </a:pPr>
            <a:r>
              <a:rPr lang="en-US" altLang="en-US" sz="900" b="1">
                <a:latin typeface="Times New Roman" pitchFamily="18" charset="0"/>
              </a:rPr>
              <a:t>The Netherlands Ministry of Foreign Affairs, the Netherlands</a:t>
            </a:r>
            <a:r>
              <a:rPr lang="en-US" altLang="en-US" sz="900" b="1">
                <a:solidFill>
                  <a:srgbClr val="CC0000"/>
                </a:solidFill>
                <a:latin typeface="Times New Roman" pitchFamily="18" charset="0"/>
              </a:rPr>
              <a:t> </a:t>
            </a:r>
          </a:p>
          <a:p>
            <a:pPr algn="ctr" eaLnBrk="1" hangingPunct="1">
              <a:spcBef>
                <a:spcPct val="0"/>
              </a:spcBef>
              <a:buFontTx/>
              <a:buNone/>
            </a:pPr>
            <a:r>
              <a:rPr lang="en-US" altLang="en-US" sz="900" b="1">
                <a:latin typeface="Times New Roman" pitchFamily="18" charset="0"/>
              </a:rPr>
              <a:t>Centers for Disease Control and Prevention (CDC),</a:t>
            </a:r>
            <a:r>
              <a:rPr lang="en-US" altLang="en-US" sz="900" b="1">
                <a:solidFill>
                  <a:schemeClr val="accent2"/>
                </a:solidFill>
                <a:latin typeface="Times New Roman" pitchFamily="18" charset="0"/>
              </a:rPr>
              <a:t> </a:t>
            </a:r>
            <a:r>
              <a:rPr lang="en-US" altLang="en-US" sz="900" b="1">
                <a:latin typeface="Times New Roman" pitchFamily="18" charset="0"/>
              </a:rPr>
              <a:t>U.S.</a:t>
            </a:r>
          </a:p>
          <a:p>
            <a:pPr algn="ctr" eaLnBrk="1" hangingPunct="1">
              <a:spcBef>
                <a:spcPct val="0"/>
              </a:spcBef>
              <a:buFontTx/>
              <a:buNone/>
            </a:pPr>
            <a:r>
              <a:rPr lang="en-US" altLang="en-US" sz="900" b="1">
                <a:latin typeface="Times New Roman" pitchFamily="18" charset="0"/>
              </a:rPr>
              <a:t>Fogarty International Center and NIAID, National Institutes of Health, U.S.</a:t>
            </a:r>
          </a:p>
          <a:p>
            <a:pPr algn="ctr" eaLnBrk="1" hangingPunct="1">
              <a:spcBef>
                <a:spcPct val="0"/>
              </a:spcBef>
              <a:buFontTx/>
              <a:buNone/>
            </a:pPr>
            <a:r>
              <a:rPr lang="en-US" altLang="en-US" sz="900" b="1">
                <a:latin typeface="Times New Roman" pitchFamily="18" charset="0"/>
              </a:rPr>
              <a:t>Research Council of Norway, Norway</a:t>
            </a:r>
          </a:p>
          <a:p>
            <a:pPr algn="ctr" eaLnBrk="1" hangingPunct="1">
              <a:spcBef>
                <a:spcPct val="0"/>
              </a:spcBef>
              <a:buFontTx/>
              <a:buNone/>
            </a:pPr>
            <a:r>
              <a:rPr lang="en-US" altLang="en-US" sz="900" b="1">
                <a:latin typeface="Times New Roman" pitchFamily="18" charset="0"/>
              </a:rPr>
              <a:t>AIDS Fondet, Denmark</a:t>
            </a:r>
          </a:p>
          <a:p>
            <a:pPr algn="ctr" eaLnBrk="1" hangingPunct="1">
              <a:spcBef>
                <a:spcPct val="0"/>
              </a:spcBef>
              <a:buFontTx/>
              <a:buNone/>
            </a:pPr>
            <a:r>
              <a:rPr lang="en-US" altLang="en-US" sz="900" b="1">
                <a:latin typeface="Times New Roman" pitchFamily="18" charset="0"/>
              </a:rPr>
              <a:t>Cambodian Health Committee, Cambodia</a:t>
            </a:r>
          </a:p>
          <a:p>
            <a:pPr algn="ctr" eaLnBrk="1" hangingPunct="1">
              <a:spcBef>
                <a:spcPct val="0"/>
              </a:spcBef>
              <a:buFontTx/>
              <a:buNone/>
            </a:pPr>
            <a:r>
              <a:rPr lang="en-US" altLang="en-US" sz="900" b="1">
                <a:latin typeface="Times New Roman" pitchFamily="18" charset="0"/>
              </a:rPr>
              <a:t>European and Developing Countries Clinical Trials Partnership (EDCTP), European Commission</a:t>
            </a:r>
          </a:p>
          <a:p>
            <a:pPr algn="ctr" eaLnBrk="1" hangingPunct="1">
              <a:spcBef>
                <a:spcPct val="0"/>
              </a:spcBef>
              <a:buFontTx/>
              <a:buNone/>
            </a:pPr>
            <a:r>
              <a:rPr lang="en-US" altLang="en-US" sz="900" b="1">
                <a:latin typeface="Times New Roman" pitchFamily="18" charset="0"/>
              </a:rPr>
              <a:t>LHL/ The Norwegian Association of Heart and Lung Patients, Norway</a:t>
            </a:r>
            <a:r>
              <a:rPr lang="en-US" altLang="en-US" sz="900" b="1">
                <a:solidFill>
                  <a:srgbClr val="000000"/>
                </a:solidFill>
                <a:latin typeface="Times New Roman" pitchFamily="18" charset="0"/>
              </a:rPr>
              <a:t> </a:t>
            </a:r>
          </a:p>
          <a:p>
            <a:pPr algn="ctr" eaLnBrk="1" hangingPunct="1">
              <a:spcBef>
                <a:spcPct val="0"/>
              </a:spcBef>
              <a:buFontTx/>
              <a:buNone/>
            </a:pPr>
            <a:r>
              <a:rPr lang="en-US" altLang="en-US" sz="900" b="1">
                <a:latin typeface="Times New Roman" pitchFamily="18" charset="0"/>
              </a:rPr>
              <a:t>Planeta Salud, Spain</a:t>
            </a:r>
          </a:p>
          <a:p>
            <a:pPr algn="ctr" eaLnBrk="1" hangingPunct="1">
              <a:spcBef>
                <a:spcPct val="0"/>
              </a:spcBef>
              <a:buFontTx/>
              <a:buNone/>
            </a:pPr>
            <a:r>
              <a:rPr lang="en-US" altLang="en-US" sz="900" b="1">
                <a:latin typeface="Times New Roman" pitchFamily="18" charset="0"/>
              </a:rPr>
              <a:t>Manhiça Health Research Centre, Mozambique</a:t>
            </a:r>
          </a:p>
          <a:p>
            <a:pPr algn="ctr" eaLnBrk="1" hangingPunct="1">
              <a:spcBef>
                <a:spcPct val="0"/>
              </a:spcBef>
              <a:buFontTx/>
              <a:buNone/>
            </a:pPr>
            <a:r>
              <a:rPr lang="en-US" altLang="en-US" sz="900" b="1">
                <a:latin typeface="Times New Roman" pitchFamily="18" charset="0"/>
              </a:rPr>
              <a:t>Medicine in Need (MEND), U.S.</a:t>
            </a:r>
          </a:p>
          <a:p>
            <a:pPr algn="ctr" eaLnBrk="1" hangingPunct="1">
              <a:spcBef>
                <a:spcPct val="0"/>
              </a:spcBef>
              <a:buFontTx/>
              <a:buNone/>
            </a:pPr>
            <a:r>
              <a:rPr lang="en-US" altLang="en-US" sz="900" b="1">
                <a:latin typeface="Times New Roman" pitchFamily="18" charset="0"/>
              </a:rPr>
              <a:t>Stop TB Partnership, Switzerland</a:t>
            </a:r>
          </a:p>
          <a:p>
            <a:pPr algn="ctr" eaLnBrk="1" hangingPunct="1">
              <a:spcBef>
                <a:spcPct val="0"/>
              </a:spcBef>
              <a:buFontTx/>
              <a:buNone/>
            </a:pPr>
            <a:r>
              <a:rPr lang="en-US" altLang="en-US" sz="900" b="1">
                <a:latin typeface="Times New Roman" pitchFamily="18" charset="0"/>
              </a:rPr>
              <a:t>TB-Alert, United Kingdom</a:t>
            </a:r>
          </a:p>
          <a:p>
            <a:pPr algn="ctr" eaLnBrk="1" hangingPunct="1">
              <a:spcBef>
                <a:spcPct val="0"/>
              </a:spcBef>
              <a:buFontTx/>
              <a:buNone/>
            </a:pPr>
            <a:r>
              <a:rPr lang="en-US" altLang="en-US" sz="900" b="1">
                <a:latin typeface="Times New Roman" pitchFamily="18" charset="0"/>
              </a:rPr>
              <a:t>Tuberculosis Vaccine Initiative (TBVI), Netherlands</a:t>
            </a:r>
          </a:p>
          <a:p>
            <a:pPr algn="ctr" eaLnBrk="1" hangingPunct="1">
              <a:spcBef>
                <a:spcPct val="0"/>
              </a:spcBef>
              <a:buFontTx/>
              <a:buNone/>
            </a:pPr>
            <a:r>
              <a:rPr lang="en-US" altLang="en-US" sz="900" b="1">
                <a:latin typeface="Times New Roman" pitchFamily="18" charset="0"/>
              </a:rPr>
              <a:t>Wellcome Trust, United Kingdom</a:t>
            </a:r>
          </a:p>
        </p:txBody>
      </p:sp>
      <p:sp>
        <p:nvSpPr>
          <p:cNvPr id="25608" name="Text Box 7"/>
          <p:cNvSpPr txBox="1">
            <a:spLocks noChangeArrowheads="1"/>
          </p:cNvSpPr>
          <p:nvPr/>
        </p:nvSpPr>
        <p:spPr bwMode="auto">
          <a:xfrm>
            <a:off x="5562600" y="304800"/>
            <a:ext cx="3352800" cy="712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algn="ctr" eaLnBrk="1" hangingPunct="1">
              <a:spcBef>
                <a:spcPct val="0"/>
              </a:spcBef>
              <a:buFontTx/>
              <a:buNone/>
            </a:pPr>
            <a:r>
              <a:rPr lang="en-US" altLang="en-US" sz="1600" b="1" u="sng">
                <a:latin typeface="Times New Roman" pitchFamily="18" charset="0"/>
              </a:rPr>
              <a:t>Academia</a:t>
            </a:r>
          </a:p>
          <a:p>
            <a:pPr algn="ctr" eaLnBrk="1" hangingPunct="1">
              <a:spcBef>
                <a:spcPct val="0"/>
              </a:spcBef>
              <a:buFontTx/>
              <a:buNone/>
            </a:pPr>
            <a:r>
              <a:rPr lang="en-US" altLang="en-US" sz="900" b="1">
                <a:latin typeface="Times New Roman" pitchFamily="18" charset="0"/>
              </a:rPr>
              <a:t>Oxford University, United Kingdom</a:t>
            </a:r>
          </a:p>
          <a:p>
            <a:pPr algn="ctr" eaLnBrk="1" hangingPunct="1">
              <a:spcBef>
                <a:spcPct val="0"/>
              </a:spcBef>
              <a:buFontTx/>
              <a:buNone/>
            </a:pPr>
            <a:r>
              <a:rPr lang="en-US" altLang="en-US" sz="900" b="1">
                <a:latin typeface="Times New Roman" pitchFamily="18" charset="0"/>
              </a:rPr>
              <a:t>South African TB Vaccine Initiative (SATVI), South Africa</a:t>
            </a:r>
          </a:p>
          <a:p>
            <a:pPr algn="ctr" eaLnBrk="1" hangingPunct="1">
              <a:spcBef>
                <a:spcPct val="0"/>
              </a:spcBef>
              <a:buFontTx/>
              <a:buNone/>
            </a:pPr>
            <a:r>
              <a:rPr lang="en-US" altLang="en-US" sz="900" b="1">
                <a:latin typeface="Times New Roman" pitchFamily="18" charset="0"/>
              </a:rPr>
              <a:t>St. Johns Research Institute, India </a:t>
            </a:r>
          </a:p>
          <a:p>
            <a:pPr algn="ctr" eaLnBrk="1" hangingPunct="1">
              <a:spcBef>
                <a:spcPct val="0"/>
              </a:spcBef>
              <a:buFontTx/>
              <a:buNone/>
            </a:pPr>
            <a:r>
              <a:rPr lang="en-US" altLang="en-US" sz="900" b="1">
                <a:latin typeface="Times New Roman" pitchFamily="18" charset="0"/>
              </a:rPr>
              <a:t>Makerere University, Uganda</a:t>
            </a:r>
          </a:p>
          <a:p>
            <a:pPr algn="ctr" eaLnBrk="1" hangingPunct="1">
              <a:spcBef>
                <a:spcPct val="0"/>
              </a:spcBef>
              <a:buFontTx/>
              <a:buNone/>
            </a:pPr>
            <a:r>
              <a:rPr lang="en-US" altLang="en-US" sz="900" b="1">
                <a:latin typeface="Times New Roman" pitchFamily="18" charset="0"/>
              </a:rPr>
              <a:t>Kenya Medical Research Institute, Kenya</a:t>
            </a:r>
          </a:p>
          <a:p>
            <a:pPr algn="ctr" eaLnBrk="1" hangingPunct="1">
              <a:spcBef>
                <a:spcPct val="0"/>
              </a:spcBef>
              <a:buFontTx/>
              <a:buNone/>
            </a:pPr>
            <a:r>
              <a:rPr lang="en-US" altLang="en-US" sz="900" b="1">
                <a:latin typeface="Times New Roman" pitchFamily="18" charset="0"/>
              </a:rPr>
              <a:t>Karolinska Institute, Sweden </a:t>
            </a:r>
          </a:p>
          <a:p>
            <a:pPr algn="ctr" eaLnBrk="1" hangingPunct="1">
              <a:spcBef>
                <a:spcPct val="0"/>
              </a:spcBef>
              <a:buFontTx/>
              <a:buNone/>
            </a:pPr>
            <a:r>
              <a:rPr lang="en-US" altLang="en-US" sz="900" b="1">
                <a:latin typeface="Times New Roman" pitchFamily="18" charset="0"/>
              </a:rPr>
              <a:t>Wuhan University, China</a:t>
            </a:r>
          </a:p>
          <a:p>
            <a:pPr algn="ctr" eaLnBrk="1" hangingPunct="1">
              <a:spcBef>
                <a:spcPct val="0"/>
              </a:spcBef>
              <a:buFontTx/>
              <a:buNone/>
            </a:pPr>
            <a:r>
              <a:rPr lang="en-US" altLang="en-US" sz="900" b="1">
                <a:latin typeface="Times New Roman" pitchFamily="18" charset="0"/>
              </a:rPr>
              <a:t>Albert Einstein College of Medicine, U.S.</a:t>
            </a:r>
            <a:r>
              <a:rPr lang="en-US" altLang="en-US" sz="900" b="1">
                <a:solidFill>
                  <a:srgbClr val="000000"/>
                </a:solidFill>
                <a:latin typeface="Times New Roman" pitchFamily="18" charset="0"/>
              </a:rPr>
              <a:t> </a:t>
            </a:r>
          </a:p>
          <a:p>
            <a:pPr algn="ctr" eaLnBrk="1" hangingPunct="1">
              <a:spcBef>
                <a:spcPct val="0"/>
              </a:spcBef>
              <a:buFontTx/>
              <a:buNone/>
            </a:pPr>
            <a:r>
              <a:rPr lang="en-US" altLang="en-US" sz="900" b="1">
                <a:latin typeface="Times New Roman" pitchFamily="18" charset="0"/>
              </a:rPr>
              <a:t>Arizona State University, U.S.</a:t>
            </a:r>
          </a:p>
          <a:p>
            <a:pPr algn="ctr" eaLnBrk="1" hangingPunct="1">
              <a:spcBef>
                <a:spcPct val="0"/>
              </a:spcBef>
              <a:buFontTx/>
              <a:buNone/>
            </a:pPr>
            <a:r>
              <a:rPr lang="en-US" altLang="en-US" sz="900" b="1">
                <a:latin typeface="Times New Roman" pitchFamily="18" charset="0"/>
              </a:rPr>
              <a:t>Biomedical Primate Research Center, the Netherlands</a:t>
            </a:r>
          </a:p>
          <a:p>
            <a:pPr algn="ctr" eaLnBrk="1" hangingPunct="1">
              <a:spcBef>
                <a:spcPct val="0"/>
              </a:spcBef>
              <a:buFontTx/>
              <a:buNone/>
            </a:pPr>
            <a:r>
              <a:rPr lang="en-US" altLang="en-US" sz="900" b="1">
                <a:latin typeface="Times New Roman" pitchFamily="18" charset="0"/>
              </a:rPr>
              <a:t>Boston University</a:t>
            </a:r>
          </a:p>
          <a:p>
            <a:pPr algn="ctr" eaLnBrk="1" hangingPunct="1">
              <a:spcBef>
                <a:spcPct val="0"/>
              </a:spcBef>
              <a:buFontTx/>
              <a:buNone/>
            </a:pPr>
            <a:r>
              <a:rPr lang="en-US" altLang="en-US" sz="900" b="1">
                <a:latin typeface="Times New Roman" pitchFamily="18" charset="0"/>
              </a:rPr>
              <a:t>Case Western Reserve University, U.S.</a:t>
            </a:r>
          </a:p>
          <a:p>
            <a:pPr algn="ctr" eaLnBrk="1" hangingPunct="1">
              <a:spcBef>
                <a:spcPct val="0"/>
              </a:spcBef>
              <a:buFontTx/>
              <a:buNone/>
            </a:pPr>
            <a:r>
              <a:rPr lang="en-US" altLang="en-US" sz="900" b="1">
                <a:latin typeface="Times New Roman" pitchFamily="18" charset="0"/>
              </a:rPr>
              <a:t>Central Institute for Tuberculosis, Russia</a:t>
            </a:r>
          </a:p>
          <a:p>
            <a:pPr algn="ctr" eaLnBrk="1" hangingPunct="1">
              <a:spcBef>
                <a:spcPct val="0"/>
              </a:spcBef>
              <a:buFontTx/>
              <a:buNone/>
            </a:pPr>
            <a:r>
              <a:rPr lang="en-US" altLang="en-US" sz="900" b="1">
                <a:latin typeface="Times New Roman" pitchFamily="18" charset="0"/>
              </a:rPr>
              <a:t>Centre for International Health, University of Bergen, Norway</a:t>
            </a:r>
          </a:p>
          <a:p>
            <a:pPr algn="ctr" eaLnBrk="1" hangingPunct="1">
              <a:spcBef>
                <a:spcPct val="0"/>
              </a:spcBef>
              <a:buFontTx/>
              <a:buNone/>
            </a:pPr>
            <a:r>
              <a:rPr lang="en-US" altLang="en-US" sz="900" b="1">
                <a:latin typeface="Times New Roman" pitchFamily="18" charset="0"/>
              </a:rPr>
              <a:t>Colorado State University, U.S.</a:t>
            </a:r>
          </a:p>
          <a:p>
            <a:pPr algn="ctr" eaLnBrk="1" hangingPunct="1">
              <a:spcBef>
                <a:spcPct val="0"/>
              </a:spcBef>
              <a:buFontTx/>
              <a:buNone/>
            </a:pPr>
            <a:r>
              <a:rPr lang="en-US" altLang="en-US" sz="900" b="1">
                <a:latin typeface="Times New Roman" pitchFamily="18" charset="0"/>
              </a:rPr>
              <a:t>Dartmouth University</a:t>
            </a:r>
          </a:p>
          <a:p>
            <a:pPr algn="ctr" eaLnBrk="1" hangingPunct="1">
              <a:spcBef>
                <a:spcPct val="0"/>
              </a:spcBef>
              <a:buFontTx/>
              <a:buNone/>
            </a:pPr>
            <a:r>
              <a:rPr lang="en-US" altLang="en-US" sz="900" b="1">
                <a:latin typeface="Times New Roman" pitchFamily="18" charset="0"/>
              </a:rPr>
              <a:t>Emory University, U.S.</a:t>
            </a:r>
          </a:p>
          <a:p>
            <a:pPr algn="ctr" eaLnBrk="1" hangingPunct="1">
              <a:spcBef>
                <a:spcPct val="0"/>
              </a:spcBef>
              <a:buFontTx/>
              <a:buNone/>
            </a:pPr>
            <a:r>
              <a:rPr lang="en-US" altLang="en-US" sz="900" b="1">
                <a:latin typeface="Times New Roman" pitchFamily="18" charset="0"/>
              </a:rPr>
              <a:t>Food and Drug Administration, U.S.</a:t>
            </a:r>
          </a:p>
          <a:p>
            <a:pPr algn="ctr" eaLnBrk="1" hangingPunct="1">
              <a:spcBef>
                <a:spcPct val="0"/>
              </a:spcBef>
              <a:buFontTx/>
              <a:buNone/>
            </a:pPr>
            <a:r>
              <a:rPr lang="en-US" altLang="en-US" sz="900" b="1">
                <a:latin typeface="Times New Roman" pitchFamily="18" charset="0"/>
              </a:rPr>
              <a:t>Foundation for Innovative New Diagnostics (FIND), Switzerland</a:t>
            </a:r>
          </a:p>
          <a:p>
            <a:pPr algn="ctr" eaLnBrk="1" hangingPunct="1">
              <a:spcBef>
                <a:spcPct val="0"/>
              </a:spcBef>
              <a:buFontTx/>
              <a:buNone/>
            </a:pPr>
            <a:r>
              <a:rPr lang="en-US" altLang="en-US" sz="900" b="1">
                <a:latin typeface="Times New Roman" pitchFamily="18" charset="0"/>
              </a:rPr>
              <a:t> Harvard University, U.S.</a:t>
            </a:r>
          </a:p>
          <a:p>
            <a:pPr algn="ctr" eaLnBrk="1" hangingPunct="1">
              <a:spcBef>
                <a:spcPct val="0"/>
              </a:spcBef>
              <a:buFontTx/>
              <a:buNone/>
            </a:pPr>
            <a:r>
              <a:rPr lang="en-US" altLang="en-US" sz="900" b="1">
                <a:latin typeface="Times New Roman" pitchFamily="18" charset="0"/>
              </a:rPr>
              <a:t>International AIDS Vaccine Initiative (IAVI), U.S.</a:t>
            </a:r>
          </a:p>
          <a:p>
            <a:pPr algn="ctr" eaLnBrk="1" hangingPunct="1">
              <a:spcBef>
                <a:spcPct val="0"/>
              </a:spcBef>
              <a:buFontTx/>
              <a:buNone/>
            </a:pPr>
            <a:r>
              <a:rPr lang="en-US" altLang="en-US" sz="900" b="1">
                <a:latin typeface="Times New Roman" pitchFamily="18" charset="0"/>
              </a:rPr>
              <a:t>Johns Hopkins University, U.S.</a:t>
            </a:r>
          </a:p>
          <a:p>
            <a:pPr algn="ctr" eaLnBrk="1" hangingPunct="1">
              <a:spcBef>
                <a:spcPct val="0"/>
              </a:spcBef>
              <a:buFontTx/>
              <a:buNone/>
            </a:pPr>
            <a:r>
              <a:rPr lang="en-US" altLang="en-US" sz="900" b="1">
                <a:latin typeface="Times New Roman" pitchFamily="18" charset="0"/>
              </a:rPr>
              <a:t>KNCV Tuberculosis Foundation, the Netherlands</a:t>
            </a:r>
          </a:p>
          <a:p>
            <a:pPr algn="ctr" eaLnBrk="1" hangingPunct="1">
              <a:spcBef>
                <a:spcPct val="0"/>
              </a:spcBef>
              <a:buFontTx/>
              <a:buNone/>
            </a:pPr>
            <a:r>
              <a:rPr lang="en-US" altLang="en-US" sz="900" b="1">
                <a:latin typeface="Times New Roman" pitchFamily="18" charset="0"/>
              </a:rPr>
              <a:t>Leiden University Medical Center, the Netherlands</a:t>
            </a:r>
          </a:p>
          <a:p>
            <a:pPr algn="ctr" eaLnBrk="1" hangingPunct="1">
              <a:spcBef>
                <a:spcPct val="0"/>
              </a:spcBef>
              <a:buFontTx/>
              <a:buNone/>
            </a:pPr>
            <a:r>
              <a:rPr lang="en-US" altLang="en-US" sz="900" b="1">
                <a:latin typeface="Times New Roman" pitchFamily="18" charset="0"/>
              </a:rPr>
              <a:t>Life Science Research Israel (LSRI), Israel</a:t>
            </a:r>
          </a:p>
          <a:p>
            <a:pPr algn="ctr" eaLnBrk="1" hangingPunct="1">
              <a:spcBef>
                <a:spcPct val="0"/>
              </a:spcBef>
              <a:buFontTx/>
              <a:buNone/>
            </a:pPr>
            <a:r>
              <a:rPr lang="en-US" altLang="en-US" sz="900" b="1">
                <a:latin typeface="Times New Roman" pitchFamily="18" charset="0"/>
              </a:rPr>
              <a:t>Max Planck Institute for Infection Biology, Germany</a:t>
            </a:r>
          </a:p>
          <a:p>
            <a:pPr algn="ctr" eaLnBrk="1" hangingPunct="1">
              <a:spcBef>
                <a:spcPct val="0"/>
              </a:spcBef>
              <a:buFontTx/>
              <a:buNone/>
            </a:pPr>
            <a:r>
              <a:rPr lang="en-US" altLang="en-US" sz="900" b="1">
                <a:latin typeface="Times New Roman" pitchFamily="18" charset="0"/>
              </a:rPr>
              <a:t>McGill University, Canada</a:t>
            </a:r>
          </a:p>
          <a:p>
            <a:pPr algn="ctr" eaLnBrk="1" hangingPunct="1">
              <a:spcBef>
                <a:spcPct val="0"/>
              </a:spcBef>
              <a:buFontTx/>
              <a:buNone/>
            </a:pPr>
            <a:r>
              <a:rPr lang="en-US" altLang="en-US" sz="900" b="1">
                <a:latin typeface="Times New Roman" pitchFamily="18" charset="0"/>
              </a:rPr>
              <a:t>National Cancer Institute (NKI), the Netherlands</a:t>
            </a:r>
          </a:p>
          <a:p>
            <a:pPr algn="ctr" eaLnBrk="1" hangingPunct="1">
              <a:spcBef>
                <a:spcPct val="0"/>
              </a:spcBef>
              <a:buFontTx/>
              <a:buNone/>
            </a:pPr>
            <a:r>
              <a:rPr lang="en-US" altLang="en-US" sz="900" b="1">
                <a:latin typeface="Times New Roman" pitchFamily="18" charset="0"/>
              </a:rPr>
              <a:t>New York University, U.S.</a:t>
            </a:r>
          </a:p>
          <a:p>
            <a:pPr algn="ctr" eaLnBrk="1" hangingPunct="1">
              <a:spcBef>
                <a:spcPct val="0"/>
              </a:spcBef>
              <a:buFontTx/>
              <a:buNone/>
            </a:pPr>
            <a:r>
              <a:rPr lang="en-US" altLang="en-US" sz="900" b="1">
                <a:latin typeface="Times New Roman" pitchFamily="18" charset="0"/>
              </a:rPr>
              <a:t>Oregon Health Sciences University, U.S. </a:t>
            </a:r>
          </a:p>
          <a:p>
            <a:pPr algn="ctr" eaLnBrk="1" hangingPunct="1">
              <a:spcBef>
                <a:spcPct val="0"/>
              </a:spcBef>
              <a:buFontTx/>
              <a:buNone/>
            </a:pPr>
            <a:r>
              <a:rPr lang="en-US" altLang="en-US" sz="900" b="1">
                <a:latin typeface="Times New Roman" pitchFamily="18" charset="0"/>
              </a:rPr>
              <a:t> Public Health Research Institute, &amp; UMDNJ U.S.</a:t>
            </a:r>
          </a:p>
          <a:p>
            <a:pPr algn="ctr" eaLnBrk="1" hangingPunct="1">
              <a:spcBef>
                <a:spcPct val="0"/>
              </a:spcBef>
              <a:buFontTx/>
              <a:buNone/>
            </a:pPr>
            <a:r>
              <a:rPr lang="en-US" altLang="en-US" sz="900" b="1">
                <a:latin typeface="Times New Roman" pitchFamily="18" charset="0"/>
              </a:rPr>
              <a:t>Stanford University, U.S. </a:t>
            </a:r>
          </a:p>
          <a:p>
            <a:pPr algn="ctr" eaLnBrk="1" hangingPunct="1">
              <a:spcBef>
                <a:spcPct val="0"/>
              </a:spcBef>
              <a:buFontTx/>
              <a:buNone/>
            </a:pPr>
            <a:r>
              <a:rPr lang="en-US" altLang="en-US" sz="900" b="1">
                <a:latin typeface="Times New Roman" pitchFamily="18" charset="0"/>
              </a:rPr>
              <a:t>Saint Louis University., U.S.</a:t>
            </a:r>
          </a:p>
          <a:p>
            <a:pPr algn="ctr" eaLnBrk="1" hangingPunct="1">
              <a:spcBef>
                <a:spcPct val="0"/>
              </a:spcBef>
              <a:buFontTx/>
              <a:buNone/>
            </a:pPr>
            <a:r>
              <a:rPr lang="en-US" altLang="en-US" sz="900" b="1">
                <a:latin typeface="Times New Roman" pitchFamily="18" charset="0"/>
              </a:rPr>
              <a:t>University of Bergen, Norway</a:t>
            </a:r>
          </a:p>
          <a:p>
            <a:pPr algn="ctr" eaLnBrk="1" hangingPunct="1">
              <a:spcBef>
                <a:spcPct val="0"/>
              </a:spcBef>
              <a:buFontTx/>
              <a:buNone/>
            </a:pPr>
            <a:r>
              <a:rPr lang="en-US" altLang="en-US" sz="900" b="1">
                <a:latin typeface="Times New Roman" pitchFamily="18" charset="0"/>
              </a:rPr>
              <a:t>University of California-Davis, U.S.</a:t>
            </a:r>
          </a:p>
          <a:p>
            <a:pPr algn="ctr" eaLnBrk="1" hangingPunct="1">
              <a:spcBef>
                <a:spcPct val="0"/>
              </a:spcBef>
              <a:buFontTx/>
              <a:buNone/>
            </a:pPr>
            <a:r>
              <a:rPr lang="en-US" altLang="en-US" sz="900" b="1">
                <a:latin typeface="Times New Roman" pitchFamily="18" charset="0"/>
              </a:rPr>
              <a:t>University of California-San Francisco, U.S.</a:t>
            </a:r>
          </a:p>
          <a:p>
            <a:pPr algn="ctr" eaLnBrk="1" hangingPunct="1">
              <a:spcBef>
                <a:spcPct val="0"/>
              </a:spcBef>
              <a:buFontTx/>
              <a:buNone/>
            </a:pPr>
            <a:r>
              <a:rPr lang="en-US" altLang="en-US" sz="900" b="1">
                <a:latin typeface="Times New Roman" pitchFamily="18" charset="0"/>
              </a:rPr>
              <a:t>University of Maryland, College Park, U.S.</a:t>
            </a:r>
          </a:p>
          <a:p>
            <a:pPr algn="ctr" eaLnBrk="1" hangingPunct="1">
              <a:spcBef>
                <a:spcPct val="0"/>
              </a:spcBef>
              <a:buFontTx/>
              <a:buNone/>
            </a:pPr>
            <a:r>
              <a:rPr lang="en-US" altLang="en-US" sz="900" b="1">
                <a:latin typeface="Times New Roman" pitchFamily="18" charset="0"/>
              </a:rPr>
              <a:t>University of Pennsylvania, U.S.</a:t>
            </a:r>
          </a:p>
          <a:p>
            <a:pPr algn="ctr" eaLnBrk="1" hangingPunct="1">
              <a:spcBef>
                <a:spcPct val="0"/>
              </a:spcBef>
              <a:buFontTx/>
              <a:buNone/>
            </a:pPr>
            <a:r>
              <a:rPr lang="en-US" altLang="en-US" sz="900" b="1">
                <a:latin typeface="Times New Roman" pitchFamily="18" charset="0"/>
              </a:rPr>
              <a:t>University of Tampere, Finland</a:t>
            </a:r>
          </a:p>
          <a:p>
            <a:pPr algn="ctr" eaLnBrk="1" hangingPunct="1">
              <a:spcBef>
                <a:spcPct val="0"/>
              </a:spcBef>
              <a:buFontTx/>
              <a:buNone/>
            </a:pPr>
            <a:r>
              <a:rPr lang="en-US" altLang="en-US" sz="900" b="1">
                <a:latin typeface="Times New Roman" pitchFamily="18" charset="0"/>
              </a:rPr>
              <a:t>University of Wales, United Kingdom</a:t>
            </a:r>
          </a:p>
          <a:p>
            <a:pPr algn="ctr" eaLnBrk="1" hangingPunct="1">
              <a:spcBef>
                <a:spcPct val="0"/>
              </a:spcBef>
              <a:buFontTx/>
              <a:buNone/>
            </a:pPr>
            <a:r>
              <a:rPr lang="en-US" altLang="en-US" sz="900" b="1">
                <a:latin typeface="Times New Roman" pitchFamily="18" charset="0"/>
              </a:rPr>
              <a:t>Vanderbilt University., U.S.</a:t>
            </a:r>
          </a:p>
          <a:p>
            <a:pPr algn="ctr" eaLnBrk="1" hangingPunct="1">
              <a:spcBef>
                <a:spcPct val="0"/>
              </a:spcBef>
              <a:buFontTx/>
              <a:buNone/>
            </a:pPr>
            <a:r>
              <a:rPr lang="en-US" altLang="en-US" sz="900" b="1">
                <a:latin typeface="Times New Roman" pitchFamily="18" charset="0"/>
              </a:rPr>
              <a:t>Walter Reed Army Institute of Research, U.S.</a:t>
            </a:r>
          </a:p>
          <a:p>
            <a:pPr algn="ctr" eaLnBrk="1" hangingPunct="1">
              <a:spcBef>
                <a:spcPct val="0"/>
              </a:spcBef>
              <a:buFontTx/>
              <a:buNone/>
            </a:pPr>
            <a:endParaRPr lang="en-US" altLang="en-US" sz="900" b="1">
              <a:latin typeface="Times New Roman" pitchFamily="18" charset="0"/>
            </a:endParaRPr>
          </a:p>
          <a:p>
            <a:pPr algn="ctr" eaLnBrk="1" hangingPunct="1">
              <a:spcBef>
                <a:spcPct val="0"/>
              </a:spcBef>
              <a:buFontTx/>
              <a:buNone/>
            </a:pPr>
            <a:r>
              <a:rPr lang="en-US" altLang="en-US" sz="900" b="1">
                <a:latin typeface="Times New Roman" pitchFamily="18" charset="0"/>
              </a:rPr>
              <a:t> </a:t>
            </a:r>
          </a:p>
          <a:p>
            <a:pPr algn="ctr" eaLnBrk="1" hangingPunct="1">
              <a:spcBef>
                <a:spcPct val="0"/>
              </a:spcBef>
              <a:buFontTx/>
              <a:buNone/>
            </a:pPr>
            <a:endParaRPr lang="en-US" altLang="en-US" sz="900" b="1">
              <a:latin typeface="Times New Roman" pitchFamily="18" charset="0"/>
            </a:endParaRPr>
          </a:p>
          <a:p>
            <a:pPr algn="ctr" eaLnBrk="1" hangingPunct="1">
              <a:spcBef>
                <a:spcPct val="0"/>
              </a:spcBef>
              <a:buFontTx/>
              <a:buNone/>
            </a:pPr>
            <a:endParaRPr lang="en-US" altLang="en-US" sz="900" b="1">
              <a:latin typeface="Times New Roman" pitchFamily="18" charset="0"/>
            </a:endParaRPr>
          </a:p>
          <a:p>
            <a:pPr algn="ctr" eaLnBrk="1" hangingPunct="1">
              <a:spcBef>
                <a:spcPct val="0"/>
              </a:spcBef>
              <a:buFontTx/>
              <a:buNone/>
            </a:pPr>
            <a:endParaRPr lang="en-US" altLang="en-US" sz="900" b="1">
              <a:latin typeface="Times New Roman" pitchFamily="18" charset="0"/>
            </a:endParaRPr>
          </a:p>
          <a:p>
            <a:pPr algn="ctr" eaLnBrk="1" hangingPunct="1">
              <a:spcBef>
                <a:spcPct val="0"/>
              </a:spcBef>
              <a:buFontTx/>
              <a:buNone/>
            </a:pPr>
            <a:endParaRPr lang="en-US" altLang="en-US" sz="900" b="1">
              <a:latin typeface="Times New Roman" pitchFamily="18" charset="0"/>
            </a:endParaRPr>
          </a:p>
          <a:p>
            <a:pPr algn="ctr" eaLnBrk="1" hangingPunct="1">
              <a:spcBef>
                <a:spcPct val="0"/>
              </a:spcBef>
              <a:buFontTx/>
              <a:buNone/>
            </a:pPr>
            <a:endParaRPr lang="en-US" altLang="en-US" sz="900" b="1">
              <a:latin typeface="Times New Roman" pitchFamily="18" charset="0"/>
            </a:endParaRPr>
          </a:p>
        </p:txBody>
      </p:sp>
      <p:sp>
        <p:nvSpPr>
          <p:cNvPr id="25609" name="Text Box 8"/>
          <p:cNvSpPr txBox="1">
            <a:spLocks noChangeArrowheads="1"/>
          </p:cNvSpPr>
          <p:nvPr/>
        </p:nvSpPr>
        <p:spPr bwMode="auto">
          <a:xfrm>
            <a:off x="4754563" y="2301875"/>
            <a:ext cx="116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eaLnBrk="1" hangingPunct="1">
              <a:spcBef>
                <a:spcPct val="0"/>
              </a:spcBef>
              <a:buFontTx/>
              <a:buNone/>
            </a:pPr>
            <a:r>
              <a:rPr lang="en-US" altLang="en-US" sz="1800" b="1" u="sng">
                <a:latin typeface="Times New Roman" pitchFamily="18" charset="0"/>
              </a:rPr>
              <a:t>Academia</a:t>
            </a:r>
            <a:endParaRPr lang="en-US" altLang="en-US" sz="1800">
              <a:latin typeface="Times New Roman" pitchFamily="18" charset="0"/>
            </a:endParaRPr>
          </a:p>
        </p:txBody>
      </p:sp>
      <p:sp>
        <p:nvSpPr>
          <p:cNvPr id="25610" name="Oval 10"/>
          <p:cNvSpPr>
            <a:spLocks noChangeArrowheads="1"/>
          </p:cNvSpPr>
          <p:nvPr/>
        </p:nvSpPr>
        <p:spPr bwMode="auto">
          <a:xfrm>
            <a:off x="3151188" y="914400"/>
            <a:ext cx="1755775" cy="1658938"/>
          </a:xfrm>
          <a:prstGeom prst="ellipse">
            <a:avLst/>
          </a:prstGeom>
          <a:solidFill>
            <a:srgbClr val="0066FF">
              <a:alpha val="54117"/>
            </a:srgbClr>
          </a:solidFill>
          <a:ln w="9525">
            <a:solidFill>
              <a:srgbClr val="00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eaLnBrk="1" hangingPunct="1">
              <a:spcBef>
                <a:spcPct val="0"/>
              </a:spcBef>
              <a:buFontTx/>
              <a:buNone/>
            </a:pPr>
            <a:endParaRPr lang="en-US" altLang="en-US" sz="1800">
              <a:latin typeface="Arial" pitchFamily="34" charset="0"/>
            </a:endParaRPr>
          </a:p>
        </p:txBody>
      </p:sp>
      <p:sp>
        <p:nvSpPr>
          <p:cNvPr id="25611" name="Oval 11"/>
          <p:cNvSpPr>
            <a:spLocks noChangeArrowheads="1"/>
          </p:cNvSpPr>
          <p:nvPr/>
        </p:nvSpPr>
        <p:spPr bwMode="auto">
          <a:xfrm>
            <a:off x="2239963" y="1322388"/>
            <a:ext cx="1785937" cy="1911350"/>
          </a:xfrm>
          <a:prstGeom prst="ellipse">
            <a:avLst/>
          </a:prstGeom>
          <a:solidFill>
            <a:srgbClr val="FF0000">
              <a:alpha val="56078"/>
            </a:srgbClr>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algn="ctr" eaLnBrk="1" hangingPunct="1">
              <a:spcBef>
                <a:spcPct val="0"/>
              </a:spcBef>
              <a:buFontTx/>
              <a:buNone/>
            </a:pPr>
            <a:endParaRPr lang="en-GB" altLang="en-US" sz="1800">
              <a:latin typeface="Arial" pitchFamily="34" charset="0"/>
            </a:endParaRPr>
          </a:p>
        </p:txBody>
      </p:sp>
      <p:sp>
        <p:nvSpPr>
          <p:cNvPr id="25612" name="Text Box 12"/>
          <p:cNvSpPr txBox="1">
            <a:spLocks noChangeArrowheads="1"/>
          </p:cNvSpPr>
          <p:nvPr/>
        </p:nvSpPr>
        <p:spPr bwMode="auto">
          <a:xfrm>
            <a:off x="3597275" y="1031875"/>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eaLnBrk="1" hangingPunct="1">
              <a:spcBef>
                <a:spcPct val="0"/>
              </a:spcBef>
              <a:buFontTx/>
              <a:buNone/>
            </a:pPr>
            <a:r>
              <a:rPr lang="en-US" altLang="en-US" sz="2000" b="1" u="sng">
                <a:latin typeface="Times New Roman" pitchFamily="18" charset="0"/>
              </a:rPr>
              <a:t>Aeras</a:t>
            </a:r>
          </a:p>
        </p:txBody>
      </p:sp>
      <p:sp>
        <p:nvSpPr>
          <p:cNvPr id="25613" name="Text Box 13"/>
          <p:cNvSpPr txBox="1">
            <a:spLocks noChangeArrowheads="1"/>
          </p:cNvSpPr>
          <p:nvPr/>
        </p:nvSpPr>
        <p:spPr bwMode="auto">
          <a:xfrm>
            <a:off x="2316163" y="1768475"/>
            <a:ext cx="152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eaLnBrk="1" hangingPunct="1">
              <a:spcBef>
                <a:spcPct val="0"/>
              </a:spcBef>
              <a:buFontTx/>
              <a:buNone/>
            </a:pPr>
            <a:r>
              <a:rPr lang="en-US" altLang="en-US" sz="1800" b="1" u="sng">
                <a:latin typeface="Times New Roman" pitchFamily="18" charset="0"/>
              </a:rPr>
              <a:t>Foundations/Government/NGOs</a:t>
            </a:r>
            <a:endParaRPr lang="en-US" altLang="en-US" sz="1800">
              <a:latin typeface="Times New Roman" pitchFamily="18" charset="0"/>
            </a:endParaRPr>
          </a:p>
        </p:txBody>
      </p:sp>
      <p:sp>
        <p:nvSpPr>
          <p:cNvPr id="25614" name="Text Box 14"/>
          <p:cNvSpPr txBox="1">
            <a:spLocks noChangeArrowheads="1"/>
          </p:cNvSpPr>
          <p:nvPr/>
        </p:nvSpPr>
        <p:spPr bwMode="auto">
          <a:xfrm>
            <a:off x="3581400" y="2895600"/>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eaLnBrk="1" hangingPunct="1">
              <a:spcBef>
                <a:spcPct val="0"/>
              </a:spcBef>
              <a:buFontTx/>
              <a:buNone/>
            </a:pPr>
            <a:r>
              <a:rPr lang="en-US" altLang="en-US" sz="1800" b="1" u="sng">
                <a:latin typeface="Times New Roman" pitchFamily="18" charset="0"/>
              </a:rPr>
              <a:t>Industry</a:t>
            </a:r>
          </a:p>
        </p:txBody>
      </p:sp>
      <p:sp>
        <p:nvSpPr>
          <p:cNvPr id="25615" name="Oval 15"/>
          <p:cNvSpPr>
            <a:spLocks noChangeArrowheads="1"/>
          </p:cNvSpPr>
          <p:nvPr/>
        </p:nvSpPr>
        <p:spPr bwMode="auto">
          <a:xfrm>
            <a:off x="4144963" y="1463675"/>
            <a:ext cx="1798637" cy="1698625"/>
          </a:xfrm>
          <a:prstGeom prst="ellipse">
            <a:avLst/>
          </a:prstGeom>
          <a:solidFill>
            <a:srgbClr val="6600FF">
              <a:alpha val="43137"/>
            </a:srgbClr>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algn="ctr" eaLnBrk="1" hangingPunct="1">
              <a:spcBef>
                <a:spcPct val="0"/>
              </a:spcBef>
              <a:buFontTx/>
              <a:buNone/>
            </a:pPr>
            <a:endParaRPr lang="en-GB" altLang="en-US" sz="1800">
              <a:latin typeface="Arial" pitchFamily="34" charset="0"/>
            </a:endParaRPr>
          </a:p>
        </p:txBody>
      </p:sp>
    </p:spTree>
    <p:extLst>
      <p:ext uri="{BB962C8B-B14F-4D97-AF65-F5344CB8AC3E}">
        <p14:creationId xmlns:p14="http://schemas.microsoft.com/office/powerpoint/2010/main" val="1195294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304800"/>
            <a:ext cx="548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a:spcBef>
                <a:spcPct val="0"/>
              </a:spcBef>
              <a:buFontTx/>
              <a:buNone/>
            </a:pPr>
            <a:r>
              <a:rPr lang="en-US" altLang="en-US" sz="2000" b="1" i="1">
                <a:latin typeface="Calibri" pitchFamily="34" charset="0"/>
              </a:rPr>
              <a:t>Aeras Gratefully Acknowledges the Volunteers in Our Clinical Trials, Hard Work of Many Partners, and Support of the Following Major Donors:</a:t>
            </a:r>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1417638"/>
            <a:ext cx="1819275" cy="147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81600"/>
            <a:ext cx="3124200"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Text Box 6"/>
          <p:cNvSpPr txBox="1">
            <a:spLocks noChangeArrowheads="1"/>
          </p:cNvSpPr>
          <p:nvPr/>
        </p:nvSpPr>
        <p:spPr bwMode="auto">
          <a:xfrm>
            <a:off x="5486400" y="2819400"/>
            <a:ext cx="30480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algn="ctr" eaLnBrk="1" hangingPunct="1">
              <a:spcBef>
                <a:spcPct val="50000"/>
              </a:spcBef>
              <a:buFontTx/>
              <a:buNone/>
            </a:pPr>
            <a:r>
              <a:rPr lang="en-US" altLang="en-US" sz="1000" b="1" i="1">
                <a:solidFill>
                  <a:srgbClr val="000000"/>
                </a:solidFill>
                <a:latin typeface="Arial" pitchFamily="34" charset="0"/>
              </a:rPr>
              <a:t>Netherlands Ministry of Foreign Affairs</a:t>
            </a:r>
          </a:p>
        </p:txBody>
      </p:sp>
      <p:pic>
        <p:nvPicPr>
          <p:cNvPr id="2663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876800"/>
            <a:ext cx="2743200" cy="133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1" name="Picture 8" descr="NIAID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276600"/>
            <a:ext cx="2768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75" y="3160713"/>
            <a:ext cx="1660525"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3" name="Rectangle 10"/>
          <p:cNvSpPr>
            <a:spLocks noChangeArrowheads="1"/>
          </p:cNvSpPr>
          <p:nvPr/>
        </p:nvSpPr>
        <p:spPr bwMode="auto">
          <a:xfrm>
            <a:off x="3444875" y="4114800"/>
            <a:ext cx="1889125"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spcBef>
                <a:spcPct val="20000"/>
              </a:spcBef>
              <a:buFont typeface="Arial" pitchFamily="34" charset="0"/>
              <a:buChar char="•"/>
              <a:defRPr sz="2800">
                <a:solidFill>
                  <a:schemeClr val="tx1"/>
                </a:solidFill>
                <a:latin typeface="Franklin Gothic Book" pitchFamily="34" charset="0"/>
              </a:defRPr>
            </a:lvl1pPr>
            <a:lvl2pPr marL="742950" indent="-285750" eaLnBrk="0" hangingPunct="0">
              <a:spcBef>
                <a:spcPct val="20000"/>
              </a:spcBef>
              <a:buFont typeface="Arial" pitchFamily="34" charset="0"/>
              <a:buChar char="–"/>
              <a:defRPr sz="2400">
                <a:solidFill>
                  <a:schemeClr val="tx1"/>
                </a:solidFill>
                <a:latin typeface="Franklin Gothic Book" pitchFamily="34" charset="0"/>
              </a:defRPr>
            </a:lvl2pPr>
            <a:lvl3pPr marL="1143000" indent="-228600" eaLnBrk="0" hangingPunct="0">
              <a:spcBef>
                <a:spcPct val="20000"/>
              </a:spcBef>
              <a:buFont typeface="Arial" pitchFamily="34" charset="0"/>
              <a:buChar char="•"/>
              <a:defRPr sz="2400">
                <a:solidFill>
                  <a:schemeClr val="tx1"/>
                </a:solidFill>
                <a:latin typeface="Franklin Gothic Book" pitchFamily="34" charset="0"/>
              </a:defRPr>
            </a:lvl3pPr>
            <a:lvl4pPr marL="1600200" indent="-228600" eaLnBrk="0" hangingPunct="0">
              <a:spcBef>
                <a:spcPct val="20000"/>
              </a:spcBef>
              <a:buFont typeface="Arial" pitchFamily="34" charset="0"/>
              <a:buChar char="–"/>
              <a:defRPr sz="2400">
                <a:solidFill>
                  <a:schemeClr val="tx1"/>
                </a:solidFill>
                <a:latin typeface="Franklin Gothic Book" pitchFamily="34" charset="0"/>
              </a:defRPr>
            </a:lvl4pPr>
            <a:lvl5pPr marL="2057400" indent="-228600" eaLnBrk="0" hangingPunct="0">
              <a:spcBef>
                <a:spcPct val="20000"/>
              </a:spcBef>
              <a:buFont typeface="Arial" pitchFamily="34" charset="0"/>
              <a:buChar char="»"/>
              <a:defRPr sz="2400">
                <a:solidFill>
                  <a:schemeClr val="tx1"/>
                </a:solidFill>
                <a:latin typeface="Franklin Gothic Book"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Franklin Gothic Book" pitchFamily="34" charset="0"/>
              </a:defRPr>
            </a:lvl9pPr>
          </a:lstStyle>
          <a:p>
            <a:pPr eaLnBrk="1" hangingPunct="1">
              <a:spcBef>
                <a:spcPct val="50000"/>
              </a:spcBef>
              <a:buFontTx/>
              <a:buNone/>
            </a:pPr>
            <a:r>
              <a:rPr lang="en-US" altLang="en-US" sz="1000" i="1">
                <a:latin typeface="Arial" pitchFamily="34" charset="0"/>
              </a:rPr>
              <a:t>US Food and Drug Administration</a:t>
            </a:r>
          </a:p>
        </p:txBody>
      </p:sp>
      <p:pic>
        <p:nvPicPr>
          <p:cNvPr id="26634" name="Picture 12" descr="WE_logotype_2col_CMY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5257800"/>
            <a:ext cx="31051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3" descr="EDCTP_DM-%2317000-v1-Logo2-Red-Tex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2971800"/>
            <a:ext cx="2500313"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725" y="1676400"/>
            <a:ext cx="3470275"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278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62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029200" y="2590800"/>
            <a:ext cx="4038599" cy="3657600"/>
            <a:chOff x="5257800" y="2889845"/>
            <a:chExt cx="3428999" cy="3282355"/>
          </a:xfrm>
        </p:grpSpPr>
        <p:pic>
          <p:nvPicPr>
            <p:cNvPr id="8" name="Picture 2" descr="http://sorryaboutyourweight.com/wp-content/uploads/2013/04/challenges1.jpg"/>
            <p:cNvPicPr>
              <a:picLocks noChangeAspect="1" noChangeArrowheads="1"/>
            </p:cNvPicPr>
            <p:nvPr/>
          </p:nvPicPr>
          <p:blipFill rotWithShape="1">
            <a:blip r:embed="rId3">
              <a:extLst>
                <a:ext uri="{28A0092B-C50C-407E-A947-70E740481C1C}">
                  <a14:useLocalDpi xmlns:a14="http://schemas.microsoft.com/office/drawing/2010/main" val="0"/>
                </a:ext>
              </a:extLst>
            </a:blip>
            <a:srcRect l="7569" t="5744" r="9862"/>
            <a:stretch/>
          </p:blipFill>
          <p:spPr bwMode="auto">
            <a:xfrm>
              <a:off x="5257800" y="2889845"/>
              <a:ext cx="3428999" cy="328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sorryaboutyourweight.com/wp-content/uploads/2013/04/challenges1.jpg"/>
            <p:cNvPicPr>
              <a:picLocks noChangeAspect="1" noChangeArrowheads="1"/>
            </p:cNvPicPr>
            <p:nvPr/>
          </p:nvPicPr>
          <p:blipFill rotWithShape="1">
            <a:blip r:embed="rId3">
              <a:extLst>
                <a:ext uri="{28A0092B-C50C-407E-A947-70E740481C1C}">
                  <a14:useLocalDpi xmlns:a14="http://schemas.microsoft.com/office/drawing/2010/main" val="0"/>
                </a:ext>
              </a:extLst>
            </a:blip>
            <a:srcRect l="64449" t="94803"/>
            <a:stretch/>
          </p:blipFill>
          <p:spPr bwMode="auto">
            <a:xfrm>
              <a:off x="7210424" y="5991225"/>
              <a:ext cx="14763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pPr algn="l"/>
            <a:r>
              <a:rPr lang="en-US" dirty="0" smtClean="0"/>
              <a:t>Key challenges in vaccine development</a:t>
            </a:r>
            <a:endParaRPr lang="en-US" dirty="0"/>
          </a:p>
        </p:txBody>
      </p:sp>
      <p:sp>
        <p:nvSpPr>
          <p:cNvPr id="7" name="Content Placeholder 2"/>
          <p:cNvSpPr>
            <a:spLocks noGrp="1"/>
          </p:cNvSpPr>
          <p:nvPr>
            <p:ph idx="1"/>
          </p:nvPr>
        </p:nvSpPr>
        <p:spPr>
          <a:xfrm>
            <a:off x="304800" y="1447800"/>
            <a:ext cx="8229600" cy="1295400"/>
          </a:xfrm>
        </p:spPr>
        <p:txBody>
          <a:bodyPr rtlCol="0">
            <a:noAutofit/>
          </a:bodyPr>
          <a:lstStyle/>
          <a:p>
            <a:pPr eaLnBrk="1" fontAlgn="auto" hangingPunct="1">
              <a:spcAft>
                <a:spcPts val="0"/>
              </a:spcAft>
              <a:defRPr/>
            </a:pPr>
            <a:r>
              <a:rPr lang="en-US" sz="2000" dirty="0" smtClean="0">
                <a:solidFill>
                  <a:schemeClr val="tx1"/>
                </a:solidFill>
              </a:rPr>
              <a:t>Unknown correlation between animal models and human protection</a:t>
            </a:r>
          </a:p>
          <a:p>
            <a:pPr eaLnBrk="1" fontAlgn="auto" hangingPunct="1">
              <a:spcAft>
                <a:spcPts val="0"/>
              </a:spcAft>
              <a:defRPr/>
            </a:pPr>
            <a:endParaRPr lang="en-US" sz="2000" dirty="0">
              <a:solidFill>
                <a:schemeClr val="tx1"/>
              </a:solidFill>
            </a:endParaRPr>
          </a:p>
          <a:p>
            <a:pPr eaLnBrk="1" fontAlgn="auto" hangingPunct="1">
              <a:spcAft>
                <a:spcPts val="0"/>
              </a:spcAft>
              <a:defRPr/>
            </a:pPr>
            <a:r>
              <a:rPr lang="en-US" sz="2000" dirty="0" smtClean="0">
                <a:solidFill>
                  <a:schemeClr val="tx1"/>
                </a:solidFill>
              </a:rPr>
              <a:t>Animal challenge studies are long and expensive</a:t>
            </a:r>
          </a:p>
          <a:p>
            <a:pPr eaLnBrk="1" fontAlgn="auto" hangingPunct="1">
              <a:spcAft>
                <a:spcPts val="0"/>
              </a:spcAft>
              <a:defRPr/>
            </a:pPr>
            <a:endParaRPr lang="en-US" sz="2000" dirty="0">
              <a:solidFill>
                <a:schemeClr val="tx1"/>
              </a:solidFill>
            </a:endParaRPr>
          </a:p>
          <a:p>
            <a:pPr eaLnBrk="1" fontAlgn="auto" hangingPunct="1">
              <a:spcAft>
                <a:spcPts val="0"/>
              </a:spcAft>
              <a:defRPr/>
            </a:pPr>
            <a:endParaRPr lang="en-US" sz="2000" dirty="0">
              <a:solidFill>
                <a:schemeClr val="tx1"/>
              </a:solidFill>
            </a:endParaRPr>
          </a:p>
          <a:p>
            <a:pPr marL="0" indent="0" eaLnBrk="1" fontAlgn="auto" hangingPunct="1">
              <a:spcAft>
                <a:spcPts val="0"/>
              </a:spcAft>
              <a:buFont typeface="Arial" pitchFamily="34" charset="0"/>
              <a:buNone/>
              <a:defRPr/>
            </a:pPr>
            <a:endParaRPr lang="en-US" sz="2000" dirty="0" smtClean="0">
              <a:solidFill>
                <a:schemeClr val="tx1"/>
              </a:solidFill>
            </a:endParaRPr>
          </a:p>
        </p:txBody>
      </p:sp>
      <p:sp>
        <p:nvSpPr>
          <p:cNvPr id="9" name="Content Placeholder 2"/>
          <p:cNvSpPr txBox="1">
            <a:spLocks/>
          </p:cNvSpPr>
          <p:nvPr/>
        </p:nvSpPr>
        <p:spPr bwMode="auto">
          <a:xfrm>
            <a:off x="304800" y="25146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endParaRPr lang="en-US" sz="2000" dirty="0" smtClean="0"/>
          </a:p>
          <a:p>
            <a:pPr eaLnBrk="1" fontAlgn="auto" hangingPunct="1">
              <a:spcAft>
                <a:spcPts val="0"/>
              </a:spcAft>
              <a:defRPr/>
            </a:pPr>
            <a:r>
              <a:rPr lang="en-US" sz="2000" dirty="0"/>
              <a:t>Lack of immune correlate of protection</a:t>
            </a:r>
          </a:p>
          <a:p>
            <a:pPr eaLnBrk="1" fontAlgn="auto" hangingPunct="1">
              <a:spcAft>
                <a:spcPts val="0"/>
              </a:spcAft>
              <a:defRPr/>
            </a:pPr>
            <a:endParaRPr lang="en-US" sz="2000" dirty="0" smtClean="0"/>
          </a:p>
          <a:p>
            <a:pPr eaLnBrk="1" fontAlgn="auto" hangingPunct="1">
              <a:spcAft>
                <a:spcPts val="0"/>
              </a:spcAft>
              <a:defRPr/>
            </a:pPr>
            <a:r>
              <a:rPr lang="en-US" sz="2000" dirty="0" smtClean="0"/>
              <a:t>Optimal antigen identification unclear</a:t>
            </a:r>
          </a:p>
          <a:p>
            <a:pPr marL="0" indent="0" eaLnBrk="1" fontAlgn="auto" hangingPunct="1">
              <a:spcAft>
                <a:spcPts val="0"/>
              </a:spcAft>
              <a:buFont typeface="Arial" pitchFamily="34" charset="0"/>
              <a:buNone/>
              <a:defRPr/>
            </a:pPr>
            <a:endParaRPr lang="en-US" sz="2000" dirty="0" smtClean="0"/>
          </a:p>
          <a:p>
            <a:pPr eaLnBrk="1" fontAlgn="auto" hangingPunct="1">
              <a:spcAft>
                <a:spcPts val="0"/>
              </a:spcAft>
              <a:defRPr/>
            </a:pPr>
            <a:r>
              <a:rPr lang="en-US" sz="2000" dirty="0" smtClean="0"/>
              <a:t>Protective human immunity not well understood:  ~10% develop active disease</a:t>
            </a:r>
          </a:p>
          <a:p>
            <a:pPr eaLnBrk="1" fontAlgn="auto" hangingPunct="1">
              <a:spcAft>
                <a:spcPts val="0"/>
              </a:spcAft>
              <a:defRPr/>
            </a:pPr>
            <a:endParaRPr lang="en-US" sz="2000" dirty="0" smtClean="0"/>
          </a:p>
          <a:p>
            <a:pPr eaLnBrk="1" fontAlgn="auto" hangingPunct="1">
              <a:spcAft>
                <a:spcPts val="0"/>
              </a:spcAft>
              <a:defRPr/>
            </a:pPr>
            <a:r>
              <a:rPr lang="en-US" sz="2000" dirty="0" smtClean="0"/>
              <a:t>Very large sample sizes required for Phase III efficacy studies</a:t>
            </a:r>
          </a:p>
          <a:p>
            <a:pPr marL="0" indent="0" eaLnBrk="1" fontAlgn="auto" hangingPunct="1">
              <a:spcAft>
                <a:spcPts val="0"/>
              </a:spcAft>
              <a:buNone/>
              <a:defRPr/>
            </a:pPr>
            <a:endParaRPr lang="en-US" sz="2000" dirty="0" smtClean="0"/>
          </a:p>
          <a:p>
            <a:pPr eaLnBrk="1" fontAlgn="auto" hangingPunct="1">
              <a:spcAft>
                <a:spcPts val="0"/>
              </a:spcAft>
              <a:defRPr/>
            </a:pPr>
            <a:endParaRPr lang="en-US" sz="2000" dirty="0" smtClean="0"/>
          </a:p>
          <a:p>
            <a:pPr eaLnBrk="1" fontAlgn="auto" hangingPunct="1">
              <a:spcAft>
                <a:spcPts val="0"/>
              </a:spcAft>
              <a:defRPr/>
            </a:pPr>
            <a:endParaRPr lang="en-US" sz="2000" dirty="0" smtClean="0"/>
          </a:p>
          <a:p>
            <a:pPr marL="0" indent="0" eaLnBrk="1" fontAlgn="auto" hangingPunct="1">
              <a:spcAft>
                <a:spcPts val="0"/>
              </a:spcAft>
              <a:buFont typeface="Arial" pitchFamily="34" charset="0"/>
              <a:buNone/>
              <a:defRPr/>
            </a:pPr>
            <a:endParaRPr lang="en-US" sz="2000" dirty="0" smtClean="0"/>
          </a:p>
        </p:txBody>
      </p:sp>
    </p:spTree>
    <p:extLst>
      <p:ext uri="{BB962C8B-B14F-4D97-AF65-F5344CB8AC3E}">
        <p14:creationId xmlns:p14="http://schemas.microsoft.com/office/powerpoint/2010/main" val="1003070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Progress</a:t>
            </a:r>
            <a:endParaRPr lang="en-US" dirty="0"/>
          </a:p>
        </p:txBody>
      </p:sp>
      <p:sp>
        <p:nvSpPr>
          <p:cNvPr id="3" name="Content Placeholder 2"/>
          <p:cNvSpPr>
            <a:spLocks noGrp="1"/>
          </p:cNvSpPr>
          <p:nvPr>
            <p:ph idx="1"/>
          </p:nvPr>
        </p:nvSpPr>
        <p:spPr>
          <a:xfrm>
            <a:off x="3733800" y="1371601"/>
            <a:ext cx="4953000" cy="2529840"/>
          </a:xfrm>
        </p:spPr>
        <p:txBody>
          <a:bodyPr>
            <a:normAutofit fontScale="77500" lnSpcReduction="20000"/>
          </a:bodyPr>
          <a:lstStyle/>
          <a:p>
            <a:r>
              <a:rPr lang="en-US" dirty="0" smtClean="0">
                <a:solidFill>
                  <a:schemeClr val="tx1"/>
                </a:solidFill>
              </a:rPr>
              <a:t>We have identified immune responses that help to control TB</a:t>
            </a:r>
          </a:p>
          <a:p>
            <a:pPr lvl="1">
              <a:buFont typeface="Arial" panose="020B0604020202020204" pitchFamily="34" charset="0"/>
              <a:buChar char="•"/>
            </a:pPr>
            <a:r>
              <a:rPr lang="en-US" dirty="0" smtClean="0">
                <a:solidFill>
                  <a:schemeClr val="tx1"/>
                </a:solidFill>
              </a:rPr>
              <a:t>CD4+ T cells (from HIV+ patients)</a:t>
            </a:r>
          </a:p>
          <a:p>
            <a:pPr lvl="1">
              <a:buFont typeface="Arial" panose="020B0604020202020204" pitchFamily="34" charset="0"/>
              <a:buChar char="•"/>
            </a:pPr>
            <a:r>
              <a:rPr lang="en-US" dirty="0" smtClean="0">
                <a:solidFill>
                  <a:schemeClr val="tx1"/>
                </a:solidFill>
              </a:rPr>
              <a:t>CD8+ T cells (NHP models)</a:t>
            </a:r>
          </a:p>
          <a:p>
            <a:pPr lvl="1">
              <a:buFont typeface="Arial" panose="020B0604020202020204" pitchFamily="34" charset="0"/>
              <a:buChar char="•"/>
            </a:pPr>
            <a:r>
              <a:rPr lang="en-US" dirty="0" smtClean="0">
                <a:solidFill>
                  <a:schemeClr val="tx1"/>
                </a:solidFill>
              </a:rPr>
              <a:t>IFN-</a:t>
            </a:r>
            <a:r>
              <a:rPr lang="en-US" dirty="0" smtClean="0">
                <a:solidFill>
                  <a:schemeClr val="tx1"/>
                </a:solidFill>
                <a:sym typeface="Symbol"/>
              </a:rPr>
              <a:t></a:t>
            </a:r>
            <a:r>
              <a:rPr lang="en-US" dirty="0" smtClean="0">
                <a:solidFill>
                  <a:schemeClr val="tx1"/>
                </a:solidFill>
              </a:rPr>
              <a:t> pathways (human deficiencies)</a:t>
            </a:r>
          </a:p>
          <a:p>
            <a:pPr lvl="1">
              <a:buFont typeface="Arial" panose="020B0604020202020204" pitchFamily="34" charset="0"/>
              <a:buChar char="•"/>
            </a:pPr>
            <a:r>
              <a:rPr lang="en-US" dirty="0" smtClean="0">
                <a:solidFill>
                  <a:schemeClr val="tx1"/>
                </a:solidFill>
              </a:rPr>
              <a:t>TNF (TNF blocking antibodies)</a:t>
            </a:r>
          </a:p>
          <a:p>
            <a:pPr lvl="1"/>
            <a:endParaRPr lang="en-US" dirty="0">
              <a:solidFill>
                <a:schemeClr val="tx1"/>
              </a:solidFill>
            </a:endParaRPr>
          </a:p>
          <a:p>
            <a:pPr marL="0" indent="0">
              <a:buNone/>
            </a:pPr>
            <a:endParaRPr lang="en-US" dirty="0">
              <a:solidFill>
                <a:schemeClr val="tx1"/>
              </a:solidFill>
            </a:endParaRPr>
          </a:p>
        </p:txBody>
      </p:sp>
      <p:pic>
        <p:nvPicPr>
          <p:cNvPr id="8194" name="Picture 2" descr="http://3.bp.blogspot.com/-1B-FdaGJ_AI/UAtS88MnycI/AAAAAAAAExg/YsI8yAvdn4w/s400/slow+progr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3352800" cy="268224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381000" y="3947160"/>
            <a:ext cx="8305800" cy="2529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Refining animal models</a:t>
            </a:r>
          </a:p>
          <a:p>
            <a:r>
              <a:rPr lang="en-US" dirty="0" smtClean="0"/>
              <a:t>Expanding immunological assays to look at more facets of the immune response (looking beyond Th1)</a:t>
            </a:r>
          </a:p>
          <a:p>
            <a:r>
              <a:rPr lang="en-US" dirty="0" smtClean="0"/>
              <a:t>Expansion of the clinical pipeline to test novel platforms and gain more knowledge on human immune responses and their impact on human disease</a:t>
            </a:r>
          </a:p>
          <a:p>
            <a:pPr marL="0" indent="0">
              <a:buFont typeface="Arial" pitchFamily="34" charset="0"/>
              <a:buNone/>
            </a:pPr>
            <a:endParaRPr lang="en-US" dirty="0"/>
          </a:p>
        </p:txBody>
      </p:sp>
    </p:spTree>
    <p:extLst>
      <p:ext uri="{BB962C8B-B14F-4D97-AF65-F5344CB8AC3E}">
        <p14:creationId xmlns:p14="http://schemas.microsoft.com/office/powerpoint/2010/main" val="2315794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Immune assays for measuring responses to TB vaccines</a:t>
            </a:r>
            <a:endParaRPr lang="en-US" dirty="0"/>
          </a:p>
        </p:txBody>
      </p:sp>
      <p:sp>
        <p:nvSpPr>
          <p:cNvPr id="3" name="Content Placeholder 2"/>
          <p:cNvSpPr>
            <a:spLocks noGrp="1"/>
          </p:cNvSpPr>
          <p:nvPr>
            <p:ph idx="1"/>
          </p:nvPr>
        </p:nvSpPr>
        <p:spPr>
          <a:xfrm>
            <a:off x="457200" y="1371600"/>
            <a:ext cx="8229600" cy="4983163"/>
          </a:xfrm>
        </p:spPr>
        <p:txBody>
          <a:bodyPr>
            <a:normAutofit/>
          </a:bodyPr>
          <a:lstStyle/>
          <a:p>
            <a:r>
              <a:rPr lang="en-US" sz="2000" dirty="0" smtClean="0">
                <a:solidFill>
                  <a:schemeClr val="tx1"/>
                </a:solidFill>
              </a:rPr>
              <a:t>Simple assays (measuring single variables)</a:t>
            </a:r>
          </a:p>
          <a:p>
            <a:pPr lvl="2"/>
            <a:r>
              <a:rPr lang="en-US" sz="2000" dirty="0" smtClean="0">
                <a:solidFill>
                  <a:schemeClr val="tx1"/>
                </a:solidFill>
              </a:rPr>
              <a:t>ELISA (cytokines, antibodies, </a:t>
            </a:r>
            <a:r>
              <a:rPr lang="en-US" sz="2000" dirty="0" err="1" smtClean="0">
                <a:solidFill>
                  <a:schemeClr val="tx1"/>
                </a:solidFill>
              </a:rPr>
              <a:t>etc</a:t>
            </a:r>
            <a:r>
              <a:rPr lang="en-US" sz="2000" dirty="0" smtClean="0">
                <a:solidFill>
                  <a:schemeClr val="tx1"/>
                </a:solidFill>
              </a:rPr>
              <a:t>)</a:t>
            </a:r>
          </a:p>
          <a:p>
            <a:pPr lvl="2"/>
            <a:r>
              <a:rPr lang="en-US" sz="2000" dirty="0" err="1" smtClean="0">
                <a:solidFill>
                  <a:schemeClr val="tx1"/>
                </a:solidFill>
              </a:rPr>
              <a:t>ELISpot</a:t>
            </a:r>
            <a:r>
              <a:rPr lang="en-US" sz="2000" dirty="0" smtClean="0">
                <a:solidFill>
                  <a:schemeClr val="tx1"/>
                </a:solidFill>
              </a:rPr>
              <a:t> (cytokines, B cell responses)</a:t>
            </a:r>
          </a:p>
          <a:p>
            <a:pPr lvl="2"/>
            <a:r>
              <a:rPr lang="en-US" sz="2000" dirty="0" smtClean="0">
                <a:solidFill>
                  <a:schemeClr val="tx1"/>
                </a:solidFill>
              </a:rPr>
              <a:t>Western blot (antibodies)</a:t>
            </a:r>
          </a:p>
          <a:p>
            <a:pPr lvl="2"/>
            <a:r>
              <a:rPr lang="en-US" sz="2000" dirty="0" smtClean="0">
                <a:solidFill>
                  <a:schemeClr val="tx1"/>
                </a:solidFill>
              </a:rPr>
              <a:t>Proliferation assays </a:t>
            </a:r>
          </a:p>
          <a:p>
            <a:pPr lvl="2"/>
            <a:r>
              <a:rPr lang="en-US" sz="2000" dirty="0" smtClean="0">
                <a:solidFill>
                  <a:schemeClr val="tx1"/>
                </a:solidFill>
              </a:rPr>
              <a:t>MGIA</a:t>
            </a:r>
          </a:p>
          <a:p>
            <a:pPr lvl="2"/>
            <a:endParaRPr lang="en-US" sz="2000" dirty="0">
              <a:solidFill>
                <a:schemeClr val="tx1"/>
              </a:solidFill>
            </a:endParaRPr>
          </a:p>
          <a:p>
            <a:r>
              <a:rPr lang="en-US" sz="2000" dirty="0" smtClean="0">
                <a:solidFill>
                  <a:schemeClr val="tx1"/>
                </a:solidFill>
              </a:rPr>
              <a:t>Complex assays</a:t>
            </a:r>
          </a:p>
          <a:p>
            <a:pPr lvl="2"/>
            <a:r>
              <a:rPr lang="en-US" sz="2000" dirty="0" smtClean="0">
                <a:solidFill>
                  <a:schemeClr val="tx1"/>
                </a:solidFill>
              </a:rPr>
              <a:t>Tetramers</a:t>
            </a:r>
          </a:p>
          <a:p>
            <a:pPr lvl="2"/>
            <a:r>
              <a:rPr lang="en-US" sz="2000" dirty="0" smtClean="0">
                <a:solidFill>
                  <a:schemeClr val="tx1"/>
                </a:solidFill>
              </a:rPr>
              <a:t>ICS (whole blood or PBMC ICS by flow </a:t>
            </a:r>
            <a:r>
              <a:rPr lang="en-US" sz="2000" dirty="0" err="1" smtClean="0">
                <a:solidFill>
                  <a:schemeClr val="tx1"/>
                </a:solidFill>
              </a:rPr>
              <a:t>cytometry</a:t>
            </a:r>
            <a:r>
              <a:rPr lang="en-US" sz="2000" dirty="0" smtClean="0">
                <a:solidFill>
                  <a:schemeClr val="tx1"/>
                </a:solidFill>
              </a:rPr>
              <a:t>)</a:t>
            </a:r>
          </a:p>
          <a:p>
            <a:pPr lvl="2"/>
            <a:r>
              <a:rPr lang="en-US" sz="2000" dirty="0" smtClean="0">
                <a:solidFill>
                  <a:schemeClr val="tx1"/>
                </a:solidFill>
              </a:rPr>
              <a:t>Multiplex (measure multiple cytokines or antibodies)</a:t>
            </a:r>
          </a:p>
        </p:txBody>
      </p:sp>
      <p:pic>
        <p:nvPicPr>
          <p:cNvPr id="4" name="Picture 13" descr="http://www.biotech.univ.gda.pl/odl/serological/picimmuno/el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01" r="5630" b="50000"/>
          <a:stretch/>
        </p:blipFill>
        <p:spPr bwMode="auto">
          <a:xfrm>
            <a:off x="6516174" y="1524000"/>
            <a:ext cx="1256226" cy="9135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bio-rad.com/webroot/web/images/lsr/solutions/technologies/protein_functional_analysis/multiplex_immunoassays/technology_detail/antibody-conjugated-fluorescent-bead-based-assay-multiplex-immunoassay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801" y="4724400"/>
            <a:ext cx="1511999"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L:\Immunology\R&amp;D\ELISpot\CMV Donors 030812\CMV Donors 030812 p2\C7.CT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676900" y="2019300"/>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http://www.antibodies-online.com/media/270/images/anti-Tissue+Specific+Transplantation+Antigen+P35B+TSTA3+antibody_original_AT4386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8774" y="2514600"/>
            <a:ext cx="403113" cy="723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8175" y="3810000"/>
            <a:ext cx="8286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gdusa.com/images/bbl-mgit-tubes-large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4600" y="3200400"/>
            <a:ext cx="619125" cy="61912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219200" y="1981200"/>
            <a:ext cx="6096000" cy="3124200"/>
            <a:chOff x="1219200" y="1981200"/>
            <a:chExt cx="6096000" cy="3124200"/>
          </a:xfrm>
        </p:grpSpPr>
        <p:sp>
          <p:nvSpPr>
            <p:cNvPr id="9" name="Oval 8"/>
            <p:cNvSpPr/>
            <p:nvPr/>
          </p:nvSpPr>
          <p:spPr>
            <a:xfrm>
              <a:off x="1219200" y="1981200"/>
              <a:ext cx="4572000" cy="590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19200" y="4514850"/>
              <a:ext cx="6096000" cy="590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97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IFN-</a:t>
            </a:r>
            <a:r>
              <a:rPr lang="en-US" dirty="0" smtClean="0">
                <a:sym typeface="Symbol"/>
              </a:rPr>
              <a:t></a:t>
            </a:r>
            <a:r>
              <a:rPr lang="en-US" dirty="0" smtClean="0"/>
              <a:t> </a:t>
            </a:r>
            <a:r>
              <a:rPr lang="en-US" dirty="0" err="1" smtClean="0"/>
              <a:t>ELISpot</a:t>
            </a:r>
            <a:endParaRPr lang="en-US" dirty="0"/>
          </a:p>
        </p:txBody>
      </p:sp>
      <p:sp>
        <p:nvSpPr>
          <p:cNvPr id="5" name="Slide Number Placeholder 4"/>
          <p:cNvSpPr>
            <a:spLocks noGrp="1"/>
          </p:cNvSpPr>
          <p:nvPr>
            <p:ph type="sldNum" sz="quarter" idx="4"/>
          </p:nvPr>
        </p:nvSpPr>
        <p:spPr/>
        <p:txBody>
          <a:bodyPr/>
          <a:lstStyle/>
          <a:p>
            <a:fld id="{55C8B060-8D54-4B79-BB80-AEADF9C29428}" type="slidenum">
              <a:rPr lang="en-US" smtClean="0"/>
              <a:t>6</a:t>
            </a:fld>
            <a:endParaRPr lang="en-US" dirty="0"/>
          </a:p>
        </p:txBody>
      </p:sp>
      <p:sp>
        <p:nvSpPr>
          <p:cNvPr id="4" name="Content Placeholder 2"/>
          <p:cNvSpPr>
            <a:spLocks noGrp="1"/>
          </p:cNvSpPr>
          <p:nvPr>
            <p:ph idx="1"/>
          </p:nvPr>
        </p:nvSpPr>
        <p:spPr>
          <a:xfrm>
            <a:off x="457200" y="1371600"/>
            <a:ext cx="4800600" cy="3124199"/>
          </a:xfrm>
        </p:spPr>
        <p:txBody>
          <a:bodyPr>
            <a:normAutofit/>
          </a:bodyPr>
          <a:lstStyle/>
          <a:p>
            <a:r>
              <a:rPr lang="en-US" sz="2000" dirty="0" smtClean="0">
                <a:solidFill>
                  <a:schemeClr val="tx1"/>
                </a:solidFill>
              </a:rPr>
              <a:t>Our </a:t>
            </a:r>
            <a:r>
              <a:rPr lang="en-US" sz="2000" dirty="0" err="1" smtClean="0">
                <a:solidFill>
                  <a:schemeClr val="tx1"/>
                </a:solidFill>
              </a:rPr>
              <a:t>ELISpot</a:t>
            </a:r>
            <a:r>
              <a:rPr lang="en-US" sz="2000" dirty="0" smtClean="0">
                <a:solidFill>
                  <a:schemeClr val="tx1"/>
                </a:solidFill>
              </a:rPr>
              <a:t> assay is based on the assay currently in use by the </a:t>
            </a:r>
            <a:r>
              <a:rPr lang="en-US" sz="2000" dirty="0" smtClean="0">
                <a:solidFill>
                  <a:schemeClr val="tx1"/>
                </a:solidFill>
              </a:rPr>
              <a:t>HVTN</a:t>
            </a:r>
          </a:p>
          <a:p>
            <a:endParaRPr lang="en-US" sz="2000" dirty="0">
              <a:solidFill>
                <a:schemeClr val="tx1"/>
              </a:solidFill>
            </a:endParaRPr>
          </a:p>
          <a:p>
            <a:r>
              <a:rPr lang="en-US" sz="2000" dirty="0" err="1">
                <a:solidFill>
                  <a:schemeClr val="tx1"/>
                </a:solidFill>
              </a:rPr>
              <a:t>ELISpot</a:t>
            </a:r>
            <a:r>
              <a:rPr lang="en-US" sz="2000" dirty="0">
                <a:solidFill>
                  <a:schemeClr val="tx1"/>
                </a:solidFill>
              </a:rPr>
              <a:t> is a simple assay that is relatively easy to qualify and validate</a:t>
            </a:r>
          </a:p>
          <a:p>
            <a:endParaRPr lang="en-US" sz="2000" dirty="0" smtClean="0">
              <a:solidFill>
                <a:schemeClr val="tx1"/>
              </a:solidFill>
            </a:endParaRPr>
          </a:p>
          <a:p>
            <a:r>
              <a:rPr lang="en-US" sz="2000" dirty="0" smtClean="0">
                <a:solidFill>
                  <a:schemeClr val="tx1"/>
                </a:solidFill>
              </a:rPr>
              <a:t>Ideal </a:t>
            </a:r>
            <a:r>
              <a:rPr lang="en-US" sz="2000" dirty="0" smtClean="0">
                <a:solidFill>
                  <a:schemeClr val="tx1"/>
                </a:solidFill>
              </a:rPr>
              <a:t>as </a:t>
            </a:r>
            <a:r>
              <a:rPr lang="en-US" sz="2000" dirty="0" smtClean="0">
                <a:solidFill>
                  <a:schemeClr val="tx1"/>
                </a:solidFill>
              </a:rPr>
              <a:t>an immunogenicity assay in efficacy trials</a:t>
            </a:r>
            <a:endParaRPr lang="en-US" sz="2000" dirty="0">
              <a:solidFill>
                <a:schemeClr val="tx1"/>
              </a:solidFill>
            </a:endParaRPr>
          </a:p>
          <a:p>
            <a:endParaRPr lang="en-US" sz="2000" dirty="0" smtClean="0">
              <a:solidFill>
                <a:schemeClr val="tx1"/>
              </a:solidFill>
            </a:endParaRPr>
          </a:p>
        </p:txBody>
      </p:sp>
      <p:pic>
        <p:nvPicPr>
          <p:cNvPr id="6" name="Picture 13" descr="L:\Immunology\R&amp;D\ELISpot\CMV Donors 030812\CMV Donors 030812 p2\C7.CT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105400" y="6858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57200" y="4114800"/>
            <a:ext cx="8610600" cy="2209800"/>
          </a:xfrm>
        </p:spPr>
        <p:txBody>
          <a:bodyPr>
            <a:normAutofit/>
          </a:bodyPr>
          <a:lstStyle/>
          <a:p>
            <a:endParaRPr lang="en-US" sz="2000" dirty="0">
              <a:solidFill>
                <a:schemeClr val="tx1"/>
              </a:solidFill>
            </a:endParaRPr>
          </a:p>
          <a:p>
            <a:endParaRPr lang="en-US" sz="2000" dirty="0" smtClean="0">
              <a:solidFill>
                <a:schemeClr val="tx1"/>
              </a:solidFill>
            </a:endParaRPr>
          </a:p>
        </p:txBody>
      </p:sp>
      <p:sp>
        <p:nvSpPr>
          <p:cNvPr id="8" name="Content Placeholder 2"/>
          <p:cNvSpPr>
            <a:spLocks noGrp="1"/>
          </p:cNvSpPr>
          <p:nvPr>
            <p:ph idx="1"/>
          </p:nvPr>
        </p:nvSpPr>
        <p:spPr>
          <a:xfrm>
            <a:off x="457200" y="4495801"/>
            <a:ext cx="8305800" cy="1752599"/>
          </a:xfrm>
        </p:spPr>
        <p:txBody>
          <a:bodyPr>
            <a:normAutofit/>
          </a:bodyPr>
          <a:lstStyle/>
          <a:p>
            <a:r>
              <a:rPr lang="en-US" sz="2000" dirty="0" smtClean="0">
                <a:solidFill>
                  <a:schemeClr val="tx1"/>
                </a:solidFill>
              </a:rPr>
              <a:t>Highly sensitive</a:t>
            </a:r>
          </a:p>
          <a:p>
            <a:endParaRPr lang="en-US" sz="2000" dirty="0">
              <a:solidFill>
                <a:schemeClr val="tx1"/>
              </a:solidFill>
            </a:endParaRPr>
          </a:p>
          <a:p>
            <a:r>
              <a:rPr lang="en-US" sz="2000" dirty="0" smtClean="0">
                <a:solidFill>
                  <a:schemeClr val="tx1"/>
                </a:solidFill>
              </a:rPr>
              <a:t>Extremely limited assessment of immune responses compared to other assays such as ICS</a:t>
            </a:r>
            <a:endParaRPr lang="en-US" sz="2000" dirty="0">
              <a:solidFill>
                <a:schemeClr val="tx1"/>
              </a:solidFill>
            </a:endParaRPr>
          </a:p>
          <a:p>
            <a:endParaRPr lang="en-US" sz="2000" dirty="0" smtClean="0">
              <a:solidFill>
                <a:schemeClr val="tx1"/>
              </a:solidFill>
            </a:endParaRPr>
          </a:p>
        </p:txBody>
      </p:sp>
    </p:spTree>
    <p:extLst>
      <p:ext uri="{BB962C8B-B14F-4D97-AF65-F5344CB8AC3E}">
        <p14:creationId xmlns:p14="http://schemas.microsoft.com/office/powerpoint/2010/main" val="2081635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13-color ICS assay</a:t>
            </a:r>
            <a:endParaRPr lang="en-US" dirty="0"/>
          </a:p>
        </p:txBody>
      </p:sp>
      <p:sp>
        <p:nvSpPr>
          <p:cNvPr id="5" name="Slide Number Placeholder 4"/>
          <p:cNvSpPr>
            <a:spLocks noGrp="1"/>
          </p:cNvSpPr>
          <p:nvPr>
            <p:ph type="sldNum" sz="quarter" idx="4"/>
          </p:nvPr>
        </p:nvSpPr>
        <p:spPr/>
        <p:txBody>
          <a:bodyPr/>
          <a:lstStyle/>
          <a:p>
            <a:fld id="{55C8B060-8D54-4B79-BB80-AEADF9C29428}" type="slidenum">
              <a:rPr lang="en-US" smtClean="0"/>
              <a:t>7</a:t>
            </a:fld>
            <a:endParaRPr lang="en-US" dirty="0"/>
          </a:p>
        </p:txBody>
      </p:sp>
      <p:sp>
        <p:nvSpPr>
          <p:cNvPr id="8" name="Rectangle 2"/>
          <p:cNvSpPr txBox="1">
            <a:spLocks noChangeArrowheads="1"/>
          </p:cNvSpPr>
          <p:nvPr/>
        </p:nvSpPr>
        <p:spPr>
          <a:xfrm>
            <a:off x="304800" y="1181100"/>
            <a:ext cx="6858000" cy="419100"/>
          </a:xfrm>
          <a:prstGeom prst="rect">
            <a:avLst/>
          </a:prstGeom>
          <a:noFill/>
        </p:spPr>
        <p:txBody>
          <a:bodyPr vert="horz" lIns="91440" tIns="45720" rIns="91440" bIns="45720" rtlCol="0" anchor="t">
            <a:normAutofit lnSpcReduction="10000"/>
          </a:bodyPr>
          <a:lstStyle>
            <a:lvl1pPr algn="l" defTabSz="914400" rtl="0" eaLnBrk="1" latinLnBrk="0" hangingPunct="1">
              <a:spcBef>
                <a:spcPct val="0"/>
              </a:spcBef>
              <a:buNone/>
              <a:defRPr sz="3200" kern="1200">
                <a:solidFill>
                  <a:srgbClr val="245A8A"/>
                </a:solidFill>
                <a:latin typeface="+mj-lt"/>
                <a:ea typeface="+mj-ea"/>
                <a:cs typeface="+mj-cs"/>
              </a:defRPr>
            </a:lvl1pPr>
          </a:lstStyle>
          <a:p>
            <a:pPr>
              <a:lnSpc>
                <a:spcPct val="120000"/>
              </a:lnSpc>
            </a:pPr>
            <a:r>
              <a:rPr lang="en-US" sz="1800" dirty="0" smtClean="0">
                <a:solidFill>
                  <a:schemeClr val="tx1"/>
                </a:solidFill>
                <a:latin typeface="Franklin Gothic Book" pitchFamily="-52" charset="0"/>
              </a:rPr>
              <a:t>The Panel</a:t>
            </a:r>
            <a:endParaRPr lang="en-US" dirty="0" smtClean="0">
              <a:solidFill>
                <a:schemeClr val="tx1"/>
              </a:solidFill>
              <a:latin typeface="Franklin Gothic Book" pitchFamily="-52"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243438543"/>
              </p:ext>
            </p:extLst>
          </p:nvPr>
        </p:nvGraphicFramePr>
        <p:xfrm>
          <a:off x="5715000" y="362585"/>
          <a:ext cx="2895600" cy="5933440"/>
        </p:xfrm>
        <a:graphic>
          <a:graphicData uri="http://schemas.openxmlformats.org/drawingml/2006/table">
            <a:tbl>
              <a:tblPr firstRow="1" bandRow="1">
                <a:tableStyleId>{F5AB1C69-6EDB-4FF4-983F-18BD219EF322}</a:tableStyleId>
              </a:tblPr>
              <a:tblGrid>
                <a:gridCol w="1752600"/>
                <a:gridCol w="1143000"/>
              </a:tblGrid>
              <a:tr h="370840">
                <a:tc>
                  <a:txBody>
                    <a:bodyPr/>
                    <a:lstStyle/>
                    <a:p>
                      <a:pPr algn="l"/>
                      <a:r>
                        <a:rPr lang="en-US" dirty="0" smtClean="0">
                          <a:solidFill>
                            <a:schemeClr val="tx1"/>
                          </a:solidFill>
                        </a:rPr>
                        <a:t>Purpose</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a:r>
                        <a:rPr lang="en-US" dirty="0" smtClean="0">
                          <a:solidFill>
                            <a:schemeClr val="tx1"/>
                          </a:solidFill>
                        </a:rPr>
                        <a:t>Marker</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40000"/>
                        <a:lumOff val="60000"/>
                      </a:schemeClr>
                    </a:solidFill>
                  </a:tcPr>
                </a:tc>
              </a:tr>
              <a:tr h="370840">
                <a:tc rowSpan="3">
                  <a:txBody>
                    <a:bodyPr/>
                    <a:lstStyle/>
                    <a:p>
                      <a:pPr algn="l"/>
                      <a:r>
                        <a:rPr lang="en-US" dirty="0" smtClean="0">
                          <a:solidFill>
                            <a:schemeClr val="tx1"/>
                          </a:solidFill>
                        </a:rPr>
                        <a:t>Dump</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r>
                        <a:rPr lang="en-US" dirty="0" smtClean="0">
                          <a:solidFill>
                            <a:schemeClr val="tx1"/>
                          </a:solidFill>
                        </a:rPr>
                        <a:t>Viability</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4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smtClean="0">
                          <a:solidFill>
                            <a:schemeClr val="tx1"/>
                          </a:solidFill>
                        </a:rPr>
                        <a:t>CD14</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4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smtClean="0">
                          <a:solidFill>
                            <a:schemeClr val="tx1"/>
                          </a:solidFill>
                        </a:rPr>
                        <a:t>CD19</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r>
              <a:tr h="370840">
                <a:tc rowSpan="3">
                  <a:txBody>
                    <a:bodyPr/>
                    <a:lstStyle/>
                    <a:p>
                      <a:pPr algn="l"/>
                      <a:r>
                        <a:rPr lang="en-US" dirty="0" smtClean="0">
                          <a:solidFill>
                            <a:schemeClr val="tx1"/>
                          </a:solidFill>
                        </a:rPr>
                        <a:t>Lineage</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dirty="0" smtClean="0">
                          <a:solidFill>
                            <a:schemeClr val="tx1"/>
                          </a:solidFill>
                        </a:rPr>
                        <a:t>CD3</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smtClean="0">
                          <a:solidFill>
                            <a:schemeClr val="tx1"/>
                          </a:solidFill>
                        </a:rPr>
                        <a:t>CD4</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smtClean="0">
                          <a:solidFill>
                            <a:schemeClr val="tx1"/>
                          </a:solidFill>
                        </a:rPr>
                        <a:t>CD8</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pPr algn="l"/>
                      <a:r>
                        <a:rPr lang="en-US" dirty="0" smtClean="0">
                          <a:solidFill>
                            <a:schemeClr val="tx1"/>
                          </a:solidFill>
                        </a:rPr>
                        <a:t>Degranulation</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l"/>
                      <a:r>
                        <a:rPr lang="en-US" dirty="0" smtClean="0">
                          <a:solidFill>
                            <a:schemeClr val="tx1"/>
                          </a:solidFill>
                        </a:rPr>
                        <a:t>CD107a</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r h="370840">
                <a:tc>
                  <a:txBody>
                    <a:bodyPr/>
                    <a:lstStyle/>
                    <a:p>
                      <a:pPr algn="l"/>
                      <a:r>
                        <a:rPr lang="en-US" dirty="0" smtClean="0">
                          <a:solidFill>
                            <a:schemeClr val="tx1"/>
                          </a:solidFill>
                        </a:rPr>
                        <a:t>B cell</a:t>
                      </a:r>
                      <a:r>
                        <a:rPr lang="en-US" baseline="0" dirty="0" smtClean="0">
                          <a:solidFill>
                            <a:schemeClr val="tx1"/>
                          </a:solidFill>
                        </a:rPr>
                        <a:t> help</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l"/>
                      <a:r>
                        <a:rPr lang="en-US" dirty="0" smtClean="0">
                          <a:solidFill>
                            <a:schemeClr val="tx1"/>
                          </a:solidFill>
                        </a:rPr>
                        <a:t>CD154</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r h="370840">
                <a:tc rowSpan="3">
                  <a:txBody>
                    <a:bodyPr/>
                    <a:lstStyle/>
                    <a:p>
                      <a:pPr algn="l"/>
                      <a:r>
                        <a:rPr lang="en-US" dirty="0" smtClean="0">
                          <a:solidFill>
                            <a:schemeClr val="tx1"/>
                          </a:solidFill>
                        </a:rPr>
                        <a:t>Th1 cytokines</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l"/>
                      <a:r>
                        <a:rPr lang="en-US" dirty="0" smtClean="0">
                          <a:solidFill>
                            <a:schemeClr val="tx1"/>
                          </a:solidFill>
                        </a:rPr>
                        <a:t>IFN-</a:t>
                      </a:r>
                      <a:r>
                        <a:rPr lang="en-US" dirty="0" smtClean="0">
                          <a:sym typeface="Symbol"/>
                        </a:rPr>
                        <a:t></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smtClean="0">
                          <a:solidFill>
                            <a:schemeClr val="tx1"/>
                          </a:solidFill>
                        </a:rPr>
                        <a:t>IL-2</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smtClean="0">
                          <a:solidFill>
                            <a:schemeClr val="tx1"/>
                          </a:solidFill>
                        </a:rPr>
                        <a:t>TNF</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r h="370840">
                <a:tc>
                  <a:txBody>
                    <a:bodyPr/>
                    <a:lstStyle/>
                    <a:p>
                      <a:pPr algn="l"/>
                      <a:r>
                        <a:rPr lang="en-US" dirty="0" smtClean="0">
                          <a:solidFill>
                            <a:schemeClr val="tx1"/>
                          </a:solidFill>
                        </a:rPr>
                        <a:t>Th17</a:t>
                      </a:r>
                      <a:r>
                        <a:rPr lang="en-US" baseline="0" dirty="0" smtClean="0">
                          <a:solidFill>
                            <a:schemeClr val="tx1"/>
                          </a:solidFill>
                        </a:rPr>
                        <a:t> </a:t>
                      </a:r>
                      <a:r>
                        <a:rPr lang="en-US" baseline="0" dirty="0" smtClean="0">
                          <a:solidFill>
                            <a:schemeClr val="tx1"/>
                          </a:solidFill>
                        </a:rPr>
                        <a:t>cytokine</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l"/>
                      <a:r>
                        <a:rPr lang="en-US" dirty="0" smtClean="0">
                          <a:solidFill>
                            <a:schemeClr val="tx1"/>
                          </a:solidFill>
                        </a:rPr>
                        <a:t>IL-17</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r h="370840">
                <a:tc>
                  <a:txBody>
                    <a:bodyPr/>
                    <a:lstStyle/>
                    <a:p>
                      <a:pPr algn="l"/>
                      <a:r>
                        <a:rPr lang="en-US" dirty="0" smtClean="0">
                          <a:solidFill>
                            <a:schemeClr val="tx1"/>
                          </a:solidFill>
                        </a:rPr>
                        <a:t>Th22 </a:t>
                      </a:r>
                      <a:r>
                        <a:rPr lang="en-US" dirty="0" smtClean="0">
                          <a:solidFill>
                            <a:schemeClr val="tx1"/>
                          </a:solidFill>
                        </a:rPr>
                        <a:t>cytokine</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l"/>
                      <a:r>
                        <a:rPr lang="en-US" dirty="0" smtClean="0">
                          <a:solidFill>
                            <a:schemeClr val="tx1"/>
                          </a:solidFill>
                        </a:rPr>
                        <a:t>IL-22</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r h="370840">
                <a:tc rowSpan="2">
                  <a:txBody>
                    <a:bodyPr/>
                    <a:lstStyle/>
                    <a:p>
                      <a:pPr algn="l"/>
                      <a:r>
                        <a:rPr lang="en-US" dirty="0" smtClean="0">
                          <a:solidFill>
                            <a:schemeClr val="tx1"/>
                          </a:solidFill>
                        </a:rPr>
                        <a:t>Memory</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l"/>
                      <a:r>
                        <a:rPr lang="en-US" dirty="0" smtClean="0">
                          <a:solidFill>
                            <a:schemeClr val="tx1"/>
                          </a:solidFill>
                        </a:rPr>
                        <a:t>CCR7</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smtClean="0">
                          <a:solidFill>
                            <a:schemeClr val="tx1"/>
                          </a:solidFill>
                        </a:rPr>
                        <a:t>CD45RO</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r>
            </a:tbl>
          </a:graphicData>
        </a:graphic>
      </p:graphicFrame>
      <p:sp>
        <p:nvSpPr>
          <p:cNvPr id="10" name="TextBox 9"/>
          <p:cNvSpPr txBox="1"/>
          <p:nvPr/>
        </p:nvSpPr>
        <p:spPr>
          <a:xfrm>
            <a:off x="609600" y="1539299"/>
            <a:ext cx="811441" cy="584775"/>
          </a:xfrm>
          <a:prstGeom prst="rect">
            <a:avLst/>
          </a:prstGeom>
          <a:noFill/>
        </p:spPr>
        <p:txBody>
          <a:bodyPr wrap="none" rtlCol="0">
            <a:spAutoFit/>
          </a:bodyPr>
          <a:lstStyle/>
          <a:p>
            <a:pPr algn="ctr"/>
            <a:r>
              <a:rPr lang="en-US" dirty="0" smtClean="0">
                <a:solidFill>
                  <a:srgbClr val="814AD2"/>
                </a:solidFill>
              </a:rPr>
              <a:t>Violet</a:t>
            </a:r>
          </a:p>
          <a:p>
            <a:pPr algn="ctr"/>
            <a:r>
              <a:rPr lang="en-US" dirty="0" smtClean="0">
                <a:solidFill>
                  <a:srgbClr val="814AD2"/>
                </a:solidFill>
              </a:rPr>
              <a:t>407nm</a:t>
            </a:r>
            <a:endParaRPr lang="en-US" dirty="0">
              <a:solidFill>
                <a:srgbClr val="814AD2"/>
              </a:solidFill>
            </a:endParaRPr>
          </a:p>
        </p:txBody>
      </p:sp>
      <p:sp>
        <p:nvSpPr>
          <p:cNvPr id="11" name="TextBox 10"/>
          <p:cNvSpPr txBox="1"/>
          <p:nvPr/>
        </p:nvSpPr>
        <p:spPr>
          <a:xfrm>
            <a:off x="1855559" y="1545074"/>
            <a:ext cx="811441" cy="584775"/>
          </a:xfrm>
          <a:prstGeom prst="rect">
            <a:avLst/>
          </a:prstGeom>
          <a:noFill/>
        </p:spPr>
        <p:txBody>
          <a:bodyPr wrap="none" rtlCol="0">
            <a:spAutoFit/>
          </a:bodyPr>
          <a:lstStyle/>
          <a:p>
            <a:pPr algn="ctr"/>
            <a:r>
              <a:rPr lang="en-US" dirty="0" smtClean="0">
                <a:solidFill>
                  <a:srgbClr val="0070C0"/>
                </a:solidFill>
              </a:rPr>
              <a:t>Blue</a:t>
            </a:r>
          </a:p>
          <a:p>
            <a:pPr algn="ctr"/>
            <a:r>
              <a:rPr lang="en-US" dirty="0" smtClean="0">
                <a:solidFill>
                  <a:srgbClr val="0070C0"/>
                </a:solidFill>
              </a:rPr>
              <a:t>488nm</a:t>
            </a:r>
            <a:endParaRPr lang="en-US" dirty="0">
              <a:solidFill>
                <a:srgbClr val="0070C0"/>
              </a:solidFill>
            </a:endParaRPr>
          </a:p>
        </p:txBody>
      </p:sp>
      <p:sp>
        <p:nvSpPr>
          <p:cNvPr id="12" name="TextBox 11"/>
          <p:cNvSpPr txBox="1"/>
          <p:nvPr/>
        </p:nvSpPr>
        <p:spPr>
          <a:xfrm>
            <a:off x="2998559" y="1548825"/>
            <a:ext cx="811441" cy="584775"/>
          </a:xfrm>
          <a:prstGeom prst="rect">
            <a:avLst/>
          </a:prstGeom>
          <a:noFill/>
        </p:spPr>
        <p:txBody>
          <a:bodyPr wrap="none" rtlCol="0">
            <a:spAutoFit/>
          </a:bodyPr>
          <a:lstStyle/>
          <a:p>
            <a:pPr algn="ctr"/>
            <a:r>
              <a:rPr lang="en-US" dirty="0" smtClean="0">
                <a:solidFill>
                  <a:srgbClr val="00CC00"/>
                </a:solidFill>
              </a:rPr>
              <a:t>Green</a:t>
            </a:r>
          </a:p>
          <a:p>
            <a:pPr algn="ctr"/>
            <a:r>
              <a:rPr lang="en-US" dirty="0" smtClean="0">
                <a:solidFill>
                  <a:srgbClr val="00CC00"/>
                </a:solidFill>
              </a:rPr>
              <a:t>532nm</a:t>
            </a:r>
            <a:endParaRPr lang="en-US" dirty="0">
              <a:solidFill>
                <a:srgbClr val="00CC00"/>
              </a:solidFill>
            </a:endParaRPr>
          </a:p>
        </p:txBody>
      </p:sp>
      <p:sp>
        <p:nvSpPr>
          <p:cNvPr id="13" name="TextBox 12"/>
          <p:cNvSpPr txBox="1"/>
          <p:nvPr/>
        </p:nvSpPr>
        <p:spPr>
          <a:xfrm>
            <a:off x="4293959" y="1548825"/>
            <a:ext cx="811441" cy="584775"/>
          </a:xfrm>
          <a:prstGeom prst="rect">
            <a:avLst/>
          </a:prstGeom>
          <a:noFill/>
        </p:spPr>
        <p:txBody>
          <a:bodyPr wrap="none" rtlCol="0">
            <a:spAutoFit/>
          </a:bodyPr>
          <a:lstStyle/>
          <a:p>
            <a:pPr algn="ctr"/>
            <a:r>
              <a:rPr lang="en-US" dirty="0" smtClean="0">
                <a:solidFill>
                  <a:srgbClr val="FF0000"/>
                </a:solidFill>
              </a:rPr>
              <a:t>Red</a:t>
            </a:r>
          </a:p>
          <a:p>
            <a:pPr algn="ctr"/>
            <a:r>
              <a:rPr lang="en-US" dirty="0" smtClean="0">
                <a:solidFill>
                  <a:srgbClr val="FF0000"/>
                </a:solidFill>
              </a:rPr>
              <a:t>640nm</a:t>
            </a:r>
            <a:endParaRPr lang="en-US" dirty="0">
              <a:solidFill>
                <a:srgbClr val="FF0000"/>
              </a:solidFill>
            </a:endParaRPr>
          </a:p>
        </p:txBody>
      </p:sp>
      <p:pic>
        <p:nvPicPr>
          <p:cNvPr id="14"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47292" t="40058" r="31406" b="18638"/>
          <a:stretch/>
        </p:blipFill>
        <p:spPr bwMode="auto">
          <a:xfrm rot="16200000">
            <a:off x="1101797" y="1711396"/>
            <a:ext cx="3895725" cy="472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987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assay</a:t>
            </a:r>
            <a:endParaRPr lang="en-US" dirty="0"/>
          </a:p>
        </p:txBody>
      </p:sp>
      <p:sp>
        <p:nvSpPr>
          <p:cNvPr id="5" name="Slide Number Placeholder 4"/>
          <p:cNvSpPr>
            <a:spLocks noGrp="1"/>
          </p:cNvSpPr>
          <p:nvPr>
            <p:ph type="sldNum" sz="quarter" idx="4"/>
          </p:nvPr>
        </p:nvSpPr>
        <p:spPr/>
        <p:txBody>
          <a:bodyPr/>
          <a:lstStyle/>
          <a:p>
            <a:fld id="{55C8B060-8D54-4B79-BB80-AEADF9C29428}" type="slidenum">
              <a:rPr lang="en-US" smtClean="0"/>
              <a:t>8</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98" t="13055" r="28799" b="47532"/>
          <a:stretch/>
        </p:blipFill>
        <p:spPr bwMode="auto">
          <a:xfrm>
            <a:off x="2590800" y="76200"/>
            <a:ext cx="5267326"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09" t="53390" r="26249" b="11019"/>
          <a:stretch/>
        </p:blipFill>
        <p:spPr bwMode="auto">
          <a:xfrm>
            <a:off x="152400" y="3048000"/>
            <a:ext cx="6556916"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5715000"/>
            <a:ext cx="3276600" cy="523220"/>
          </a:xfrm>
          <a:prstGeom prst="rect">
            <a:avLst/>
          </a:prstGeom>
          <a:noFill/>
        </p:spPr>
        <p:txBody>
          <a:bodyPr wrap="square" rtlCol="0">
            <a:spAutoFit/>
          </a:bodyPr>
          <a:lstStyle/>
          <a:p>
            <a:r>
              <a:rPr lang="en-US" sz="1400" dirty="0" smtClean="0"/>
              <a:t>OMIP-22</a:t>
            </a:r>
          </a:p>
          <a:p>
            <a:r>
              <a:rPr lang="en-US" sz="1400" dirty="0" smtClean="0"/>
              <a:t>A. Graves et al.  Cytometry Part A.  2014</a:t>
            </a:r>
            <a:endParaRPr lang="en-US" sz="1400"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323" t="36296" r="43333" b="32130"/>
          <a:stretch/>
        </p:blipFill>
        <p:spPr bwMode="auto">
          <a:xfrm>
            <a:off x="6774286" y="3190874"/>
            <a:ext cx="2316084"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91001" y="5715000"/>
            <a:ext cx="4572000" cy="646331"/>
          </a:xfrm>
          <a:prstGeom prst="rect">
            <a:avLst/>
          </a:prstGeom>
          <a:noFill/>
        </p:spPr>
        <p:txBody>
          <a:bodyPr wrap="square" rtlCol="0">
            <a:spAutoFit/>
          </a:bodyPr>
          <a:lstStyle/>
          <a:p>
            <a:r>
              <a:rPr lang="en-US" b="1" dirty="0" smtClean="0">
                <a:solidFill>
                  <a:srgbClr val="FF0000"/>
                </a:solidFill>
              </a:rPr>
              <a:t>How do you adequately control such a complex assay?</a:t>
            </a:r>
            <a:endParaRPr lang="en-US" b="1" dirty="0">
              <a:solidFill>
                <a:srgbClr val="FF0000"/>
              </a:solidFill>
            </a:endParaRPr>
          </a:p>
        </p:txBody>
      </p:sp>
    </p:spTree>
    <p:extLst>
      <p:ext uri="{BB962C8B-B14F-4D97-AF65-F5344CB8AC3E}">
        <p14:creationId xmlns:p14="http://schemas.microsoft.com/office/powerpoint/2010/main" val="3685507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for assay controls</a:t>
            </a:r>
            <a:endParaRPr lang="en-US" dirty="0"/>
          </a:p>
        </p:txBody>
      </p:sp>
      <p:sp>
        <p:nvSpPr>
          <p:cNvPr id="5" name="Slide Number Placeholder 4"/>
          <p:cNvSpPr>
            <a:spLocks noGrp="1"/>
          </p:cNvSpPr>
          <p:nvPr>
            <p:ph type="sldNum" sz="quarter" idx="4"/>
          </p:nvPr>
        </p:nvSpPr>
        <p:spPr/>
        <p:txBody>
          <a:bodyPr/>
          <a:lstStyle/>
          <a:p>
            <a:fld id="{55C8B060-8D54-4B79-BB80-AEADF9C29428}" type="slidenum">
              <a:rPr lang="en-US" smtClean="0"/>
              <a:t>9</a:t>
            </a:fld>
            <a:endParaRPr lang="en-US" dirty="0"/>
          </a:p>
        </p:txBody>
      </p:sp>
      <p:sp>
        <p:nvSpPr>
          <p:cNvPr id="6" name="Content Placeholder 2"/>
          <p:cNvSpPr>
            <a:spLocks noGrp="1"/>
          </p:cNvSpPr>
          <p:nvPr>
            <p:ph idx="1"/>
          </p:nvPr>
        </p:nvSpPr>
        <p:spPr>
          <a:xfrm>
            <a:off x="457200" y="1447800"/>
            <a:ext cx="8610600" cy="4572000"/>
          </a:xfrm>
        </p:spPr>
        <p:txBody>
          <a:bodyPr>
            <a:normAutofit/>
          </a:bodyPr>
          <a:lstStyle/>
          <a:p>
            <a:r>
              <a:rPr lang="en-US" sz="2000" dirty="0" smtClean="0">
                <a:solidFill>
                  <a:schemeClr val="tx1"/>
                </a:solidFill>
              </a:rPr>
              <a:t>We obtained </a:t>
            </a:r>
            <a:r>
              <a:rPr lang="en-US" sz="2000" dirty="0" err="1" smtClean="0">
                <a:solidFill>
                  <a:schemeClr val="tx1"/>
                </a:solidFill>
              </a:rPr>
              <a:t>leukapheresis</a:t>
            </a:r>
            <a:r>
              <a:rPr lang="en-US" sz="2000" dirty="0" smtClean="0">
                <a:solidFill>
                  <a:schemeClr val="tx1"/>
                </a:solidFill>
              </a:rPr>
              <a:t> samples from CMV-reactive donors for use as assay controls in the IFN-</a:t>
            </a:r>
            <a:r>
              <a:rPr lang="en-US" sz="2000" dirty="0" smtClean="0">
                <a:solidFill>
                  <a:schemeClr val="tx1"/>
                </a:solidFill>
                <a:sym typeface="Symbol"/>
              </a:rPr>
              <a:t> </a:t>
            </a:r>
            <a:r>
              <a:rPr lang="en-US" sz="2000" dirty="0" err="1" smtClean="0">
                <a:solidFill>
                  <a:schemeClr val="tx1"/>
                </a:solidFill>
                <a:sym typeface="Symbol"/>
              </a:rPr>
              <a:t>ELISpot</a:t>
            </a:r>
            <a:endParaRPr lang="en-US" sz="2000" dirty="0" smtClean="0">
              <a:solidFill>
                <a:schemeClr val="tx1"/>
              </a:solidFill>
              <a:sym typeface="Symbol"/>
            </a:endParaRPr>
          </a:p>
          <a:p>
            <a:endParaRPr lang="en-US" sz="2000" dirty="0">
              <a:solidFill>
                <a:schemeClr val="tx1"/>
              </a:solidFill>
              <a:sym typeface="Symbol"/>
            </a:endParaRPr>
          </a:p>
          <a:p>
            <a:r>
              <a:rPr lang="en-US" sz="2000" dirty="0" smtClean="0">
                <a:solidFill>
                  <a:schemeClr val="tx1"/>
                </a:solidFill>
                <a:sym typeface="Symbol"/>
              </a:rPr>
              <a:t>Each </a:t>
            </a:r>
            <a:r>
              <a:rPr lang="en-US" sz="2000" dirty="0" err="1" smtClean="0">
                <a:solidFill>
                  <a:schemeClr val="tx1"/>
                </a:solidFill>
                <a:sym typeface="Symbol"/>
              </a:rPr>
              <a:t>leukapheresis</a:t>
            </a:r>
            <a:r>
              <a:rPr lang="en-US" sz="2000" dirty="0" smtClean="0">
                <a:solidFill>
                  <a:schemeClr val="tx1"/>
                </a:solidFill>
                <a:sym typeface="Symbol"/>
              </a:rPr>
              <a:t> sample generated 400-700 vials of PBMC (25 x 10e6 cells per vial)</a:t>
            </a:r>
          </a:p>
          <a:p>
            <a:endParaRPr lang="en-US" sz="2000" dirty="0" smtClean="0">
              <a:solidFill>
                <a:schemeClr val="tx1"/>
              </a:solidFill>
            </a:endParaRPr>
          </a:p>
          <a:p>
            <a:r>
              <a:rPr lang="en-US" sz="2000" dirty="0">
                <a:solidFill>
                  <a:schemeClr val="tx1"/>
                </a:solidFill>
              </a:rPr>
              <a:t>Obtained every 25</a:t>
            </a:r>
            <a:r>
              <a:rPr lang="en-US" sz="2000" baseline="30000" dirty="0">
                <a:solidFill>
                  <a:schemeClr val="tx1"/>
                </a:solidFill>
              </a:rPr>
              <a:t>th</a:t>
            </a:r>
            <a:r>
              <a:rPr lang="en-US" sz="2000" dirty="0">
                <a:solidFill>
                  <a:schemeClr val="tx1"/>
                </a:solidFill>
              </a:rPr>
              <a:t> vial from the series for evaluation of stability of the </a:t>
            </a:r>
            <a:r>
              <a:rPr lang="en-US" sz="2000" dirty="0" smtClean="0">
                <a:solidFill>
                  <a:schemeClr val="tx1"/>
                </a:solidFill>
              </a:rPr>
              <a:t>first </a:t>
            </a:r>
            <a:r>
              <a:rPr lang="en-US" sz="2000" dirty="0" err="1" smtClean="0">
                <a:solidFill>
                  <a:schemeClr val="tx1"/>
                </a:solidFill>
              </a:rPr>
              <a:t>leukapheresis</a:t>
            </a:r>
            <a:r>
              <a:rPr lang="en-US" sz="2000" dirty="0" smtClean="0">
                <a:solidFill>
                  <a:schemeClr val="tx1"/>
                </a:solidFill>
              </a:rPr>
              <a:t> sample </a:t>
            </a:r>
            <a:r>
              <a:rPr lang="en-US" sz="2000" dirty="0">
                <a:solidFill>
                  <a:schemeClr val="tx1"/>
                </a:solidFill>
              </a:rPr>
              <a:t>following the freezing process</a:t>
            </a:r>
          </a:p>
          <a:p>
            <a:endParaRPr lang="en-US" sz="2000" dirty="0">
              <a:solidFill>
                <a:schemeClr val="tx1"/>
              </a:solidFill>
            </a:endParaRPr>
          </a:p>
          <a:p>
            <a:endParaRPr lang="en-US" sz="2000" dirty="0" smtClean="0">
              <a:solidFill>
                <a:schemeClr val="tx1"/>
              </a:solidFill>
            </a:endParaRPr>
          </a:p>
        </p:txBody>
      </p:sp>
    </p:spTree>
    <p:extLst>
      <p:ext uri="{BB962C8B-B14F-4D97-AF65-F5344CB8AC3E}">
        <p14:creationId xmlns:p14="http://schemas.microsoft.com/office/powerpoint/2010/main" val="51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PowerPoint Presentation">
  <a:themeElements>
    <a:clrScheme name="Aeras Theme">
      <a:dk1>
        <a:sysClr val="windowText" lastClr="000000"/>
      </a:dk1>
      <a:lt1>
        <a:sysClr val="window" lastClr="FFFFFF"/>
      </a:lt1>
      <a:dk2>
        <a:srgbClr val="00447C"/>
      </a:dk2>
      <a:lt2>
        <a:srgbClr val="0081C6"/>
      </a:lt2>
      <a:accent1>
        <a:srgbClr val="492F92"/>
      </a:accent1>
      <a:accent2>
        <a:srgbClr val="9D3393"/>
      </a:accent2>
      <a:accent3>
        <a:srgbClr val="66A1D6"/>
      </a:accent3>
      <a:accent4>
        <a:srgbClr val="9CC0E5"/>
      </a:accent4>
      <a:accent5>
        <a:srgbClr val="DAE5F5"/>
      </a:accent5>
      <a:accent6>
        <a:srgbClr val="063368"/>
      </a:accent6>
      <a:hlink>
        <a:srgbClr val="0D6CBA"/>
      </a:hlink>
      <a:folHlink>
        <a:srgbClr val="8A1B80"/>
      </a:folHlink>
    </a:clrScheme>
    <a:fontScheme name="Aeras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Aeras new theme">
      <a:dk1>
        <a:sysClr val="windowText" lastClr="000000"/>
      </a:dk1>
      <a:lt1>
        <a:srgbClr val="FFFFFF"/>
      </a:lt1>
      <a:dk2>
        <a:srgbClr val="002B52"/>
      </a:dk2>
      <a:lt2>
        <a:srgbClr val="0064A4"/>
      </a:lt2>
      <a:accent1>
        <a:srgbClr val="002B52"/>
      </a:accent1>
      <a:accent2>
        <a:srgbClr val="0064A4"/>
      </a:accent2>
      <a:accent3>
        <a:srgbClr val="79206E"/>
      </a:accent3>
      <a:accent4>
        <a:srgbClr val="2D1C65"/>
      </a:accent4>
      <a:accent5>
        <a:srgbClr val="FFFFFE"/>
      </a:accent5>
      <a:accent6>
        <a:srgbClr val="FFFFFE"/>
      </a:accent6>
      <a:hlink>
        <a:srgbClr val="FFFFFE"/>
      </a:hlink>
      <a:folHlink>
        <a:srgbClr val="FFFFFE"/>
      </a:folHlink>
    </a:clrScheme>
    <a:fontScheme name="Aeras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PowerPoint Presentation</Template>
  <TotalTime>878</TotalTime>
  <Words>1624</Words>
  <Application>Microsoft Office PowerPoint</Application>
  <PresentationFormat>On-screen Show (4:3)</PresentationFormat>
  <Paragraphs>323</Paragraphs>
  <Slides>22</Slides>
  <Notes>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New PowerPoint Presentation</vt:lpstr>
      <vt:lpstr>Custom Design</vt:lpstr>
      <vt:lpstr>In Pursuit of the Unknown: Standardizing Endpoint Assays for Evaluating Complex Immunological Signatures</vt:lpstr>
      <vt:lpstr>Tuberculosis:  a devastating epidemic</vt:lpstr>
      <vt:lpstr>Key challenges in vaccine development</vt:lpstr>
      <vt:lpstr>Progress</vt:lpstr>
      <vt:lpstr>Immune assays for measuring responses to TB vaccines</vt:lpstr>
      <vt:lpstr>IFN- ELISpot</vt:lpstr>
      <vt:lpstr>13-color ICS assay</vt:lpstr>
      <vt:lpstr>ICS assay</vt:lpstr>
      <vt:lpstr>Strategy for assay controls</vt:lpstr>
      <vt:lpstr>Trending of the first leukapheresis sample</vt:lpstr>
      <vt:lpstr>Subsequent samples with Cool Cells</vt:lpstr>
      <vt:lpstr>Long-term trending</vt:lpstr>
      <vt:lpstr>Addressing the downward trend</vt:lpstr>
      <vt:lpstr>Conclusions regarding assay stability</vt:lpstr>
      <vt:lpstr>Assay performance</vt:lpstr>
      <vt:lpstr>AERAS-402/MVA85A</vt:lpstr>
      <vt:lpstr>AERAS-402/MVA85A study design</vt:lpstr>
      <vt:lpstr>AERAS-402/MVA85A</vt:lpstr>
      <vt:lpstr>PowerPoint Presentation</vt:lpstr>
      <vt:lpstr>Aeras global partners</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Anstine, Rosella</dc:creator>
  <cp:lastModifiedBy>David Hokey</cp:lastModifiedBy>
  <cp:revision>57</cp:revision>
  <dcterms:created xsi:type="dcterms:W3CDTF">2013-06-13T18:51:45Z</dcterms:created>
  <dcterms:modified xsi:type="dcterms:W3CDTF">2014-10-01T11:49:41Z</dcterms:modified>
</cp:coreProperties>
</file>