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08" r:id="rId2"/>
    <p:sldId id="309" r:id="rId3"/>
    <p:sldId id="256" r:id="rId4"/>
    <p:sldId id="272" r:id="rId5"/>
    <p:sldId id="273" r:id="rId6"/>
    <p:sldId id="274" r:id="rId7"/>
    <p:sldId id="275" r:id="rId8"/>
    <p:sldId id="276" r:id="rId9"/>
    <p:sldId id="277" r:id="rId10"/>
    <p:sldId id="295" r:id="rId11"/>
    <p:sldId id="278" r:id="rId12"/>
    <p:sldId id="279" r:id="rId13"/>
    <p:sldId id="280" r:id="rId14"/>
    <p:sldId id="281" r:id="rId15"/>
    <p:sldId id="257" r:id="rId16"/>
    <p:sldId id="263" r:id="rId17"/>
    <p:sldId id="259" r:id="rId18"/>
    <p:sldId id="260" r:id="rId19"/>
    <p:sldId id="261" r:id="rId20"/>
    <p:sldId id="262" r:id="rId21"/>
    <p:sldId id="258" r:id="rId22"/>
    <p:sldId id="283" r:id="rId23"/>
    <p:sldId id="264" r:id="rId24"/>
    <p:sldId id="265" r:id="rId25"/>
    <p:sldId id="266" r:id="rId26"/>
    <p:sldId id="284" r:id="rId27"/>
    <p:sldId id="285" r:id="rId28"/>
    <p:sldId id="282" r:id="rId29"/>
    <p:sldId id="287" r:id="rId30"/>
    <p:sldId id="288" r:id="rId31"/>
    <p:sldId id="270" r:id="rId32"/>
    <p:sldId id="286" r:id="rId33"/>
    <p:sldId id="290" r:id="rId34"/>
    <p:sldId id="298" r:id="rId35"/>
    <p:sldId id="294" r:id="rId36"/>
    <p:sldId id="299" r:id="rId37"/>
    <p:sldId id="291" r:id="rId38"/>
    <p:sldId id="302" r:id="rId39"/>
    <p:sldId id="289" r:id="rId40"/>
    <p:sldId id="292" r:id="rId41"/>
    <p:sldId id="293" r:id="rId42"/>
    <p:sldId id="303" r:id="rId43"/>
    <p:sldId id="304" r:id="rId44"/>
    <p:sldId id="305" r:id="rId45"/>
    <p:sldId id="306" r:id="rId46"/>
    <p:sldId id="307" r:id="rId47"/>
    <p:sldId id="296" r:id="rId48"/>
    <p:sldId id="297"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32D26-0256-4B63-A02A-0F653B89D86F}" type="datetimeFigureOut">
              <a:rPr lang="en-US" smtClean="0"/>
              <a:pPr/>
              <a:t>10/10/2014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AA351-FAD6-4EC1-9C41-B1FAE85A2A7A}" type="slidenum">
              <a:rPr lang="en-US" smtClean="0"/>
              <a:pPr/>
              <a:t>‹#›</a:t>
            </a:fld>
            <a:endParaRPr lang="en-US"/>
          </a:p>
        </p:txBody>
      </p:sp>
    </p:spTree>
    <p:extLst>
      <p:ext uri="{BB962C8B-B14F-4D97-AF65-F5344CB8AC3E}">
        <p14:creationId xmlns:p14="http://schemas.microsoft.com/office/powerpoint/2010/main" val="47938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AA351-FAD6-4EC1-9C41-B1FAE85A2A7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7D82A1D6-C769-42EC-BBAC-15A557E6756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comb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D82A1D6-C769-42EC-BBAC-15A557E6756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comb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D82A1D6-C769-42EC-BBAC-15A557E6756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comb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8A83B7-8E76-4126-8B04-6467F71F0F4F}" type="datetimeFigureOut">
              <a:rPr lang="en-US" smtClean="0"/>
              <a:pPr/>
              <a:t>10/10/2014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B8A83B7-8E76-4126-8B04-6467F71F0F4F}" type="datetimeFigureOut">
              <a:rPr lang="en-US" smtClean="0"/>
              <a:pPr/>
              <a:t>10/10/2014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7D82A1D6-C769-42EC-BBAC-15A557E6756C}" type="slidenum">
              <a:rPr lang="en-US" smtClean="0"/>
              <a:pPr/>
              <a:t>‹#›</a:t>
            </a:fld>
            <a:endParaRPr lang="en-US"/>
          </a:p>
        </p:txBody>
      </p:sp>
    </p:spTree>
  </p:cSld>
  <p:clrMapOvr>
    <a:masterClrMapping/>
  </p:clrMapOvr>
  <p:transition spd="med">
    <p:comb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8A83B7-8E76-4126-8B04-6467F71F0F4F}" type="datetimeFigureOut">
              <a:rPr lang="en-US" smtClean="0"/>
              <a:pPr/>
              <a:t>10/10/2014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D82A1D6-C769-42EC-BBAC-15A557E675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omb dir="vert"/>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Haarbalgmilbe.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en.wikipedia.org/w/index.php?title=Demodex_caprae&amp;action=edit&amp;redlink=1" TargetMode="External"/><Relationship Id="rId13" Type="http://schemas.openxmlformats.org/officeDocument/2006/relationships/hyperlink" Target="http://en.wikipedia.org/w/index.php?title=Demodex_equi&amp;action=edit&amp;redlink=1" TargetMode="External"/><Relationship Id="rId18" Type="http://schemas.openxmlformats.org/officeDocument/2006/relationships/hyperlink" Target="http://en.wikipedia.org/w/index.php?title=Demodex_ovis&amp;action=edit&amp;redlink=1" TargetMode="External"/><Relationship Id="rId3" Type="http://schemas.openxmlformats.org/officeDocument/2006/relationships/hyperlink" Target="http://en.wikipedia.org/w/index.php?title=Demodex_aries&amp;action=edit&amp;redlink=1" TargetMode="External"/><Relationship Id="rId7" Type="http://schemas.openxmlformats.org/officeDocument/2006/relationships/hyperlink" Target="http://en.wikipedia.org/wiki/Demodex_canis" TargetMode="External"/><Relationship Id="rId12" Type="http://schemas.openxmlformats.org/officeDocument/2006/relationships/hyperlink" Target="http://en.wikipedia.org/w/index.php?title=Demodex_criceti&amp;action=edit&amp;redlink=1" TargetMode="External"/><Relationship Id="rId17" Type="http://schemas.openxmlformats.org/officeDocument/2006/relationships/hyperlink" Target="http://en.wikipedia.org/wiki/Demodex_injai" TargetMode="External"/><Relationship Id="rId2" Type="http://schemas.openxmlformats.org/officeDocument/2006/relationships/hyperlink" Target="http://en.wikipedia.org/wiki/Species" TargetMode="External"/><Relationship Id="rId16" Type="http://schemas.openxmlformats.org/officeDocument/2006/relationships/hyperlink" Target="http://en.wikipedia.org/w/index.php?title=Demodex_gatoi&amp;action=edit&amp;redlink=1" TargetMode="External"/><Relationship Id="rId20" Type="http://schemas.openxmlformats.org/officeDocument/2006/relationships/hyperlink" Target="http://en.wikipedia.org/w/index.php?title=Demodex_zalophi&amp;action=edit&amp;redlink=1" TargetMode="External"/><Relationship Id="rId1" Type="http://schemas.openxmlformats.org/officeDocument/2006/relationships/slideLayout" Target="../slideLayouts/slideLayout7.xml"/><Relationship Id="rId6" Type="http://schemas.openxmlformats.org/officeDocument/2006/relationships/hyperlink" Target="http://en.wikipedia.org/wiki/Demodex_bovis" TargetMode="External"/><Relationship Id="rId11" Type="http://schemas.openxmlformats.org/officeDocument/2006/relationships/hyperlink" Target="http://en.wikipedia.org/w/index.php?title=Demodex_cornei&amp;action=edit&amp;redlink=1" TargetMode="External"/><Relationship Id="rId5" Type="http://schemas.openxmlformats.org/officeDocument/2006/relationships/hyperlink" Target="http://en.wikipedia.org/wiki/Demodex_brevis" TargetMode="External"/><Relationship Id="rId15" Type="http://schemas.openxmlformats.org/officeDocument/2006/relationships/hyperlink" Target="http://en.wikipedia.org/w/index.php?title=Demodex_gapperi&amp;action=edit&amp;redlink=1" TargetMode="External"/><Relationship Id="rId10" Type="http://schemas.openxmlformats.org/officeDocument/2006/relationships/hyperlink" Target="http://en.wikipedia.org/w/index.php?title=Demodex_cati&amp;action=edit&amp;redlink=1" TargetMode="External"/><Relationship Id="rId19" Type="http://schemas.openxmlformats.org/officeDocument/2006/relationships/hyperlink" Target="http://en.wikipedia.org/w/index.php?title=Demodex_phyloides&amp;action=edit&amp;redlink=1" TargetMode="External"/><Relationship Id="rId4" Type="http://schemas.openxmlformats.org/officeDocument/2006/relationships/hyperlink" Target="http://en.wikipedia.org/w/index.php?title=Demodex_aurati&amp;action=edit&amp;redlink=1" TargetMode="External"/><Relationship Id="rId9" Type="http://schemas.openxmlformats.org/officeDocument/2006/relationships/hyperlink" Target="http://en.wikipedia.org/w/index.php?title=Demodex_caballi&amp;action=edit&amp;redlink=1" TargetMode="External"/><Relationship Id="rId14" Type="http://schemas.openxmlformats.org/officeDocument/2006/relationships/hyperlink" Target="http://en.wikipedia.org/wiki/Demodex_folliculoru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Demodex_folliculorum" TargetMode="External"/><Relationship Id="rId3" Type="http://schemas.openxmlformats.org/officeDocument/2006/relationships/hyperlink" Target="http://en.wikipedia.org/wiki/Parasite" TargetMode="External"/><Relationship Id="rId7" Type="http://schemas.openxmlformats.org/officeDocument/2006/relationships/hyperlink" Target="http://en.wikipedia.org/wiki/Human" TargetMode="External"/><Relationship Id="rId2" Type="http://schemas.openxmlformats.org/officeDocument/2006/relationships/hyperlink" Target="http://en.wikipedia.org/wiki/Genus" TargetMode="External"/><Relationship Id="rId1" Type="http://schemas.openxmlformats.org/officeDocument/2006/relationships/slideLayout" Target="../slideLayouts/slideLayout7.xml"/><Relationship Id="rId6" Type="http://schemas.openxmlformats.org/officeDocument/2006/relationships/hyperlink" Target="http://en.wikipedia.org/wiki/Mammal" TargetMode="External"/><Relationship Id="rId11" Type="http://schemas.openxmlformats.org/officeDocument/2006/relationships/hyperlink" Target="http://en.wikipedia.org/wiki/Dog" TargetMode="External"/><Relationship Id="rId5" Type="http://schemas.openxmlformats.org/officeDocument/2006/relationships/hyperlink" Target="http://en.wikipedia.org/wiki/Hair_follicles" TargetMode="External"/><Relationship Id="rId10" Type="http://schemas.openxmlformats.org/officeDocument/2006/relationships/hyperlink" Target="http://en.wikipedia.org/wiki/Demodex" TargetMode="External"/><Relationship Id="rId4" Type="http://schemas.openxmlformats.org/officeDocument/2006/relationships/hyperlink" Target="http://en.wikipedia.org/wiki/Mite" TargetMode="External"/><Relationship Id="rId9" Type="http://schemas.openxmlformats.org/officeDocument/2006/relationships/hyperlink" Target="http://en.wikipedia.org/wiki/Demodex_brevi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en.wikipedia.org/wiki/File:Demodex_mite_1.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beautySurgeon@aol.com" TargetMode="External"/><Relationship Id="rId2" Type="http://schemas.openxmlformats.org/officeDocument/2006/relationships/hyperlink" Target="mailto:hair.scalpUSA@gmail.co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81000" y="1371600"/>
            <a:ext cx="8305800" cy="4983960"/>
          </a:xfrm>
        </p:spPr>
        <p:txBody>
          <a:bodyPr>
            <a:normAutofit fontScale="92500" lnSpcReduction="10000"/>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31940067"/>
      </p:ext>
    </p:extLst>
  </p:cSld>
  <p:clrMapOvr>
    <a:masterClrMapping/>
  </p:clrMapOvr>
  <p:transition spd="med">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Fujitsu\Pictures\isa-scalp1.jpg"/>
          <p:cNvPicPr>
            <a:picLocks noChangeAspect="1" noChangeArrowheads="1"/>
          </p:cNvPicPr>
          <p:nvPr/>
        </p:nvPicPr>
        <p:blipFill>
          <a:blip r:embed="rId2"/>
          <a:srcRect/>
          <a:stretch>
            <a:fillRect/>
          </a:stretch>
        </p:blipFill>
        <p:spPr bwMode="auto">
          <a:xfrm>
            <a:off x="2362200" y="600456"/>
            <a:ext cx="4572000" cy="5852160"/>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0"/>
            <a:ext cx="86868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FF0000"/>
                </a:solidFill>
                <a:effectLst/>
                <a:latin typeface="Arial Black" pitchFamily="34" charset="0"/>
                <a:ea typeface="Times New Roman" pitchFamily="18" charset="0"/>
                <a:cs typeface="Aharoni" pitchFamily="2" charset="-79"/>
              </a:rPr>
              <a:t>Did You Know?</a:t>
            </a:r>
            <a:endParaRPr kumimoji="0" lang="en-US" sz="4000" b="1" i="0" u="none" strike="noStrike" cap="none" normalizeH="0" baseline="0" dirty="0" smtClean="0">
              <a:ln>
                <a:noFill/>
              </a:ln>
              <a:solidFill>
                <a:srgbClr val="FF0000"/>
              </a:solidFill>
              <a:effectLst/>
              <a:latin typeface="Arial Black" pitchFamily="34" charset="0"/>
              <a:cs typeface="Aharoni" pitchFamily="2" charset="-79"/>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There are </a:t>
            </a:r>
            <a:r>
              <a:rPr kumimoji="0" lang="en-US"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300,000</a:t>
            </a: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hairs on the human scalp.</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Hair on the scalp grows approximately a half inch each month.</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The shape of the hair follicle determines whether a person has straight or curly hair.</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On average, healthy hair loss per day is between </a:t>
            </a:r>
            <a:r>
              <a:rPr kumimoji="0" lang="en-US"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100 and 150</a:t>
            </a: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hairs.</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Hair, which is made up of dead cells filled with keratin (a protein found in nails and outer skin), grows from small pits in the dermis (the middle layer of skin just below the surface or epidermis). The pits, which are called hair follicles, cover most of the body, with certain areas having a heavier concentration than others. For example, the scalp has many hair follicles, while the soles of the feet have none.</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Hair problems may be due to cosmetic causes, such as excessive shampooing and blow-drying, or due to underlying diseases, such as thyroid problems.</a:t>
            </a:r>
            <a:endParaRPr kumimoji="0" lang="en-US"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609600" y="838200"/>
            <a:ext cx="7924800" cy="5715000"/>
          </a:xfrm>
          <a:prstGeom prst="rect">
            <a:avLst/>
          </a:prstGeom>
          <a:noFill/>
          <a:ln w="9525">
            <a:noFill/>
            <a:miter lim="800000"/>
            <a:headEnd/>
            <a:tailEnd/>
          </a:ln>
        </p:spPr>
      </p:pic>
      <p:sp>
        <p:nvSpPr>
          <p:cNvPr id="38913" name="Rectangle 1"/>
          <p:cNvSpPr>
            <a:spLocks noChangeArrowheads="1"/>
          </p:cNvSpPr>
          <p:nvPr/>
        </p:nvSpPr>
        <p:spPr bwMode="auto">
          <a:xfrm>
            <a:off x="1066800" y="0"/>
            <a:ext cx="67818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66"/>
                </a:solidFill>
                <a:effectLst/>
                <a:latin typeface="Lucida Calligraphy" pitchFamily="66" charset="0"/>
                <a:ea typeface="Times New Roman" pitchFamily="18" charset="0"/>
                <a:cs typeface="Arial" pitchFamily="34" charset="0"/>
              </a:rPr>
              <a:t> </a:t>
            </a:r>
            <a:r>
              <a:rPr kumimoji="0" lang="en-US" sz="2000" b="1" i="0" u="none" strike="noStrike" cap="none" normalizeH="0" baseline="0" dirty="0" smtClean="0">
                <a:ln>
                  <a:noFill/>
                </a:ln>
                <a:solidFill>
                  <a:srgbClr val="FF0066"/>
                </a:solidFill>
                <a:effectLst/>
                <a:latin typeface="Lucida Calligraphy" pitchFamily="66" charset="0"/>
                <a:ea typeface="Times New Roman" pitchFamily="18" charset="0"/>
                <a:cs typeface="Arial" pitchFamily="34" charset="0"/>
              </a:rPr>
              <a:t>An example of an un-pigmented hair strand      </a:t>
            </a:r>
            <a:endParaRPr kumimoji="0" lang="en-US" sz="2000" b="0" i="0" u="none" strike="noStrike" cap="none" normalizeH="0" baseline="0" dirty="0" smtClean="0">
              <a:ln>
                <a:noFill/>
              </a:ln>
              <a:solidFill>
                <a:srgbClr val="FF0066"/>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609600" y="457200"/>
            <a:ext cx="8153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The five staples are</a:t>
            </a: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Starch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Carbohydrates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Protein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Fats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Dairy</a:t>
            </a:r>
            <a:endParaRPr kumimoji="0" lang="en-US" sz="32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ta-H Pic"/>
          <p:cNvPicPr/>
          <p:nvPr/>
        </p:nvPicPr>
        <p:blipFill>
          <a:blip r:embed="rId2"/>
          <a:srcRect/>
          <a:stretch>
            <a:fillRect/>
          </a:stretch>
        </p:blipFill>
        <p:spPr bwMode="auto">
          <a:xfrm>
            <a:off x="762000" y="304800"/>
            <a:ext cx="3124200" cy="4800600"/>
          </a:xfrm>
          <a:prstGeom prst="rect">
            <a:avLst/>
          </a:prstGeom>
          <a:noFill/>
          <a:ln w="9525">
            <a:noFill/>
            <a:miter lim="800000"/>
            <a:headEnd/>
            <a:tailEnd/>
          </a:ln>
        </p:spPr>
      </p:pic>
      <p:pic>
        <p:nvPicPr>
          <p:cNvPr id="40962" name="Picture 2" descr="C:\Users\Fujitsu\Pictures\Vita_Hair last Run2.jpg"/>
          <p:cNvPicPr>
            <a:picLocks noChangeAspect="1" noChangeArrowheads="1"/>
          </p:cNvPicPr>
          <p:nvPr/>
        </p:nvPicPr>
        <p:blipFill>
          <a:blip r:embed="rId3"/>
          <a:srcRect/>
          <a:stretch>
            <a:fillRect/>
          </a:stretch>
        </p:blipFill>
        <p:spPr bwMode="auto">
          <a:xfrm>
            <a:off x="4343400" y="1600200"/>
            <a:ext cx="3741737" cy="4766993"/>
          </a:xfrm>
          <a:prstGeom prst="rect">
            <a:avLst/>
          </a:prstGeom>
          <a:noFill/>
        </p:spPr>
      </p:pic>
    </p:spTree>
  </p:cSld>
  <p:clrMapOvr>
    <a:masterClrMapping/>
  </p:clrMapOvr>
  <p:transition spd="med">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0"/>
            <a:ext cx="86106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Top 10 Foods for Healthy Hair</a:t>
            </a: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When it comes to healthy hair, it’s not just what you put on your tresses that counts -- it’s what you put in your body, too.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Better-looking hair can start at your next meal.</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Just like every other part of your body, the cells and processes that support strong, vibrant hair depend on a balanced diet</a:t>
            </a:r>
            <a:r>
              <a:rPr lang="en-US" b="1" dirty="0" smtClean="0">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It can take longer to notice changes (both good or bad!) in your hair than in your skin. For example,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just one week with a poor diet can yield acne flare-ups or dry, sallow skin within days</a:t>
            </a:r>
            <a:r>
              <a:rPr lang="en-US" b="1" dirty="0" smtClean="0">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92D050"/>
                </a:solidFill>
                <a:effectLst/>
                <a:latin typeface="Calibri" pitchFamily="34" charset="0"/>
                <a:ea typeface="Times New Roman" pitchFamily="18" charset="0"/>
                <a:cs typeface="Times New Roman" pitchFamily="18" charset="0"/>
              </a:rPr>
              <a:t>but with hair, it can take a few months for a nutritional deficiency or the effects of a crash diet to show up</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The nutrients you eat today help fortify the hair follicle -- from which each strand is born -- and the scalp that surrounds it. "Healthier follicles? Healthier hair. Healthier scalp? Healthier hair!"</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Of course, there's more to your hair than what you eat. Smoking, hormonal imbalances, and not enough sleep can also affect how your hair looks and feels. No magic nutrient can make up for those concerns.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Still, you have a lot more leverage than you might think. If you eat a balanced, varied, protein-rich diet that focuses on the following 10 foods, you'll be giving your hair the TLC it needs and deserves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7696200" cy="6440225"/>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1. Salmon</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endPar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Besides being rich in protein and vitamin D (</a:t>
            </a:r>
            <a:r>
              <a:rPr kumimoji="0" lang="en-US" b="0" i="0" u="none" strike="noStrike" cap="none" normalizeH="0" baseline="0" dirty="0" smtClean="0">
                <a:ln>
                  <a:noFill/>
                </a:ln>
                <a:solidFill>
                  <a:srgbClr val="00B0F0"/>
                </a:solidFill>
                <a:effectLst/>
                <a:latin typeface="Calibri" pitchFamily="34" charset="0"/>
                <a:ea typeface="Times New Roman" pitchFamily="18" charset="0"/>
                <a:cs typeface="Times New Roman" pitchFamily="18" charset="0"/>
              </a:rPr>
              <a:t>both are key to strong hair</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the omega-3 fatty acids found in this tasty cold-water fish are the true superstar. Your body can't make those fatty acids, which your body needs to grow hair. About </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3% </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of the hair shaft is make up of these fatty acids.</a:t>
            </a:r>
            <a:r>
              <a:rPr kumimoji="0" lang="en-US" b="0" i="0" u="none" strike="noStrike" cap="none" normalizeH="0" dirty="0" smtClean="0">
                <a:ln>
                  <a:noFill/>
                </a:ln>
                <a:solidFill>
                  <a:srgbClr val="FFFF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Omega-3s are also found in cell membranes in the skin of your scalp, and in the natural oils that keep your scalp and hair hydrated.</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If salmon doesn't thrill you, you can also get essential fatty acids from fish like herring, sardines, trout, and mackerel, as well as avocado, pumpkin seeds and walnuts</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2. Walnuts</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endPar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These are the only type of nuts that have a significant amount of omega-3 fatty acids. They're also rich in biotin and vitamin E, which helps protect your cells from DNA damage. Since your hair rarely gets much shielding from the sun, this is especially great.</a:t>
            </a:r>
            <a:r>
              <a:rPr kumimoji="0" lang="en-US" b="0" i="0" u="none" strike="noStrike" cap="none" normalizeH="0" dirty="0" smtClean="0">
                <a:ln>
                  <a:noFill/>
                </a:ln>
                <a:solidFill>
                  <a:srgbClr val="FFFF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Too little biotin can lead to hair loss. Walnuts also have copper, a mineral that helps keep your natural hair color rich and lustrous</a:t>
            </a:r>
            <a:r>
              <a:rPr lang="en-US" dirty="0" smtClean="0">
                <a:solidFill>
                  <a:srgbClr val="FFFF00"/>
                </a:solidFill>
                <a:latin typeface="Calibri" pitchFamily="34" charset="0"/>
                <a:ea typeface="Times New Roman" pitchFamily="18" charset="0"/>
                <a:cs typeface="Times New Roman" pitchFamily="18" charset="0"/>
              </a:rPr>
              <a:t>.</a:t>
            </a:r>
          </a:p>
          <a:p>
            <a:pPr lvl="0" algn="just" eaLnBrk="0" fontAlgn="base" hangingPunct="0">
              <a:spcBef>
                <a:spcPct val="0"/>
              </a:spcBef>
              <a:spcAft>
                <a:spcPct val="0"/>
              </a:spcAft>
            </a:pP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Try using walnut oil in your salad dressing or stir-fry instead of canola or safflower oil.</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1"/>
            <a:ext cx="7162800" cy="5355312"/>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3. </a:t>
            </a:r>
            <a:r>
              <a:rPr kumimoji="0" lang="en-US" sz="24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Oysters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pPr>
            <a:endParaRPr lang="en-US" dirty="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Oysters are rich in zinc, a lack of which can lead to hair loss (even in your eyelashes), as well as a dry, flaky scalp. Three ounces has a whopping </a:t>
            </a:r>
            <a:r>
              <a:rPr kumimoji="0" lang="en-US" sz="2400" b="1" i="0" u="none" strike="noStrike" cap="none" normalizeH="0" baseline="0" dirty="0" smtClean="0">
                <a:ln>
                  <a:noFill/>
                </a:ln>
                <a:solidFill>
                  <a:srgbClr val="00B0F0"/>
                </a:solidFill>
                <a:effectLst/>
                <a:latin typeface="Calibri" pitchFamily="34" charset="0"/>
                <a:ea typeface="Times New Roman" pitchFamily="18" charset="0"/>
                <a:cs typeface="Times New Roman" pitchFamily="18" charset="0"/>
              </a:rPr>
              <a:t>493% </a:t>
            </a: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of your daily value. You can get some zinc through fortified cereals and whole grain breads, but oysters can boast a good level of protein too.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2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Remember, hair is about 97% protein</a:t>
            </a:r>
            <a:r>
              <a:rPr lang="en-US" sz="2400" dirty="0" smtClean="0">
                <a:latin typeface="Calibri" pitchFamily="34"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Without enough protein, your body can't replace the hairs that you naturally shed every day and what you do make can be dry, brittle, or weak.</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sz="2400"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sz="2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t>
            </a:r>
            <a:r>
              <a:rPr kumimoji="0" lang="en-US" sz="24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Get your fill of zinc with nuts, beef, and eggs.</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endParaRPr kumimoji="0" lang="en-US" sz="105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28600"/>
            <a:ext cx="7315200" cy="5478423"/>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4. Sweet Potatoes</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eaLnBrk="0" fontAlgn="base" hangingPunct="0">
              <a:spcBef>
                <a:spcPct val="0"/>
              </a:spcBef>
              <a:spcAft>
                <a:spcPct val="0"/>
              </a:spcAft>
            </a:pPr>
            <a:endParaRPr kumimoji="0" lang="en-US"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Sweet potatoes are a great source of the antioxidant beta carotene, which your body turns into vitamin A</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Basically, every cell of the body cannot function without enough A</a:t>
            </a:r>
            <a:r>
              <a:rPr lang="en-US" b="1" dirty="0" smtClean="0">
                <a:latin typeface="Calibri" pitchFamily="34" charset="0"/>
                <a:ea typeface="Times New Roman" pitchFamily="18" charset="0"/>
                <a:cs typeface="Times New Roman" pitchFamily="18" charset="0"/>
              </a:rPr>
              <a:t>.</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It also helps protect and produce the oils that sustain your scalp, and being low on vitamin A can even leave you with itchy, irksome dandruff.</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Carrots, cantaloupe, mangoes, pumpkin</a:t>
            </a:r>
            <a:r>
              <a:rPr kumimoji="0" lang="en-US" b="1" i="0" u="none" strike="noStrike" cap="none" normalizeH="0" dirty="0" smtClean="0">
                <a:ln>
                  <a:noFill/>
                </a:ln>
                <a:solidFill>
                  <a:srgbClr val="FFFF00"/>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and apricots are all good sources of beta carotene.</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endParaRPr lang="en-US" sz="2000" b="1" dirty="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5. Eggs</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 great source of protein, eggs are loaded with four key minerals: zinc, selenium, sulfur, and iron. Iron is especially important, because it helps cells carry oxygen to the hair follicles, and too little iron (anemia) is a major cause of hair loss, particularly in women.</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You can also boost your iron stores with animal sources, including chicken, fish, pork, and beef.</a:t>
            </a:r>
            <a:endParaRPr lang="en-US" b="1" dirty="0">
              <a:solidFill>
                <a:srgbClr val="FFFF00"/>
              </a:solidFill>
            </a:endParaRPr>
          </a:p>
        </p:txBody>
      </p:sp>
    </p:spTree>
  </p:cSld>
  <p:clrMapOvr>
    <a:masterClrMapping/>
  </p:clrMapOvr>
  <p:transition spd="med">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8153400" cy="4024179"/>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6. Spinach</a:t>
            </a:r>
          </a:p>
          <a:p>
            <a:pPr lvl="0" eaLnBrk="0" fontAlgn="base" hangingPunct="0">
              <a:spcBef>
                <a:spcPct val="0"/>
              </a:spcBef>
              <a:spcAft>
                <a:spcPct val="0"/>
              </a:spcAft>
            </a:pP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The iron, beta carotene, folate, and vitamin C in spinach help keep hair follicles healthy and scalp oils circulating.</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Try similarly nutrient-rich dark, leafy vegetables such as broccoli, kale and Swiss chard.</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endParaRPr lang="en-US" sz="2000" b="1" dirty="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7. Lentils</a:t>
            </a:r>
          </a:p>
          <a:p>
            <a:pPr lvl="0" algn="just" eaLnBrk="0" fontAlgn="base" hangingPunct="0">
              <a:spcBef>
                <a:spcPct val="0"/>
              </a:spcBef>
              <a:spcAft>
                <a:spcPct val="0"/>
              </a:spcAft>
            </a:pP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Tiny but mighty, these legumes are teeming with protein, iron, zinc and biotin, making it a great staple for vegetarian, vegans, and meat eaters.</a:t>
            </a:r>
          </a:p>
          <a:p>
            <a:pPr lvl="0" algn="just" eaLnBrk="0" fontAlgn="base" hangingPunct="0">
              <a:spcBef>
                <a:spcPct val="0"/>
              </a:spcBef>
              <a:spcAft>
                <a:spcPct val="0"/>
              </a:spcAft>
            </a:pP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66"/>
                </a:solidFill>
                <a:effectLst/>
                <a:latin typeface="Calibri" pitchFamily="34" charset="0"/>
                <a:ea typeface="Times New Roman" pitchFamily="18" charset="0"/>
                <a:cs typeface="Times New Roman" pitchFamily="18" charset="0"/>
              </a:rPr>
              <a:t>Other options</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Toss other beans such as soybeans (the young ones are called </a:t>
            </a:r>
            <a:r>
              <a:rPr kumimoji="0" lang="en-US" b="1"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edamame</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and kidney beans into your soup or salad.</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normAutofit fontScale="92500" lnSpcReduction="10000"/>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defRPr/>
            </a:pPr>
            <a:endParaRPr lang="en-US" dirty="0"/>
          </a:p>
        </p:txBody>
      </p:sp>
    </p:spTree>
    <p:extLst>
      <p:ext uri="{BB962C8B-B14F-4D97-AF65-F5344CB8AC3E}">
        <p14:creationId xmlns:p14="http://schemas.microsoft.com/office/powerpoint/2010/main" val="1854884761"/>
      </p:ext>
    </p:extLst>
  </p:cSld>
  <p:clrMapOvr>
    <a:masterClrMapping/>
  </p:clrMapOvr>
  <p:transition spd="med">
    <p:comb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20566"/>
            <a:ext cx="7848600" cy="5055230"/>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8. Greek yogurt</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Cruise the dairy aisle for low-fat options such as Greek yogurt, which is high in hair-friendly protein, vitamin B5 (pantothenic acid -- an ingredient you'll often see on hair care product labels) and vitamin D. Emerging research links vitamin D and hair follicle health, but exactly how that works isn't clear.</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Other options: Cottage cheese, low-fat cheese, and skim milk also fit the bill.</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9. Blueberries</a:t>
            </a:r>
          </a:p>
          <a:p>
            <a:pPr lvl="0" algn="just" eaLnBrk="0" fontAlgn="base" hangingPunct="0">
              <a:spcBef>
                <a:spcPct val="0"/>
              </a:spcBef>
              <a:spcAft>
                <a:spcPct val="0"/>
              </a:spcAft>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Exotic super fruits may come and go but when it comes to vitamin C</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It's hard to top this nutrient superhero</a:t>
            </a:r>
            <a:r>
              <a:rPr lang="en-US" dirty="0" smtClean="0">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C is critical for circulation to the scalp and supports the tiny blood vessels that feed the follicles. Too little C in your diet can lead to hair breakage.</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Other options</a:t>
            </a:r>
            <a:r>
              <a:rPr kumimoji="0" lang="en-US"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Kiwis, sweet potatoes, tomatoes and strawber</a:t>
            </a:r>
            <a:r>
              <a:rPr kumimoji="0" lang="en-US"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ries.</a:t>
            </a:r>
            <a:endParaRPr kumimoji="0" lang="en-US" sz="105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33400"/>
            <a:ext cx="7467600" cy="3046988"/>
          </a:xfrm>
          <a:prstGeom prst="rect">
            <a:avLst/>
          </a:prstGeom>
        </p:spPr>
        <p:txBody>
          <a:bodyPr wrap="square">
            <a:spAutoFit/>
          </a:bodyPr>
          <a:lstStyle/>
          <a:p>
            <a:pPr lvl="0" eaLnBrk="0" fontAlgn="base" hangingPunct="0">
              <a:spcBef>
                <a:spcPct val="0"/>
              </a:spcBef>
              <a:spcAft>
                <a:spcPct val="0"/>
              </a:spcAf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10. Poultry</a:t>
            </a:r>
            <a:endParaRPr kumimoji="0" lang="en-US" sz="1050" b="0" i="0" u="none" strike="noStrike" cap="none" normalizeH="0" baseline="0" dirty="0" smtClean="0">
              <a:ln>
                <a:noFill/>
              </a:ln>
              <a:solidFill>
                <a:srgbClr val="C00000"/>
              </a:solidFill>
              <a:effectLst/>
              <a:latin typeface="Arial" pitchFamily="34" charset="0"/>
              <a:cs typeface="Arial" pitchFamily="34" charset="0"/>
            </a:endParaRPr>
          </a:p>
          <a:p>
            <a:pPr lvl="0"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This everyday entree is extraordinary when it comes to protein, as well as hair-healthy zinc, iron, and B vitamins to keep strands strong and plentiful. Because hair is nearly all protein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foods rich in protein are literally giving you the building blocks for hair</a:t>
            </a:r>
            <a:r>
              <a:rPr lang="en-US" dirty="0" smtClean="0">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endParaRPr lang="en-US" b="1" dirty="0">
              <a:latin typeface="Calibri" pitchFamily="34" charset="0"/>
              <a:ea typeface="Times New Roman" pitchFamily="18" charset="0"/>
              <a:cs typeface="Times New Roman" pitchFamily="18" charset="0"/>
            </a:endParaRPr>
          </a:p>
          <a:p>
            <a:pPr lvl="0" algn="just" eaLnBrk="0" fontAlgn="base" hangingPunct="0">
              <a:spcBef>
                <a:spcPct val="0"/>
              </a:spcBef>
              <a:spcAft>
                <a:spcPct val="0"/>
              </a:spcAft>
            </a:pPr>
            <a:r>
              <a:rPr kumimoji="0" lang="en-US"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Other options</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Lean cuts of beef are another good source of lean protein.</a:t>
            </a:r>
            <a:endParaRPr kumimoji="0" lang="en-US" sz="1050" b="1" i="0" u="none" strike="noStrike" cap="none" normalizeH="0" baseline="0" dirty="0" smtClean="0">
              <a:ln>
                <a:noFill/>
              </a:ln>
              <a:solidFill>
                <a:srgbClr val="FFFF00"/>
              </a:solidFill>
              <a:effectLst/>
              <a:latin typeface="Arial" pitchFamily="34" charset="0"/>
              <a:cs typeface="Arial" pitchFamily="34" charset="0"/>
            </a:endParaRPr>
          </a:p>
          <a:p>
            <a:pPr lvl="0" algn="just" eaLnBrk="0" fontAlgn="base" hangingPunct="0">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sphotos.xx.fbcdn.net/hphotos-ash4/320485_420599931323574_1767886567_n.jpg"/>
          <p:cNvPicPr/>
          <p:nvPr/>
        </p:nvPicPr>
        <p:blipFill>
          <a:blip r:embed="rId2"/>
          <a:srcRect/>
          <a:stretch>
            <a:fillRect/>
          </a:stretch>
        </p:blipFill>
        <p:spPr bwMode="auto">
          <a:xfrm>
            <a:off x="1066800" y="457200"/>
            <a:ext cx="6934200" cy="5791200"/>
          </a:xfrm>
          <a:prstGeom prst="rect">
            <a:avLst/>
          </a:prstGeom>
          <a:noFill/>
          <a:ln w="9525">
            <a:noFill/>
            <a:miter lim="800000"/>
            <a:headEnd/>
            <a:tailEnd/>
          </a:ln>
        </p:spPr>
      </p:pic>
    </p:spTree>
  </p:cSld>
  <p:clrMapOvr>
    <a:masterClrMapping/>
  </p:clrMapOvr>
  <p:transition spd="med">
    <p:comb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609599" y="381000"/>
            <a:ext cx="822960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Vita-Hair Product Description</a:t>
            </a:r>
            <a:endParaRPr kumimoji="0" lang="en-US" sz="4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Vita-Hair Repair Advanced Formula contains 60 capsules, which is a one month supply. They should be taken with meals, twice daily, with a full glass of warm water.</a:t>
            </a: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Product benefits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Promotes thicker, sexier hair</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Helps maintain healthier, stronger hair</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Promotes shiny and manageable hair</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Effective for most hair types</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Manufactured by a certified "A" rated lab that follows strict GMP guidelines for quality control</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Third party tested to confirm what's in our product is on our label</a:t>
            </a:r>
            <a:endParaRPr kumimoji="0" lang="en-US" sz="2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Uses zero synthetic or harmful ingredients, binders or fillers</a:t>
            </a: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0"/>
            <a:ext cx="7924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Main Ingredients</a:t>
            </a:r>
            <a:endParaRPr kumimoji="0" lang="en-US" sz="16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Biotin</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This B7 vitamin is necessary for cell growth! It is also essential in the production of fatty acids, the metabolism of fats and amino acids. Biotin is often recommended as a nutritional supplement to strengthen hair and nails.</a:t>
            </a:r>
            <a:endParaRPr kumimoji="0" lang="en-US"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Folic Acid</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This B9 vitamin, or folate, is necessary for numerous bodily functions. Because we can’t synthesize it, we have to get our daily requirement of folate through our diet or nutritional supplements. Folate is especially important in aiding rapid cell division and growth, and producing healthy red blood cells.</a:t>
            </a:r>
            <a:endParaRPr kumimoji="0" lang="en-US"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Organic Kelp Powder</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This amazing ingredient provides the body with a regular source of iodine. Iodine is a key trace element that helps to maintain healthy thyroid function. Why is this important? One of the most common reasons for hair loss or thinning hair is thyroid disease. By combating the negative effects of thyroid dysfunction (such as hair loss and weakness), the body can begin to repair itself</a:t>
            </a:r>
            <a:r>
              <a:rPr kumimoji="0" lang="en-US" sz="12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81000" y="1"/>
            <a:ext cx="8305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Saw Palmeto Powder</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This ingredient is shown to help block DHT, a hormone that shrinks hair follicles and starves the hair of nutrients.</a:t>
            </a:r>
            <a:endParaRPr kumimoji="0" lang="en-US"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MSM</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MSM is used by the body for healthy keratin and collagen production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Collagen</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Collagen is an abundant protein found naturally in the body that strengthens connective tissues as it improves elasticity in the skin and flexibility in the hair. Collagen supplements are an effective anti-aging tool for whole body vitality</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Silicon</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dirty="0" smtClean="0">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an essential trace mineral that helps your body function properly. The primary symptom of a Silicon deficiency is dull, lifeless hair that falls out at an alarming rate.</a:t>
            </a:r>
            <a:endParaRPr kumimoji="0" lang="en-US"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Other ingredients include Vitamin A, additional B vitamins, and organic rice concentrate.</a:t>
            </a:r>
            <a:endParaRPr kumimoji="0" lang="en-US"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28600" y="0"/>
            <a:ext cx="8534400"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Ingredients and their benefits: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 B1</a:t>
            </a:r>
            <a:r>
              <a:rPr kumimoji="0" lang="en-US" sz="15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Thiamine</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 protein builder that helps give the hair shine, volume and good texture.  Enhances circulation to build nutrients to the scalp.</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Vitamins B2</a:t>
            </a:r>
            <a:r>
              <a:rPr kumimoji="0" lang="en-US" sz="15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Riboflavin</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Stimulates health and growth of hair, skin and eyes by bringing oxygen to body tissues. Can help to eliminate dandruff.  May aid in preventing hair loss.</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Vitamin B3 – Niacinamide</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Supports healthy hair by helping digestion and improving circulation</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0" name="Rectangle 2"/>
          <p:cNvSpPr>
            <a:spLocks noChangeArrowheads="1"/>
          </p:cNvSpPr>
          <p:nvPr/>
        </p:nvSpPr>
        <p:spPr bwMode="auto">
          <a:xfrm>
            <a:off x="381000" y="2286000"/>
            <a:ext cx="8382000" cy="34001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 B5</a:t>
            </a:r>
            <a:r>
              <a:rPr kumimoji="0" lang="en-US" sz="15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Pantothenic Acid</a:t>
            </a:r>
            <a:r>
              <a:rPr kumimoji="0" lang="en-US" sz="15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Helps produce full, healthy hair by stimulating vitamin utilization and releasing energy from food. With folic acid and PABA can help restore natural hair color. May aid in preventing hair loss.</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 B6</a:t>
            </a:r>
            <a:r>
              <a:rPr kumimoji="0" lang="en-US" sz="15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Pyridoxine</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supports the growth of red blood cells that are important for healthy hair and scalp maintenance. Helps prevent dandruff. May help in preventing hair loss. </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 B12</a:t>
            </a:r>
            <a:r>
              <a:rPr kumimoji="0" lang="en-US" sz="15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Cyanocobalamin</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5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Required for red blood cell formation to help maintain healthy hair and scalp.</a:t>
            </a:r>
            <a:endParaRPr kumimoji="0" lang="en-US" sz="8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Biotin</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5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Helps improve hair quality. May aid in preventing hair loss particularly in men. Can prevent hair from graying.</a:t>
            </a:r>
            <a:endParaRPr kumimoji="0" lang="en-US" sz="800" b="0" i="1"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Folic Acid</a:t>
            </a:r>
            <a:r>
              <a:rPr kumimoji="0" lang="en-US" sz="15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Helps maintain healthy hair and skin. May aid in preventing hair loss . With PABA and pantothenic acid, may delay graying of hair</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Inosital</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Helps improves skin health, hair shine and body. May aid in preventing hair thinning and loss.</a:t>
            </a:r>
            <a:endParaRPr kumimoji="0" lang="en-US" sz="1800" b="1" i="0" u="none" strike="noStrike" cap="none" normalizeH="0" baseline="0" dirty="0" smtClean="0">
              <a:ln>
                <a:noFill/>
              </a:ln>
              <a:solidFill>
                <a:srgbClr val="FFFF00"/>
              </a:solidFill>
              <a:effectLst/>
              <a:latin typeface="Arial" pitchFamily="34" charset="0"/>
              <a:cs typeface="Arial" pitchFamily="34" charset="0"/>
            </a:endParaRPr>
          </a:p>
        </p:txBody>
      </p:sp>
      <p:sp>
        <p:nvSpPr>
          <p:cNvPr id="43011" name="Rectangle 3"/>
          <p:cNvSpPr>
            <a:spLocks noChangeArrowheads="1"/>
          </p:cNvSpPr>
          <p:nvPr/>
        </p:nvSpPr>
        <p:spPr bwMode="auto">
          <a:xfrm>
            <a:off x="304800" y="5562600"/>
            <a:ext cx="85344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Vitamin E</a:t>
            </a:r>
            <a:r>
              <a:rPr kumimoji="0" lang="en-US" sz="1500" b="0"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1" u="none" strike="noStrike" cap="none" normalizeH="0" baseline="0" dirty="0" smtClean="0">
                <a:ln>
                  <a:noFill/>
                </a:ln>
                <a:solidFill>
                  <a:schemeClr val="accent6"/>
                </a:solidFill>
                <a:effectLst/>
                <a:latin typeface="Arial" pitchFamily="34" charset="0"/>
                <a:ea typeface="Times New Roman" pitchFamily="18" charset="0"/>
                <a:cs typeface="Arial" pitchFamily="34" charset="0"/>
              </a:rPr>
              <a:t>Tecopherol</a:t>
            </a:r>
            <a:r>
              <a:rPr kumimoji="0" lang="en-US" sz="15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Key to hair health and growth by supplying oxygen to the body and improving the scalp circulation. Helps control dandruff. May aid in preventing hair loss. </a:t>
            </a:r>
            <a:r>
              <a:rPr kumimoji="0" lang="en-US" sz="15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Copper</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An important anti-graying agent. Necessary for  healthy hair.   </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Iron</a:t>
            </a:r>
            <a:r>
              <a:rPr kumimoji="0" lang="en-US" sz="15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Helps maintain healthy hair, nails and skin tone. May aid in preventing hair loss.</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609600" y="381000"/>
            <a:ext cx="79248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Selenium</a:t>
            </a:r>
            <a:r>
              <a:rPr kumimoji="0" lang="en-US"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Help in the treatment and prevention of dandruff. Necessary for healthy hair.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Zinc</a:t>
            </a:r>
            <a:r>
              <a:rPr kumimoji="0" lang="en-US"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Stimulates hair growth.  Aids in preventing hair loss. May help treat and prevent dandruff.</a:t>
            </a:r>
            <a:endParaRPr kumimoji="0" lang="en-US" sz="800" b="1"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L-Methionin</a:t>
            </a:r>
            <a:r>
              <a:rPr kumimoji="0" lang="en-US" sz="15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e</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5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May help in preventing hair  loss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N-Acetylcysteine</a:t>
            </a: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Supply sulfur needed for healthy.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Aloe Vera</a:t>
            </a:r>
            <a:r>
              <a:rPr kumimoji="0" lang="en-US"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Brings vitality to hair.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Essential Fatty Acids- Polyseosaturates</a:t>
            </a:r>
            <a:r>
              <a:rPr kumimoji="0" lang="en-US"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500" dirty="0" smtClean="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Improves texture by preventing dryness and brittleness.</a:t>
            </a:r>
            <a:endParaRPr kumimoji="0" lang="en-US" sz="1800" b="1"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81000" y="304800"/>
            <a:ext cx="85344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36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3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EXACTLY WHAT DOES YOUR HAIR GET?</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US"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VitaminB3, B5 and B6 provide health and growth.</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B12 increases energy at the root.</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C improves scalp circulation and encourages growth.</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E increases oxygen intake and expands fullness.</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Zinc fights bacteria and stimulates growth.</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Iron maintains the basic health and strength.</a:t>
            </a: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rgbClr val="FFFF00"/>
                </a:solidFill>
                <a:effectLst/>
                <a:latin typeface="Aparajita" pitchFamily="34" charset="0"/>
                <a:ea typeface="Times New Roman" pitchFamily="18" charset="0"/>
                <a:cs typeface="Aparajita" pitchFamily="34" charset="0"/>
              </a:rPr>
              <a:t>Folic Acid helps to prevent hair loss.</a:t>
            </a:r>
            <a:endParaRPr kumimoji="0" lang="en-US" b="1" i="0" u="none" strike="noStrike" cap="none" normalizeH="0" baseline="0" dirty="0" smtClean="0">
              <a:ln>
                <a:noFill/>
              </a:ln>
              <a:solidFill>
                <a:srgbClr val="FFFF00"/>
              </a:solidFill>
              <a:effectLst/>
              <a:latin typeface="Aparajita" pitchFamily="34" charset="0"/>
              <a:cs typeface="Aparajit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US" sz="1800" b="1" i="0" u="none" strike="noStrike" cap="none" normalizeH="0" baseline="0" dirty="0" smtClean="0">
              <a:ln>
                <a:noFill/>
              </a:ln>
              <a:solidFill>
                <a:srgbClr val="FFFF00"/>
              </a:solidFill>
              <a:effectLst/>
              <a:latin typeface="Aparajita" pitchFamily="34" charset="0"/>
              <a:cs typeface="Aparajita" pitchFamily="34" charset="0"/>
            </a:endParaRPr>
          </a:p>
        </p:txBody>
      </p:sp>
    </p:spTree>
  </p:cSld>
  <p:clrMapOvr>
    <a:masterClrMapping/>
  </p:clrMapOvr>
  <p:transition spd="med">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t="10435" r="5661" b="11304"/>
          <a:stretch>
            <a:fillRect/>
          </a:stretch>
        </p:blipFill>
        <p:spPr bwMode="auto">
          <a:xfrm>
            <a:off x="1066800" y="2514600"/>
            <a:ext cx="3048000" cy="28956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4419600" y="3352800"/>
            <a:ext cx="3276600" cy="3124200"/>
          </a:xfrm>
          <a:prstGeom prst="rect">
            <a:avLst/>
          </a:prstGeom>
          <a:noFill/>
          <a:ln w="9525">
            <a:noFill/>
            <a:miter lim="800000"/>
            <a:headEnd/>
            <a:tailEnd/>
          </a:ln>
        </p:spPr>
      </p:pic>
      <p:sp>
        <p:nvSpPr>
          <p:cNvPr id="46081" name="Rectangle 1"/>
          <p:cNvSpPr>
            <a:spLocks noChangeArrowheads="1"/>
          </p:cNvSpPr>
          <p:nvPr/>
        </p:nvSpPr>
        <p:spPr bwMode="auto">
          <a:xfrm>
            <a:off x="533400" y="381000"/>
            <a:ext cx="800100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Scarring Alopecia</a:t>
            </a:r>
            <a:r>
              <a:rPr kumimoji="0" lang="en-US" sz="20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92D05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This condition has four types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1" u="none"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Folliculitis </a:t>
            </a:r>
            <a:r>
              <a:rPr kumimoji="0" lang="en-US" sz="3600" b="1" i="1" u="none" strike="noStrike" cap="none" normalizeH="0" baseline="0" dirty="0" err="1" smtClean="0">
                <a:ln>
                  <a:noFill/>
                </a:ln>
                <a:solidFill>
                  <a:srgbClr val="C00000"/>
                </a:solidFill>
                <a:effectLst/>
                <a:latin typeface="Lucida Calligraphy" pitchFamily="66" charset="0"/>
                <a:ea typeface="Times New Roman" pitchFamily="18" charset="0"/>
                <a:cs typeface="Arial" pitchFamily="34" charset="0"/>
              </a:rPr>
              <a:t>Decalvans</a:t>
            </a:r>
            <a:r>
              <a:rPr kumimoji="0" lang="en-US" sz="15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975104"/>
          </a:xfrm>
        </p:spPr>
        <p:txBody>
          <a:bodyPr>
            <a:noAutofit/>
          </a:bodyPr>
          <a:lstStyle/>
          <a:p>
            <a:r>
              <a:rPr lang="en-US" sz="5400" dirty="0" smtClean="0">
                <a:solidFill>
                  <a:srgbClr val="FFC000"/>
                </a:solidFill>
                <a:latin typeface="Algerian" pitchFamily="82" charset="0"/>
              </a:rPr>
              <a:t>Nutrition </a:t>
            </a:r>
            <a:br>
              <a:rPr lang="en-US" sz="5400" dirty="0" smtClean="0">
                <a:solidFill>
                  <a:srgbClr val="FFC000"/>
                </a:solidFill>
                <a:latin typeface="Algerian" pitchFamily="82" charset="0"/>
              </a:rPr>
            </a:br>
            <a:r>
              <a:rPr lang="en-US" sz="5400" dirty="0" smtClean="0">
                <a:solidFill>
                  <a:srgbClr val="FFC000"/>
                </a:solidFill>
                <a:latin typeface="Algerian" pitchFamily="82" charset="0"/>
              </a:rPr>
              <a:t>&amp; </a:t>
            </a:r>
            <a:br>
              <a:rPr lang="en-US" sz="5400" dirty="0" smtClean="0">
                <a:solidFill>
                  <a:srgbClr val="FFC000"/>
                </a:solidFill>
                <a:latin typeface="Algerian" pitchFamily="82" charset="0"/>
              </a:rPr>
            </a:br>
            <a:r>
              <a:rPr lang="en-US" sz="5400" dirty="0" smtClean="0">
                <a:solidFill>
                  <a:srgbClr val="FFC000"/>
                </a:solidFill>
                <a:latin typeface="Algerian" pitchFamily="82" charset="0"/>
              </a:rPr>
              <a:t>HAIR &amp; SCALP DIALOGUE</a:t>
            </a:r>
            <a:endParaRPr lang="en-US" sz="5400" dirty="0">
              <a:solidFill>
                <a:srgbClr val="FFC000"/>
              </a:solidFill>
              <a:latin typeface="Algerian" pitchFamily="82" charset="0"/>
            </a:endParaRPr>
          </a:p>
        </p:txBody>
      </p:sp>
      <p:sp>
        <p:nvSpPr>
          <p:cNvPr id="3" name="Subtitle 2"/>
          <p:cNvSpPr>
            <a:spLocks noGrp="1"/>
          </p:cNvSpPr>
          <p:nvPr>
            <p:ph type="subTitle" idx="1"/>
          </p:nvPr>
        </p:nvSpPr>
        <p:spPr>
          <a:xfrm>
            <a:off x="609600" y="381000"/>
            <a:ext cx="7772400" cy="1508760"/>
          </a:xfrm>
        </p:spPr>
        <p:txBody>
          <a:bodyPr>
            <a:noAutofit/>
          </a:bodyPr>
          <a:lstStyle/>
          <a:p>
            <a:r>
              <a:rPr lang="en-US" sz="4400" b="1" dirty="0" smtClean="0">
                <a:solidFill>
                  <a:srgbClr val="00B0F0"/>
                </a:solidFill>
              </a:rPr>
              <a:t>What are we eating?</a:t>
            </a:r>
          </a:p>
          <a:p>
            <a:r>
              <a:rPr lang="en-US" sz="4400" b="1" dirty="0" smtClean="0">
                <a:solidFill>
                  <a:srgbClr val="00B0F0"/>
                </a:solidFill>
              </a:rPr>
              <a:t>Why are we losing HAIR?</a:t>
            </a:r>
            <a:endParaRPr lang="en-US" sz="4400" b="1" dirty="0">
              <a:solidFill>
                <a:srgbClr val="00B0F0"/>
              </a:solidFill>
            </a:endParaRPr>
          </a:p>
        </p:txBody>
      </p:sp>
    </p:spTree>
  </p:cSld>
  <p:clrMapOvr>
    <a:masterClrMapping/>
  </p:clrMapOvr>
  <p:transition spd="med">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905000" y="381000"/>
            <a:ext cx="4953000" cy="10310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strike="noStrike" cap="none" normalizeH="0" baseline="0" dirty="0" smtClean="0">
                <a:ln>
                  <a:noFill/>
                </a:ln>
                <a:solidFill>
                  <a:srgbClr val="C00000"/>
                </a:solidFill>
                <a:effectLst/>
                <a:latin typeface="Lucida Calligraphy" pitchFamily="66" charset="0"/>
                <a:ea typeface="Times New Roman" pitchFamily="18" charset="0"/>
                <a:cs typeface="Arial" pitchFamily="34" charset="0"/>
              </a:rPr>
              <a:t>Hot Comb Alopecia</a:t>
            </a:r>
            <a:r>
              <a:rPr kumimoji="0" lang="en-US" sz="2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2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500" u="sng"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Central Centrifugal Cicatricial Alopecia</a:t>
            </a:r>
            <a:endParaRPr kumimoji="0" lang="en-US" b="0" i="0" u="none" strike="noStrike" cap="none" normalizeH="0" baseline="0" dirty="0" smtClean="0">
              <a:ln>
                <a:noFill/>
              </a:ln>
              <a:solidFill>
                <a:srgbClr val="00B050"/>
              </a:solidFill>
              <a:effectLst/>
              <a:latin typeface="Arial" pitchFamily="34" charset="0"/>
              <a:cs typeface="Arial" pitchFamily="34" charset="0"/>
            </a:endParaRPr>
          </a:p>
        </p:txBody>
      </p:sp>
      <p:pic>
        <p:nvPicPr>
          <p:cNvPr id="4" name="Picture 3"/>
          <p:cNvPicPr/>
          <p:nvPr/>
        </p:nvPicPr>
        <p:blipFill>
          <a:blip r:embed="rId2"/>
          <a:srcRect l="4543" t="5688" r="22729" b="9000"/>
          <a:stretch>
            <a:fillRect/>
          </a:stretch>
        </p:blipFill>
        <p:spPr bwMode="auto">
          <a:xfrm>
            <a:off x="533400" y="1447800"/>
            <a:ext cx="7848600" cy="51816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1219200"/>
            <a:ext cx="1962150" cy="219075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3124200" y="2209800"/>
            <a:ext cx="2209800" cy="2343150"/>
          </a:xfrm>
          <a:prstGeom prst="rect">
            <a:avLst/>
          </a:prstGeom>
          <a:noFill/>
          <a:ln w="9525">
            <a:noFill/>
            <a:miter lim="800000"/>
            <a:headEnd/>
            <a:tailEnd/>
          </a:ln>
        </p:spPr>
      </p:pic>
      <p:pic>
        <p:nvPicPr>
          <p:cNvPr id="4" name="Picture 3"/>
          <p:cNvPicPr/>
          <p:nvPr/>
        </p:nvPicPr>
        <p:blipFill>
          <a:blip r:embed="rId4"/>
          <a:srcRect/>
          <a:stretch>
            <a:fillRect/>
          </a:stretch>
        </p:blipFill>
        <p:spPr bwMode="auto">
          <a:xfrm>
            <a:off x="5867400" y="3352800"/>
            <a:ext cx="2362200" cy="2514600"/>
          </a:xfrm>
          <a:prstGeom prst="rect">
            <a:avLst/>
          </a:prstGeom>
          <a:noFill/>
          <a:ln w="9525">
            <a:noFill/>
            <a:miter lim="800000"/>
            <a:headEnd/>
            <a:tailEnd/>
          </a:ln>
        </p:spPr>
      </p:pic>
      <p:sp>
        <p:nvSpPr>
          <p:cNvPr id="6" name="TextBox 5"/>
          <p:cNvSpPr txBox="1"/>
          <p:nvPr/>
        </p:nvSpPr>
        <p:spPr>
          <a:xfrm>
            <a:off x="685800" y="304800"/>
            <a:ext cx="7620000" cy="523220"/>
          </a:xfrm>
          <a:prstGeom prst="rect">
            <a:avLst/>
          </a:prstGeom>
          <a:noFill/>
        </p:spPr>
        <p:txBody>
          <a:bodyPr wrap="square" rtlCol="0">
            <a:spAutoFit/>
          </a:bodyPr>
          <a:lstStyle/>
          <a:p>
            <a:pPr algn="ctr"/>
            <a:r>
              <a:rPr lang="en-US" sz="2800" b="1" dirty="0" smtClean="0">
                <a:solidFill>
                  <a:srgbClr val="FF0000"/>
                </a:solidFill>
              </a:rPr>
              <a:t>Discoid Lupus Erythematosus</a:t>
            </a:r>
            <a:endParaRPr lang="en-US" sz="2800" b="1" dirty="0">
              <a:solidFill>
                <a:srgbClr val="FF0000"/>
              </a:solidFill>
            </a:endParaRPr>
          </a:p>
        </p:txBody>
      </p:sp>
    </p:spTree>
  </p:cSld>
  <p:clrMapOvr>
    <a:masterClrMapping/>
  </p:clrMapOvr>
  <p:transition spd="med">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733800" y="3733800"/>
            <a:ext cx="3733800" cy="25908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762000" y="609600"/>
            <a:ext cx="4267200" cy="2895600"/>
          </a:xfrm>
          <a:prstGeom prst="rect">
            <a:avLst/>
          </a:prstGeom>
          <a:noFill/>
          <a:ln w="9525">
            <a:noFill/>
            <a:miter lim="800000"/>
            <a:headEnd/>
            <a:tailEnd/>
          </a:ln>
        </p:spPr>
      </p:pic>
      <p:sp>
        <p:nvSpPr>
          <p:cNvPr id="4" name="TextBox 3"/>
          <p:cNvSpPr txBox="1"/>
          <p:nvPr/>
        </p:nvSpPr>
        <p:spPr>
          <a:xfrm>
            <a:off x="5105400" y="685800"/>
            <a:ext cx="3733800" cy="830997"/>
          </a:xfrm>
          <a:prstGeom prst="rect">
            <a:avLst/>
          </a:prstGeom>
          <a:noFill/>
        </p:spPr>
        <p:txBody>
          <a:bodyPr wrap="square" rtlCol="0">
            <a:spAutoFit/>
          </a:bodyPr>
          <a:lstStyle/>
          <a:p>
            <a:pPr algn="ctr"/>
            <a:r>
              <a:rPr lang="en-US" sz="2400" b="1" i="1" dirty="0" smtClean="0">
                <a:solidFill>
                  <a:srgbClr val="FF0066"/>
                </a:solidFill>
              </a:rPr>
              <a:t>Peri-Folliculitis </a:t>
            </a:r>
            <a:r>
              <a:rPr lang="en-US" sz="2400" b="1" i="1" dirty="0" err="1" smtClean="0">
                <a:solidFill>
                  <a:srgbClr val="FF0066"/>
                </a:solidFill>
              </a:rPr>
              <a:t>Keloidalis</a:t>
            </a:r>
            <a:r>
              <a:rPr lang="en-US" sz="2400" b="1" i="1" dirty="0" smtClean="0">
                <a:solidFill>
                  <a:srgbClr val="FF0066"/>
                </a:solidFill>
              </a:rPr>
              <a:t> </a:t>
            </a:r>
            <a:r>
              <a:rPr lang="en-US" sz="2400" b="1" i="1" dirty="0" err="1" smtClean="0">
                <a:solidFill>
                  <a:srgbClr val="FF0066"/>
                </a:solidFill>
              </a:rPr>
              <a:t>Occipitalis</a:t>
            </a:r>
            <a:r>
              <a:rPr lang="en-US" dirty="0" smtClean="0"/>
              <a:t> </a:t>
            </a:r>
            <a:r>
              <a:rPr lang="en-US" b="1" dirty="0" smtClean="0"/>
              <a:t>(PFKO) abbreviated</a:t>
            </a:r>
            <a:endParaRPr lang="en-US" b="1" dirty="0"/>
          </a:p>
        </p:txBody>
      </p:sp>
      <p:sp>
        <p:nvSpPr>
          <p:cNvPr id="8" name="Rectangle 7"/>
          <p:cNvSpPr/>
          <p:nvPr/>
        </p:nvSpPr>
        <p:spPr>
          <a:xfrm>
            <a:off x="990600" y="4395014"/>
            <a:ext cx="2209800" cy="600164"/>
          </a:xfrm>
          <a:prstGeom prst="rect">
            <a:avLst/>
          </a:prstGeom>
        </p:spPr>
        <p:txBody>
          <a:bodyPr wrap="square">
            <a:spAutoFit/>
          </a:bodyPr>
          <a:lstStyle/>
          <a:p>
            <a:pPr lvl="0" algn="ctr" fontAlgn="base">
              <a:spcBef>
                <a:spcPct val="0"/>
              </a:spcBef>
              <a:spcAft>
                <a:spcPct val="0"/>
              </a:spcAft>
            </a:pPr>
            <a:r>
              <a:rPr lang="en-US" sz="1500" dirty="0" smtClean="0">
                <a:solidFill>
                  <a:prstClr val="black"/>
                </a:solidFill>
                <a:latin typeface="Arial" pitchFamily="34" charset="0"/>
                <a:ea typeface="Times New Roman" pitchFamily="18" charset="0"/>
                <a:cs typeface="Arial" pitchFamily="34" charset="0"/>
              </a:rPr>
              <a:t>Also referred to </a:t>
            </a:r>
            <a:r>
              <a:rPr lang="en-US" b="1" i="1" dirty="0" err="1" smtClean="0">
                <a:solidFill>
                  <a:srgbClr val="FFFF00"/>
                </a:solidFill>
                <a:latin typeface="Arial" pitchFamily="34" charset="0"/>
                <a:ea typeface="Times New Roman" pitchFamily="18" charset="0"/>
                <a:cs typeface="Arial" pitchFamily="34" charset="0"/>
              </a:rPr>
              <a:t>Keloidalis</a:t>
            </a:r>
            <a:r>
              <a:rPr lang="en-US" b="1" i="1" dirty="0" smtClean="0">
                <a:solidFill>
                  <a:srgbClr val="FFFF00"/>
                </a:solidFill>
                <a:latin typeface="Arial" pitchFamily="34" charset="0"/>
                <a:ea typeface="Times New Roman" pitchFamily="18" charset="0"/>
                <a:cs typeface="Arial" pitchFamily="34" charset="0"/>
              </a:rPr>
              <a:t> </a:t>
            </a:r>
            <a:r>
              <a:rPr lang="en-US" b="1" i="1" dirty="0" err="1" smtClean="0">
                <a:solidFill>
                  <a:srgbClr val="FFFF00"/>
                </a:solidFill>
                <a:latin typeface="Arial" pitchFamily="34" charset="0"/>
                <a:ea typeface="Times New Roman" pitchFamily="18" charset="0"/>
                <a:cs typeface="Arial" pitchFamily="34" charset="0"/>
              </a:rPr>
              <a:t>Nuchae</a:t>
            </a:r>
            <a:r>
              <a:rPr lang="en-US" b="1" i="1" dirty="0" smtClean="0">
                <a:solidFill>
                  <a:srgbClr val="FFFF00"/>
                </a:solidFill>
                <a:latin typeface="Arial" pitchFamily="34" charset="0"/>
                <a:ea typeface="Times New Roman" pitchFamily="18" charset="0"/>
                <a:cs typeface="Arial" pitchFamily="34" charset="0"/>
              </a:rPr>
              <a:t> </a:t>
            </a:r>
            <a:endParaRPr lang="en-US" dirty="0" smtClean="0">
              <a:solidFill>
                <a:srgbClr val="FFFF00"/>
              </a:solidFill>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762000"/>
            <a:ext cx="4800600" cy="584775"/>
          </a:xfrm>
          <a:prstGeom prst="rect">
            <a:avLst/>
          </a:prstGeom>
          <a:noFill/>
        </p:spPr>
        <p:txBody>
          <a:bodyPr wrap="square" rtlCol="0">
            <a:spAutoFit/>
          </a:bodyPr>
          <a:lstStyle/>
          <a:p>
            <a:pPr algn="ctr"/>
            <a:r>
              <a:rPr lang="en-US" sz="3200" b="1" dirty="0" smtClean="0">
                <a:solidFill>
                  <a:srgbClr val="FF0000"/>
                </a:solidFill>
              </a:rPr>
              <a:t>Traction  Alopecia</a:t>
            </a:r>
            <a:endParaRPr lang="en-US" sz="3200" b="1" dirty="0">
              <a:solidFill>
                <a:srgbClr val="FF0000"/>
              </a:solidFill>
            </a:endParaRPr>
          </a:p>
        </p:txBody>
      </p:sp>
      <p:sp>
        <p:nvSpPr>
          <p:cNvPr id="49153" name="Rectangle 1"/>
          <p:cNvSpPr>
            <a:spLocks noChangeArrowheads="1"/>
          </p:cNvSpPr>
          <p:nvPr/>
        </p:nvSpPr>
        <p:spPr bwMode="auto">
          <a:xfrm>
            <a:off x="2667000" y="152400"/>
            <a:ext cx="3962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err="1" smtClean="0">
                <a:ln>
                  <a:noFill/>
                </a:ln>
                <a:solidFill>
                  <a:srgbClr val="FFFF00"/>
                </a:solidFill>
                <a:effectLst/>
                <a:latin typeface="Lucida Calligraphy" pitchFamily="66" charset="0"/>
                <a:ea typeface="Times New Roman" pitchFamily="18" charset="0"/>
                <a:cs typeface="Arial" pitchFamily="34" charset="0"/>
              </a:rPr>
              <a:t>Nonscarring</a:t>
            </a:r>
            <a:r>
              <a:rPr kumimoji="0" lang="en-US" sz="2000" b="1" i="1" u="sng"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 Alopecia</a:t>
            </a:r>
            <a:r>
              <a:rPr kumimoji="0" lang="en-US" sz="2000" b="1" i="0" u="sng"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a:srcRect r="5000" b="6667"/>
          <a:stretch>
            <a:fillRect/>
          </a:stretch>
        </p:blipFill>
        <p:spPr bwMode="auto">
          <a:xfrm>
            <a:off x="1066800" y="1450974"/>
            <a:ext cx="6934200" cy="5026026"/>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ujitsu\Pictures\Folliculitis.jpg"/>
          <p:cNvPicPr>
            <a:picLocks noChangeAspect="1" noChangeArrowheads="1"/>
          </p:cNvPicPr>
          <p:nvPr/>
        </p:nvPicPr>
        <p:blipFill>
          <a:blip r:embed="rId2"/>
          <a:srcRect/>
          <a:stretch>
            <a:fillRect/>
          </a:stretch>
        </p:blipFill>
        <p:spPr bwMode="auto">
          <a:xfrm>
            <a:off x="457200" y="914400"/>
            <a:ext cx="7789440" cy="5641975"/>
          </a:xfrm>
          <a:prstGeom prst="rect">
            <a:avLst/>
          </a:prstGeom>
          <a:noFill/>
        </p:spPr>
      </p:pic>
    </p:spTree>
  </p:cSld>
  <p:clrMapOvr>
    <a:masterClrMapping/>
  </p:clrMapOvr>
  <p:transition spd="med">
    <p:comb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62000" y="457200"/>
            <a:ext cx="3505200" cy="3962400"/>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4648200" y="1981200"/>
            <a:ext cx="3733800" cy="41910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ujitsu\Pictures\alopecia areata progression.jpg"/>
          <p:cNvPicPr>
            <a:picLocks noChangeAspect="1" noChangeArrowheads="1"/>
          </p:cNvPicPr>
          <p:nvPr/>
        </p:nvPicPr>
        <p:blipFill>
          <a:blip r:embed="rId2"/>
          <a:srcRect/>
          <a:stretch>
            <a:fillRect/>
          </a:stretch>
        </p:blipFill>
        <p:spPr bwMode="auto">
          <a:xfrm>
            <a:off x="642898" y="609600"/>
            <a:ext cx="3498156" cy="3927174"/>
          </a:xfrm>
          <a:prstGeom prst="rect">
            <a:avLst/>
          </a:prstGeom>
          <a:noFill/>
        </p:spPr>
      </p:pic>
      <p:pic>
        <p:nvPicPr>
          <p:cNvPr id="1027" name="Picture 3" descr="C:\Users\Fujitsu\Pictures\alopecia areata.jpg"/>
          <p:cNvPicPr>
            <a:picLocks noChangeAspect="1" noChangeArrowheads="1"/>
          </p:cNvPicPr>
          <p:nvPr/>
        </p:nvPicPr>
        <p:blipFill>
          <a:blip r:embed="rId3"/>
          <a:srcRect/>
          <a:stretch>
            <a:fillRect/>
          </a:stretch>
        </p:blipFill>
        <p:spPr bwMode="auto">
          <a:xfrm>
            <a:off x="4724399" y="2895600"/>
            <a:ext cx="4002593" cy="3048000"/>
          </a:xfrm>
          <a:prstGeom prst="rect">
            <a:avLst/>
          </a:prstGeom>
          <a:noFill/>
        </p:spPr>
      </p:pic>
      <p:sp>
        <p:nvSpPr>
          <p:cNvPr id="4" name="TextBox 3"/>
          <p:cNvSpPr txBox="1"/>
          <p:nvPr/>
        </p:nvSpPr>
        <p:spPr>
          <a:xfrm>
            <a:off x="4572000" y="762000"/>
            <a:ext cx="3810000" cy="1077218"/>
          </a:xfrm>
          <a:prstGeom prst="rect">
            <a:avLst/>
          </a:prstGeom>
          <a:noFill/>
        </p:spPr>
        <p:txBody>
          <a:bodyPr wrap="square" rtlCol="0">
            <a:spAutoFit/>
          </a:bodyPr>
          <a:lstStyle/>
          <a:p>
            <a:r>
              <a:rPr lang="en-US" sz="3200" b="1" dirty="0" smtClean="0">
                <a:solidFill>
                  <a:srgbClr val="FFC000"/>
                </a:solidFill>
              </a:rPr>
              <a:t>Alopecia Areata Progression</a:t>
            </a:r>
            <a:endParaRPr lang="en-US" sz="3200" b="1" dirty="0">
              <a:solidFill>
                <a:srgbClr val="FFC000"/>
              </a:solidFill>
            </a:endParaRPr>
          </a:p>
        </p:txBody>
      </p:sp>
    </p:spTree>
  </p:cSld>
  <p:clrMapOvr>
    <a:masterClrMapping/>
  </p:clrMapOvr>
  <p:transition spd="med">
    <p:comb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8877" t="7201" r="24490" b="60420"/>
          <a:stretch>
            <a:fillRect/>
          </a:stretch>
        </p:blipFill>
        <p:spPr bwMode="auto">
          <a:xfrm>
            <a:off x="304800" y="1905000"/>
            <a:ext cx="2362200" cy="2667000"/>
          </a:xfrm>
          <a:prstGeom prst="rect">
            <a:avLst/>
          </a:prstGeom>
          <a:noFill/>
          <a:ln w="9525">
            <a:noFill/>
            <a:miter lim="800000"/>
            <a:headEnd/>
            <a:tailEnd/>
          </a:ln>
        </p:spPr>
      </p:pic>
      <p:pic>
        <p:nvPicPr>
          <p:cNvPr id="3" name="Picture 2"/>
          <p:cNvPicPr/>
          <p:nvPr/>
        </p:nvPicPr>
        <p:blipFill>
          <a:blip r:embed="rId3"/>
          <a:srcRect l="8701" t="6554" r="17392" b="1639"/>
          <a:stretch>
            <a:fillRect/>
          </a:stretch>
        </p:blipFill>
        <p:spPr bwMode="auto">
          <a:xfrm>
            <a:off x="2971800" y="1981200"/>
            <a:ext cx="2590800" cy="2590800"/>
          </a:xfrm>
          <a:prstGeom prst="rect">
            <a:avLst/>
          </a:prstGeom>
          <a:noFill/>
          <a:ln w="9525">
            <a:noFill/>
            <a:miter lim="800000"/>
            <a:headEnd/>
            <a:tailEnd/>
          </a:ln>
        </p:spPr>
      </p:pic>
      <p:pic>
        <p:nvPicPr>
          <p:cNvPr id="4" name="Picture 3"/>
          <p:cNvPicPr/>
          <p:nvPr/>
        </p:nvPicPr>
        <p:blipFill>
          <a:blip r:embed="rId4"/>
          <a:srcRect l="17392" r="8701" b="7245"/>
          <a:stretch>
            <a:fillRect/>
          </a:stretch>
        </p:blipFill>
        <p:spPr bwMode="auto">
          <a:xfrm>
            <a:off x="5943600" y="1905000"/>
            <a:ext cx="2590800" cy="2590800"/>
          </a:xfrm>
          <a:prstGeom prst="rect">
            <a:avLst/>
          </a:prstGeom>
          <a:noFill/>
          <a:ln w="9525">
            <a:noFill/>
            <a:miter lim="800000"/>
            <a:headEnd/>
            <a:tailEnd/>
          </a:ln>
        </p:spPr>
      </p:pic>
      <p:sp>
        <p:nvSpPr>
          <p:cNvPr id="51201" name="Rectangle 1"/>
          <p:cNvSpPr>
            <a:spLocks noChangeArrowheads="1"/>
          </p:cNvSpPr>
          <p:nvPr/>
        </p:nvSpPr>
        <p:spPr bwMode="auto">
          <a:xfrm>
            <a:off x="0" y="4953000"/>
            <a:ext cx="9144000"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1"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                 </a:t>
            </a:r>
            <a:r>
              <a:rPr kumimoji="0" lang="en-US" sz="1500" b="1" i="1" u="none" strike="noStrike" cap="none" normalizeH="0" baseline="0" dirty="0" smtClean="0">
                <a:ln>
                  <a:noFill/>
                </a:ln>
                <a:solidFill>
                  <a:srgbClr val="FFC000"/>
                </a:solidFill>
                <a:effectLst/>
                <a:latin typeface="Lucida Calligraphy" pitchFamily="66" charset="0"/>
                <a:ea typeface="Times New Roman" pitchFamily="18" charset="0"/>
                <a:cs typeface="Arial" pitchFamily="34" charset="0"/>
              </a:rPr>
              <a:t>Areata </a:t>
            </a:r>
            <a:r>
              <a:rPr kumimoji="0" lang="en-US" sz="1500" b="1"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                             </a:t>
            </a:r>
            <a:r>
              <a:rPr kumimoji="0" lang="en-US" sz="1500" b="1" i="1" u="none" strike="noStrike" cap="none" normalizeH="0" baseline="0" dirty="0" smtClean="0">
                <a:ln>
                  <a:noFill/>
                </a:ln>
                <a:solidFill>
                  <a:srgbClr val="FFC000"/>
                </a:solidFill>
                <a:effectLst/>
                <a:latin typeface="Lucida Calligraphy" pitchFamily="66" charset="0"/>
                <a:ea typeface="Times New Roman" pitchFamily="18" charset="0"/>
                <a:cs typeface="Arial" pitchFamily="34" charset="0"/>
              </a:rPr>
              <a:t>Totalis</a:t>
            </a:r>
            <a:r>
              <a:rPr kumimoji="0" lang="en-US" sz="1500" b="1" i="0" u="none" strike="noStrike" cap="none" normalizeH="0" baseline="0" dirty="0" smtClean="0">
                <a:ln>
                  <a:noFill/>
                </a:ln>
                <a:solidFill>
                  <a:srgbClr val="FFC000"/>
                </a:solidFill>
                <a:effectLst/>
                <a:latin typeface="Lucida Calligraphy" pitchFamily="66" charset="0"/>
                <a:ea typeface="Times New Roman" pitchFamily="18" charset="0"/>
                <a:cs typeface="Arial" pitchFamily="34" charset="0"/>
              </a:rPr>
              <a:t>	                               </a:t>
            </a:r>
            <a:r>
              <a:rPr kumimoji="0" lang="en-US" sz="1500" b="1" i="1" u="none" strike="noStrike" cap="none" normalizeH="0" baseline="0" dirty="0" smtClean="0">
                <a:ln>
                  <a:noFill/>
                </a:ln>
                <a:solidFill>
                  <a:srgbClr val="FFC000"/>
                </a:solidFill>
                <a:effectLst/>
                <a:latin typeface="Lucida Calligraphy" pitchFamily="66" charset="0"/>
                <a:ea typeface="Times New Roman" pitchFamily="18" charset="0"/>
                <a:cs typeface="Arial" pitchFamily="34" charset="0"/>
              </a:rPr>
              <a:t>Universalis</a:t>
            </a:r>
            <a:endParaRPr kumimoji="0" lang="en-US" sz="800" b="0"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2438400" y="685800"/>
            <a:ext cx="3810000" cy="769441"/>
          </a:xfrm>
          <a:prstGeom prst="rect">
            <a:avLst/>
          </a:prstGeom>
          <a:noFill/>
        </p:spPr>
        <p:txBody>
          <a:bodyPr wrap="square" rtlCol="0">
            <a:spAutoFit/>
          </a:bodyPr>
          <a:lstStyle/>
          <a:p>
            <a:pPr algn="ctr"/>
            <a:r>
              <a:rPr lang="en-US" sz="4400" b="1" dirty="0" smtClean="0">
                <a:solidFill>
                  <a:srgbClr val="FFC000"/>
                </a:solidFill>
              </a:rPr>
              <a:t>Alopecia</a:t>
            </a:r>
            <a:endParaRPr lang="en-US" sz="4400" b="1" dirty="0">
              <a:solidFill>
                <a:srgbClr val="FFC000"/>
              </a:solidFill>
            </a:endParaRPr>
          </a:p>
        </p:txBody>
      </p:sp>
    </p:spTree>
  </p:cSld>
  <p:clrMapOvr>
    <a:masterClrMapping/>
  </p:clrMapOvr>
  <p:transition spd="med">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ujitsu\Pictures\Juvenile alopecia.jpg"/>
          <p:cNvPicPr>
            <a:picLocks noChangeAspect="1" noChangeArrowheads="1"/>
          </p:cNvPicPr>
          <p:nvPr/>
        </p:nvPicPr>
        <p:blipFill>
          <a:blip r:embed="rId2"/>
          <a:srcRect/>
          <a:stretch>
            <a:fillRect/>
          </a:stretch>
        </p:blipFill>
        <p:spPr bwMode="auto">
          <a:xfrm>
            <a:off x="1143000" y="1676400"/>
            <a:ext cx="6781800" cy="5086350"/>
          </a:xfrm>
          <a:prstGeom prst="rect">
            <a:avLst/>
          </a:prstGeom>
          <a:noFill/>
        </p:spPr>
      </p:pic>
      <p:sp>
        <p:nvSpPr>
          <p:cNvPr id="3" name="TextBox 2"/>
          <p:cNvSpPr txBox="1"/>
          <p:nvPr/>
        </p:nvSpPr>
        <p:spPr>
          <a:xfrm>
            <a:off x="2971800" y="609600"/>
            <a:ext cx="3276600" cy="523220"/>
          </a:xfrm>
          <a:prstGeom prst="rect">
            <a:avLst/>
          </a:prstGeom>
          <a:noFill/>
        </p:spPr>
        <p:txBody>
          <a:bodyPr wrap="square" rtlCol="0">
            <a:spAutoFit/>
          </a:bodyPr>
          <a:lstStyle/>
          <a:p>
            <a:pPr algn="ctr"/>
            <a:r>
              <a:rPr lang="en-US" sz="2800" b="1" dirty="0" smtClean="0">
                <a:solidFill>
                  <a:srgbClr val="FFC000"/>
                </a:solidFill>
              </a:rPr>
              <a:t>Juvenile Alopecia</a:t>
            </a:r>
            <a:endParaRPr lang="en-US" sz="2800" b="1" dirty="0">
              <a:solidFill>
                <a:srgbClr val="FFC000"/>
              </a:solidFill>
            </a:endParaRPr>
          </a:p>
        </p:txBody>
      </p:sp>
    </p:spTree>
  </p:cSld>
  <p:clrMapOvr>
    <a:masterClrMapping/>
  </p:clrMapOvr>
  <p:transition spd="med">
    <p:comb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447800" y="1447800"/>
            <a:ext cx="6248400" cy="5029200"/>
          </a:xfrm>
          <a:prstGeom prst="rect">
            <a:avLst/>
          </a:prstGeom>
          <a:noFill/>
          <a:ln w="9525">
            <a:noFill/>
            <a:miter lim="800000"/>
            <a:headEnd/>
            <a:tailEnd/>
          </a:ln>
        </p:spPr>
      </p:pic>
      <p:sp>
        <p:nvSpPr>
          <p:cNvPr id="50177" name="Rectangle 1"/>
          <p:cNvSpPr>
            <a:spLocks noChangeArrowheads="1"/>
          </p:cNvSpPr>
          <p:nvPr/>
        </p:nvSpPr>
        <p:spPr bwMode="auto">
          <a:xfrm>
            <a:off x="2667000" y="533401"/>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Telogen Effluvium:</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lum bright="-24000" contrast="52000"/>
            <a:grayscl/>
          </a:blip>
          <a:srcRect l="9045" t="1416" b="5190"/>
          <a:stretch>
            <a:fillRect/>
          </a:stretch>
        </p:blipFill>
        <p:spPr bwMode="auto">
          <a:xfrm>
            <a:off x="304800" y="228600"/>
            <a:ext cx="8534399" cy="64008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53731" r="-1492" b="47501"/>
          <a:stretch>
            <a:fillRect/>
          </a:stretch>
        </p:blipFill>
        <p:spPr bwMode="auto">
          <a:xfrm>
            <a:off x="2667000" y="1295400"/>
            <a:ext cx="4038600" cy="5029200"/>
          </a:xfrm>
          <a:prstGeom prst="rect">
            <a:avLst/>
          </a:prstGeom>
          <a:noFill/>
          <a:ln w="9525">
            <a:noFill/>
            <a:miter lim="800000"/>
            <a:headEnd/>
            <a:tailEnd/>
          </a:ln>
        </p:spPr>
      </p:pic>
      <p:sp>
        <p:nvSpPr>
          <p:cNvPr id="52225" name="Rectangle 1"/>
          <p:cNvSpPr>
            <a:spLocks noChangeArrowheads="1"/>
          </p:cNvSpPr>
          <p:nvPr/>
        </p:nvSpPr>
        <p:spPr bwMode="auto">
          <a:xfrm>
            <a:off x="2819400" y="533400"/>
            <a:ext cx="3657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Post Chemotherapy</a:t>
            </a:r>
            <a:r>
              <a:rPr kumimoji="0" lang="en-US" sz="24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r="15790" b="12500"/>
          <a:stretch>
            <a:fillRect/>
          </a:stretch>
        </p:blipFill>
        <p:spPr bwMode="auto">
          <a:xfrm>
            <a:off x="2133600" y="1295400"/>
            <a:ext cx="4953000" cy="4876800"/>
          </a:xfrm>
          <a:prstGeom prst="rect">
            <a:avLst/>
          </a:prstGeom>
          <a:noFill/>
          <a:ln w="9525">
            <a:noFill/>
            <a:miter lim="800000"/>
            <a:headEnd/>
            <a:tailEnd/>
          </a:ln>
        </p:spPr>
      </p:pic>
      <p:sp>
        <p:nvSpPr>
          <p:cNvPr id="53249" name="Rectangle 1"/>
          <p:cNvSpPr>
            <a:spLocks noChangeArrowheads="1"/>
          </p:cNvSpPr>
          <p:nvPr/>
        </p:nvSpPr>
        <p:spPr bwMode="auto">
          <a:xfrm>
            <a:off x="990600" y="38100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An</a:t>
            </a:r>
            <a:r>
              <a:rPr kumimoji="0" lang="en-US" sz="2400" b="1" i="0" u="none" strike="noStrike" cap="none" normalizeH="0" baseline="0" dirty="0" smtClean="0">
                <a:ln>
                  <a:noFill/>
                </a:ln>
                <a:solidFill>
                  <a:schemeClr val="tx1"/>
                </a:solidFill>
                <a:effectLst/>
                <a:latin typeface="Lucida Calligraphy" pitchFamily="66" charset="0"/>
                <a:ea typeface="Times New Roman" pitchFamily="18" charset="0"/>
                <a:cs typeface="Arial" pitchFamily="34" charset="0"/>
              </a:rPr>
              <a:t> </a:t>
            </a:r>
            <a:r>
              <a:rPr kumimoji="0" lang="en-US" sz="2400" b="1" i="0" u="none" strike="noStrike" cap="none" normalizeH="0" baseline="0" dirty="0" smtClean="0">
                <a:ln>
                  <a:noFill/>
                </a:ln>
                <a:solidFill>
                  <a:srgbClr val="FFFF00"/>
                </a:solidFill>
                <a:effectLst/>
                <a:latin typeface="Lucida Calligraphy" pitchFamily="66" charset="0"/>
                <a:ea typeface="Times New Roman" pitchFamily="18" charset="0"/>
                <a:cs typeface="Arial" pitchFamily="34" charset="0"/>
              </a:rPr>
              <a:t>example of Lichen Simplex Chronicus</a:t>
            </a:r>
            <a:endParaRPr kumimoji="0" lang="en-US" sz="2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arbalgmilbe.jpg">
            <a:hlinkClick r:id="rId2"/>
          </p:cNvPr>
          <p:cNvPicPr/>
          <p:nvPr/>
        </p:nvPicPr>
        <p:blipFill>
          <a:blip r:embed="rId3"/>
          <a:srcRect/>
          <a:stretch>
            <a:fillRect/>
          </a:stretch>
        </p:blipFill>
        <p:spPr bwMode="auto">
          <a:xfrm>
            <a:off x="1981200" y="1828800"/>
            <a:ext cx="5257800" cy="4572000"/>
          </a:xfrm>
          <a:prstGeom prst="rect">
            <a:avLst/>
          </a:prstGeom>
          <a:noFill/>
          <a:ln w="9525">
            <a:noFill/>
            <a:miter lim="800000"/>
            <a:headEnd/>
            <a:tailEnd/>
          </a:ln>
        </p:spPr>
      </p:pic>
      <p:sp>
        <p:nvSpPr>
          <p:cNvPr id="3" name="TextBox 2"/>
          <p:cNvSpPr txBox="1"/>
          <p:nvPr/>
        </p:nvSpPr>
        <p:spPr>
          <a:xfrm>
            <a:off x="2438400" y="457200"/>
            <a:ext cx="4343400" cy="1107996"/>
          </a:xfrm>
          <a:prstGeom prst="rect">
            <a:avLst/>
          </a:prstGeom>
          <a:noFill/>
        </p:spPr>
        <p:txBody>
          <a:bodyPr wrap="square" rtlCol="0">
            <a:spAutoFit/>
          </a:bodyPr>
          <a:lstStyle/>
          <a:p>
            <a:pPr algn="ctr"/>
            <a:r>
              <a:rPr lang="en-US" sz="6600" b="1" dirty="0" smtClean="0">
                <a:solidFill>
                  <a:srgbClr val="FFC000"/>
                </a:solidFill>
              </a:rPr>
              <a:t>DEMODEX</a:t>
            </a:r>
            <a:endParaRPr lang="en-US" sz="6600" b="1" dirty="0">
              <a:solidFill>
                <a:srgbClr val="FFC000"/>
              </a:solidFill>
            </a:endParaRPr>
          </a:p>
        </p:txBody>
      </p:sp>
    </p:spTree>
  </p:cSld>
  <p:clrMapOvr>
    <a:masterClrMapping/>
  </p:clrMapOvr>
  <p:transition spd="med">
    <p:comb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04800"/>
          <a:ext cx="5943600" cy="6062136"/>
        </p:xfrm>
        <a:graphic>
          <a:graphicData uri="http://schemas.openxmlformats.org/drawingml/2006/table">
            <a:tbl>
              <a:tblPr/>
              <a:tblGrid>
                <a:gridCol w="5943600"/>
              </a:tblGrid>
              <a:tr h="288481">
                <a:tc>
                  <a:txBody>
                    <a:bodyPr/>
                    <a:lstStyle/>
                    <a:p>
                      <a:pPr marL="0" marR="0" algn="ctr">
                        <a:lnSpc>
                          <a:spcPct val="115000"/>
                        </a:lnSpc>
                        <a:spcBef>
                          <a:spcPts val="0"/>
                        </a:spcBef>
                        <a:spcAft>
                          <a:spcPts val="0"/>
                        </a:spcAft>
                      </a:pPr>
                      <a:r>
                        <a:rPr lang="en-US" sz="2000" b="1" u="sng" dirty="0">
                          <a:solidFill>
                            <a:srgbClr val="FF0000"/>
                          </a:solidFill>
                          <a:latin typeface="Times New Roman"/>
                          <a:ea typeface="Times New Roman"/>
                          <a:cs typeface="Times New Roman"/>
                          <a:hlinkClick r:id="rId2" tooltip="Species"/>
                        </a:rPr>
                        <a:t>Species</a:t>
                      </a:r>
                      <a:endParaRPr lang="en-US" sz="2000" dirty="0">
                        <a:solidFill>
                          <a:srgbClr val="FF0000"/>
                        </a:solidFill>
                        <a:latin typeface="Calibri"/>
                        <a:ea typeface="Calibri"/>
                        <a:cs typeface="Times New Roman"/>
                      </a:endParaRPr>
                    </a:p>
                  </a:txBody>
                  <a:tcPr marL="8298" marR="8298" marT="8298" marB="8298" anchor="ctr">
                    <a:lnL>
                      <a:noFill/>
                    </a:lnL>
                    <a:lnR>
                      <a:noFill/>
                    </a:lnR>
                    <a:lnT>
                      <a:noFill/>
                    </a:lnT>
                    <a:lnB>
                      <a:noFill/>
                    </a:lnB>
                    <a:solidFill>
                      <a:srgbClr val="D3D3A4"/>
                    </a:solidFill>
                  </a:tcPr>
                </a:tc>
              </a:tr>
              <a:tr h="5578919">
                <a:tc>
                  <a:txBody>
                    <a:bodyPr/>
                    <a:lstStyle/>
                    <a:p>
                      <a:pPr marL="0" marR="0" algn="ctr">
                        <a:lnSpc>
                          <a:spcPct val="115000"/>
                        </a:lnSpc>
                        <a:spcBef>
                          <a:spcPts val="0"/>
                        </a:spcBef>
                        <a:spcAft>
                          <a:spcPts val="1000"/>
                        </a:spcAft>
                      </a:pPr>
                      <a:r>
                        <a:rPr lang="en-US" sz="1800" b="1" i="1" u="sng" dirty="0" err="1">
                          <a:solidFill>
                            <a:srgbClr val="0000FF"/>
                          </a:solidFill>
                          <a:latin typeface="Times New Roman"/>
                          <a:ea typeface="Times New Roman"/>
                          <a:cs typeface="Times New Roman"/>
                          <a:hlinkClick r:id="rId3" tooltip="Demodex aries (page does not exist)"/>
                        </a:rPr>
                        <a:t>Demodex</a:t>
                      </a:r>
                      <a:r>
                        <a:rPr lang="en-US" sz="1800" b="1" i="1" u="sng" dirty="0">
                          <a:solidFill>
                            <a:srgbClr val="0000FF"/>
                          </a:solidFill>
                          <a:latin typeface="Times New Roman"/>
                          <a:ea typeface="Times New Roman"/>
                          <a:cs typeface="Times New Roman"/>
                          <a:hlinkClick r:id="rId3" tooltip="Demodex aries (page does not exist)"/>
                        </a:rPr>
                        <a:t> </a:t>
                      </a:r>
                      <a:r>
                        <a:rPr lang="en-US" sz="1800" b="1" i="1" u="sng" dirty="0" err="1">
                          <a:solidFill>
                            <a:srgbClr val="0000FF"/>
                          </a:solidFill>
                          <a:latin typeface="Times New Roman"/>
                          <a:ea typeface="Times New Roman"/>
                          <a:cs typeface="Times New Roman"/>
                          <a:hlinkClick r:id="rId3" tooltip="Demodex aries (page does not exist)"/>
                        </a:rPr>
                        <a:t>aries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4" tooltip="Demodex aurati (page does not exist)"/>
                        </a:rPr>
                        <a:t>Demodex</a:t>
                      </a:r>
                      <a:r>
                        <a:rPr lang="en-US" sz="1800" b="1" i="1" u="sng" dirty="0">
                          <a:solidFill>
                            <a:srgbClr val="0000FF"/>
                          </a:solidFill>
                          <a:latin typeface="Times New Roman"/>
                          <a:ea typeface="Times New Roman"/>
                          <a:cs typeface="Times New Roman"/>
                          <a:hlinkClick r:id="rId4" tooltip="Demodex aurati (page does not exist)"/>
                        </a:rPr>
                        <a:t> </a:t>
                      </a:r>
                      <a:r>
                        <a:rPr lang="en-US" sz="1800" b="1" i="1" u="sng" dirty="0" err="1">
                          <a:solidFill>
                            <a:srgbClr val="0000FF"/>
                          </a:solidFill>
                          <a:latin typeface="Times New Roman"/>
                          <a:ea typeface="Times New Roman"/>
                          <a:cs typeface="Times New Roman"/>
                          <a:hlinkClick r:id="rId4" tooltip="Demodex aurati (page does not exist)"/>
                        </a:rPr>
                        <a:t>aurati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5" tooltip="Demodex brevis"/>
                        </a:rPr>
                        <a:t>Demodex</a:t>
                      </a:r>
                      <a:r>
                        <a:rPr lang="en-US" sz="1800" b="1" i="1" u="sng" dirty="0">
                          <a:solidFill>
                            <a:srgbClr val="0000FF"/>
                          </a:solidFill>
                          <a:latin typeface="Times New Roman"/>
                          <a:ea typeface="Times New Roman"/>
                          <a:cs typeface="Times New Roman"/>
                          <a:hlinkClick r:id="rId5" tooltip="Demodex brevis"/>
                        </a:rPr>
                        <a:t> </a:t>
                      </a:r>
                      <a:r>
                        <a:rPr lang="en-US" sz="1800" b="1" i="1" u="sng" dirty="0" err="1">
                          <a:solidFill>
                            <a:srgbClr val="0000FF"/>
                          </a:solidFill>
                          <a:latin typeface="Times New Roman"/>
                          <a:ea typeface="Times New Roman"/>
                          <a:cs typeface="Times New Roman"/>
                          <a:hlinkClick r:id="rId5" tooltip="Demodex brevis"/>
                        </a:rPr>
                        <a:t>brevis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6" tooltip="Demodex bovis"/>
                        </a:rPr>
                        <a:t>Demodex</a:t>
                      </a:r>
                      <a:r>
                        <a:rPr lang="en-US" sz="1800" b="1" i="1" u="sng" dirty="0">
                          <a:solidFill>
                            <a:srgbClr val="0000FF"/>
                          </a:solidFill>
                          <a:latin typeface="Times New Roman"/>
                          <a:ea typeface="Times New Roman"/>
                          <a:cs typeface="Times New Roman"/>
                          <a:hlinkClick r:id="rId6" tooltip="Demodex bovis"/>
                        </a:rPr>
                        <a:t> </a:t>
                      </a:r>
                      <a:r>
                        <a:rPr lang="en-US" sz="1800" b="1" i="1" u="sng" dirty="0" err="1">
                          <a:solidFill>
                            <a:srgbClr val="0000FF"/>
                          </a:solidFill>
                          <a:latin typeface="Times New Roman"/>
                          <a:ea typeface="Times New Roman"/>
                          <a:cs typeface="Times New Roman"/>
                          <a:hlinkClick r:id="rId6" tooltip="Demodex bovis"/>
                        </a:rPr>
                        <a:t>bovis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7" tooltip="Demodex canis"/>
                        </a:rPr>
                        <a:t>Demodex</a:t>
                      </a:r>
                      <a:r>
                        <a:rPr lang="en-US" sz="1800" b="1" i="1" u="sng" dirty="0">
                          <a:solidFill>
                            <a:srgbClr val="0000FF"/>
                          </a:solidFill>
                          <a:latin typeface="Times New Roman"/>
                          <a:ea typeface="Times New Roman"/>
                          <a:cs typeface="Times New Roman"/>
                          <a:hlinkClick r:id="rId7" tooltip="Demodex canis"/>
                        </a:rPr>
                        <a:t> </a:t>
                      </a:r>
                      <a:r>
                        <a:rPr lang="en-US" sz="1800" b="1" i="1" u="sng" dirty="0" err="1">
                          <a:solidFill>
                            <a:srgbClr val="0000FF"/>
                          </a:solidFill>
                          <a:latin typeface="Times New Roman"/>
                          <a:ea typeface="Times New Roman"/>
                          <a:cs typeface="Times New Roman"/>
                          <a:hlinkClick r:id="rId7" tooltip="Demodex canis"/>
                        </a:rPr>
                        <a:t>canis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8" tooltip="Demodex caprae (page does not exist)"/>
                        </a:rPr>
                        <a:t>Demodex</a:t>
                      </a:r>
                      <a:r>
                        <a:rPr lang="en-US" sz="1800" b="1" i="1" u="sng" dirty="0">
                          <a:solidFill>
                            <a:srgbClr val="0000FF"/>
                          </a:solidFill>
                          <a:latin typeface="Times New Roman"/>
                          <a:ea typeface="Times New Roman"/>
                          <a:cs typeface="Times New Roman"/>
                          <a:hlinkClick r:id="rId8" tooltip="Demodex caprae (page does not exist)"/>
                        </a:rPr>
                        <a:t> </a:t>
                      </a:r>
                      <a:r>
                        <a:rPr lang="en-US" sz="1800" b="1" i="1" u="sng" dirty="0" err="1">
                          <a:solidFill>
                            <a:srgbClr val="0000FF"/>
                          </a:solidFill>
                          <a:latin typeface="Times New Roman"/>
                          <a:ea typeface="Times New Roman"/>
                          <a:cs typeface="Times New Roman"/>
                          <a:hlinkClick r:id="rId8" tooltip="Demodex caprae (page does not exist)"/>
                        </a:rPr>
                        <a:t>caprae</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9" tooltip="Demodex caballi (page does not exist)"/>
                        </a:rPr>
                        <a:t>Demodex</a:t>
                      </a:r>
                      <a:r>
                        <a:rPr lang="en-US" sz="1800" b="1" i="1" u="sng" dirty="0">
                          <a:solidFill>
                            <a:srgbClr val="0000FF"/>
                          </a:solidFill>
                          <a:latin typeface="Times New Roman"/>
                          <a:ea typeface="Times New Roman"/>
                          <a:cs typeface="Times New Roman"/>
                          <a:hlinkClick r:id="rId9" tooltip="Demodex caballi (page does not exist)"/>
                        </a:rPr>
                        <a:t> </a:t>
                      </a:r>
                      <a:r>
                        <a:rPr lang="en-US" sz="1800" b="1" i="1" u="sng" dirty="0" err="1">
                          <a:solidFill>
                            <a:srgbClr val="0000FF"/>
                          </a:solidFill>
                          <a:latin typeface="Times New Roman"/>
                          <a:ea typeface="Times New Roman"/>
                          <a:cs typeface="Times New Roman"/>
                          <a:hlinkClick r:id="rId9" tooltip="Demodex caballi (page does not exist)"/>
                        </a:rPr>
                        <a:t>caballi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0" tooltip="Demodex cati (page does not exist)"/>
                        </a:rPr>
                        <a:t>Demodex</a:t>
                      </a:r>
                      <a:r>
                        <a:rPr lang="en-US" sz="1800" b="1" i="1" u="sng" dirty="0">
                          <a:solidFill>
                            <a:srgbClr val="0000FF"/>
                          </a:solidFill>
                          <a:latin typeface="Times New Roman"/>
                          <a:ea typeface="Times New Roman"/>
                          <a:cs typeface="Times New Roman"/>
                          <a:hlinkClick r:id="rId10" tooltip="Demodex cati (page does not exist)"/>
                        </a:rPr>
                        <a:t> </a:t>
                      </a:r>
                      <a:r>
                        <a:rPr lang="en-US" sz="1800" b="1" i="1" u="sng" dirty="0" err="1">
                          <a:solidFill>
                            <a:srgbClr val="0000FF"/>
                          </a:solidFill>
                          <a:latin typeface="Times New Roman"/>
                          <a:ea typeface="Times New Roman"/>
                          <a:cs typeface="Times New Roman"/>
                          <a:hlinkClick r:id="rId10" tooltip="Demodex cati (page does not exist)"/>
                        </a:rPr>
                        <a:t>cati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1" tooltip="Demodex cornei (page does not exist)"/>
                        </a:rPr>
                        <a:t>Demodex</a:t>
                      </a:r>
                      <a:r>
                        <a:rPr lang="en-US" sz="1800" b="1" i="1" u="sng" dirty="0">
                          <a:solidFill>
                            <a:srgbClr val="0000FF"/>
                          </a:solidFill>
                          <a:latin typeface="Times New Roman"/>
                          <a:ea typeface="Times New Roman"/>
                          <a:cs typeface="Times New Roman"/>
                          <a:hlinkClick r:id="rId11" tooltip="Demodex cornei (page does not exist)"/>
                        </a:rPr>
                        <a:t> </a:t>
                      </a:r>
                      <a:r>
                        <a:rPr lang="en-US" sz="1800" b="1" i="1" u="sng" dirty="0" err="1">
                          <a:solidFill>
                            <a:srgbClr val="0000FF"/>
                          </a:solidFill>
                          <a:latin typeface="Times New Roman"/>
                          <a:ea typeface="Times New Roman"/>
                          <a:cs typeface="Times New Roman"/>
                          <a:hlinkClick r:id="rId11" tooltip="Demodex cornei (page does not exist)"/>
                        </a:rPr>
                        <a:t>cornei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2" tooltip="Demodex criceti (page does not exist)"/>
                        </a:rPr>
                        <a:t>Demodex</a:t>
                      </a:r>
                      <a:r>
                        <a:rPr lang="en-US" sz="1800" b="1" i="1" u="sng" dirty="0">
                          <a:solidFill>
                            <a:srgbClr val="0000FF"/>
                          </a:solidFill>
                          <a:latin typeface="Times New Roman"/>
                          <a:ea typeface="Times New Roman"/>
                          <a:cs typeface="Times New Roman"/>
                          <a:hlinkClick r:id="rId12" tooltip="Demodex criceti (page does not exist)"/>
                        </a:rPr>
                        <a:t> </a:t>
                      </a:r>
                      <a:r>
                        <a:rPr lang="en-US" sz="1800" b="1" i="1" u="sng" dirty="0" err="1">
                          <a:solidFill>
                            <a:srgbClr val="0000FF"/>
                          </a:solidFill>
                          <a:latin typeface="Times New Roman"/>
                          <a:ea typeface="Times New Roman"/>
                          <a:cs typeface="Times New Roman"/>
                          <a:hlinkClick r:id="rId12" tooltip="Demodex criceti (page does not exist)"/>
                        </a:rPr>
                        <a:t>criceti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3" tooltip="Demodex equi (page does not exist)"/>
                        </a:rPr>
                        <a:t>Demodex</a:t>
                      </a:r>
                      <a:r>
                        <a:rPr lang="en-US" sz="1800" b="1" i="1" u="sng" dirty="0">
                          <a:solidFill>
                            <a:srgbClr val="0000FF"/>
                          </a:solidFill>
                          <a:latin typeface="Times New Roman"/>
                          <a:ea typeface="Times New Roman"/>
                          <a:cs typeface="Times New Roman"/>
                          <a:hlinkClick r:id="rId13" tooltip="Demodex equi (page does not exist)"/>
                        </a:rPr>
                        <a:t> </a:t>
                      </a:r>
                      <a:r>
                        <a:rPr lang="en-US" sz="1800" b="1" i="1" u="sng" dirty="0" err="1">
                          <a:solidFill>
                            <a:srgbClr val="0000FF"/>
                          </a:solidFill>
                          <a:latin typeface="Times New Roman"/>
                          <a:ea typeface="Times New Roman"/>
                          <a:cs typeface="Times New Roman"/>
                          <a:hlinkClick r:id="rId13" tooltip="Demodex equi (page does not exist)"/>
                        </a:rPr>
                        <a:t>equi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4" tooltip="Demodex folliculorum"/>
                        </a:rPr>
                        <a:t>Demodex</a:t>
                      </a:r>
                      <a:r>
                        <a:rPr lang="en-US" sz="1800" b="1" i="1" u="sng" dirty="0">
                          <a:solidFill>
                            <a:srgbClr val="0000FF"/>
                          </a:solidFill>
                          <a:latin typeface="Times New Roman"/>
                          <a:ea typeface="Times New Roman"/>
                          <a:cs typeface="Times New Roman"/>
                          <a:hlinkClick r:id="rId14" tooltip="Demodex folliculorum"/>
                        </a:rPr>
                        <a:t> </a:t>
                      </a:r>
                      <a:r>
                        <a:rPr lang="en-US" sz="1800" b="1" i="1" u="sng" dirty="0" err="1">
                          <a:solidFill>
                            <a:srgbClr val="0000FF"/>
                          </a:solidFill>
                          <a:latin typeface="Times New Roman"/>
                          <a:ea typeface="Times New Roman"/>
                          <a:cs typeface="Times New Roman"/>
                          <a:hlinkClick r:id="rId14" tooltip="Demodex folliculorum"/>
                        </a:rPr>
                        <a:t>folliculorum</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5" tooltip="Demodex gapperi (page does not exist)"/>
                        </a:rPr>
                        <a:t>Demodex</a:t>
                      </a:r>
                      <a:r>
                        <a:rPr lang="en-US" sz="1800" b="1" i="1" u="sng" dirty="0">
                          <a:solidFill>
                            <a:srgbClr val="0000FF"/>
                          </a:solidFill>
                          <a:latin typeface="Times New Roman"/>
                          <a:ea typeface="Times New Roman"/>
                          <a:cs typeface="Times New Roman"/>
                          <a:hlinkClick r:id="rId15" tooltip="Demodex gapperi (page does not exist)"/>
                        </a:rPr>
                        <a:t> </a:t>
                      </a:r>
                      <a:r>
                        <a:rPr lang="en-US" sz="1800" b="1" i="1" u="sng" dirty="0" err="1">
                          <a:solidFill>
                            <a:srgbClr val="0000FF"/>
                          </a:solidFill>
                          <a:latin typeface="Times New Roman"/>
                          <a:ea typeface="Times New Roman"/>
                          <a:cs typeface="Times New Roman"/>
                          <a:hlinkClick r:id="rId15" tooltip="Demodex gapperi (page does not exist)"/>
                        </a:rPr>
                        <a:t>gapperi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6" tooltip="Demodex gatoi (page does not exist)"/>
                        </a:rPr>
                        <a:t>Demodex</a:t>
                      </a:r>
                      <a:r>
                        <a:rPr lang="en-US" sz="1800" b="1" i="1" u="sng" dirty="0">
                          <a:solidFill>
                            <a:srgbClr val="0000FF"/>
                          </a:solidFill>
                          <a:latin typeface="Times New Roman"/>
                          <a:ea typeface="Times New Roman"/>
                          <a:cs typeface="Times New Roman"/>
                          <a:hlinkClick r:id="rId16" tooltip="Demodex gatoi (page does not exist)"/>
                        </a:rPr>
                        <a:t> </a:t>
                      </a:r>
                      <a:r>
                        <a:rPr lang="en-US" sz="1800" b="1" i="1" u="sng" dirty="0" err="1">
                          <a:solidFill>
                            <a:srgbClr val="0000FF"/>
                          </a:solidFill>
                          <a:latin typeface="Times New Roman"/>
                          <a:ea typeface="Times New Roman"/>
                          <a:cs typeface="Times New Roman"/>
                          <a:hlinkClick r:id="rId16" tooltip="Demodex gatoi (page does not exist)"/>
                        </a:rPr>
                        <a:t>gatoi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7" tooltip="Demodex injai"/>
                        </a:rPr>
                        <a:t>Demodex</a:t>
                      </a:r>
                      <a:r>
                        <a:rPr lang="en-US" sz="1800" b="1" i="1" u="sng" dirty="0">
                          <a:solidFill>
                            <a:srgbClr val="0000FF"/>
                          </a:solidFill>
                          <a:latin typeface="Times New Roman"/>
                          <a:ea typeface="Times New Roman"/>
                          <a:cs typeface="Times New Roman"/>
                          <a:hlinkClick r:id="rId17" tooltip="Demodex injai"/>
                        </a:rPr>
                        <a:t> </a:t>
                      </a:r>
                      <a:r>
                        <a:rPr lang="en-US" sz="1800" b="1" i="1" u="sng" dirty="0" err="1">
                          <a:solidFill>
                            <a:srgbClr val="0000FF"/>
                          </a:solidFill>
                          <a:latin typeface="Times New Roman"/>
                          <a:ea typeface="Times New Roman"/>
                          <a:cs typeface="Times New Roman"/>
                          <a:hlinkClick r:id="rId17" tooltip="Demodex injai"/>
                        </a:rPr>
                        <a:t>injai</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8" tooltip="Demodex ovis (page does not exist)"/>
                        </a:rPr>
                        <a:t>Demodex</a:t>
                      </a:r>
                      <a:r>
                        <a:rPr lang="en-US" sz="1800" b="1" i="1" u="sng" dirty="0">
                          <a:solidFill>
                            <a:srgbClr val="0000FF"/>
                          </a:solidFill>
                          <a:latin typeface="Times New Roman"/>
                          <a:ea typeface="Times New Roman"/>
                          <a:cs typeface="Times New Roman"/>
                          <a:hlinkClick r:id="rId18" tooltip="Demodex ovis (page does not exist)"/>
                        </a:rPr>
                        <a:t> </a:t>
                      </a:r>
                      <a:r>
                        <a:rPr lang="en-US" sz="1800" b="1" i="1" u="sng" dirty="0" err="1">
                          <a:solidFill>
                            <a:srgbClr val="0000FF"/>
                          </a:solidFill>
                          <a:latin typeface="Times New Roman"/>
                          <a:ea typeface="Times New Roman"/>
                          <a:cs typeface="Times New Roman"/>
                          <a:hlinkClick r:id="rId18" tooltip="Demodex ovis (page does not exist)"/>
                        </a:rPr>
                        <a:t>ovis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19" tooltip="Demodex phyloides (page does not exist)"/>
                        </a:rPr>
                        <a:t>Demodex</a:t>
                      </a:r>
                      <a:r>
                        <a:rPr lang="en-US" sz="1800" b="1" i="1" u="sng" dirty="0">
                          <a:solidFill>
                            <a:srgbClr val="0000FF"/>
                          </a:solidFill>
                          <a:latin typeface="Times New Roman"/>
                          <a:ea typeface="Times New Roman"/>
                          <a:cs typeface="Times New Roman"/>
                          <a:hlinkClick r:id="rId19" tooltip="Demodex phyloides (page does not exist)"/>
                        </a:rPr>
                        <a:t> </a:t>
                      </a:r>
                      <a:r>
                        <a:rPr lang="en-US" sz="1800" b="1" i="1" u="sng" dirty="0" err="1">
                          <a:solidFill>
                            <a:srgbClr val="0000FF"/>
                          </a:solidFill>
                          <a:latin typeface="Times New Roman"/>
                          <a:ea typeface="Times New Roman"/>
                          <a:cs typeface="Times New Roman"/>
                          <a:hlinkClick r:id="rId19" tooltip="Demodex phyloides (page does not exist)"/>
                        </a:rPr>
                        <a:t>phyloides</a:t>
                      </a:r>
                      <a:r>
                        <a:rPr lang="en-US" sz="1800" b="1" dirty="0">
                          <a:latin typeface="Times New Roman"/>
                          <a:ea typeface="Times New Roman"/>
                          <a:cs typeface="Times New Roman"/>
                        </a:rPr>
                        <a:t/>
                      </a:r>
                      <a:br>
                        <a:rPr lang="en-US" sz="1800" b="1" dirty="0">
                          <a:latin typeface="Times New Roman"/>
                          <a:ea typeface="Times New Roman"/>
                          <a:cs typeface="Times New Roman"/>
                        </a:rPr>
                      </a:br>
                      <a:r>
                        <a:rPr lang="en-US" sz="1800" b="1" i="1" u="sng" dirty="0" err="1">
                          <a:solidFill>
                            <a:srgbClr val="0000FF"/>
                          </a:solidFill>
                          <a:latin typeface="Times New Roman"/>
                          <a:ea typeface="Times New Roman"/>
                          <a:cs typeface="Times New Roman"/>
                          <a:hlinkClick r:id="rId20" tooltip="Demodex zalophi (page does not exist)"/>
                        </a:rPr>
                        <a:t>Demodex</a:t>
                      </a:r>
                      <a:r>
                        <a:rPr lang="en-US" sz="1800" b="1" i="1" u="sng" dirty="0">
                          <a:solidFill>
                            <a:srgbClr val="0000FF"/>
                          </a:solidFill>
                          <a:latin typeface="Times New Roman"/>
                          <a:ea typeface="Times New Roman"/>
                          <a:cs typeface="Times New Roman"/>
                          <a:hlinkClick r:id="rId20" tooltip="Demodex zalophi (page does not exist)"/>
                        </a:rPr>
                        <a:t> </a:t>
                      </a:r>
                      <a:r>
                        <a:rPr lang="en-US" sz="1800" b="1" i="1" u="sng" dirty="0" err="1">
                          <a:solidFill>
                            <a:srgbClr val="0000FF"/>
                          </a:solidFill>
                          <a:latin typeface="Times New Roman"/>
                          <a:ea typeface="Times New Roman"/>
                          <a:cs typeface="Times New Roman"/>
                          <a:hlinkClick r:id="rId20" tooltip="Demodex zalophi (page does not exist)"/>
                        </a:rPr>
                        <a:t>zalophi</a:t>
                      </a:r>
                      <a:endParaRPr lang="en-US" sz="1800" dirty="0">
                        <a:latin typeface="Calibri"/>
                        <a:ea typeface="Calibri"/>
                        <a:cs typeface="Times New Roman"/>
                      </a:endParaRPr>
                    </a:p>
                  </a:txBody>
                  <a:tcPr marL="8298" marR="8298" marT="8298" marB="8298" anchor="ctr">
                    <a:lnL>
                      <a:noFill/>
                    </a:lnL>
                    <a:lnR>
                      <a:noFill/>
                    </a:lnR>
                    <a:lnT>
                      <a:noFill/>
                    </a:lnT>
                    <a:lnB>
                      <a:noFill/>
                    </a:lnB>
                  </a:tcPr>
                </a:tc>
              </a:tr>
            </a:tbl>
          </a:graphicData>
        </a:graphic>
      </p:graphicFrame>
    </p:spTree>
  </p:cSld>
  <p:clrMapOvr>
    <a:masterClrMapping/>
  </p:clrMapOvr>
  <p:transition spd="med">
    <p:comb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0"/>
            <a:ext cx="9009198" cy="64940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Demodex</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a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Genus"/>
              </a:rPr>
              <a:t>genus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tiny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Parasite"/>
              </a:rPr>
              <a:t>parasitic</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Mite"/>
              </a:rPr>
              <a:t>mites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that live in or near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Hair follicles"/>
              </a:rPr>
              <a:t>hair follicles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of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Mammal"/>
              </a:rPr>
              <a:t>mammals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Around 65 species of </a:t>
            </a:r>
            <a:r>
              <a:rPr kumimoji="0" lang="en-US" sz="32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Demodex</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are known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Two species living on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Human"/>
              </a:rPr>
              <a:t>humans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have been identified: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8" tooltip="Demodex folliculorum"/>
              </a:rPr>
              <a:t>Demodex</a:t>
            </a:r>
            <a:r>
              <a:rPr kumimoji="0" lang="en-US" sz="32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Demodex folliculorum"/>
              </a:rPr>
              <a:t> </a:t>
            </a: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8" tooltip="Demodex folliculorum"/>
              </a:rPr>
              <a:t>folliculorum</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and </a:t>
            </a: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9" tooltip="Demodex brevis"/>
              </a:rPr>
              <a:t>Demodex</a:t>
            </a:r>
            <a:r>
              <a:rPr kumimoji="0" lang="en-US" sz="32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Demodex brevis"/>
              </a:rPr>
              <a:t> </a:t>
            </a: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9" tooltip="Demodex brevis"/>
              </a:rPr>
              <a:t>brevis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both frequently referred to as eyelash mites.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0" tooltip="Demodex"/>
              </a:rPr>
              <a:t>Demodex</a:t>
            </a:r>
            <a:r>
              <a:rPr kumimoji="0" lang="en-US" sz="32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Demodex"/>
              </a:rPr>
              <a:t> </a:t>
            </a:r>
            <a:r>
              <a:rPr kumimoji="0" lang="en-US" sz="32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0" tooltip="Demodex"/>
              </a:rPr>
              <a:t>canis</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lives on the domestic </a:t>
            </a:r>
            <a:r>
              <a:rPr kumimoji="0" lang="en-US" sz="32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Dog"/>
              </a:rPr>
              <a:t>dog</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Infestation with </a:t>
            </a:r>
            <a:r>
              <a:rPr kumimoji="0" lang="en-US" sz="32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Demodex</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common and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usually does not cause any symptoms,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although occasionally some skin diseases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can be caused by the mites.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en-US" sz="32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Demodex</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is derived from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Greek '</a:t>
            </a:r>
            <a:r>
              <a:rPr kumimoji="0" lang="en-US" sz="3200" b="1"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dēmos</a:t>
            </a:r>
            <a:r>
              <a:rPr kumimoji="0" lang="en-US" sz="32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fat + '</a:t>
            </a:r>
            <a:r>
              <a:rPr kumimoji="0" lang="en-US" sz="3200" b="1"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dēx</a:t>
            </a:r>
            <a:r>
              <a:rPr kumimoji="0" lang="en-US" sz="32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 wood worm</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mb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400800" cy="830997"/>
          </a:xfrm>
          <a:prstGeom prst="rect">
            <a:avLst/>
          </a:prstGeom>
        </p:spPr>
        <p:txBody>
          <a:bodyPr wrap="square">
            <a:spAutoFit/>
          </a:bodyPr>
          <a:lstStyle/>
          <a:p>
            <a:pPr algn="ctr"/>
            <a:r>
              <a:rPr lang="en-US" sz="4800" b="1" i="1" dirty="0" err="1" smtClean="0"/>
              <a:t>Demodex</a:t>
            </a:r>
            <a:r>
              <a:rPr lang="en-US" sz="4800" b="1" i="1" dirty="0" smtClean="0"/>
              <a:t> </a:t>
            </a:r>
            <a:r>
              <a:rPr lang="en-US" sz="4800" b="1" i="1" dirty="0" err="1" smtClean="0"/>
              <a:t>folliculorum</a:t>
            </a:r>
            <a:r>
              <a:rPr lang="en-US" sz="4800" b="1" dirty="0" smtClean="0"/>
              <a:t> </a:t>
            </a:r>
            <a:endParaRPr lang="en-US" sz="4800" dirty="0"/>
          </a:p>
        </p:txBody>
      </p:sp>
      <p:sp>
        <p:nvSpPr>
          <p:cNvPr id="5" name="Rectangle 4"/>
          <p:cNvSpPr/>
          <p:nvPr/>
        </p:nvSpPr>
        <p:spPr>
          <a:xfrm>
            <a:off x="4267201" y="2133600"/>
            <a:ext cx="2861350" cy="923330"/>
          </a:xfrm>
          <a:prstGeom prst="rect">
            <a:avLst/>
          </a:prstGeom>
        </p:spPr>
        <p:txBody>
          <a:bodyPr wrap="square">
            <a:spAutoFit/>
          </a:bodyPr>
          <a:lstStyle/>
          <a:p>
            <a:pPr algn="ctr"/>
            <a:r>
              <a:rPr lang="en-US" sz="5400" b="1" i="1" dirty="0" smtClean="0">
                <a:solidFill>
                  <a:prstClr val="white"/>
                </a:solidFill>
              </a:rPr>
              <a:t>D. </a:t>
            </a:r>
            <a:r>
              <a:rPr lang="en-US" sz="5400" b="1" i="1" dirty="0" err="1" smtClean="0">
                <a:solidFill>
                  <a:prstClr val="white"/>
                </a:solidFill>
              </a:rPr>
              <a:t>brevis</a:t>
            </a:r>
            <a:endParaRPr lang="en-US" sz="5400" dirty="0"/>
          </a:p>
        </p:txBody>
      </p:sp>
      <p:sp>
        <p:nvSpPr>
          <p:cNvPr id="6" name="TextBox 5"/>
          <p:cNvSpPr txBox="1"/>
          <p:nvPr/>
        </p:nvSpPr>
        <p:spPr>
          <a:xfrm>
            <a:off x="2971800" y="3733800"/>
            <a:ext cx="3505200" cy="1569660"/>
          </a:xfrm>
          <a:prstGeom prst="rect">
            <a:avLst/>
          </a:prstGeom>
          <a:noFill/>
        </p:spPr>
        <p:txBody>
          <a:bodyPr wrap="square" rtlCol="0">
            <a:spAutoFit/>
          </a:bodyPr>
          <a:lstStyle/>
          <a:p>
            <a:r>
              <a:rPr lang="en-US" sz="3200" b="1" dirty="0" smtClean="0">
                <a:solidFill>
                  <a:srgbClr val="FFFF00"/>
                </a:solidFill>
              </a:rPr>
              <a:t>Simon 1842  </a:t>
            </a:r>
          </a:p>
          <a:p>
            <a:r>
              <a:rPr lang="en-US" sz="3200" b="1" dirty="0" smtClean="0">
                <a:solidFill>
                  <a:srgbClr val="FFFF00"/>
                </a:solidFill>
              </a:rPr>
              <a:t> </a:t>
            </a:r>
            <a:r>
              <a:rPr lang="en-US" sz="3200" b="1" dirty="0" err="1" smtClean="0">
                <a:solidFill>
                  <a:srgbClr val="FFFF00"/>
                </a:solidFill>
              </a:rPr>
              <a:t>Akbulatova</a:t>
            </a:r>
            <a:r>
              <a:rPr lang="en-US" sz="3200" b="1" dirty="0" smtClean="0">
                <a:solidFill>
                  <a:srgbClr val="FFFF00"/>
                </a:solidFill>
              </a:rPr>
              <a:t> 1963</a:t>
            </a:r>
          </a:p>
          <a:p>
            <a:endParaRPr lang="en-US" sz="3200" dirty="0">
              <a:solidFill>
                <a:srgbClr val="FFFF00"/>
              </a:solidFill>
            </a:endParaRPr>
          </a:p>
        </p:txBody>
      </p:sp>
    </p:spTree>
  </p:cSld>
  <p:clrMapOvr>
    <a:masterClrMapping/>
  </p:clrMapOvr>
  <p:transition spd="med">
    <p:comb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0/03/Demodex_mite_1.JPG/220px-Demodex_mite_1.JPG">
            <a:hlinkClick r:id="rId2"/>
          </p:cNvPr>
          <p:cNvPicPr/>
          <p:nvPr/>
        </p:nvPicPr>
        <p:blipFill>
          <a:blip r:embed="rId3"/>
          <a:srcRect/>
          <a:stretch>
            <a:fillRect/>
          </a:stretch>
        </p:blipFill>
        <p:spPr bwMode="auto">
          <a:xfrm>
            <a:off x="1752600" y="1295400"/>
            <a:ext cx="5715000" cy="4648200"/>
          </a:xfrm>
          <a:prstGeom prst="rect">
            <a:avLst/>
          </a:prstGeom>
          <a:noFill/>
          <a:ln w="9525">
            <a:noFill/>
            <a:miter lim="800000"/>
            <a:headEnd/>
            <a:tailEnd/>
          </a:ln>
        </p:spPr>
      </p:pic>
      <p:sp>
        <p:nvSpPr>
          <p:cNvPr id="4" name="TextBox 3"/>
          <p:cNvSpPr txBox="1"/>
          <p:nvPr/>
        </p:nvSpPr>
        <p:spPr>
          <a:xfrm>
            <a:off x="2438400" y="304800"/>
            <a:ext cx="3962400" cy="646331"/>
          </a:xfrm>
          <a:prstGeom prst="rect">
            <a:avLst/>
          </a:prstGeom>
          <a:noFill/>
        </p:spPr>
        <p:txBody>
          <a:bodyPr wrap="square" rtlCol="0">
            <a:spAutoFit/>
          </a:bodyPr>
          <a:lstStyle/>
          <a:p>
            <a:pPr algn="ctr"/>
            <a:r>
              <a:rPr lang="en-US" sz="3600" b="1" dirty="0" err="1" smtClean="0">
                <a:solidFill>
                  <a:srgbClr val="FFFF00"/>
                </a:solidFill>
              </a:rPr>
              <a:t>Demodex</a:t>
            </a:r>
            <a:r>
              <a:rPr lang="en-US" sz="3600" b="1" dirty="0" smtClean="0">
                <a:solidFill>
                  <a:srgbClr val="FFFF00"/>
                </a:solidFill>
              </a:rPr>
              <a:t> </a:t>
            </a:r>
            <a:r>
              <a:rPr lang="en-US" sz="3600" b="1" dirty="0" err="1" smtClean="0">
                <a:solidFill>
                  <a:srgbClr val="FFFF00"/>
                </a:solidFill>
              </a:rPr>
              <a:t>Canis</a:t>
            </a:r>
            <a:endParaRPr lang="en-US" sz="3600" b="1" dirty="0">
              <a:solidFill>
                <a:srgbClr val="FFFF00"/>
              </a:solidFill>
            </a:endParaRPr>
          </a:p>
        </p:txBody>
      </p:sp>
    </p:spTree>
  </p:cSld>
  <p:clrMapOvr>
    <a:masterClrMapping/>
  </p:clrMapOvr>
  <p:transition spd="med">
    <p:comb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772400" cy="4154984"/>
          </a:xfrm>
          <a:prstGeom prst="rect">
            <a:avLst/>
          </a:prstGeom>
          <a:noFill/>
        </p:spPr>
        <p:txBody>
          <a:bodyPr wrap="square" rtlCol="0">
            <a:spAutoFit/>
          </a:bodyPr>
          <a:lstStyle/>
          <a:p>
            <a:pPr algn="just"/>
            <a:r>
              <a:rPr lang="en-US" sz="3200" b="1" dirty="0" smtClean="0">
                <a:solidFill>
                  <a:srgbClr val="FFFF00"/>
                </a:solidFill>
              </a:rPr>
              <a:t>The</a:t>
            </a:r>
            <a:r>
              <a:rPr lang="en-US" sz="3200" dirty="0" smtClean="0"/>
              <a:t> </a:t>
            </a:r>
            <a:r>
              <a:rPr lang="en-US" sz="4000" b="1" dirty="0" smtClean="0">
                <a:solidFill>
                  <a:srgbClr val="C00000"/>
                </a:solidFill>
              </a:rPr>
              <a:t>ITCHY SCALP </a:t>
            </a:r>
            <a:r>
              <a:rPr lang="en-US" sz="3200" b="1" dirty="0" smtClean="0">
                <a:solidFill>
                  <a:srgbClr val="FFFF00"/>
                </a:solidFill>
              </a:rPr>
              <a:t>formula which works for us is 8 fresh Rosemary leaves, 1 Table spoon </a:t>
            </a:r>
            <a:r>
              <a:rPr lang="en-US" sz="3200" b="1" dirty="0" err="1" smtClean="0">
                <a:solidFill>
                  <a:srgbClr val="FFFF00"/>
                </a:solidFill>
              </a:rPr>
              <a:t>fo</a:t>
            </a:r>
            <a:r>
              <a:rPr lang="en-US" sz="3200" b="1" dirty="0" smtClean="0">
                <a:solidFill>
                  <a:srgbClr val="FFFF00"/>
                </a:solidFill>
              </a:rPr>
              <a:t> Kerosene Oil to liter of hot water drawn, then cooled. Placed in the refrigerator. Take half cup and add 3 drops of “Restoration Oil”. Apply to the scalp for thirty minutes, </a:t>
            </a:r>
            <a:r>
              <a:rPr lang="en-US" sz="3200" b="1" dirty="0" err="1" smtClean="0">
                <a:solidFill>
                  <a:srgbClr val="FFFF00"/>
                </a:solidFill>
              </a:rPr>
              <a:t>plasticated</a:t>
            </a:r>
            <a:r>
              <a:rPr lang="en-US" sz="3200" b="1" dirty="0" smtClean="0">
                <a:solidFill>
                  <a:srgbClr val="FFFF00"/>
                </a:solidFill>
              </a:rPr>
              <a:t> or 10 minutes of steamer.</a:t>
            </a:r>
            <a:endParaRPr lang="en-US" sz="3200" b="1" dirty="0">
              <a:solidFill>
                <a:srgbClr val="FFFF00"/>
              </a:solidFill>
            </a:endParaRPr>
          </a:p>
        </p:txBody>
      </p:sp>
    </p:spTree>
  </p:cSld>
  <p:clrMapOvr>
    <a:masterClrMapping/>
  </p:clrMapOvr>
  <p:transition spd="med">
    <p:comb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458200" cy="5355312"/>
          </a:xfrm>
          <a:prstGeom prst="rect">
            <a:avLst/>
          </a:prstGeom>
          <a:noFill/>
        </p:spPr>
        <p:txBody>
          <a:bodyPr wrap="square" rtlCol="0">
            <a:spAutoFit/>
          </a:bodyPr>
          <a:lstStyle/>
          <a:p>
            <a:pPr algn="ctr"/>
            <a:r>
              <a:rPr lang="en-US" sz="4800" dirty="0" smtClean="0">
                <a:solidFill>
                  <a:srgbClr val="FFFF00"/>
                </a:solidFill>
              </a:rPr>
              <a:t>Email</a:t>
            </a:r>
            <a:r>
              <a:rPr lang="en-US" sz="4800" dirty="0" smtClean="0"/>
              <a:t>: </a:t>
            </a:r>
            <a:r>
              <a:rPr lang="en-US" sz="4800" dirty="0" smtClean="0">
                <a:hlinkClick r:id="rId2"/>
              </a:rPr>
              <a:t>hair.scalpUSA@gmail.com</a:t>
            </a:r>
            <a:endParaRPr lang="en-US" sz="4800" dirty="0" smtClean="0"/>
          </a:p>
          <a:p>
            <a:pPr algn="ctr"/>
            <a:r>
              <a:rPr lang="en-US" sz="4800" dirty="0" smtClean="0">
                <a:solidFill>
                  <a:srgbClr val="FFFF00"/>
                </a:solidFill>
              </a:rPr>
              <a:t>Or</a:t>
            </a:r>
          </a:p>
          <a:p>
            <a:pPr algn="ctr"/>
            <a:r>
              <a:rPr lang="en-US" sz="4800" dirty="0" smtClean="0"/>
              <a:t> </a:t>
            </a:r>
            <a:r>
              <a:rPr lang="en-US" sz="4800" u="sng" dirty="0" smtClean="0">
                <a:solidFill>
                  <a:srgbClr val="FF0000"/>
                </a:solidFill>
              </a:rPr>
              <a:t>B</a:t>
            </a:r>
            <a:r>
              <a:rPr lang="en-US" sz="4800" dirty="0" smtClean="0">
                <a:solidFill>
                  <a:srgbClr val="FF0000"/>
                </a:solidFill>
                <a:hlinkClick r:id="rId3"/>
              </a:rPr>
              <a:t>eautySurgeon@aol.com</a:t>
            </a:r>
            <a:endParaRPr lang="en-US" sz="4800" dirty="0" smtClean="0">
              <a:solidFill>
                <a:srgbClr val="FF0000"/>
              </a:solidFill>
            </a:endParaRPr>
          </a:p>
          <a:p>
            <a:pPr algn="ctr"/>
            <a:endParaRPr lang="en-US" sz="4800" b="1" dirty="0" smtClean="0">
              <a:solidFill>
                <a:schemeClr val="accent6">
                  <a:lumMod val="75000"/>
                </a:schemeClr>
              </a:solidFill>
            </a:endParaRPr>
          </a:p>
          <a:p>
            <a:pPr algn="ctr"/>
            <a:r>
              <a:rPr lang="en-US" sz="4800" b="1" dirty="0" smtClean="0">
                <a:solidFill>
                  <a:srgbClr val="FFFF00"/>
                </a:solidFill>
              </a:rPr>
              <a:t>347 934 8494</a:t>
            </a:r>
          </a:p>
          <a:p>
            <a:pPr algn="ctr"/>
            <a:r>
              <a:rPr lang="en-US" sz="5400" b="1" dirty="0" smtClean="0">
                <a:solidFill>
                  <a:srgbClr val="00B0F0"/>
                </a:solidFill>
              </a:rPr>
              <a:t>www.HerbalHairRx.com</a:t>
            </a:r>
            <a:endParaRPr lang="en-US" sz="5400" b="1" dirty="0">
              <a:solidFill>
                <a:srgbClr val="00B0F0"/>
              </a:solidFill>
            </a:endParaRPr>
          </a:p>
        </p:txBody>
      </p:sp>
    </p:spTree>
  </p:cSld>
  <p:clrMapOvr>
    <a:masterClrMapping/>
  </p:clrMapOvr>
  <p:transition spd="med">
    <p:comb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186737" cy="1143000"/>
          </a:xfrm>
          <a:ln w="3175"/>
        </p:spPr>
        <p:txBody>
          <a:bodyPr/>
          <a:lstStyle/>
          <a:p>
            <a:pPr>
              <a:defRPr/>
            </a:pPr>
            <a:r>
              <a:rPr lang="en-US" sz="3600" b="1" dirty="0" smtClean="0">
                <a:latin typeface="Baskerville Old Face" pitchFamily="18" charset="0"/>
              </a:rPr>
              <a:t>Lets Meet again at Cosmetology-2015</a:t>
            </a:r>
            <a:endParaRPr lang="en-US" sz="3600" b="1" dirty="0">
              <a:latin typeface="Baskerville Old Face" pitchFamily="18" charset="0"/>
            </a:endParaRPr>
          </a:p>
        </p:txBody>
      </p:sp>
      <p:sp>
        <p:nvSpPr>
          <p:cNvPr id="3" name="Content Placeholder 2"/>
          <p:cNvSpPr>
            <a:spLocks noGrp="1"/>
          </p:cNvSpPr>
          <p:nvPr>
            <p:ph idx="1"/>
          </p:nvPr>
        </p:nvSpPr>
        <p:spPr>
          <a:xfrm>
            <a:off x="228600" y="1447800"/>
            <a:ext cx="8001000" cy="3643313"/>
          </a:xfrm>
          <a:ln w="19050">
            <a:solidFill>
              <a:srgbClr val="002060"/>
            </a:solidFill>
          </a:ln>
        </p:spPr>
        <p:txBody>
          <a:bodyPr>
            <a:normAutofit/>
          </a:bodyPr>
          <a:lstStyle/>
          <a:p>
            <a:pPr algn="ctr">
              <a:buFont typeface="Arial" charset="0"/>
              <a:buNone/>
              <a:defRPr/>
            </a:pPr>
            <a:r>
              <a:rPr lang="en-US" sz="2800" b="1" dirty="0" smtClean="0"/>
              <a:t>4</a:t>
            </a:r>
            <a:r>
              <a:rPr lang="en-US" sz="2800" b="1" baseline="30000" dirty="0" smtClean="0"/>
              <a:t>th</a:t>
            </a:r>
            <a:r>
              <a:rPr lang="en-US" sz="2800" b="1" dirty="0"/>
              <a:t> International Conference and Expo </a:t>
            </a:r>
            <a:endParaRPr lang="en-US" sz="2800" b="1" dirty="0" smtClean="0"/>
          </a:p>
          <a:p>
            <a:pPr algn="ctr">
              <a:buFont typeface="Arial" charset="0"/>
              <a:buNone/>
              <a:defRPr/>
            </a:pPr>
            <a:r>
              <a:rPr lang="en-US" sz="2800" b="1" dirty="0" smtClean="0"/>
              <a:t>On</a:t>
            </a:r>
            <a:r>
              <a:rPr lang="en-US" sz="2800" b="1" dirty="0"/>
              <a:t/>
            </a:r>
            <a:br>
              <a:rPr lang="en-US" sz="2800" b="1" dirty="0"/>
            </a:br>
            <a:r>
              <a:rPr lang="en-US" sz="2800" b="1" dirty="0"/>
              <a:t>Cosmetology &amp; </a:t>
            </a:r>
            <a:r>
              <a:rPr lang="en-US" sz="2800" b="1" dirty="0" smtClean="0"/>
              <a:t>Trichology</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June 22-24, </a:t>
            </a:r>
            <a:r>
              <a:rPr lang="en-US" sz="2400" b="1" smtClean="0">
                <a:solidFill>
                  <a:schemeClr val="accent2">
                    <a:lumMod val="50000"/>
                  </a:schemeClr>
                </a:solidFill>
                <a:effectLst>
                  <a:outerShdw blurRad="38100" dist="38100" dir="2700000" algn="tl">
                    <a:srgbClr val="000000">
                      <a:alpha val="43137"/>
                    </a:srgbClr>
                  </a:outerShdw>
                </a:effectLst>
                <a:latin typeface="Arial Black" pitchFamily="34" charset="0"/>
              </a:rPr>
              <a:t>2015 </a:t>
            </a:r>
            <a:r>
              <a:rPr lang="en-US" sz="2400" b="1">
                <a:solidFill>
                  <a:schemeClr val="accent2">
                    <a:lumMod val="50000"/>
                  </a:schemeClr>
                </a:solidFill>
                <a:effectLst>
                  <a:outerShdw blurRad="38100" dist="38100" dir="2700000" algn="tl">
                    <a:srgbClr val="000000">
                      <a:alpha val="43137"/>
                    </a:srgbClr>
                  </a:outerShdw>
                </a:effectLst>
                <a:latin typeface="Arial Black" pitchFamily="34" charset="0"/>
              </a:rPr>
              <a:t>Philadelphia, </a:t>
            </a: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USA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dirty="0"/>
              <a:t>Cosmetology and Trichology: Tracking and Tackling its </a:t>
            </a:r>
            <a:r>
              <a:rPr lang="en-US" sz="2400" dirty="0" smtClean="0"/>
              <a:t>Consequences</a:t>
            </a:r>
          </a:p>
          <a:p>
            <a:pPr algn="ctr">
              <a:buFont typeface="Arial" charset="0"/>
              <a:buNone/>
              <a:defRPr/>
            </a:pPr>
            <a:r>
              <a:rPr lang="en-US" sz="2400" b="1" i="1" dirty="0">
                <a:effectLst>
                  <a:outerShdw blurRad="38100" dist="38100" dir="2700000" algn="tl">
                    <a:srgbClr val="000000">
                      <a:alpha val="43137"/>
                    </a:srgbClr>
                  </a:outerShdw>
                </a:effectLst>
              </a:rPr>
              <a:t>Website</a:t>
            </a:r>
            <a:r>
              <a:rPr lang="en-US" sz="2400" b="1" i="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hlinkClick r:id="rId2"/>
              </a:rPr>
              <a:t>http</a:t>
            </a:r>
            <a:r>
              <a:rPr lang="en-US" sz="2400" b="1" i="1" dirty="0">
                <a:effectLst>
                  <a:outerShdw blurRad="38100" dist="38100" dir="2700000" algn="tl">
                    <a:srgbClr val="000000">
                      <a:alpha val="43137"/>
                    </a:srgbClr>
                  </a:outerShdw>
                </a:effectLst>
                <a:hlinkClick r:id="rId2"/>
              </a:rPr>
              <a:t>://cosmetology-trichology.conferenceseries.com</a:t>
            </a:r>
            <a:r>
              <a:rPr lang="en-US" sz="2400" b="1" i="1" dirty="0" smtClean="0">
                <a:effectLst>
                  <a:outerShdw blurRad="38100" dist="38100" dir="2700000" algn="tl">
                    <a:srgbClr val="000000">
                      <a:alpha val="43137"/>
                    </a:srgbClr>
                  </a:outerShdw>
                </a:effectLst>
                <a:hlinkClick r:id="rId2"/>
              </a:rPr>
              <a:t>/</a:t>
            </a:r>
            <a:endParaRPr lang="en-US" sz="2400" b="1"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305244"/>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ujitsu\Pictures\Atoms.jpg"/>
          <p:cNvPicPr/>
          <p:nvPr/>
        </p:nvPicPr>
        <p:blipFill>
          <a:blip r:embed="rId2"/>
          <a:srcRect/>
          <a:stretch>
            <a:fillRect/>
          </a:stretch>
        </p:blipFill>
        <p:spPr bwMode="auto">
          <a:xfrm>
            <a:off x="1828800" y="304800"/>
            <a:ext cx="5562600" cy="61722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Fujitsu\Pictures\Cross Section Hair Strand.jpg"/>
          <p:cNvPicPr/>
          <p:nvPr/>
        </p:nvPicPr>
        <p:blipFill>
          <a:blip r:embed="rId2"/>
          <a:stretch>
            <a:fillRect/>
          </a:stretch>
        </p:blipFill>
        <p:spPr bwMode="auto">
          <a:xfrm>
            <a:off x="304800" y="457200"/>
            <a:ext cx="8153400" cy="6019800"/>
          </a:xfrm>
          <a:prstGeom prst="rect">
            <a:avLst/>
          </a:prstGeom>
          <a:ln>
            <a:noFill/>
          </a:ln>
          <a:effectLst>
            <a:softEdge rad="112500"/>
          </a:effectLst>
          <a:scene3d>
            <a:camera prst="perspectiveRight"/>
            <a:lightRig rig="threePt" dir="t"/>
          </a:scene3d>
        </p:spPr>
      </p:pic>
    </p:spTree>
  </p:cSld>
  <p:clrMapOvr>
    <a:masterClrMapping/>
  </p:clrMapOvr>
  <p:transition spd="med">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183" t="5750" r="23801" b="14500"/>
          <a:stretch>
            <a:fillRect/>
          </a:stretch>
        </p:blipFill>
        <p:spPr bwMode="auto">
          <a:xfrm>
            <a:off x="1537928" y="377825"/>
            <a:ext cx="6068144" cy="610235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1355" t="8073" r="22084" b="14262"/>
          <a:stretch>
            <a:fillRect/>
          </a:stretch>
        </p:blipFill>
        <p:spPr bwMode="auto">
          <a:xfrm>
            <a:off x="1586753" y="514350"/>
            <a:ext cx="5970494" cy="5829300"/>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2183" t="5937" r="23801" b="15312"/>
          <a:stretch>
            <a:fillRect/>
          </a:stretch>
        </p:blipFill>
        <p:spPr bwMode="auto">
          <a:xfrm>
            <a:off x="1736725" y="457200"/>
            <a:ext cx="6111876" cy="5559425"/>
          </a:xfrm>
          <a:prstGeom prst="rect">
            <a:avLst/>
          </a:prstGeom>
          <a:noFill/>
          <a:ln w="9525">
            <a:noFill/>
            <a:miter lim="800000"/>
            <a:headEnd/>
            <a:tailEnd/>
          </a:ln>
        </p:spPr>
      </p:pic>
    </p:spTree>
  </p:cSld>
  <p:clrMapOvr>
    <a:masterClrMapping/>
  </p:clrMapOvr>
  <p:transition spd="med">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761</TotalTime>
  <Words>2445</Words>
  <Application>Microsoft Office PowerPoint</Application>
  <PresentationFormat>On-screen Show (4:3)</PresentationFormat>
  <Paragraphs>261</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Metro</vt:lpstr>
      <vt:lpstr>About OMICS Group</vt:lpstr>
      <vt:lpstr>About OMICS Group Conferences</vt:lpstr>
      <vt:lpstr>Nutrition  &amp;  HAIR &amp; SCALP 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Meet again at Cosmetology-2015</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Traction Alopecia</dc:title>
  <dc:creator>Fujitsu</dc:creator>
  <cp:lastModifiedBy>Syeda Aeliya Fatima Zaidi</cp:lastModifiedBy>
  <cp:revision>9</cp:revision>
  <dcterms:created xsi:type="dcterms:W3CDTF">2014-05-03T18:02:43Z</dcterms:created>
  <dcterms:modified xsi:type="dcterms:W3CDTF">2014-10-10T05:28:15Z</dcterms:modified>
</cp:coreProperties>
</file>