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58" r:id="rId5"/>
    <p:sldId id="257" r:id="rId6"/>
    <p:sldId id="260" r:id="rId7"/>
    <p:sldId id="261" r:id="rId8"/>
    <p:sldId id="262" r:id="rId9"/>
    <p:sldId id="263" r:id="rId10"/>
    <p:sldId id="264" r:id="rId11"/>
    <p:sldId id="266" r:id="rId12"/>
    <p:sldId id="265" r:id="rId13"/>
    <p:sldId id="277" r:id="rId14"/>
    <p:sldId id="270" r:id="rId15"/>
    <p:sldId id="271" r:id="rId16"/>
    <p:sldId id="272" r:id="rId17"/>
    <p:sldId id="27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BBC012-56A7-418B-B2F9-2A0F3A339884}" type="slidenum">
              <a:rPr lang="en-US"/>
              <a:pPr/>
              <a:t>‹#›</a:t>
            </a:fld>
            <a:endParaRPr lang="en-US"/>
          </a:p>
        </p:txBody>
      </p:sp>
    </p:spTree>
    <p:extLst>
      <p:ext uri="{BB962C8B-B14F-4D97-AF65-F5344CB8AC3E}">
        <p14:creationId xmlns:p14="http://schemas.microsoft.com/office/powerpoint/2010/main" val="400063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7D144E-CCA9-4D74-81C0-BE2D2E467844}" type="slidenum">
              <a:rPr lang="en-US"/>
              <a:pPr/>
              <a:t>‹#›</a:t>
            </a:fld>
            <a:endParaRPr lang="en-US"/>
          </a:p>
        </p:txBody>
      </p:sp>
    </p:spTree>
    <p:extLst>
      <p:ext uri="{BB962C8B-B14F-4D97-AF65-F5344CB8AC3E}">
        <p14:creationId xmlns:p14="http://schemas.microsoft.com/office/powerpoint/2010/main" val="1446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BD7186-6A02-46CF-8FA4-C5177CE3BE59}" type="slidenum">
              <a:rPr lang="en-US"/>
              <a:pPr/>
              <a:t>‹#›</a:t>
            </a:fld>
            <a:endParaRPr lang="en-US"/>
          </a:p>
        </p:txBody>
      </p:sp>
    </p:spTree>
    <p:extLst>
      <p:ext uri="{BB962C8B-B14F-4D97-AF65-F5344CB8AC3E}">
        <p14:creationId xmlns:p14="http://schemas.microsoft.com/office/powerpoint/2010/main" val="338774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45B4A1-350F-4722-9544-9E73D1D4E102}" type="slidenum">
              <a:rPr lang="en-US"/>
              <a:pPr/>
              <a:t>‹#›</a:t>
            </a:fld>
            <a:endParaRPr lang="en-US"/>
          </a:p>
        </p:txBody>
      </p:sp>
    </p:spTree>
    <p:extLst>
      <p:ext uri="{BB962C8B-B14F-4D97-AF65-F5344CB8AC3E}">
        <p14:creationId xmlns:p14="http://schemas.microsoft.com/office/powerpoint/2010/main" val="84694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D9D2B8-942D-47D7-8A68-0FAF6C9E1621}" type="slidenum">
              <a:rPr lang="en-US"/>
              <a:pPr/>
              <a:t>‹#›</a:t>
            </a:fld>
            <a:endParaRPr lang="en-US"/>
          </a:p>
        </p:txBody>
      </p:sp>
    </p:spTree>
    <p:extLst>
      <p:ext uri="{BB962C8B-B14F-4D97-AF65-F5344CB8AC3E}">
        <p14:creationId xmlns:p14="http://schemas.microsoft.com/office/powerpoint/2010/main" val="246458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962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98E09C-7688-46A5-8E8E-104C6D19A728}" type="slidenum">
              <a:rPr lang="en-US"/>
              <a:pPr/>
              <a:t>‹#›</a:t>
            </a:fld>
            <a:endParaRPr lang="en-US"/>
          </a:p>
        </p:txBody>
      </p:sp>
    </p:spTree>
    <p:extLst>
      <p:ext uri="{BB962C8B-B14F-4D97-AF65-F5344CB8AC3E}">
        <p14:creationId xmlns:p14="http://schemas.microsoft.com/office/powerpoint/2010/main" val="34422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8BB2951-AE3B-4ABE-B6C4-4A772E6285D6}" type="slidenum">
              <a:rPr lang="en-US"/>
              <a:pPr/>
              <a:t>‹#›</a:t>
            </a:fld>
            <a:endParaRPr lang="en-US"/>
          </a:p>
        </p:txBody>
      </p:sp>
    </p:spTree>
    <p:extLst>
      <p:ext uri="{BB962C8B-B14F-4D97-AF65-F5344CB8AC3E}">
        <p14:creationId xmlns:p14="http://schemas.microsoft.com/office/powerpoint/2010/main" val="224445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977AA5-DEC1-4191-A4C3-0E7C6B1B92D7}" type="slidenum">
              <a:rPr lang="en-US"/>
              <a:pPr/>
              <a:t>‹#›</a:t>
            </a:fld>
            <a:endParaRPr lang="en-US"/>
          </a:p>
        </p:txBody>
      </p:sp>
    </p:spTree>
    <p:extLst>
      <p:ext uri="{BB962C8B-B14F-4D97-AF65-F5344CB8AC3E}">
        <p14:creationId xmlns:p14="http://schemas.microsoft.com/office/powerpoint/2010/main" val="54939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D829CE-A58A-4B11-A266-DAA48BCD6178}" type="slidenum">
              <a:rPr lang="en-US"/>
              <a:pPr/>
              <a:t>‹#›</a:t>
            </a:fld>
            <a:endParaRPr lang="en-US"/>
          </a:p>
        </p:txBody>
      </p:sp>
    </p:spTree>
    <p:extLst>
      <p:ext uri="{BB962C8B-B14F-4D97-AF65-F5344CB8AC3E}">
        <p14:creationId xmlns:p14="http://schemas.microsoft.com/office/powerpoint/2010/main" val="132947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3DC992-6874-49BB-8D9D-467653C59BD4}" type="slidenum">
              <a:rPr lang="en-US"/>
              <a:pPr/>
              <a:t>‹#›</a:t>
            </a:fld>
            <a:endParaRPr lang="en-US"/>
          </a:p>
        </p:txBody>
      </p:sp>
    </p:spTree>
    <p:extLst>
      <p:ext uri="{BB962C8B-B14F-4D97-AF65-F5344CB8AC3E}">
        <p14:creationId xmlns:p14="http://schemas.microsoft.com/office/powerpoint/2010/main" val="156517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D961D-CEA7-4D6B-B441-31A9BCC48AB9}" type="slidenum">
              <a:rPr lang="en-US"/>
              <a:pPr/>
              <a:t>‹#›</a:t>
            </a:fld>
            <a:endParaRPr lang="en-US"/>
          </a:p>
        </p:txBody>
      </p:sp>
    </p:spTree>
    <p:extLst>
      <p:ext uri="{BB962C8B-B14F-4D97-AF65-F5344CB8AC3E}">
        <p14:creationId xmlns:p14="http://schemas.microsoft.com/office/powerpoint/2010/main" val="368550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8077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B34595E-F6EA-4C6F-B010-8B006677066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ckinseyquarterly.com/A_better_hospital_experience_20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aywellcustom.com/" TargetMode="External"/><Relationship Id="rId2" Type="http://schemas.openxmlformats.org/officeDocument/2006/relationships/hyperlink" Target="http://www.pewinternet.org/Reports/2000/The-Online-Health-Care-Revolution.aspx%20November%202000" TargetMode="External"/><Relationship Id="rId1" Type="http://schemas.openxmlformats.org/officeDocument/2006/relationships/slideLayout" Target="../slideLayouts/slideLayout2.xml"/><Relationship Id="rId4" Type="http://schemas.openxmlformats.org/officeDocument/2006/relationships/hyperlink" Target="http://www.healthwise.org/docs/document/ixdocs/8154.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524000"/>
          </a:xfrm>
        </p:spPr>
        <p:txBody>
          <a:bodyPr/>
          <a:lstStyle/>
          <a:p>
            <a:r>
              <a:rPr lang="en-US" b="1" dirty="0">
                <a:solidFill>
                  <a:schemeClr val="tx1"/>
                </a:solidFill>
              </a:rPr>
              <a:t>A </a:t>
            </a:r>
            <a:r>
              <a:rPr lang="en-US" b="1" dirty="0" smtClean="0">
                <a:solidFill>
                  <a:schemeClr val="tx1"/>
                </a:solidFill>
              </a:rPr>
              <a:t>“Lean” Application </a:t>
            </a:r>
            <a:r>
              <a:rPr lang="en-US" b="1" dirty="0">
                <a:solidFill>
                  <a:schemeClr val="tx1"/>
                </a:solidFill>
              </a:rPr>
              <a:t>in </a:t>
            </a:r>
            <a:r>
              <a:rPr lang="en-US" b="1" dirty="0" smtClean="0">
                <a:solidFill>
                  <a:schemeClr val="tx1"/>
                </a:solidFill>
              </a:rPr>
              <a:t>Documenting </a:t>
            </a:r>
            <a:r>
              <a:rPr lang="en-US" b="1" dirty="0">
                <a:solidFill>
                  <a:schemeClr val="tx1"/>
                </a:solidFill>
              </a:rPr>
              <a:t>Patient Education</a:t>
            </a:r>
            <a:r>
              <a:rPr lang="en-US" dirty="0">
                <a:solidFill>
                  <a:schemeClr val="tx1"/>
                </a:solidFill>
              </a:rPr>
              <a:t> </a:t>
            </a:r>
            <a:br>
              <a:rPr lang="en-US" dirty="0">
                <a:solidFill>
                  <a:schemeClr val="tx1"/>
                </a:solidFill>
              </a:rPr>
            </a:br>
            <a:endParaRPr lang="en-US" b="1" dirty="0">
              <a:solidFill>
                <a:schemeClr val="tx1"/>
              </a:solidFill>
            </a:endParaRPr>
          </a:p>
        </p:txBody>
      </p:sp>
      <p:sp>
        <p:nvSpPr>
          <p:cNvPr id="2051" name="Rectangle 3"/>
          <p:cNvSpPr>
            <a:spLocks noGrp="1" noChangeArrowheads="1"/>
          </p:cNvSpPr>
          <p:nvPr>
            <p:ph type="subTitle" idx="1"/>
          </p:nvPr>
        </p:nvSpPr>
        <p:spPr>
          <a:xfrm>
            <a:off x="1447800" y="4038600"/>
            <a:ext cx="6400800" cy="1752600"/>
          </a:xfrm>
        </p:spPr>
        <p:txBody>
          <a:bodyPr/>
          <a:lstStyle/>
          <a:p>
            <a:endParaRPr lang="en-US" sz="2800" dirty="0" smtClean="0">
              <a:solidFill>
                <a:schemeClr val="bg2"/>
              </a:solidFill>
            </a:endParaRPr>
          </a:p>
          <a:p>
            <a:r>
              <a:rPr lang="en-US" sz="2400" dirty="0" smtClean="0">
                <a:solidFill>
                  <a:schemeClr val="bg2"/>
                </a:solidFill>
              </a:rPr>
              <a:t>Darrin Doman, MS, CCC-SLP</a:t>
            </a:r>
          </a:p>
          <a:p>
            <a:r>
              <a:rPr lang="en-US" sz="2400" dirty="0" smtClean="0">
                <a:solidFill>
                  <a:schemeClr val="bg2"/>
                </a:solidFill>
              </a:rPr>
              <a:t>Patient Education</a:t>
            </a:r>
            <a:endParaRPr lang="en-US" sz="2400" dirty="0" smtClean="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Improvements</a:t>
            </a:r>
            <a:endParaRPr lang="en-US" dirty="0">
              <a:solidFill>
                <a:schemeClr val="tx1"/>
              </a:solidFill>
            </a:endParaRPr>
          </a:p>
        </p:txBody>
      </p:sp>
      <p:sp>
        <p:nvSpPr>
          <p:cNvPr id="4" name="TextBox 3"/>
          <p:cNvSpPr txBox="1"/>
          <p:nvPr/>
        </p:nvSpPr>
        <p:spPr>
          <a:xfrm>
            <a:off x="304800" y="1828800"/>
            <a:ext cx="8839200" cy="2400657"/>
          </a:xfrm>
          <a:prstGeom prst="rect">
            <a:avLst/>
          </a:prstGeom>
          <a:noFill/>
        </p:spPr>
        <p:txBody>
          <a:bodyPr wrap="square" rtlCol="0">
            <a:spAutoFit/>
          </a:bodyPr>
          <a:lstStyle/>
          <a:p>
            <a:pPr marL="285750" indent="-285750">
              <a:lnSpc>
                <a:spcPct val="150000"/>
              </a:lnSpc>
              <a:buFont typeface="Arial" pitchFamily="34" charset="0"/>
              <a:buChar char="•"/>
            </a:pPr>
            <a:r>
              <a:rPr lang="en-US" sz="2000" dirty="0" smtClean="0"/>
              <a:t>Clinic dashboard to track </a:t>
            </a:r>
            <a:r>
              <a:rPr lang="en-US" sz="2000" dirty="0"/>
              <a:t>compliance over time</a:t>
            </a:r>
          </a:p>
          <a:p>
            <a:pPr marL="285750" indent="-285750">
              <a:lnSpc>
                <a:spcPct val="150000"/>
              </a:lnSpc>
              <a:buFont typeface="Arial" pitchFamily="34" charset="0"/>
              <a:buChar char="•"/>
            </a:pPr>
            <a:r>
              <a:rPr lang="en-US" sz="2000" dirty="0" smtClean="0"/>
              <a:t>MU </a:t>
            </a:r>
            <a:r>
              <a:rPr lang="en-US" sz="2000" dirty="0"/>
              <a:t>patient </a:t>
            </a:r>
            <a:r>
              <a:rPr lang="en-US" sz="2000" dirty="0" smtClean="0"/>
              <a:t>instruction focused script added to </a:t>
            </a:r>
            <a:r>
              <a:rPr lang="en-US" sz="2000" dirty="0" smtClean="0"/>
              <a:t>EHR </a:t>
            </a:r>
            <a:r>
              <a:rPr lang="en-US" sz="2000" dirty="0" smtClean="0"/>
              <a:t>training </a:t>
            </a:r>
          </a:p>
          <a:p>
            <a:pPr marL="285750" indent="-285750">
              <a:lnSpc>
                <a:spcPct val="150000"/>
              </a:lnSpc>
              <a:buFont typeface="Arial" pitchFamily="34" charset="0"/>
              <a:buChar char="•"/>
            </a:pPr>
            <a:r>
              <a:rPr lang="en-US" sz="2000" dirty="0" smtClean="0"/>
              <a:t>Emphasize</a:t>
            </a:r>
            <a:r>
              <a:rPr lang="en-US" sz="2000" dirty="0" smtClean="0"/>
              <a:t> </a:t>
            </a:r>
            <a:r>
              <a:rPr lang="en-US" sz="2000" dirty="0" smtClean="0"/>
              <a:t>standard </a:t>
            </a:r>
            <a:r>
              <a:rPr lang="en-US" sz="2000" dirty="0" smtClean="0"/>
              <a:t>EHR </a:t>
            </a:r>
            <a:r>
              <a:rPr lang="en-US" sz="2000" dirty="0" smtClean="0"/>
              <a:t>workflow for </a:t>
            </a:r>
            <a:r>
              <a:rPr lang="en-US" sz="2000" dirty="0" smtClean="0"/>
              <a:t>documentation</a:t>
            </a:r>
          </a:p>
          <a:p>
            <a:pPr marL="285750" indent="-285750">
              <a:lnSpc>
                <a:spcPct val="150000"/>
              </a:lnSpc>
              <a:buFont typeface="Arial" pitchFamily="34" charset="0"/>
              <a:buChar char="•"/>
            </a:pPr>
            <a:r>
              <a:rPr lang="en-US" sz="2000" dirty="0"/>
              <a:t>License expanded library of reference </a:t>
            </a:r>
            <a:r>
              <a:rPr lang="en-US" sz="2000" dirty="0" smtClean="0"/>
              <a:t>material</a:t>
            </a:r>
            <a:endParaRPr lang="en-US" sz="2000" dirty="0"/>
          </a:p>
          <a:p>
            <a:pPr marL="285750" indent="-285750">
              <a:lnSpc>
                <a:spcPct val="150000"/>
              </a:lnSpc>
              <a:buFont typeface="Arial" pitchFamily="34" charset="0"/>
              <a:buChar char="•"/>
            </a:pPr>
            <a:r>
              <a:rPr lang="en-US" sz="2000" dirty="0" smtClean="0"/>
              <a:t>Standardize workflow for custom content</a:t>
            </a:r>
          </a:p>
        </p:txBody>
      </p:sp>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43" y="3238143"/>
            <a:ext cx="495657" cy="4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43" y="2780943"/>
            <a:ext cx="495657" cy="4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43" y="2286000"/>
            <a:ext cx="495657" cy="4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43" y="1828800"/>
            <a:ext cx="495657" cy="4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43" y="3733800"/>
            <a:ext cx="495657" cy="4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Sustaining Measures</a:t>
            </a:r>
            <a:endParaRPr lang="en-US" dirty="0">
              <a:solidFill>
                <a:schemeClr val="tx1"/>
              </a:solidFill>
            </a:endParaRPr>
          </a:p>
        </p:txBody>
      </p:sp>
      <p:sp>
        <p:nvSpPr>
          <p:cNvPr id="3" name="TextBox 2"/>
          <p:cNvSpPr txBox="1"/>
          <p:nvPr/>
        </p:nvSpPr>
        <p:spPr>
          <a:xfrm>
            <a:off x="304800" y="1828800"/>
            <a:ext cx="8534400" cy="2123658"/>
          </a:xfrm>
          <a:prstGeom prst="rect">
            <a:avLst/>
          </a:prstGeom>
          <a:noFill/>
        </p:spPr>
        <p:txBody>
          <a:bodyPr wrap="square" rtlCol="0">
            <a:spAutoFit/>
          </a:bodyPr>
          <a:lstStyle/>
          <a:p>
            <a:pPr marL="285750" indent="-285750">
              <a:lnSpc>
                <a:spcPct val="150000"/>
              </a:lnSpc>
              <a:buFont typeface="Arial" pitchFamily="34" charset="0"/>
              <a:buChar char="•"/>
            </a:pPr>
            <a:r>
              <a:rPr lang="en-US" sz="2200" dirty="0" smtClean="0"/>
              <a:t>Patient </a:t>
            </a:r>
            <a:r>
              <a:rPr lang="en-US" sz="2200" dirty="0" smtClean="0"/>
              <a:t>Education Steering Committee</a:t>
            </a:r>
          </a:p>
          <a:p>
            <a:pPr marL="285750" indent="-285750">
              <a:lnSpc>
                <a:spcPct val="150000"/>
              </a:lnSpc>
              <a:buFont typeface="Arial" pitchFamily="34" charset="0"/>
              <a:buChar char="•"/>
            </a:pPr>
            <a:r>
              <a:rPr lang="en-US" sz="2200" dirty="0" smtClean="0"/>
              <a:t>Focused IT support for patient education initiatives in </a:t>
            </a:r>
            <a:r>
              <a:rPr lang="en-US" sz="2200" dirty="0" smtClean="0"/>
              <a:t>EHR</a:t>
            </a:r>
            <a:r>
              <a:rPr lang="en-US" sz="2200" dirty="0" smtClean="0"/>
              <a:t>, liaison with content vendor</a:t>
            </a:r>
          </a:p>
          <a:p>
            <a:pPr marL="285750" indent="-285750">
              <a:lnSpc>
                <a:spcPct val="150000"/>
              </a:lnSpc>
              <a:buFont typeface="Arial" pitchFamily="34" charset="0"/>
              <a:buChar char="•"/>
            </a:pPr>
            <a:r>
              <a:rPr lang="en-US" sz="2200" dirty="0" smtClean="0"/>
              <a:t>Leverage IT training to accommodate changes in practice</a:t>
            </a:r>
            <a:endParaRPr lang="en-US" sz="2200" dirty="0"/>
          </a:p>
        </p:txBody>
      </p:sp>
    </p:spTree>
    <p:extLst>
      <p:ext uri="{BB962C8B-B14F-4D97-AF65-F5344CB8AC3E}">
        <p14:creationId xmlns:p14="http://schemas.microsoft.com/office/powerpoint/2010/main" val="116472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Financial Impact</a:t>
            </a:r>
            <a:endParaRPr lang="en-US" dirty="0">
              <a:solidFill>
                <a:schemeClr val="tx1"/>
              </a:solidFill>
            </a:endParaRPr>
          </a:p>
        </p:txBody>
      </p:sp>
      <p:sp>
        <p:nvSpPr>
          <p:cNvPr id="3" name="TextBox 2"/>
          <p:cNvSpPr txBox="1"/>
          <p:nvPr/>
        </p:nvSpPr>
        <p:spPr>
          <a:xfrm>
            <a:off x="304800" y="1828800"/>
            <a:ext cx="8534400" cy="3970318"/>
          </a:xfrm>
          <a:prstGeom prst="rect">
            <a:avLst/>
          </a:prstGeom>
          <a:noFill/>
        </p:spPr>
        <p:txBody>
          <a:bodyPr wrap="square" rtlCol="0">
            <a:spAutoFit/>
          </a:bodyPr>
          <a:lstStyle/>
          <a:p>
            <a:pPr marL="342900" indent="-342900">
              <a:buFont typeface="Arial" pitchFamily="34" charset="0"/>
              <a:buChar char="•"/>
            </a:pPr>
            <a:r>
              <a:rPr lang="en-US" sz="2000" dirty="0"/>
              <a:t>Phase II Meaningful Use Compliance 2014</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Cost </a:t>
            </a:r>
            <a:r>
              <a:rPr lang="en-US" sz="2000" dirty="0" smtClean="0"/>
              <a:t>Avoidance</a:t>
            </a:r>
          </a:p>
          <a:p>
            <a:pPr lvl="1"/>
            <a:r>
              <a:rPr lang="en-US" sz="2000" dirty="0" smtClean="0"/>
              <a:t>For every minute </a:t>
            </a:r>
            <a:r>
              <a:rPr lang="en-US" sz="2000" dirty="0"/>
              <a:t>of physician time saved </a:t>
            </a:r>
            <a:r>
              <a:rPr lang="en-US" sz="2000" dirty="0" smtClean="0"/>
              <a:t>per patient encounter</a:t>
            </a:r>
          </a:p>
          <a:p>
            <a:pPr lvl="1"/>
            <a:r>
              <a:rPr lang="en-US" sz="2000" b="1" dirty="0" smtClean="0"/>
              <a:t>$2,231,053 </a:t>
            </a:r>
            <a:r>
              <a:rPr lang="en-US" sz="2000" dirty="0"/>
              <a:t>in </a:t>
            </a:r>
            <a:r>
              <a:rPr lang="en-US" sz="2000" dirty="0" smtClean="0"/>
              <a:t>annual savings</a:t>
            </a:r>
          </a:p>
          <a:p>
            <a:pPr lvl="1"/>
            <a:endParaRPr lang="en-US" sz="2000" dirty="0" smtClean="0"/>
          </a:p>
          <a:p>
            <a:pPr marL="285750" indent="-285750">
              <a:buFont typeface="Arial" pitchFamily="34" charset="0"/>
              <a:buChar char="•"/>
            </a:pPr>
            <a:r>
              <a:rPr lang="en-US" sz="2000" dirty="0" smtClean="0"/>
              <a:t>Revenue Generation</a:t>
            </a:r>
          </a:p>
          <a:p>
            <a:pPr lvl="1"/>
            <a:r>
              <a:rPr lang="en-US" sz="2000" dirty="0" smtClean="0"/>
              <a:t>1 Additional patient encounter per day</a:t>
            </a:r>
          </a:p>
          <a:p>
            <a:pPr lvl="1"/>
            <a:r>
              <a:rPr lang="en-US" dirty="0" smtClean="0"/>
              <a:t>$	200 average revenue from a single outpatient encounter </a:t>
            </a:r>
          </a:p>
          <a:p>
            <a:pPr lvl="1"/>
            <a:r>
              <a:rPr lang="en-US" dirty="0" smtClean="0"/>
              <a:t>	343 MU eligible providers</a:t>
            </a:r>
          </a:p>
          <a:p>
            <a:pPr lvl="1"/>
            <a:r>
              <a:rPr lang="en-US" u="sng" dirty="0" smtClean="0"/>
              <a:t>X	225 working days per year		</a:t>
            </a:r>
          </a:p>
          <a:p>
            <a:pPr lvl="1"/>
            <a:r>
              <a:rPr lang="en-US" b="1" dirty="0" smtClean="0"/>
              <a:t>$15,435,000 </a:t>
            </a:r>
            <a:r>
              <a:rPr lang="en-US" dirty="0" smtClean="0"/>
              <a:t>in additional revenue annually</a:t>
            </a:r>
            <a:endParaRPr lang="en-US" dirty="0"/>
          </a:p>
          <a:p>
            <a:endParaRPr lang="en-US" sz="2000" dirty="0"/>
          </a:p>
        </p:txBody>
      </p:sp>
    </p:spTree>
    <p:extLst>
      <p:ext uri="{BB962C8B-B14F-4D97-AF65-F5344CB8AC3E}">
        <p14:creationId xmlns:p14="http://schemas.microsoft.com/office/powerpoint/2010/main" val="34316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19200"/>
            <a:ext cx="3581400" cy="4470973"/>
          </a:xfrm>
          <a:prstGeom prst="rect">
            <a:avLst/>
          </a:prstGeom>
        </p:spPr>
      </p:pic>
    </p:spTree>
    <p:extLst>
      <p:ext uri="{BB962C8B-B14F-4D97-AF65-F5344CB8AC3E}">
        <p14:creationId xmlns:p14="http://schemas.microsoft.com/office/powerpoint/2010/main" val="201736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077200" cy="4191000"/>
          </a:xfrm>
        </p:spPr>
        <p:txBody>
          <a:bodyPr>
            <a:noAutofit/>
          </a:bodyPr>
          <a:lstStyle/>
          <a:p>
            <a:pPr>
              <a:buNone/>
            </a:pPr>
            <a:r>
              <a:rPr lang="en-US" sz="1050" dirty="0" smtClean="0">
                <a:solidFill>
                  <a:schemeClr val="tx1"/>
                </a:solidFill>
              </a:rPr>
              <a:t>Bartlett EE. Cost-benefit analysis of patient education. Patient Education and Counseling. 1995 Sep; 26(1-3): 87-91. Erratum in Patient </a:t>
            </a:r>
            <a:r>
              <a:rPr lang="en-US" sz="1050" dirty="0" err="1" smtClean="0">
                <a:solidFill>
                  <a:schemeClr val="tx1"/>
                </a:solidFill>
              </a:rPr>
              <a:t>Educ</a:t>
            </a:r>
            <a:r>
              <a:rPr lang="en-US" sz="1050" dirty="0" smtClean="0">
                <a:solidFill>
                  <a:schemeClr val="tx1"/>
                </a:solidFill>
              </a:rPr>
              <a:t> </a:t>
            </a:r>
            <a:r>
              <a:rPr lang="en-US" sz="1050" dirty="0" err="1" smtClean="0">
                <a:solidFill>
                  <a:schemeClr val="tx1"/>
                </a:solidFill>
              </a:rPr>
              <a:t>Couns</a:t>
            </a:r>
            <a:r>
              <a:rPr lang="en-US" sz="1050" dirty="0" smtClean="0">
                <a:solidFill>
                  <a:schemeClr val="tx1"/>
                </a:solidFill>
              </a:rPr>
              <a:t> 1996 Apr; 27(3):279. </a:t>
            </a:r>
          </a:p>
          <a:p>
            <a:pPr>
              <a:buNone/>
            </a:pPr>
            <a:r>
              <a:rPr lang="en-US" sz="1050" i="1" dirty="0" smtClean="0">
                <a:solidFill>
                  <a:schemeClr val="tx1"/>
                </a:solidFill>
              </a:rPr>
              <a:t>	On the average, for every dollar invested in patient education, $3-4 was saved.</a:t>
            </a:r>
            <a:r>
              <a:rPr lang="en-US" sz="1050" b="1" i="1" dirty="0" smtClean="0">
                <a:solidFill>
                  <a:schemeClr val="tx1"/>
                </a:solidFill>
              </a:rPr>
              <a:t> </a:t>
            </a:r>
            <a:r>
              <a:rPr lang="en-US" sz="1050" i="1" dirty="0" smtClean="0">
                <a:solidFill>
                  <a:schemeClr val="tx1"/>
                </a:solidFill>
              </a:rPr>
              <a:t>[ $4.50-6.00 in 2013] </a:t>
            </a:r>
            <a:endParaRPr lang="en-US" sz="1050" dirty="0" smtClean="0">
              <a:solidFill>
                <a:schemeClr val="tx1"/>
              </a:solidFill>
            </a:endParaRPr>
          </a:p>
          <a:p>
            <a:pPr>
              <a:buNone/>
            </a:pPr>
            <a:r>
              <a:rPr lang="en-US" sz="1050" dirty="0" smtClean="0">
                <a:solidFill>
                  <a:schemeClr val="tx1"/>
                </a:solidFill>
              </a:rPr>
              <a:t> </a:t>
            </a:r>
          </a:p>
          <a:p>
            <a:pPr>
              <a:buNone/>
            </a:pPr>
            <a:r>
              <a:rPr lang="en-US" sz="1050" dirty="0" err="1" smtClean="0">
                <a:solidFill>
                  <a:schemeClr val="tx1"/>
                </a:solidFill>
              </a:rPr>
              <a:t>Eckman</a:t>
            </a:r>
            <a:r>
              <a:rPr lang="en-US" sz="1050" dirty="0" smtClean="0">
                <a:solidFill>
                  <a:schemeClr val="tx1"/>
                </a:solidFill>
              </a:rPr>
              <a:t> MH, Wise R, Leonard AC, Dixon E, Burrows C, Khan F, Warm E. Impact of health literacy on outcomes and effectiveness of an educational intervention in patients with chronic diseases. Patient Education and Counseling. 2012 May; 87(2):143-51. </a:t>
            </a:r>
          </a:p>
          <a:p>
            <a:pPr>
              <a:buNone/>
            </a:pPr>
            <a:r>
              <a:rPr lang="en-US" sz="1050" i="1" dirty="0" smtClean="0">
                <a:solidFill>
                  <a:schemeClr val="tx1"/>
                </a:solidFill>
              </a:rPr>
              <a:t>	Incorporation of an educational program into clinical visits for patients with chronic disease improved disease-specific knowledge and prompted patients to become activated and involved in their care, improving health behaviors and outcomes. Lower health literacy was not a barrier to this beneficial effect. Patients with lower health literacy may also benefit from educational, shared decision-making interventions. </a:t>
            </a:r>
            <a:r>
              <a:rPr lang="en-US" sz="1050" dirty="0" smtClean="0">
                <a:solidFill>
                  <a:schemeClr val="tx1"/>
                </a:solidFill>
              </a:rPr>
              <a:t> </a:t>
            </a:r>
          </a:p>
          <a:p>
            <a:pPr>
              <a:buNone/>
            </a:pPr>
            <a:endParaRPr lang="en-US" sz="1050" dirty="0" smtClean="0">
              <a:solidFill>
                <a:schemeClr val="tx1"/>
              </a:solidFill>
            </a:endParaRPr>
          </a:p>
          <a:p>
            <a:pPr>
              <a:buNone/>
            </a:pPr>
            <a:r>
              <a:rPr lang="en-US" sz="1050" dirty="0" err="1" smtClean="0">
                <a:solidFill>
                  <a:schemeClr val="tx1"/>
                </a:solidFill>
              </a:rPr>
              <a:t>Felley</a:t>
            </a:r>
            <a:r>
              <a:rPr lang="en-US" sz="1050" dirty="0" smtClean="0">
                <a:solidFill>
                  <a:schemeClr val="tx1"/>
                </a:solidFill>
              </a:rPr>
              <a:t> C, </a:t>
            </a:r>
            <a:r>
              <a:rPr lang="en-US" sz="1050" dirty="0" err="1" smtClean="0">
                <a:solidFill>
                  <a:schemeClr val="tx1"/>
                </a:solidFill>
              </a:rPr>
              <a:t>Perneger</a:t>
            </a:r>
            <a:r>
              <a:rPr lang="en-US" sz="1050" dirty="0" smtClean="0">
                <a:solidFill>
                  <a:schemeClr val="tx1"/>
                </a:solidFill>
              </a:rPr>
              <a:t> TV, </a:t>
            </a:r>
            <a:r>
              <a:rPr lang="en-US" sz="1050" dirty="0" err="1" smtClean="0">
                <a:solidFill>
                  <a:schemeClr val="tx1"/>
                </a:solidFill>
              </a:rPr>
              <a:t>Goulet</a:t>
            </a:r>
            <a:r>
              <a:rPr lang="en-US" sz="1050" dirty="0" smtClean="0">
                <a:solidFill>
                  <a:schemeClr val="tx1"/>
                </a:solidFill>
              </a:rPr>
              <a:t> I, </a:t>
            </a:r>
            <a:r>
              <a:rPr lang="en-US" sz="1050" dirty="0" err="1" smtClean="0">
                <a:solidFill>
                  <a:schemeClr val="tx1"/>
                </a:solidFill>
              </a:rPr>
              <a:t>Rouillard</a:t>
            </a:r>
            <a:r>
              <a:rPr lang="en-US" sz="1050" dirty="0" smtClean="0">
                <a:solidFill>
                  <a:schemeClr val="tx1"/>
                </a:solidFill>
              </a:rPr>
              <a:t> C, </a:t>
            </a:r>
            <a:r>
              <a:rPr lang="en-US" sz="1050" dirty="0" err="1" smtClean="0">
                <a:solidFill>
                  <a:schemeClr val="tx1"/>
                </a:solidFill>
              </a:rPr>
              <a:t>Azar-Pey</a:t>
            </a:r>
            <a:r>
              <a:rPr lang="en-US" sz="1050" dirty="0" smtClean="0">
                <a:solidFill>
                  <a:schemeClr val="tx1"/>
                </a:solidFill>
              </a:rPr>
              <a:t> N, </a:t>
            </a:r>
            <a:r>
              <a:rPr lang="en-US" sz="1050" dirty="0" err="1" smtClean="0">
                <a:solidFill>
                  <a:schemeClr val="tx1"/>
                </a:solidFill>
              </a:rPr>
              <a:t>Dorta</a:t>
            </a:r>
            <a:r>
              <a:rPr lang="en-US" sz="1050" dirty="0" smtClean="0">
                <a:solidFill>
                  <a:schemeClr val="tx1"/>
                </a:solidFill>
              </a:rPr>
              <a:t> G, </a:t>
            </a:r>
            <a:r>
              <a:rPr lang="en-US" sz="1050" dirty="0" err="1" smtClean="0">
                <a:solidFill>
                  <a:schemeClr val="tx1"/>
                </a:solidFill>
              </a:rPr>
              <a:t>Hadengue</a:t>
            </a:r>
            <a:r>
              <a:rPr lang="en-US" sz="1050" dirty="0" smtClean="0">
                <a:solidFill>
                  <a:schemeClr val="tx1"/>
                </a:solidFill>
              </a:rPr>
              <a:t> A, </a:t>
            </a:r>
            <a:r>
              <a:rPr lang="en-US" sz="1050" dirty="0" err="1" smtClean="0">
                <a:solidFill>
                  <a:schemeClr val="tx1"/>
                </a:solidFill>
              </a:rPr>
              <a:t>Frossard</a:t>
            </a:r>
            <a:r>
              <a:rPr lang="en-US" sz="1050" dirty="0" smtClean="0">
                <a:solidFill>
                  <a:schemeClr val="tx1"/>
                </a:solidFill>
              </a:rPr>
              <a:t> JL.  Combined written and oral information prior to gastrointestinal endoscopy compared with oral information alone: a randomized trial. BMC Gastroenterology. 2008 Jun 3; 8:22. </a:t>
            </a:r>
          </a:p>
          <a:p>
            <a:pPr>
              <a:buNone/>
            </a:pPr>
            <a:r>
              <a:rPr lang="en-US" sz="1050" i="1" dirty="0" smtClean="0">
                <a:solidFill>
                  <a:schemeClr val="tx1"/>
                </a:solidFill>
              </a:rPr>
              <a:t>	Written information led to more </a:t>
            </a:r>
            <a:r>
              <a:rPr lang="en-US" sz="1050" i="1" dirty="0" err="1" smtClean="0">
                <a:solidFill>
                  <a:schemeClr val="tx1"/>
                </a:solidFill>
              </a:rPr>
              <a:t>favourable</a:t>
            </a:r>
            <a:r>
              <a:rPr lang="en-US" sz="1050" i="1" dirty="0" smtClean="0">
                <a:solidFill>
                  <a:schemeClr val="tx1"/>
                </a:solidFill>
              </a:rPr>
              <a:t> assessments of the quality of information and had no impact on patient anxiety nor on the overall assessment of the endoscopy. Because structured and comprehensive written information is perceived as beneficial by patients, gastroenterologists should clearly explain to their patients the risks, benefits and alternatives of endoscopic procedures. </a:t>
            </a:r>
            <a:endParaRPr lang="en-US" sz="1050" dirty="0" smtClean="0">
              <a:solidFill>
                <a:schemeClr val="tx1"/>
              </a:solidFill>
            </a:endParaRPr>
          </a:p>
          <a:p>
            <a:pPr>
              <a:buNone/>
            </a:pPr>
            <a:r>
              <a:rPr lang="en-US" sz="1050" dirty="0" smtClean="0">
                <a:solidFill>
                  <a:schemeClr val="tx1"/>
                </a:solidFill>
              </a:rPr>
              <a:t> </a:t>
            </a:r>
          </a:p>
          <a:p>
            <a:pPr>
              <a:buNone/>
            </a:pPr>
            <a:r>
              <a:rPr lang="en-US" sz="1050" dirty="0" smtClean="0">
                <a:solidFill>
                  <a:schemeClr val="tx1"/>
                </a:solidFill>
              </a:rPr>
              <a:t>Fleming MF, </a:t>
            </a:r>
            <a:r>
              <a:rPr lang="en-US" sz="1050" dirty="0" err="1" smtClean="0">
                <a:solidFill>
                  <a:schemeClr val="tx1"/>
                </a:solidFill>
              </a:rPr>
              <a:t>Mundt</a:t>
            </a:r>
            <a:r>
              <a:rPr lang="en-US" sz="1050" dirty="0" smtClean="0">
                <a:solidFill>
                  <a:schemeClr val="tx1"/>
                </a:solidFill>
              </a:rPr>
              <a:t> MP, French MT, </a:t>
            </a:r>
            <a:r>
              <a:rPr lang="en-US" sz="1050" dirty="0" err="1" smtClean="0">
                <a:solidFill>
                  <a:schemeClr val="tx1"/>
                </a:solidFill>
              </a:rPr>
              <a:t>Manwell</a:t>
            </a:r>
            <a:r>
              <a:rPr lang="en-US" sz="1050" dirty="0" smtClean="0">
                <a:solidFill>
                  <a:schemeClr val="tx1"/>
                </a:solidFill>
              </a:rPr>
              <a:t> LB, </a:t>
            </a:r>
            <a:r>
              <a:rPr lang="en-US" sz="1050" dirty="0" err="1" smtClean="0">
                <a:solidFill>
                  <a:schemeClr val="tx1"/>
                </a:solidFill>
              </a:rPr>
              <a:t>Stauffacher</a:t>
            </a:r>
            <a:r>
              <a:rPr lang="en-US" sz="1050" dirty="0" smtClean="0">
                <a:solidFill>
                  <a:schemeClr val="tx1"/>
                </a:solidFill>
              </a:rPr>
              <a:t> EA, Barry KL. Benefit-cost analysis of brief physician advice with problem drinkers in primary care settings. Medical Care. 2000 Jan; 38(1):7-18. Comment in Med Care. 2000 Jan; 38(1):4-6;  ACP J Club. 2000 Sep-Oct; 133(2):75.   </a:t>
            </a:r>
          </a:p>
          <a:p>
            <a:pPr>
              <a:buNone/>
            </a:pPr>
            <a:r>
              <a:rPr lang="en-US" sz="1050" i="1" dirty="0" smtClean="0">
                <a:solidFill>
                  <a:schemeClr val="tx1"/>
                </a:solidFill>
              </a:rPr>
              <a:t>	Study estimates the economic costs and benefits of brief physician advice in managed care settings. The total economic benefit of the brief intervention was $423,519 (95% CI: $35,947, $884,848), composed of $195,448 (95% CI: $36,734, $389,160) in savings in emergency department and hospital use and $228,071 (95% CI: -$191,419, $757,303) in avoided costs of crime and motor vehicle accidents. The average (per subject) benefit was $1,151 (95% CI: $92, $2,257). The estimated total economic cost of the intervention was $80,210, or $205 per subject. The benefit-cost ratio was 5.6:1 (95% CI: 0.4, 11.0), or $56,263 in total benefit for every $10,000 invested. </a:t>
            </a:r>
            <a:endParaRPr lang="en-US" sz="1050" dirty="0" smtClean="0">
              <a:solidFill>
                <a:schemeClr val="tx1"/>
              </a:solidFill>
            </a:endParaRPr>
          </a:p>
          <a:p>
            <a:pPr>
              <a:buNone/>
            </a:pPr>
            <a:endParaRPr lang="en-US" sz="1050" dirty="0">
              <a:solidFill>
                <a:schemeClr val="tx1"/>
              </a:solidFill>
            </a:endParaRPr>
          </a:p>
        </p:txBody>
      </p:sp>
      <p:sp>
        <p:nvSpPr>
          <p:cNvPr id="3" name="Title 2"/>
          <p:cNvSpPr>
            <a:spLocks noGrp="1"/>
          </p:cNvSpPr>
          <p:nvPr>
            <p:ph type="title"/>
          </p:nvPr>
        </p:nvSpPr>
        <p:spPr/>
        <p:txBody>
          <a:bodyPr/>
          <a:lstStyle/>
          <a:p>
            <a:pPr algn="l"/>
            <a:r>
              <a:rPr lang="en-US" dirty="0" smtClean="0">
                <a:solidFill>
                  <a:schemeClr val="tx1"/>
                </a:solidFill>
              </a:rPr>
              <a:t>Bibliography</a:t>
            </a:r>
            <a:endParaRPr lang="en-US" dirty="0">
              <a:solidFill>
                <a:schemeClr val="tx1"/>
              </a:solidFill>
            </a:endParaRPr>
          </a:p>
        </p:txBody>
      </p:sp>
    </p:spTree>
    <p:extLst>
      <p:ext uri="{BB962C8B-B14F-4D97-AF65-F5344CB8AC3E}">
        <p14:creationId xmlns:p14="http://schemas.microsoft.com/office/powerpoint/2010/main" val="996816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077200" cy="4191000"/>
          </a:xfrm>
        </p:spPr>
        <p:txBody>
          <a:bodyPr>
            <a:noAutofit/>
          </a:bodyPr>
          <a:lstStyle/>
          <a:p>
            <a:pPr>
              <a:buNone/>
            </a:pPr>
            <a:r>
              <a:rPr lang="en-US" sz="1050" dirty="0" err="1" smtClean="0">
                <a:solidFill>
                  <a:schemeClr val="tx1"/>
                </a:solidFill>
              </a:rPr>
              <a:t>Gallefoss</a:t>
            </a:r>
            <a:r>
              <a:rPr lang="en-US" sz="1050" dirty="0" smtClean="0">
                <a:solidFill>
                  <a:schemeClr val="tx1"/>
                </a:solidFill>
              </a:rPr>
              <a:t> F. The effects of patient education in COPD in a 1-year follow-up </a:t>
            </a:r>
            <a:r>
              <a:rPr lang="en-US" sz="1050" dirty="0" err="1" smtClean="0">
                <a:solidFill>
                  <a:schemeClr val="tx1"/>
                </a:solidFill>
              </a:rPr>
              <a:t>randomised</a:t>
            </a:r>
            <a:r>
              <a:rPr lang="en-US" sz="1050" dirty="0" smtClean="0">
                <a:solidFill>
                  <a:schemeClr val="tx1"/>
                </a:solidFill>
              </a:rPr>
              <a:t>, controlled trial. Patient Education and Counseling. 2004 Mar; 52(3): 259-66. </a:t>
            </a:r>
          </a:p>
          <a:p>
            <a:pPr>
              <a:buNone/>
            </a:pPr>
            <a:r>
              <a:rPr lang="en-US" sz="1050" i="1" dirty="0" smtClean="0">
                <a:solidFill>
                  <a:schemeClr val="tx1"/>
                </a:solidFill>
              </a:rPr>
              <a:t>	Study to explore the effects and health economic consequences of patient education in patients with COPD in a 12-month follow-up. Patient education reduced the need for GP visits with 85% (from 3.4 to 0.5, P&lt;0.001) and kept a greater proportion independent of their GP during the 12-month follow-up, compared with no education (73% versus 15%, respectively). Patient education reduced the need for reliever medication from 290 to 125 The control and intervention groups induced mean total costs of NOK 19,900 and 10,600 per patient, respectively.   [NOK 19,900 = 3,630.54 US dollars; NOK 10,600 = 1,933.85 US dollars] For every NOK put into patient education, there was a saving of 4.8. Patient education of patients with COPD improved patient outcomes and reduced costs in a 12-month follow-up. </a:t>
            </a:r>
            <a:endParaRPr lang="en-US" sz="1050" dirty="0" smtClean="0">
              <a:solidFill>
                <a:schemeClr val="tx1"/>
              </a:solidFill>
            </a:endParaRPr>
          </a:p>
          <a:p>
            <a:pPr>
              <a:buNone/>
            </a:pPr>
            <a:r>
              <a:rPr lang="en-US" sz="1050" dirty="0" smtClean="0">
                <a:solidFill>
                  <a:schemeClr val="tx1"/>
                </a:solidFill>
              </a:rPr>
              <a:t> </a:t>
            </a:r>
          </a:p>
          <a:p>
            <a:pPr>
              <a:buNone/>
            </a:pPr>
            <a:r>
              <a:rPr lang="en-US" sz="1050" dirty="0" smtClean="0">
                <a:solidFill>
                  <a:schemeClr val="tx1"/>
                </a:solidFill>
              </a:rPr>
              <a:t>Grote KD. </a:t>
            </a:r>
            <a:r>
              <a:rPr lang="en-US" sz="1050" i="1" dirty="0" smtClean="0">
                <a:solidFill>
                  <a:schemeClr val="tx1"/>
                </a:solidFill>
              </a:rPr>
              <a:t>A better hospital experience. </a:t>
            </a:r>
            <a:r>
              <a:rPr lang="en-US" sz="1050" dirty="0" smtClean="0">
                <a:solidFill>
                  <a:schemeClr val="tx1"/>
                </a:solidFill>
              </a:rPr>
              <a:t>The McKinsey Quarterly, 2007. </a:t>
            </a:r>
            <a:r>
              <a:rPr lang="en-US" sz="1050" u="sng" dirty="0" smtClean="0">
                <a:solidFill>
                  <a:schemeClr val="tx1"/>
                </a:solidFill>
                <a:hlinkClick r:id="rId2"/>
              </a:rPr>
              <a:t>http://www.mckinseyquarterly.com/A_better_hospital_experience_2081</a:t>
            </a:r>
            <a:r>
              <a:rPr lang="en-US" sz="1050" i="1" dirty="0" smtClean="0">
                <a:solidFill>
                  <a:schemeClr val="tx1"/>
                </a:solidFill>
              </a:rPr>
              <a:t>            </a:t>
            </a:r>
          </a:p>
          <a:p>
            <a:pPr>
              <a:buNone/>
            </a:pPr>
            <a:r>
              <a:rPr lang="en-US" sz="1050" i="1" dirty="0" smtClean="0">
                <a:solidFill>
                  <a:schemeClr val="tx1"/>
                </a:solidFill>
              </a:rPr>
              <a:t>	77% of patients would switch hospitals for better communication.</a:t>
            </a:r>
            <a:r>
              <a:rPr lang="en-US" sz="1050" dirty="0" smtClean="0">
                <a:solidFill>
                  <a:schemeClr val="tx1"/>
                </a:solidFill>
              </a:rPr>
              <a:t>  </a:t>
            </a:r>
          </a:p>
          <a:p>
            <a:pPr>
              <a:buNone/>
            </a:pPr>
            <a:endParaRPr lang="en-US" sz="1050" dirty="0" smtClean="0">
              <a:solidFill>
                <a:schemeClr val="tx1"/>
              </a:solidFill>
            </a:endParaRPr>
          </a:p>
          <a:p>
            <a:pPr>
              <a:buNone/>
            </a:pPr>
            <a:r>
              <a:rPr lang="en-US" sz="1050" dirty="0" smtClean="0">
                <a:solidFill>
                  <a:schemeClr val="tx1"/>
                </a:solidFill>
              </a:rPr>
              <a:t>Hill J, Bird H. The development and evaluation of a drug information leaflet for patients with rheumatoid arthritis. Rheumatology (Oxford). 2003 Jan; 42(1):66-70.</a:t>
            </a:r>
          </a:p>
          <a:p>
            <a:pPr>
              <a:buNone/>
            </a:pPr>
            <a:r>
              <a:rPr lang="en-US" sz="1050" i="1" dirty="0" smtClean="0">
                <a:solidFill>
                  <a:schemeClr val="tx1"/>
                </a:solidFill>
              </a:rPr>
              <a:t>	A large minority of patients have poor reading skills, but when a drug information leaflet is designed to be easy to read patients gain significant amounts of knowledge from it. Providing additional verbal explanations did bring about increases in knowledge but these were not significant. </a:t>
            </a:r>
            <a:r>
              <a:rPr lang="en-US" sz="1050" dirty="0" smtClean="0">
                <a:solidFill>
                  <a:schemeClr val="tx1"/>
                </a:solidFill>
              </a:rPr>
              <a:t> </a:t>
            </a:r>
          </a:p>
          <a:p>
            <a:pPr>
              <a:buNone/>
            </a:pPr>
            <a:endParaRPr lang="en-US" sz="1050" dirty="0" smtClean="0">
              <a:solidFill>
                <a:schemeClr val="tx1"/>
              </a:solidFill>
            </a:endParaRPr>
          </a:p>
          <a:p>
            <a:pPr>
              <a:buNone/>
            </a:pPr>
            <a:r>
              <a:rPr lang="en-US" sz="1050" dirty="0" smtClean="0">
                <a:solidFill>
                  <a:schemeClr val="tx1"/>
                </a:solidFill>
              </a:rPr>
              <a:t>The Joint Commission of </a:t>
            </a:r>
            <a:r>
              <a:rPr lang="en-US" sz="1050" dirty="0" err="1" smtClean="0">
                <a:solidFill>
                  <a:schemeClr val="tx1"/>
                </a:solidFill>
              </a:rPr>
              <a:t>Acceditation</a:t>
            </a:r>
            <a:r>
              <a:rPr lang="en-US" sz="1050" dirty="0" smtClean="0">
                <a:solidFill>
                  <a:schemeClr val="tx1"/>
                </a:solidFill>
              </a:rPr>
              <a:t> of Healthcare Organizations.</a:t>
            </a:r>
            <a:r>
              <a:rPr lang="en-US" sz="1050" i="1" dirty="0" smtClean="0">
                <a:solidFill>
                  <a:schemeClr val="tx1"/>
                </a:solidFill>
              </a:rPr>
              <a:t>  </a:t>
            </a:r>
            <a:r>
              <a:rPr lang="en-US" sz="1050" dirty="0" smtClean="0">
                <a:solidFill>
                  <a:schemeClr val="tx1"/>
                </a:solidFill>
              </a:rPr>
              <a:t>Comprehensive Accreditation Manual for Hospitals: The Official Handbook.  January 2007. PC 21.</a:t>
            </a:r>
          </a:p>
          <a:p>
            <a:pPr>
              <a:buNone/>
            </a:pPr>
            <a:r>
              <a:rPr lang="en-US" sz="1050" i="1" dirty="0" smtClean="0">
                <a:solidFill>
                  <a:schemeClr val="tx1"/>
                </a:solidFill>
              </a:rPr>
              <a:t>	Patients must be given sufficient information to make decisions and to take responsibility for self-management activities related to their needs.  Patients, and, as appropriate, their families are educated to improve individual outcomes by promoting health behaviors and appropriately involving patients in their care, treatment, and service decisions.</a:t>
            </a:r>
            <a:endParaRPr lang="en-US" sz="1050" dirty="0" smtClean="0">
              <a:solidFill>
                <a:schemeClr val="tx1"/>
              </a:solidFill>
            </a:endParaRPr>
          </a:p>
          <a:p>
            <a:pPr>
              <a:buNone/>
            </a:pPr>
            <a:endParaRPr lang="en-US" sz="1050" dirty="0">
              <a:solidFill>
                <a:schemeClr val="tx1"/>
              </a:solidFill>
            </a:endParaRPr>
          </a:p>
        </p:txBody>
      </p:sp>
      <p:sp>
        <p:nvSpPr>
          <p:cNvPr id="3" name="Title 2"/>
          <p:cNvSpPr>
            <a:spLocks noGrp="1"/>
          </p:cNvSpPr>
          <p:nvPr>
            <p:ph type="title"/>
          </p:nvPr>
        </p:nvSpPr>
        <p:spPr/>
        <p:txBody>
          <a:bodyPr/>
          <a:lstStyle/>
          <a:p>
            <a:pPr algn="l"/>
            <a:r>
              <a:rPr lang="en-US" dirty="0" smtClean="0">
                <a:solidFill>
                  <a:schemeClr val="tx1"/>
                </a:solidFill>
              </a:rPr>
              <a:t>Bibliography</a:t>
            </a:r>
            <a:endParaRPr lang="en-US" dirty="0">
              <a:solidFill>
                <a:schemeClr val="tx1"/>
              </a:solidFill>
            </a:endParaRPr>
          </a:p>
        </p:txBody>
      </p:sp>
    </p:spTree>
    <p:extLst>
      <p:ext uri="{BB962C8B-B14F-4D97-AF65-F5344CB8AC3E}">
        <p14:creationId xmlns:p14="http://schemas.microsoft.com/office/powerpoint/2010/main" val="1717377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19200"/>
            <a:ext cx="8407893" cy="4757930"/>
          </a:xfrm>
        </p:spPr>
        <p:txBody>
          <a:bodyPr>
            <a:normAutofit/>
          </a:bodyPr>
          <a:lstStyle/>
          <a:p>
            <a:pPr>
              <a:buNone/>
            </a:pPr>
            <a:r>
              <a:rPr lang="en-US" sz="1050" dirty="0" smtClean="0">
                <a:solidFill>
                  <a:schemeClr val="tx1"/>
                </a:solidFill>
              </a:rPr>
              <a:t>Kern LM, </a:t>
            </a:r>
            <a:r>
              <a:rPr lang="en-US" sz="1050" dirty="0" err="1" smtClean="0">
                <a:solidFill>
                  <a:schemeClr val="tx1"/>
                </a:solidFill>
              </a:rPr>
              <a:t>Malhotra</a:t>
            </a:r>
            <a:r>
              <a:rPr lang="en-US" sz="1050" dirty="0" smtClean="0">
                <a:solidFill>
                  <a:schemeClr val="tx1"/>
                </a:solidFill>
              </a:rPr>
              <a:t> S, </a:t>
            </a:r>
            <a:r>
              <a:rPr lang="en-US" sz="1050" dirty="0" err="1" smtClean="0">
                <a:solidFill>
                  <a:schemeClr val="tx1"/>
                </a:solidFill>
              </a:rPr>
              <a:t>Barrón</a:t>
            </a:r>
            <a:r>
              <a:rPr lang="en-US" sz="1050" dirty="0" smtClean="0">
                <a:solidFill>
                  <a:schemeClr val="tx1"/>
                </a:solidFill>
              </a:rPr>
              <a:t> Y, </a:t>
            </a:r>
            <a:r>
              <a:rPr lang="en-US" sz="1050" dirty="0" err="1" smtClean="0">
                <a:solidFill>
                  <a:schemeClr val="tx1"/>
                </a:solidFill>
              </a:rPr>
              <a:t>Quaresimo</a:t>
            </a:r>
            <a:r>
              <a:rPr lang="en-US" sz="1050" dirty="0" smtClean="0">
                <a:solidFill>
                  <a:schemeClr val="tx1"/>
                </a:solidFill>
              </a:rPr>
              <a:t> J, </a:t>
            </a:r>
            <a:r>
              <a:rPr lang="en-US" sz="1050" dirty="0" err="1" smtClean="0">
                <a:solidFill>
                  <a:schemeClr val="tx1"/>
                </a:solidFill>
              </a:rPr>
              <a:t>Dhopeshwarkar</a:t>
            </a:r>
            <a:r>
              <a:rPr lang="en-US" sz="1050" dirty="0" smtClean="0">
                <a:solidFill>
                  <a:schemeClr val="tx1"/>
                </a:solidFill>
              </a:rPr>
              <a:t> R, </a:t>
            </a:r>
            <a:r>
              <a:rPr lang="en-US" sz="1050" dirty="0" err="1" smtClean="0">
                <a:solidFill>
                  <a:schemeClr val="tx1"/>
                </a:solidFill>
              </a:rPr>
              <a:t>Pichardo</a:t>
            </a:r>
            <a:r>
              <a:rPr lang="en-US" sz="1050" dirty="0" smtClean="0">
                <a:solidFill>
                  <a:schemeClr val="tx1"/>
                </a:solidFill>
              </a:rPr>
              <a:t> M, Edwards AM, </a:t>
            </a:r>
            <a:r>
              <a:rPr lang="en-US" sz="1050" dirty="0" err="1" smtClean="0">
                <a:solidFill>
                  <a:schemeClr val="tx1"/>
                </a:solidFill>
              </a:rPr>
              <a:t>Kaushal</a:t>
            </a:r>
            <a:r>
              <a:rPr lang="en-US" sz="1050" dirty="0" smtClean="0">
                <a:solidFill>
                  <a:schemeClr val="tx1"/>
                </a:solidFill>
              </a:rPr>
              <a:t> R. Accuracy of electronically reported "meaningful use" clinical quality measures: a cross-sectional study. Annals of Internal Medicine. 2013 Jan 15; 158(2):77-83.</a:t>
            </a:r>
          </a:p>
          <a:p>
            <a:pPr>
              <a:buNone/>
            </a:pPr>
            <a:r>
              <a:rPr lang="en-US" sz="1050" i="1" dirty="0" smtClean="0">
                <a:solidFill>
                  <a:schemeClr val="tx1"/>
                </a:solidFill>
              </a:rPr>
              <a:t>	Wide measure-by-measure variation in accuracy threatens the validity of electronic reporting. If variation is not addressed, financial incentives intended to reward high quality may not be given to the highest-quality providers.</a:t>
            </a:r>
            <a:endParaRPr lang="en-US" sz="1050" dirty="0" smtClean="0">
              <a:solidFill>
                <a:schemeClr val="tx1"/>
              </a:solidFill>
            </a:endParaRPr>
          </a:p>
          <a:p>
            <a:pPr>
              <a:buNone/>
            </a:pPr>
            <a:r>
              <a:rPr lang="en-US" sz="1050" i="1" dirty="0" smtClean="0">
                <a:solidFill>
                  <a:schemeClr val="tx1"/>
                </a:solidFill>
              </a:rPr>
              <a:t> </a:t>
            </a:r>
            <a:endParaRPr lang="en-US" sz="1050" dirty="0" smtClean="0">
              <a:solidFill>
                <a:schemeClr val="tx1"/>
              </a:solidFill>
            </a:endParaRPr>
          </a:p>
          <a:p>
            <a:pPr>
              <a:buNone/>
            </a:pPr>
            <a:r>
              <a:rPr lang="en-US" sz="1050" dirty="0" err="1" smtClean="0">
                <a:solidFill>
                  <a:schemeClr val="tx1"/>
                </a:solidFill>
              </a:rPr>
              <a:t>Koelling</a:t>
            </a:r>
            <a:r>
              <a:rPr lang="en-US" sz="1050" dirty="0" smtClean="0">
                <a:solidFill>
                  <a:schemeClr val="tx1"/>
                </a:solidFill>
              </a:rPr>
              <a:t> TM, Johnson ML, Cody RJ, Aaronson KD. Discharge education improves clinical outcomes in patients with chronic heart failure. Circulation. 2005 Jan 18; 111(2):179-85. </a:t>
            </a:r>
            <a:r>
              <a:rPr lang="en-US" sz="1050" dirty="0" err="1" smtClean="0">
                <a:solidFill>
                  <a:schemeClr val="tx1"/>
                </a:solidFill>
              </a:rPr>
              <a:t>Epub</a:t>
            </a:r>
            <a:r>
              <a:rPr lang="en-US" sz="1050" dirty="0" smtClean="0">
                <a:solidFill>
                  <a:schemeClr val="tx1"/>
                </a:solidFill>
              </a:rPr>
              <a:t> 2005 Jan 10</a:t>
            </a:r>
            <a:r>
              <a:rPr lang="en-US" sz="1050" b="1" dirty="0" smtClean="0">
                <a:solidFill>
                  <a:schemeClr val="tx1"/>
                </a:solidFill>
              </a:rPr>
              <a:t>. </a:t>
            </a:r>
            <a:endParaRPr lang="en-US" sz="1050" dirty="0" smtClean="0">
              <a:solidFill>
                <a:schemeClr val="tx1"/>
              </a:solidFill>
            </a:endParaRPr>
          </a:p>
          <a:p>
            <a:pPr>
              <a:buNone/>
            </a:pPr>
            <a:r>
              <a:rPr lang="en-US" sz="1050" i="1" dirty="0" smtClean="0">
                <a:solidFill>
                  <a:schemeClr val="tx1"/>
                </a:solidFill>
              </a:rPr>
              <a:t>	Costs of care, including the cost of the intervention, were lower in patients receiving the education intervention than in control subjects by 2823 dollars per patient (P=0.035). </a:t>
            </a:r>
            <a:endParaRPr lang="en-US" sz="1050" dirty="0" smtClean="0">
              <a:solidFill>
                <a:schemeClr val="tx1"/>
              </a:solidFill>
            </a:endParaRPr>
          </a:p>
          <a:p>
            <a:pPr>
              <a:buNone/>
            </a:pPr>
            <a:r>
              <a:rPr lang="en-US" sz="1050" i="1" dirty="0" smtClean="0">
                <a:solidFill>
                  <a:schemeClr val="tx1"/>
                </a:solidFill>
              </a:rPr>
              <a:t> </a:t>
            </a:r>
            <a:endParaRPr lang="en-US" sz="1050" dirty="0" smtClean="0">
              <a:solidFill>
                <a:schemeClr val="tx1"/>
              </a:solidFill>
            </a:endParaRPr>
          </a:p>
          <a:p>
            <a:pPr>
              <a:buNone/>
            </a:pPr>
            <a:r>
              <a:rPr lang="en-US" sz="1050" dirty="0" err="1" smtClean="0">
                <a:solidFill>
                  <a:schemeClr val="tx1"/>
                </a:solidFill>
              </a:rPr>
              <a:t>Kreofsky</a:t>
            </a:r>
            <a:r>
              <a:rPr lang="en-US" sz="1050" dirty="0" smtClean="0">
                <a:solidFill>
                  <a:schemeClr val="tx1"/>
                </a:solidFill>
              </a:rPr>
              <a:t> L. Engaging staff to engage patients: Patient engagement is essential for meaningful use, and studies show it is becoming more definitively linked to consumer satisfaction. Health Management Technology. 2013 Feb; 34(2):12-3.</a:t>
            </a:r>
          </a:p>
          <a:p>
            <a:pPr>
              <a:buNone/>
            </a:pPr>
            <a:r>
              <a:rPr lang="en-US" sz="1050" i="1" dirty="0" smtClean="0">
                <a:solidFill>
                  <a:schemeClr val="tx1"/>
                </a:solidFill>
              </a:rPr>
              <a:t> </a:t>
            </a:r>
            <a:endParaRPr lang="en-US" sz="1050" dirty="0" smtClean="0">
              <a:solidFill>
                <a:schemeClr val="tx1"/>
              </a:solidFill>
            </a:endParaRPr>
          </a:p>
          <a:p>
            <a:pPr>
              <a:buNone/>
            </a:pPr>
            <a:r>
              <a:rPr lang="en-US" sz="1050" dirty="0" smtClean="0">
                <a:solidFill>
                  <a:schemeClr val="tx1"/>
                </a:solidFill>
              </a:rPr>
              <a:t>Larson CO, Nelson EC, Gustafson D, </a:t>
            </a:r>
            <a:r>
              <a:rPr lang="en-US" sz="1050" dirty="0" err="1" smtClean="0">
                <a:solidFill>
                  <a:schemeClr val="tx1"/>
                </a:solidFill>
              </a:rPr>
              <a:t>Batalden</a:t>
            </a:r>
            <a:r>
              <a:rPr lang="en-US" sz="1050" dirty="0" smtClean="0">
                <a:solidFill>
                  <a:schemeClr val="tx1"/>
                </a:solidFill>
              </a:rPr>
              <a:t> PB. The relationship between meeting patients' information needs and their satisfaction with hospital care and general health status outcomes. International Journal for Quality in Health Care. 1996 Oct; 8(5):447-56. </a:t>
            </a:r>
          </a:p>
          <a:p>
            <a:pPr>
              <a:buNone/>
            </a:pPr>
            <a:r>
              <a:rPr lang="en-US" sz="1050" i="1" dirty="0" smtClean="0">
                <a:solidFill>
                  <a:schemeClr val="tx1"/>
                </a:solidFill>
              </a:rPr>
              <a:t>	The multivariate regression results show that meeting information needs  are positively and significantly associated with both patient satisfaction measures (i.e., Ratings of Care Processes, p &lt; 0.01; Global Satisfaction, p &lt; 0.05, Perceived Health Benefit, p &lt; 0.01) and one general health status measure (i.e. Quality of Life, p &lt; 0.01). CONCLUSION: The results suggest that providers of care should ensure that they meet the information needs of patients with specific conditions because patients' perceptions of both quality of care and quality of life are associated with the clinicians' ability to transfer key information to their patients.  </a:t>
            </a:r>
            <a:r>
              <a:rPr lang="en-US" sz="1050" dirty="0" smtClean="0">
                <a:solidFill>
                  <a:schemeClr val="tx1"/>
                </a:solidFill>
              </a:rPr>
              <a:t> </a:t>
            </a:r>
          </a:p>
          <a:p>
            <a:pPr>
              <a:buNone/>
            </a:pPr>
            <a:endParaRPr lang="en-US" sz="1050" dirty="0" smtClean="0">
              <a:solidFill>
                <a:schemeClr val="tx1"/>
              </a:solidFill>
            </a:endParaRPr>
          </a:p>
          <a:p>
            <a:pPr>
              <a:buNone/>
            </a:pPr>
            <a:r>
              <a:rPr lang="en-US" sz="1050" dirty="0" err="1" smtClean="0">
                <a:solidFill>
                  <a:schemeClr val="tx1"/>
                </a:solidFill>
              </a:rPr>
              <a:t>Leisner</a:t>
            </a:r>
            <a:r>
              <a:rPr lang="en-US" sz="1050" dirty="0" smtClean="0">
                <a:solidFill>
                  <a:schemeClr val="tx1"/>
                </a:solidFill>
              </a:rPr>
              <a:t> BA, </a:t>
            </a:r>
            <a:r>
              <a:rPr lang="en-US" sz="1050" dirty="0" err="1" smtClean="0">
                <a:solidFill>
                  <a:schemeClr val="tx1"/>
                </a:solidFill>
              </a:rPr>
              <a:t>Wonch</a:t>
            </a:r>
            <a:r>
              <a:rPr lang="en-US" sz="1050" dirty="0" smtClean="0">
                <a:solidFill>
                  <a:schemeClr val="tx1"/>
                </a:solidFill>
              </a:rPr>
              <a:t> DE. How documentation outcomes guide the way: a patient health education electronic medical record experience in a large health care network. Quality Management in Health Care. 2006 Jul-Sep;15(3):171-83. </a:t>
            </a:r>
          </a:p>
          <a:p>
            <a:pPr>
              <a:buNone/>
            </a:pPr>
            <a:r>
              <a:rPr lang="en-US" sz="1050" i="1" dirty="0" smtClean="0">
                <a:solidFill>
                  <a:schemeClr val="tx1"/>
                </a:solidFill>
              </a:rPr>
              <a:t>	Staff involvement in format design and development combined with consistent feedback and evaluation resulted in improved documentation compliance. Future work is focused on the quality of evaluations of patient learning needs and electronic recording of patient teaching and education.</a:t>
            </a:r>
            <a:endParaRPr lang="en-US" sz="1050" dirty="0">
              <a:solidFill>
                <a:schemeClr val="tx1"/>
              </a:solidFill>
            </a:endParaRPr>
          </a:p>
        </p:txBody>
      </p:sp>
      <p:sp>
        <p:nvSpPr>
          <p:cNvPr id="3" name="Title 2"/>
          <p:cNvSpPr>
            <a:spLocks noGrp="1"/>
          </p:cNvSpPr>
          <p:nvPr>
            <p:ph type="title"/>
          </p:nvPr>
        </p:nvSpPr>
        <p:spPr/>
        <p:txBody>
          <a:bodyPr/>
          <a:lstStyle/>
          <a:p>
            <a:pPr algn="l"/>
            <a:r>
              <a:rPr lang="en-US" dirty="0" smtClean="0">
                <a:solidFill>
                  <a:schemeClr val="tx1"/>
                </a:solidFill>
              </a:rPr>
              <a:t>Bibliography</a:t>
            </a:r>
            <a:endParaRPr lang="en-US" dirty="0">
              <a:solidFill>
                <a:schemeClr val="tx1"/>
              </a:solidFill>
            </a:endParaRPr>
          </a:p>
        </p:txBody>
      </p:sp>
    </p:spTree>
    <p:extLst>
      <p:ext uri="{BB962C8B-B14F-4D97-AF65-F5344CB8AC3E}">
        <p14:creationId xmlns:p14="http://schemas.microsoft.com/office/powerpoint/2010/main" val="2475664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19200"/>
            <a:ext cx="8407893" cy="4757929"/>
          </a:xfrm>
        </p:spPr>
        <p:txBody>
          <a:bodyPr>
            <a:normAutofit/>
          </a:bodyPr>
          <a:lstStyle/>
          <a:p>
            <a:pPr>
              <a:buNone/>
            </a:pPr>
            <a:r>
              <a:rPr lang="en-US" sz="1050" dirty="0" smtClean="0">
                <a:solidFill>
                  <a:schemeClr val="tx1"/>
                </a:solidFill>
              </a:rPr>
              <a:t>Pew Internet &amp; American Life Project. The online health care revolution: How the Web helps Americans take better care of themselves</a:t>
            </a:r>
            <a:r>
              <a:rPr lang="en-US" sz="1050" i="1" dirty="0" smtClean="0">
                <a:solidFill>
                  <a:schemeClr val="tx1"/>
                </a:solidFill>
              </a:rPr>
              <a:t>. </a:t>
            </a:r>
            <a:r>
              <a:rPr lang="en-US" sz="1050" u="sng" dirty="0" smtClean="0">
                <a:solidFill>
                  <a:schemeClr val="tx1"/>
                </a:solidFill>
                <a:hlinkClick r:id="rId2"/>
              </a:rPr>
              <a:t>http://www.pewinternet.org/Reports/2000/The-Online-Health-Care-Revolution.aspx November 2000</a:t>
            </a:r>
            <a:r>
              <a:rPr lang="en-US" sz="1050" dirty="0" smtClean="0">
                <a:solidFill>
                  <a:schemeClr val="tx1"/>
                </a:solidFill>
              </a:rPr>
              <a:t>.</a:t>
            </a:r>
          </a:p>
          <a:p>
            <a:pPr>
              <a:buNone/>
            </a:pPr>
            <a:r>
              <a:rPr lang="en-US" sz="1050" i="1" dirty="0" smtClean="0">
                <a:solidFill>
                  <a:schemeClr val="tx1"/>
                </a:solidFill>
              </a:rPr>
              <a:t>	Of those online, 86% are concerned about the reliability of the information they find at 25,000+ health-related websites, and 75% cite their doctor’s direction as the most important source for guidance to quality health content.</a:t>
            </a:r>
            <a:endParaRPr lang="en-US" sz="1050" dirty="0" smtClean="0">
              <a:solidFill>
                <a:schemeClr val="tx1"/>
              </a:solidFill>
            </a:endParaRPr>
          </a:p>
          <a:p>
            <a:pPr>
              <a:buNone/>
            </a:pPr>
            <a:r>
              <a:rPr lang="en-US" sz="1050" i="1" dirty="0" smtClean="0">
                <a:solidFill>
                  <a:schemeClr val="tx1"/>
                </a:solidFill>
              </a:rPr>
              <a:t> </a:t>
            </a:r>
            <a:endParaRPr lang="en-US" sz="1050" dirty="0" smtClean="0">
              <a:solidFill>
                <a:schemeClr val="tx1"/>
              </a:solidFill>
            </a:endParaRPr>
          </a:p>
          <a:p>
            <a:pPr>
              <a:buNone/>
            </a:pPr>
            <a:r>
              <a:rPr lang="en-US" sz="1050" dirty="0" err="1" smtClean="0">
                <a:solidFill>
                  <a:schemeClr val="tx1"/>
                </a:solidFill>
              </a:rPr>
              <a:t>Safeer</a:t>
            </a:r>
            <a:r>
              <a:rPr lang="en-US" sz="1050" dirty="0" smtClean="0">
                <a:solidFill>
                  <a:schemeClr val="tx1"/>
                </a:solidFill>
              </a:rPr>
              <a:t> RS, Keenan J</a:t>
            </a:r>
            <a:r>
              <a:rPr lang="en-US" sz="1050" i="1" dirty="0" smtClean="0">
                <a:solidFill>
                  <a:schemeClr val="tx1"/>
                </a:solidFill>
              </a:rPr>
              <a:t> </a:t>
            </a:r>
            <a:r>
              <a:rPr lang="en-US" sz="1050" dirty="0" smtClean="0">
                <a:solidFill>
                  <a:schemeClr val="tx1"/>
                </a:solidFill>
              </a:rPr>
              <a:t>Health literacy: the gap between physicians and patients. American Family Physician. 2005 Aug 1; 72(3): 463-8. </a:t>
            </a:r>
          </a:p>
          <a:p>
            <a:pPr>
              <a:buNone/>
            </a:pPr>
            <a:r>
              <a:rPr lang="en-US" sz="1050" i="1" dirty="0" smtClean="0">
                <a:solidFill>
                  <a:schemeClr val="tx1"/>
                </a:solidFill>
              </a:rPr>
              <a:t>	For optimal comprehension and compliance, patient education material should be written at a sixth-grade or lower reading level, preferably including pictures and illustrations. All patients prefer reading medical information written in dear and concise language</a:t>
            </a:r>
            <a:r>
              <a:rPr lang="en-US" sz="1050" dirty="0" smtClean="0">
                <a:solidFill>
                  <a:schemeClr val="tx1"/>
                </a:solidFill>
              </a:rPr>
              <a:t>. [</a:t>
            </a:r>
            <a:r>
              <a:rPr lang="en-US" sz="1050" i="1" dirty="0" smtClean="0">
                <a:solidFill>
                  <a:schemeClr val="tx1"/>
                </a:solidFill>
              </a:rPr>
              <a:t>From article: Poor health literacy results in $69 billion in health care costs annually.]</a:t>
            </a:r>
            <a:r>
              <a:rPr lang="en-US" sz="1050" dirty="0" smtClean="0">
                <a:solidFill>
                  <a:schemeClr val="tx1"/>
                </a:solidFill>
              </a:rPr>
              <a:t> </a:t>
            </a:r>
          </a:p>
          <a:p>
            <a:pPr>
              <a:buNone/>
            </a:pPr>
            <a:endParaRPr lang="en-US" sz="1050" dirty="0" smtClean="0">
              <a:solidFill>
                <a:schemeClr val="tx1"/>
              </a:solidFill>
            </a:endParaRPr>
          </a:p>
          <a:p>
            <a:pPr>
              <a:buNone/>
            </a:pPr>
            <a:r>
              <a:rPr lang="en-US" sz="1050" dirty="0" err="1" smtClean="0">
                <a:solidFill>
                  <a:schemeClr val="tx1"/>
                </a:solidFill>
              </a:rPr>
              <a:t>Sheard</a:t>
            </a:r>
            <a:r>
              <a:rPr lang="en-US" sz="1050" dirty="0" smtClean="0">
                <a:solidFill>
                  <a:schemeClr val="tx1"/>
                </a:solidFill>
              </a:rPr>
              <a:t> C, </a:t>
            </a:r>
            <a:r>
              <a:rPr lang="en-US" sz="1050" dirty="0" err="1" smtClean="0">
                <a:solidFill>
                  <a:schemeClr val="tx1"/>
                </a:solidFill>
              </a:rPr>
              <a:t>Garrud</a:t>
            </a:r>
            <a:r>
              <a:rPr lang="en-US" sz="1050" dirty="0" smtClean="0">
                <a:solidFill>
                  <a:schemeClr val="tx1"/>
                </a:solidFill>
              </a:rPr>
              <a:t> P.  Evaluation of generic patient information: effects on health outcomes, knowledge and satisfaction. Patient Education and Counseling. 2006 Apr; 61(1): 43-7</a:t>
            </a:r>
            <a:r>
              <a:rPr lang="en-US" sz="1050" b="1" dirty="0" smtClean="0">
                <a:solidFill>
                  <a:schemeClr val="tx1"/>
                </a:solidFill>
              </a:rPr>
              <a:t>. </a:t>
            </a:r>
          </a:p>
          <a:p>
            <a:pPr>
              <a:buNone/>
            </a:pPr>
            <a:r>
              <a:rPr lang="en-US" sz="1050" b="1" i="1" dirty="0" smtClean="0">
                <a:solidFill>
                  <a:schemeClr val="tx1"/>
                </a:solidFill>
              </a:rPr>
              <a:t>	</a:t>
            </a:r>
            <a:r>
              <a:rPr lang="en-US" sz="1050" i="1" dirty="0" smtClean="0">
                <a:solidFill>
                  <a:schemeClr val="tx1"/>
                </a:solidFill>
              </a:rPr>
              <a:t>Patients increasingly expect written information; however amount, quality and timeliness vary considerably. PRACTICE IMPLICATIONS: Providing patients with commercially produced standardized information in addition to internally produced hospital information could have an additional, though limited, benefit to patients' health outcomes. This could be a way of incorporating the expertise of both providers to the patient's benefit. </a:t>
            </a:r>
            <a:r>
              <a:rPr lang="en-US" sz="1050" dirty="0" smtClean="0">
                <a:solidFill>
                  <a:schemeClr val="tx1"/>
                </a:solidFill>
              </a:rPr>
              <a:t> </a:t>
            </a:r>
          </a:p>
          <a:p>
            <a:pPr>
              <a:buNone/>
            </a:pPr>
            <a:endParaRPr lang="en-US" sz="1050" dirty="0" smtClean="0">
              <a:solidFill>
                <a:schemeClr val="tx1"/>
              </a:solidFill>
            </a:endParaRPr>
          </a:p>
          <a:p>
            <a:pPr>
              <a:buNone/>
            </a:pPr>
            <a:r>
              <a:rPr lang="en-US" sz="1050" dirty="0" err="1" smtClean="0">
                <a:solidFill>
                  <a:schemeClr val="tx1"/>
                </a:solidFill>
              </a:rPr>
              <a:t>Staywell</a:t>
            </a:r>
            <a:r>
              <a:rPr lang="en-US" sz="1050" dirty="0" smtClean="0">
                <a:solidFill>
                  <a:schemeClr val="tx1"/>
                </a:solidFill>
              </a:rPr>
              <a:t> Custom Communications. Research brief: New media &amp; Online Health Tools. 2009.</a:t>
            </a:r>
            <a:r>
              <a:rPr lang="en-US" sz="1050" b="1" dirty="0" smtClean="0">
                <a:solidFill>
                  <a:schemeClr val="tx1"/>
                </a:solidFill>
              </a:rPr>
              <a:t> </a:t>
            </a:r>
            <a:r>
              <a:rPr lang="en-US" sz="1050" u="sng" dirty="0" smtClean="0">
                <a:solidFill>
                  <a:schemeClr val="tx1"/>
                </a:solidFill>
                <a:hlinkClick r:id="rId3"/>
              </a:rPr>
              <a:t>www.staywellcustom.com</a:t>
            </a:r>
            <a:endParaRPr lang="en-US" sz="1050" dirty="0" smtClean="0">
              <a:solidFill>
                <a:schemeClr val="tx1"/>
              </a:solidFill>
            </a:endParaRPr>
          </a:p>
          <a:p>
            <a:pPr>
              <a:buNone/>
            </a:pPr>
            <a:r>
              <a:rPr lang="en-US" sz="1050" i="1" dirty="0" smtClean="0">
                <a:solidFill>
                  <a:schemeClr val="tx1"/>
                </a:solidFill>
              </a:rPr>
              <a:t>	Nearly half of consumers (48%) would fill out an online medical assessment to get personalized health information.</a:t>
            </a:r>
            <a:endParaRPr lang="en-US" sz="1050" dirty="0" smtClean="0">
              <a:solidFill>
                <a:schemeClr val="tx1"/>
              </a:solidFill>
            </a:endParaRPr>
          </a:p>
          <a:p>
            <a:pPr>
              <a:buNone/>
            </a:pPr>
            <a:endParaRPr lang="en-US" sz="1050" dirty="0" smtClean="0">
              <a:solidFill>
                <a:schemeClr val="tx1"/>
              </a:solidFill>
            </a:endParaRPr>
          </a:p>
          <a:p>
            <a:pPr>
              <a:buNone/>
            </a:pPr>
            <a:r>
              <a:rPr lang="en-US" sz="1050" dirty="0" smtClean="0">
                <a:solidFill>
                  <a:schemeClr val="tx1"/>
                </a:solidFill>
              </a:rPr>
              <a:t>Throop C, </a:t>
            </a:r>
            <a:r>
              <a:rPr lang="en-US" sz="1050" dirty="0" err="1" smtClean="0">
                <a:solidFill>
                  <a:schemeClr val="tx1"/>
                </a:solidFill>
              </a:rPr>
              <a:t>Seidman</a:t>
            </a:r>
            <a:r>
              <a:rPr lang="en-US" sz="1050" dirty="0" smtClean="0">
                <a:solidFill>
                  <a:schemeClr val="tx1"/>
                </a:solidFill>
              </a:rPr>
              <a:t> J. The Ix After-Visit Summary (AVS). October, 2009. </a:t>
            </a:r>
            <a:r>
              <a:rPr lang="en-US" sz="1050" u="sng" dirty="0" smtClean="0">
                <a:solidFill>
                  <a:schemeClr val="tx1"/>
                </a:solidFill>
                <a:hlinkClick r:id="rId4"/>
              </a:rPr>
              <a:t>http://www.healthwise.org/docs/document/ixdocs/8154.pdf</a:t>
            </a:r>
            <a:r>
              <a:rPr lang="en-US" sz="1050" dirty="0" smtClean="0">
                <a:solidFill>
                  <a:schemeClr val="tx1"/>
                </a:solidFill>
              </a:rPr>
              <a:t>   </a:t>
            </a:r>
          </a:p>
          <a:p>
            <a:pPr>
              <a:buNone/>
            </a:pPr>
            <a:r>
              <a:rPr lang="en-US" sz="1050" i="1" dirty="0" smtClean="0">
                <a:solidFill>
                  <a:schemeClr val="tx1"/>
                </a:solidFill>
              </a:rPr>
              <a:t>	Research suggests patients forget somewhere between 40 and 80 percent of medical information given immediately after the visit.  Of the information that is remembered, almost half is remembered incorrectly. The After Visit Summary is an Information Therapy tool that can be used to help patients remember pertinent medical information.</a:t>
            </a:r>
            <a:endParaRPr lang="en-US" sz="1050" dirty="0" smtClean="0">
              <a:solidFill>
                <a:schemeClr val="tx1"/>
              </a:solidFill>
            </a:endParaRPr>
          </a:p>
          <a:p>
            <a:pPr>
              <a:buNone/>
            </a:pPr>
            <a:endParaRPr lang="en-US" sz="1050" dirty="0">
              <a:solidFill>
                <a:schemeClr val="tx1"/>
              </a:solidFill>
            </a:endParaRPr>
          </a:p>
        </p:txBody>
      </p:sp>
      <p:sp>
        <p:nvSpPr>
          <p:cNvPr id="3" name="Title 2"/>
          <p:cNvSpPr>
            <a:spLocks noGrp="1"/>
          </p:cNvSpPr>
          <p:nvPr>
            <p:ph type="title"/>
          </p:nvPr>
        </p:nvSpPr>
        <p:spPr/>
        <p:txBody>
          <a:bodyPr/>
          <a:lstStyle/>
          <a:p>
            <a:pPr algn="l"/>
            <a:r>
              <a:rPr lang="en-US" dirty="0" smtClean="0">
                <a:solidFill>
                  <a:schemeClr val="tx1"/>
                </a:solidFill>
              </a:rPr>
              <a:t>Bibliography</a:t>
            </a:r>
            <a:endParaRPr lang="en-US" dirty="0">
              <a:solidFill>
                <a:schemeClr val="tx1"/>
              </a:solidFill>
            </a:endParaRPr>
          </a:p>
        </p:txBody>
      </p:sp>
    </p:spTree>
    <p:extLst>
      <p:ext uri="{BB962C8B-B14F-4D97-AF65-F5344CB8AC3E}">
        <p14:creationId xmlns:p14="http://schemas.microsoft.com/office/powerpoint/2010/main" val="3504991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About UUHC</a:t>
            </a:r>
            <a:endParaRPr lang="en-US" dirty="0">
              <a:solidFill>
                <a:schemeClr val="tx1"/>
              </a:solidFill>
            </a:endParaRPr>
          </a:p>
        </p:txBody>
      </p:sp>
      <p:pic>
        <p:nvPicPr>
          <p:cNvPr id="4" name="Picture 6" descr="http://upload.wikimedia.org/wikipedia/en/thumb/e/e1/University_of_Utah_Hospital_in_2009.JPG/1280px-University_of_Utah_Hospital_in_2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522" y="1600200"/>
            <a:ext cx="628895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67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About UUHC</a:t>
            </a:r>
            <a:endParaRPr lang="en-US" dirty="0">
              <a:solidFill>
                <a:schemeClr val="tx1"/>
              </a:solidFill>
            </a:endParaRPr>
          </a:p>
        </p:txBody>
      </p:sp>
      <p:pic>
        <p:nvPicPr>
          <p:cNvPr id="5" name="Content Placeholder 4" descr="http://dentistry.utah.edu/images/abou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0" y="2290762"/>
            <a:ext cx="66675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1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chemeClr val="tx1"/>
                </a:solidFill>
              </a:rPr>
              <a:t>Team Members</a:t>
            </a:r>
            <a:endParaRPr lang="en-US" dirty="0">
              <a:solidFill>
                <a:schemeClr val="tx1"/>
              </a:solidFill>
            </a:endParaRPr>
          </a:p>
        </p:txBody>
      </p:sp>
      <p:sp>
        <p:nvSpPr>
          <p:cNvPr id="6" name="TextBox 5"/>
          <p:cNvSpPr txBox="1"/>
          <p:nvPr/>
        </p:nvSpPr>
        <p:spPr>
          <a:xfrm>
            <a:off x="4572000" y="4343400"/>
            <a:ext cx="3124200" cy="861774"/>
          </a:xfrm>
          <a:prstGeom prst="rect">
            <a:avLst/>
          </a:prstGeom>
          <a:noFill/>
        </p:spPr>
        <p:txBody>
          <a:bodyPr wrap="square" rtlCol="0">
            <a:spAutoFit/>
          </a:bodyPr>
          <a:lstStyle/>
          <a:p>
            <a:r>
              <a:rPr lang="en-US" b="1" dirty="0" err="1" smtClean="0"/>
              <a:t>Jessi</a:t>
            </a:r>
            <a:r>
              <a:rPr lang="en-US" b="1" dirty="0" smtClean="0"/>
              <a:t> Van Der Volgen</a:t>
            </a:r>
          </a:p>
          <a:p>
            <a:r>
              <a:rPr lang="en-US" sz="1600" dirty="0" smtClean="0"/>
              <a:t>NLM Associate Fellow</a:t>
            </a:r>
          </a:p>
          <a:p>
            <a:r>
              <a:rPr lang="en-US" sz="1600" dirty="0" smtClean="0"/>
              <a:t>Eccles Health Sciences Library</a:t>
            </a:r>
            <a:endParaRPr lang="en-US" sz="1600" dirty="0"/>
          </a:p>
        </p:txBody>
      </p:sp>
      <p:sp>
        <p:nvSpPr>
          <p:cNvPr id="7" name="TextBox 6"/>
          <p:cNvSpPr txBox="1"/>
          <p:nvPr/>
        </p:nvSpPr>
        <p:spPr>
          <a:xfrm>
            <a:off x="4572000" y="1600200"/>
            <a:ext cx="3124200" cy="861774"/>
          </a:xfrm>
          <a:prstGeom prst="rect">
            <a:avLst/>
          </a:prstGeom>
          <a:noFill/>
        </p:spPr>
        <p:txBody>
          <a:bodyPr wrap="square" rtlCol="0">
            <a:spAutoFit/>
          </a:bodyPr>
          <a:lstStyle/>
          <a:p>
            <a:r>
              <a:rPr lang="en-US" b="1" dirty="0" smtClean="0"/>
              <a:t>Jean Shipman</a:t>
            </a:r>
          </a:p>
          <a:p>
            <a:r>
              <a:rPr lang="en-US" sz="1600" dirty="0" smtClean="0"/>
              <a:t>Director</a:t>
            </a:r>
          </a:p>
          <a:p>
            <a:r>
              <a:rPr lang="en-US" sz="1600" dirty="0" smtClean="0"/>
              <a:t>Eccles Health Sciences Library</a:t>
            </a:r>
            <a:endParaRPr lang="en-US" sz="1600" dirty="0"/>
          </a:p>
        </p:txBody>
      </p:sp>
      <p:sp>
        <p:nvSpPr>
          <p:cNvPr id="10" name="TextBox 9"/>
          <p:cNvSpPr txBox="1"/>
          <p:nvPr/>
        </p:nvSpPr>
        <p:spPr>
          <a:xfrm>
            <a:off x="609600" y="2971800"/>
            <a:ext cx="3038383" cy="861774"/>
          </a:xfrm>
          <a:prstGeom prst="rect">
            <a:avLst/>
          </a:prstGeom>
          <a:noFill/>
        </p:spPr>
        <p:txBody>
          <a:bodyPr wrap="square" rtlCol="0">
            <a:spAutoFit/>
          </a:bodyPr>
          <a:lstStyle/>
          <a:p>
            <a:r>
              <a:rPr lang="en-US" b="1" dirty="0" smtClean="0"/>
              <a:t>Erica Lake</a:t>
            </a:r>
          </a:p>
          <a:p>
            <a:r>
              <a:rPr lang="en-US" sz="1600" dirty="0" smtClean="0"/>
              <a:t>Associate Director</a:t>
            </a:r>
          </a:p>
          <a:p>
            <a:r>
              <a:rPr lang="en-US" sz="1600" dirty="0" smtClean="0"/>
              <a:t>Hope Fox Eccles Health Library</a:t>
            </a:r>
            <a:endParaRPr lang="en-US" sz="1600" dirty="0"/>
          </a:p>
        </p:txBody>
      </p:sp>
      <p:sp>
        <p:nvSpPr>
          <p:cNvPr id="8" name="TextBox 7"/>
          <p:cNvSpPr txBox="1"/>
          <p:nvPr/>
        </p:nvSpPr>
        <p:spPr>
          <a:xfrm>
            <a:off x="688848" y="1635204"/>
            <a:ext cx="2968752" cy="861774"/>
          </a:xfrm>
          <a:prstGeom prst="rect">
            <a:avLst/>
          </a:prstGeom>
          <a:noFill/>
        </p:spPr>
        <p:txBody>
          <a:bodyPr wrap="square" rtlCol="0">
            <a:spAutoFit/>
          </a:bodyPr>
          <a:lstStyle/>
          <a:p>
            <a:r>
              <a:rPr lang="en-US" b="1" dirty="0" smtClean="0"/>
              <a:t>Darrin </a:t>
            </a:r>
            <a:r>
              <a:rPr lang="en-US" b="1" dirty="0" smtClean="0"/>
              <a:t>Doman</a:t>
            </a:r>
            <a:endParaRPr lang="en-US" sz="1600" dirty="0" smtClean="0"/>
          </a:p>
          <a:p>
            <a:r>
              <a:rPr lang="en-US" sz="1600" dirty="0" smtClean="0"/>
              <a:t>Clinical Staff Education</a:t>
            </a:r>
          </a:p>
          <a:p>
            <a:r>
              <a:rPr lang="en-US" sz="1600" dirty="0" smtClean="0"/>
              <a:t>UUHC</a:t>
            </a:r>
            <a:endParaRPr lang="en-US" sz="1600" dirty="0"/>
          </a:p>
        </p:txBody>
      </p:sp>
      <p:sp>
        <p:nvSpPr>
          <p:cNvPr id="11" name="TextBox 10"/>
          <p:cNvSpPr txBox="1"/>
          <p:nvPr/>
        </p:nvSpPr>
        <p:spPr>
          <a:xfrm>
            <a:off x="609600" y="4343400"/>
            <a:ext cx="3505200" cy="861774"/>
          </a:xfrm>
          <a:prstGeom prst="rect">
            <a:avLst/>
          </a:prstGeom>
          <a:noFill/>
        </p:spPr>
        <p:txBody>
          <a:bodyPr wrap="square" rtlCol="0">
            <a:spAutoFit/>
          </a:bodyPr>
          <a:lstStyle/>
          <a:p>
            <a:r>
              <a:rPr lang="en-US" b="1" dirty="0" smtClean="0"/>
              <a:t>Alisha Richins</a:t>
            </a:r>
            <a:r>
              <a:rPr lang="en-US" dirty="0" smtClean="0"/>
              <a:t/>
            </a:r>
            <a:br>
              <a:rPr lang="en-US" dirty="0" smtClean="0"/>
            </a:br>
            <a:r>
              <a:rPr lang="en-US" sz="1600" dirty="0" smtClean="0"/>
              <a:t>Outpatient Clinics Nurse Educator</a:t>
            </a:r>
          </a:p>
          <a:p>
            <a:r>
              <a:rPr lang="en-US" sz="1600" dirty="0" smtClean="0"/>
              <a:t>UUHC</a:t>
            </a:r>
            <a:endParaRPr lang="en-US" sz="1600" dirty="0"/>
          </a:p>
        </p:txBody>
      </p:sp>
      <p:sp>
        <p:nvSpPr>
          <p:cNvPr id="13" name="TextBox 12"/>
          <p:cNvSpPr txBox="1"/>
          <p:nvPr/>
        </p:nvSpPr>
        <p:spPr>
          <a:xfrm>
            <a:off x="4572000" y="2971800"/>
            <a:ext cx="2260891" cy="861774"/>
          </a:xfrm>
          <a:prstGeom prst="rect">
            <a:avLst/>
          </a:prstGeom>
          <a:noFill/>
        </p:spPr>
        <p:txBody>
          <a:bodyPr wrap="square" rtlCol="0">
            <a:spAutoFit/>
          </a:bodyPr>
          <a:lstStyle/>
          <a:p>
            <a:r>
              <a:rPr lang="en-US" b="1" dirty="0" smtClean="0"/>
              <a:t>Madeline Araya</a:t>
            </a:r>
            <a:br>
              <a:rPr lang="en-US" b="1" dirty="0" smtClean="0"/>
            </a:br>
            <a:r>
              <a:rPr lang="en-US" sz="1600" dirty="0" smtClean="0"/>
              <a:t>Systems Analyst III</a:t>
            </a:r>
            <a:br>
              <a:rPr lang="en-US" sz="1600" dirty="0" smtClean="0"/>
            </a:br>
            <a:r>
              <a:rPr lang="en-US" sz="1600" dirty="0" smtClean="0"/>
              <a:t>UUHC</a:t>
            </a:r>
            <a:endParaRPr lang="en-US" sz="1600" b="1" dirty="0"/>
          </a:p>
        </p:txBody>
      </p:sp>
    </p:spTree>
    <p:extLst>
      <p:ext uri="{BB962C8B-B14F-4D97-AF65-F5344CB8AC3E}">
        <p14:creationId xmlns:p14="http://schemas.microsoft.com/office/powerpoint/2010/main" val="1649139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p:spPr>
        <p:txBody>
          <a:bodyPr/>
          <a:lstStyle/>
          <a:p>
            <a:pPr algn="l"/>
            <a:r>
              <a:rPr lang="en-US" dirty="0" smtClean="0">
                <a:solidFill>
                  <a:schemeClr val="tx1"/>
                </a:solidFill>
              </a:rPr>
              <a:t>Problem Statement</a:t>
            </a:r>
            <a:endParaRPr lang="en-US" dirty="0">
              <a:solidFill>
                <a:schemeClr val="tx1"/>
              </a:solidFill>
            </a:endParaRPr>
          </a:p>
        </p:txBody>
      </p:sp>
      <p:sp>
        <p:nvSpPr>
          <p:cNvPr id="3075" name="Rectangle 3"/>
          <p:cNvSpPr>
            <a:spLocks noGrp="1" noChangeArrowheads="1"/>
          </p:cNvSpPr>
          <p:nvPr>
            <p:ph type="body" idx="1"/>
          </p:nvPr>
        </p:nvSpPr>
        <p:spPr>
          <a:xfrm>
            <a:off x="457200" y="1524000"/>
            <a:ext cx="8229600" cy="4525963"/>
          </a:xfrm>
        </p:spPr>
        <p:txBody>
          <a:bodyPr/>
          <a:lstStyle/>
          <a:p>
            <a:pPr marL="0" indent="0">
              <a:buNone/>
            </a:pPr>
            <a:r>
              <a:rPr lang="en-US" sz="2400" spc="150" dirty="0">
                <a:solidFill>
                  <a:prstClr val="black"/>
                </a:solidFill>
                <a:ea typeface="+mn-ea"/>
                <a:cs typeface="+mn-cs"/>
              </a:rPr>
              <a:t>Patient education </a:t>
            </a:r>
            <a:r>
              <a:rPr lang="en-US" sz="2400" spc="150" dirty="0" smtClean="0">
                <a:solidFill>
                  <a:prstClr val="black"/>
                </a:solidFill>
                <a:ea typeface="+mn-ea"/>
                <a:cs typeface="+mn-cs"/>
              </a:rPr>
              <a:t>impacts</a:t>
            </a:r>
            <a:r>
              <a:rPr lang="en-US" sz="2400" spc="150" dirty="0" smtClean="0">
                <a:solidFill>
                  <a:prstClr val="black"/>
                </a:solidFill>
                <a:ea typeface="+mn-ea"/>
                <a:cs typeface="+mn-cs"/>
              </a:rPr>
              <a:t>:</a:t>
            </a:r>
            <a:endParaRPr lang="en-US" sz="2000" spc="150" dirty="0" smtClean="0">
              <a:solidFill>
                <a:prstClr val="black"/>
              </a:solidFill>
              <a:ea typeface="+mn-ea"/>
              <a:cs typeface="+mn-cs"/>
            </a:endParaRPr>
          </a:p>
          <a:p>
            <a:r>
              <a:rPr lang="en-US" sz="2000" spc="150" dirty="0" smtClean="0">
                <a:solidFill>
                  <a:prstClr val="black"/>
                </a:solidFill>
              </a:rPr>
              <a:t>Outcomes/Quality of care</a:t>
            </a:r>
            <a:endParaRPr lang="en-US" sz="2000" spc="150" dirty="0">
              <a:solidFill>
                <a:prstClr val="black"/>
              </a:solidFill>
            </a:endParaRPr>
          </a:p>
          <a:p>
            <a:r>
              <a:rPr lang="en-US" sz="2000" spc="150" dirty="0" smtClean="0">
                <a:solidFill>
                  <a:prstClr val="black"/>
                </a:solidFill>
                <a:ea typeface="+mn-ea"/>
                <a:cs typeface="+mn-cs"/>
              </a:rPr>
              <a:t>Patient satisfaction</a:t>
            </a:r>
            <a:endParaRPr lang="en-US" sz="2000" spc="150" dirty="0" smtClean="0">
              <a:solidFill>
                <a:prstClr val="black"/>
              </a:solidFill>
              <a:ea typeface="+mn-ea"/>
              <a:cs typeface="+mn-cs"/>
            </a:endParaRPr>
          </a:p>
          <a:p>
            <a:r>
              <a:rPr lang="en-US" sz="2000" spc="150" dirty="0" smtClean="0">
                <a:solidFill>
                  <a:prstClr val="black"/>
                </a:solidFill>
              </a:rPr>
              <a:t>Accreditation</a:t>
            </a:r>
            <a:endParaRPr lang="en-US" sz="2000" spc="150" dirty="0" smtClean="0">
              <a:solidFill>
                <a:prstClr val="black"/>
              </a:solidFill>
              <a:ea typeface="+mn-ea"/>
              <a:cs typeface="+mn-cs"/>
            </a:endParaRPr>
          </a:p>
          <a:p>
            <a:r>
              <a:rPr lang="en-US" sz="2000" spc="150" dirty="0" smtClean="0">
                <a:solidFill>
                  <a:prstClr val="black"/>
                </a:solidFill>
                <a:ea typeface="+mn-ea"/>
                <a:cs typeface="+mn-cs"/>
              </a:rPr>
              <a:t>Meaningful </a:t>
            </a:r>
            <a:r>
              <a:rPr lang="en-US" sz="2000" spc="150" dirty="0">
                <a:solidFill>
                  <a:prstClr val="black"/>
                </a:solidFill>
                <a:ea typeface="+mn-ea"/>
                <a:cs typeface="+mn-cs"/>
              </a:rPr>
              <a:t>Use (MU) </a:t>
            </a:r>
            <a:r>
              <a:rPr lang="en-US" sz="2000" spc="150" dirty="0" smtClean="0">
                <a:solidFill>
                  <a:prstClr val="black"/>
                </a:solidFill>
                <a:ea typeface="+mn-ea"/>
                <a:cs typeface="+mn-cs"/>
              </a:rPr>
              <a:t>reimbursement</a:t>
            </a:r>
            <a:endParaRPr lang="en-US" sz="2000" spc="150" dirty="0" smtClean="0">
              <a:solidFill>
                <a:prstClr val="black"/>
              </a:solidFill>
            </a:endParaRPr>
          </a:p>
          <a:p>
            <a:pPr marL="0" indent="0">
              <a:buNone/>
            </a:pPr>
            <a:endParaRPr lang="en-US" sz="2000" spc="150" dirty="0">
              <a:solidFill>
                <a:prstClr val="black"/>
              </a:solidFill>
            </a:endParaRPr>
          </a:p>
          <a:p>
            <a:pPr marL="0" indent="0">
              <a:buNone/>
            </a:pPr>
            <a:r>
              <a:rPr lang="en-US" sz="2400" spc="150" dirty="0" smtClean="0">
                <a:solidFill>
                  <a:prstClr val="black"/>
                </a:solidFill>
              </a:rPr>
              <a:t>Varied processes for providing </a:t>
            </a:r>
            <a:r>
              <a:rPr lang="en-US" sz="2400" spc="150" dirty="0">
                <a:solidFill>
                  <a:prstClr val="black"/>
                </a:solidFill>
              </a:rPr>
              <a:t>patient </a:t>
            </a:r>
            <a:r>
              <a:rPr lang="en-US" sz="2400" spc="150" dirty="0" smtClean="0">
                <a:solidFill>
                  <a:prstClr val="black"/>
                </a:solidFill>
              </a:rPr>
              <a:t>education exist, </a:t>
            </a:r>
            <a:r>
              <a:rPr lang="en-US" sz="2400" spc="150" dirty="0">
                <a:solidFill>
                  <a:prstClr val="black"/>
                </a:solidFill>
              </a:rPr>
              <a:t>but not all can be audited to demonstrate compliance with the MU </a:t>
            </a:r>
            <a:r>
              <a:rPr lang="en-US" sz="2400" spc="150" dirty="0" smtClean="0">
                <a:solidFill>
                  <a:prstClr val="black"/>
                </a:solidFill>
              </a:rPr>
              <a:t>measure </a:t>
            </a:r>
            <a:r>
              <a:rPr lang="en-US" sz="2400" spc="150" dirty="0">
                <a:solidFill>
                  <a:prstClr val="black"/>
                </a:solidFill>
              </a:rPr>
              <a:t>which becomes more stringent with future Phases.</a:t>
            </a:r>
            <a:r>
              <a:rPr lang="en-US" sz="2400" spc="150" dirty="0">
                <a:solidFill>
                  <a:prstClr val="black"/>
                </a:solidFill>
                <a:latin typeface="Arial Black"/>
              </a:rPr>
              <a:t>  </a:t>
            </a:r>
            <a:endParaRPr kumimoji="0" lang="en-US" sz="2400" b="0" i="0" u="none" strike="noStrike" kern="0" cap="none" spc="0" normalizeH="0" baseline="0" noProof="0" dirty="0" smtClean="0">
              <a:ln>
                <a:noFill/>
              </a:ln>
              <a:solidFill>
                <a:sysClr val="windowText" lastClr="000000"/>
              </a:solidFill>
              <a:effectLst/>
              <a:uLnTx/>
              <a:uFillTx/>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chemeClr val="tx1"/>
                </a:solidFill>
              </a:rPr>
              <a:t>Gemba</a:t>
            </a:r>
            <a:endParaRPr lang="en-US" dirty="0">
              <a:solidFill>
                <a:schemeClr val="tx1"/>
              </a:solidFill>
            </a:endParaRPr>
          </a:p>
        </p:txBody>
      </p:sp>
      <p:sp>
        <p:nvSpPr>
          <p:cNvPr id="3" name="TextBox 2"/>
          <p:cNvSpPr txBox="1"/>
          <p:nvPr/>
        </p:nvSpPr>
        <p:spPr>
          <a:xfrm>
            <a:off x="304800" y="1828800"/>
            <a:ext cx="8534400" cy="707886"/>
          </a:xfrm>
          <a:prstGeom prst="rect">
            <a:avLst/>
          </a:prstGeom>
          <a:noFill/>
        </p:spPr>
        <p:txBody>
          <a:bodyPr wrap="square" rtlCol="0">
            <a:spAutoFit/>
          </a:bodyPr>
          <a:lstStyle/>
          <a:p>
            <a:r>
              <a:rPr lang="en-US" sz="2000" dirty="0" smtClean="0"/>
              <a:t>Two Outpatient Clinics </a:t>
            </a:r>
          </a:p>
          <a:p>
            <a:r>
              <a:rPr lang="en-US" sz="2000" dirty="0" smtClean="0"/>
              <a:t>Representing a continuum of current Meaningful Use compliance</a:t>
            </a:r>
          </a:p>
        </p:txBody>
      </p:sp>
      <p:sp>
        <p:nvSpPr>
          <p:cNvPr id="4" name="TextBox 3"/>
          <p:cNvSpPr txBox="1"/>
          <p:nvPr/>
        </p:nvSpPr>
        <p:spPr>
          <a:xfrm>
            <a:off x="1371600" y="2706975"/>
            <a:ext cx="6553200" cy="3046988"/>
          </a:xfrm>
          <a:prstGeom prst="rect">
            <a:avLst/>
          </a:prstGeom>
          <a:noFill/>
        </p:spPr>
        <p:txBody>
          <a:bodyPr wrap="square" rtlCol="0">
            <a:spAutoFit/>
          </a:bodyPr>
          <a:lstStyle/>
          <a:p>
            <a:pPr>
              <a:lnSpc>
                <a:spcPct val="150000"/>
              </a:lnSpc>
            </a:pPr>
            <a:r>
              <a:rPr lang="en-US" sz="2000" dirty="0"/>
              <a:t>6 Team </a:t>
            </a:r>
            <a:r>
              <a:rPr lang="en-US" sz="2000" dirty="0" smtClean="0"/>
              <a:t>Members </a:t>
            </a:r>
          </a:p>
          <a:p>
            <a:pPr>
              <a:lnSpc>
                <a:spcPct val="150000"/>
              </a:lnSpc>
              <a:tabLst>
                <a:tab pos="457200" algn="l"/>
              </a:tabLst>
            </a:pPr>
            <a:r>
              <a:rPr lang="en-US" sz="1600" b="1" dirty="0" smtClean="0">
                <a:solidFill>
                  <a:srgbClr val="FF0000"/>
                </a:solidFill>
              </a:rPr>
              <a:t>	</a:t>
            </a:r>
            <a:r>
              <a:rPr lang="en-US" sz="1400" b="1" dirty="0" smtClean="0">
                <a:solidFill>
                  <a:srgbClr val="C00000"/>
                </a:solidFill>
              </a:rPr>
              <a:t>FOLLOWED</a:t>
            </a:r>
          </a:p>
          <a:p>
            <a:pPr>
              <a:lnSpc>
                <a:spcPct val="150000"/>
              </a:lnSpc>
              <a:tabLst>
                <a:tab pos="914400" algn="l"/>
              </a:tabLst>
            </a:pPr>
            <a:r>
              <a:rPr lang="en-US" dirty="0" smtClean="0"/>
              <a:t>	</a:t>
            </a:r>
            <a:r>
              <a:rPr lang="en-US" sz="2000" dirty="0" smtClean="0"/>
              <a:t>11 </a:t>
            </a:r>
            <a:r>
              <a:rPr lang="en-US" sz="2000" dirty="0"/>
              <a:t>Providers </a:t>
            </a:r>
            <a:endParaRPr lang="en-US" sz="2000" dirty="0" smtClean="0"/>
          </a:p>
          <a:p>
            <a:pPr>
              <a:lnSpc>
                <a:spcPct val="150000"/>
              </a:lnSpc>
              <a:tabLst>
                <a:tab pos="1371600" algn="l"/>
              </a:tabLst>
            </a:pPr>
            <a:r>
              <a:rPr lang="en-US" sz="1600" b="1" dirty="0" smtClean="0">
                <a:solidFill>
                  <a:srgbClr val="FF0000"/>
                </a:solidFill>
              </a:rPr>
              <a:t>	</a:t>
            </a:r>
            <a:r>
              <a:rPr lang="en-US" sz="1400" b="1" dirty="0" smtClean="0">
                <a:solidFill>
                  <a:srgbClr val="C00000"/>
                </a:solidFill>
              </a:rPr>
              <a:t>ACROSS</a:t>
            </a:r>
          </a:p>
          <a:p>
            <a:pPr>
              <a:lnSpc>
                <a:spcPct val="150000"/>
              </a:lnSpc>
              <a:tabLst>
                <a:tab pos="1828800" algn="l"/>
              </a:tabLst>
            </a:pPr>
            <a:r>
              <a:rPr lang="en-US" dirty="0" smtClean="0"/>
              <a:t>	</a:t>
            </a:r>
            <a:r>
              <a:rPr lang="en-US" sz="2000" dirty="0" smtClean="0"/>
              <a:t>38 </a:t>
            </a:r>
            <a:r>
              <a:rPr lang="en-US" sz="2000" dirty="0"/>
              <a:t>Patient </a:t>
            </a:r>
            <a:r>
              <a:rPr lang="en-US" sz="2000" dirty="0" smtClean="0"/>
              <a:t>Interactions</a:t>
            </a:r>
          </a:p>
          <a:p>
            <a:pPr>
              <a:lnSpc>
                <a:spcPct val="150000"/>
              </a:lnSpc>
              <a:tabLst>
                <a:tab pos="2286000" algn="l"/>
              </a:tabLst>
            </a:pPr>
            <a:r>
              <a:rPr lang="en-US" sz="1600" b="1" dirty="0" smtClean="0">
                <a:solidFill>
                  <a:srgbClr val="FF0000"/>
                </a:solidFill>
              </a:rPr>
              <a:t>	</a:t>
            </a:r>
            <a:r>
              <a:rPr lang="en-US" sz="1400" b="1" dirty="0" smtClean="0">
                <a:solidFill>
                  <a:srgbClr val="C00000"/>
                </a:solidFill>
              </a:rPr>
              <a:t>USING</a:t>
            </a:r>
          </a:p>
          <a:p>
            <a:pPr>
              <a:lnSpc>
                <a:spcPct val="150000"/>
              </a:lnSpc>
              <a:tabLst>
                <a:tab pos="2743200" algn="l"/>
              </a:tabLst>
            </a:pPr>
            <a:r>
              <a:rPr lang="en-US" dirty="0" smtClean="0"/>
              <a:t>	</a:t>
            </a:r>
            <a:r>
              <a:rPr lang="en-US" sz="2000" dirty="0" smtClean="0"/>
              <a:t>Standardized </a:t>
            </a:r>
            <a:r>
              <a:rPr lang="en-US" sz="2000" dirty="0"/>
              <a:t>Shadow </a:t>
            </a:r>
            <a:r>
              <a:rPr lang="en-US" sz="2000" dirty="0" smtClean="0"/>
              <a:t>Protocol </a:t>
            </a:r>
            <a:endParaRPr lang="en-US" sz="2000" dirty="0"/>
          </a:p>
        </p:txBody>
      </p:sp>
    </p:spTree>
    <p:extLst>
      <p:ext uri="{BB962C8B-B14F-4D97-AF65-F5344CB8AC3E}">
        <p14:creationId xmlns:p14="http://schemas.microsoft.com/office/powerpoint/2010/main" val="65776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Root Cause </a:t>
            </a:r>
            <a:r>
              <a:rPr lang="en-US" dirty="0">
                <a:solidFill>
                  <a:schemeClr val="tx1"/>
                </a:solidFill>
              </a:rPr>
              <a:t>A</a:t>
            </a:r>
            <a:r>
              <a:rPr lang="en-US" dirty="0" smtClean="0">
                <a:solidFill>
                  <a:schemeClr val="tx1"/>
                </a:solidFill>
              </a:rPr>
              <a:t>nalysis</a:t>
            </a:r>
            <a:endParaRPr lang="en-US" dirty="0">
              <a:solidFill>
                <a:schemeClr val="tx1"/>
              </a:solidFill>
            </a:endParaRPr>
          </a:p>
        </p:txBody>
      </p:sp>
      <p:sp>
        <p:nvSpPr>
          <p:cNvPr id="3" name="TextBox 2"/>
          <p:cNvSpPr txBox="1"/>
          <p:nvPr/>
        </p:nvSpPr>
        <p:spPr>
          <a:xfrm>
            <a:off x="304800" y="1828800"/>
            <a:ext cx="8534400" cy="3631763"/>
          </a:xfrm>
          <a:prstGeom prst="rect">
            <a:avLst/>
          </a:prstGeom>
          <a:noFill/>
        </p:spPr>
        <p:txBody>
          <a:bodyPr wrap="square" rtlCol="0">
            <a:spAutoFit/>
          </a:bodyPr>
          <a:lstStyle/>
          <a:p>
            <a:pPr lvl="0">
              <a:lnSpc>
                <a:spcPct val="150000"/>
              </a:lnSpc>
            </a:pPr>
            <a:r>
              <a:rPr lang="en-US" sz="2000" dirty="0" smtClean="0"/>
              <a:t>Synthesis of Shadow Protocol Data Revealed-</a:t>
            </a:r>
          </a:p>
          <a:p>
            <a:pPr lvl="0"/>
            <a:endParaRPr lang="en-US" sz="2000" dirty="0" smtClean="0"/>
          </a:p>
          <a:p>
            <a:pPr marL="285750" indent="-285750">
              <a:lnSpc>
                <a:spcPct val="150000"/>
              </a:lnSpc>
              <a:buFont typeface="Arial" pitchFamily="34" charset="0"/>
              <a:buChar char="•"/>
            </a:pPr>
            <a:r>
              <a:rPr lang="en-US" sz="2000" dirty="0"/>
              <a:t>Inconsistent process for documentation </a:t>
            </a:r>
            <a:endParaRPr lang="en-US" sz="2000" dirty="0" smtClean="0"/>
          </a:p>
          <a:p>
            <a:pPr marL="285750" lvl="0" indent="-285750">
              <a:lnSpc>
                <a:spcPct val="150000"/>
              </a:lnSpc>
              <a:buFont typeface="Arial" pitchFamily="34" charset="0"/>
              <a:buChar char="•"/>
            </a:pPr>
            <a:r>
              <a:rPr lang="en-US" sz="2000" dirty="0" smtClean="0"/>
              <a:t>Variable provider </a:t>
            </a:r>
            <a:r>
              <a:rPr lang="en-US" sz="2000" dirty="0"/>
              <a:t>awareness/education of </a:t>
            </a:r>
            <a:r>
              <a:rPr lang="en-US" sz="2000" dirty="0" smtClean="0"/>
              <a:t>Meaningful Use </a:t>
            </a:r>
            <a:r>
              <a:rPr lang="en-US" sz="2000" dirty="0"/>
              <a:t>patient instruction </a:t>
            </a:r>
            <a:r>
              <a:rPr lang="en-US" sz="2000" dirty="0" smtClean="0"/>
              <a:t>requirements</a:t>
            </a:r>
          </a:p>
          <a:p>
            <a:pPr marL="285750" lvl="0" indent="-285750">
              <a:lnSpc>
                <a:spcPct val="150000"/>
              </a:lnSpc>
              <a:buFont typeface="Arial" pitchFamily="34" charset="0"/>
              <a:buChar char="•"/>
            </a:pPr>
            <a:r>
              <a:rPr lang="en-US" sz="2000" dirty="0" smtClean="0"/>
              <a:t>Gaps </a:t>
            </a:r>
            <a:r>
              <a:rPr lang="en-US" sz="2000" dirty="0"/>
              <a:t>in </a:t>
            </a:r>
            <a:r>
              <a:rPr lang="en-US" sz="2000" dirty="0" smtClean="0"/>
              <a:t>clinical references, differing personal </a:t>
            </a:r>
            <a:r>
              <a:rPr lang="en-US" sz="2000" dirty="0"/>
              <a:t>preference of reference </a:t>
            </a:r>
            <a:r>
              <a:rPr lang="en-US" sz="2000" dirty="0" smtClean="0"/>
              <a:t>material</a:t>
            </a:r>
          </a:p>
          <a:p>
            <a:pPr marL="285750" lvl="0" indent="-285750">
              <a:lnSpc>
                <a:spcPct val="150000"/>
              </a:lnSpc>
              <a:buFont typeface="Arial" pitchFamily="34" charset="0"/>
              <a:buChar char="•"/>
            </a:pPr>
            <a:r>
              <a:rPr lang="en-US" sz="2000" dirty="0" smtClean="0"/>
              <a:t>Poor usability of patient education resource as embedded in </a:t>
            </a:r>
            <a:r>
              <a:rPr lang="en-US" sz="2000" dirty="0" smtClean="0"/>
              <a:t>EHR</a:t>
            </a:r>
            <a:endParaRPr lang="en-US" sz="2000" dirty="0" smtClean="0"/>
          </a:p>
        </p:txBody>
      </p:sp>
    </p:spTree>
    <p:extLst>
      <p:ext uri="{BB962C8B-B14F-4D97-AF65-F5344CB8AC3E}">
        <p14:creationId xmlns:p14="http://schemas.microsoft.com/office/powerpoint/2010/main" val="4280834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Initial Process Map</a:t>
            </a:r>
            <a:endParaRPr lang="en-US" dirty="0">
              <a:solidFill>
                <a:schemeClr val="tx1"/>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371600"/>
            <a:ext cx="584912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619125"/>
            <a:ext cx="1676400" cy="5705475"/>
          </a:xfrm>
          <a:prstGeom prst="rect">
            <a:avLst/>
          </a:prstGeom>
          <a:ln w="3175">
            <a:solidFill>
              <a:schemeClr val="tx1"/>
            </a:solidFill>
          </a:ln>
          <a:effectLst>
            <a:outerShdw blurRad="368300" dist="165100" dir="8040000" sx="102000" sy="102000" algn="tr" rotWithShape="0">
              <a:prstClr val="black">
                <a:alpha val="40000"/>
              </a:prstClr>
            </a:outerShdw>
          </a:effectLst>
        </p:spPr>
      </p:pic>
    </p:spTree>
    <p:extLst>
      <p:ext uri="{BB962C8B-B14F-4D97-AF65-F5344CB8AC3E}">
        <p14:creationId xmlns:p14="http://schemas.microsoft.com/office/powerpoint/2010/main" val="9464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60" y="304800"/>
            <a:ext cx="8229600" cy="1143000"/>
          </a:xfrm>
        </p:spPr>
        <p:txBody>
          <a:bodyPr/>
          <a:lstStyle/>
          <a:p>
            <a:pPr algn="l"/>
            <a:r>
              <a:rPr lang="en-US" dirty="0" smtClean="0">
                <a:solidFill>
                  <a:schemeClr val="tx1"/>
                </a:solidFill>
              </a:rPr>
              <a:t>Desired Results</a:t>
            </a:r>
            <a:endParaRPr lang="en-US" dirty="0">
              <a:solidFill>
                <a:schemeClr val="tx1"/>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1295400"/>
            <a:ext cx="670925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09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care Light Bottom">
  <a:themeElements>
    <a:clrScheme name="Healthcare Light 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althcare Light Bot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care Light 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lthcare Light Bott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lthcare Light Bott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lthcare Light Bott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lthcare Light Bott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lthcare Light Bott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lthcare Light Bott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lthcare Light Bott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lthcare Light Bott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lthcare Light Bott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lthcare Light Bott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lthcare Light Bott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Healthcare Light Bottom</Template>
  <TotalTime>896</TotalTime>
  <Words>417</Words>
  <Application>Microsoft Office PowerPoint</Application>
  <PresentationFormat>On-screen Show (4:3)</PresentationFormat>
  <Paragraphs>125</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Arial Black</vt:lpstr>
      <vt:lpstr>Healthcare Light Bottom</vt:lpstr>
      <vt:lpstr>A “Lean” Application in Documenting Patient Education  </vt:lpstr>
      <vt:lpstr>About UUHC</vt:lpstr>
      <vt:lpstr>About UUHC</vt:lpstr>
      <vt:lpstr>Team Members</vt:lpstr>
      <vt:lpstr>Problem Statement</vt:lpstr>
      <vt:lpstr>Gemba</vt:lpstr>
      <vt:lpstr>Root Cause Analysis</vt:lpstr>
      <vt:lpstr>Initial Process Map</vt:lpstr>
      <vt:lpstr>Desired Results</vt:lpstr>
      <vt:lpstr>Improvements</vt:lpstr>
      <vt:lpstr>Sustaining Measures</vt:lpstr>
      <vt:lpstr>Financial Impact</vt:lpstr>
      <vt:lpstr>PowerPoint Presentation</vt:lpstr>
      <vt:lpstr>Bibliography</vt:lpstr>
      <vt:lpstr>Bibliography</vt:lpstr>
      <vt:lpstr>Bibliography</vt:lpstr>
      <vt:lpstr>Bibliography</vt:lpstr>
    </vt:vector>
  </TitlesOfParts>
  <Company>UUHSC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PRESENTATION</dc:title>
  <dc:creator>Darrin Dale Doman</dc:creator>
  <cp:lastModifiedBy>Darrin Doman</cp:lastModifiedBy>
  <cp:revision>53</cp:revision>
  <dcterms:created xsi:type="dcterms:W3CDTF">2013-03-20T19:27:21Z</dcterms:created>
  <dcterms:modified xsi:type="dcterms:W3CDTF">2014-10-21T04:31:15Z</dcterms:modified>
</cp:coreProperties>
</file>