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75" r:id="rId2"/>
    <p:sldId id="276" r:id="rId3"/>
    <p:sldId id="256" r:id="rId4"/>
    <p:sldId id="257" r:id="rId5"/>
    <p:sldId id="259"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7" autoAdjust="0"/>
    <p:restoredTop sz="94649" autoAdjust="0"/>
  </p:normalViewPr>
  <p:slideViewPr>
    <p:cSldViewPr snapToGrid="0" snapToObjects="1">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3" d="100"/>
          <a:sy n="113" d="100"/>
        </p:scale>
        <p:origin x="-414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E07649-1BA8-004E-A988-D4BE1FEB6C18}" type="datetimeFigureOut">
              <a:rPr lang="en-US" smtClean="0"/>
              <a:pPr/>
              <a:t>10/31/2014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134727-30EA-A049-B632-D2104764A36B}" type="slidenum">
              <a:rPr lang="en-US" smtClean="0"/>
              <a:pPr/>
              <a:t>‹#›</a:t>
            </a:fld>
            <a:endParaRPr lang="en-US"/>
          </a:p>
        </p:txBody>
      </p:sp>
    </p:spTree>
    <p:extLst>
      <p:ext uri="{BB962C8B-B14F-4D97-AF65-F5344CB8AC3E}">
        <p14:creationId xmlns:p14="http://schemas.microsoft.com/office/powerpoint/2010/main" xmlns="" val="13764103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939F3-6B09-0B4A-9A45-6AF3A1574953}" type="datetimeFigureOut">
              <a:rPr lang="en-US" smtClean="0"/>
              <a:pPr/>
              <a:t>10/31/2014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7813F-2C27-7C40-94B1-937FA28AAEF4}" type="slidenum">
              <a:rPr lang="en-US" smtClean="0"/>
              <a:pPr/>
              <a:t>‹#›</a:t>
            </a:fld>
            <a:endParaRPr lang="en-US"/>
          </a:p>
        </p:txBody>
      </p:sp>
    </p:spTree>
    <p:extLst>
      <p:ext uri="{BB962C8B-B14F-4D97-AF65-F5344CB8AC3E}">
        <p14:creationId xmlns:p14="http://schemas.microsoft.com/office/powerpoint/2010/main" xmlns="" val="9832336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7813F-2C27-7C40-94B1-937FA28AAEF4}" type="slidenum">
              <a:rPr lang="en-US" smtClean="0"/>
              <a:pPr/>
              <a:t>3</a:t>
            </a:fld>
            <a:endParaRPr lang="en-US"/>
          </a:p>
        </p:txBody>
      </p:sp>
    </p:spTree>
    <p:extLst>
      <p:ext uri="{BB962C8B-B14F-4D97-AF65-F5344CB8AC3E}">
        <p14:creationId xmlns:p14="http://schemas.microsoft.com/office/powerpoint/2010/main" xmlns="" val="1144300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storyboard has been the starting point for ads since the beginning, so </a:t>
            </a:r>
            <a:r>
              <a:rPr lang="en-US" sz="1200" kern="1200" dirty="0" err="1" smtClean="0">
                <a:solidFill>
                  <a:schemeClr val="tx1"/>
                </a:solidFill>
                <a:effectLst/>
                <a:latin typeface="+mn-lt"/>
                <a:ea typeface="+mn-ea"/>
                <a:cs typeface="+mn-cs"/>
              </a:rPr>
              <a:t>Previz</a:t>
            </a:r>
            <a:r>
              <a:rPr lang="en-US" sz="1200" kern="1200" dirty="0" smtClean="0">
                <a:solidFill>
                  <a:schemeClr val="tx1"/>
                </a:solidFill>
                <a:effectLst/>
                <a:latin typeface="+mn-lt"/>
                <a:ea typeface="+mn-ea"/>
                <a:cs typeface="+mn-cs"/>
              </a:rPr>
              <a:t> is simply a modern version of standard practice since the 1950’s.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747813F-2C27-7C40-94B1-937FA28AAEF4}" type="slidenum">
              <a:rPr lang="en-US" smtClean="0"/>
              <a:pPr/>
              <a:t>15</a:t>
            </a:fld>
            <a:endParaRPr lang="en-US"/>
          </a:p>
        </p:txBody>
      </p:sp>
    </p:spTree>
    <p:extLst>
      <p:ext uri="{BB962C8B-B14F-4D97-AF65-F5344CB8AC3E}">
        <p14:creationId xmlns:p14="http://schemas.microsoft.com/office/powerpoint/2010/main" xmlns="" val="40018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this bevy of skills means more training is needed for editors than ever before, it also means that they can edit an entire show themselves. This one-person approach saves money and allows flexibility.</a:t>
            </a:r>
          </a:p>
          <a:p>
            <a:r>
              <a:rPr lang="en-US" sz="1200" kern="1200" dirty="0" smtClean="0">
                <a:solidFill>
                  <a:schemeClr val="tx1"/>
                </a:solidFill>
                <a:effectLst/>
                <a:latin typeface="+mn-lt"/>
                <a:ea typeface="+mn-ea"/>
                <a:cs typeface="+mn-cs"/>
              </a:rPr>
              <a:t>It also allows for editing in shifts. Rather than incurring overtime costs, editors leave after 8 hours and turn over the job to the evening or overnight editor.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747813F-2C27-7C40-94B1-937FA28AAEF4}" type="slidenum">
              <a:rPr lang="en-US" smtClean="0"/>
              <a:pPr/>
              <a:t>18</a:t>
            </a:fld>
            <a:endParaRPr lang="en-US"/>
          </a:p>
        </p:txBody>
      </p:sp>
    </p:spTree>
    <p:extLst>
      <p:ext uri="{BB962C8B-B14F-4D97-AF65-F5344CB8AC3E}">
        <p14:creationId xmlns:p14="http://schemas.microsoft.com/office/powerpoint/2010/main" xmlns="" val="844052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Software integration, such as James Cameron’s Fusion system, allows upwards of 100 cameras to be used in creating a 3D space in the computer. </a:t>
            </a:r>
            <a:endParaRPr lang="en-US" dirty="0"/>
          </a:p>
        </p:txBody>
      </p:sp>
      <p:sp>
        <p:nvSpPr>
          <p:cNvPr id="4" name="Slide Number Placeholder 3"/>
          <p:cNvSpPr>
            <a:spLocks noGrp="1"/>
          </p:cNvSpPr>
          <p:nvPr>
            <p:ph type="sldNum" sz="quarter" idx="10"/>
          </p:nvPr>
        </p:nvSpPr>
        <p:spPr/>
        <p:txBody>
          <a:bodyPr/>
          <a:lstStyle/>
          <a:p>
            <a:fld id="{7747813F-2C27-7C40-94B1-937FA28AAEF4}" type="slidenum">
              <a:rPr lang="en-US" smtClean="0"/>
              <a:pPr/>
              <a:t>19</a:t>
            </a:fld>
            <a:endParaRPr lang="en-US"/>
          </a:p>
        </p:txBody>
      </p:sp>
    </p:spTree>
    <p:extLst>
      <p:ext uri="{BB962C8B-B14F-4D97-AF65-F5344CB8AC3E}">
        <p14:creationId xmlns:p14="http://schemas.microsoft.com/office/powerpoint/2010/main" xmlns="" val="295853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Originated in France in the 1950’s, accepted as one of the key characteristics of theatrical film art.</a:t>
            </a:r>
          </a:p>
          <a:p>
            <a:r>
              <a:rPr lang="en-US" sz="1200" kern="1200" dirty="0" smtClean="0">
                <a:solidFill>
                  <a:schemeClr val="tx1"/>
                </a:solidFill>
                <a:effectLst/>
                <a:latin typeface="+mn-lt"/>
                <a:ea typeface="+mn-ea"/>
                <a:cs typeface="+mn-cs"/>
              </a:rPr>
              <a:t>But Television is different, and increasingly influences the film world for both technological and business reasons.</a:t>
            </a:r>
            <a:r>
              <a:rPr lang="en-US" dirty="0" smtClean="0">
                <a:effectLst/>
              </a:rPr>
              <a:t> 3 Phases: Pre-Production,</a:t>
            </a:r>
            <a:r>
              <a:rPr lang="en-US" baseline="0" dirty="0" smtClean="0">
                <a:effectLst/>
              </a:rPr>
              <a:t> Principal Photography and Post-Production</a:t>
            </a:r>
            <a:endParaRPr lang="en-US" dirty="0"/>
          </a:p>
        </p:txBody>
      </p:sp>
      <p:sp>
        <p:nvSpPr>
          <p:cNvPr id="4" name="Slide Number Placeholder 3"/>
          <p:cNvSpPr>
            <a:spLocks noGrp="1"/>
          </p:cNvSpPr>
          <p:nvPr>
            <p:ph type="sldNum" sz="quarter" idx="10"/>
          </p:nvPr>
        </p:nvSpPr>
        <p:spPr/>
        <p:txBody>
          <a:bodyPr/>
          <a:lstStyle/>
          <a:p>
            <a:fld id="{7747813F-2C27-7C40-94B1-937FA28AAEF4}" type="slidenum">
              <a:rPr lang="en-US" smtClean="0"/>
              <a:pPr/>
              <a:t>4</a:t>
            </a:fld>
            <a:endParaRPr lang="en-US"/>
          </a:p>
        </p:txBody>
      </p:sp>
    </p:spTree>
    <p:extLst>
      <p:ext uri="{BB962C8B-B14F-4D97-AF65-F5344CB8AC3E}">
        <p14:creationId xmlns:p14="http://schemas.microsoft.com/office/powerpoint/2010/main" xmlns="" val="88283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Previz</a:t>
            </a:r>
            <a:r>
              <a:rPr lang="en-US" sz="1200" kern="1200" dirty="0" smtClean="0">
                <a:solidFill>
                  <a:schemeClr val="tx1"/>
                </a:solidFill>
                <a:effectLst/>
                <a:latin typeface="+mn-lt"/>
                <a:ea typeface="+mn-ea"/>
                <a:cs typeface="+mn-cs"/>
              </a:rPr>
              <a:t> occurs during Preproduction. Comparable to a Storyboard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747813F-2C27-7C40-94B1-937FA28AAEF4}" type="slidenum">
              <a:rPr lang="en-US" smtClean="0"/>
              <a:pPr/>
              <a:t>6</a:t>
            </a:fld>
            <a:endParaRPr lang="en-US"/>
          </a:p>
        </p:txBody>
      </p:sp>
    </p:spTree>
    <p:extLst>
      <p:ext uri="{BB962C8B-B14F-4D97-AF65-F5344CB8AC3E}">
        <p14:creationId xmlns:p14="http://schemas.microsoft.com/office/powerpoint/2010/main" xmlns="" val="150625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large-budget epics change becomes difficult, because VFX are worked on in parallel with production. </a:t>
            </a:r>
          </a:p>
          <a:p>
            <a:r>
              <a:rPr lang="en-US" sz="1200" kern="1200" dirty="0" smtClean="0">
                <a:solidFill>
                  <a:schemeClr val="tx1"/>
                </a:solidFill>
                <a:effectLst/>
                <a:latin typeface="+mn-lt"/>
                <a:ea typeface="+mn-ea"/>
                <a:cs typeface="+mn-cs"/>
              </a:rPr>
              <a:t>Spiderman example: Toby Maguire couldn’t move through the set during a scene, because the budgeted-and-bid VFX would have to be redone if his blocking were changed. </a:t>
            </a:r>
            <a:endParaRPr lang="en-US" dirty="0"/>
          </a:p>
        </p:txBody>
      </p:sp>
      <p:sp>
        <p:nvSpPr>
          <p:cNvPr id="4" name="Slide Number Placeholder 3"/>
          <p:cNvSpPr>
            <a:spLocks noGrp="1"/>
          </p:cNvSpPr>
          <p:nvPr>
            <p:ph type="sldNum" sz="quarter" idx="10"/>
          </p:nvPr>
        </p:nvSpPr>
        <p:spPr/>
        <p:txBody>
          <a:bodyPr/>
          <a:lstStyle/>
          <a:p>
            <a:fld id="{7747813F-2C27-7C40-94B1-937FA28AAEF4}" type="slidenum">
              <a:rPr lang="en-US" smtClean="0"/>
              <a:pPr/>
              <a:t>7</a:t>
            </a:fld>
            <a:endParaRPr lang="en-US"/>
          </a:p>
        </p:txBody>
      </p:sp>
    </p:spTree>
    <p:extLst>
      <p:ext uri="{BB962C8B-B14F-4D97-AF65-F5344CB8AC3E}">
        <p14:creationId xmlns:p14="http://schemas.microsoft.com/office/powerpoint/2010/main" xmlns="" val="384966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 David Fincher on </a:t>
            </a:r>
            <a:r>
              <a:rPr lang="en-US" sz="1200" i="1" kern="1200" dirty="0" smtClean="0">
                <a:solidFill>
                  <a:schemeClr val="tx1"/>
                </a:solidFill>
                <a:effectLst/>
                <a:latin typeface="+mn-lt"/>
                <a:ea typeface="+mn-ea"/>
                <a:cs typeface="+mn-cs"/>
              </a:rPr>
              <a:t>Zodiac</a:t>
            </a:r>
            <a:r>
              <a:rPr lang="en-US" sz="1200" kern="1200" dirty="0" smtClean="0">
                <a:solidFill>
                  <a:schemeClr val="tx1"/>
                </a:solidFill>
                <a:effectLst/>
                <a:latin typeface="+mn-lt"/>
                <a:ea typeface="+mn-ea"/>
                <a:cs typeface="+mn-cs"/>
              </a:rPr>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747813F-2C27-7C40-94B1-937FA28AAEF4}" type="slidenum">
              <a:rPr lang="en-US" smtClean="0"/>
              <a:pPr/>
              <a:t>8</a:t>
            </a:fld>
            <a:endParaRPr lang="en-US"/>
          </a:p>
        </p:txBody>
      </p:sp>
    </p:spTree>
    <p:extLst>
      <p:ext uri="{BB962C8B-B14F-4D97-AF65-F5344CB8AC3E}">
        <p14:creationId xmlns:p14="http://schemas.microsoft.com/office/powerpoint/2010/main" xmlns="" val="59828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Game of Thrones</a:t>
            </a:r>
            <a:r>
              <a:rPr lang="en-US" sz="1200" kern="1200" dirty="0" smtClean="0">
                <a:solidFill>
                  <a:schemeClr val="tx1"/>
                </a:solidFill>
                <a:effectLst/>
                <a:latin typeface="+mn-lt"/>
                <a:ea typeface="+mn-ea"/>
                <a:cs typeface="+mn-cs"/>
              </a:rPr>
              <a:t> example: all scenes budgeted from </a:t>
            </a:r>
            <a:r>
              <a:rPr lang="en-US" sz="1200" kern="1200" dirty="0" err="1" smtClean="0">
                <a:solidFill>
                  <a:schemeClr val="tx1"/>
                </a:solidFill>
                <a:effectLst/>
                <a:latin typeface="+mn-lt"/>
                <a:ea typeface="+mn-ea"/>
                <a:cs typeface="+mn-cs"/>
              </a:rPr>
              <a:t>Previz</a:t>
            </a:r>
            <a:r>
              <a:rPr lang="en-US" sz="1200" kern="1200" dirty="0" smtClean="0">
                <a:solidFill>
                  <a:schemeClr val="tx1"/>
                </a:solidFill>
                <a:effectLst/>
                <a:latin typeface="+mn-lt"/>
                <a:ea typeface="+mn-ea"/>
                <a:cs typeface="+mn-cs"/>
              </a:rPr>
              <a:t>, which led to choice of locations OR</a:t>
            </a:r>
          </a:p>
          <a:p>
            <a:r>
              <a:rPr lang="en-US" sz="1200" i="1" kern="1200" dirty="0" smtClean="0">
                <a:solidFill>
                  <a:schemeClr val="tx1"/>
                </a:solidFill>
                <a:effectLst/>
                <a:latin typeface="+mn-lt"/>
                <a:ea typeface="+mn-ea"/>
                <a:cs typeface="+mn-cs"/>
              </a:rPr>
              <a:t>True Detective</a:t>
            </a:r>
            <a:r>
              <a:rPr lang="en-US" sz="1200" kern="1200" dirty="0" smtClean="0">
                <a:solidFill>
                  <a:schemeClr val="tx1"/>
                </a:solidFill>
                <a:effectLst/>
                <a:latin typeface="+mn-lt"/>
                <a:ea typeface="+mn-ea"/>
                <a:cs typeface="+mn-cs"/>
              </a:rPr>
              <a:t> example: single 500+-page script broken down into smaller pieces.  True Detective: Rough cuts were made on set, and second unit shoots were done to secure the shots needed for the edit. </a:t>
            </a:r>
          </a:p>
          <a:p>
            <a:r>
              <a:rPr lang="en-US" sz="1200" kern="1200" dirty="0" smtClean="0">
                <a:solidFill>
                  <a:schemeClr val="tx1"/>
                </a:solidFill>
                <a:effectLst/>
                <a:latin typeface="+mn-lt"/>
                <a:ea typeface="+mn-ea"/>
                <a:cs typeface="+mn-cs"/>
              </a:rPr>
              <a:t>Temp music was added. After Director Cary </a:t>
            </a:r>
            <a:r>
              <a:rPr lang="en-US" sz="1200" kern="1200" dirty="0" err="1" smtClean="0">
                <a:solidFill>
                  <a:schemeClr val="tx1"/>
                </a:solidFill>
                <a:effectLst/>
                <a:latin typeface="+mn-lt"/>
                <a:ea typeface="+mn-ea"/>
                <a:cs typeface="+mn-cs"/>
              </a:rPr>
              <a:t>Fukunaga</a:t>
            </a:r>
            <a:r>
              <a:rPr lang="en-US" sz="1200" kern="1200" dirty="0" smtClean="0">
                <a:solidFill>
                  <a:schemeClr val="tx1"/>
                </a:solidFill>
                <a:effectLst/>
                <a:latin typeface="+mn-lt"/>
                <a:ea typeface="+mn-ea"/>
                <a:cs typeface="+mn-cs"/>
              </a:rPr>
              <a:t> supervised the initial cuts, </a:t>
            </a:r>
            <a:r>
              <a:rPr lang="en-US" sz="1200" kern="1200" dirty="0" err="1" smtClean="0">
                <a:solidFill>
                  <a:schemeClr val="tx1"/>
                </a:solidFill>
                <a:effectLst/>
                <a:latin typeface="+mn-lt"/>
                <a:ea typeface="+mn-ea"/>
                <a:cs typeface="+mn-cs"/>
              </a:rPr>
              <a:t>Showrunner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Pizzolatto</a:t>
            </a:r>
            <a:r>
              <a:rPr lang="en-US" sz="1200" kern="1200" dirty="0" smtClean="0">
                <a:solidFill>
                  <a:schemeClr val="tx1"/>
                </a:solidFill>
                <a:effectLst/>
                <a:latin typeface="+mn-lt"/>
                <a:ea typeface="+mn-ea"/>
                <a:cs typeface="+mn-cs"/>
              </a:rPr>
              <a:t> then became involved in supervising the final edits. Only then was the temp music replaced by T-Bone Burnet’s score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747813F-2C27-7C40-94B1-937FA28AAEF4}" type="slidenum">
              <a:rPr lang="en-US" smtClean="0"/>
              <a:pPr/>
              <a:t>9</a:t>
            </a:fld>
            <a:endParaRPr lang="en-US"/>
          </a:p>
        </p:txBody>
      </p:sp>
    </p:spTree>
    <p:extLst>
      <p:ext uri="{BB962C8B-B14F-4D97-AF65-F5344CB8AC3E}">
        <p14:creationId xmlns:p14="http://schemas.microsoft.com/office/powerpoint/2010/main" xmlns="" val="415861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Conflict is emphasized by selective editing. Contestants who get along find their footage left out. </a:t>
            </a:r>
          </a:p>
          <a:p>
            <a:r>
              <a:rPr lang="en-US" sz="1200" kern="1200" dirty="0" smtClean="0">
                <a:solidFill>
                  <a:schemeClr val="tx1"/>
                </a:solidFill>
                <a:effectLst/>
                <a:latin typeface="+mn-lt"/>
                <a:ea typeface="+mn-ea"/>
                <a:cs typeface="+mn-cs"/>
              </a:rPr>
              <a:t>Deadliest Catch edits 17 episodes from 26,000 hours of footage, so the story structure for each episode must be found in the editing process by Supervising Editor Josh Earl. He uses notes from the Shooter/Producers on each boat.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747813F-2C27-7C40-94B1-937FA28AAEF4}" type="slidenum">
              <a:rPr lang="en-US" smtClean="0"/>
              <a:pPr/>
              <a:t>11</a:t>
            </a:fld>
            <a:endParaRPr lang="en-US"/>
          </a:p>
        </p:txBody>
      </p:sp>
    </p:spTree>
    <p:extLst>
      <p:ext uri="{BB962C8B-B14F-4D97-AF65-F5344CB8AC3E}">
        <p14:creationId xmlns:p14="http://schemas.microsoft.com/office/powerpoint/2010/main" xmlns="" val="97411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Usually directors work on a Director’s cut for 4 days, and turn it over to the </a:t>
            </a:r>
            <a:r>
              <a:rPr lang="en-US" sz="1200" kern="1200" dirty="0" err="1" smtClean="0">
                <a:solidFill>
                  <a:schemeClr val="tx1"/>
                </a:solidFill>
                <a:effectLst/>
                <a:latin typeface="+mn-lt"/>
                <a:ea typeface="+mn-ea"/>
                <a:cs typeface="+mn-cs"/>
              </a:rPr>
              <a:t>Showrunner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Showrunners</a:t>
            </a:r>
            <a:r>
              <a:rPr lang="en-US" sz="1200" kern="1200" dirty="0" smtClean="0">
                <a:solidFill>
                  <a:schemeClr val="tx1"/>
                </a:solidFill>
                <a:effectLst/>
                <a:latin typeface="+mn-lt"/>
                <a:ea typeface="+mn-ea"/>
                <a:cs typeface="+mn-cs"/>
              </a:rPr>
              <a:t> are often Writer/Producers.</a:t>
            </a:r>
          </a:p>
          <a:p>
            <a:r>
              <a:rPr lang="en-US" sz="1200" i="1" kern="1200" dirty="0" smtClean="0">
                <a:solidFill>
                  <a:schemeClr val="tx1"/>
                </a:solidFill>
                <a:effectLst/>
                <a:latin typeface="+mn-lt"/>
                <a:ea typeface="+mn-ea"/>
                <a:cs typeface="+mn-cs"/>
              </a:rPr>
              <a:t>Brooklyn Nine-Nine</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The Office</a:t>
            </a:r>
            <a:r>
              <a:rPr lang="en-US" sz="1200" kern="1200" dirty="0" smtClean="0">
                <a:solidFill>
                  <a:schemeClr val="tx1"/>
                </a:solidFill>
                <a:effectLst/>
                <a:latin typeface="+mn-lt"/>
                <a:ea typeface="+mn-ea"/>
                <a:cs typeface="+mn-cs"/>
              </a:rPr>
              <a:t> examples: Shows are overwritten by as much as 40 pages, and improvised “fun run” takes. The editors then cut the episodes to fit the broadcast time slot, modifying act structure and content. Then a second (longer edit) is made for the online version.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747813F-2C27-7C40-94B1-937FA28AAEF4}" type="slidenum">
              <a:rPr lang="en-US" smtClean="0"/>
              <a:pPr/>
              <a:t>12</a:t>
            </a:fld>
            <a:endParaRPr lang="en-US"/>
          </a:p>
        </p:txBody>
      </p:sp>
    </p:spTree>
    <p:extLst>
      <p:ext uri="{BB962C8B-B14F-4D97-AF65-F5344CB8AC3E}">
        <p14:creationId xmlns:p14="http://schemas.microsoft.com/office/powerpoint/2010/main" xmlns="" val="1360747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Strangely, interns and Video News Releases become key providers of footage under this model. </a:t>
            </a:r>
            <a:endParaRPr lang="en-US" dirty="0"/>
          </a:p>
        </p:txBody>
      </p:sp>
      <p:sp>
        <p:nvSpPr>
          <p:cNvPr id="4" name="Slide Number Placeholder 3"/>
          <p:cNvSpPr>
            <a:spLocks noGrp="1"/>
          </p:cNvSpPr>
          <p:nvPr>
            <p:ph type="sldNum" sz="quarter" idx="10"/>
          </p:nvPr>
        </p:nvSpPr>
        <p:spPr/>
        <p:txBody>
          <a:bodyPr/>
          <a:lstStyle/>
          <a:p>
            <a:fld id="{7747813F-2C27-7C40-94B1-937FA28AAEF4}" type="slidenum">
              <a:rPr lang="en-US" smtClean="0"/>
              <a:pPr/>
              <a:t>13</a:t>
            </a:fld>
            <a:endParaRPr lang="en-US"/>
          </a:p>
        </p:txBody>
      </p:sp>
    </p:spTree>
    <p:extLst>
      <p:ext uri="{BB962C8B-B14F-4D97-AF65-F5344CB8AC3E}">
        <p14:creationId xmlns:p14="http://schemas.microsoft.com/office/powerpoint/2010/main" xmlns="" val="295888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r>
              <a:rPr lang="en-US" smtClean="0"/>
              <a:t>10/20/14</a:t>
            </a:r>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10/20/14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en-US" smtClean="0"/>
              <a:t>10/20/14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10/20/14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r>
              <a:rPr lang="en-US" smtClean="0"/>
              <a:t>10/20/14</a:t>
            </a:r>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smtClean="0"/>
              <a:t>10/20/14</a:t>
            </a:r>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10/20/14</a:t>
            </a:r>
            <a:endParaRPr lang="en-US"/>
          </a:p>
        </p:txBody>
      </p:sp>
      <p:sp>
        <p:nvSpPr>
          <p:cNvPr id="5" name="Title 1"/>
          <p:cNvSpPr>
            <a:spLocks noGrp="1"/>
          </p:cNvSpPr>
          <p:nvPr>
            <p:ph type="title"/>
          </p:nvPr>
        </p:nvSpPr>
        <p:spPr>
          <a:xfrm>
            <a:off x="500063" y="428625"/>
            <a:ext cx="8186737" cy="1143000"/>
          </a:xfrm>
          <a:ln w="3175"/>
        </p:spPr>
        <p:txBody>
          <a:bodyPr/>
          <a:lstStyle/>
          <a:p>
            <a:pPr eaLnBrk="1" hangingPunct="1">
              <a:defRPr/>
            </a:pPr>
            <a:r>
              <a:rPr lang="en-US" sz="3600" dirty="0" smtClean="0">
                <a:solidFill>
                  <a:schemeClr val="accent4">
                    <a:lumMod val="50000"/>
                  </a:schemeClr>
                </a:solidFill>
                <a:effectLst>
                  <a:outerShdw blurRad="38100" dist="38100" dir="2700000" algn="tl">
                    <a:srgbClr val="000000">
                      <a:alpha val="43137"/>
                    </a:srgbClr>
                  </a:outerShdw>
                </a:effectLst>
                <a:latin typeface="Baskerville Old Face" pitchFamily="18" charset="0"/>
              </a:rPr>
              <a:t>About OMICS Group</a:t>
            </a:r>
            <a:endParaRPr lang="en-US" sz="3600" dirty="0">
              <a:solidFill>
                <a:schemeClr val="accent4">
                  <a:lumMod val="50000"/>
                </a:schemeClr>
              </a:solidFill>
              <a:effectLst>
                <a:outerShdw blurRad="38100" dist="38100" dir="2700000" algn="tl">
                  <a:srgbClr val="000000">
                    <a:alpha val="43137"/>
                  </a:srgbClr>
                </a:outerShdw>
              </a:effectLst>
              <a:latin typeface="Baskerville Old Face" pitchFamily="18" charset="0"/>
            </a:endParaRPr>
          </a:p>
        </p:txBody>
      </p:sp>
      <p:sp>
        <p:nvSpPr>
          <p:cNvPr id="6" name="Content Placeholder 3"/>
          <p:cNvSpPr>
            <a:spLocks noGrp="1"/>
          </p:cNvSpPr>
          <p:nvPr>
            <p:ph idx="1"/>
          </p:nvPr>
        </p:nvSpPr>
        <p:spPr>
          <a:xfrm>
            <a:off x="838200" y="2038350"/>
            <a:ext cx="7467600" cy="3951288"/>
          </a:xfrm>
          <a:solidFill>
            <a:schemeClr val="accent4">
              <a:lumMod val="60000"/>
              <a:lumOff val="40000"/>
            </a:schemeClr>
          </a:solidFill>
        </p:spPr>
        <p:txBody>
          <a:bodyPr>
            <a:normAutofit fontScale="92500" lnSpcReduction="20000"/>
          </a:bodyPr>
          <a:lstStyle/>
          <a:p>
            <a:pPr algn="just" eaLnBrk="1" hangingPunct="1">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6888" y="2573578"/>
            <a:ext cx="7199312" cy="3674821"/>
          </a:xfrm>
        </p:spPr>
        <p:txBody>
          <a:bodyPr/>
          <a:lstStyle/>
          <a:p>
            <a:r>
              <a:rPr lang="en-US" sz="2400" dirty="0" smtClean="0">
                <a:effectLst/>
              </a:rPr>
              <a:t>“’True Detective’ </a:t>
            </a:r>
            <a:r>
              <a:rPr lang="en-US" sz="2400" dirty="0">
                <a:effectLst/>
              </a:rPr>
              <a:t>was a </a:t>
            </a:r>
            <a:endParaRPr lang="en-US" sz="2400" dirty="0" smtClean="0">
              <a:effectLst/>
            </a:endParaRPr>
          </a:p>
          <a:p>
            <a:r>
              <a:rPr lang="en-US" sz="2400" dirty="0" smtClean="0">
                <a:effectLst/>
              </a:rPr>
              <a:t>show about </a:t>
            </a:r>
            <a:r>
              <a:rPr lang="en-US" sz="2400" dirty="0">
                <a:effectLst/>
              </a:rPr>
              <a:t>storytelling </a:t>
            </a:r>
            <a:endParaRPr lang="en-US" sz="2400" dirty="0" smtClean="0">
              <a:effectLst/>
            </a:endParaRPr>
          </a:p>
          <a:p>
            <a:r>
              <a:rPr lang="en-US" sz="2400" dirty="0" smtClean="0">
                <a:effectLst/>
              </a:rPr>
              <a:t>and narrative </a:t>
            </a:r>
            <a:r>
              <a:rPr lang="en-US" sz="2400" dirty="0">
                <a:effectLst/>
              </a:rPr>
              <a:t>itself as much as </a:t>
            </a:r>
            <a:endParaRPr lang="en-US" sz="2400" dirty="0" smtClean="0">
              <a:effectLst/>
            </a:endParaRPr>
          </a:p>
          <a:p>
            <a:r>
              <a:rPr lang="en-US" sz="2400" dirty="0" smtClean="0">
                <a:effectLst/>
              </a:rPr>
              <a:t>anything </a:t>
            </a:r>
            <a:r>
              <a:rPr lang="en-US" sz="2400" dirty="0">
                <a:effectLst/>
              </a:rPr>
              <a:t>else, </a:t>
            </a:r>
            <a:r>
              <a:rPr lang="en-US" sz="2400" dirty="0" smtClean="0">
                <a:effectLst/>
              </a:rPr>
              <a:t>so </a:t>
            </a:r>
            <a:r>
              <a:rPr lang="en-US" sz="2400" dirty="0">
                <a:effectLst/>
              </a:rPr>
              <a:t>playing with the timelines, points of view and </a:t>
            </a:r>
            <a:r>
              <a:rPr lang="en-US" sz="2400" dirty="0" smtClean="0">
                <a:effectLst/>
              </a:rPr>
              <a:t>flow </a:t>
            </a:r>
            <a:r>
              <a:rPr lang="en-US" sz="2400" dirty="0">
                <a:effectLst/>
              </a:rPr>
              <a:t>of information was elemental to the story. Most of the shifts in time were ‘baked in’ to the screenplays but there were many occasions where we created new segues or omitted scripted ones as we explored and ‘rewrote’ in the cutting room.”-Alex Hall, Editor </a:t>
            </a:r>
            <a:endParaRPr lang="en-US" sz="2400" dirty="0"/>
          </a:p>
        </p:txBody>
      </p:sp>
      <p:pic>
        <p:nvPicPr>
          <p:cNvPr id="5" name="Picture Placeholder 4" descr="True Detective Alex Hall.jpg"/>
          <p:cNvPicPr>
            <a:picLocks noGrp="1" noChangeAspect="1"/>
          </p:cNvPicPr>
          <p:nvPr>
            <p:ph type="pic" sz="quarter" idx="12"/>
          </p:nvPr>
        </p:nvPicPr>
        <p:blipFill>
          <a:blip r:embed="rId2">
            <a:extLst>
              <a:ext uri="{28A0092B-C50C-407E-A947-70E740481C1C}">
                <a14:useLocalDpi xmlns:a14="http://schemas.microsoft.com/office/drawing/2010/main" xmlns="" val="0"/>
              </a:ext>
            </a:extLst>
          </a:blip>
          <a:srcRect l="452" r="452"/>
          <a:stretch>
            <a:fillRect/>
          </a:stretch>
        </p:blipFill>
        <p:spPr>
          <a:xfrm rot="504148">
            <a:off x="4493545" y="471486"/>
            <a:ext cx="4142460" cy="3085398"/>
          </a:xfrm>
        </p:spPr>
      </p:pic>
    </p:spTree>
    <p:extLst>
      <p:ext uri="{BB962C8B-B14F-4D97-AF65-F5344CB8AC3E}">
        <p14:creationId xmlns:p14="http://schemas.microsoft.com/office/powerpoint/2010/main" xmlns="" val="102991976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382" y="752019"/>
            <a:ext cx="4106966" cy="999621"/>
          </a:xfrm>
        </p:spPr>
        <p:txBody>
          <a:bodyPr/>
          <a:lstStyle/>
          <a:p>
            <a:r>
              <a:rPr lang="en-US" dirty="0" smtClean="0"/>
              <a:t>Reality Shows</a:t>
            </a:r>
            <a:endParaRPr lang="en-US" dirty="0"/>
          </a:p>
        </p:txBody>
      </p:sp>
      <p:sp>
        <p:nvSpPr>
          <p:cNvPr id="3" name="Content Placeholder 2"/>
          <p:cNvSpPr>
            <a:spLocks noGrp="1"/>
          </p:cNvSpPr>
          <p:nvPr>
            <p:ph type="subTitle" idx="1"/>
          </p:nvPr>
        </p:nvSpPr>
        <p:spPr>
          <a:xfrm>
            <a:off x="313067" y="2790828"/>
            <a:ext cx="8059097" cy="3683178"/>
          </a:xfrm>
        </p:spPr>
        <p:txBody>
          <a:bodyPr/>
          <a:lstStyle/>
          <a:p>
            <a:r>
              <a:rPr lang="en-US" sz="3600" dirty="0">
                <a:effectLst/>
              </a:rPr>
              <a:t>Reality Shows are </a:t>
            </a:r>
            <a:endParaRPr lang="en-US" sz="3600" dirty="0" smtClean="0">
              <a:effectLst/>
            </a:endParaRPr>
          </a:p>
          <a:p>
            <a:r>
              <a:rPr lang="en-US" sz="3600" dirty="0" smtClean="0">
                <a:effectLst/>
              </a:rPr>
              <a:t>shot</a:t>
            </a:r>
            <a:r>
              <a:rPr lang="en-US" sz="3600" dirty="0">
                <a:effectLst/>
              </a:rPr>
              <a:t>, </a:t>
            </a:r>
            <a:r>
              <a:rPr lang="en-US" sz="3600" u="sng" dirty="0">
                <a:effectLst/>
              </a:rPr>
              <a:t>then</a:t>
            </a:r>
            <a:r>
              <a:rPr lang="en-US" sz="3600" dirty="0">
                <a:effectLst/>
              </a:rPr>
              <a:t> the script is </a:t>
            </a:r>
            <a:endParaRPr lang="en-US" sz="3600" dirty="0" smtClean="0">
              <a:effectLst/>
            </a:endParaRPr>
          </a:p>
          <a:p>
            <a:r>
              <a:rPr lang="en-US" sz="3600" dirty="0" smtClean="0">
                <a:effectLst/>
              </a:rPr>
              <a:t>assembled </a:t>
            </a:r>
            <a:r>
              <a:rPr lang="en-US" sz="3600" dirty="0">
                <a:effectLst/>
              </a:rPr>
              <a:t>by </a:t>
            </a:r>
            <a:r>
              <a:rPr lang="en-US" sz="3600" dirty="0" smtClean="0">
                <a:effectLst/>
              </a:rPr>
              <a:t>the Story </a:t>
            </a:r>
            <a:r>
              <a:rPr lang="en-US" sz="3600" dirty="0">
                <a:effectLst/>
              </a:rPr>
              <a:t>Editor while the show is edited. The Story Editor functions as a Post Production Supervisor in many cases. </a:t>
            </a:r>
            <a:endParaRPr lang="en-US" sz="3600" dirty="0" smtClean="0">
              <a:effectLst/>
            </a:endParaRPr>
          </a:p>
          <a:p>
            <a:endParaRPr lang="en-US" dirty="0"/>
          </a:p>
        </p:txBody>
      </p:sp>
      <p:pic>
        <p:nvPicPr>
          <p:cNvPr id="5" name="Picture Placeholder 4" descr="Deadliest Catch.jpg"/>
          <p:cNvPicPr>
            <a:picLocks noGrp="1" noChangeAspect="1"/>
          </p:cNvPicPr>
          <p:nvPr>
            <p:ph type="pic" sz="quarter" idx="12"/>
          </p:nvPr>
        </p:nvPicPr>
        <p:blipFill>
          <a:blip r:embed="rId3">
            <a:extLst>
              <a:ext uri="{28A0092B-C50C-407E-A947-70E740481C1C}">
                <a14:useLocalDpi xmlns:a14="http://schemas.microsoft.com/office/drawing/2010/main" xmlns="" val="0"/>
              </a:ext>
            </a:extLst>
          </a:blip>
          <a:srcRect l="6226" r="6226"/>
          <a:stretch>
            <a:fillRect/>
          </a:stretch>
        </p:blipFill>
        <p:spPr/>
      </p:pic>
    </p:spTree>
    <p:extLst>
      <p:ext uri="{BB962C8B-B14F-4D97-AF65-F5344CB8AC3E}">
        <p14:creationId xmlns:p14="http://schemas.microsoft.com/office/powerpoint/2010/main" xmlns="" val="109324107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Sitcoms and 1-Hour dramas </a:t>
            </a:r>
            <a:endParaRPr lang="en-US" dirty="0"/>
          </a:p>
        </p:txBody>
      </p:sp>
      <p:sp>
        <p:nvSpPr>
          <p:cNvPr id="3" name="Text Placeholder 2"/>
          <p:cNvSpPr>
            <a:spLocks noGrp="1"/>
          </p:cNvSpPr>
          <p:nvPr>
            <p:ph type="body" sz="half" idx="2"/>
          </p:nvPr>
        </p:nvSpPr>
        <p:spPr/>
        <p:txBody>
          <a:bodyPr/>
          <a:lstStyle/>
          <a:p>
            <a:r>
              <a:rPr lang="en-US" sz="2800" dirty="0" smtClean="0">
                <a:effectLst/>
              </a:rPr>
              <a:t>Most still </a:t>
            </a:r>
            <a:r>
              <a:rPr lang="en-US" sz="2800" dirty="0">
                <a:effectLst/>
              </a:rPr>
              <a:t>function in </a:t>
            </a:r>
            <a:r>
              <a:rPr lang="en-US" sz="2800" dirty="0" smtClean="0">
                <a:effectLst/>
              </a:rPr>
              <a:t>the traditional </a:t>
            </a:r>
            <a:r>
              <a:rPr lang="en-US" sz="2800" dirty="0">
                <a:effectLst/>
              </a:rPr>
              <a:t>manner at broadcast and cable networks, with </a:t>
            </a:r>
            <a:r>
              <a:rPr lang="en-US" sz="2800" dirty="0" smtClean="0">
                <a:effectLst/>
              </a:rPr>
              <a:t>variations, such as “Brooklyn Nine-Nine” </a:t>
            </a:r>
            <a:endParaRPr lang="en-US" sz="2800" dirty="0"/>
          </a:p>
        </p:txBody>
      </p:sp>
      <p:pic>
        <p:nvPicPr>
          <p:cNvPr id="7" name="Picture Placeholder 6" descr="Brooklyn 99 Cortney Monteith.jpg"/>
          <p:cNvPicPr>
            <a:picLocks noGrp="1" noChangeAspect="1"/>
          </p:cNvPicPr>
          <p:nvPr>
            <p:ph type="pic" sz="quarter" idx="14"/>
          </p:nvPr>
        </p:nvPicPr>
        <p:blipFill>
          <a:blip r:embed="rId3">
            <a:extLst>
              <a:ext uri="{28A0092B-C50C-407E-A947-70E740481C1C}">
                <a14:useLocalDpi xmlns:a14="http://schemas.microsoft.com/office/drawing/2010/main" xmlns="" val="0"/>
              </a:ext>
            </a:extLst>
          </a:blip>
          <a:srcRect t="19261" b="19261"/>
          <a:stretch>
            <a:fillRect/>
          </a:stretch>
        </p:blipFill>
        <p:spPr>
          <a:xfrm rot="307655">
            <a:off x="4308473" y="3508128"/>
            <a:ext cx="4141140" cy="2881378"/>
          </a:xfrm>
        </p:spPr>
      </p:pic>
      <p:pic>
        <p:nvPicPr>
          <p:cNvPr id="6" name="Picture Placeholder 5" descr="Brooklyn 99 Sandra Montiel.jpg"/>
          <p:cNvPicPr>
            <a:picLocks noGrp="1" noChangeAspect="1"/>
          </p:cNvPicPr>
          <p:nvPr>
            <p:ph type="pic" sz="quarter" idx="13"/>
          </p:nvPr>
        </p:nvPicPr>
        <p:blipFill rotWithShape="1">
          <a:blip r:embed="rId4">
            <a:extLst>
              <a:ext uri="{28A0092B-C50C-407E-A947-70E740481C1C}">
                <a14:useLocalDpi xmlns:a14="http://schemas.microsoft.com/office/drawing/2010/main" xmlns="" val="0"/>
              </a:ext>
            </a:extLst>
          </a:blip>
          <a:srcRect l="-3618" t="10691" r="3618" b="44657"/>
          <a:stretch/>
        </p:blipFill>
        <p:spPr/>
      </p:pic>
    </p:spTree>
    <p:extLst>
      <p:ext uri="{BB962C8B-B14F-4D97-AF65-F5344CB8AC3E}">
        <p14:creationId xmlns:p14="http://schemas.microsoft.com/office/powerpoint/2010/main" xmlns="" val="48453292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a:t>
            </a:r>
            <a:endParaRPr lang="en-US" dirty="0"/>
          </a:p>
        </p:txBody>
      </p:sp>
      <p:sp>
        <p:nvSpPr>
          <p:cNvPr id="3" name="Content Placeholder 2"/>
          <p:cNvSpPr>
            <a:spLocks noGrp="1"/>
          </p:cNvSpPr>
          <p:nvPr>
            <p:ph idx="1"/>
          </p:nvPr>
        </p:nvSpPr>
        <p:spPr/>
        <p:txBody>
          <a:bodyPr>
            <a:normAutofit lnSpcReduction="10000"/>
          </a:bodyPr>
          <a:lstStyle/>
          <a:p>
            <a:pPr lvl="0"/>
            <a:r>
              <a:rPr lang="en-US" sz="3200" dirty="0">
                <a:effectLst>
                  <a:outerShdw blurRad="50800" dist="38100" dir="2700000" algn="tl" rotWithShape="0">
                    <a:prstClr val="black">
                      <a:alpha val="40000"/>
                    </a:prstClr>
                  </a:outerShdw>
                </a:effectLst>
              </a:rPr>
              <a:t>News segments are re-used throughout a longer news cycle; clips are re-used each time there’s a further development in the story. </a:t>
            </a:r>
          </a:p>
          <a:p>
            <a:r>
              <a:rPr lang="en-US" sz="3200" dirty="0">
                <a:effectLst>
                  <a:outerShdw blurRad="50800" dist="38100" dir="2700000" algn="tl" rotWithShape="0">
                    <a:prstClr val="black">
                      <a:alpha val="40000"/>
                    </a:prstClr>
                  </a:outerShdw>
                </a:effectLst>
              </a:rPr>
              <a:t>Research is often done by combing social media for not only news but the clips used in the story. Thus editors acquire the footage, not paid shooters. </a:t>
            </a:r>
            <a:endParaRPr lang="en-US" sz="3200" dirty="0" smtClean="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5979228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Production</a:t>
            </a:r>
            <a:endParaRPr lang="en-US" dirty="0"/>
          </a:p>
        </p:txBody>
      </p:sp>
      <p:sp>
        <p:nvSpPr>
          <p:cNvPr id="3" name="Content Placeholder 2"/>
          <p:cNvSpPr>
            <a:spLocks noGrp="1"/>
          </p:cNvSpPr>
          <p:nvPr>
            <p:ph idx="1"/>
          </p:nvPr>
        </p:nvSpPr>
        <p:spPr/>
        <p:txBody>
          <a:bodyPr/>
          <a:lstStyle/>
          <a:p>
            <a:r>
              <a:rPr lang="en-US" sz="3600" dirty="0">
                <a:effectLst>
                  <a:outerShdw blurRad="50800" dist="38100" dir="2700000" algn="tl" rotWithShape="0">
                    <a:prstClr val="black">
                      <a:alpha val="40000"/>
                    </a:prstClr>
                  </a:outerShdw>
                </a:effectLst>
              </a:rPr>
              <a:t>Web Production clip shows assembled by editors are common; tagging of links from other clips are done using editing crew on social media </a:t>
            </a:r>
            <a:endParaRPr lang="en-US" sz="3600" dirty="0" smtClean="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154509809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a:t>
            </a:r>
            <a:endParaRPr lang="en-US" dirty="0"/>
          </a:p>
        </p:txBody>
      </p:sp>
      <p:sp>
        <p:nvSpPr>
          <p:cNvPr id="3" name="Content Placeholder 2"/>
          <p:cNvSpPr>
            <a:spLocks noGrp="1"/>
          </p:cNvSpPr>
          <p:nvPr>
            <p:ph idx="1"/>
          </p:nvPr>
        </p:nvSpPr>
        <p:spPr/>
        <p:txBody>
          <a:bodyPr/>
          <a:lstStyle/>
          <a:p>
            <a:r>
              <a:rPr lang="en-US" sz="4400" dirty="0">
                <a:effectLst>
                  <a:outerShdw blurRad="50800" dist="38100" dir="2700000" algn="tl" rotWithShape="0">
                    <a:prstClr val="black">
                      <a:alpha val="40000"/>
                    </a:prstClr>
                  </a:outerShdw>
                </a:effectLst>
              </a:rPr>
              <a:t>Advertising images are composited, with </a:t>
            </a:r>
            <a:r>
              <a:rPr lang="en-US" sz="4400" dirty="0" smtClean="0">
                <a:effectLst>
                  <a:outerShdw blurRad="50800" dist="38100" dir="2700000" algn="tl" rotWithShape="0">
                    <a:prstClr val="black">
                      <a:alpha val="40000"/>
                    </a:prstClr>
                  </a:outerShdw>
                </a:effectLst>
              </a:rPr>
              <a:t>the editor </a:t>
            </a:r>
            <a:r>
              <a:rPr lang="en-US" sz="4400" dirty="0">
                <a:effectLst>
                  <a:outerShdw blurRad="50800" dist="38100" dir="2700000" algn="tl" rotWithShape="0">
                    <a:prstClr val="black">
                      <a:alpha val="40000"/>
                    </a:prstClr>
                  </a:outerShdw>
                </a:effectLst>
              </a:rPr>
              <a:t>creating the final </a:t>
            </a:r>
            <a:r>
              <a:rPr lang="en-US" sz="4400" dirty="0" smtClean="0">
                <a:effectLst>
                  <a:outerShdw blurRad="50800" dist="38100" dir="2700000" algn="tl" rotWithShape="0">
                    <a:prstClr val="black">
                      <a:alpha val="40000"/>
                    </a:prstClr>
                  </a:outerShdw>
                </a:effectLst>
              </a:rPr>
              <a:t>product</a:t>
            </a:r>
          </a:p>
          <a:p>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408430612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Length</a:t>
            </a:r>
            <a:endParaRPr lang="en-US" dirty="0"/>
          </a:p>
        </p:txBody>
      </p:sp>
      <p:sp>
        <p:nvSpPr>
          <p:cNvPr id="3" name="Content Placeholder 2"/>
          <p:cNvSpPr>
            <a:spLocks noGrp="1"/>
          </p:cNvSpPr>
          <p:nvPr>
            <p:ph idx="1"/>
          </p:nvPr>
        </p:nvSpPr>
        <p:spPr/>
        <p:txBody>
          <a:bodyPr/>
          <a:lstStyle/>
          <a:p>
            <a:r>
              <a:rPr lang="en-US" sz="4000" dirty="0">
                <a:effectLst>
                  <a:outerShdw blurRad="50800" dist="38100" dir="2700000" algn="tl" rotWithShape="0">
                    <a:prstClr val="black">
                      <a:alpha val="40000"/>
                    </a:prstClr>
                  </a:outerShdw>
                </a:effectLst>
              </a:rPr>
              <a:t>Program times can now vary, rather than being tied to a single length. </a:t>
            </a:r>
            <a:r>
              <a:rPr lang="en-US" sz="4000" dirty="0" smtClean="0">
                <a:effectLst>
                  <a:outerShdw blurRad="50800" dist="38100" dir="2700000" algn="tl" rotWithShape="0">
                    <a:prstClr val="black">
                      <a:alpha val="40000"/>
                    </a:prstClr>
                  </a:outerShdw>
                </a:effectLst>
              </a:rPr>
              <a:t>The Editor </a:t>
            </a:r>
            <a:r>
              <a:rPr lang="en-US" sz="4000" dirty="0">
                <a:effectLst>
                  <a:outerShdw blurRad="50800" dist="38100" dir="2700000" algn="tl" rotWithShape="0">
                    <a:prstClr val="black">
                      <a:alpha val="40000"/>
                    </a:prstClr>
                  </a:outerShdw>
                </a:effectLst>
              </a:rPr>
              <a:t>is concerned with effectiveness of the presentation, not a </a:t>
            </a:r>
            <a:r>
              <a:rPr lang="en-US" sz="4000" dirty="0" smtClean="0">
                <a:effectLst>
                  <a:outerShdw blurRad="50800" dist="38100" dir="2700000" algn="tl" rotWithShape="0">
                    <a:prstClr val="black">
                      <a:alpha val="40000"/>
                    </a:prstClr>
                  </a:outerShdw>
                </a:effectLst>
              </a:rPr>
              <a:t>predetermined time. </a:t>
            </a:r>
          </a:p>
          <a:p>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409462390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Rise of the </a:t>
            </a:r>
            <a:r>
              <a:rPr lang="en-US" dirty="0" err="1">
                <a:effectLst/>
              </a:rPr>
              <a:t>Preditor</a:t>
            </a:r>
            <a:r>
              <a:rPr lang="en-US" dirty="0">
                <a:effectLst/>
              </a:rPr>
              <a:t> </a:t>
            </a:r>
            <a:endParaRPr lang="en-US" dirty="0"/>
          </a:p>
        </p:txBody>
      </p:sp>
      <p:sp>
        <p:nvSpPr>
          <p:cNvPr id="3" name="Content Placeholder 2"/>
          <p:cNvSpPr>
            <a:spLocks noGrp="1"/>
          </p:cNvSpPr>
          <p:nvPr>
            <p:ph idx="1"/>
          </p:nvPr>
        </p:nvSpPr>
        <p:spPr/>
        <p:txBody>
          <a:bodyPr>
            <a:normAutofit lnSpcReduction="10000"/>
          </a:bodyPr>
          <a:lstStyle/>
          <a:p>
            <a:r>
              <a:rPr lang="en-US" sz="3600" dirty="0" err="1">
                <a:effectLst>
                  <a:outerShdw blurRad="50800" dist="38100" dir="2700000" algn="tl" rotWithShape="0">
                    <a:prstClr val="black">
                      <a:alpha val="40000"/>
                    </a:prstClr>
                  </a:outerShdw>
                </a:effectLst>
              </a:rPr>
              <a:t>Preditors</a:t>
            </a:r>
            <a:r>
              <a:rPr lang="en-US" sz="3600" dirty="0">
                <a:effectLst>
                  <a:outerShdw blurRad="50800" dist="38100" dir="2700000" algn="tl" rotWithShape="0">
                    <a:prstClr val="black">
                      <a:alpha val="40000"/>
                    </a:prstClr>
                  </a:outerShdw>
                </a:effectLst>
              </a:rPr>
              <a:t> are Producer/Editors. They are responsible for their shows, and control the creative content. This addresses the lower budgets that resulted from smaller audiences for all shows. Examples abound in Reality Shows, but they are also prominent in online series. </a:t>
            </a:r>
            <a:endParaRPr lang="en-US" sz="3600" dirty="0" smtClean="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377207397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Modern Editor</a:t>
            </a:r>
            <a:endParaRPr lang="en-US" dirty="0"/>
          </a:p>
        </p:txBody>
      </p:sp>
      <p:sp>
        <p:nvSpPr>
          <p:cNvPr id="3" name="Content Placeholder 2"/>
          <p:cNvSpPr>
            <a:spLocks noGrp="1"/>
          </p:cNvSpPr>
          <p:nvPr>
            <p:ph idx="1"/>
          </p:nvPr>
        </p:nvSpPr>
        <p:spPr>
          <a:xfrm>
            <a:off x="4495800" y="768730"/>
            <a:ext cx="4149725" cy="5498719"/>
          </a:xfrm>
        </p:spPr>
        <p:txBody>
          <a:bodyPr>
            <a:normAutofit lnSpcReduction="10000"/>
          </a:bodyPr>
          <a:lstStyle/>
          <a:p>
            <a:r>
              <a:rPr lang="en-US" sz="3200" dirty="0" smtClean="0">
                <a:effectLst>
                  <a:outerShdw blurRad="50800" dist="38100" dir="2700000" algn="tl" rotWithShape="0">
                    <a:prstClr val="black">
                      <a:alpha val="40000"/>
                    </a:prstClr>
                  </a:outerShdw>
                </a:effectLst>
              </a:rPr>
              <a:t>Editing </a:t>
            </a:r>
            <a:r>
              <a:rPr lang="en-US" sz="3200" dirty="0">
                <a:effectLst>
                  <a:outerShdw blurRad="50800" dist="38100" dir="2700000" algn="tl" rotWithShape="0">
                    <a:prstClr val="black">
                      <a:alpha val="40000"/>
                    </a:prstClr>
                  </a:outerShdw>
                </a:effectLst>
              </a:rPr>
              <a:t>(picture</a:t>
            </a:r>
            <a:r>
              <a:rPr lang="en-US" sz="3200" dirty="0" smtClean="0">
                <a:effectLst>
                  <a:outerShdw blurRad="50800" dist="38100" dir="2700000" algn="tl" rotWithShape="0">
                    <a:prstClr val="black">
                      <a:alpha val="40000"/>
                    </a:prstClr>
                  </a:outerShdw>
                </a:effectLst>
              </a:rPr>
              <a:t>)</a:t>
            </a:r>
          </a:p>
          <a:p>
            <a:r>
              <a:rPr lang="en-US" sz="3200" dirty="0" smtClean="0">
                <a:effectLst>
                  <a:outerShdw blurRad="50800" dist="38100" dir="2700000" algn="tl" rotWithShape="0">
                    <a:prstClr val="black">
                      <a:alpha val="40000"/>
                    </a:prstClr>
                  </a:outerShdw>
                </a:effectLst>
              </a:rPr>
              <a:t>Sound</a:t>
            </a:r>
          </a:p>
          <a:p>
            <a:r>
              <a:rPr lang="en-US" sz="3200" dirty="0" smtClean="0">
                <a:effectLst>
                  <a:outerShdw blurRad="50800" dist="38100" dir="2700000" algn="tl" rotWithShape="0">
                    <a:prstClr val="black">
                      <a:alpha val="40000"/>
                    </a:prstClr>
                  </a:outerShdw>
                </a:effectLst>
              </a:rPr>
              <a:t>Music</a:t>
            </a:r>
          </a:p>
          <a:p>
            <a:r>
              <a:rPr lang="en-US" sz="3200" dirty="0" smtClean="0">
                <a:effectLst>
                  <a:outerShdw blurRad="50800" dist="38100" dir="2700000" algn="tl" rotWithShape="0">
                    <a:prstClr val="black">
                      <a:alpha val="40000"/>
                    </a:prstClr>
                  </a:outerShdw>
                </a:effectLst>
              </a:rPr>
              <a:t>Graphics</a:t>
            </a:r>
          </a:p>
          <a:p>
            <a:r>
              <a:rPr lang="en-US" sz="3200" dirty="0" smtClean="0">
                <a:effectLst>
                  <a:outerShdw blurRad="50800" dist="38100" dir="2700000" algn="tl" rotWithShape="0">
                    <a:prstClr val="black">
                      <a:alpha val="40000"/>
                    </a:prstClr>
                  </a:outerShdw>
                </a:effectLst>
              </a:rPr>
              <a:t>Animation</a:t>
            </a:r>
          </a:p>
          <a:p>
            <a:r>
              <a:rPr lang="en-US" sz="3200" dirty="0" smtClean="0">
                <a:effectLst>
                  <a:outerShdw blurRad="50800" dist="38100" dir="2700000" algn="tl" rotWithShape="0">
                    <a:prstClr val="black">
                      <a:alpha val="40000"/>
                    </a:prstClr>
                  </a:outerShdw>
                </a:effectLst>
              </a:rPr>
              <a:t>VFX</a:t>
            </a:r>
          </a:p>
          <a:p>
            <a:r>
              <a:rPr lang="en-US" sz="3200" dirty="0" smtClean="0">
                <a:effectLst>
                  <a:outerShdw blurRad="50800" dist="38100" dir="2700000" algn="tl" rotWithShape="0">
                    <a:prstClr val="black">
                      <a:alpha val="40000"/>
                    </a:prstClr>
                  </a:outerShdw>
                </a:effectLst>
              </a:rPr>
              <a:t>Composition</a:t>
            </a:r>
          </a:p>
          <a:p>
            <a:r>
              <a:rPr lang="en-US" sz="3200" dirty="0" smtClean="0">
                <a:effectLst>
                  <a:outerShdw blurRad="50800" dist="38100" dir="2700000" algn="tl" rotWithShape="0">
                    <a:prstClr val="black">
                      <a:alpha val="40000"/>
                    </a:prstClr>
                  </a:outerShdw>
                </a:effectLst>
              </a:rPr>
              <a:t>Deliverables </a:t>
            </a:r>
          </a:p>
          <a:p>
            <a:endParaRPr lang="en-US" dirty="0">
              <a:effectLst>
                <a:outerShdw blurRad="50800" dist="38100" dir="2700000" algn="tl" rotWithShape="0">
                  <a:prstClr val="black">
                    <a:alpha val="40000"/>
                  </a:prstClr>
                </a:outerShdw>
              </a:effectLst>
            </a:endParaRPr>
          </a:p>
        </p:txBody>
      </p:sp>
      <p:sp>
        <p:nvSpPr>
          <p:cNvPr id="4" name="Text Placeholder 3"/>
          <p:cNvSpPr>
            <a:spLocks noGrp="1"/>
          </p:cNvSpPr>
          <p:nvPr>
            <p:ph type="body" sz="half" idx="2"/>
          </p:nvPr>
        </p:nvSpPr>
        <p:spPr/>
        <p:txBody>
          <a:bodyPr/>
          <a:lstStyle/>
          <a:p>
            <a:r>
              <a:rPr lang="en-US" sz="2800" dirty="0">
                <a:effectLst/>
              </a:rPr>
              <a:t>Skills for Editors now include all software </a:t>
            </a:r>
            <a:r>
              <a:rPr lang="en-US" sz="2800" dirty="0" smtClean="0">
                <a:effectLst/>
              </a:rPr>
              <a:t>needed to post a production:</a:t>
            </a:r>
            <a:endParaRPr lang="en-US" sz="2800" dirty="0"/>
          </a:p>
        </p:txBody>
      </p:sp>
    </p:spTree>
    <p:extLst>
      <p:ext uri="{BB962C8B-B14F-4D97-AF65-F5344CB8AC3E}">
        <p14:creationId xmlns:p14="http://schemas.microsoft.com/office/powerpoint/2010/main" xmlns="" val="45074479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Future is Now </a:t>
            </a:r>
            <a:endParaRPr lang="en-US" dirty="0"/>
          </a:p>
        </p:txBody>
      </p:sp>
      <p:sp>
        <p:nvSpPr>
          <p:cNvPr id="3" name="Content Placeholder 2"/>
          <p:cNvSpPr>
            <a:spLocks noGrp="1"/>
          </p:cNvSpPr>
          <p:nvPr>
            <p:ph idx="1"/>
          </p:nvPr>
        </p:nvSpPr>
        <p:spPr/>
        <p:txBody>
          <a:bodyPr>
            <a:normAutofit fontScale="92500"/>
          </a:bodyPr>
          <a:lstStyle/>
          <a:p>
            <a:r>
              <a:rPr lang="en-US" sz="3600" dirty="0">
                <a:effectLst>
                  <a:outerShdw blurRad="50800" dist="38100" dir="2700000" algn="tl" rotWithShape="0">
                    <a:prstClr val="black">
                      <a:alpha val="40000"/>
                    </a:prstClr>
                  </a:outerShdw>
                </a:effectLst>
              </a:rPr>
              <a:t>Make a 3D space with multiple cameras, and create your shots </a:t>
            </a:r>
            <a:r>
              <a:rPr lang="en-US" sz="3600" u="sng" dirty="0">
                <a:effectLst>
                  <a:outerShdw blurRad="50800" dist="38100" dir="2700000" algn="tl" rotWithShape="0">
                    <a:prstClr val="black">
                      <a:alpha val="40000"/>
                    </a:prstClr>
                  </a:outerShdw>
                </a:effectLst>
              </a:rPr>
              <a:t>after</a:t>
            </a:r>
            <a:r>
              <a:rPr lang="en-US" sz="3600" dirty="0">
                <a:effectLst>
                  <a:outerShdw blurRad="50800" dist="38100" dir="2700000" algn="tl" rotWithShape="0">
                    <a:prstClr val="black">
                      <a:alpha val="40000"/>
                    </a:prstClr>
                  </a:outerShdw>
                </a:effectLst>
              </a:rPr>
              <a:t> shooting is done. </a:t>
            </a:r>
            <a:endParaRPr lang="en-US" sz="3600" dirty="0" smtClean="0">
              <a:effectLst>
                <a:outerShdw blurRad="50800" dist="38100" dir="2700000" algn="tl" rotWithShape="0">
                  <a:prstClr val="black">
                    <a:alpha val="40000"/>
                  </a:prstClr>
                </a:outerShdw>
              </a:effectLst>
            </a:endParaRPr>
          </a:p>
          <a:p>
            <a:r>
              <a:rPr lang="en-US" sz="3600" dirty="0">
                <a:effectLst>
                  <a:outerShdw blurRad="50800" dist="38100" dir="2700000" algn="tl" rotWithShape="0">
                    <a:prstClr val="black">
                      <a:alpha val="40000"/>
                    </a:prstClr>
                  </a:outerShdw>
                </a:effectLst>
              </a:rPr>
              <a:t>The proximity of the shots as well as the angles can be chosen </a:t>
            </a:r>
            <a:r>
              <a:rPr lang="en-US" sz="3600" dirty="0" smtClean="0">
                <a:effectLst>
                  <a:outerShdw blurRad="50800" dist="38100" dir="2700000" algn="tl" rotWithShape="0">
                    <a:prstClr val="black">
                      <a:alpha val="40000"/>
                    </a:prstClr>
                  </a:outerShdw>
                </a:effectLst>
              </a:rPr>
              <a:t>in the edit bay. </a:t>
            </a:r>
            <a:r>
              <a:rPr lang="en-US" sz="3600" dirty="0">
                <a:effectLst>
                  <a:outerShdw blurRad="50800" dist="38100" dir="2700000" algn="tl" rotWithShape="0">
                    <a:prstClr val="black">
                      <a:alpha val="40000"/>
                    </a:prstClr>
                  </a:outerShdw>
                </a:effectLst>
              </a:rPr>
              <a:t>Thus, not only the director but the editor can shoot the picture. </a:t>
            </a:r>
            <a:endParaRPr lang="en-US" sz="3600" dirty="0" smtClean="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332116452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10/20/14</a:t>
            </a:r>
            <a:endParaRPr lang="en-US"/>
          </a:p>
        </p:txBody>
      </p:sp>
      <p:sp>
        <p:nvSpPr>
          <p:cNvPr id="5" name="Title 1"/>
          <p:cNvSpPr>
            <a:spLocks noGrp="1"/>
          </p:cNvSpPr>
          <p:nvPr>
            <p:ph type="title"/>
          </p:nvPr>
        </p:nvSpPr>
        <p:spPr>
          <a:xfrm>
            <a:off x="428625" y="479720"/>
            <a:ext cx="8229600" cy="1143000"/>
          </a:xfrm>
        </p:spPr>
        <p:txBody>
          <a:bodyPr/>
          <a:lstStyle/>
          <a:p>
            <a:pPr eaLnBrk="1" hangingPunct="1">
              <a:defRPr/>
            </a:pPr>
            <a:r>
              <a:rPr lang="en-US" sz="3600" dirty="0" smtClean="0">
                <a:solidFill>
                  <a:schemeClr val="accent4">
                    <a:lumMod val="50000"/>
                  </a:schemeClr>
                </a:solidFill>
                <a:effectLst>
                  <a:outerShdw blurRad="38100" dist="38100" dir="2700000" algn="tl">
                    <a:srgbClr val="000000">
                      <a:alpha val="43137"/>
                    </a:srgbClr>
                  </a:outerShdw>
                </a:effectLst>
                <a:latin typeface="Baskerville Old Face" pitchFamily="18" charset="0"/>
              </a:rPr>
              <a:t>About OMICS Group Conferences</a:t>
            </a:r>
          </a:p>
        </p:txBody>
      </p:sp>
      <p:sp>
        <p:nvSpPr>
          <p:cNvPr id="6" name="Content Placeholder 2"/>
          <p:cNvSpPr>
            <a:spLocks noGrp="1"/>
          </p:cNvSpPr>
          <p:nvPr>
            <p:ph idx="1"/>
          </p:nvPr>
        </p:nvSpPr>
        <p:spPr>
          <a:xfrm>
            <a:off x="571500" y="1765595"/>
            <a:ext cx="7972425" cy="4483100"/>
          </a:xfrm>
          <a:solidFill>
            <a:schemeClr val="accent4">
              <a:lumMod val="60000"/>
              <a:lumOff val="40000"/>
            </a:schemeClr>
          </a:solidFill>
        </p:spPr>
        <p:txBody>
          <a:bodyPr/>
          <a:lstStyle/>
          <a:p>
            <a:pPr algn="just" eaLnBrk="1" hangingPunct="1">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eaLnBrk="1" hangingPunct="1">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Dan Smith</a:t>
            </a:r>
          </a:p>
          <a:p>
            <a:r>
              <a:rPr lang="en-US" dirty="0" err="1" smtClean="0"/>
              <a:t>dsmith@mtsac.edu</a:t>
            </a:r>
            <a:endParaRPr lang="en-US" dirty="0"/>
          </a:p>
        </p:txBody>
      </p:sp>
    </p:spTree>
    <p:extLst>
      <p:ext uri="{BB962C8B-B14F-4D97-AF65-F5344CB8AC3E}">
        <p14:creationId xmlns:p14="http://schemas.microsoft.com/office/powerpoint/2010/main" xmlns="" val="296972265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7" y="2264414"/>
            <a:ext cx="8262740" cy="1880050"/>
          </a:xfrm>
        </p:spPr>
        <p:txBody>
          <a:bodyPr/>
          <a:lstStyle/>
          <a:p>
            <a:r>
              <a:rPr lang="en-US" sz="6600" b="1" dirty="0">
                <a:effectLst>
                  <a:outerShdw blurRad="50800" dist="38100" dir="2700000" algn="tl" rotWithShape="0">
                    <a:prstClr val="black">
                      <a:alpha val="40000"/>
                    </a:prstClr>
                  </a:outerShdw>
                </a:effectLst>
              </a:rPr>
              <a:t>The Editor as Auteur</a:t>
            </a:r>
            <a:r>
              <a:rPr lang="en-US" sz="6000" dirty="0">
                <a:effectLst>
                  <a:outerShdw blurRad="50800" dist="38100" dir="2700000" algn="tl" rotWithShape="0">
                    <a:prstClr val="black">
                      <a:alpha val="40000"/>
                    </a:prstClr>
                  </a:outerShdw>
                </a:effectLst>
              </a:rPr>
              <a:t> </a:t>
            </a:r>
          </a:p>
        </p:txBody>
      </p:sp>
      <p:sp>
        <p:nvSpPr>
          <p:cNvPr id="3" name="Subtitle 2"/>
          <p:cNvSpPr>
            <a:spLocks noGrp="1"/>
          </p:cNvSpPr>
          <p:nvPr>
            <p:ph type="subTitle" idx="1"/>
          </p:nvPr>
        </p:nvSpPr>
        <p:spPr>
          <a:xfrm>
            <a:off x="493776" y="4586392"/>
            <a:ext cx="7861678" cy="1658960"/>
          </a:xfrm>
        </p:spPr>
        <p:txBody>
          <a:bodyPr/>
          <a:lstStyle/>
          <a:p>
            <a:r>
              <a:rPr lang="en-US" sz="2800" b="1" dirty="0">
                <a:effectLst/>
              </a:rPr>
              <a:t>The Modern Primacy of Editors and </a:t>
            </a:r>
            <a:r>
              <a:rPr lang="en-US" sz="2800" b="1" dirty="0" err="1">
                <a:effectLst/>
              </a:rPr>
              <a:t>Preditors</a:t>
            </a:r>
            <a:r>
              <a:rPr lang="en-US" sz="2800" dirty="0">
                <a:effectLst/>
              </a:rPr>
              <a:t> </a:t>
            </a:r>
            <a:endParaRPr lang="en-US" sz="2800" dirty="0" smtClean="0">
              <a:effectLst/>
            </a:endParaRPr>
          </a:p>
          <a:p>
            <a:endParaRPr lang="en-US" dirty="0">
              <a:effectLst/>
            </a:endParaRPr>
          </a:p>
          <a:p>
            <a:endParaRPr lang="en-US" dirty="0" smtClean="0"/>
          </a:p>
          <a:p>
            <a:r>
              <a:rPr lang="en-US" dirty="0" smtClean="0"/>
              <a:t>Dan Smith, Mt</a:t>
            </a:r>
            <a:r>
              <a:rPr lang="en-US" dirty="0"/>
              <a:t>. San Antonio </a:t>
            </a:r>
            <a:r>
              <a:rPr lang="en-US" dirty="0" smtClean="0"/>
              <a:t>College, Walnut</a:t>
            </a:r>
            <a:r>
              <a:rPr lang="en-US" dirty="0"/>
              <a:t>, California</a:t>
            </a:r>
          </a:p>
          <a:p>
            <a:endParaRPr lang="en-US" dirty="0"/>
          </a:p>
        </p:txBody>
      </p:sp>
    </p:spTree>
    <p:extLst>
      <p:ext uri="{BB962C8B-B14F-4D97-AF65-F5344CB8AC3E}">
        <p14:creationId xmlns:p14="http://schemas.microsoft.com/office/powerpoint/2010/main" xmlns="" val="97228145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Auteur Theory of </a:t>
            </a:r>
            <a:r>
              <a:rPr lang="en-US" dirty="0" smtClean="0">
                <a:effectLst/>
              </a:rPr>
              <a:t>Film</a:t>
            </a:r>
            <a:endParaRPr lang="en-US" dirty="0"/>
          </a:p>
        </p:txBody>
      </p:sp>
      <p:sp>
        <p:nvSpPr>
          <p:cNvPr id="3" name="Content Placeholder 2"/>
          <p:cNvSpPr>
            <a:spLocks noGrp="1"/>
          </p:cNvSpPr>
          <p:nvPr>
            <p:ph idx="1"/>
          </p:nvPr>
        </p:nvSpPr>
        <p:spPr/>
        <p:txBody>
          <a:bodyPr/>
          <a:lstStyle/>
          <a:p>
            <a:pPr marL="0" indent="0">
              <a:buNone/>
            </a:pPr>
            <a:r>
              <a:rPr lang="en-US" sz="4400" dirty="0">
                <a:effectLst>
                  <a:outerShdw blurRad="50800" dist="38100" dir="2700000" algn="tl" rotWithShape="0">
                    <a:prstClr val="black">
                      <a:alpha val="40000"/>
                    </a:prstClr>
                  </a:outerShdw>
                </a:effectLst>
              </a:rPr>
              <a:t>Because the Director is involved in all three phases of production, the Director can be considered the Author (Auteur) of the film </a:t>
            </a:r>
            <a:endParaRPr lang="en-US" sz="4400" dirty="0" smtClean="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193434461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Nonlinear filmmaking </a:t>
            </a:r>
            <a:endParaRPr lang="en-US" dirty="0"/>
          </a:p>
        </p:txBody>
      </p:sp>
      <p:sp>
        <p:nvSpPr>
          <p:cNvPr id="3" name="Content Placeholder 2"/>
          <p:cNvSpPr>
            <a:spLocks noGrp="1"/>
          </p:cNvSpPr>
          <p:nvPr>
            <p:ph idx="1"/>
          </p:nvPr>
        </p:nvSpPr>
        <p:spPr/>
        <p:txBody>
          <a:bodyPr>
            <a:normAutofit lnSpcReduction="10000"/>
          </a:bodyPr>
          <a:lstStyle/>
          <a:p>
            <a:r>
              <a:rPr lang="en-US" sz="3200" dirty="0">
                <a:effectLst>
                  <a:outerShdw blurRad="50800" dist="38100" dir="2700000" algn="tl" rotWithShape="0">
                    <a:prstClr val="black">
                      <a:alpha val="40000"/>
                    </a:prstClr>
                  </a:outerShdw>
                </a:effectLst>
              </a:rPr>
              <a:t>“Nonlinear filmmaking” (Lucas) involves writing and shooting </a:t>
            </a:r>
            <a:r>
              <a:rPr lang="en-US" sz="3200" u="sng" dirty="0">
                <a:effectLst>
                  <a:outerShdw blurRad="50800" dist="38100" dir="2700000" algn="tl" rotWithShape="0">
                    <a:prstClr val="black">
                      <a:alpha val="40000"/>
                    </a:prstClr>
                  </a:outerShdw>
                </a:effectLst>
              </a:rPr>
              <a:t>after </a:t>
            </a:r>
            <a:r>
              <a:rPr lang="en-US" sz="3200" dirty="0">
                <a:effectLst>
                  <a:outerShdw blurRad="50800" dist="38100" dir="2700000" algn="tl" rotWithShape="0">
                    <a:prstClr val="black">
                      <a:alpha val="40000"/>
                    </a:prstClr>
                  </a:outerShdw>
                </a:effectLst>
              </a:rPr>
              <a:t>principal photography, as a result of needs made apparent in the editing work. </a:t>
            </a:r>
          </a:p>
          <a:p>
            <a:r>
              <a:rPr lang="en-US" sz="3200" dirty="0">
                <a:effectLst>
                  <a:outerShdw blurRad="50800" dist="38100" dir="2700000" algn="tl" rotWithShape="0">
                    <a:prstClr val="black">
                      <a:alpha val="40000"/>
                    </a:prstClr>
                  </a:outerShdw>
                </a:effectLst>
              </a:rPr>
              <a:t>Scenes are cut during Production, and VFX are built while live-action scenes are being shot. </a:t>
            </a:r>
            <a:endParaRPr lang="en-US" sz="3200" dirty="0" smtClean="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115260760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Autofit/>
          </a:bodyPr>
          <a:lstStyle/>
          <a:p>
            <a:r>
              <a:rPr lang="en-US" sz="3600" dirty="0">
                <a:effectLst>
                  <a:outerShdw blurRad="50800" dist="38100" dir="2700000" algn="tl" rotWithShape="0">
                    <a:prstClr val="black">
                      <a:alpha val="40000"/>
                    </a:prstClr>
                  </a:outerShdw>
                </a:effectLst>
              </a:rPr>
              <a:t>Editing functions now occur during all phases of production, not just Post </a:t>
            </a:r>
            <a:r>
              <a:rPr lang="en-US" sz="3600" dirty="0" smtClean="0">
                <a:effectLst>
                  <a:outerShdw blurRad="50800" dist="38100" dir="2700000" algn="tl" rotWithShape="0">
                    <a:prstClr val="black">
                      <a:alpha val="40000"/>
                    </a:prstClr>
                  </a:outerShdw>
                </a:effectLst>
              </a:rPr>
              <a:t>Production</a:t>
            </a:r>
            <a:endParaRPr lang="en-US" sz="3600" dirty="0">
              <a:effectLst>
                <a:outerShdw blurRad="50800" dist="38100" dir="2700000" algn="tl" rotWithShape="0">
                  <a:prstClr val="black">
                    <a:alpha val="40000"/>
                  </a:prstClr>
                </a:outerShdw>
              </a:effectLst>
            </a:endParaRPr>
          </a:p>
        </p:txBody>
      </p:sp>
      <p:sp>
        <p:nvSpPr>
          <p:cNvPr id="4" name="Content Placeholder 3"/>
          <p:cNvSpPr>
            <a:spLocks noGrp="1"/>
          </p:cNvSpPr>
          <p:nvPr>
            <p:ph sz="half" idx="2"/>
          </p:nvPr>
        </p:nvSpPr>
        <p:spPr/>
        <p:txBody>
          <a:bodyPr>
            <a:noAutofit/>
          </a:bodyPr>
          <a:lstStyle/>
          <a:p>
            <a:r>
              <a:rPr lang="en-US" sz="3200" dirty="0">
                <a:effectLst>
                  <a:outerShdw blurRad="50800" dist="38100" dir="2700000" algn="tl" rotWithShape="0">
                    <a:prstClr val="black">
                      <a:alpha val="40000"/>
                    </a:prstClr>
                  </a:outerShdw>
                </a:effectLst>
              </a:rPr>
              <a:t>Editing Timelines are built during preproduction, often in the form of </a:t>
            </a:r>
            <a:r>
              <a:rPr lang="en-US" sz="3200" dirty="0" err="1">
                <a:effectLst>
                  <a:outerShdw blurRad="50800" dist="38100" dir="2700000" algn="tl" rotWithShape="0">
                    <a:prstClr val="black">
                      <a:alpha val="40000"/>
                    </a:prstClr>
                  </a:outerShdw>
                </a:effectLst>
              </a:rPr>
              <a:t>Previz</a:t>
            </a:r>
            <a:r>
              <a:rPr lang="en-US" sz="3200" dirty="0">
                <a:effectLst>
                  <a:outerShdw blurRad="50800" dist="38100" dir="2700000" algn="tl" rotWithShape="0">
                    <a:prstClr val="black">
                      <a:alpha val="40000"/>
                    </a:prstClr>
                  </a:outerShdw>
                </a:effectLst>
              </a:rPr>
              <a:t>, or Pre-Visualization </a:t>
            </a:r>
          </a:p>
        </p:txBody>
      </p:sp>
    </p:spTree>
    <p:extLst>
      <p:ext uri="{BB962C8B-B14F-4D97-AF65-F5344CB8AC3E}">
        <p14:creationId xmlns:p14="http://schemas.microsoft.com/office/powerpoint/2010/main" xmlns="" val="327481810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Previz</a:t>
            </a:r>
            <a:endParaRPr lang="en-US" dirty="0"/>
          </a:p>
        </p:txBody>
      </p:sp>
      <p:sp>
        <p:nvSpPr>
          <p:cNvPr id="3" name="Content Placeholder 2"/>
          <p:cNvSpPr>
            <a:spLocks noGrp="1"/>
          </p:cNvSpPr>
          <p:nvPr>
            <p:ph idx="1"/>
          </p:nvPr>
        </p:nvSpPr>
        <p:spPr/>
        <p:txBody>
          <a:bodyPr/>
          <a:lstStyle/>
          <a:p>
            <a:pPr lvl="0"/>
            <a:r>
              <a:rPr lang="en-US" sz="3600" dirty="0" err="1">
                <a:effectLst>
                  <a:outerShdw blurRad="50800" dist="38100" dir="2700000" algn="tl" rotWithShape="0">
                    <a:prstClr val="black">
                      <a:alpha val="40000"/>
                    </a:prstClr>
                  </a:outerShdw>
                </a:effectLst>
              </a:rPr>
              <a:t>Previz</a:t>
            </a:r>
            <a:r>
              <a:rPr lang="en-US" sz="3600" dirty="0">
                <a:effectLst>
                  <a:outerShdw blurRad="50800" dist="38100" dir="2700000" algn="tl" rotWithShape="0">
                    <a:prstClr val="black">
                      <a:alpha val="40000"/>
                    </a:prstClr>
                  </a:outerShdw>
                </a:effectLst>
              </a:rPr>
              <a:t> is used to assemble an editing timeline in Pre-Production.</a:t>
            </a:r>
          </a:p>
          <a:p>
            <a:r>
              <a:rPr lang="en-US" sz="3600" dirty="0">
                <a:effectLst>
                  <a:outerShdw blurRad="50800" dist="38100" dir="2700000" algn="tl" rotWithShape="0">
                    <a:prstClr val="black">
                      <a:alpha val="40000"/>
                    </a:prstClr>
                  </a:outerShdw>
                </a:effectLst>
              </a:rPr>
              <a:t>As Principal Photography and Visual Effects are completed they are put into the timeline. </a:t>
            </a:r>
            <a:endParaRPr lang="en-US" sz="3600" dirty="0" smtClean="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249279786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a:effectLst>
                  <a:outerShdw blurRad="50800" dist="38100" dir="2700000" algn="tl" rotWithShape="0">
                    <a:prstClr val="black">
                      <a:alpha val="40000"/>
                    </a:prstClr>
                  </a:outerShdw>
                </a:effectLst>
              </a:rPr>
              <a:t>Many filmmakers then insert principal photography footage into the timeline after each take, and decide upon subsequent takes based upon the resulting edit. </a:t>
            </a:r>
            <a:endParaRPr lang="en-US" sz="3600" dirty="0" smtClean="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150529856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effectLst>
                  <a:outerShdw blurRad="50800" dist="38100" dir="2700000" algn="tl" rotWithShape="0">
                    <a:prstClr val="black">
                      <a:alpha val="40000"/>
                    </a:prstClr>
                  </a:outerShdw>
                </a:effectLst>
              </a:rPr>
              <a:t>Cable </a:t>
            </a:r>
            <a:r>
              <a:rPr lang="en-US" sz="3600" dirty="0">
                <a:effectLst>
                  <a:outerShdw blurRad="50800" dist="38100" dir="2700000" algn="tl" rotWithShape="0">
                    <a:prstClr val="black">
                      <a:alpha val="40000"/>
                    </a:prstClr>
                  </a:outerShdw>
                </a:effectLst>
              </a:rPr>
              <a:t>miniseries increasingly function like motion pictures, with </a:t>
            </a:r>
            <a:r>
              <a:rPr lang="en-US" sz="3600" dirty="0" err="1">
                <a:effectLst>
                  <a:outerShdw blurRad="50800" dist="38100" dir="2700000" algn="tl" rotWithShape="0">
                    <a:prstClr val="black">
                      <a:alpha val="40000"/>
                    </a:prstClr>
                  </a:outerShdw>
                </a:effectLst>
              </a:rPr>
              <a:t>Previz</a:t>
            </a:r>
            <a:r>
              <a:rPr lang="en-US" sz="3600" dirty="0">
                <a:effectLst>
                  <a:outerShdw blurRad="50800" dist="38100" dir="2700000" algn="tl" rotWithShape="0">
                    <a:prstClr val="black">
                      <a:alpha val="40000"/>
                    </a:prstClr>
                  </a:outerShdw>
                </a:effectLst>
              </a:rPr>
              <a:t> to minimize expenditures, and a unique editing rhythm to give the show a distinctive “feel” </a:t>
            </a:r>
          </a:p>
        </p:txBody>
      </p:sp>
    </p:spTree>
    <p:extLst>
      <p:ext uri="{BB962C8B-B14F-4D97-AF65-F5344CB8AC3E}">
        <p14:creationId xmlns:p14="http://schemas.microsoft.com/office/powerpoint/2010/main" xmlns="" val="934908893"/>
      </p:ext>
    </p:extLst>
  </p:cSld>
  <p:clrMapOvr>
    <a:masterClrMapping/>
  </p:clrMapOvr>
  <p:transition spd="slow">
    <p:wipe/>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188</TotalTime>
  <Words>1138</Words>
  <Application>Microsoft Macintosh PowerPoint</Application>
  <PresentationFormat>On-screen Show (4:3)</PresentationFormat>
  <Paragraphs>91</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Habitat</vt:lpstr>
      <vt:lpstr>About OMICS Group</vt:lpstr>
      <vt:lpstr>About OMICS Group Conferences</vt:lpstr>
      <vt:lpstr>The Editor as Auteur </vt:lpstr>
      <vt:lpstr>Auteur Theory of Film</vt:lpstr>
      <vt:lpstr>Nonlinear filmmaking </vt:lpstr>
      <vt:lpstr>Slide 6</vt:lpstr>
      <vt:lpstr>Previz</vt:lpstr>
      <vt:lpstr>Slide 8</vt:lpstr>
      <vt:lpstr>Slide 9</vt:lpstr>
      <vt:lpstr>Slide 10</vt:lpstr>
      <vt:lpstr>Reality Shows</vt:lpstr>
      <vt:lpstr>Sitcoms and 1-Hour dramas </vt:lpstr>
      <vt:lpstr>News</vt:lpstr>
      <vt:lpstr>Web Production</vt:lpstr>
      <vt:lpstr>Advertising</vt:lpstr>
      <vt:lpstr>Program Length</vt:lpstr>
      <vt:lpstr>The Rise of the Preditor </vt:lpstr>
      <vt:lpstr>The Modern Editor</vt:lpstr>
      <vt:lpstr>The Future is Now </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Editor as Auteur </dc:title>
  <dc:creator>Daniel Smith</dc:creator>
  <cp:lastModifiedBy>niveditha-s</cp:lastModifiedBy>
  <cp:revision>15</cp:revision>
  <cp:lastPrinted>2014-10-15T04:24:39Z</cp:lastPrinted>
  <dcterms:created xsi:type="dcterms:W3CDTF">2014-10-09T12:26:49Z</dcterms:created>
  <dcterms:modified xsi:type="dcterms:W3CDTF">2014-10-31T12:19:16Z</dcterms:modified>
</cp:coreProperties>
</file>