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77" r:id="rId3"/>
    <p:sldId id="278" r:id="rId4"/>
    <p:sldId id="261" r:id="rId5"/>
    <p:sldId id="262" r:id="rId6"/>
    <p:sldId id="264" r:id="rId7"/>
    <p:sldId id="266" r:id="rId8"/>
    <p:sldId id="259" r:id="rId9"/>
    <p:sldId id="260" r:id="rId10"/>
    <p:sldId id="279" r:id="rId11"/>
    <p:sldId id="267" r:id="rId12"/>
    <p:sldId id="268" r:id="rId13"/>
    <p:sldId id="257"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10716510"/>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Annual Review of Competence Progression (</a:t>
            </a:r>
            <a:r>
              <a:rPr sz="1200" b="1">
                <a:latin typeface="Calibri"/>
                <a:ea typeface="Calibri"/>
                <a:cs typeface="Calibri"/>
                <a:sym typeface="Calibri"/>
              </a:rPr>
              <a:t>ARCP</a:t>
            </a:r>
            <a:r>
              <a:rPr sz="1200">
                <a:latin typeface="Calibri"/>
                <a:ea typeface="Calibri"/>
                <a:cs typeface="Calibri"/>
                <a:sym typeface="Calibri"/>
              </a:rPr>
              <a:t>) is a summative event which will determine your level of achievement and </a:t>
            </a:r>
            <a:r>
              <a:rPr sz="1200" b="1">
                <a:latin typeface="Calibri"/>
                <a:ea typeface="Calibri"/>
                <a:cs typeface="Calibri"/>
                <a:sym typeface="Calibri"/>
              </a:rPr>
              <a:t>define</a:t>
            </a:r>
            <a:r>
              <a:rPr sz="1200">
                <a:latin typeface="Calibri"/>
                <a:ea typeface="Calibri"/>
                <a:cs typeface="Calibri"/>
                <a:sym typeface="Calibri"/>
              </a:rPr>
              <a:t> what progress you are making. It therefore records evidence of your training during the year.</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WBAs – at least 50% by consultants, minimum 40/ year. Higher in different trusts.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prstGeom prst="rect">
            <a:avLst/>
          </a:prstGeom>
        </p:spPr>
        <p:txBody>
          <a:bodyPr/>
          <a:lstStyle/>
          <a:p>
            <a:pPr lvl="0"/>
            <a:endParaRPr/>
          </a:p>
        </p:txBody>
      </p:sp>
      <p:sp>
        <p:nvSpPr>
          <p:cNvPr id="63" name="Shape 63"/>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European Working Time Directive is a law passed by the European Parliament and accepted into UK law. It is based on Health and Safety principles and would be enforced by The Health and Safety Executive. It came into force for the majority of the workforce in 1998 with a phased cut in hours for doctors in training to prevent damage to patient care and safety in the short term.</a:t>
            </a:r>
          </a:p>
          <a:p>
            <a:pPr lvl="0" defTabSz="914400">
              <a:lnSpc>
                <a:spcPct val="100000"/>
              </a:lnSpc>
              <a:defRPr sz="1800"/>
            </a:pPr>
            <a:r>
              <a:rPr sz="1200">
                <a:latin typeface="Calibri"/>
                <a:ea typeface="Calibri"/>
                <a:cs typeface="Calibri"/>
                <a:sym typeface="Calibri"/>
              </a:rPr>
              <a:t>Essentially it limits all workers in the EU to 56 hours per week from August 07 and 48 hours by August 2009.</a:t>
            </a:r>
          </a:p>
          <a:p>
            <a:pPr lvl="0" defTabSz="914400">
              <a:lnSpc>
                <a:spcPct val="100000"/>
              </a:lnSpc>
              <a:defRPr sz="1800"/>
            </a:pPr>
            <a:r>
              <a:rPr sz="1200">
                <a:latin typeface="Calibri"/>
                <a:ea typeface="Calibri"/>
                <a:cs typeface="Calibri"/>
                <a:sym typeface="Calibri"/>
              </a:rPr>
              <a:t>It imposes rest requirements of:</a:t>
            </a:r>
          </a:p>
          <a:p>
            <a:pPr lvl="0" defTabSz="914400">
              <a:lnSpc>
                <a:spcPct val="100000"/>
              </a:lnSpc>
              <a:defRPr sz="1800"/>
            </a:pPr>
            <a:r>
              <a:rPr sz="1200">
                <a:latin typeface="Calibri"/>
                <a:ea typeface="Calibri"/>
                <a:cs typeface="Calibri"/>
                <a:sym typeface="Calibri"/>
              </a:rPr>
              <a:t>11 hours continuous rest in 24 hours.</a:t>
            </a:r>
          </a:p>
          <a:p>
            <a:pPr lvl="0" defTabSz="914400">
              <a:lnSpc>
                <a:spcPct val="100000"/>
              </a:lnSpc>
              <a:defRPr sz="1800"/>
            </a:pPr>
            <a:r>
              <a:rPr sz="1200">
                <a:latin typeface="Calibri"/>
                <a:ea typeface="Calibri"/>
                <a:cs typeface="Calibri"/>
                <a:sym typeface="Calibri"/>
              </a:rPr>
              <a:t>24 hours continuous rest in 7 days or 48 hours in 14 days</a:t>
            </a:r>
          </a:p>
          <a:p>
            <a:pPr lvl="0" defTabSz="914400">
              <a:lnSpc>
                <a:spcPct val="100000"/>
              </a:lnSpc>
              <a:defRPr sz="1800"/>
            </a:pPr>
            <a:r>
              <a:rPr sz="1200">
                <a:latin typeface="Calibri"/>
                <a:ea typeface="Calibri"/>
                <a:cs typeface="Calibri"/>
                <a:sym typeface="Calibri"/>
              </a:rPr>
              <a:t>20 minutes break in every shift over 6 hours.</a:t>
            </a:r>
          </a:p>
          <a:p>
            <a:pPr lvl="0" defTabSz="914400">
              <a:lnSpc>
                <a:spcPct val="100000"/>
              </a:lnSpc>
              <a:defRPr sz="1800"/>
            </a:pPr>
            <a:r>
              <a:rPr sz="1200">
                <a:latin typeface="Calibri"/>
                <a:ea typeface="Calibri"/>
                <a:cs typeface="Calibri"/>
                <a:sym typeface="Calibri"/>
              </a:rPr>
              <a:t>4 weeks annual leave.</a:t>
            </a:r>
          </a:p>
          <a:p>
            <a:pPr lvl="0" defTabSz="914400">
              <a:lnSpc>
                <a:spcPct val="100000"/>
              </a:lnSpc>
              <a:defRPr sz="1800"/>
            </a:pPr>
            <a:r>
              <a:rPr sz="1200">
                <a:latin typeface="Calibri"/>
                <a:ea typeface="Calibri"/>
                <a:cs typeface="Calibri"/>
                <a:sym typeface="Calibri"/>
              </a:rPr>
              <a:t>It also dictates that compensatory rest must be given for any interruptions of or delay in receiving rest periods.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pPr lvl="0"/>
            <a:endParaRPr/>
          </a:p>
        </p:txBody>
      </p:sp>
      <p:sp>
        <p:nvSpPr>
          <p:cNvPr id="69" name="Shape 69"/>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current paradigm of postgraduate medical training, which is organized around blocks of a specific amount of time in each rotation during residency, is naturally hampered with the EWTD, because it implies spending fewer hours a week in a rotation,” he adds. “Thus, the aims and objectives of the rotation cannot be achieved. One possible solution is to change the paradigm of medical training to one based on competency-based learning.”</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Dependence on rota management – patient care compromised if rota not well managed or poorly staffed hospital, adding pressure to a organisation that is understaffed and in debt.</a:t>
            </a:r>
          </a:p>
          <a:p>
            <a:pPr lvl="0" defTabSz="914400">
              <a:lnSpc>
                <a:spcPct val="100000"/>
              </a:lnSpc>
              <a:defRPr sz="1800"/>
            </a:pPr>
            <a:r>
              <a:rPr sz="1200">
                <a:latin typeface="Calibri"/>
                <a:ea typeface="Calibri"/>
                <a:cs typeface="Calibri"/>
                <a:sym typeface="Calibri"/>
              </a:rPr>
              <a:t>- The ratio rose from two doctors per 1000 people in 2000-1 to 2.4 in 2005-6, but it was still only two thirds the ratio in France, Germany, or Italy. BMJ 2008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pPr lvl="0"/>
            <a:endParaRPr/>
          </a:p>
        </p:txBody>
      </p:sp>
      <p:sp>
        <p:nvSpPr>
          <p:cNvPr id="94" name="Shape 94"/>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Parsons et al: Surgical emergencies, critical care, communication, teaching skills unchanged or better</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No study has looked at how much junior surgical residents practise their surgical skills</a:t>
            </a:r>
          </a:p>
          <a:p>
            <a:pPr marL="171450" lvl="0" indent="-171450" defTabSz="914400">
              <a:lnSpc>
                <a:spcPct val="100000"/>
              </a:lnSpc>
              <a:buSzPct val="100000"/>
              <a:buChar char="-"/>
              <a:defRPr sz="1800"/>
            </a:pPr>
            <a:r>
              <a:rPr sz="1200">
                <a:latin typeface="Calibri"/>
                <a:ea typeface="Calibri"/>
                <a:cs typeface="Calibri"/>
                <a:sym typeface="Calibri"/>
              </a:rPr>
              <a:t>There are however studies that looked at teaching surgical skills at an earlier level of medical training (ie medical student) and increase intensity and frequency of teaching to junior doctors</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UK DOH and Social security survey 1968 </a:t>
            </a:r>
          </a:p>
          <a:p>
            <a:pPr marL="171450" lvl="0" indent="-171450" defTabSz="914400">
              <a:lnSpc>
                <a:spcPct val="100000"/>
              </a:lnSpc>
              <a:buSzPct val="100000"/>
              <a:buChar char="-"/>
              <a:defRPr sz="1800"/>
            </a:pPr>
            <a:r>
              <a:rPr sz="1200">
                <a:latin typeface="Calibri"/>
                <a:ea typeface="Calibri"/>
                <a:cs typeface="Calibri"/>
                <a:sym typeface="Calibri"/>
              </a:rPr>
              <a:t>Junior doctors spend 20% of time in theatres (Organisation of the work of junior hospital doctors, DOH and social security 1971) vs study in 1991 – surgical PRHOs mainly based on wards or outpatients with considerably less time in theatres (Dowling and Barrett 1991)</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(e.g. WBAs, logbook, exam revision, general reading/study, courses, practising surgical/technical skills, teaching, research, audits,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pPr lvl="0"/>
            <a:endParaRPr/>
          </a:p>
        </p:txBody>
      </p:sp>
      <p:sp>
        <p:nvSpPr>
          <p:cNvPr id="113" name="Shape 11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(e.g. basic surgical skills, laparoscopic training, simulation training, etc.)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(e.g. WBAs, logbook, exam revision, general reading/study, courses, practising surgical/technical skills, teaching, research, audits, etc.)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pPr lvl="0"/>
            <a:endParaRPr/>
          </a:p>
        </p:txBody>
      </p:sp>
      <p:sp>
        <p:nvSpPr>
          <p:cNvPr id="124" name="Shape 12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Reality – 38 mins = 7.9% of total time spent on professional development outside of working hours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pPr lvl="0"/>
            <a:endParaRPr/>
          </a:p>
        </p:txBody>
      </p:sp>
      <p:sp>
        <p:nvSpPr>
          <p:cNvPr id="129" name="Shape 129"/>
          <p:cNvSpPr>
            <a:spLocks noGrp="1"/>
          </p:cNvSpPr>
          <p:nvPr>
            <p:ph type="body" sz="quarter" idx="1"/>
          </p:nvPr>
        </p:nvSpPr>
        <p:spPr>
          <a:prstGeom prst="rect">
            <a:avLst/>
          </a:prstGeom>
        </p:spPr>
        <p:txBody>
          <a:bodyPr/>
          <a:lstStyle/>
          <a:p>
            <a:pPr marL="171450" lvl="0" indent="-171450" defTabSz="914400">
              <a:lnSpc>
                <a:spcPct val="100000"/>
              </a:lnSpc>
              <a:buSzPct val="100000"/>
              <a:buFont typeface="Arial"/>
              <a:buChar char="•"/>
              <a:defRPr sz="1800"/>
            </a:pPr>
            <a:r>
              <a:rPr sz="1200">
                <a:latin typeface="Calibri"/>
                <a:ea typeface="Calibri"/>
                <a:cs typeface="Calibri"/>
                <a:sym typeface="Calibri"/>
              </a:rPr>
              <a:t>Moulton et al 2006: 38 surgical trainees. 2 groups: 1) 1 day intensive or 2) distributed weekly practice regime (same time spent accumulative). Tested skills pre-training, post-training and 1 month post-training. Ultimate test in live anaesthetised rat. Distributed group: better surgical outcome measures and clinical outcome.</a:t>
            </a:r>
          </a:p>
          <a:p>
            <a:pPr marL="171450" lvl="0" indent="-171450" defTabSz="914400">
              <a:lnSpc>
                <a:spcPct val="100000"/>
              </a:lnSpc>
              <a:buSzPct val="100000"/>
              <a:buFont typeface="Arial"/>
              <a:buChar char="•"/>
              <a:defRPr sz="1800"/>
            </a:pPr>
            <a:r>
              <a:rPr sz="1200">
                <a:latin typeface="Calibri"/>
                <a:ea typeface="Calibri"/>
                <a:cs typeface="Calibri"/>
                <a:sym typeface="Calibri"/>
              </a:rPr>
              <a:t>Role of mental practice: </a:t>
            </a:r>
          </a:p>
          <a:p>
            <a:pPr marL="228600" lvl="0" indent="-228600" defTabSz="914400">
              <a:lnSpc>
                <a:spcPct val="100000"/>
              </a:lnSpc>
              <a:buSzPct val="100000"/>
              <a:buAutoNum type="arabicParenR"/>
              <a:defRPr sz="1800"/>
            </a:pPr>
            <a:r>
              <a:rPr sz="1200">
                <a:latin typeface="Calibri"/>
                <a:ea typeface="Calibri"/>
                <a:cs typeface="Calibri"/>
                <a:sym typeface="Calibri"/>
              </a:rPr>
              <a:t>Aurora et al 2011 – 1</a:t>
            </a:r>
            <a:r>
              <a:rPr sz="1200" baseline="30000">
                <a:latin typeface="Calibri"/>
                <a:ea typeface="Calibri"/>
                <a:cs typeface="Calibri"/>
                <a:sym typeface="Calibri"/>
              </a:rPr>
              <a:t>st</a:t>
            </a:r>
            <a:r>
              <a:rPr sz="1200">
                <a:latin typeface="Calibri"/>
                <a:ea typeface="Calibri"/>
                <a:cs typeface="Calibri"/>
                <a:sym typeface="Calibri"/>
              </a:rPr>
              <a:t> randomised controlled trial showed mental practice enhanced quality of performance on a virtual reality lap chole (Methods: Tested 20 novice surgeons, 5 virtual reality lap choles each – Grp 1: 30 mins of mental practice vs Grp 2: watching a lecture. Learning curves showed mental practice group superior for every lap chole. Supplemented by mental imagery questionnaire. Shown to work in sports and music.</a:t>
            </a:r>
          </a:p>
          <a:p>
            <a:pPr marL="228600" lvl="0" indent="-228600" defTabSz="914400">
              <a:lnSpc>
                <a:spcPct val="100000"/>
              </a:lnSpc>
              <a:buSzPct val="100000"/>
              <a:buAutoNum type="arabicParenR"/>
              <a:defRPr sz="1800"/>
            </a:pPr>
            <a:r>
              <a:rPr sz="1200">
                <a:latin typeface="Calibri"/>
                <a:ea typeface="Calibri"/>
                <a:cs typeface="Calibri"/>
                <a:sym typeface="Calibri"/>
              </a:rPr>
              <a:t>Sanders et al 2004 – Initial physical practice vs mental imagery rehearsals – 65 students – 3 groups – 1) 3 sessions to suture pig’s foot; 2) 2 sessions of physical practice, 1 session mental imagery; 3) 1 session physical practice, 2 sessions mental imagery. All performed surgery on live rabbit. Found that PP followed by MI = additional PP (Groups 2 + 3 performed as well as Group 1).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Click to edit Master title style</a:t>
            </a:r>
          </a:p>
        </p:txBody>
      </p:sp>
      <p:sp>
        <p:nvSpPr>
          <p:cNvPr id="40" name="Shape 40"/>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Click to edit Master title style</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Click to edit Master title style</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323527" y="2130425"/>
            <a:ext cx="8496946" cy="1470025"/>
          </a:xfrm>
          <a:prstGeom prst="rect">
            <a:avLst/>
          </a:prstGeom>
        </p:spPr>
        <p:txBody>
          <a:bodyPr>
            <a:noAutofit/>
          </a:bodyPr>
          <a:lstStyle/>
          <a:p>
            <a:pPr lvl="0" defTabSz="676655">
              <a:defRPr sz="1800"/>
            </a:pPr>
            <a:r>
              <a:rPr sz="3200" b="1" dirty="0">
                <a:effectLst>
                  <a:outerShdw blurRad="28194" dist="28194" dir="2700000" rotWithShape="0">
                    <a:srgbClr val="000000">
                      <a:alpha val="43137"/>
                    </a:srgbClr>
                  </a:outerShdw>
                </a:effectLst>
                <a:latin typeface="Garamond"/>
                <a:cs typeface="Garamond"/>
              </a:rPr>
              <a:t>“Looking across the pond”: </a:t>
            </a:r>
            <a:br>
              <a:rPr sz="3200" b="1" dirty="0">
                <a:effectLst>
                  <a:outerShdw blurRad="28194" dist="28194" dir="2700000" rotWithShape="0">
                    <a:srgbClr val="000000">
                      <a:alpha val="43137"/>
                    </a:srgbClr>
                  </a:outerShdw>
                </a:effectLst>
                <a:latin typeface="Garamond"/>
                <a:cs typeface="Garamond"/>
              </a:rPr>
            </a:br>
            <a:r>
              <a:rPr sz="3200" b="1" dirty="0">
                <a:effectLst>
                  <a:outerShdw blurRad="28194" dist="28194" dir="2700000" rotWithShape="0">
                    <a:srgbClr val="000000">
                      <a:alpha val="43137"/>
                    </a:srgbClr>
                  </a:outerShdw>
                </a:effectLst>
                <a:latin typeface="Garamond"/>
                <a:cs typeface="Garamond"/>
              </a:rPr>
              <a:t>Do surgical educators need to consider more emphasis on technical surgical skills in the UK’s current surgical training programme</a:t>
            </a:r>
          </a:p>
        </p:txBody>
      </p:sp>
      <p:sp>
        <p:nvSpPr>
          <p:cNvPr id="50" name="Shape 50"/>
          <p:cNvSpPr>
            <a:spLocks noGrp="1"/>
          </p:cNvSpPr>
          <p:nvPr>
            <p:ph type="body" idx="1"/>
          </p:nvPr>
        </p:nvSpPr>
        <p:spPr>
          <a:xfrm>
            <a:off x="1371600" y="3886200"/>
            <a:ext cx="6400800" cy="1752600"/>
          </a:xfrm>
          <a:prstGeom prst="rect">
            <a:avLst/>
          </a:prstGeom>
        </p:spPr>
        <p:txBody>
          <a:bodyPr/>
          <a:lstStyle/>
          <a:p>
            <a:pPr lvl="0">
              <a:defRPr sz="1800">
                <a:solidFill>
                  <a:srgbClr val="000000"/>
                </a:solidFill>
              </a:defRPr>
            </a:pPr>
            <a:endParaRPr sz="3200" dirty="0">
              <a:solidFill>
                <a:srgbClr val="888888"/>
              </a:solidFill>
            </a:endParaRPr>
          </a:p>
          <a:p>
            <a:pPr lvl="0">
              <a:defRPr sz="1800">
                <a:solidFill>
                  <a:srgbClr val="000000"/>
                </a:solidFill>
              </a:defRPr>
            </a:pPr>
            <a:r>
              <a:rPr sz="3200" dirty="0">
                <a:solidFill>
                  <a:srgbClr val="888888"/>
                </a:solidFill>
              </a:rPr>
              <a:t>DSZM Boctor; SBL Low; JM George</a:t>
            </a:r>
          </a:p>
        </p:txBody>
      </p:sp>
      <p:pic>
        <p:nvPicPr>
          <p:cNvPr id="51" name="image1.png"/>
          <p:cNvPicPr/>
          <p:nvPr/>
        </p:nvPicPr>
        <p:blipFill>
          <a:blip r:embed="rId2">
            <a:extLst/>
          </a:blip>
          <a:srcRect l="11379" t="13889" r="44310" b="71824"/>
          <a:stretch>
            <a:fillRect/>
          </a:stretch>
        </p:blipFill>
        <p:spPr>
          <a:xfrm>
            <a:off x="3378653" y="27499"/>
            <a:ext cx="5765347" cy="1045031"/>
          </a:xfrm>
          <a:prstGeom prst="rect">
            <a:avLst/>
          </a:prstGeom>
          <a:ln w="12700">
            <a:miter lim="400000"/>
          </a:ln>
        </p:spPr>
      </p:pic>
      <p:pic>
        <p:nvPicPr>
          <p:cNvPr id="52" name="image2.jpg" descr="http://psnc.org.uk/wp-content/uploads/2013/07/NHS-England-for-website.jpg"/>
          <p:cNvPicPr/>
          <p:nvPr/>
        </p:nvPicPr>
        <p:blipFill>
          <a:blip r:embed="rId3">
            <a:extLst/>
          </a:blip>
          <a:srcRect l="26889" t="28728" r="36555" b="32384"/>
          <a:stretch>
            <a:fillRect/>
          </a:stretch>
        </p:blipFill>
        <p:spPr>
          <a:xfrm>
            <a:off x="83665" y="81810"/>
            <a:ext cx="1680024" cy="9709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2778" y="2777624"/>
            <a:ext cx="479193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0000"/>
                </a:solidFill>
                <a:effectLst/>
                <a:uFillTx/>
                <a:latin typeface="Calibri"/>
                <a:ea typeface="Calibri"/>
                <a:cs typeface="Calibri"/>
                <a:sym typeface="Calibri"/>
              </a:rPr>
              <a:t>WHAT</a:t>
            </a:r>
            <a:r>
              <a:rPr kumimoji="0" lang="en-US" sz="3600" b="0" i="0" u="none" strike="noStrike" cap="none" spc="0" normalizeH="0" dirty="0" smtClean="0">
                <a:ln>
                  <a:noFill/>
                </a:ln>
                <a:solidFill>
                  <a:srgbClr val="FF0000"/>
                </a:solidFill>
                <a:effectLst/>
                <a:uFillTx/>
                <a:latin typeface="Calibri"/>
                <a:ea typeface="Calibri"/>
                <a:cs typeface="Calibri"/>
                <a:sym typeface="Calibri"/>
              </a:rPr>
              <a:t> IS THE IMPACT???</a:t>
            </a:r>
            <a:endParaRPr kumimoji="0" lang="en-US" sz="3600" b="0" i="0" u="none" strike="noStrike" cap="none" spc="0" normalizeH="0" baseline="0" dirty="0">
              <a:ln>
                <a:noFill/>
              </a:ln>
              <a:solidFill>
                <a:srgbClr val="FF0000"/>
              </a:solidFill>
              <a:effectLst/>
              <a:uFillTx/>
              <a:latin typeface="Calibri"/>
              <a:ea typeface="Calibri"/>
              <a:cs typeface="Calibri"/>
              <a:sym typeface="Calibri"/>
            </a:endParaRPr>
          </a:p>
        </p:txBody>
      </p:sp>
    </p:spTree>
    <p:extLst>
      <p:ext uri="{BB962C8B-B14F-4D97-AF65-F5344CB8AC3E}">
        <p14:creationId xmlns:p14="http://schemas.microsoft.com/office/powerpoint/2010/main" val="383650045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457200" y="274638"/>
            <a:ext cx="8229600" cy="1143001"/>
          </a:xfrm>
          <a:prstGeom prst="rect">
            <a:avLst/>
          </a:prstGeom>
        </p:spPr>
        <p:txBody>
          <a:bodyPr/>
          <a:lstStyle/>
          <a:p>
            <a:pPr lvl="0">
              <a:defRPr sz="1800"/>
            </a:pPr>
            <a:r>
              <a:rPr sz="4400"/>
              <a:t>Literature</a:t>
            </a:r>
          </a:p>
        </p:txBody>
      </p:sp>
      <p:sp>
        <p:nvSpPr>
          <p:cNvPr id="92" name="Shape 92"/>
          <p:cNvSpPr>
            <a:spLocks noGrp="1"/>
          </p:cNvSpPr>
          <p:nvPr>
            <p:ph type="body" idx="1"/>
          </p:nvPr>
        </p:nvSpPr>
        <p:spPr>
          <a:xfrm>
            <a:off x="457200" y="1600200"/>
            <a:ext cx="8229600" cy="4525963"/>
          </a:xfrm>
          <a:prstGeom prst="rect">
            <a:avLst/>
          </a:prstGeom>
        </p:spPr>
        <p:txBody>
          <a:bodyPr/>
          <a:lstStyle/>
          <a:p>
            <a:pPr marL="336042" lvl="0" indent="-336042" defTabSz="896111">
              <a:defRPr sz="1800"/>
            </a:pPr>
            <a:r>
              <a:rPr sz="3136" dirty="0"/>
              <a:t>Less time spent in theatres (DOH and Social security 1971)</a:t>
            </a:r>
          </a:p>
          <a:p>
            <a:pPr marL="336042" lvl="0" indent="-336042" defTabSz="896111">
              <a:defRPr sz="1800"/>
            </a:pPr>
            <a:r>
              <a:rPr sz="3136" dirty="0"/>
              <a:t>Exposure to operative cases have reduced by 20% (Stevens et al 2007; Garg et al 2003)</a:t>
            </a:r>
          </a:p>
          <a:p>
            <a:pPr marL="336042" lvl="0" indent="-336042" defTabSz="896111">
              <a:defRPr sz="1800"/>
            </a:pPr>
            <a:r>
              <a:rPr sz="3136" dirty="0">
                <a:solidFill>
                  <a:srgbClr val="0000FF"/>
                </a:solidFill>
              </a:rPr>
              <a:t>Perceptive: </a:t>
            </a:r>
            <a:r>
              <a:rPr sz="3136" dirty="0"/>
              <a:t>Operative ability has reduced (Parsons et al 2007) </a:t>
            </a:r>
          </a:p>
          <a:p>
            <a:pPr marL="728091" lvl="1" indent="-280035" defTabSz="896111">
              <a:spcBef>
                <a:spcPts val="600"/>
              </a:spcBef>
              <a:defRPr sz="1800"/>
            </a:pPr>
            <a:r>
              <a:rPr sz="2744" dirty="0"/>
              <a:t>90% of SpRs, 84% of SHOs – ↓ operative ability</a:t>
            </a:r>
          </a:p>
          <a:p>
            <a:pPr marL="728091" lvl="1" indent="-280035" defTabSz="896111">
              <a:spcBef>
                <a:spcPts val="600"/>
              </a:spcBef>
              <a:defRPr sz="1800"/>
            </a:pPr>
            <a:r>
              <a:rPr sz="2744" dirty="0"/>
              <a:t>88% SpRs, 76% SHOs – ↓ surgical training</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57200" y="274638"/>
            <a:ext cx="8229600" cy="1143001"/>
          </a:xfrm>
          <a:prstGeom prst="rect">
            <a:avLst/>
          </a:prstGeom>
        </p:spPr>
        <p:txBody>
          <a:bodyPr/>
          <a:lstStyle/>
          <a:p>
            <a:pPr lvl="0">
              <a:defRPr sz="1800"/>
            </a:pPr>
            <a:r>
              <a:rPr sz="4400"/>
              <a:t>Literature</a:t>
            </a:r>
          </a:p>
        </p:txBody>
      </p:sp>
      <p:sp>
        <p:nvSpPr>
          <p:cNvPr id="97" name="Shape 97"/>
          <p:cNvSpPr>
            <a:spLocks noGrp="1"/>
          </p:cNvSpPr>
          <p:nvPr>
            <p:ph type="body" idx="1"/>
          </p:nvPr>
        </p:nvSpPr>
        <p:spPr>
          <a:xfrm>
            <a:off x="457200" y="1600200"/>
            <a:ext cx="8229600" cy="4525963"/>
          </a:xfrm>
          <a:prstGeom prst="rect">
            <a:avLst/>
          </a:prstGeom>
        </p:spPr>
        <p:txBody>
          <a:bodyPr/>
          <a:lstStyle/>
          <a:p>
            <a:pPr lvl="0">
              <a:defRPr sz="1800"/>
            </a:pPr>
            <a:r>
              <a:rPr sz="3200" dirty="0">
                <a:solidFill>
                  <a:srgbClr val="0000FF"/>
                </a:solidFill>
              </a:rPr>
              <a:t>Objective: </a:t>
            </a:r>
            <a:r>
              <a:rPr sz="3200" dirty="0"/>
              <a:t>Operative ability has reduced (Parsons et al 2007)</a:t>
            </a:r>
          </a:p>
          <a:p>
            <a:pPr marL="742950" lvl="1" indent="-285750">
              <a:spcBef>
                <a:spcPts val="600"/>
              </a:spcBef>
              <a:defRPr sz="1800"/>
            </a:pPr>
            <a:r>
              <a:rPr sz="2800" dirty="0"/>
              <a:t>Old vs current training - 90% vs 28% could perform open appendicectomy (unsupervised) at the end of SHO training</a:t>
            </a:r>
          </a:p>
          <a:p>
            <a:pPr marL="0" lvl="0" indent="0">
              <a:buNone/>
              <a:defRPr sz="1800"/>
            </a:pPr>
            <a:endParaRPr lang="en-GB" sz="3200" dirty="0" smtClean="0"/>
          </a:p>
          <a:p>
            <a:pPr lvl="0">
              <a:defRPr sz="1800"/>
            </a:pPr>
            <a:r>
              <a:rPr sz="3200" dirty="0" smtClean="0">
                <a:solidFill>
                  <a:srgbClr val="FF0000"/>
                </a:solidFill>
              </a:rPr>
              <a:t>No </a:t>
            </a:r>
            <a:r>
              <a:rPr sz="3200" dirty="0">
                <a:solidFill>
                  <a:srgbClr val="FF0000"/>
                </a:solidFill>
              </a:rPr>
              <a:t>study has looked at how much junior surgical residents practise their surgical skills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685800" y="2130425"/>
            <a:ext cx="7772400" cy="1470025"/>
          </a:xfrm>
          <a:prstGeom prst="rect">
            <a:avLst/>
          </a:prstGeom>
        </p:spPr>
        <p:txBody>
          <a:bodyPr>
            <a:noAutofit/>
          </a:bodyPr>
          <a:lstStyle/>
          <a:p>
            <a:pPr lvl="0" defTabSz="557784">
              <a:defRPr sz="1800"/>
            </a:pPr>
            <a:r>
              <a:rPr sz="2800" dirty="0">
                <a:latin typeface="Garamond"/>
                <a:cs typeface="Garamond"/>
              </a:rPr>
              <a:t>Our study is the </a:t>
            </a:r>
            <a:r>
              <a:rPr sz="2800" b="1" dirty="0">
                <a:solidFill>
                  <a:srgbClr val="FF0000"/>
                </a:solidFill>
                <a:effectLst>
                  <a:outerShdw blurRad="23241" dist="23241" dir="2700000" rotWithShape="0">
                    <a:srgbClr val="000000">
                      <a:alpha val="43137"/>
                    </a:srgbClr>
                  </a:outerShdw>
                </a:effectLst>
                <a:latin typeface="Garamond"/>
                <a:cs typeface="Garamond"/>
              </a:rPr>
              <a:t>FIRST STUDY </a:t>
            </a:r>
            <a:r>
              <a:rPr sz="2800" dirty="0">
                <a:latin typeface="Garamond"/>
                <a:cs typeface="Garamond"/>
              </a:rPr>
              <a:t>to quantify the time spent by junior surgical residents practising their surgical skills</a:t>
            </a:r>
            <a:br>
              <a:rPr sz="2800" dirty="0">
                <a:latin typeface="Garamond"/>
                <a:cs typeface="Garamond"/>
              </a:rPr>
            </a:br>
            <a:endParaRPr sz="2800" dirty="0">
              <a:latin typeface="Garamond"/>
              <a:cs typeface="Garamond"/>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685800" y="2130425"/>
            <a:ext cx="7772400" cy="1470025"/>
          </a:xfrm>
          <a:prstGeom prst="rect">
            <a:avLst/>
          </a:prstGeom>
        </p:spPr>
        <p:txBody>
          <a:bodyPr>
            <a:normAutofit/>
          </a:bodyPr>
          <a:lstStyle/>
          <a:p>
            <a:pPr lvl="0">
              <a:defRPr sz="1800"/>
            </a:pPr>
            <a:r>
              <a:rPr lang="en-US" sz="6000" dirty="0" smtClean="0">
                <a:solidFill>
                  <a:srgbClr val="0000FF"/>
                </a:solidFill>
                <a:latin typeface="Garamond"/>
                <a:cs typeface="Garamond"/>
              </a:rPr>
              <a:t>OUR STUDY</a:t>
            </a:r>
            <a:endParaRPr lang="en-US" sz="6000" dirty="0">
              <a:solidFill>
                <a:srgbClr val="0000FF"/>
              </a:solidFill>
              <a:latin typeface="Garamond"/>
              <a:cs typeface="Garamond"/>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274638"/>
            <a:ext cx="8229600" cy="1143001"/>
          </a:xfrm>
          <a:prstGeom prst="rect">
            <a:avLst/>
          </a:prstGeom>
        </p:spPr>
        <p:txBody>
          <a:bodyPr/>
          <a:lstStyle/>
          <a:p>
            <a:pPr lvl="0">
              <a:defRPr sz="1800"/>
            </a:pPr>
            <a:r>
              <a:rPr sz="4400"/>
              <a:t>Methods</a:t>
            </a:r>
          </a:p>
        </p:txBody>
      </p:sp>
      <p:sp>
        <p:nvSpPr>
          <p:cNvPr id="102" name="Shape 102"/>
          <p:cNvSpPr>
            <a:spLocks noGrp="1"/>
          </p:cNvSpPr>
          <p:nvPr>
            <p:ph type="body" idx="1"/>
          </p:nvPr>
        </p:nvSpPr>
        <p:spPr>
          <a:xfrm>
            <a:off x="457200" y="1600200"/>
            <a:ext cx="8229600" cy="4525963"/>
          </a:xfrm>
          <a:prstGeom prst="rect">
            <a:avLst/>
          </a:prstGeom>
        </p:spPr>
        <p:txBody>
          <a:bodyPr/>
          <a:lstStyle/>
          <a:p>
            <a:pPr lvl="0">
              <a:defRPr sz="1800"/>
            </a:pPr>
            <a:r>
              <a:rPr sz="3200"/>
              <a:t>Questionnaire study</a:t>
            </a:r>
          </a:p>
          <a:p>
            <a:pPr lvl="0">
              <a:defRPr sz="1800"/>
            </a:pPr>
            <a:r>
              <a:rPr sz="3200"/>
              <a:t>83 UK junior surgical doctors</a:t>
            </a:r>
          </a:p>
        </p:txBody>
      </p:sp>
      <p:pic>
        <p:nvPicPr>
          <p:cNvPr id="103" name="image10.png"/>
          <p:cNvPicPr/>
          <p:nvPr/>
        </p:nvPicPr>
        <p:blipFill>
          <a:blip r:embed="rId2">
            <a:extLst/>
          </a:blip>
          <a:srcRect t="19603" r="3520" b="10512"/>
          <a:stretch>
            <a:fillRect/>
          </a:stretch>
        </p:blipFill>
        <p:spPr>
          <a:xfrm>
            <a:off x="35495" y="3133202"/>
            <a:ext cx="9036497" cy="3680174"/>
          </a:xfrm>
          <a:prstGeom prst="rect">
            <a:avLst/>
          </a:prstGeom>
          <a:ln>
            <a:solidFill/>
            <a:miter/>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body" idx="1"/>
          </p:nvPr>
        </p:nvSpPr>
        <p:spPr>
          <a:xfrm>
            <a:off x="457200" y="1600200"/>
            <a:ext cx="8229600" cy="4525963"/>
          </a:xfrm>
          <a:prstGeom prst="rect">
            <a:avLst/>
          </a:prstGeom>
        </p:spPr>
        <p:txBody>
          <a:bodyPr/>
          <a:lstStyle/>
          <a:p>
            <a:pPr lvl="0">
              <a:defRPr sz="1800"/>
            </a:pPr>
            <a:r>
              <a:rPr sz="3200"/>
              <a:t>1. Which of the following best describes your current job level?</a:t>
            </a:r>
          </a:p>
          <a:p>
            <a:pPr lvl="0">
              <a:defRPr sz="1800"/>
            </a:pPr>
            <a:endParaRPr sz="3200"/>
          </a:p>
          <a:p>
            <a:pPr lvl="0">
              <a:defRPr sz="1800"/>
            </a:pPr>
            <a:r>
              <a:rPr sz="3200"/>
              <a:t>2. Outside of working hours, IN AN AVERAGE WEEK, HOW MUCH TIME (MINUTES/ HOURS) would you say you spend doing training/career-related things</a:t>
            </a:r>
          </a:p>
        </p:txBody>
      </p:sp>
      <p:sp>
        <p:nvSpPr>
          <p:cNvPr id="106" name="Shape 106"/>
          <p:cNvSpPr>
            <a:spLocks noGrp="1"/>
          </p:cNvSpPr>
          <p:nvPr>
            <p:ph type="title"/>
          </p:nvPr>
        </p:nvSpPr>
        <p:spPr>
          <a:xfrm>
            <a:off x="457200" y="274638"/>
            <a:ext cx="8229600" cy="1143001"/>
          </a:xfrm>
          <a:prstGeom prst="rect">
            <a:avLst/>
          </a:prstGeom>
        </p:spPr>
        <p:txBody>
          <a:bodyPr/>
          <a:lstStyle/>
          <a:p>
            <a:pPr lvl="0">
              <a:defRPr sz="1800"/>
            </a:pPr>
            <a:r>
              <a:rPr sz="4400"/>
              <a:t>Questionnaire: 5 questions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457200" y="274638"/>
            <a:ext cx="8229600" cy="1143001"/>
          </a:xfrm>
          <a:prstGeom prst="rect">
            <a:avLst/>
          </a:prstGeom>
        </p:spPr>
        <p:txBody>
          <a:bodyPr/>
          <a:lstStyle/>
          <a:p>
            <a:pPr lvl="0">
              <a:defRPr sz="1800"/>
            </a:pPr>
            <a:r>
              <a:rPr sz="4400"/>
              <a:t>Questionnaire: 5 questions</a:t>
            </a:r>
          </a:p>
        </p:txBody>
      </p:sp>
      <p:sp>
        <p:nvSpPr>
          <p:cNvPr id="111" name="Shape 111"/>
          <p:cNvSpPr>
            <a:spLocks noGrp="1"/>
          </p:cNvSpPr>
          <p:nvPr>
            <p:ph type="body" idx="1"/>
          </p:nvPr>
        </p:nvSpPr>
        <p:spPr>
          <a:xfrm>
            <a:off x="457200" y="1600200"/>
            <a:ext cx="8229600" cy="4525963"/>
          </a:xfrm>
          <a:prstGeom prst="rect">
            <a:avLst/>
          </a:prstGeom>
        </p:spPr>
        <p:txBody>
          <a:bodyPr/>
          <a:lstStyle/>
          <a:p>
            <a:pPr marL="336042" lvl="0" indent="-336042" defTabSz="896111">
              <a:lnSpc>
                <a:spcPct val="90000"/>
              </a:lnSpc>
              <a:defRPr sz="1800"/>
            </a:pPr>
            <a:r>
              <a:rPr sz="3136"/>
              <a:t>3. Outside of working hours, IN AN AVERAGE WEEK, HOW MUCH TIME would you say you spend on practising your SURGICAL/TECHNICAL SKILLS? </a:t>
            </a:r>
          </a:p>
          <a:p>
            <a:pPr marL="336042" lvl="0" indent="-336042" defTabSz="896111">
              <a:lnSpc>
                <a:spcPct val="90000"/>
              </a:lnSpc>
              <a:defRPr sz="1800"/>
            </a:pPr>
            <a:endParaRPr sz="3136"/>
          </a:p>
          <a:p>
            <a:pPr marL="336042" lvl="0" indent="-336042" defTabSz="896111">
              <a:lnSpc>
                <a:spcPct val="90000"/>
              </a:lnSpc>
              <a:defRPr sz="1800"/>
            </a:pPr>
            <a:r>
              <a:rPr sz="3136"/>
              <a:t>4. Outside of working hours, IN AN AVERAGE WEEK, HOW MUCH TIME (MINUTES/ HOURS) do you feel it would be important to spend practising your surgical/technical skills?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457200" y="274638"/>
            <a:ext cx="8229600" cy="1143001"/>
          </a:xfrm>
          <a:prstGeom prst="rect">
            <a:avLst/>
          </a:prstGeom>
        </p:spPr>
        <p:txBody>
          <a:bodyPr/>
          <a:lstStyle/>
          <a:p>
            <a:pPr lvl="0">
              <a:defRPr sz="1800"/>
            </a:pPr>
            <a:r>
              <a:rPr sz="4400"/>
              <a:t>Questionnaire: 5 questions</a:t>
            </a:r>
          </a:p>
        </p:txBody>
      </p:sp>
      <p:sp>
        <p:nvSpPr>
          <p:cNvPr id="116" name="Shape 116"/>
          <p:cNvSpPr>
            <a:spLocks noGrp="1"/>
          </p:cNvSpPr>
          <p:nvPr>
            <p:ph type="body" idx="1"/>
          </p:nvPr>
        </p:nvSpPr>
        <p:spPr>
          <a:xfrm>
            <a:off x="457200" y="1600200"/>
            <a:ext cx="8229600" cy="4525963"/>
          </a:xfrm>
          <a:prstGeom prst="rect">
            <a:avLst/>
          </a:prstGeom>
        </p:spPr>
        <p:txBody>
          <a:bodyPr/>
          <a:lstStyle/>
          <a:p>
            <a:pPr lvl="0">
              <a:defRPr sz="1800"/>
            </a:pPr>
            <a:r>
              <a:rPr sz="3200"/>
              <a:t>5. If your answer to Question 4 is GREATER than your answer to Question 3: </a:t>
            </a:r>
          </a:p>
          <a:p>
            <a:pPr marL="742950" lvl="1" indent="-285750">
              <a:spcBef>
                <a:spcPts val="600"/>
              </a:spcBef>
              <a:defRPr sz="1800"/>
            </a:pPr>
            <a:r>
              <a:rPr sz="2800"/>
              <a:t>Outside of working hours, what areas of training/career-related activities do you think surgical trainees should spend less time on? </a:t>
            </a:r>
          </a:p>
          <a:p>
            <a:pPr marL="742950" lvl="1" indent="-285750">
              <a:spcBef>
                <a:spcPts val="600"/>
              </a:spcBef>
              <a:defRPr sz="1800"/>
            </a:pPr>
            <a:r>
              <a:rPr sz="2800"/>
              <a:t>Feel free to make any other comments you feel strongly about.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57200" y="274638"/>
            <a:ext cx="8229600" cy="1143001"/>
          </a:xfrm>
          <a:prstGeom prst="rect">
            <a:avLst/>
          </a:prstGeom>
        </p:spPr>
        <p:txBody>
          <a:bodyPr/>
          <a:lstStyle/>
          <a:p>
            <a:pPr lvl="0">
              <a:defRPr sz="1800"/>
            </a:pPr>
            <a:r>
              <a:rPr sz="4400"/>
              <a:t>Results</a:t>
            </a:r>
          </a:p>
        </p:txBody>
      </p:sp>
      <p:sp>
        <p:nvSpPr>
          <p:cNvPr id="121" name="Shape 121"/>
          <p:cNvSpPr>
            <a:spLocks noGrp="1"/>
          </p:cNvSpPr>
          <p:nvPr>
            <p:ph type="body" idx="1"/>
          </p:nvPr>
        </p:nvSpPr>
        <p:spPr>
          <a:xfrm>
            <a:off x="457200" y="1600200"/>
            <a:ext cx="8229600" cy="4525963"/>
          </a:xfrm>
          <a:prstGeom prst="rect">
            <a:avLst/>
          </a:prstGeom>
        </p:spPr>
        <p:txBody>
          <a:bodyPr/>
          <a:lstStyle/>
          <a:p>
            <a:pPr lvl="0">
              <a:defRPr sz="1800"/>
            </a:pPr>
            <a:r>
              <a:rPr sz="3200"/>
              <a:t>31 responders</a:t>
            </a:r>
          </a:p>
          <a:p>
            <a:pPr lvl="0">
              <a:defRPr sz="1800"/>
            </a:pPr>
            <a:r>
              <a:rPr sz="3200"/>
              <a:t>Ideally: 168 mins/week to practise surgical skills</a:t>
            </a:r>
          </a:p>
          <a:p>
            <a:pPr lvl="0">
              <a:defRPr sz="1800"/>
            </a:pPr>
            <a:r>
              <a:rPr sz="3200"/>
              <a:t>Reality: 38 mins/ week </a:t>
            </a:r>
          </a:p>
          <a:p>
            <a:pPr lvl="0">
              <a:defRPr sz="1800"/>
            </a:pPr>
            <a:r>
              <a:rPr sz="3200"/>
              <a:t>Paperwork commitments </a:t>
            </a:r>
            <a:r>
              <a:rPr sz="3200">
                <a:latin typeface="Wingdings"/>
                <a:ea typeface="Wingdings"/>
                <a:cs typeface="Wingdings"/>
                <a:sym typeface="Wingdings"/>
              </a:rPr>
              <a:t> </a:t>
            </a:r>
            <a:r>
              <a:rPr sz="3200"/>
              <a:t>Discrepancy</a:t>
            </a:r>
          </a:p>
        </p:txBody>
      </p:sp>
      <p:pic>
        <p:nvPicPr>
          <p:cNvPr id="122" name="image11.jpg" descr="http://www.mentalhelp.net/images/root/frustration_stockxpertcom_id62535_jpg_.jpg"/>
          <p:cNvPicPr/>
          <p:nvPr/>
        </p:nvPicPr>
        <p:blipFill>
          <a:blip r:embed="rId3">
            <a:extLst/>
          </a:blip>
          <a:stretch>
            <a:fillRect/>
          </a:stretch>
        </p:blipFill>
        <p:spPr>
          <a:xfrm>
            <a:off x="2771799" y="4437112"/>
            <a:ext cx="3672410" cy="244827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3700"/>
            <a:ext cx="9144000" cy="6057900"/>
          </a:xfrm>
          <a:prstGeom prst="rect">
            <a:avLst/>
          </a:prstGeom>
        </p:spPr>
      </p:pic>
    </p:spTree>
    <p:extLst>
      <p:ext uri="{BB962C8B-B14F-4D97-AF65-F5344CB8AC3E}">
        <p14:creationId xmlns:p14="http://schemas.microsoft.com/office/powerpoint/2010/main" val="333380659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457200" y="274638"/>
            <a:ext cx="8229600" cy="1143001"/>
          </a:xfrm>
          <a:prstGeom prst="rect">
            <a:avLst/>
          </a:prstGeom>
        </p:spPr>
        <p:txBody>
          <a:bodyPr/>
          <a:lstStyle/>
          <a:p>
            <a:pPr lvl="0">
              <a:defRPr sz="1800"/>
            </a:pPr>
            <a:r>
              <a:rPr sz="4400"/>
              <a:t>Discussion</a:t>
            </a:r>
          </a:p>
        </p:txBody>
      </p:sp>
      <p:sp>
        <p:nvSpPr>
          <p:cNvPr id="127" name="Shape 127"/>
          <p:cNvSpPr>
            <a:spLocks noGrp="1"/>
          </p:cNvSpPr>
          <p:nvPr>
            <p:ph type="body" idx="1"/>
          </p:nvPr>
        </p:nvSpPr>
        <p:spPr>
          <a:xfrm>
            <a:off x="457200" y="1600200"/>
            <a:ext cx="8229600" cy="4525963"/>
          </a:xfrm>
          <a:prstGeom prst="rect">
            <a:avLst/>
          </a:prstGeom>
        </p:spPr>
        <p:txBody>
          <a:bodyPr/>
          <a:lstStyle/>
          <a:p>
            <a:pPr lvl="0">
              <a:defRPr sz="1800"/>
            </a:pPr>
            <a:r>
              <a:rPr sz="3200" dirty="0" smtClean="0"/>
              <a:t>Simulation</a:t>
            </a:r>
            <a:endParaRPr lang="en-GB" sz="3200" dirty="0" smtClean="0"/>
          </a:p>
          <a:p>
            <a:pPr marL="0" lvl="0" indent="0">
              <a:buNone/>
              <a:defRPr sz="1800"/>
            </a:pPr>
            <a:endParaRPr sz="3200" dirty="0"/>
          </a:p>
          <a:p>
            <a:pPr lvl="0">
              <a:defRPr sz="1800"/>
            </a:pPr>
            <a:r>
              <a:rPr sz="3200" dirty="0"/>
              <a:t>Mental </a:t>
            </a:r>
            <a:r>
              <a:rPr sz="3200" dirty="0" smtClean="0"/>
              <a:t>imagery</a:t>
            </a:r>
            <a:endParaRPr lang="en-GB" sz="3200" dirty="0" smtClean="0"/>
          </a:p>
          <a:p>
            <a:pPr marL="0" lvl="0" indent="0">
              <a:buNone/>
              <a:defRPr sz="1800"/>
            </a:pPr>
            <a:endParaRPr sz="3200" dirty="0"/>
          </a:p>
          <a:p>
            <a:pPr lvl="0">
              <a:defRPr sz="1800"/>
            </a:pPr>
            <a:r>
              <a:rPr sz="3200" dirty="0"/>
              <a:t>Distributed learning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57200" y="274638"/>
            <a:ext cx="8229600" cy="1143001"/>
          </a:xfrm>
          <a:prstGeom prst="rect">
            <a:avLst/>
          </a:prstGeom>
        </p:spPr>
        <p:txBody>
          <a:bodyPr/>
          <a:lstStyle/>
          <a:p>
            <a:pPr lvl="0">
              <a:defRPr sz="1800"/>
            </a:pPr>
            <a:r>
              <a:rPr sz="4400"/>
              <a:t>Conclusion</a:t>
            </a:r>
          </a:p>
        </p:txBody>
      </p:sp>
      <p:sp>
        <p:nvSpPr>
          <p:cNvPr id="132" name="Shape 132"/>
          <p:cNvSpPr>
            <a:spLocks noGrp="1"/>
          </p:cNvSpPr>
          <p:nvPr>
            <p:ph type="body" idx="1"/>
          </p:nvPr>
        </p:nvSpPr>
        <p:spPr>
          <a:xfrm>
            <a:off x="457200" y="1600200"/>
            <a:ext cx="8229600" cy="4525963"/>
          </a:xfrm>
          <a:prstGeom prst="rect">
            <a:avLst/>
          </a:prstGeom>
        </p:spPr>
        <p:txBody>
          <a:bodyPr/>
          <a:lstStyle/>
          <a:p>
            <a:pPr lvl="0">
              <a:defRPr sz="1800"/>
            </a:pPr>
            <a:r>
              <a:rPr sz="3200"/>
              <a:t>First study to quantify time spent on practising surgical skills by junior trainees</a:t>
            </a:r>
          </a:p>
          <a:p>
            <a:pPr lvl="0">
              <a:defRPr sz="1800"/>
            </a:pPr>
            <a:r>
              <a:rPr sz="3200"/>
              <a:t>Surgery = Craft skill</a:t>
            </a:r>
          </a:p>
          <a:p>
            <a:pPr marL="742950" lvl="1" indent="-285750">
              <a:spcBef>
                <a:spcPts val="600"/>
              </a:spcBef>
              <a:defRPr sz="1800"/>
            </a:pPr>
            <a:r>
              <a:rPr sz="2800"/>
              <a:t>10,000 hours in delibrate practice for expertise; Ericsson 2004</a:t>
            </a:r>
          </a:p>
          <a:p>
            <a:pPr lvl="0">
              <a:defRPr sz="1800"/>
            </a:pPr>
            <a:r>
              <a:rPr sz="3200"/>
              <a:t>Consider diversion of time spent on paperwork to surgical skills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848" y="314323"/>
            <a:ext cx="2946400" cy="4127500"/>
          </a:xfrm>
          <a:prstGeom prst="rect">
            <a:avLst/>
          </a:prstGeom>
        </p:spPr>
      </p:pic>
      <p:pic>
        <p:nvPicPr>
          <p:cNvPr id="5" name="Picture 4"/>
          <p:cNvPicPr>
            <a:picLocks noChangeAspect="1"/>
          </p:cNvPicPr>
          <p:nvPr/>
        </p:nvPicPr>
        <p:blipFill>
          <a:blip r:embed="rId3"/>
          <a:stretch>
            <a:fillRect/>
          </a:stretch>
        </p:blipFill>
        <p:spPr>
          <a:xfrm>
            <a:off x="3048000" y="1167895"/>
            <a:ext cx="3048000" cy="3810000"/>
          </a:xfrm>
          <a:prstGeom prst="rect">
            <a:avLst/>
          </a:prstGeom>
        </p:spPr>
      </p:pic>
      <p:pic>
        <p:nvPicPr>
          <p:cNvPr id="6" name="Picture 5"/>
          <p:cNvPicPr>
            <a:picLocks noChangeAspect="1"/>
          </p:cNvPicPr>
          <p:nvPr/>
        </p:nvPicPr>
        <p:blipFill>
          <a:blip r:embed="rId4"/>
          <a:stretch>
            <a:fillRect/>
          </a:stretch>
        </p:blipFill>
        <p:spPr>
          <a:xfrm>
            <a:off x="5972324" y="2528350"/>
            <a:ext cx="2807948" cy="4047734"/>
          </a:xfrm>
          <a:prstGeom prst="rect">
            <a:avLst/>
          </a:prstGeom>
        </p:spPr>
      </p:pic>
    </p:spTree>
    <p:extLst>
      <p:ext uri="{BB962C8B-B14F-4D97-AF65-F5344CB8AC3E}">
        <p14:creationId xmlns:p14="http://schemas.microsoft.com/office/powerpoint/2010/main" val="65110137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74638"/>
            <a:ext cx="8229600" cy="1143001"/>
          </a:xfrm>
          <a:prstGeom prst="rect">
            <a:avLst/>
          </a:prstGeom>
        </p:spPr>
        <p:txBody>
          <a:bodyPr/>
          <a:lstStyle/>
          <a:p>
            <a:pPr lvl="0">
              <a:defRPr sz="1800"/>
            </a:pPr>
            <a:r>
              <a:rPr sz="4400"/>
              <a:t>Surgical Training Pathway</a:t>
            </a:r>
          </a:p>
        </p:txBody>
      </p:sp>
      <p:pic>
        <p:nvPicPr>
          <p:cNvPr id="72" name="image5.jpg" descr="http://careers.bmj.com/article-images/cf_mcelnay.f1_default.jpg"/>
          <p:cNvPicPr/>
          <p:nvPr/>
        </p:nvPicPr>
        <p:blipFill>
          <a:blip r:embed="rId2">
            <a:extLst/>
          </a:blip>
          <a:stretch>
            <a:fillRect/>
          </a:stretch>
        </p:blipFill>
        <p:spPr>
          <a:xfrm>
            <a:off x="-14430" y="1196751"/>
            <a:ext cx="9194943" cy="566124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457200" y="274638"/>
            <a:ext cx="8229600" cy="1143001"/>
          </a:xfrm>
          <a:prstGeom prst="rect">
            <a:avLst/>
          </a:prstGeom>
        </p:spPr>
        <p:txBody>
          <a:bodyPr/>
          <a:lstStyle/>
          <a:p>
            <a:pPr lvl="0">
              <a:defRPr sz="1800"/>
            </a:pPr>
            <a:r>
              <a:rPr sz="4400" dirty="0">
                <a:latin typeface="Garamond"/>
                <a:cs typeface="Garamond"/>
              </a:rPr>
              <a:t>Core Surgical Training</a:t>
            </a:r>
          </a:p>
        </p:txBody>
      </p:sp>
      <p:sp>
        <p:nvSpPr>
          <p:cNvPr id="75" name="Shape 75"/>
          <p:cNvSpPr>
            <a:spLocks noGrp="1"/>
          </p:cNvSpPr>
          <p:nvPr>
            <p:ph type="body" idx="1"/>
          </p:nvPr>
        </p:nvSpPr>
        <p:spPr>
          <a:xfrm>
            <a:off x="179511" y="1484784"/>
            <a:ext cx="8856986" cy="5301208"/>
          </a:xfrm>
          <a:prstGeom prst="rect">
            <a:avLst/>
          </a:prstGeom>
        </p:spPr>
        <p:txBody>
          <a:bodyPr/>
          <a:lstStyle/>
          <a:p>
            <a:pPr marL="510235" lvl="0" indent="-510235" defTabSz="877823">
              <a:lnSpc>
                <a:spcPct val="80000"/>
              </a:lnSpc>
              <a:defRPr sz="1800"/>
            </a:pPr>
            <a:r>
              <a:rPr sz="2976" dirty="0">
                <a:latin typeface="Garamond"/>
                <a:cs typeface="Garamond"/>
              </a:rPr>
              <a:t>Annual Review of Competence Progression (ARCP</a:t>
            </a:r>
            <a:r>
              <a:rPr sz="2976" dirty="0" smtClean="0">
                <a:latin typeface="Garamond"/>
                <a:cs typeface="Garamond"/>
              </a:rPr>
              <a:t>)</a:t>
            </a:r>
            <a:endParaRPr lang="en-GB" sz="2976" dirty="0" smtClean="0">
              <a:latin typeface="Garamond"/>
              <a:cs typeface="Garamond"/>
            </a:endParaRPr>
          </a:p>
          <a:p>
            <a:pPr marL="0" lvl="0" indent="0" defTabSz="877823">
              <a:lnSpc>
                <a:spcPct val="80000"/>
              </a:lnSpc>
              <a:buNone/>
              <a:defRPr sz="1800"/>
            </a:pPr>
            <a:endParaRPr sz="1919" dirty="0">
              <a:latin typeface="Garamond"/>
              <a:cs typeface="Garamond"/>
            </a:endParaRPr>
          </a:p>
          <a:p>
            <a:pPr marL="858460" lvl="1" indent="-419548" defTabSz="877823">
              <a:lnSpc>
                <a:spcPct val="80000"/>
              </a:lnSpc>
              <a:spcBef>
                <a:spcPts val="500"/>
              </a:spcBef>
              <a:defRPr sz="1800"/>
            </a:pPr>
            <a:r>
              <a:rPr sz="2496" dirty="0">
                <a:latin typeface="Garamond"/>
                <a:cs typeface="Garamond"/>
              </a:rPr>
              <a:t>Workplace-based assessments (WBAs)</a:t>
            </a:r>
            <a:endParaRPr sz="1632" dirty="0">
              <a:latin typeface="Garamond"/>
              <a:cs typeface="Garamond"/>
            </a:endParaRPr>
          </a:p>
          <a:p>
            <a:pPr marL="1185062" lvl="2" indent="-307238" defTabSz="877823">
              <a:lnSpc>
                <a:spcPct val="80000"/>
              </a:lnSpc>
              <a:spcBef>
                <a:spcPts val="400"/>
              </a:spcBef>
              <a:defRPr sz="1800"/>
            </a:pPr>
            <a:r>
              <a:rPr sz="2016" dirty="0">
                <a:latin typeface="Garamond"/>
                <a:cs typeface="Garamond"/>
              </a:rPr>
              <a:t>Case-based discussions (CBDs), Clinical examination exercises (CEXs), Directly observed procedures (DOPs)/Procedure-based assessments (PBAs)</a:t>
            </a:r>
            <a:endParaRPr sz="1440" dirty="0">
              <a:latin typeface="Garamond"/>
              <a:cs typeface="Garamond"/>
            </a:endParaRPr>
          </a:p>
          <a:p>
            <a:pPr marL="858460" lvl="1" indent="-419548" defTabSz="877823">
              <a:lnSpc>
                <a:spcPct val="80000"/>
              </a:lnSpc>
              <a:spcBef>
                <a:spcPts val="500"/>
              </a:spcBef>
              <a:defRPr sz="1800"/>
            </a:pPr>
            <a:r>
              <a:rPr sz="2496" dirty="0">
                <a:latin typeface="Garamond"/>
                <a:cs typeface="Garamond"/>
              </a:rPr>
              <a:t>Mini peer assessment tool (mini-PAT) </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Audit reports</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Examinations</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Courses</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Research activity  - meetings, presentations, publications</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Teaching</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Logbook (Index cases)</a:t>
            </a:r>
            <a:endParaRPr sz="1632" dirty="0">
              <a:latin typeface="Garamond"/>
              <a:cs typeface="Garamond"/>
            </a:endParaRPr>
          </a:p>
          <a:p>
            <a:pPr marL="858460" lvl="1" indent="-419548" defTabSz="877823">
              <a:lnSpc>
                <a:spcPct val="80000"/>
              </a:lnSpc>
              <a:spcBef>
                <a:spcPts val="500"/>
              </a:spcBef>
              <a:defRPr sz="1800"/>
            </a:pPr>
            <a:r>
              <a:rPr sz="2496" dirty="0">
                <a:latin typeface="Garamond"/>
                <a:cs typeface="Garamond"/>
              </a:rPr>
              <a:t>Management and leadership roles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457200" y="274638"/>
            <a:ext cx="8229600" cy="1143001"/>
          </a:xfrm>
          <a:prstGeom prst="rect">
            <a:avLst/>
          </a:prstGeom>
        </p:spPr>
        <p:txBody>
          <a:bodyPr/>
          <a:lstStyle>
            <a:lvl1pPr defTabSz="896111">
              <a:defRPr sz="3822"/>
            </a:lvl1pPr>
          </a:lstStyle>
          <a:p>
            <a:pPr lvl="0">
              <a:defRPr sz="1800"/>
            </a:pPr>
            <a:r>
              <a:rPr sz="3822" dirty="0"/>
              <a:t>Higher Training Shortlisting Criteria </a:t>
            </a:r>
            <a:r>
              <a:rPr lang="en-GB" sz="3822" dirty="0" smtClean="0"/>
              <a:t>1</a:t>
            </a:r>
            <a:endParaRPr sz="3822" dirty="0"/>
          </a:p>
        </p:txBody>
      </p:sp>
      <p:pic>
        <p:nvPicPr>
          <p:cNvPr id="83" name="image7.png"/>
          <p:cNvPicPr/>
          <p:nvPr/>
        </p:nvPicPr>
        <p:blipFill>
          <a:blip r:embed="rId2">
            <a:extLst/>
          </a:blip>
          <a:srcRect l="11605" t="28077" r="23442" b="29686"/>
          <a:stretch>
            <a:fillRect/>
          </a:stretch>
        </p:blipFill>
        <p:spPr>
          <a:xfrm>
            <a:off x="-36512" y="1988839"/>
            <a:ext cx="9257708" cy="338437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274638"/>
            <a:ext cx="8229600" cy="1143001"/>
          </a:xfrm>
          <a:prstGeom prst="rect">
            <a:avLst/>
          </a:prstGeom>
        </p:spPr>
        <p:txBody>
          <a:bodyPr/>
          <a:lstStyle>
            <a:lvl1pPr defTabSz="896111">
              <a:defRPr sz="3822"/>
            </a:lvl1pPr>
          </a:lstStyle>
          <a:p>
            <a:pPr lvl="0">
              <a:defRPr sz="1800"/>
            </a:pPr>
            <a:r>
              <a:rPr sz="3822" dirty="0"/>
              <a:t>Higher Training Shortlisting Criteria </a:t>
            </a:r>
            <a:r>
              <a:rPr lang="en-GB" sz="3822" dirty="0" smtClean="0"/>
              <a:t>2</a:t>
            </a:r>
            <a:endParaRPr sz="3822" dirty="0"/>
          </a:p>
        </p:txBody>
      </p:sp>
      <p:pic>
        <p:nvPicPr>
          <p:cNvPr id="89" name="image9.png"/>
          <p:cNvPicPr/>
          <p:nvPr/>
        </p:nvPicPr>
        <p:blipFill>
          <a:blip r:embed="rId2">
            <a:extLst/>
          </a:blip>
          <a:srcRect l="15394" t="25000" r="21398" b="17857"/>
          <a:stretch>
            <a:fillRect/>
          </a:stretch>
        </p:blipFill>
        <p:spPr>
          <a:xfrm>
            <a:off x="-36513" y="1484783"/>
            <a:ext cx="9208450" cy="468052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0" y="274638"/>
            <a:ext cx="9144000" cy="1143001"/>
          </a:xfrm>
          <a:prstGeom prst="rect">
            <a:avLst/>
          </a:prstGeom>
        </p:spPr>
        <p:txBody>
          <a:bodyPr/>
          <a:lstStyle>
            <a:lvl1pPr defTabSz="896111">
              <a:defRPr sz="3822"/>
            </a:lvl1pPr>
          </a:lstStyle>
          <a:p>
            <a:pPr lvl="0">
              <a:defRPr sz="1800"/>
            </a:pPr>
            <a:r>
              <a:rPr sz="3822" dirty="0"/>
              <a:t>European Working Time Directive (EWTD)</a:t>
            </a:r>
          </a:p>
        </p:txBody>
      </p:sp>
      <p:sp>
        <p:nvSpPr>
          <p:cNvPr id="60" name="Shape 60"/>
          <p:cNvSpPr>
            <a:spLocks noGrp="1"/>
          </p:cNvSpPr>
          <p:nvPr>
            <p:ph type="body" idx="1"/>
          </p:nvPr>
        </p:nvSpPr>
        <p:spPr>
          <a:xfrm>
            <a:off x="460375" y="1628800"/>
            <a:ext cx="8229600" cy="4525963"/>
          </a:xfrm>
          <a:prstGeom prst="rect">
            <a:avLst/>
          </a:prstGeom>
        </p:spPr>
        <p:txBody>
          <a:bodyPr/>
          <a:lstStyle/>
          <a:p>
            <a:pPr lvl="0">
              <a:defRPr sz="1800"/>
            </a:pPr>
            <a:r>
              <a:rPr sz="3200" dirty="0"/>
              <a:t>Law passed by European Parliament </a:t>
            </a:r>
          </a:p>
          <a:p>
            <a:pPr lvl="0">
              <a:defRPr sz="1800"/>
            </a:pPr>
            <a:r>
              <a:rPr sz="3200" dirty="0"/>
              <a:t>Accepted into UK law</a:t>
            </a:r>
          </a:p>
          <a:p>
            <a:pPr lvl="0">
              <a:defRPr sz="1800"/>
            </a:pPr>
            <a:r>
              <a:rPr sz="3200" dirty="0"/>
              <a:t>Based on Health and Safety principles</a:t>
            </a:r>
          </a:p>
          <a:p>
            <a:pPr lvl="0">
              <a:defRPr sz="1800"/>
            </a:pPr>
            <a:r>
              <a:rPr sz="3200" dirty="0"/>
              <a:t>All EU workers</a:t>
            </a:r>
          </a:p>
          <a:p>
            <a:pPr lvl="0">
              <a:defRPr sz="1800"/>
            </a:pPr>
            <a:r>
              <a:rPr sz="3200" dirty="0"/>
              <a:t>Dictates:</a:t>
            </a:r>
          </a:p>
          <a:p>
            <a:pPr marL="742950" lvl="1" indent="-285750">
              <a:spcBef>
                <a:spcPts val="600"/>
              </a:spcBef>
              <a:defRPr sz="1800"/>
            </a:pPr>
            <a:r>
              <a:rPr sz="2800" dirty="0"/>
              <a:t>56 hrs/week from August’07 and 48 hrs by August’09</a:t>
            </a:r>
          </a:p>
          <a:p>
            <a:pPr marL="742950" lvl="1" indent="-285750">
              <a:spcBef>
                <a:spcPts val="600"/>
              </a:spcBef>
              <a:defRPr sz="1800"/>
            </a:pPr>
            <a:r>
              <a:rPr sz="2800" dirty="0"/>
              <a:t>Rest requirements</a:t>
            </a:r>
          </a:p>
        </p:txBody>
      </p:sp>
      <p:pic>
        <p:nvPicPr>
          <p:cNvPr id="61" name="image3.jpg" descr="http://www.bnp.org.uk/sites/default/files/images/eu_working_time_directive.jpg"/>
          <p:cNvPicPr/>
          <p:nvPr/>
        </p:nvPicPr>
        <p:blipFill>
          <a:blip r:embed="rId3">
            <a:extLst/>
          </a:blip>
          <a:stretch>
            <a:fillRect/>
          </a:stretch>
        </p:blipFill>
        <p:spPr>
          <a:xfrm>
            <a:off x="7369823" y="5157192"/>
            <a:ext cx="1774177" cy="170080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457200" y="274638"/>
            <a:ext cx="8229600" cy="1143001"/>
          </a:xfrm>
          <a:prstGeom prst="rect">
            <a:avLst/>
          </a:prstGeom>
        </p:spPr>
        <p:txBody>
          <a:bodyPr/>
          <a:lstStyle/>
          <a:p>
            <a:pPr lvl="0">
              <a:defRPr sz="1800"/>
            </a:pPr>
            <a:r>
              <a:rPr sz="4400"/>
              <a:t>Disadvantages</a:t>
            </a:r>
          </a:p>
        </p:txBody>
      </p:sp>
      <p:sp>
        <p:nvSpPr>
          <p:cNvPr id="66" name="Shape 66"/>
          <p:cNvSpPr>
            <a:spLocks noGrp="1"/>
          </p:cNvSpPr>
          <p:nvPr>
            <p:ph type="body" idx="1"/>
          </p:nvPr>
        </p:nvSpPr>
        <p:spPr>
          <a:xfrm>
            <a:off x="457200" y="1600200"/>
            <a:ext cx="8229600" cy="4525963"/>
          </a:xfrm>
          <a:prstGeom prst="rect">
            <a:avLst/>
          </a:prstGeom>
        </p:spPr>
        <p:txBody>
          <a:bodyPr/>
          <a:lstStyle/>
          <a:p>
            <a:pPr lvl="0">
              <a:defRPr sz="1800"/>
            </a:pPr>
            <a:r>
              <a:rPr sz="3200" dirty="0"/>
              <a:t>Decreased time spent in active training </a:t>
            </a:r>
            <a:r>
              <a:rPr sz="3200" dirty="0" smtClean="0"/>
              <a:t>programs</a:t>
            </a:r>
            <a:endParaRPr lang="en-GB" sz="3200" dirty="0" smtClean="0"/>
          </a:p>
          <a:p>
            <a:pPr marL="0" lvl="0" indent="0">
              <a:buNone/>
              <a:defRPr sz="1800"/>
            </a:pPr>
            <a:endParaRPr sz="3200" dirty="0"/>
          </a:p>
          <a:p>
            <a:pPr lvl="0">
              <a:defRPr sz="1800"/>
            </a:pPr>
            <a:r>
              <a:rPr sz="3200" dirty="0"/>
              <a:t>Lack of continuity in patient </a:t>
            </a:r>
            <a:r>
              <a:rPr sz="3200" dirty="0" smtClean="0"/>
              <a:t>care</a:t>
            </a:r>
            <a:endParaRPr lang="en-GB" sz="3200" dirty="0" smtClean="0"/>
          </a:p>
          <a:p>
            <a:pPr marL="0" lvl="0" indent="0">
              <a:buNone/>
              <a:defRPr sz="1800"/>
            </a:pPr>
            <a:endParaRPr sz="3200" dirty="0"/>
          </a:p>
          <a:p>
            <a:pPr lvl="0">
              <a:defRPr sz="1800"/>
            </a:pPr>
            <a:r>
              <a:rPr sz="3200" dirty="0"/>
              <a:t>Dependence on rota management and staffing adequacy</a:t>
            </a:r>
          </a:p>
        </p:txBody>
      </p:sp>
      <p:pic>
        <p:nvPicPr>
          <p:cNvPr id="67" name="image3.jpg" descr="http://www.bnp.org.uk/sites/default/files/images/eu_working_time_directive.jpg"/>
          <p:cNvPicPr/>
          <p:nvPr/>
        </p:nvPicPr>
        <p:blipFill>
          <a:blip r:embed="rId3">
            <a:extLst/>
          </a:blip>
          <a:stretch>
            <a:fillRect/>
          </a:stretch>
        </p:blipFill>
        <p:spPr>
          <a:xfrm>
            <a:off x="7369823" y="5157192"/>
            <a:ext cx="1774177" cy="1700809"/>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1325</Words>
  <Application>Microsoft Office PowerPoint</Application>
  <PresentationFormat>On-screen Show (4:3)</PresentationFormat>
  <Paragraphs>108</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vt:lpstr>
      <vt:lpstr>“Looking across the pond”:  Do surgical educators need to consider more emphasis on technical surgical skills in the UK’s current surgical training programme</vt:lpstr>
      <vt:lpstr>PowerPoint Presentation</vt:lpstr>
      <vt:lpstr>PowerPoint Presentation</vt:lpstr>
      <vt:lpstr>Surgical Training Pathway</vt:lpstr>
      <vt:lpstr>Core Surgical Training</vt:lpstr>
      <vt:lpstr>Higher Training Shortlisting Criteria 1</vt:lpstr>
      <vt:lpstr>Higher Training Shortlisting Criteria 2</vt:lpstr>
      <vt:lpstr>European Working Time Directive (EWTD)</vt:lpstr>
      <vt:lpstr>Disadvantages</vt:lpstr>
      <vt:lpstr>PowerPoint Presentation</vt:lpstr>
      <vt:lpstr>Literature</vt:lpstr>
      <vt:lpstr>Literature</vt:lpstr>
      <vt:lpstr>Our study is the FIRST STUDY to quantify the time spent by junior surgical residents practising their surgical skills </vt:lpstr>
      <vt:lpstr>OUR STUDY</vt:lpstr>
      <vt:lpstr>Methods</vt:lpstr>
      <vt:lpstr>Questionnaire: 5 questions</vt:lpstr>
      <vt:lpstr>Questionnaire: 5 questions</vt:lpstr>
      <vt:lpstr>Questionnaire: 5 questions</vt:lpstr>
      <vt:lpstr>Results</vt:lpstr>
      <vt:lpstr>Discussion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across the pond”:  Do surgical educators need to consider more emphasis on technical surgical skills in the UK’s current surgical training programme</dc:title>
  <dc:creator>RUMELA BASU</dc:creator>
  <cp:lastModifiedBy>RUMELA BASU</cp:lastModifiedBy>
  <cp:revision>6</cp:revision>
  <dcterms:modified xsi:type="dcterms:W3CDTF">2014-11-20T15:28:48Z</dcterms:modified>
</cp:coreProperties>
</file>