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039" r:id="rId1"/>
  </p:sldMasterIdLst>
  <p:notesMasterIdLst>
    <p:notesMasterId r:id="rId25"/>
  </p:notesMasterIdLst>
  <p:sldIdLst>
    <p:sldId id="256" r:id="rId2"/>
    <p:sldId id="283" r:id="rId3"/>
    <p:sldId id="331" r:id="rId4"/>
    <p:sldId id="309" r:id="rId5"/>
    <p:sldId id="310" r:id="rId6"/>
    <p:sldId id="326" r:id="rId7"/>
    <p:sldId id="327" r:id="rId8"/>
    <p:sldId id="311" r:id="rId9"/>
    <p:sldId id="313" r:id="rId10"/>
    <p:sldId id="324" r:id="rId11"/>
    <p:sldId id="312" r:id="rId12"/>
    <p:sldId id="321" r:id="rId13"/>
    <p:sldId id="329" r:id="rId14"/>
    <p:sldId id="330" r:id="rId15"/>
    <p:sldId id="316" r:id="rId16"/>
    <p:sldId id="315" r:id="rId17"/>
    <p:sldId id="319" r:id="rId18"/>
    <p:sldId id="276" r:id="rId19"/>
    <p:sldId id="322" r:id="rId20"/>
    <p:sldId id="323" r:id="rId21"/>
    <p:sldId id="325" r:id="rId22"/>
    <p:sldId id="314" r:id="rId23"/>
    <p:sldId id="328" r:id="rId24"/>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30C7FE-FD8D-414C-BA3B-CBA0584B3D50}">
          <p14:sldIdLst>
            <p14:sldId id="256"/>
            <p14:sldId id="283"/>
            <p14:sldId id="331"/>
            <p14:sldId id="309"/>
            <p14:sldId id="310"/>
            <p14:sldId id="326"/>
            <p14:sldId id="327"/>
            <p14:sldId id="311"/>
            <p14:sldId id="313"/>
            <p14:sldId id="324"/>
            <p14:sldId id="312"/>
            <p14:sldId id="321"/>
            <p14:sldId id="329"/>
            <p14:sldId id="330"/>
            <p14:sldId id="316"/>
            <p14:sldId id="315"/>
            <p14:sldId id="319"/>
            <p14:sldId id="276"/>
            <p14:sldId id="322"/>
            <p14:sldId id="323"/>
            <p14:sldId id="325"/>
            <p14:sldId id="314"/>
            <p14:sldId id="32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dix" initials="d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79846" autoAdjust="0"/>
  </p:normalViewPr>
  <p:slideViewPr>
    <p:cSldViewPr>
      <p:cViewPr>
        <p:scale>
          <a:sx n="68" d="100"/>
          <a:sy n="68" d="100"/>
        </p:scale>
        <p:origin x="-2264"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tags" Target="tags/tag1.xml"/><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DD3870-5A99-4CD6-B3A6-17C6673D23E1}" type="datetimeFigureOut">
              <a:rPr lang="en-US" smtClean="0"/>
              <a:pPr/>
              <a:t>9/9/14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F87D9-DBBF-4803-972D-6B5BF448B407}" type="slidenum">
              <a:rPr lang="en-US" smtClean="0"/>
              <a:pPr/>
              <a:t>‹#›</a:t>
            </a:fld>
            <a:endParaRPr lang="en-US"/>
          </a:p>
        </p:txBody>
      </p:sp>
    </p:spTree>
    <p:extLst>
      <p:ext uri="{BB962C8B-B14F-4D97-AF65-F5344CB8AC3E}">
        <p14:creationId xmlns:p14="http://schemas.microsoft.com/office/powerpoint/2010/main" val="14371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Hierarchical clustering of canine leukemia cases based on genome wide copy number status. Data consisted of segmented values that were scaled and clustered using Euclidian distance and Ward’s method. Columns represent individual patients and rows represent individual markers along the genome. Blue indicates a region of gain and red indicates a region of loss. Subtype metadata is annotated for each column.</a:t>
            </a:r>
          </a:p>
          <a:p>
            <a:endParaRPr lang="en-US" dirty="0"/>
          </a:p>
        </p:txBody>
      </p:sp>
      <p:sp>
        <p:nvSpPr>
          <p:cNvPr id="4" name="Slide Number Placeholder 3"/>
          <p:cNvSpPr>
            <a:spLocks noGrp="1"/>
          </p:cNvSpPr>
          <p:nvPr>
            <p:ph type="sldNum" sz="quarter" idx="10"/>
          </p:nvPr>
        </p:nvSpPr>
        <p:spPr/>
        <p:txBody>
          <a:bodyPr/>
          <a:lstStyle/>
          <a:p>
            <a:fld id="{ABEF87D9-DBBF-4803-972D-6B5BF448B407}" type="slidenum">
              <a:rPr lang="en-US" smtClean="0"/>
              <a:pPr/>
              <a:t>8</a:t>
            </a:fld>
            <a:endParaRPr lang="en-US"/>
          </a:p>
        </p:txBody>
      </p:sp>
    </p:spTree>
    <p:extLst>
      <p:ext uri="{BB962C8B-B14F-4D97-AF65-F5344CB8AC3E}">
        <p14:creationId xmlns:p14="http://schemas.microsoft.com/office/powerpoint/2010/main" val="154814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Figure 2. (A) Penetrance plot of leukemia gains and losses across genome. (B) Manhattan plot of statistically significant regions in leukemia cohort, separated by gains and losses. (C) Penetrance plot of </a:t>
            </a:r>
            <a:r>
              <a:rPr lang="en-US" altLang="en-US" dirty="0" err="1" smtClean="0"/>
              <a:t>lymphosarcoma</a:t>
            </a:r>
            <a:r>
              <a:rPr lang="en-US" altLang="en-US" dirty="0" smtClean="0"/>
              <a:t> gains and losses across genome. (D) Manhattan plot of statistically significant regions in the </a:t>
            </a:r>
            <a:r>
              <a:rPr lang="en-US" altLang="en-US" dirty="0" err="1" smtClean="0"/>
              <a:t>lymphosarcoma</a:t>
            </a:r>
            <a:r>
              <a:rPr lang="en-US" altLang="en-US" dirty="0" smtClean="0"/>
              <a:t> cohort, separated by gains and losses. Statistical significance was determined using the </a:t>
            </a:r>
            <a:r>
              <a:rPr lang="en-US" altLang="en-US" dirty="0" err="1" smtClean="0"/>
              <a:t>DiNAMIC</a:t>
            </a:r>
            <a:r>
              <a:rPr lang="en-US" altLang="en-US" dirty="0" smtClean="0"/>
              <a:t> algorithm. </a:t>
            </a:r>
          </a:p>
          <a:p>
            <a:endParaRPr lang="en-US" dirty="0"/>
          </a:p>
        </p:txBody>
      </p:sp>
      <p:sp>
        <p:nvSpPr>
          <p:cNvPr id="4" name="Slide Number Placeholder 3"/>
          <p:cNvSpPr>
            <a:spLocks noGrp="1"/>
          </p:cNvSpPr>
          <p:nvPr>
            <p:ph type="sldNum" sz="quarter" idx="10"/>
          </p:nvPr>
        </p:nvSpPr>
        <p:spPr/>
        <p:txBody>
          <a:bodyPr/>
          <a:lstStyle/>
          <a:p>
            <a:fld id="{ABEF87D9-DBBF-4803-972D-6B5BF448B407}" type="slidenum">
              <a:rPr lang="en-US" smtClean="0"/>
              <a:pPr/>
              <a:t>9</a:t>
            </a:fld>
            <a:endParaRPr lang="en-US"/>
          </a:p>
        </p:txBody>
      </p:sp>
    </p:spTree>
    <p:extLst>
      <p:ext uri="{BB962C8B-B14F-4D97-AF65-F5344CB8AC3E}">
        <p14:creationId xmlns:p14="http://schemas.microsoft.com/office/powerpoint/2010/main" val="47668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Times New Roman" panose="02020603050405020304" pitchFamily="18" charset="0"/>
              </a:rPr>
              <a:t>Figure 6. </a:t>
            </a:r>
            <a:r>
              <a:rPr lang="en-US" dirty="0" smtClean="0">
                <a:latin typeface="Times New Roman" panose="02020603050405020304" pitchFamily="18" charset="0"/>
                <a:ea typeface="MS Mincho" panose="02020609040205080304" pitchFamily="49" charset="-128"/>
              </a:rPr>
              <a:t>Diagnostic predictor models for differentiation of AML and ALL based on copy number status of regions defined using a random forest ensemble classification model followed by a decision tree classification model. Model #1 includes a </a:t>
            </a:r>
            <a:r>
              <a:rPr lang="en-US" i="1" dirty="0" smtClean="0">
                <a:latin typeface="Times New Roman" panose="02020603050405020304" pitchFamily="18" charset="0"/>
                <a:ea typeface="MS Mincho" panose="02020609040205080304" pitchFamily="49" charset="-128"/>
              </a:rPr>
              <a:t>TCR</a:t>
            </a:r>
            <a:r>
              <a:rPr lang="en-US" dirty="0" smtClean="0">
                <a:latin typeface="Times New Roman" panose="02020603050405020304" pitchFamily="18" charset="0"/>
                <a:ea typeface="MS Mincho" panose="02020609040205080304" pitchFamily="49" charset="-128"/>
              </a:rPr>
              <a:t> locus as part of the model, whereas model #2 was generated after excluding </a:t>
            </a:r>
            <a:r>
              <a:rPr lang="en-US" i="1" dirty="0" smtClean="0">
                <a:latin typeface="Times New Roman" panose="02020603050405020304" pitchFamily="18" charset="0"/>
                <a:ea typeface="MS Mincho" panose="02020609040205080304" pitchFamily="49" charset="-128"/>
              </a:rPr>
              <a:t>TCR</a:t>
            </a:r>
            <a:r>
              <a:rPr lang="en-US" dirty="0" smtClean="0">
                <a:latin typeface="Times New Roman" panose="02020603050405020304" pitchFamily="18" charset="0"/>
                <a:ea typeface="MS Mincho" panose="02020609040205080304" pitchFamily="49" charset="-128"/>
              </a:rPr>
              <a:t> and </a:t>
            </a:r>
            <a:r>
              <a:rPr lang="en-US" i="1" dirty="0" smtClean="0">
                <a:latin typeface="Times New Roman" panose="02020603050405020304" pitchFamily="18" charset="0"/>
                <a:ea typeface="MS Mincho" panose="02020609040205080304" pitchFamily="49" charset="-128"/>
              </a:rPr>
              <a:t>IG</a:t>
            </a:r>
            <a:r>
              <a:rPr lang="en-US" dirty="0" smtClean="0">
                <a:latin typeface="Times New Roman" panose="02020603050405020304" pitchFamily="18" charset="0"/>
                <a:ea typeface="MS Mincho" panose="02020609040205080304" pitchFamily="49" charset="-128"/>
              </a:rPr>
              <a:t> loci from  modeling. Above each box the number of cases following that branch and the percentage based on the total number of cases (n=52) is indicated. Inside each box includes the number of AMLs and ALLs following that branch and the percentage of each subtype based on the total number of cases following that branch. A classification of primarily AML is designated by yellow boxes, and a classification of primarily ALL is designated by red boxes.</a:t>
            </a:r>
            <a:endParaRPr lang="en-US" dirty="0" smtClean="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EF87D9-DBBF-4803-972D-6B5BF448B407}" type="slidenum">
              <a:rPr lang="en-US" smtClean="0"/>
              <a:pPr/>
              <a:t>11</a:t>
            </a:fld>
            <a:endParaRPr lang="en-US"/>
          </a:p>
        </p:txBody>
      </p:sp>
    </p:spTree>
    <p:extLst>
      <p:ext uri="{BB962C8B-B14F-4D97-AF65-F5344CB8AC3E}">
        <p14:creationId xmlns:p14="http://schemas.microsoft.com/office/powerpoint/2010/main" val="33304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Times New Roman" panose="02020603050405020304" pitchFamily="18" charset="0"/>
              </a:rPr>
              <a:t>To allow direct comparison of </a:t>
            </a:r>
            <a:r>
              <a:rPr lang="en-US" dirty="0" err="1" smtClean="0">
                <a:latin typeface="Times New Roman" panose="02020603050405020304" pitchFamily="18" charset="0"/>
                <a:ea typeface="Times New Roman" panose="02020603050405020304" pitchFamily="18" charset="0"/>
              </a:rPr>
              <a:t>oaCGH</a:t>
            </a:r>
            <a:r>
              <a:rPr lang="en-US" dirty="0" smtClean="0">
                <a:latin typeface="Times New Roman" panose="02020603050405020304" pitchFamily="18" charset="0"/>
                <a:ea typeface="Times New Roman" panose="02020603050405020304" pitchFamily="18" charset="0"/>
              </a:rPr>
              <a:t> data from canine case with published human cases, the genome coordinates of all oligonucleotides on the canine array were imported into the </a:t>
            </a:r>
            <a:r>
              <a:rPr lang="en-US" dirty="0" err="1" smtClean="0">
                <a:latin typeface="Times New Roman" panose="02020603050405020304" pitchFamily="18" charset="0"/>
                <a:ea typeface="Times New Roman" panose="02020603050405020304" pitchFamily="18" charset="0"/>
              </a:rPr>
              <a:t>Liftover</a:t>
            </a:r>
            <a:r>
              <a:rPr lang="en-US" dirty="0" smtClean="0">
                <a:latin typeface="Times New Roman" panose="02020603050405020304" pitchFamily="18" charset="0"/>
                <a:ea typeface="Times New Roman" panose="02020603050405020304" pitchFamily="18" charset="0"/>
              </a:rPr>
              <a:t> Batch Coordinate Conversion Tool (http://genome.ucsc.edu/cgi-bin/hgLiftOver), using default settings to establish the orthologous nucleotide sequence coordinates within the human genome sequence assembly (February 2009, GRCh37/hg19).  With recoded coordinates, the signal intensity data for each array were reprocessed to output each canine </a:t>
            </a:r>
            <a:r>
              <a:rPr lang="en-US" dirty="0" err="1" smtClean="0">
                <a:latin typeface="Times New Roman" panose="02020603050405020304" pitchFamily="18" charset="0"/>
                <a:ea typeface="Times New Roman" panose="02020603050405020304" pitchFamily="18" charset="0"/>
              </a:rPr>
              <a:t>oaCGH</a:t>
            </a:r>
            <a:r>
              <a:rPr lang="en-US" dirty="0" smtClean="0">
                <a:latin typeface="Times New Roman" panose="02020603050405020304" pitchFamily="18" charset="0"/>
                <a:ea typeface="Times New Roman" panose="02020603050405020304" pitchFamily="18" charset="0"/>
              </a:rPr>
              <a:t> profile with ‘virtual’ human chromosome locations. To compare the ‘humanized’ canine data with data from human patient samples, readily accessible human data sets were downloaded from the Gene Expression Omnibus (GEO; http://www.ncbi.nlm.nih.gov/geo/) and imported into Nexus Copy Number for analysis using similar methods to those described above. Canine ALL was compared to 37 pediatric ALLs including seven T-cell and 30 B-cell which were assessed using </a:t>
            </a:r>
            <a:r>
              <a:rPr lang="en-US" dirty="0" err="1" smtClean="0">
                <a:latin typeface="Times New Roman" panose="02020603050405020304" pitchFamily="18" charset="0"/>
                <a:ea typeface="Times New Roman" panose="02020603050405020304" pitchFamily="18" charset="0"/>
              </a:rPr>
              <a:t>Affymetrix</a:t>
            </a:r>
            <a:r>
              <a:rPr lang="en-US" dirty="0" smtClean="0">
                <a:latin typeface="Times New Roman" panose="02020603050405020304" pitchFamily="18" charset="0"/>
                <a:ea typeface="Times New Roman" panose="02020603050405020304" pitchFamily="18" charset="0"/>
              </a:rPr>
              <a:t> 250k </a:t>
            </a:r>
            <a:r>
              <a:rPr lang="en-US" dirty="0" err="1" smtClean="0">
                <a:latin typeface="Times New Roman" panose="02020603050405020304" pitchFamily="18" charset="0"/>
                <a:ea typeface="Times New Roman" panose="02020603050405020304" pitchFamily="18" charset="0"/>
              </a:rPr>
              <a:t>Nsp</a:t>
            </a:r>
            <a:r>
              <a:rPr lang="en-US" dirty="0" smtClean="0">
                <a:latin typeface="Times New Roman" panose="02020603050405020304" pitchFamily="18" charset="0"/>
                <a:ea typeface="Times New Roman" panose="02020603050405020304" pitchFamily="18" charset="0"/>
              </a:rPr>
              <a:t> SNP arrays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anose="02020603050405020304" pitchFamily="18" charset="0"/>
              <a:ea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Times New Roman" panose="02020603050405020304" pitchFamily="18" charset="0"/>
              </a:rPr>
              <a:t>Comparison of recurrent genomic CNAs in canine (</a:t>
            </a:r>
            <a:r>
              <a:rPr lang="en-US" dirty="0" err="1" smtClean="0">
                <a:latin typeface="Times New Roman" panose="02020603050405020304" pitchFamily="18" charset="0"/>
                <a:ea typeface="Times New Roman" panose="02020603050405020304" pitchFamily="18" charset="0"/>
              </a:rPr>
              <a:t>cALL</a:t>
            </a:r>
            <a:r>
              <a:rPr lang="en-US" dirty="0" smtClean="0">
                <a:latin typeface="Times New Roman" panose="02020603050405020304" pitchFamily="18" charset="0"/>
                <a:ea typeface="Times New Roman" panose="02020603050405020304" pitchFamily="18" charset="0"/>
              </a:rPr>
              <a:t>) and human ALL (</a:t>
            </a:r>
            <a:r>
              <a:rPr lang="en-US" dirty="0" err="1" smtClean="0">
                <a:latin typeface="Times New Roman" panose="02020603050405020304" pitchFamily="18" charset="0"/>
                <a:ea typeface="Times New Roman" panose="02020603050405020304" pitchFamily="18" charset="0"/>
              </a:rPr>
              <a:t>hALL</a:t>
            </a:r>
            <a:r>
              <a:rPr lang="en-US" dirty="0" smtClean="0">
                <a:latin typeface="Times New Roman" panose="02020603050405020304" pitchFamily="18" charset="0"/>
                <a:ea typeface="Times New Roman" panose="02020603050405020304" pitchFamily="18" charset="0"/>
              </a:rPr>
              <a:t>).  The canine data has been recoded according to the equivalent location of each loci on the corresponding human chromosome. (A)  Genome-wide penetrance plots of </a:t>
            </a:r>
            <a:r>
              <a:rPr lang="en-US" dirty="0" err="1" smtClean="0">
                <a:latin typeface="Times New Roman" panose="02020603050405020304" pitchFamily="18" charset="0"/>
                <a:ea typeface="Times New Roman" panose="02020603050405020304" pitchFamily="18" charset="0"/>
              </a:rPr>
              <a:t>cALL</a:t>
            </a:r>
            <a:r>
              <a:rPr lang="en-US" dirty="0" smtClean="0">
                <a:latin typeface="Times New Roman" panose="02020603050405020304" pitchFamily="18" charset="0"/>
                <a:ea typeface="Times New Roman" panose="02020603050405020304" pitchFamily="18" charset="0"/>
              </a:rPr>
              <a:t> and </a:t>
            </a:r>
            <a:r>
              <a:rPr lang="en-US" dirty="0" err="1" smtClean="0">
                <a:latin typeface="Times New Roman" panose="02020603050405020304" pitchFamily="18" charset="0"/>
                <a:ea typeface="Times New Roman" panose="02020603050405020304" pitchFamily="18" charset="0"/>
              </a:rPr>
              <a:t>hALL</a:t>
            </a:r>
            <a:r>
              <a:rPr lang="en-US" dirty="0" smtClean="0">
                <a:latin typeface="Times New Roman" panose="02020603050405020304" pitchFamily="18" charset="0"/>
                <a:ea typeface="Times New Roman" panose="02020603050405020304" pitchFamily="18" charset="0"/>
              </a:rPr>
              <a:t>. HSA 1-22 are plotted across the x-axis, and the frequency of copy number gain (blue, above midline) or loss (red, below midline) within a defined chromosomal region are represented on the y-axis. The horizontal lines above and below the midline indicate 10%, which was the threshold applied to select regions of imbalance in the dog to compare with humans. (B-E) Selected chromosomes with regions of CNA shared across species. Frequency of gains  (blue)  along the chromosome is indicated on the right of each chromosome, while frequency of losses (red) are indicated on the left. The scale ranges from 0-50% to better visualize low frequency changes. The most notable shared region is the gain of 21q (E)</a:t>
            </a:r>
            <a:endParaRPr lang="en-US" dirty="0" smtClean="0">
              <a:effectLst/>
              <a:latin typeface="Times New Roman" panose="02020603050405020304" pitchFamily="18" charset="0"/>
              <a:ea typeface="Times New Roman" panose="02020603050405020304" pitchFamily="18"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EF87D9-DBBF-4803-972D-6B5BF448B407}" type="slidenum">
              <a:rPr lang="en-US" smtClean="0"/>
              <a:pPr/>
              <a:t>12</a:t>
            </a:fld>
            <a:endParaRPr lang="en-US"/>
          </a:p>
        </p:txBody>
      </p:sp>
    </p:spTree>
    <p:extLst>
      <p:ext uri="{BB962C8B-B14F-4D97-AF65-F5344CB8AC3E}">
        <p14:creationId xmlns:p14="http://schemas.microsoft.com/office/powerpoint/2010/main" val="3531438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131413"/>
                </a:solidFill>
                <a:latin typeface="AdvTT3713a231"/>
              </a:rPr>
              <a:t>Forest plot summarizing penetrance data for genes involved in recurrent CNAs identified within the cohort of 75 </a:t>
            </a:r>
            <a:r>
              <a:rPr lang="en-US" dirty="0" err="1" smtClean="0">
                <a:solidFill>
                  <a:srgbClr val="131413"/>
                </a:solidFill>
                <a:latin typeface="AdvTT3713a231"/>
              </a:rPr>
              <a:t>hemangiosarcoma</a:t>
            </a:r>
            <a:r>
              <a:rPr lang="en-US" dirty="0" smtClean="0">
                <a:solidFill>
                  <a:srgbClr val="131413"/>
                </a:solidFill>
                <a:latin typeface="AdvTT3713a231"/>
              </a:rPr>
              <a:t> cases, and within each breed. Genes described in the text are ordered on the </a:t>
            </a:r>
            <a:r>
              <a:rPr lang="en-US" dirty="0" smtClean="0">
                <a:solidFill>
                  <a:srgbClr val="131413"/>
                </a:solidFill>
                <a:latin typeface="AdvTT50a2f13e.I"/>
              </a:rPr>
              <a:t>vertical axis </a:t>
            </a:r>
            <a:r>
              <a:rPr lang="en-US" dirty="0" smtClean="0">
                <a:solidFill>
                  <a:srgbClr val="131413"/>
                </a:solidFill>
                <a:latin typeface="AdvTT3713a231"/>
              </a:rPr>
              <a:t>according to their physical location in the dog genome. The frequency of gain and loss of each locus in each breed is shown on the horizontal axis as a percentage of that population, in addition to the frequency in the entire cohort. Red circles indicate CNA penetrance values that deviate significantly in one breed compared to all other breeds (Fishers Exact test, p&lt;0.05)</a:t>
            </a:r>
            <a:endParaRPr lang="en-US" dirty="0"/>
          </a:p>
        </p:txBody>
      </p:sp>
      <p:sp>
        <p:nvSpPr>
          <p:cNvPr id="4" name="Slide Number Placeholder 3"/>
          <p:cNvSpPr>
            <a:spLocks noGrp="1"/>
          </p:cNvSpPr>
          <p:nvPr>
            <p:ph type="sldNum" sz="quarter" idx="10"/>
          </p:nvPr>
        </p:nvSpPr>
        <p:spPr/>
        <p:txBody>
          <a:bodyPr/>
          <a:lstStyle/>
          <a:p>
            <a:fld id="{ABEF87D9-DBBF-4803-972D-6B5BF448B407}" type="slidenum">
              <a:rPr lang="en-US" smtClean="0"/>
              <a:pPr/>
              <a:t>14</a:t>
            </a:fld>
            <a:endParaRPr lang="en-US"/>
          </a:p>
        </p:txBody>
      </p:sp>
    </p:spTree>
    <p:extLst>
      <p:ext uri="{BB962C8B-B14F-4D97-AF65-F5344CB8AC3E}">
        <p14:creationId xmlns:p14="http://schemas.microsoft.com/office/powerpoint/2010/main" val="116803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F266BC-3298-4F99-B4E8-F5CC5C366F49}"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08238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smtClean="0">
                <a:latin typeface="Times New Roman" panose="02020603050405020304" pitchFamily="18" charset="0"/>
                <a:ea typeface="Times New Roman" panose="02020603050405020304" pitchFamily="18" charset="0"/>
              </a:rPr>
              <a:t>Figure 7. Diagnostic predictor models for differentiation of B-CLL and T-CLL based on copy number status of regions defined using a random forest ensemble classification model followed by a decision tree classification model. </a:t>
            </a:r>
            <a:r>
              <a:rPr lang="en-US" dirty="0" smtClean="0">
                <a:latin typeface="Times New Roman" panose="02020603050405020304" pitchFamily="18" charset="0"/>
                <a:ea typeface="MS Mincho" panose="02020609040205080304" pitchFamily="49" charset="-128"/>
              </a:rPr>
              <a:t>Model #1 includes a </a:t>
            </a:r>
            <a:r>
              <a:rPr lang="en-US" i="1" dirty="0" smtClean="0">
                <a:latin typeface="Times New Roman" panose="02020603050405020304" pitchFamily="18" charset="0"/>
                <a:ea typeface="MS Mincho" panose="02020609040205080304" pitchFamily="49" charset="-128"/>
              </a:rPr>
              <a:t>TCR</a:t>
            </a:r>
            <a:r>
              <a:rPr lang="en-US" dirty="0" smtClean="0">
                <a:latin typeface="Times New Roman" panose="02020603050405020304" pitchFamily="18" charset="0"/>
                <a:ea typeface="MS Mincho" panose="02020609040205080304" pitchFamily="49" charset="-128"/>
              </a:rPr>
              <a:t> locus as part of the model, whereas model #2 was generated after excluding </a:t>
            </a:r>
            <a:r>
              <a:rPr lang="en-US" i="1" dirty="0" smtClean="0">
                <a:latin typeface="Times New Roman" panose="02020603050405020304" pitchFamily="18" charset="0"/>
                <a:ea typeface="MS Mincho" panose="02020609040205080304" pitchFamily="49" charset="-128"/>
              </a:rPr>
              <a:t>TCR</a:t>
            </a:r>
            <a:r>
              <a:rPr lang="en-US" dirty="0" smtClean="0">
                <a:latin typeface="Times New Roman" panose="02020603050405020304" pitchFamily="18" charset="0"/>
                <a:ea typeface="MS Mincho" panose="02020609040205080304" pitchFamily="49" charset="-128"/>
              </a:rPr>
              <a:t> and </a:t>
            </a:r>
            <a:r>
              <a:rPr lang="en-US" i="1" dirty="0" smtClean="0">
                <a:latin typeface="Times New Roman" panose="02020603050405020304" pitchFamily="18" charset="0"/>
                <a:ea typeface="MS Mincho" panose="02020609040205080304" pitchFamily="49" charset="-128"/>
              </a:rPr>
              <a:t>IG</a:t>
            </a:r>
            <a:r>
              <a:rPr lang="en-US" dirty="0" smtClean="0">
                <a:latin typeface="Times New Roman" panose="02020603050405020304" pitchFamily="18" charset="0"/>
                <a:ea typeface="MS Mincho" panose="02020609040205080304" pitchFamily="49" charset="-128"/>
              </a:rPr>
              <a:t> loci from modeling. Above each box the number of cases following that branch and the percentage based on the total number of cases (n=71) is indicated. Inside each box includes the number of B-CLLs and T-CLLs following that branch and the percentage of each subtype based on the total number of cases following that branch. A classification of primarily B-CLL is designated by blue boxes, and a classification of primarily T-CLL is designated by green boxes</a:t>
            </a:r>
            <a:r>
              <a:rPr lang="en-US" dirty="0" smtClean="0">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EF87D9-DBBF-4803-972D-6B5BF448B407}" type="slidenum">
              <a:rPr lang="en-US" smtClean="0"/>
              <a:pPr/>
              <a:t>23</a:t>
            </a:fld>
            <a:endParaRPr lang="en-US"/>
          </a:p>
        </p:txBody>
      </p:sp>
    </p:spTree>
    <p:extLst>
      <p:ext uri="{BB962C8B-B14F-4D97-AF65-F5344CB8AC3E}">
        <p14:creationId xmlns:p14="http://schemas.microsoft.com/office/powerpoint/2010/main" val="4077213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E64C57-ECF9-4819-A795-FE2D93D5CF2F}" type="datetime1">
              <a:rPr lang="en-US" smtClean="0"/>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369976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8A287F3F-B81B-4F1D-B6AF-2F3B6CB7194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8370799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8A287F3F-B81B-4F1D-B6AF-2F3B6CB7194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61476305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8A287F3F-B81B-4F1D-B6AF-2F3B6CB7194C}" type="slidenum">
              <a:rPr lang="en-US" smtClean="0"/>
              <a:pPr eaLnBrk="0" fontAlgn="base" hangingPunct="0">
                <a:spcBef>
                  <a:spcPct val="0"/>
                </a:spcBef>
                <a:spcAft>
                  <a:spcPct val="0"/>
                </a:spcAft>
                <a:defRPr/>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8293413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8A287F3F-B81B-4F1D-B6AF-2F3B6CB7194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43198380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64DE79-268F-4C1A-8933-263129D2AF90}" type="datetimeFigureOut">
              <a:rPr lang="en-US" smtClean="0"/>
              <a:t>9/9/14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8A287F3F-B81B-4F1D-B6AF-2F3B6CB7194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66725537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64DE79-268F-4C1A-8933-263129D2AF90}" type="datetimeFigureOut">
              <a:rPr lang="en-US" smtClean="0"/>
              <a:t>9/9/14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8A287F3F-B81B-4F1D-B6AF-2F3B6CB7194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01424415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8A474C-0EE8-4D74-8611-3ABC7F8A3688}" type="datetime1">
              <a:rPr lang="en-US" smtClean="0"/>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166485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E46602-B097-448B-9217-FA01079EA355}" type="datetime1">
              <a:rPr lang="en-US" smtClean="0"/>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3406543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3D5CB187-8792-419D-9701-70004A9D849A}" type="datetime1">
              <a:rPr lang="en-US" smtClean="0"/>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1078689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7E328-8DD8-49D2-8347-97EA41C1C2D1}" type="datetime1">
              <a:rPr lang="en-US" smtClean="0"/>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130564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F7CF3F2-55F2-4F9F-A7CC-06868A6A9C3C}" type="datetime1">
              <a:rPr lang="en-US" smtClean="0"/>
              <a:t>9/9/14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99143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09CA84-8147-4621-94C3-EF50A74054AE}" type="datetime1">
              <a:rPr lang="en-US" smtClean="0"/>
              <a:t>9/9/14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246446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37DA1DD1-3874-4FD6-B1B7-5FFE368D84B1}" type="datetime1">
              <a:rPr lang="en-US" smtClean="0"/>
              <a:t>9/9/14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266014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AF4A066-1AEB-4F39-A6B0-4B0973EE9043}" type="datetime1">
              <a:rPr lang="en-US" smtClean="0"/>
              <a:t>9/9/14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409992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A476AAF3-D7BB-490F-8E44-70DBFC356046}" type="datetime1">
              <a:rPr lang="en-US" smtClean="0"/>
              <a:t>9/9/14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4179118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9F66A-CE02-4242-9F27-492B7A736D50}" type="datetime1">
              <a:rPr lang="en-US" smtClean="0"/>
              <a:t>9/9/14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8F871-3C5B-4B75-872F-FBA8780A9E73}" type="slidenum">
              <a:rPr lang="en-US" smtClean="0"/>
              <a:pPr/>
              <a:t>‹#›</a:t>
            </a:fld>
            <a:endParaRPr lang="en-US"/>
          </a:p>
        </p:txBody>
      </p:sp>
    </p:spTree>
    <p:extLst>
      <p:ext uri="{BB962C8B-B14F-4D97-AF65-F5344CB8AC3E}">
        <p14:creationId xmlns:p14="http://schemas.microsoft.com/office/powerpoint/2010/main" val="10262775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9/9/14</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eaLnBrk="0" fontAlgn="base" hangingPunct="0">
              <a:spcBef>
                <a:spcPct val="0"/>
              </a:spcBef>
              <a:spcAft>
                <a:spcPct val="0"/>
              </a:spcAft>
              <a:defRPr/>
            </a:pPr>
            <a:fld id="{8A287F3F-B81B-4F1D-B6AF-2F3B6CB7194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8690143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0"/>
          <p:cNvSpPr>
            <a:spLocks noGrp="1" noChangeArrowheads="1"/>
          </p:cNvSpPr>
          <p:nvPr>
            <p:ph type="ctrTitle"/>
          </p:nvPr>
        </p:nvSpPr>
        <p:spPr>
          <a:xfrm>
            <a:off x="329701" y="979707"/>
            <a:ext cx="8325544" cy="2109688"/>
          </a:xfrm>
          <a:noFill/>
          <a:ln/>
        </p:spPr>
        <p:txBody>
          <a:bodyPr>
            <a:noAutofit/>
          </a:bodyPr>
          <a:lstStyle/>
          <a:p>
            <a:pPr algn="ctr"/>
            <a:r>
              <a:rPr lang="en-US" sz="3200" b="1" dirty="0">
                <a:solidFill>
                  <a:schemeClr val="tx1">
                    <a:lumMod val="85000"/>
                    <a:lumOff val="15000"/>
                  </a:schemeClr>
                </a:solidFill>
              </a:rPr>
              <a:t>Using DNA copy number aberrations to </a:t>
            </a:r>
            <a:br>
              <a:rPr lang="en-US" sz="3200" b="1" dirty="0">
                <a:solidFill>
                  <a:schemeClr val="tx1">
                    <a:lumMod val="85000"/>
                    <a:lumOff val="15000"/>
                  </a:schemeClr>
                </a:solidFill>
              </a:rPr>
            </a:br>
            <a:r>
              <a:rPr lang="en-US" sz="3200" b="1" dirty="0">
                <a:solidFill>
                  <a:schemeClr val="tx1">
                    <a:lumMod val="85000"/>
                    <a:lumOff val="15000"/>
                  </a:schemeClr>
                </a:solidFill>
              </a:rPr>
              <a:t>identify candidate drivers of </a:t>
            </a:r>
            <a:r>
              <a:rPr lang="en-US" sz="3200" b="1" dirty="0" smtClean="0">
                <a:solidFill>
                  <a:schemeClr val="tx1">
                    <a:lumMod val="85000"/>
                    <a:lumOff val="15000"/>
                  </a:schemeClr>
                </a:solidFill>
              </a:rPr>
              <a:t>carcinogenesis in </a:t>
            </a:r>
            <a:r>
              <a:rPr lang="en-US" sz="3200" b="1" dirty="0">
                <a:solidFill>
                  <a:schemeClr val="tx1">
                    <a:lumMod val="85000"/>
                    <a:lumOff val="15000"/>
                  </a:schemeClr>
                </a:solidFill>
              </a:rPr>
              <a:t>naturally occurring canine </a:t>
            </a:r>
            <a:r>
              <a:rPr lang="en-US" sz="3200" b="1" dirty="0" smtClean="0">
                <a:solidFill>
                  <a:schemeClr val="tx1">
                    <a:lumMod val="85000"/>
                    <a:lumOff val="15000"/>
                  </a:schemeClr>
                </a:solidFill>
              </a:rPr>
              <a:t>cancers</a:t>
            </a:r>
            <a:endParaRPr lang="en-US" sz="3200" dirty="0">
              <a:solidFill>
                <a:schemeClr val="tx1">
                  <a:lumMod val="85000"/>
                  <a:lumOff val="15000"/>
                </a:schemeClr>
              </a:solidFill>
            </a:endParaRPr>
          </a:p>
        </p:txBody>
      </p:sp>
      <p:sp>
        <p:nvSpPr>
          <p:cNvPr id="11" name="TextBox 10"/>
          <p:cNvSpPr txBox="1"/>
          <p:nvPr/>
        </p:nvSpPr>
        <p:spPr>
          <a:xfrm>
            <a:off x="2743200" y="3491405"/>
            <a:ext cx="5257800" cy="800219"/>
          </a:xfrm>
          <a:prstGeom prst="rect">
            <a:avLst/>
          </a:prstGeom>
          <a:noFill/>
        </p:spPr>
        <p:txBody>
          <a:bodyPr wrap="square" rtlCol="0">
            <a:spAutoFit/>
          </a:bodyPr>
          <a:lstStyle/>
          <a:p>
            <a:r>
              <a:rPr lang="en-US" sz="2800" b="1" dirty="0" smtClean="0">
                <a:solidFill>
                  <a:schemeClr val="tx1">
                    <a:lumMod val="85000"/>
                    <a:lumOff val="15000"/>
                  </a:schemeClr>
                </a:solidFill>
              </a:rPr>
              <a:t>Daniel Rotroff PhD, MSPH</a:t>
            </a:r>
          </a:p>
          <a:p>
            <a:pPr algn="ctr"/>
            <a:endParaRPr lang="en-US" dirty="0"/>
          </a:p>
        </p:txBody>
      </p:sp>
      <p:cxnSp>
        <p:nvCxnSpPr>
          <p:cNvPr id="19" name="Straight Connector 18"/>
          <p:cNvCxnSpPr/>
          <p:nvPr/>
        </p:nvCxnSpPr>
        <p:spPr>
          <a:xfrm>
            <a:off x="1381470" y="4800600"/>
            <a:ext cx="6324600" cy="0"/>
          </a:xfrm>
          <a:prstGeom prst="line">
            <a:avLst/>
          </a:prstGeom>
          <a:ln w="444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617875" y="6044863"/>
            <a:ext cx="2467342" cy="369332"/>
          </a:xfrm>
          <a:prstGeom prst="rect">
            <a:avLst/>
          </a:prstGeom>
        </p:spPr>
        <p:txBody>
          <a:bodyPr wrap="none">
            <a:spAutoFit/>
          </a:bodyPr>
          <a:lstStyle/>
          <a:p>
            <a:r>
              <a:rPr lang="en-US" b="1" dirty="0">
                <a:solidFill>
                  <a:srgbClr val="222222"/>
                </a:solidFill>
                <a:latin typeface="arial" panose="020B0604020202020204" pitchFamily="34" charset="0"/>
              </a:rPr>
              <a:t> </a:t>
            </a:r>
            <a:r>
              <a:rPr lang="en-US" b="1" dirty="0" smtClean="0">
                <a:solidFill>
                  <a:srgbClr val="222222"/>
                </a:solidFill>
                <a:latin typeface="arial" panose="020B0604020202020204" pitchFamily="34" charset="0"/>
              </a:rPr>
              <a:t>September 10, 2014</a:t>
            </a:r>
            <a:endParaRPr lang="en-US" b="1" dirty="0"/>
          </a:p>
        </p:txBody>
      </p:sp>
      <p:sp>
        <p:nvSpPr>
          <p:cNvPr id="9" name="Rectangle 8"/>
          <p:cNvSpPr/>
          <p:nvPr/>
        </p:nvSpPr>
        <p:spPr>
          <a:xfrm>
            <a:off x="2743200" y="4013537"/>
            <a:ext cx="6096000" cy="646331"/>
          </a:xfrm>
          <a:prstGeom prst="rect">
            <a:avLst/>
          </a:prstGeom>
        </p:spPr>
        <p:txBody>
          <a:bodyPr wrap="square">
            <a:spAutoFit/>
          </a:bodyPr>
          <a:lstStyle/>
          <a:p>
            <a:r>
              <a:rPr lang="en-US" dirty="0" smtClean="0"/>
              <a:t>Postdoctoral Research Fellow, Bioinformatics Research Center, North Carolina State University</a:t>
            </a:r>
            <a:endParaRPr lang="es-ES" sz="2000" i="1" dirty="0" smtClean="0">
              <a:solidFill>
                <a:schemeClr val="tx1">
                  <a:lumMod val="85000"/>
                  <a:lumOff val="15000"/>
                </a:schemeClr>
              </a:solidFill>
            </a:endParaRPr>
          </a:p>
        </p:txBody>
      </p:sp>
      <p:pic>
        <p:nvPicPr>
          <p:cNvPr id="3" name="Picture 2"/>
          <p:cNvPicPr>
            <a:picLocks noChangeAspect="1"/>
          </p:cNvPicPr>
          <p:nvPr/>
        </p:nvPicPr>
        <p:blipFill>
          <a:blip r:embed="rId2"/>
          <a:stretch>
            <a:fillRect/>
          </a:stretch>
        </p:blipFill>
        <p:spPr>
          <a:xfrm>
            <a:off x="598607" y="2656682"/>
            <a:ext cx="2003186" cy="2003186"/>
          </a:xfrm>
          <a:prstGeom prst="rect">
            <a:avLst/>
          </a:prstGeom>
        </p:spPr>
      </p:pic>
      <p:sp>
        <p:nvSpPr>
          <p:cNvPr id="5" name="Rectangle 4"/>
          <p:cNvSpPr/>
          <p:nvPr/>
        </p:nvSpPr>
        <p:spPr>
          <a:xfrm>
            <a:off x="1381470" y="5061878"/>
            <a:ext cx="6324600" cy="646331"/>
          </a:xfrm>
          <a:prstGeom prst="rect">
            <a:avLst/>
          </a:prstGeom>
        </p:spPr>
        <p:txBody>
          <a:bodyPr wrap="square">
            <a:spAutoFit/>
          </a:bodyPr>
          <a:lstStyle/>
          <a:p>
            <a:pPr algn="ctr"/>
            <a:r>
              <a:rPr lang="en-US" dirty="0" smtClean="0"/>
              <a:t>2</a:t>
            </a:r>
            <a:r>
              <a:rPr lang="en-US" baseline="30000" dirty="0" smtClean="0"/>
              <a:t>nd</a:t>
            </a:r>
            <a:r>
              <a:rPr lang="en-US" dirty="0" smtClean="0"/>
              <a:t> International Conference on Genomics and Pharmacogenomics</a:t>
            </a:r>
            <a:endParaRPr lang="es-ES" sz="2000" i="1" dirty="0">
              <a:solidFill>
                <a:schemeClr val="tx1">
                  <a:lumMod val="85000"/>
                  <a:lumOff val="1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10</a:t>
            </a:fld>
            <a:endParaRPr lang="en-US"/>
          </a:p>
        </p:txBody>
      </p:sp>
      <p:sp>
        <p:nvSpPr>
          <p:cNvPr id="3" name="Title 2"/>
          <p:cNvSpPr>
            <a:spLocks noGrp="1"/>
          </p:cNvSpPr>
          <p:nvPr>
            <p:ph type="title"/>
          </p:nvPr>
        </p:nvSpPr>
        <p:spPr>
          <a:xfrm>
            <a:off x="420520" y="117591"/>
            <a:ext cx="8091312" cy="1400530"/>
          </a:xfrm>
        </p:spPr>
        <p:txBody>
          <a:bodyPr/>
          <a:lstStyle/>
          <a:p>
            <a:r>
              <a:rPr lang="en-US" sz="2800" dirty="0" smtClean="0"/>
              <a:t>Leukemia Subtype Penetrance</a:t>
            </a:r>
            <a:endParaRPr lang="en-US" sz="2800" dirty="0"/>
          </a:p>
        </p:txBody>
      </p:sp>
      <p:cxnSp>
        <p:nvCxnSpPr>
          <p:cNvPr id="16" name="Straight Connector 15"/>
          <p:cNvCxnSpPr/>
          <p:nvPr/>
        </p:nvCxnSpPr>
        <p:spPr>
          <a:xfrm flipV="1">
            <a:off x="-3011488" y="8693255"/>
            <a:ext cx="19583400" cy="76200"/>
          </a:xfrm>
          <a:prstGeom prst="line">
            <a:avLst/>
          </a:prstGeom>
          <a:ln>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2"/>
          <a:stretch>
            <a:fillRect/>
          </a:stretch>
        </p:blipFill>
        <p:spPr>
          <a:xfrm>
            <a:off x="304800" y="725454"/>
            <a:ext cx="8207032" cy="4479044"/>
          </a:xfrm>
          <a:prstGeom prst="rect">
            <a:avLst/>
          </a:prstGeom>
        </p:spPr>
      </p:pic>
      <p:sp>
        <p:nvSpPr>
          <p:cNvPr id="21" name="Rectangle 20"/>
          <p:cNvSpPr/>
          <p:nvPr/>
        </p:nvSpPr>
        <p:spPr>
          <a:xfrm>
            <a:off x="304800" y="5150641"/>
            <a:ext cx="9028280" cy="1323439"/>
          </a:xfrm>
          <a:prstGeom prst="rect">
            <a:avLst/>
          </a:prstGeom>
        </p:spPr>
        <p:txBody>
          <a:bodyPr wrap="square">
            <a:spAutoFit/>
          </a:bodyPr>
          <a:lstStyle/>
          <a:p>
            <a:pPr>
              <a:spcAft>
                <a:spcPts val="600"/>
              </a:spcAft>
            </a:pPr>
            <a:r>
              <a:rPr lang="en-US" sz="1600" dirty="0" smtClean="0">
                <a:latin typeface="Times New Roman" panose="02020603050405020304" pitchFamily="18" charset="0"/>
                <a:ea typeface="Times New Roman" panose="02020603050405020304" pitchFamily="18" charset="0"/>
              </a:rPr>
              <a:t>Penetrance </a:t>
            </a:r>
            <a:r>
              <a:rPr lang="en-US" sz="1600" dirty="0">
                <a:latin typeface="Times New Roman" panose="02020603050405020304" pitchFamily="18" charset="0"/>
                <a:ea typeface="Times New Roman" panose="02020603050405020304" pitchFamily="18" charset="0"/>
              </a:rPr>
              <a:t>plots of genome-wide CNAs in four subtypes of canine (c) leukemia including ALL (A), AML (B), B-CLL (C), and T-CLL (D). CFA1-38 and X are plotted across the x-axis, and the percentage of cases that demonstrated either copy number gain (blue, above midline) or loss (red, below midline) within a defined chromosomal region are represented on the y-axis. The horizontal lines above and below the midline indicate the 20% threshold for definition of a recurrent CNA.</a:t>
            </a:r>
            <a:endParaRPr lang="en-US" sz="16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63501" y="6438916"/>
            <a:ext cx="8902700" cy="461665"/>
          </a:xfrm>
          <a:prstGeom prst="rect">
            <a:avLst/>
          </a:prstGeom>
        </p:spPr>
        <p:txBody>
          <a:bodyPr wrap="square">
            <a:spAutoFit/>
          </a:bodyPr>
          <a:lstStyle/>
          <a:p>
            <a:r>
              <a:rPr lang="en-US" sz="1200" dirty="0" err="1"/>
              <a:t>Roode</a:t>
            </a:r>
            <a:r>
              <a:rPr lang="en-US" sz="1200" dirty="0"/>
              <a:t> et al</a:t>
            </a:r>
            <a:r>
              <a:rPr lang="en-US" sz="1200" dirty="0" smtClean="0"/>
              <a:t>. </a:t>
            </a:r>
            <a:r>
              <a:rPr lang="en-US" sz="1200" dirty="0"/>
              <a:t>Genome-wide assessment of recurrent genomic imbalances in canine leukemia identifies evolutionarily conserved copy number changes and regions for subtype differentiation.</a:t>
            </a:r>
            <a:r>
              <a:rPr lang="en-US" sz="1200" dirty="0" smtClean="0"/>
              <a:t> </a:t>
            </a:r>
            <a:r>
              <a:rPr lang="en-US" sz="1200" i="1" dirty="0"/>
              <a:t>In Prep</a:t>
            </a:r>
            <a:endParaRPr lang="en-US" sz="1200" dirty="0"/>
          </a:p>
        </p:txBody>
      </p:sp>
    </p:spTree>
    <p:extLst>
      <p:ext uri="{BB962C8B-B14F-4D97-AF65-F5344CB8AC3E}">
        <p14:creationId xmlns:p14="http://schemas.microsoft.com/office/powerpoint/2010/main" val="7786412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124889"/>
            <a:ext cx="9525000" cy="5745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4336" y="1298227"/>
            <a:ext cx="9194803" cy="5399133"/>
            <a:chOff x="0" y="189088"/>
            <a:chExt cx="8286750" cy="435152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4775" y="311516"/>
              <a:ext cx="4371975"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1516"/>
              <a:ext cx="39147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2"/>
            <p:cNvSpPr txBox="1"/>
            <p:nvPr/>
          </p:nvSpPr>
          <p:spPr>
            <a:xfrm>
              <a:off x="9769" y="189088"/>
              <a:ext cx="2256812" cy="335844"/>
            </a:xfrm>
            <a:prstGeom prst="rect">
              <a:avLst/>
            </a:prstGeom>
            <a:noFill/>
          </p:spPr>
          <p:txBody>
            <a:bodyPr wrap="square" rtlCol="0">
              <a:noAutofit/>
            </a:bodyPr>
            <a:lstStyle/>
            <a:p>
              <a:pPr marL="0" marR="0">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Model #</a:t>
              </a:r>
              <a:r>
                <a:rPr lang="en-US" sz="12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 All available features</a:t>
              </a:r>
              <a:endParaRPr lang="en-US" sz="1200" dirty="0">
                <a:effectLst/>
                <a:latin typeface="Times New Roman" panose="02020603050405020304" pitchFamily="18" charset="0"/>
                <a:ea typeface="Times New Roman" panose="02020603050405020304" pitchFamily="18" charset="0"/>
              </a:endParaRPr>
            </a:p>
          </p:txBody>
        </p:sp>
        <p:sp>
          <p:nvSpPr>
            <p:cNvPr id="13" name="TextBox 6"/>
            <p:cNvSpPr txBox="1"/>
            <p:nvPr/>
          </p:nvSpPr>
          <p:spPr>
            <a:xfrm>
              <a:off x="4075013" y="189088"/>
              <a:ext cx="2711462" cy="491681"/>
            </a:xfrm>
            <a:prstGeom prst="rect">
              <a:avLst/>
            </a:prstGeom>
            <a:noFill/>
          </p:spPr>
          <p:txBody>
            <a:bodyPr wrap="square" rtlCol="0">
              <a:noAutofit/>
            </a:bodyPr>
            <a:lstStyle/>
            <a:p>
              <a:pPr algn="ct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Model #</a:t>
              </a:r>
              <a:r>
                <a:rPr lang="en-US" sz="12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a:t>
              </a:r>
              <a:r>
                <a:rPr lang="en-US" sz="1200" dirty="0">
                  <a:latin typeface="Times New Roman" panose="02020603050405020304" pitchFamily="18" charset="0"/>
                  <a:ea typeface="MS Mincho" panose="02020609040205080304" pitchFamily="49" charset="-128"/>
                </a:rPr>
                <a:t>excluding </a:t>
              </a:r>
              <a:r>
                <a:rPr lang="en-US" sz="1200" i="1" dirty="0">
                  <a:latin typeface="Times New Roman" panose="02020603050405020304" pitchFamily="18" charset="0"/>
                  <a:ea typeface="MS Mincho" panose="02020609040205080304" pitchFamily="49" charset="-128"/>
                </a:rPr>
                <a:t>TCR</a:t>
              </a:r>
              <a:r>
                <a:rPr lang="en-US" sz="1200" dirty="0">
                  <a:latin typeface="Times New Roman" panose="02020603050405020304" pitchFamily="18" charset="0"/>
                  <a:ea typeface="MS Mincho" panose="02020609040205080304" pitchFamily="49" charset="-128"/>
                </a:rPr>
                <a:t> and </a:t>
              </a:r>
              <a:r>
                <a:rPr lang="en-US" sz="1200" i="1" dirty="0">
                  <a:latin typeface="Times New Roman" panose="02020603050405020304" pitchFamily="18" charset="0"/>
                  <a:ea typeface="MS Mincho" panose="02020609040205080304" pitchFamily="49" charset="-128"/>
                </a:rPr>
                <a:t>IG</a:t>
              </a:r>
              <a:r>
                <a:rPr lang="en-US" sz="1200" dirty="0">
                  <a:latin typeface="Times New Roman" panose="02020603050405020304" pitchFamily="18" charset="0"/>
                  <a:ea typeface="MS Mincho" panose="02020609040205080304" pitchFamily="49" charset="-128"/>
                </a:rPr>
                <a:t> loci</a:t>
              </a:r>
              <a:r>
                <a:rPr lang="en-US" sz="12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grpSp>
      <p:sp>
        <p:nvSpPr>
          <p:cNvPr id="2" name="Rectangle 1"/>
          <p:cNvSpPr/>
          <p:nvPr/>
        </p:nvSpPr>
        <p:spPr>
          <a:xfrm>
            <a:off x="-5359911" y="838200"/>
            <a:ext cx="4572000" cy="369332"/>
          </a:xfrm>
          <a:prstGeom prst="rect">
            <a:avLst/>
          </a:prstGeom>
        </p:spPr>
        <p:txBody>
          <a:bodyPr>
            <a:spAutoFit/>
          </a:bodyPr>
          <a:lstStyle/>
          <a:p>
            <a:pPr>
              <a:spcBef>
                <a:spcPts val="600"/>
              </a:spcBef>
              <a:spcAft>
                <a:spcPts val="600"/>
              </a:spcAft>
            </a:pPr>
            <a:r>
              <a:rPr lang="en-US" dirty="0">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14857072"/>
              </p:ext>
            </p:extLst>
          </p:nvPr>
        </p:nvGraphicFramePr>
        <p:xfrm>
          <a:off x="3429000" y="38758"/>
          <a:ext cx="2794000" cy="1005840"/>
        </p:xfrm>
        <a:graphic>
          <a:graphicData uri="http://schemas.openxmlformats.org/drawingml/2006/table">
            <a:tbl>
              <a:tblPr>
                <a:tableStyleId>{ED083AE6-46FA-4A59-8FB0-9F97EB10719F}</a:tableStyleId>
              </a:tblPr>
              <a:tblGrid>
                <a:gridCol w="431297"/>
                <a:gridCol w="700060"/>
                <a:gridCol w="700060"/>
                <a:gridCol w="962583"/>
              </a:tblGrid>
              <a:tr h="272746">
                <a:tc gridSpan="4">
                  <a:txBody>
                    <a:bodyPr/>
                    <a:lstStyle/>
                    <a:p>
                      <a:pPr algn="ctr" fontAlgn="b"/>
                      <a:r>
                        <a:rPr lang="en-US" sz="1200" b="1" i="0" u="none" strike="noStrike" dirty="0" smtClean="0">
                          <a:solidFill>
                            <a:srgbClr val="000000"/>
                          </a:solidFill>
                          <a:effectLst/>
                          <a:latin typeface="Calibri" panose="020F0502020204030204" pitchFamily="34" charset="0"/>
                        </a:rPr>
                        <a:t>Model #1: Decision Tree</a:t>
                      </a:r>
                      <a:r>
                        <a:rPr lang="en-US" sz="1200" b="1" i="0" u="none" strike="noStrike" baseline="0" dirty="0" smtClean="0">
                          <a:solidFill>
                            <a:srgbClr val="000000"/>
                          </a:solidFill>
                          <a:effectLst/>
                          <a:latin typeface="Calibri" panose="020F0502020204030204" pitchFamily="34" charset="0"/>
                        </a:rPr>
                        <a:t> Classifier Results</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r>
              <a:tr h="224888">
                <a:tc>
                  <a:txBody>
                    <a:bodyPr/>
                    <a:lstStyle/>
                    <a:p>
                      <a:pPr algn="l" fontAlgn="b"/>
                      <a:endParaRPr lang="en-US" sz="1200" b="1" i="0" u="none" strike="noStrike" dirty="0">
                        <a:solidFill>
                          <a:srgbClr val="000000"/>
                        </a:solidFill>
                        <a:effectLst/>
                        <a:latin typeface="Calibri" panose="020F0502020204030204" pitchFamily="34" charset="0"/>
                      </a:endParaRPr>
                    </a:p>
                  </a:txBody>
                  <a:tcPr marL="4209" marR="4209" marT="4198" marB="0" anchor="b">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ALL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a:effectLst/>
                          <a:latin typeface="Calibri" panose="020F0502020204030204" pitchFamily="34" charset="0"/>
                        </a:rPr>
                        <a:t>AML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Precision</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r>
              <a:tr h="254103">
                <a:tc>
                  <a:txBody>
                    <a:bodyPr/>
                    <a:lstStyle/>
                    <a:p>
                      <a:pPr algn="ctr" fontAlgn="b"/>
                      <a:r>
                        <a:rPr lang="en-US" sz="1200" b="1" u="none" strike="noStrike" dirty="0" smtClean="0">
                          <a:effectLst/>
                          <a:latin typeface="Calibri" panose="020F0502020204030204" pitchFamily="34" charset="0"/>
                        </a:rPr>
                        <a:t>ALL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22</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3</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0.88</a:t>
                      </a:r>
                      <a:endParaRPr lang="en-US" sz="1200" b="1" i="0" u="none" strike="noStrike" dirty="0">
                        <a:solidFill>
                          <a:srgbClr val="000000"/>
                        </a:solidFill>
                        <a:effectLst/>
                        <a:latin typeface="Calibri" panose="020F0502020204030204" pitchFamily="34" charset="0"/>
                      </a:endParaRPr>
                    </a:p>
                  </a:txBody>
                  <a:tcPr marL="5594" marR="5594" marT="5594" marB="0" anchor="ctr">
                    <a:solidFill>
                      <a:schemeClr val="bg1">
                        <a:lumMod val="95000"/>
                      </a:schemeClr>
                    </a:solidFill>
                  </a:tcPr>
                </a:tc>
              </a:tr>
              <a:tr h="254103">
                <a:tc>
                  <a:txBody>
                    <a:bodyPr/>
                    <a:lstStyle/>
                    <a:p>
                      <a:pPr algn="ctr" fontAlgn="b"/>
                      <a:r>
                        <a:rPr lang="en-US" sz="1200" b="1" u="none" strike="noStrike" dirty="0" smtClean="0">
                          <a:effectLst/>
                          <a:latin typeface="Calibri" panose="020F0502020204030204" pitchFamily="34" charset="0"/>
                        </a:rPr>
                        <a:t>AML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6</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a:effectLst/>
                          <a:latin typeface="Calibri" panose="020F0502020204030204" pitchFamily="34" charset="0"/>
                        </a:rPr>
                        <a:t>21</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0.78</a:t>
                      </a:r>
                      <a:endParaRPr lang="en-US" sz="1200" b="1" i="0" u="none" strike="noStrike" dirty="0">
                        <a:solidFill>
                          <a:srgbClr val="000000"/>
                        </a:solidFill>
                        <a:effectLst/>
                        <a:latin typeface="Calibri" panose="020F0502020204030204" pitchFamily="34" charset="0"/>
                      </a:endParaRPr>
                    </a:p>
                  </a:txBody>
                  <a:tcPr marL="5594" marR="5594" marT="5594" marB="0" anchor="ctr">
                    <a:solidFill>
                      <a:schemeClr val="bg1">
                        <a:lumMod val="95000"/>
                      </a:schemeClr>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797714413"/>
              </p:ext>
            </p:extLst>
          </p:nvPr>
        </p:nvGraphicFramePr>
        <p:xfrm>
          <a:off x="6324600" y="38758"/>
          <a:ext cx="2736232" cy="1005840"/>
        </p:xfrm>
        <a:graphic>
          <a:graphicData uri="http://schemas.openxmlformats.org/drawingml/2006/table">
            <a:tbl>
              <a:tblPr>
                <a:tableStyleId>{ED083AE6-46FA-4A59-8FB0-9F97EB10719F}</a:tableStyleId>
              </a:tblPr>
              <a:tblGrid>
                <a:gridCol w="375566"/>
                <a:gridCol w="609600"/>
                <a:gridCol w="609600"/>
                <a:gridCol w="1141466"/>
              </a:tblGrid>
              <a:tr h="272746">
                <a:tc gridSpan="4">
                  <a:txBody>
                    <a:bodyPr/>
                    <a:lstStyle/>
                    <a:p>
                      <a:pPr algn="ctr" fontAlgn="b"/>
                      <a:r>
                        <a:rPr lang="en-US" sz="1200" b="1" i="0" u="none" strike="noStrike" dirty="0" smtClean="0">
                          <a:solidFill>
                            <a:srgbClr val="000000"/>
                          </a:solidFill>
                          <a:effectLst/>
                          <a:latin typeface="Calibri" panose="020F0502020204030204" pitchFamily="34" charset="0"/>
                        </a:rPr>
                        <a:t>Model #2: Decision Tree</a:t>
                      </a:r>
                      <a:r>
                        <a:rPr lang="en-US" sz="1200" b="1" i="0" u="none" strike="noStrike" baseline="0" dirty="0" smtClean="0">
                          <a:solidFill>
                            <a:srgbClr val="000000"/>
                          </a:solidFill>
                          <a:effectLst/>
                          <a:latin typeface="Calibri" panose="020F0502020204030204" pitchFamily="34" charset="0"/>
                        </a:rPr>
                        <a:t> Classifier Results</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r>
              <a:tr h="224888">
                <a:tc>
                  <a:txBody>
                    <a:bodyPr/>
                    <a:lstStyle/>
                    <a:p>
                      <a:pPr algn="l" fontAlgn="b"/>
                      <a:endParaRPr lang="en-US" sz="1200" b="1" i="0" u="none" strike="noStrike" dirty="0">
                        <a:solidFill>
                          <a:srgbClr val="000000"/>
                        </a:solidFill>
                        <a:effectLst/>
                        <a:latin typeface="Calibri" panose="020F0502020204030204" pitchFamily="34" charset="0"/>
                      </a:endParaRPr>
                    </a:p>
                  </a:txBody>
                  <a:tcPr marL="4209" marR="4209" marT="4198" marB="0" anchor="b">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ALL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a:effectLst/>
                          <a:latin typeface="Calibri" panose="020F0502020204030204" pitchFamily="34" charset="0"/>
                        </a:rPr>
                        <a:t>AML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Precision</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r>
              <a:tr h="254103">
                <a:tc>
                  <a:txBody>
                    <a:bodyPr/>
                    <a:lstStyle/>
                    <a:p>
                      <a:pPr algn="ctr" fontAlgn="b"/>
                      <a:r>
                        <a:rPr lang="en-US" sz="1200" b="1" u="none" strike="noStrike" dirty="0" smtClean="0">
                          <a:effectLst/>
                          <a:latin typeface="Calibri" panose="020F0502020204030204" pitchFamily="34" charset="0"/>
                        </a:rPr>
                        <a:t>ALL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26</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7</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0.79</a:t>
                      </a:r>
                      <a:endParaRPr lang="en-US" sz="1200" b="1" i="0" u="none" strike="noStrike" dirty="0">
                        <a:solidFill>
                          <a:srgbClr val="000000"/>
                        </a:solidFill>
                        <a:effectLst/>
                        <a:latin typeface="Calibri" panose="020F0502020204030204" pitchFamily="34" charset="0"/>
                      </a:endParaRPr>
                    </a:p>
                  </a:txBody>
                  <a:tcPr marL="5594" marR="5594" marT="5594" marB="0" anchor="ctr">
                    <a:solidFill>
                      <a:schemeClr val="bg1">
                        <a:lumMod val="95000"/>
                      </a:schemeClr>
                    </a:solidFill>
                  </a:tcPr>
                </a:tc>
              </a:tr>
              <a:tr h="254103">
                <a:tc>
                  <a:txBody>
                    <a:bodyPr/>
                    <a:lstStyle/>
                    <a:p>
                      <a:pPr algn="ctr" fontAlgn="b"/>
                      <a:r>
                        <a:rPr lang="en-US" sz="1200" b="1" u="none" strike="noStrike" dirty="0" smtClean="0">
                          <a:effectLst/>
                          <a:latin typeface="Calibri" panose="020F0502020204030204" pitchFamily="34" charset="0"/>
                        </a:rPr>
                        <a:t>AML</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chemeClr val="tx1"/>
                          </a:solidFill>
                          <a:effectLst/>
                          <a:latin typeface="Calibri" panose="020F0502020204030204" pitchFamily="34" charset="0"/>
                        </a:rPr>
                        <a:t>2</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17</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0.89</a:t>
                      </a:r>
                      <a:endParaRPr lang="en-US" sz="1200" b="1" i="0" u="none" strike="noStrike" dirty="0">
                        <a:solidFill>
                          <a:srgbClr val="000000"/>
                        </a:solidFill>
                        <a:effectLst/>
                        <a:latin typeface="Calibri" panose="020F0502020204030204" pitchFamily="34" charset="0"/>
                      </a:endParaRPr>
                    </a:p>
                  </a:txBody>
                  <a:tcPr marL="5594" marR="5594" marT="5594" marB="0" anchor="ctr">
                    <a:solidFill>
                      <a:schemeClr val="bg1">
                        <a:lumMod val="95000"/>
                      </a:schemeClr>
                    </a:solidFill>
                  </a:tcPr>
                </a:tc>
              </a:tr>
            </a:tbl>
          </a:graphicData>
        </a:graphic>
      </p:graphicFrame>
      <p:sp>
        <p:nvSpPr>
          <p:cNvPr id="20" name="Title 2"/>
          <p:cNvSpPr>
            <a:spLocks noGrp="1"/>
          </p:cNvSpPr>
          <p:nvPr>
            <p:ph type="title"/>
          </p:nvPr>
        </p:nvSpPr>
        <p:spPr>
          <a:xfrm>
            <a:off x="61636" y="168313"/>
            <a:ext cx="3733800" cy="829153"/>
          </a:xfrm>
        </p:spPr>
        <p:txBody>
          <a:bodyPr/>
          <a:lstStyle/>
          <a:p>
            <a:r>
              <a:rPr lang="en-US" sz="3200" dirty="0" smtClean="0"/>
              <a:t>ALL vs AML</a:t>
            </a:r>
            <a:endParaRPr lang="en-US" sz="3200" dirty="0"/>
          </a:p>
        </p:txBody>
      </p:sp>
      <p:sp>
        <p:nvSpPr>
          <p:cNvPr id="21" name="Rectangle 20"/>
          <p:cNvSpPr/>
          <p:nvPr/>
        </p:nvSpPr>
        <p:spPr>
          <a:xfrm>
            <a:off x="-21668" y="6421735"/>
            <a:ext cx="8902700" cy="461665"/>
          </a:xfrm>
          <a:prstGeom prst="rect">
            <a:avLst/>
          </a:prstGeom>
        </p:spPr>
        <p:txBody>
          <a:bodyPr wrap="square">
            <a:spAutoFit/>
          </a:bodyPr>
          <a:lstStyle/>
          <a:p>
            <a:r>
              <a:rPr lang="en-US" sz="1200" dirty="0" err="1"/>
              <a:t>Roode</a:t>
            </a:r>
            <a:r>
              <a:rPr lang="en-US" sz="1200" dirty="0"/>
              <a:t> et al</a:t>
            </a:r>
            <a:r>
              <a:rPr lang="en-US" sz="1200" dirty="0" smtClean="0"/>
              <a:t>. </a:t>
            </a:r>
            <a:r>
              <a:rPr lang="en-US" sz="1200" dirty="0"/>
              <a:t>Genome-wide assessment of recurrent genomic imbalances in canine leukemia identifies evolutionarily conserved copy number changes and regions for subtype differentiation.</a:t>
            </a:r>
            <a:r>
              <a:rPr lang="en-US" sz="1200" dirty="0" smtClean="0"/>
              <a:t> </a:t>
            </a:r>
            <a:r>
              <a:rPr lang="en-US" sz="1200" i="1" dirty="0"/>
              <a:t>In Prep</a:t>
            </a:r>
            <a:endParaRPr lang="en-US" sz="1200" dirty="0"/>
          </a:p>
        </p:txBody>
      </p:sp>
    </p:spTree>
    <p:extLst>
      <p:ext uri="{BB962C8B-B14F-4D97-AF65-F5344CB8AC3E}">
        <p14:creationId xmlns:p14="http://schemas.microsoft.com/office/powerpoint/2010/main" val="5223897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12</a:t>
            </a:fld>
            <a:endParaRPr lang="en-US"/>
          </a:p>
        </p:txBody>
      </p:sp>
      <p:sp>
        <p:nvSpPr>
          <p:cNvPr id="3" name="Title 2"/>
          <p:cNvSpPr>
            <a:spLocks noGrp="1"/>
          </p:cNvSpPr>
          <p:nvPr>
            <p:ph type="title"/>
          </p:nvPr>
        </p:nvSpPr>
        <p:spPr>
          <a:xfrm>
            <a:off x="174639" y="137935"/>
            <a:ext cx="7055380" cy="1400530"/>
          </a:xfrm>
        </p:spPr>
        <p:txBody>
          <a:bodyPr/>
          <a:lstStyle/>
          <a:p>
            <a:r>
              <a:rPr lang="en-US" sz="2400" dirty="0" smtClean="0"/>
              <a:t>Canine ALL comparison to Human ALL</a:t>
            </a:r>
            <a:endParaRPr lang="en-US" sz="2400" dirty="0"/>
          </a:p>
        </p:txBody>
      </p:sp>
      <p:sp>
        <p:nvSpPr>
          <p:cNvPr id="5" name="Rectangle 2"/>
          <p:cNvSpPr>
            <a:spLocks noChangeArrowheads="1"/>
          </p:cNvSpPr>
          <p:nvPr/>
        </p:nvSpPr>
        <p:spPr bwMode="auto">
          <a:xfrm>
            <a:off x="2670719"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210787" y="842085"/>
            <a:ext cx="8019334" cy="5688134"/>
          </a:xfrm>
          <a:prstGeom prst="rect">
            <a:avLst/>
          </a:prstGeom>
        </p:spPr>
      </p:pic>
      <p:sp>
        <p:nvSpPr>
          <p:cNvPr id="10" name="Rectangle 9"/>
          <p:cNvSpPr/>
          <p:nvPr/>
        </p:nvSpPr>
        <p:spPr>
          <a:xfrm>
            <a:off x="63501" y="6438916"/>
            <a:ext cx="8902700" cy="461665"/>
          </a:xfrm>
          <a:prstGeom prst="rect">
            <a:avLst/>
          </a:prstGeom>
        </p:spPr>
        <p:txBody>
          <a:bodyPr wrap="square">
            <a:spAutoFit/>
          </a:bodyPr>
          <a:lstStyle/>
          <a:p>
            <a:r>
              <a:rPr lang="en-US" sz="1200" dirty="0" err="1"/>
              <a:t>Roode</a:t>
            </a:r>
            <a:r>
              <a:rPr lang="en-US" sz="1200" dirty="0"/>
              <a:t> et al</a:t>
            </a:r>
            <a:r>
              <a:rPr lang="en-US" sz="1200" dirty="0" smtClean="0"/>
              <a:t>. </a:t>
            </a:r>
            <a:r>
              <a:rPr lang="en-US" sz="1200" dirty="0"/>
              <a:t>Genome-wide assessment of recurrent genomic imbalances in canine leukemia identifies evolutionarily conserved copy number changes and regions for subtype differentiation.</a:t>
            </a:r>
            <a:r>
              <a:rPr lang="en-US" sz="1200" dirty="0" smtClean="0"/>
              <a:t> </a:t>
            </a:r>
            <a:r>
              <a:rPr lang="en-US" sz="1200" i="1" dirty="0"/>
              <a:t>In Prep</a:t>
            </a:r>
            <a:endParaRPr lang="en-US" sz="1200" dirty="0"/>
          </a:p>
        </p:txBody>
      </p:sp>
    </p:spTree>
    <p:extLst>
      <p:ext uri="{BB962C8B-B14F-4D97-AF65-F5344CB8AC3E}">
        <p14:creationId xmlns:p14="http://schemas.microsoft.com/office/powerpoint/2010/main" val="4359808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13</a:t>
            </a:fld>
            <a:endParaRPr lang="en-US"/>
          </a:p>
        </p:txBody>
      </p:sp>
      <p:sp>
        <p:nvSpPr>
          <p:cNvPr id="3" name="Title 2"/>
          <p:cNvSpPr>
            <a:spLocks noGrp="1"/>
          </p:cNvSpPr>
          <p:nvPr>
            <p:ph type="title"/>
          </p:nvPr>
        </p:nvSpPr>
        <p:spPr>
          <a:xfrm>
            <a:off x="0" y="-65007"/>
            <a:ext cx="7055380" cy="1400530"/>
          </a:xfrm>
        </p:spPr>
        <p:txBody>
          <a:bodyPr/>
          <a:lstStyle/>
          <a:p>
            <a:r>
              <a:rPr lang="en-US" sz="2400" dirty="0" err="1" smtClean="0"/>
              <a:t>Hemangiosarcoma</a:t>
            </a:r>
            <a:endParaRPr lang="en-US" sz="2400" dirty="0"/>
          </a:p>
        </p:txBody>
      </p:sp>
      <p:sp>
        <p:nvSpPr>
          <p:cNvPr id="5" name="Rectangle 2"/>
          <p:cNvSpPr>
            <a:spLocks noChangeArrowheads="1"/>
          </p:cNvSpPr>
          <p:nvPr/>
        </p:nvSpPr>
        <p:spPr bwMode="auto">
          <a:xfrm>
            <a:off x="2670719"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57545" y="6361209"/>
            <a:ext cx="9677400" cy="523220"/>
          </a:xfrm>
          <a:prstGeom prst="rect">
            <a:avLst/>
          </a:prstGeom>
          <a:noFill/>
        </p:spPr>
        <p:txBody>
          <a:bodyPr wrap="square" rtlCol="0">
            <a:spAutoFit/>
          </a:bodyPr>
          <a:lstStyle/>
          <a:p>
            <a:r>
              <a:rPr lang="en-US" sz="1400" dirty="0" smtClean="0"/>
              <a:t>Thomas et al. (2014</a:t>
            </a:r>
            <a:r>
              <a:rPr lang="en-US" sz="1400" i="1" dirty="0" smtClean="0"/>
              <a:t>) </a:t>
            </a:r>
            <a:r>
              <a:rPr lang="en-US" sz="1400" dirty="0"/>
              <a:t>Genomic profiling reveals extensive heterogeneity in </a:t>
            </a:r>
            <a:r>
              <a:rPr lang="en-US" sz="1400" dirty="0" smtClean="0"/>
              <a:t>somatic DNA </a:t>
            </a:r>
            <a:r>
              <a:rPr lang="en-US" sz="1400" dirty="0"/>
              <a:t>copy number aberrations of canine </a:t>
            </a:r>
            <a:r>
              <a:rPr lang="en-US" sz="1400" dirty="0" err="1" smtClean="0"/>
              <a:t>hemangiosarcoma</a:t>
            </a:r>
            <a:r>
              <a:rPr lang="en-US" sz="1400" dirty="0" smtClean="0"/>
              <a:t>. </a:t>
            </a:r>
            <a:r>
              <a:rPr lang="en-US" sz="1400" i="1" dirty="0" smtClean="0"/>
              <a:t>Chromosome Res.</a:t>
            </a:r>
            <a:endParaRPr lang="en-US" sz="1400" dirty="0"/>
          </a:p>
        </p:txBody>
      </p:sp>
      <p:pic>
        <p:nvPicPr>
          <p:cNvPr id="6" name="Picture 5"/>
          <p:cNvPicPr>
            <a:picLocks noChangeAspect="1"/>
          </p:cNvPicPr>
          <p:nvPr/>
        </p:nvPicPr>
        <p:blipFill rotWithShape="1">
          <a:blip r:embed="rId2"/>
          <a:srcRect l="4704"/>
          <a:stretch/>
        </p:blipFill>
        <p:spPr>
          <a:xfrm>
            <a:off x="57545" y="377502"/>
            <a:ext cx="8743950" cy="5930540"/>
          </a:xfrm>
          <a:prstGeom prst="rect">
            <a:avLst/>
          </a:prstGeom>
        </p:spPr>
      </p:pic>
    </p:spTree>
    <p:extLst>
      <p:ext uri="{BB962C8B-B14F-4D97-AF65-F5344CB8AC3E}">
        <p14:creationId xmlns:p14="http://schemas.microsoft.com/office/powerpoint/2010/main" val="32595476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14</a:t>
            </a:fld>
            <a:endParaRPr lang="en-US"/>
          </a:p>
        </p:txBody>
      </p:sp>
      <p:sp>
        <p:nvSpPr>
          <p:cNvPr id="3" name="Title 2"/>
          <p:cNvSpPr>
            <a:spLocks noGrp="1"/>
          </p:cNvSpPr>
          <p:nvPr>
            <p:ph type="title"/>
          </p:nvPr>
        </p:nvSpPr>
        <p:spPr>
          <a:xfrm>
            <a:off x="0" y="-65007"/>
            <a:ext cx="7055380" cy="1400530"/>
          </a:xfrm>
        </p:spPr>
        <p:txBody>
          <a:bodyPr/>
          <a:lstStyle/>
          <a:p>
            <a:r>
              <a:rPr lang="en-US" sz="2400" smtClean="0"/>
              <a:t>Hemangiosarcoma</a:t>
            </a:r>
            <a:endParaRPr lang="en-US" sz="2400" dirty="0"/>
          </a:p>
        </p:txBody>
      </p:sp>
      <p:sp>
        <p:nvSpPr>
          <p:cNvPr id="5" name="Rectangle 2"/>
          <p:cNvSpPr>
            <a:spLocks noChangeArrowheads="1"/>
          </p:cNvSpPr>
          <p:nvPr/>
        </p:nvSpPr>
        <p:spPr bwMode="auto">
          <a:xfrm>
            <a:off x="2670719"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57545" y="6361209"/>
            <a:ext cx="9677400" cy="523220"/>
          </a:xfrm>
          <a:prstGeom prst="rect">
            <a:avLst/>
          </a:prstGeom>
          <a:noFill/>
        </p:spPr>
        <p:txBody>
          <a:bodyPr wrap="square" rtlCol="0">
            <a:spAutoFit/>
          </a:bodyPr>
          <a:lstStyle/>
          <a:p>
            <a:r>
              <a:rPr lang="en-US" sz="1400" dirty="0" smtClean="0"/>
              <a:t>Thomas et al. (2014</a:t>
            </a:r>
            <a:r>
              <a:rPr lang="en-US" sz="1400" i="1" dirty="0" smtClean="0"/>
              <a:t>) </a:t>
            </a:r>
            <a:r>
              <a:rPr lang="en-US" sz="1400" dirty="0"/>
              <a:t>Genomic profiling reveals extensive heterogeneity in </a:t>
            </a:r>
            <a:r>
              <a:rPr lang="en-US" sz="1400" dirty="0" smtClean="0"/>
              <a:t>somatic DNA </a:t>
            </a:r>
            <a:r>
              <a:rPr lang="en-US" sz="1400" dirty="0"/>
              <a:t>copy number aberrations of canine </a:t>
            </a:r>
            <a:r>
              <a:rPr lang="en-US" sz="1400" dirty="0" err="1" smtClean="0"/>
              <a:t>hemangiosarcoma</a:t>
            </a:r>
            <a:r>
              <a:rPr lang="en-US" sz="1400" dirty="0" smtClean="0"/>
              <a:t>. </a:t>
            </a:r>
            <a:r>
              <a:rPr lang="en-US" sz="1400" i="1" dirty="0" smtClean="0"/>
              <a:t>Chromosome Res.</a:t>
            </a:r>
            <a:endParaRPr lang="en-US" sz="1400" dirty="0"/>
          </a:p>
        </p:txBody>
      </p:sp>
      <p:pic>
        <p:nvPicPr>
          <p:cNvPr id="9" name="Picture 8"/>
          <p:cNvPicPr>
            <a:picLocks noChangeAspect="1"/>
          </p:cNvPicPr>
          <p:nvPr/>
        </p:nvPicPr>
        <p:blipFill>
          <a:blip r:embed="rId3"/>
          <a:stretch>
            <a:fillRect/>
          </a:stretch>
        </p:blipFill>
        <p:spPr>
          <a:xfrm>
            <a:off x="20519" y="1219200"/>
            <a:ext cx="9102962" cy="4419600"/>
          </a:xfrm>
          <a:prstGeom prst="rect">
            <a:avLst/>
          </a:prstGeom>
        </p:spPr>
      </p:pic>
      <p:sp>
        <p:nvSpPr>
          <p:cNvPr id="11" name="Rectangle 10"/>
          <p:cNvSpPr/>
          <p:nvPr/>
        </p:nvSpPr>
        <p:spPr>
          <a:xfrm>
            <a:off x="0" y="5613400"/>
            <a:ext cx="4343400" cy="646331"/>
          </a:xfrm>
          <a:prstGeom prst="rect">
            <a:avLst/>
          </a:prstGeom>
        </p:spPr>
        <p:txBody>
          <a:bodyPr wrap="square">
            <a:spAutoFit/>
          </a:bodyPr>
          <a:lstStyle/>
          <a:p>
            <a:r>
              <a:rPr lang="en-US" sz="1200" dirty="0">
                <a:solidFill>
                  <a:srgbClr val="131413"/>
                </a:solidFill>
                <a:latin typeface="AdvTT3713a231"/>
              </a:rPr>
              <a:t>Red circles indicate CNA penetrance values that deviate significantly in one breed compared to all other </a:t>
            </a:r>
            <a:r>
              <a:rPr lang="en-US" sz="1200" dirty="0" smtClean="0">
                <a:solidFill>
                  <a:srgbClr val="131413"/>
                </a:solidFill>
                <a:latin typeface="AdvTT3713a231"/>
              </a:rPr>
              <a:t>breeds (p&lt;0.05)</a:t>
            </a:r>
            <a:endParaRPr lang="en-US" sz="1200" dirty="0"/>
          </a:p>
        </p:txBody>
      </p:sp>
    </p:spTree>
    <p:extLst>
      <p:ext uri="{BB962C8B-B14F-4D97-AF65-F5344CB8AC3E}">
        <p14:creationId xmlns:p14="http://schemas.microsoft.com/office/powerpoint/2010/main" val="14111227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15</a:t>
            </a:fld>
            <a:endParaRPr lang="en-US"/>
          </a:p>
        </p:txBody>
      </p:sp>
      <p:sp>
        <p:nvSpPr>
          <p:cNvPr id="3" name="Title 2"/>
          <p:cNvSpPr>
            <a:spLocks noGrp="1"/>
          </p:cNvSpPr>
          <p:nvPr>
            <p:ph type="title"/>
          </p:nvPr>
        </p:nvSpPr>
        <p:spPr>
          <a:xfrm>
            <a:off x="152400" y="0"/>
            <a:ext cx="4648200" cy="838200"/>
          </a:xfrm>
        </p:spPr>
        <p:txBody>
          <a:bodyPr/>
          <a:lstStyle/>
          <a:p>
            <a:r>
              <a:rPr lang="en-US" dirty="0" smtClean="0"/>
              <a:t>Summary</a:t>
            </a:r>
            <a:endParaRPr lang="en-US" dirty="0"/>
          </a:p>
        </p:txBody>
      </p:sp>
      <p:sp>
        <p:nvSpPr>
          <p:cNvPr id="2" name="Rectangle 1"/>
          <p:cNvSpPr/>
          <p:nvPr/>
        </p:nvSpPr>
        <p:spPr>
          <a:xfrm>
            <a:off x="-76200" y="1021946"/>
            <a:ext cx="8991600" cy="4893647"/>
          </a:xfrm>
          <a:prstGeom prst="rect">
            <a:avLst/>
          </a:prstGeom>
        </p:spPr>
        <p:txBody>
          <a:bodyPr wrap="square">
            <a:spAutoFit/>
          </a:bodyPr>
          <a:lstStyle/>
          <a:p>
            <a:pPr marL="285750" indent="-285750">
              <a:lnSpc>
                <a:spcPct val="150000"/>
              </a:lnSpc>
              <a:buFont typeface="Wingdings" panose="05000000000000000000" pitchFamily="2" charset="2"/>
              <a:buChar char="q"/>
            </a:pPr>
            <a:r>
              <a:rPr lang="en-US" altLang="en-US" sz="1600" dirty="0"/>
              <a:t>The </a:t>
            </a:r>
            <a:r>
              <a:rPr lang="en-US" altLang="en-US" sz="1600" dirty="0" err="1"/>
              <a:t>oaCGH</a:t>
            </a:r>
            <a:r>
              <a:rPr lang="en-US" altLang="en-US" sz="1600" dirty="0"/>
              <a:t> platform detects CNAs that display distinct differences among </a:t>
            </a:r>
            <a:r>
              <a:rPr lang="en-US" altLang="en-US" sz="1600" dirty="0" smtClean="0"/>
              <a:t>cancer classifications and </a:t>
            </a:r>
            <a:r>
              <a:rPr lang="en-US" altLang="en-US" sz="1600" dirty="0" err="1" smtClean="0"/>
              <a:t>subclassifications</a:t>
            </a:r>
            <a:endParaRPr lang="en-US" altLang="en-US" sz="1600" dirty="0" smtClean="0"/>
          </a:p>
          <a:p>
            <a:pPr marL="285750" indent="-285750">
              <a:lnSpc>
                <a:spcPct val="150000"/>
              </a:lnSpc>
              <a:buFont typeface="Wingdings" panose="05000000000000000000" pitchFamily="2" charset="2"/>
              <a:buChar char="q"/>
            </a:pPr>
            <a:r>
              <a:rPr lang="en-US" altLang="en-US" sz="1600" dirty="0" smtClean="0"/>
              <a:t> These data can be used to develop predictive models, for example CNAs </a:t>
            </a:r>
            <a:r>
              <a:rPr lang="en-US" altLang="en-US" sz="1600" dirty="0"/>
              <a:t>present in </a:t>
            </a:r>
            <a:r>
              <a:rPr lang="en-US" altLang="en-US" sz="1600" dirty="0" smtClean="0"/>
              <a:t>CFA31, CFA19, CFA2 accurately distinguished leukemia ALL and AML subtypes in the present study. Validation of this model is currently underway.</a:t>
            </a:r>
          </a:p>
          <a:p>
            <a:pPr marL="285750" indent="-285750">
              <a:lnSpc>
                <a:spcPct val="150000"/>
              </a:lnSpc>
              <a:buFont typeface="Wingdings" panose="05000000000000000000" pitchFamily="2" charset="2"/>
              <a:buChar char="q"/>
            </a:pPr>
            <a:r>
              <a:rPr lang="en-US" altLang="en-US" sz="1600" dirty="0" smtClean="0"/>
              <a:t>Some cancers (e.g. </a:t>
            </a:r>
            <a:r>
              <a:rPr lang="en-US" altLang="en-US" sz="1600" dirty="0" err="1" smtClean="0"/>
              <a:t>hemangiosarcoma</a:t>
            </a:r>
            <a:r>
              <a:rPr lang="en-US" altLang="en-US" sz="1600" dirty="0" smtClean="0"/>
              <a:t>) show heterogeneity of CNAs across different breeds. </a:t>
            </a:r>
          </a:p>
          <a:p>
            <a:pPr marL="285750" indent="-285750">
              <a:lnSpc>
                <a:spcPct val="150000"/>
              </a:lnSpc>
              <a:buFont typeface="Wingdings" panose="05000000000000000000" pitchFamily="2" charset="2"/>
              <a:buChar char="q"/>
            </a:pPr>
            <a:r>
              <a:rPr lang="en-US" altLang="en-US" sz="1600" dirty="0" smtClean="0"/>
              <a:t>Conserved regions between humans and canines can be mapped and compared to human cancers. These analyses show that for some cancers, common aberrations are observed between species, further highlighting the utility of this model for studying human cancers. </a:t>
            </a:r>
          </a:p>
          <a:p>
            <a:pPr marL="285750" indent="-285750">
              <a:lnSpc>
                <a:spcPct val="150000"/>
              </a:lnSpc>
              <a:buFont typeface="Wingdings" panose="05000000000000000000" pitchFamily="2" charset="2"/>
              <a:buChar char="q"/>
            </a:pPr>
            <a:r>
              <a:rPr lang="en-US" altLang="en-US" sz="1600" dirty="0" smtClean="0"/>
              <a:t>Comparing genes in shared aberrations across breeds and species may help to identify candidate genes that are drivers of carcinogenesis.</a:t>
            </a:r>
          </a:p>
        </p:txBody>
      </p:sp>
    </p:spTree>
    <p:extLst>
      <p:ext uri="{BB962C8B-B14F-4D97-AF65-F5344CB8AC3E}">
        <p14:creationId xmlns:p14="http://schemas.microsoft.com/office/powerpoint/2010/main" val="220121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16</a:t>
            </a:fld>
            <a:endParaRPr lang="en-US"/>
          </a:p>
        </p:txBody>
      </p:sp>
      <p:sp>
        <p:nvSpPr>
          <p:cNvPr id="3" name="Title 2"/>
          <p:cNvSpPr>
            <a:spLocks noGrp="1"/>
          </p:cNvSpPr>
          <p:nvPr>
            <p:ph type="title"/>
          </p:nvPr>
        </p:nvSpPr>
        <p:spPr>
          <a:xfrm>
            <a:off x="38100" y="76158"/>
            <a:ext cx="7055380" cy="767687"/>
          </a:xfrm>
        </p:spPr>
        <p:txBody>
          <a:bodyPr/>
          <a:lstStyle/>
          <a:p>
            <a:r>
              <a:rPr lang="en-US" dirty="0" smtClean="0"/>
              <a:t>Acknowledgments</a:t>
            </a:r>
            <a:endParaRPr lang="en-US" dirty="0"/>
          </a:p>
        </p:txBody>
      </p:sp>
      <p:sp>
        <p:nvSpPr>
          <p:cNvPr id="2" name="TextBox 1"/>
          <p:cNvSpPr txBox="1"/>
          <p:nvPr/>
        </p:nvSpPr>
        <p:spPr>
          <a:xfrm>
            <a:off x="228600" y="1747921"/>
            <a:ext cx="2971800" cy="1754326"/>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t>Sarah </a:t>
            </a:r>
            <a:r>
              <a:rPr lang="en-US" dirty="0" err="1" smtClean="0"/>
              <a:t>Roode</a:t>
            </a:r>
            <a:endParaRPr lang="en-US" dirty="0" smtClean="0"/>
          </a:p>
          <a:p>
            <a:pPr marL="285750" indent="-285750">
              <a:buFont typeface="Wingdings" panose="05000000000000000000" pitchFamily="2" charset="2"/>
              <a:buChar char="v"/>
            </a:pPr>
            <a:r>
              <a:rPr lang="en-US" dirty="0" smtClean="0"/>
              <a:t>Rachael Thomas</a:t>
            </a:r>
          </a:p>
          <a:p>
            <a:pPr marL="285750" indent="-285750">
              <a:buFont typeface="Wingdings" panose="05000000000000000000" pitchFamily="2" charset="2"/>
              <a:buChar char="v"/>
            </a:pPr>
            <a:r>
              <a:rPr lang="en-US" dirty="0" smtClean="0"/>
              <a:t>Matthew Breen</a:t>
            </a:r>
          </a:p>
          <a:p>
            <a:pPr marL="285750" indent="-285750">
              <a:buFont typeface="Wingdings" panose="05000000000000000000" pitchFamily="2" charset="2"/>
              <a:buChar char="v"/>
            </a:pPr>
            <a:r>
              <a:rPr lang="en-US" dirty="0" smtClean="0"/>
              <a:t>Alison </a:t>
            </a:r>
            <a:r>
              <a:rPr lang="en-US" dirty="0" err="1" smtClean="0"/>
              <a:t>Motsinger-Reif</a:t>
            </a:r>
            <a:endParaRPr lang="en-US" dirty="0" smtClean="0"/>
          </a:p>
          <a:p>
            <a:pPr marL="285750" indent="-285750">
              <a:buFont typeface="Wingdings" panose="05000000000000000000" pitchFamily="2" charset="2"/>
              <a:buChar char="v"/>
            </a:pPr>
            <a:r>
              <a:rPr lang="en-US" dirty="0" smtClean="0"/>
              <a:t>Steven </a:t>
            </a:r>
            <a:r>
              <a:rPr lang="en-US" dirty="0" err="1" smtClean="0"/>
              <a:t>Suter</a:t>
            </a:r>
            <a:endParaRPr lang="en-US" dirty="0" smtClean="0"/>
          </a:p>
          <a:p>
            <a:pPr marL="285750" indent="-285750">
              <a:buFont typeface="Wingdings" panose="05000000000000000000" pitchFamily="2" charset="2"/>
              <a:buChar char="v"/>
            </a:pPr>
            <a:r>
              <a:rPr lang="en-US" dirty="0" smtClean="0"/>
              <a:t>Luke </a:t>
            </a:r>
            <a:r>
              <a:rPr lang="en-US" dirty="0" err="1" smtClean="0"/>
              <a:t>Borst</a:t>
            </a:r>
            <a:endParaRPr lang="en-US" dirty="0" smtClean="0"/>
          </a:p>
        </p:txBody>
      </p:sp>
      <p:sp>
        <p:nvSpPr>
          <p:cNvPr id="5" name="Title 2"/>
          <p:cNvSpPr txBox="1">
            <a:spLocks/>
          </p:cNvSpPr>
          <p:nvPr/>
        </p:nvSpPr>
        <p:spPr>
          <a:xfrm>
            <a:off x="228600" y="1127937"/>
            <a:ext cx="2971800" cy="76768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t>North Carolina State University</a:t>
            </a:r>
            <a:endParaRPr lang="en-US" sz="1600" b="1" dirty="0"/>
          </a:p>
        </p:txBody>
      </p:sp>
      <p:sp>
        <p:nvSpPr>
          <p:cNvPr id="6" name="Title 2"/>
          <p:cNvSpPr txBox="1">
            <a:spLocks/>
          </p:cNvSpPr>
          <p:nvPr/>
        </p:nvSpPr>
        <p:spPr>
          <a:xfrm>
            <a:off x="228600" y="3519226"/>
            <a:ext cx="2971800" cy="76768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t>University of Minnesota</a:t>
            </a:r>
            <a:endParaRPr lang="en-US" sz="1600" b="1" dirty="0"/>
          </a:p>
        </p:txBody>
      </p:sp>
      <p:sp>
        <p:nvSpPr>
          <p:cNvPr id="7" name="Title 2"/>
          <p:cNvSpPr txBox="1">
            <a:spLocks/>
          </p:cNvSpPr>
          <p:nvPr/>
        </p:nvSpPr>
        <p:spPr>
          <a:xfrm>
            <a:off x="3925360" y="1063423"/>
            <a:ext cx="2971800" cy="76768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t>University of Utah</a:t>
            </a:r>
            <a:endParaRPr lang="en-US" sz="1600" b="1" dirty="0"/>
          </a:p>
        </p:txBody>
      </p:sp>
      <p:sp>
        <p:nvSpPr>
          <p:cNvPr id="8" name="Title 2"/>
          <p:cNvSpPr txBox="1">
            <a:spLocks/>
          </p:cNvSpPr>
          <p:nvPr/>
        </p:nvSpPr>
        <p:spPr>
          <a:xfrm>
            <a:off x="3925360" y="1851215"/>
            <a:ext cx="3608982" cy="76768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t>University of Guelph</a:t>
            </a:r>
            <a:endParaRPr lang="en-US" sz="1600" b="1" dirty="0"/>
          </a:p>
        </p:txBody>
      </p:sp>
      <p:sp>
        <p:nvSpPr>
          <p:cNvPr id="9" name="Title 2"/>
          <p:cNvSpPr txBox="1">
            <a:spLocks/>
          </p:cNvSpPr>
          <p:nvPr/>
        </p:nvSpPr>
        <p:spPr>
          <a:xfrm>
            <a:off x="3925360" y="2867080"/>
            <a:ext cx="3608982" cy="76768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t>Colorado State University</a:t>
            </a:r>
            <a:endParaRPr lang="en-US" sz="1600" b="1" dirty="0"/>
          </a:p>
        </p:txBody>
      </p:sp>
      <p:sp>
        <p:nvSpPr>
          <p:cNvPr id="11" name="Title 2"/>
          <p:cNvSpPr txBox="1">
            <a:spLocks/>
          </p:cNvSpPr>
          <p:nvPr/>
        </p:nvSpPr>
        <p:spPr>
          <a:xfrm>
            <a:off x="3925360" y="3718297"/>
            <a:ext cx="3608982" cy="76768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t>Broad Institute</a:t>
            </a:r>
            <a:endParaRPr lang="en-US" sz="1600" b="1" dirty="0"/>
          </a:p>
        </p:txBody>
      </p:sp>
      <p:sp>
        <p:nvSpPr>
          <p:cNvPr id="12" name="Rectangle 11"/>
          <p:cNvSpPr/>
          <p:nvPr/>
        </p:nvSpPr>
        <p:spPr>
          <a:xfrm>
            <a:off x="3925360" y="4036827"/>
            <a:ext cx="2688557" cy="369332"/>
          </a:xfrm>
          <a:prstGeom prst="rect">
            <a:avLst/>
          </a:prstGeom>
        </p:spPr>
        <p:txBody>
          <a:bodyPr wrap="none">
            <a:spAutoFit/>
          </a:bodyPr>
          <a:lstStyle/>
          <a:p>
            <a:pPr marL="285750" indent="-285750">
              <a:buFont typeface="Wingdings" panose="05000000000000000000" pitchFamily="2" charset="2"/>
              <a:buChar char="v"/>
            </a:pPr>
            <a:r>
              <a:rPr lang="en-US" dirty="0"/>
              <a:t>Kerstin </a:t>
            </a:r>
            <a:r>
              <a:rPr lang="en-US" dirty="0" err="1"/>
              <a:t>Lindblad-Toh</a:t>
            </a:r>
            <a:endParaRPr lang="en-US" dirty="0"/>
          </a:p>
        </p:txBody>
      </p:sp>
      <p:sp>
        <p:nvSpPr>
          <p:cNvPr id="13" name="Rectangle 12"/>
          <p:cNvSpPr/>
          <p:nvPr/>
        </p:nvSpPr>
        <p:spPr>
          <a:xfrm>
            <a:off x="3925360" y="3141505"/>
            <a:ext cx="1848583" cy="369332"/>
          </a:xfrm>
          <a:prstGeom prst="rect">
            <a:avLst/>
          </a:prstGeom>
        </p:spPr>
        <p:txBody>
          <a:bodyPr wrap="none">
            <a:spAutoFit/>
          </a:bodyPr>
          <a:lstStyle/>
          <a:p>
            <a:pPr marL="285750" indent="-285750">
              <a:buFont typeface="Wingdings" panose="05000000000000000000" pitchFamily="2" charset="2"/>
              <a:buChar char="v"/>
            </a:pPr>
            <a:r>
              <a:rPr lang="en-US" dirty="0"/>
              <a:t>Anne Avery </a:t>
            </a:r>
          </a:p>
        </p:txBody>
      </p:sp>
      <p:sp>
        <p:nvSpPr>
          <p:cNvPr id="14" name="Rectangle 13"/>
          <p:cNvSpPr/>
          <p:nvPr/>
        </p:nvSpPr>
        <p:spPr>
          <a:xfrm>
            <a:off x="228600" y="3903069"/>
            <a:ext cx="2234907" cy="369332"/>
          </a:xfrm>
          <a:prstGeom prst="rect">
            <a:avLst/>
          </a:prstGeom>
        </p:spPr>
        <p:txBody>
          <a:bodyPr wrap="none">
            <a:spAutoFit/>
          </a:bodyPr>
          <a:lstStyle/>
          <a:p>
            <a:pPr marL="285750" indent="-285750">
              <a:buFont typeface="Wingdings" panose="05000000000000000000" pitchFamily="2" charset="2"/>
              <a:buChar char="v"/>
            </a:pPr>
            <a:r>
              <a:rPr lang="en-US" dirty="0"/>
              <a:t>Jaime </a:t>
            </a:r>
            <a:r>
              <a:rPr lang="en-US" dirty="0" err="1"/>
              <a:t>Modiano</a:t>
            </a:r>
            <a:endParaRPr lang="en-US" dirty="0"/>
          </a:p>
        </p:txBody>
      </p:sp>
      <p:sp>
        <p:nvSpPr>
          <p:cNvPr id="15" name="Rectangle 14"/>
          <p:cNvSpPr/>
          <p:nvPr/>
        </p:nvSpPr>
        <p:spPr>
          <a:xfrm>
            <a:off x="3925360" y="1339077"/>
            <a:ext cx="2438488" cy="369332"/>
          </a:xfrm>
          <a:prstGeom prst="rect">
            <a:avLst/>
          </a:prstGeom>
        </p:spPr>
        <p:txBody>
          <a:bodyPr wrap="none">
            <a:spAutoFit/>
          </a:bodyPr>
          <a:lstStyle/>
          <a:p>
            <a:pPr marL="285750" indent="-285750">
              <a:buFont typeface="Wingdings" panose="05000000000000000000" pitchFamily="2" charset="2"/>
              <a:buChar char="v"/>
            </a:pPr>
            <a:r>
              <a:rPr lang="en-US" dirty="0"/>
              <a:t>Joshua </a:t>
            </a:r>
            <a:r>
              <a:rPr lang="en-US" dirty="0" err="1"/>
              <a:t>Schiffman</a:t>
            </a:r>
            <a:endParaRPr lang="en-US" dirty="0"/>
          </a:p>
        </p:txBody>
      </p:sp>
      <p:sp>
        <p:nvSpPr>
          <p:cNvPr id="16" name="Rectangle 15"/>
          <p:cNvSpPr/>
          <p:nvPr/>
        </p:nvSpPr>
        <p:spPr>
          <a:xfrm>
            <a:off x="3925360" y="2256718"/>
            <a:ext cx="2430474" cy="369332"/>
          </a:xfrm>
          <a:prstGeom prst="rect">
            <a:avLst/>
          </a:prstGeom>
        </p:spPr>
        <p:txBody>
          <a:bodyPr wrap="none">
            <a:spAutoFit/>
          </a:bodyPr>
          <a:lstStyle/>
          <a:p>
            <a:pPr marL="285750" indent="-285750">
              <a:buFont typeface="Wingdings" panose="05000000000000000000" pitchFamily="2" charset="2"/>
              <a:buChar char="v"/>
            </a:pPr>
            <a:r>
              <a:rPr lang="en-US" dirty="0" err="1"/>
              <a:t>Dorothee</a:t>
            </a:r>
            <a:r>
              <a:rPr lang="en-US" dirty="0"/>
              <a:t> </a:t>
            </a:r>
            <a:r>
              <a:rPr lang="en-US" dirty="0" err="1"/>
              <a:t>Bienzle</a:t>
            </a:r>
            <a:r>
              <a:rPr lang="en-US" dirty="0"/>
              <a:t> </a:t>
            </a:r>
          </a:p>
        </p:txBody>
      </p:sp>
    </p:spTree>
    <p:extLst>
      <p:ext uri="{BB962C8B-B14F-4D97-AF65-F5344CB8AC3E}">
        <p14:creationId xmlns:p14="http://schemas.microsoft.com/office/powerpoint/2010/main" val="9616230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438400"/>
            <a:ext cx="3429000" cy="830997"/>
          </a:xfrm>
          <a:prstGeom prst="rect">
            <a:avLst/>
          </a:prstGeom>
          <a:noFill/>
        </p:spPr>
        <p:txBody>
          <a:bodyPr wrap="square" rtlCol="0">
            <a:spAutoFit/>
          </a:bodyPr>
          <a:lstStyle/>
          <a:p>
            <a:r>
              <a:rPr lang="en-US" sz="4800" dirty="0" smtClean="0">
                <a:solidFill>
                  <a:schemeClr val="tx1">
                    <a:lumMod val="75000"/>
                    <a:lumOff val="25000"/>
                  </a:schemeClr>
                </a:solidFill>
              </a:rPr>
              <a:t>Questions</a:t>
            </a:r>
            <a:endParaRPr lang="en-US" sz="4800" dirty="0">
              <a:solidFill>
                <a:schemeClr val="tx1">
                  <a:lumMod val="75000"/>
                  <a:lumOff val="25000"/>
                </a:schemeClr>
              </a:solidFill>
            </a:endParaRPr>
          </a:p>
        </p:txBody>
      </p:sp>
      <p:sp>
        <p:nvSpPr>
          <p:cNvPr id="3" name="TextBox 2"/>
          <p:cNvSpPr txBox="1"/>
          <p:nvPr/>
        </p:nvSpPr>
        <p:spPr>
          <a:xfrm>
            <a:off x="5486400" y="2514600"/>
            <a:ext cx="838200" cy="830997"/>
          </a:xfrm>
          <a:prstGeom prst="rect">
            <a:avLst/>
          </a:prstGeom>
          <a:noFill/>
        </p:spPr>
        <p:txBody>
          <a:bodyPr wrap="square" rtlCol="0">
            <a:spAutoFit/>
          </a:bodyPr>
          <a:lstStyle/>
          <a:p>
            <a:r>
              <a:rPr lang="en-US" sz="4800" dirty="0" smtClean="0">
                <a:solidFill>
                  <a:schemeClr val="tx1">
                    <a:lumMod val="75000"/>
                    <a:lumOff val="25000"/>
                  </a:schemeClr>
                </a:solidFill>
              </a:rPr>
              <a:t>?</a:t>
            </a:r>
            <a:endParaRPr lang="en-US" sz="4800" dirty="0">
              <a:solidFill>
                <a:schemeClr val="tx1">
                  <a:lumMod val="75000"/>
                  <a:lumOff val="25000"/>
                </a:schemeClr>
              </a:solidFill>
            </a:endParaRPr>
          </a:p>
        </p:txBody>
      </p:sp>
      <p:sp>
        <p:nvSpPr>
          <p:cNvPr id="6" name="Slide Number Placeholder 5"/>
          <p:cNvSpPr>
            <a:spLocks noGrp="1"/>
          </p:cNvSpPr>
          <p:nvPr>
            <p:ph type="sldNum" sz="quarter" idx="12"/>
          </p:nvPr>
        </p:nvSpPr>
        <p:spPr>
          <a:xfrm>
            <a:off x="8506798" y="6090313"/>
            <a:ext cx="628813" cy="767687"/>
          </a:xfrm>
        </p:spPr>
        <p:txBody>
          <a:bodyPr/>
          <a:lstStyle/>
          <a:p>
            <a:fld id="{7568F871-3C5B-4B75-872F-FBA8780A9E73}" type="slidenum">
              <a:rPr lang="en-US" smtClean="0"/>
              <a:pPr/>
              <a:t>17</a:t>
            </a:fld>
            <a:endParaRPr lang="en-US" dirty="0"/>
          </a:p>
        </p:txBody>
      </p:sp>
    </p:spTree>
    <p:extLst>
      <p:ext uri="{BB962C8B-B14F-4D97-AF65-F5344CB8AC3E}">
        <p14:creationId xmlns:p14="http://schemas.microsoft.com/office/powerpoint/2010/main" val="3035259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p>
            <a:fld id="{D75F0076-1F9B-43D5-9A46-8A49F9CD1D26}" type="slidenum">
              <a:rPr lang="en-US"/>
              <a:pPr/>
              <a:t>18</a:t>
            </a:fld>
            <a:endParaRPr lang="en-US"/>
          </a:p>
        </p:txBody>
      </p:sp>
      <p:sp>
        <p:nvSpPr>
          <p:cNvPr id="5" name="Rectangle 4"/>
          <p:cNvSpPr/>
          <p:nvPr/>
        </p:nvSpPr>
        <p:spPr bwMode="auto">
          <a:xfrm>
            <a:off x="0" y="0"/>
            <a:ext cx="9144000" cy="6858000"/>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path path="circle">
              <a:fillToRect l="50000" t="50000" r="50000" b="50000"/>
            </a:path>
            <a:tileRect/>
          </a:gra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algn="ctr" eaLnBrk="0" fontAlgn="base" hangingPunct="0">
              <a:spcBef>
                <a:spcPct val="0"/>
              </a:spcBef>
              <a:spcAft>
                <a:spcPct val="0"/>
              </a:spcAft>
            </a:pPr>
            <a:endParaRPr lang="en-US" dirty="0" smtClean="0">
              <a:solidFill>
                <a:srgbClr val="000000"/>
              </a:solidFill>
              <a:latin typeface="Calibri" pitchFamily="34" charset="0"/>
            </a:endParaRPr>
          </a:p>
        </p:txBody>
      </p:sp>
    </p:spTree>
    <p:extLst>
      <p:ext uri="{BB962C8B-B14F-4D97-AF65-F5344CB8AC3E}">
        <p14:creationId xmlns:p14="http://schemas.microsoft.com/office/powerpoint/2010/main" val="7628187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19</a:t>
            </a:fld>
            <a:endParaRPr lang="en-US"/>
          </a:p>
        </p:txBody>
      </p:sp>
      <p:cxnSp>
        <p:nvCxnSpPr>
          <p:cNvPr id="16" name="Straight Connector 15"/>
          <p:cNvCxnSpPr/>
          <p:nvPr/>
        </p:nvCxnSpPr>
        <p:spPr>
          <a:xfrm flipV="1">
            <a:off x="-3011488" y="8693255"/>
            <a:ext cx="19583400" cy="76200"/>
          </a:xfrm>
          <a:prstGeom prst="line">
            <a:avLst/>
          </a:prstGeom>
          <a:ln>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5" name="Picture 24"/>
          <p:cNvPicPr>
            <a:picLocks noChangeAspect="1"/>
          </p:cNvPicPr>
          <p:nvPr/>
        </p:nvPicPr>
        <p:blipFill>
          <a:blip r:embed="rId2"/>
          <a:stretch>
            <a:fillRect/>
          </a:stretch>
        </p:blipFill>
        <p:spPr>
          <a:xfrm>
            <a:off x="457200" y="2207967"/>
            <a:ext cx="3942857" cy="2114286"/>
          </a:xfrm>
          <a:prstGeom prst="rect">
            <a:avLst/>
          </a:prstGeom>
        </p:spPr>
      </p:pic>
      <p:sp>
        <p:nvSpPr>
          <p:cNvPr id="26" name="Rectangle 25"/>
          <p:cNvSpPr/>
          <p:nvPr/>
        </p:nvSpPr>
        <p:spPr>
          <a:xfrm>
            <a:off x="216774" y="4856603"/>
            <a:ext cx="7524257" cy="1477328"/>
          </a:xfrm>
          <a:prstGeom prst="rect">
            <a:avLst/>
          </a:prstGeom>
        </p:spPr>
        <p:txBody>
          <a:bodyPr wrap="square">
            <a:spAutoFit/>
          </a:bodyPr>
          <a:lstStyle/>
          <a:p>
            <a:pPr>
              <a:spcAft>
                <a:spcPts val="600"/>
              </a:spcAft>
            </a:pPr>
            <a:r>
              <a:rPr lang="en-US" dirty="0" smtClean="0">
                <a:latin typeface="Times New Roman" panose="02020603050405020304" pitchFamily="18" charset="0"/>
                <a:ea typeface="Times New Roman" panose="02020603050405020304" pitchFamily="18" charset="0"/>
              </a:rPr>
              <a:t>Genomic </a:t>
            </a:r>
            <a:r>
              <a:rPr lang="en-US" dirty="0">
                <a:latin typeface="Times New Roman" panose="02020603050405020304" pitchFamily="18" charset="0"/>
                <a:ea typeface="Times New Roman" panose="02020603050405020304" pitchFamily="18" charset="0"/>
              </a:rPr>
              <a:t>imbalances in each subtype expressed as percent genome changed and the total number of </a:t>
            </a:r>
            <a:r>
              <a:rPr lang="en-US" dirty="0" err="1">
                <a:latin typeface="Times New Roman" panose="02020603050405020304" pitchFamily="18" charset="0"/>
                <a:ea typeface="Times New Roman" panose="02020603050405020304" pitchFamily="18" charset="0"/>
              </a:rPr>
              <a:t>megabases</a:t>
            </a:r>
            <a:r>
              <a:rPr lang="en-US" dirty="0">
                <a:latin typeface="Times New Roman" panose="02020603050405020304" pitchFamily="18" charset="0"/>
                <a:ea typeface="Times New Roman" panose="02020603050405020304" pitchFamily="18" charset="0"/>
              </a:rPr>
              <a:t> (Mb) within regions of copy number change. The symbol (#) denotes p&lt;0.05 for total percent genome changed compared to all other subtypes; and the symbol (*) denotes p&lt;0.05 for percent genome loss or gain compared to other subtypes.</a:t>
            </a:r>
            <a:endParaRPr lang="en-US"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5638800" y="6530219"/>
            <a:ext cx="3162695" cy="369332"/>
          </a:xfrm>
          <a:prstGeom prst="rect">
            <a:avLst/>
          </a:prstGeom>
          <a:noFill/>
        </p:spPr>
        <p:txBody>
          <a:bodyPr wrap="square" rtlCol="0">
            <a:spAutoFit/>
          </a:bodyPr>
          <a:lstStyle/>
          <a:p>
            <a:r>
              <a:rPr lang="en-US" dirty="0" err="1" smtClean="0"/>
              <a:t>Roode</a:t>
            </a:r>
            <a:r>
              <a:rPr lang="en-US" dirty="0" smtClean="0"/>
              <a:t> et al. </a:t>
            </a:r>
            <a:r>
              <a:rPr lang="en-US" i="1" dirty="0" smtClean="0"/>
              <a:t>In Prep</a:t>
            </a:r>
            <a:endParaRPr lang="en-US" dirty="0"/>
          </a:p>
        </p:txBody>
      </p:sp>
    </p:spTree>
    <p:extLst>
      <p:ext uri="{BB962C8B-B14F-4D97-AF65-F5344CB8AC3E}">
        <p14:creationId xmlns:p14="http://schemas.microsoft.com/office/powerpoint/2010/main" val="12988567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2</a:t>
            </a:fld>
            <a:endParaRPr lang="en-US"/>
          </a:p>
        </p:txBody>
      </p:sp>
      <p:sp>
        <p:nvSpPr>
          <p:cNvPr id="3" name="Title 2"/>
          <p:cNvSpPr>
            <a:spLocks noGrp="1"/>
          </p:cNvSpPr>
          <p:nvPr>
            <p:ph type="title"/>
          </p:nvPr>
        </p:nvSpPr>
        <p:spPr>
          <a:xfrm>
            <a:off x="304800" y="91413"/>
            <a:ext cx="7055380" cy="1400530"/>
          </a:xfrm>
        </p:spPr>
        <p:txBody>
          <a:bodyPr/>
          <a:lstStyle/>
          <a:p>
            <a:r>
              <a:rPr lang="en-US" dirty="0" smtClean="0"/>
              <a:t>Introduction</a:t>
            </a:r>
            <a:endParaRPr lang="en-US" dirty="0"/>
          </a:p>
        </p:txBody>
      </p:sp>
      <p:sp>
        <p:nvSpPr>
          <p:cNvPr id="5" name="TextBox 4"/>
          <p:cNvSpPr txBox="1"/>
          <p:nvPr/>
        </p:nvSpPr>
        <p:spPr>
          <a:xfrm>
            <a:off x="304800" y="1447800"/>
            <a:ext cx="7620000" cy="2862323"/>
          </a:xfrm>
          <a:prstGeom prst="rect">
            <a:avLst/>
          </a:prstGeom>
          <a:noFill/>
        </p:spPr>
        <p:txBody>
          <a:bodyPr wrap="square" rtlCol="0">
            <a:spAutoFit/>
          </a:bodyPr>
          <a:lstStyle/>
          <a:p>
            <a:pPr marL="342900" indent="-342900">
              <a:buFont typeface="Wingdings" panose="05000000000000000000" pitchFamily="2" charset="2"/>
              <a:buChar char="q"/>
            </a:pPr>
            <a:r>
              <a:rPr lang="en-US" dirty="0"/>
              <a:t>There are approximately 78 million domestic dogs residing in the USA</a:t>
            </a:r>
            <a:r>
              <a:rPr lang="en-US" dirty="0" smtClean="0"/>
              <a:t>.</a:t>
            </a:r>
          </a:p>
          <a:p>
            <a:pPr marL="342900" indent="-342900">
              <a:buFont typeface="Wingdings" panose="05000000000000000000" pitchFamily="2" charset="2"/>
              <a:buChar char="q"/>
            </a:pPr>
            <a:endParaRPr lang="en-US" dirty="0" smtClean="0"/>
          </a:p>
          <a:p>
            <a:pPr marL="342900" indent="-342900">
              <a:buFont typeface="Wingdings" panose="05000000000000000000" pitchFamily="2" charset="2"/>
              <a:buChar char="q"/>
            </a:pPr>
            <a:r>
              <a:rPr lang="en-US" dirty="0" smtClean="0"/>
              <a:t>Cancer </a:t>
            </a:r>
            <a:r>
              <a:rPr lang="en-US" dirty="0"/>
              <a:t>is </a:t>
            </a:r>
            <a:r>
              <a:rPr lang="en-US" dirty="0" smtClean="0"/>
              <a:t>one </a:t>
            </a:r>
            <a:r>
              <a:rPr lang="en-US" dirty="0"/>
              <a:t>of the leading causes of death for domestic dogs, with popular breeds such as golden retrievers, Labrador retrievers and boxers, succumbing to cancer with frequencies of 50, 34 and 44%, respectively</a:t>
            </a:r>
            <a:r>
              <a:rPr lang="en-US" dirty="0" smtClean="0"/>
              <a:t>.</a:t>
            </a:r>
          </a:p>
          <a:p>
            <a:r>
              <a:rPr lang="en-US" dirty="0" smtClean="0"/>
              <a:t> </a:t>
            </a:r>
          </a:p>
          <a:p>
            <a:pPr marL="342900" indent="-342900">
              <a:buFont typeface="Wingdings" panose="05000000000000000000" pitchFamily="2" charset="2"/>
              <a:buChar char="q"/>
            </a:pPr>
            <a:r>
              <a:rPr lang="en-US" dirty="0" smtClean="0"/>
              <a:t>Dogs </a:t>
            </a:r>
            <a:r>
              <a:rPr lang="en-US" dirty="0"/>
              <a:t>exhibit a wide variety of spontaneous cancers that share </a:t>
            </a:r>
            <a:r>
              <a:rPr lang="en-US" dirty="0" err="1"/>
              <a:t>clinicopathologic</a:t>
            </a:r>
            <a:r>
              <a:rPr lang="en-US" dirty="0"/>
              <a:t> features with </a:t>
            </a:r>
            <a:r>
              <a:rPr lang="en-US" dirty="0" smtClean="0"/>
              <a:t>humans</a:t>
            </a:r>
          </a:p>
        </p:txBody>
      </p:sp>
      <p:sp>
        <p:nvSpPr>
          <p:cNvPr id="6" name="TextBox 5"/>
          <p:cNvSpPr txBox="1"/>
          <p:nvPr/>
        </p:nvSpPr>
        <p:spPr>
          <a:xfrm>
            <a:off x="50801" y="5483712"/>
            <a:ext cx="8915400" cy="461665"/>
          </a:xfrm>
          <a:prstGeom prst="rect">
            <a:avLst/>
          </a:prstGeom>
          <a:noFill/>
        </p:spPr>
        <p:txBody>
          <a:bodyPr wrap="square" rtlCol="0">
            <a:spAutoFit/>
          </a:bodyPr>
          <a:lstStyle/>
          <a:p>
            <a:r>
              <a:rPr lang="en-US" sz="1200" dirty="0" smtClean="0"/>
              <a:t>Rotroff et al. (2013) Naturally occurring canine cancers: powerful models for stimulating </a:t>
            </a:r>
            <a:r>
              <a:rPr lang="en-US" sz="1200" dirty="0" err="1" smtClean="0"/>
              <a:t>pharmacogenomic</a:t>
            </a:r>
            <a:r>
              <a:rPr lang="en-US" sz="1200" dirty="0" smtClean="0"/>
              <a:t> advancement in human medicine.</a:t>
            </a:r>
            <a:r>
              <a:rPr lang="en-US" sz="1200" i="1" dirty="0" smtClean="0"/>
              <a:t> Pharmacogenomics. </a:t>
            </a:r>
            <a:endParaRPr lang="en-US" sz="1200" dirty="0"/>
          </a:p>
        </p:txBody>
      </p:sp>
      <p:sp>
        <p:nvSpPr>
          <p:cNvPr id="7" name="TextBox 6"/>
          <p:cNvSpPr txBox="1"/>
          <p:nvPr/>
        </p:nvSpPr>
        <p:spPr>
          <a:xfrm>
            <a:off x="25400" y="5977251"/>
            <a:ext cx="8915400" cy="461665"/>
          </a:xfrm>
          <a:prstGeom prst="rect">
            <a:avLst/>
          </a:prstGeom>
          <a:noFill/>
        </p:spPr>
        <p:txBody>
          <a:bodyPr wrap="square" rtlCol="0">
            <a:spAutoFit/>
          </a:bodyPr>
          <a:lstStyle/>
          <a:p>
            <a:r>
              <a:rPr lang="en-US" sz="1200" dirty="0" smtClean="0"/>
              <a:t>Thomas et al. (2014</a:t>
            </a:r>
            <a:r>
              <a:rPr lang="en-US" sz="1200" i="1" dirty="0" smtClean="0"/>
              <a:t>) </a:t>
            </a:r>
            <a:r>
              <a:rPr lang="en-US" sz="1200" dirty="0"/>
              <a:t>Genomic profiling reveals extensive heterogeneity in </a:t>
            </a:r>
            <a:r>
              <a:rPr lang="en-US" sz="1200" dirty="0" smtClean="0"/>
              <a:t>somatic DNA </a:t>
            </a:r>
            <a:r>
              <a:rPr lang="en-US" sz="1200" dirty="0"/>
              <a:t>copy number aberrations of canine </a:t>
            </a:r>
            <a:r>
              <a:rPr lang="en-US" sz="1200" dirty="0" err="1" smtClean="0"/>
              <a:t>hemangiosarcoma</a:t>
            </a:r>
            <a:r>
              <a:rPr lang="en-US" sz="1200" dirty="0" smtClean="0"/>
              <a:t>. </a:t>
            </a:r>
            <a:r>
              <a:rPr lang="en-US" sz="1200" i="1" dirty="0" smtClean="0"/>
              <a:t>Chromosome Res.</a:t>
            </a:r>
            <a:endParaRPr lang="en-US" sz="1200" dirty="0"/>
          </a:p>
        </p:txBody>
      </p:sp>
      <p:sp>
        <p:nvSpPr>
          <p:cNvPr id="2" name="Rectangle 1"/>
          <p:cNvSpPr/>
          <p:nvPr/>
        </p:nvSpPr>
        <p:spPr>
          <a:xfrm>
            <a:off x="63501" y="6438916"/>
            <a:ext cx="8902700" cy="461665"/>
          </a:xfrm>
          <a:prstGeom prst="rect">
            <a:avLst/>
          </a:prstGeom>
        </p:spPr>
        <p:txBody>
          <a:bodyPr wrap="square">
            <a:spAutoFit/>
          </a:bodyPr>
          <a:lstStyle/>
          <a:p>
            <a:r>
              <a:rPr lang="en-US" sz="1200" dirty="0" err="1"/>
              <a:t>Roode</a:t>
            </a:r>
            <a:r>
              <a:rPr lang="en-US" sz="1200" dirty="0"/>
              <a:t> et al</a:t>
            </a:r>
            <a:r>
              <a:rPr lang="en-US" sz="1200" dirty="0" smtClean="0"/>
              <a:t>. </a:t>
            </a:r>
            <a:r>
              <a:rPr lang="en-US" sz="1200" dirty="0"/>
              <a:t>Genome-wide assessment of recurrent genomic imbalances in canine leukemia identifies evolutionarily conserved copy number changes and regions for subtype differentiation.</a:t>
            </a:r>
            <a:r>
              <a:rPr lang="en-US" sz="1200" dirty="0" smtClean="0"/>
              <a:t> </a:t>
            </a:r>
            <a:r>
              <a:rPr lang="en-US" sz="1200" i="1" dirty="0"/>
              <a:t>In Prep</a:t>
            </a:r>
            <a:endParaRPr lang="en-US" sz="1200" dirty="0"/>
          </a:p>
        </p:txBody>
      </p:sp>
    </p:spTree>
    <p:extLst>
      <p:ext uri="{BB962C8B-B14F-4D97-AF65-F5344CB8AC3E}">
        <p14:creationId xmlns:p14="http://schemas.microsoft.com/office/powerpoint/2010/main" val="13037051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20</a:t>
            </a:fld>
            <a:endParaRPr lang="en-US"/>
          </a:p>
        </p:txBody>
      </p:sp>
      <p:sp>
        <p:nvSpPr>
          <p:cNvPr id="3" name="Title 2"/>
          <p:cNvSpPr>
            <a:spLocks noGrp="1"/>
          </p:cNvSpPr>
          <p:nvPr>
            <p:ph type="title"/>
          </p:nvPr>
        </p:nvSpPr>
        <p:spPr>
          <a:xfrm>
            <a:off x="457200" y="295736"/>
            <a:ext cx="7055380" cy="1400530"/>
          </a:xfrm>
        </p:spPr>
        <p:txBody>
          <a:bodyPr/>
          <a:lstStyle/>
          <a:p>
            <a:r>
              <a:rPr lang="en-US" dirty="0" smtClean="0"/>
              <a:t>Introduction</a:t>
            </a:r>
            <a:endParaRPr lang="en-US" dirty="0"/>
          </a:p>
        </p:txBody>
      </p:sp>
      <p:cxnSp>
        <p:nvCxnSpPr>
          <p:cNvPr id="16" name="Straight Connector 15"/>
          <p:cNvCxnSpPr/>
          <p:nvPr/>
        </p:nvCxnSpPr>
        <p:spPr>
          <a:xfrm flipV="1">
            <a:off x="-3011488" y="8693255"/>
            <a:ext cx="19583400" cy="76200"/>
          </a:xfrm>
          <a:prstGeom prst="line">
            <a:avLst/>
          </a:prstGeom>
          <a:ln>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613508793"/>
              </p:ext>
            </p:extLst>
          </p:nvPr>
        </p:nvGraphicFramePr>
        <p:xfrm>
          <a:off x="203349" y="339325"/>
          <a:ext cx="5934075" cy="5410200"/>
        </p:xfrm>
        <a:graphic>
          <a:graphicData uri="http://schemas.openxmlformats.org/presentationml/2006/ole">
            <mc:AlternateContent xmlns:mc="http://schemas.openxmlformats.org/markup-compatibility/2006">
              <mc:Choice xmlns:v="urn:schemas-microsoft-com:vml" Requires="v">
                <p:oleObj spid="_x0000_s13336" r:id="rId3" imgW="21031200" imgH="19202400" progId="Unknown">
                  <p:embed/>
                </p:oleObj>
              </mc:Choice>
              <mc:Fallback>
                <p:oleObj r:id="rId3" imgW="21031200" imgH="19202400" progId="Unknown">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49" y="339325"/>
                        <a:ext cx="5934075" cy="541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9"/>
          <p:cNvSpPr/>
          <p:nvPr/>
        </p:nvSpPr>
        <p:spPr>
          <a:xfrm>
            <a:off x="6204561" y="1312475"/>
            <a:ext cx="2939439" cy="4524315"/>
          </a:xfrm>
          <a:prstGeom prst="rect">
            <a:avLst/>
          </a:prstGeom>
        </p:spPr>
        <p:txBody>
          <a:bodyPr wrap="square">
            <a:spAutoFit/>
          </a:bodyPr>
          <a:lstStyle/>
          <a:p>
            <a:pPr>
              <a:spcAft>
                <a:spcPts val="600"/>
              </a:spcAft>
            </a:pPr>
            <a:r>
              <a:rPr lang="en-US" sz="1600" dirty="0" smtClean="0">
                <a:latin typeface="Times New Roman" panose="02020603050405020304" pitchFamily="18" charset="0"/>
                <a:ea typeface="Times New Roman" panose="02020603050405020304" pitchFamily="18" charset="0"/>
              </a:rPr>
              <a:t>FISH </a:t>
            </a:r>
            <a:r>
              <a:rPr lang="en-US" sz="1600" dirty="0">
                <a:latin typeface="Times New Roman" panose="02020603050405020304" pitchFamily="18" charset="0"/>
                <a:ea typeface="Times New Roman" panose="02020603050405020304" pitchFamily="18" charset="0"/>
              </a:rPr>
              <a:t>verifies recurrent CNAs identified via </a:t>
            </a:r>
            <a:r>
              <a:rPr lang="en-US" sz="1600" dirty="0" err="1">
                <a:latin typeface="Times New Roman" panose="02020603050405020304" pitchFamily="18" charset="0"/>
                <a:ea typeface="Times New Roman" panose="02020603050405020304" pitchFamily="18" charset="0"/>
              </a:rPr>
              <a:t>oaCGH</a:t>
            </a:r>
            <a:r>
              <a:rPr lang="en-US" sz="1600" dirty="0">
                <a:latin typeface="Times New Roman" panose="02020603050405020304" pitchFamily="18" charset="0"/>
                <a:ea typeface="Times New Roman" panose="02020603050405020304" pitchFamily="18" charset="0"/>
              </a:rPr>
              <a:t>. Each panel (A-D) includes a representative interphase nuclei harvested from whole blood from a dog with leukemia. The inset shows a control dog chromosome with correct localization of each of the differently labeled BAC clones and the approximate Mb position of each clone. Copy number of each colored probe is also indicated in each panel. (A) Trisomy of CFA 7 in AML. (B) Trisomy of CFA 10 in B-CLL. (C) Trisomy of CFA 13 in T-CLL. (D) Loss of region containing </a:t>
            </a:r>
            <a:r>
              <a:rPr lang="en-US" sz="1600" i="1" dirty="0">
                <a:latin typeface="Times New Roman" panose="02020603050405020304" pitchFamily="18" charset="0"/>
                <a:ea typeface="Times New Roman" panose="02020603050405020304" pitchFamily="18" charset="0"/>
              </a:rPr>
              <a:t>RB1</a:t>
            </a:r>
            <a:r>
              <a:rPr lang="en-US" sz="1600" dirty="0">
                <a:latin typeface="Times New Roman" panose="02020603050405020304" pitchFamily="18" charset="0"/>
                <a:ea typeface="Times New Roman" panose="02020603050405020304" pitchFamily="18" charset="0"/>
              </a:rPr>
              <a:t> in ALL.</a:t>
            </a:r>
            <a:endParaRPr lang="en-US" sz="1600" dirty="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5638800" y="6530219"/>
            <a:ext cx="3162695" cy="369332"/>
          </a:xfrm>
          <a:prstGeom prst="rect">
            <a:avLst/>
          </a:prstGeom>
          <a:noFill/>
        </p:spPr>
        <p:txBody>
          <a:bodyPr wrap="square" rtlCol="0">
            <a:spAutoFit/>
          </a:bodyPr>
          <a:lstStyle/>
          <a:p>
            <a:r>
              <a:rPr lang="en-US" dirty="0" err="1" smtClean="0"/>
              <a:t>Roode</a:t>
            </a:r>
            <a:r>
              <a:rPr lang="en-US" dirty="0" smtClean="0"/>
              <a:t> et al. </a:t>
            </a:r>
            <a:r>
              <a:rPr lang="en-US" i="1" dirty="0" smtClean="0"/>
              <a:t>In Prep</a:t>
            </a:r>
            <a:endParaRPr lang="en-US" dirty="0"/>
          </a:p>
        </p:txBody>
      </p:sp>
    </p:spTree>
    <p:extLst>
      <p:ext uri="{BB962C8B-B14F-4D97-AF65-F5344CB8AC3E}">
        <p14:creationId xmlns:p14="http://schemas.microsoft.com/office/powerpoint/2010/main" val="40461957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21</a:t>
            </a:fld>
            <a:endParaRPr lang="en-US"/>
          </a:p>
        </p:txBody>
      </p:sp>
      <p:cxnSp>
        <p:nvCxnSpPr>
          <p:cNvPr id="16" name="Straight Connector 15"/>
          <p:cNvCxnSpPr/>
          <p:nvPr/>
        </p:nvCxnSpPr>
        <p:spPr>
          <a:xfrm flipV="1">
            <a:off x="-3011488" y="8693255"/>
            <a:ext cx="19583400" cy="76200"/>
          </a:xfrm>
          <a:prstGeom prst="line">
            <a:avLst/>
          </a:prstGeom>
          <a:ln>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212873" y="3814900"/>
            <a:ext cx="3990476" cy="3152381"/>
          </a:xfrm>
          <a:prstGeom prst="rect">
            <a:avLst/>
          </a:prstGeom>
        </p:spPr>
      </p:pic>
      <p:pic>
        <p:nvPicPr>
          <p:cNvPr id="5" name="Picture 4"/>
          <p:cNvPicPr>
            <a:picLocks noChangeAspect="1"/>
          </p:cNvPicPr>
          <p:nvPr/>
        </p:nvPicPr>
        <p:blipFill>
          <a:blip r:embed="rId3"/>
          <a:stretch>
            <a:fillRect/>
          </a:stretch>
        </p:blipFill>
        <p:spPr>
          <a:xfrm>
            <a:off x="203349" y="871175"/>
            <a:ext cx="4009524" cy="3019048"/>
          </a:xfrm>
          <a:prstGeom prst="rect">
            <a:avLst/>
          </a:prstGeom>
        </p:spPr>
      </p:pic>
      <p:sp>
        <p:nvSpPr>
          <p:cNvPr id="6" name="Rectangle 5"/>
          <p:cNvSpPr/>
          <p:nvPr/>
        </p:nvSpPr>
        <p:spPr>
          <a:xfrm>
            <a:off x="4212873" y="1101523"/>
            <a:ext cx="4572000" cy="5539978"/>
          </a:xfrm>
          <a:prstGeom prst="rect">
            <a:avLst/>
          </a:prstGeom>
        </p:spPr>
        <p:txBody>
          <a:bodyPr>
            <a:spAutoFit/>
          </a:bodyPr>
          <a:lstStyle/>
          <a:p>
            <a:pPr>
              <a:spcAft>
                <a:spcPts val="600"/>
              </a:spcAft>
            </a:pPr>
            <a:r>
              <a:rPr lang="en-US" sz="1600" dirty="0" smtClean="0">
                <a:latin typeface="Times New Roman" panose="02020603050405020304" pitchFamily="18" charset="0"/>
                <a:ea typeface="Times New Roman" panose="02020603050405020304" pitchFamily="18" charset="0"/>
              </a:rPr>
              <a:t>Genome-wide </a:t>
            </a:r>
            <a:r>
              <a:rPr lang="en-US" sz="1600" dirty="0" err="1">
                <a:latin typeface="Times New Roman" panose="02020603050405020304" pitchFamily="18" charset="0"/>
                <a:ea typeface="Times New Roman" panose="02020603050405020304" pitchFamily="18" charset="0"/>
              </a:rPr>
              <a:t>oaCGH</a:t>
            </a:r>
            <a:r>
              <a:rPr lang="en-US" sz="1600" dirty="0">
                <a:latin typeface="Times New Roman" panose="02020603050405020304" pitchFamily="18" charset="0"/>
                <a:ea typeface="Times New Roman" panose="02020603050405020304" pitchFamily="18" charset="0"/>
              </a:rPr>
              <a:t> profiles comparing DNA isolated from peripheral blood to DNA isolated from flow-sorted neoplastic cells in cases of canine leukemia.  Blood samples for representative cases of canine ALL (A) and canine T-CLL (B) were collected and DNA was isolated from both whole blood and a &gt;98% pure population of neoplastic cells derived from fluorescence activated cell sorting.  (</a:t>
            </a:r>
            <a:r>
              <a:rPr lang="en-US" sz="1600" dirty="0" err="1">
                <a:latin typeface="Times New Roman" panose="02020603050405020304" pitchFamily="18" charset="0"/>
                <a:ea typeface="Times New Roman" panose="02020603050405020304" pitchFamily="18" charset="0"/>
              </a:rPr>
              <a:t>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oaCGH</a:t>
            </a:r>
            <a:r>
              <a:rPr lang="en-US" sz="1600" dirty="0">
                <a:latin typeface="Times New Roman" panose="02020603050405020304" pitchFamily="18" charset="0"/>
                <a:ea typeface="Times New Roman" panose="02020603050405020304" pitchFamily="18" charset="0"/>
              </a:rPr>
              <a:t> profiles of whole blood, (ii) flow-sorted neoplastic cells, and (iii) the stacked overlay of the two profiles, were assessed for differences in aberration detection between sample type due to presumed cell heterogeneity in whole blood.  Each </a:t>
            </a:r>
            <a:r>
              <a:rPr lang="en-US" sz="1600" dirty="0" err="1">
                <a:latin typeface="Times New Roman" panose="02020603050405020304" pitchFamily="18" charset="0"/>
                <a:ea typeface="Times New Roman" panose="02020603050405020304" pitchFamily="18" charset="0"/>
              </a:rPr>
              <a:t>oaCGH</a:t>
            </a:r>
            <a:r>
              <a:rPr lang="en-US" sz="1600" dirty="0">
                <a:latin typeface="Times New Roman" panose="02020603050405020304" pitchFamily="18" charset="0"/>
                <a:ea typeface="Times New Roman" panose="02020603050405020304" pitchFamily="18" charset="0"/>
              </a:rPr>
              <a:t> profile includes the chromosomes (1-38, X) on the x-axis and log2 </a:t>
            </a:r>
            <a:r>
              <a:rPr lang="en-US" sz="1600" dirty="0" err="1">
                <a:latin typeface="Times New Roman" panose="02020603050405020304" pitchFamily="18" charset="0"/>
                <a:ea typeface="Times New Roman" panose="02020603050405020304" pitchFamily="18" charset="0"/>
              </a:rPr>
              <a:t>tumor:reference</a:t>
            </a:r>
            <a:r>
              <a:rPr lang="en-US" sz="1600" dirty="0">
                <a:latin typeface="Times New Roman" panose="02020603050405020304" pitchFamily="18" charset="0"/>
                <a:ea typeface="Times New Roman" panose="02020603050405020304" pitchFamily="18" charset="0"/>
              </a:rPr>
              <a:t> ratio on the y-axis with gains visible above the midline, and losses below the midline. The case of ALL (A) has a gain of CFA 31 and loss of the proximal half of CFA 22 and CFA X which is equally evident in profiles of both sample types (</a:t>
            </a:r>
            <a:r>
              <a:rPr lang="en-US" sz="1600" dirty="0" err="1">
                <a:latin typeface="Times New Roman" panose="02020603050405020304" pitchFamily="18" charset="0"/>
                <a:ea typeface="Times New Roman" panose="02020603050405020304" pitchFamily="18" charset="0"/>
              </a:rPr>
              <a:t>A,i</a:t>
            </a:r>
            <a:r>
              <a:rPr lang="en-US" sz="1600" dirty="0">
                <a:latin typeface="Times New Roman" panose="02020603050405020304" pitchFamily="18" charset="0"/>
                <a:ea typeface="Times New Roman" panose="02020603050405020304" pitchFamily="18" charset="0"/>
              </a:rPr>
              <a:t>-iii). The case of T-CLL has few CNAs evident in either sample type (B, </a:t>
            </a:r>
            <a:r>
              <a:rPr lang="en-US" sz="1600" dirty="0" err="1">
                <a:latin typeface="Times New Roman" panose="02020603050405020304" pitchFamily="18" charset="0"/>
                <a:ea typeface="Times New Roman" panose="02020603050405020304" pitchFamily="18" charset="0"/>
              </a:rPr>
              <a:t>i</a:t>
            </a:r>
            <a:r>
              <a:rPr lang="en-US" sz="1600" dirty="0">
                <a:latin typeface="Times New Roman" panose="02020603050405020304" pitchFamily="18" charset="0"/>
                <a:ea typeface="Times New Roman" panose="02020603050405020304" pitchFamily="18" charset="0"/>
              </a:rPr>
              <a:t>-ii) and the profiles are indistinguishable when overlaid (B, iii).</a:t>
            </a:r>
            <a:endParaRPr lang="en-US" sz="1600" dirty="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6813896" y="6499298"/>
            <a:ext cx="3162695" cy="369332"/>
          </a:xfrm>
          <a:prstGeom prst="rect">
            <a:avLst/>
          </a:prstGeom>
          <a:noFill/>
        </p:spPr>
        <p:txBody>
          <a:bodyPr wrap="square" rtlCol="0">
            <a:spAutoFit/>
          </a:bodyPr>
          <a:lstStyle/>
          <a:p>
            <a:r>
              <a:rPr lang="en-US" dirty="0" err="1" smtClean="0"/>
              <a:t>Roode</a:t>
            </a:r>
            <a:r>
              <a:rPr lang="en-US" dirty="0" smtClean="0"/>
              <a:t> et al. </a:t>
            </a:r>
            <a:r>
              <a:rPr lang="en-US" i="1" dirty="0" smtClean="0"/>
              <a:t>In Prep</a:t>
            </a:r>
            <a:endParaRPr lang="en-US" dirty="0"/>
          </a:p>
        </p:txBody>
      </p:sp>
    </p:spTree>
    <p:extLst>
      <p:ext uri="{BB962C8B-B14F-4D97-AF65-F5344CB8AC3E}">
        <p14:creationId xmlns:p14="http://schemas.microsoft.com/office/powerpoint/2010/main" val="8522213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3933" y="1219200"/>
            <a:ext cx="8991600" cy="2514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p:cNvSpPr>
            <a:spLocks noGrp="1"/>
          </p:cNvSpPr>
          <p:nvPr>
            <p:ph type="sldNum" sz="quarter" idx="12"/>
          </p:nvPr>
        </p:nvSpPr>
        <p:spPr/>
        <p:txBody>
          <a:bodyPr/>
          <a:lstStyle/>
          <a:p>
            <a:fld id="{7568F871-3C5B-4B75-872F-FBA8780A9E73}" type="slidenum">
              <a:rPr lang="en-US" smtClean="0"/>
              <a:pPr/>
              <a:t>22</a:t>
            </a:fld>
            <a:endParaRPr lang="en-US"/>
          </a:p>
        </p:txBody>
      </p:sp>
      <p:pic>
        <p:nvPicPr>
          <p:cNvPr id="5"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50066"/>
            <a:ext cx="8316414" cy="29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96"/>
          <p:cNvSpPr txBox="1">
            <a:spLocks noChangeArrowheads="1"/>
          </p:cNvSpPr>
          <p:nvPr/>
        </p:nvSpPr>
        <p:spPr bwMode="auto">
          <a:xfrm>
            <a:off x="609600" y="4343400"/>
            <a:ext cx="8305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dirty="0" smtClean="0"/>
              <a:t>Example </a:t>
            </a:r>
            <a:r>
              <a:rPr lang="en-US" altLang="en-US" sz="1800" dirty="0"/>
              <a:t>of the region calling algorithm for marker at index 100,000. Variance was determined relative to this marker. The more similar a neighboring marker is, the lower the variance value. A value of 0 would indicate an exact match. A threshold hold of 2.5 was used to define regions. Therefore, any contiguous marker with a value of &lt; 2.5 was considered to consist of a single region.</a:t>
            </a:r>
          </a:p>
        </p:txBody>
      </p:sp>
    </p:spTree>
    <p:extLst>
      <p:ext uri="{BB962C8B-B14F-4D97-AF65-F5344CB8AC3E}">
        <p14:creationId xmlns:p14="http://schemas.microsoft.com/office/powerpoint/2010/main" val="16045543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124889"/>
            <a:ext cx="9525000" cy="5745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3889" y="1137994"/>
            <a:ext cx="9064711" cy="5732706"/>
            <a:chOff x="-63750" y="289560"/>
            <a:chExt cx="5854923" cy="385428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783" y="289560"/>
              <a:ext cx="3962390" cy="385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0" y="406453"/>
              <a:ext cx="2271062" cy="185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5359911" y="838200"/>
            <a:ext cx="4572000" cy="369332"/>
          </a:xfrm>
          <a:prstGeom prst="rect">
            <a:avLst/>
          </a:prstGeom>
        </p:spPr>
        <p:txBody>
          <a:bodyPr>
            <a:spAutoFit/>
          </a:bodyPr>
          <a:lstStyle/>
          <a:p>
            <a:pPr>
              <a:spcBef>
                <a:spcPts val="600"/>
              </a:spcBef>
              <a:spcAft>
                <a:spcPts val="600"/>
              </a:spcAft>
            </a:pPr>
            <a:r>
              <a:rPr lang="en-US" dirty="0">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469298025"/>
              </p:ext>
            </p:extLst>
          </p:nvPr>
        </p:nvGraphicFramePr>
        <p:xfrm>
          <a:off x="3022047" y="68249"/>
          <a:ext cx="2958548" cy="1005840"/>
        </p:xfrm>
        <a:graphic>
          <a:graphicData uri="http://schemas.openxmlformats.org/drawingml/2006/table">
            <a:tbl>
              <a:tblPr>
                <a:tableStyleId>{ED083AE6-46FA-4A59-8FB0-9F97EB10719F}</a:tableStyleId>
              </a:tblPr>
              <a:tblGrid>
                <a:gridCol w="456698"/>
                <a:gridCol w="741289"/>
                <a:gridCol w="741289"/>
                <a:gridCol w="1019272"/>
              </a:tblGrid>
              <a:tr h="272746">
                <a:tc gridSpan="4">
                  <a:txBody>
                    <a:bodyPr/>
                    <a:lstStyle/>
                    <a:p>
                      <a:pPr algn="ctr" fontAlgn="b"/>
                      <a:r>
                        <a:rPr lang="en-US" sz="1200" b="1" i="0" u="none" strike="noStrike" dirty="0" smtClean="0">
                          <a:solidFill>
                            <a:srgbClr val="000000"/>
                          </a:solidFill>
                          <a:effectLst/>
                          <a:latin typeface="Calibri" panose="020F0502020204030204" pitchFamily="34" charset="0"/>
                        </a:rPr>
                        <a:t>Decision Tree</a:t>
                      </a:r>
                      <a:r>
                        <a:rPr lang="en-US" sz="1200" b="1" i="0" u="none" strike="noStrike" baseline="0" dirty="0" smtClean="0">
                          <a:solidFill>
                            <a:srgbClr val="000000"/>
                          </a:solidFill>
                          <a:effectLst/>
                          <a:latin typeface="Calibri" panose="020F0502020204030204" pitchFamily="34" charset="0"/>
                        </a:rPr>
                        <a:t> Classifier Results</a:t>
                      </a:r>
                      <a:endParaRPr lang="en-US" sz="1200" b="1" i="0" u="none" strike="noStrike" dirty="0">
                        <a:solidFill>
                          <a:srgbClr val="000000"/>
                        </a:solidFill>
                        <a:effectLst/>
                        <a:latin typeface="Calibri" panose="020F0502020204030204" pitchFamily="34" charset="0"/>
                      </a:endParaRPr>
                    </a:p>
                  </a:txBody>
                  <a:tcPr marL="9525" marR="9525" marT="9522" marB="0" anchor="ctr">
                    <a:solidFill>
                      <a:schemeClr val="bg1">
                        <a:lumMod val="95000"/>
                      </a:schemeClr>
                    </a:solidFill>
                  </a:tcPr>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r>
              <a:tr h="224888">
                <a:tc>
                  <a:txBody>
                    <a:bodyPr/>
                    <a:lstStyle/>
                    <a:p>
                      <a:pPr algn="l" fontAlgn="b"/>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u="none" strike="noStrike" dirty="0" smtClean="0">
                          <a:effectLst/>
                        </a:rPr>
                        <a:t>B-CLL</a:t>
                      </a:r>
                      <a:endParaRPr lang="en-US" sz="1200" b="1" i="0" u="none" strike="noStrike" dirty="0">
                        <a:solidFill>
                          <a:srgbClr val="000000"/>
                        </a:solidFill>
                        <a:effectLst/>
                        <a:latin typeface="Calibri" panose="020F0502020204030204" pitchFamily="34" charset="0"/>
                      </a:endParaRPr>
                    </a:p>
                  </a:txBody>
                  <a:tcPr marL="9525" marR="9525" marT="9522" marB="0" anchor="ctr">
                    <a:solidFill>
                      <a:schemeClr val="bg1">
                        <a:lumMod val="95000"/>
                      </a:schemeClr>
                    </a:solidFill>
                  </a:tcPr>
                </a:tc>
                <a:tc>
                  <a:txBody>
                    <a:bodyPr/>
                    <a:lstStyle/>
                    <a:p>
                      <a:pPr algn="ctr" fontAlgn="b"/>
                      <a:r>
                        <a:rPr lang="en-US" sz="1200" b="1" u="none" strike="noStrike" dirty="0" smtClean="0">
                          <a:effectLst/>
                        </a:rPr>
                        <a:t>T-CLL</a:t>
                      </a:r>
                      <a:endParaRPr lang="en-US" sz="1200" b="1" i="0" u="none" strike="noStrike" dirty="0">
                        <a:solidFill>
                          <a:srgbClr val="000000"/>
                        </a:solidFill>
                        <a:effectLst/>
                        <a:latin typeface="Calibri" panose="020F0502020204030204" pitchFamily="34" charset="0"/>
                      </a:endParaRPr>
                    </a:p>
                  </a:txBody>
                  <a:tcPr marL="9525" marR="9525" marT="9522" marB="0" anchor="ctr">
                    <a:solidFill>
                      <a:schemeClr val="bg1">
                        <a:lumMod val="95000"/>
                      </a:schemeClr>
                    </a:solidFill>
                  </a:tcPr>
                </a:tc>
                <a:tc>
                  <a:txBody>
                    <a:bodyPr/>
                    <a:lstStyle/>
                    <a:p>
                      <a:pPr algn="ctr" fontAlgn="b"/>
                      <a:r>
                        <a:rPr lang="en-US" sz="1200" b="1" u="none" strike="noStrike" dirty="0" smtClean="0">
                          <a:effectLst/>
                        </a:rPr>
                        <a:t>Precision</a:t>
                      </a:r>
                      <a:endParaRPr lang="en-US" sz="1200" b="1" i="0" u="none" strike="noStrike" dirty="0">
                        <a:solidFill>
                          <a:srgbClr val="000000"/>
                        </a:solidFill>
                        <a:effectLst/>
                        <a:latin typeface="Calibri" panose="020F0502020204030204" pitchFamily="34" charset="0"/>
                      </a:endParaRPr>
                    </a:p>
                  </a:txBody>
                  <a:tcPr marL="9525" marR="9525" marT="9522" marB="0" anchor="ctr">
                    <a:solidFill>
                      <a:schemeClr val="bg1">
                        <a:lumMod val="95000"/>
                      </a:schemeClr>
                    </a:solidFill>
                  </a:tcPr>
                </a:tc>
              </a:tr>
              <a:tr h="254103">
                <a:tc>
                  <a:txBody>
                    <a:bodyPr/>
                    <a:lstStyle/>
                    <a:p>
                      <a:pPr algn="ctr" fontAlgn="b"/>
                      <a:r>
                        <a:rPr lang="en-US" sz="1200" b="1" u="none" strike="noStrike" dirty="0" smtClean="0">
                          <a:effectLst/>
                        </a:rPr>
                        <a:t>B-CLL</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u="none" strike="noStrike" dirty="0" smtClean="0">
                          <a:effectLst/>
                        </a:rPr>
                        <a:t>23</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u="none" strike="noStrike" dirty="0" smtClean="0">
                          <a:effectLst/>
                        </a:rPr>
                        <a:t>1</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i="0" u="none" strike="noStrike" dirty="0" smtClean="0">
                          <a:solidFill>
                            <a:srgbClr val="000000"/>
                          </a:solidFill>
                          <a:effectLst/>
                          <a:latin typeface="Calibri"/>
                        </a:rPr>
                        <a:t>0.96</a:t>
                      </a:r>
                      <a:endParaRPr lang="en-US" sz="1200" b="1" i="0" u="none" strike="noStrike" dirty="0">
                        <a:solidFill>
                          <a:srgbClr val="000000"/>
                        </a:solidFill>
                        <a:effectLst/>
                        <a:latin typeface="Calibri"/>
                      </a:endParaRPr>
                    </a:p>
                  </a:txBody>
                  <a:tcPr marL="12700" marR="12700" marT="12698" marB="0" anchor="b">
                    <a:solidFill>
                      <a:schemeClr val="bg1">
                        <a:lumMod val="95000"/>
                      </a:schemeClr>
                    </a:solidFill>
                  </a:tcPr>
                </a:tc>
              </a:tr>
              <a:tr h="254103">
                <a:tc>
                  <a:txBody>
                    <a:bodyPr/>
                    <a:lstStyle/>
                    <a:p>
                      <a:pPr algn="ctr" fontAlgn="b"/>
                      <a:r>
                        <a:rPr lang="en-US" sz="1200" b="1" u="none" strike="noStrike" dirty="0" smtClean="0">
                          <a:effectLst/>
                        </a:rPr>
                        <a:t>T-CLL</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u="none" strike="noStrike" dirty="0" smtClean="0">
                          <a:effectLst/>
                        </a:rPr>
                        <a:t>2</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u="none" strike="noStrike" dirty="0" smtClean="0">
                          <a:effectLst/>
                        </a:rPr>
                        <a:t>45</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i="0" u="none" strike="noStrike" dirty="0" smtClean="0">
                          <a:solidFill>
                            <a:srgbClr val="000000"/>
                          </a:solidFill>
                          <a:effectLst/>
                          <a:latin typeface="Calibri"/>
                        </a:rPr>
                        <a:t>0.96</a:t>
                      </a:r>
                      <a:endParaRPr lang="en-US" sz="1200" b="1" i="0" u="none" strike="noStrike" dirty="0">
                        <a:solidFill>
                          <a:srgbClr val="000000"/>
                        </a:solidFill>
                        <a:effectLst/>
                        <a:latin typeface="Calibri"/>
                      </a:endParaRPr>
                    </a:p>
                  </a:txBody>
                  <a:tcPr marL="12700" marR="12700" marT="12698" marB="0" anchor="b">
                    <a:solidFill>
                      <a:schemeClr val="bg1">
                        <a:lumMod val="95000"/>
                      </a:schemeClr>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687354603"/>
              </p:ext>
            </p:extLst>
          </p:nvPr>
        </p:nvGraphicFramePr>
        <p:xfrm>
          <a:off x="6029356" y="55549"/>
          <a:ext cx="3089244" cy="1005840"/>
        </p:xfrm>
        <a:graphic>
          <a:graphicData uri="http://schemas.openxmlformats.org/drawingml/2006/table">
            <a:tbl>
              <a:tblPr>
                <a:tableStyleId>{ED083AE6-46FA-4A59-8FB0-9F97EB10719F}</a:tableStyleId>
              </a:tblPr>
              <a:tblGrid>
                <a:gridCol w="424019"/>
                <a:gridCol w="688247"/>
                <a:gridCol w="688247"/>
                <a:gridCol w="1288731"/>
              </a:tblGrid>
              <a:tr h="272746">
                <a:tc gridSpan="4">
                  <a:txBody>
                    <a:bodyPr/>
                    <a:lstStyle/>
                    <a:p>
                      <a:pPr algn="ctr" fontAlgn="b"/>
                      <a:r>
                        <a:rPr lang="en-US" sz="1200" b="1" i="0" u="none" strike="noStrike" dirty="0" smtClean="0">
                          <a:solidFill>
                            <a:srgbClr val="000000"/>
                          </a:solidFill>
                          <a:effectLst/>
                          <a:latin typeface="Calibri" panose="020F0502020204030204" pitchFamily="34" charset="0"/>
                        </a:rPr>
                        <a:t>Model #2: Decision Tree</a:t>
                      </a:r>
                      <a:r>
                        <a:rPr lang="en-US" sz="1200" b="1" i="0" u="none" strike="noStrike" baseline="0" dirty="0" smtClean="0">
                          <a:solidFill>
                            <a:srgbClr val="000000"/>
                          </a:solidFill>
                          <a:effectLst/>
                          <a:latin typeface="Calibri" panose="020F0502020204030204" pitchFamily="34" charset="0"/>
                        </a:rPr>
                        <a:t> Classifier Results</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3200" b="0" i="0" u="none" strike="noStrike" dirty="0">
                        <a:solidFill>
                          <a:srgbClr val="000000"/>
                        </a:solidFill>
                        <a:effectLst/>
                        <a:latin typeface="Calibri" panose="020F0502020204030204" pitchFamily="34" charset="0"/>
                      </a:endParaRPr>
                    </a:p>
                  </a:txBody>
                  <a:tcPr marL="9525" marR="9525" marT="9525" marB="0" anchor="b"/>
                </a:tc>
              </a:tr>
              <a:tr h="224888">
                <a:tc>
                  <a:txBody>
                    <a:bodyPr/>
                    <a:lstStyle/>
                    <a:p>
                      <a:pPr algn="l" fontAlgn="b"/>
                      <a:endParaRPr lang="en-US" sz="1200" b="1" i="0" u="none" strike="noStrike" dirty="0">
                        <a:solidFill>
                          <a:srgbClr val="000000"/>
                        </a:solidFill>
                        <a:effectLst/>
                        <a:latin typeface="Calibri" panose="020F0502020204030204" pitchFamily="34" charset="0"/>
                      </a:endParaRPr>
                    </a:p>
                  </a:txBody>
                  <a:tcPr marL="4209" marR="4209" marT="4198" marB="0" anchor="b">
                    <a:solidFill>
                      <a:schemeClr val="bg1">
                        <a:lumMod val="95000"/>
                      </a:schemeClr>
                    </a:solidFill>
                  </a:tcPr>
                </a:tc>
                <a:tc>
                  <a:txBody>
                    <a:bodyPr/>
                    <a:lstStyle/>
                    <a:p>
                      <a:pPr algn="ctr" fontAlgn="b"/>
                      <a:r>
                        <a:rPr lang="en-US" sz="1200" b="1" u="none" strike="noStrike" dirty="0" smtClean="0">
                          <a:effectLst/>
                        </a:rPr>
                        <a:t>B-CLL</a:t>
                      </a:r>
                      <a:endParaRPr lang="en-US" sz="1200" b="1" i="0" u="none" strike="noStrike" dirty="0">
                        <a:solidFill>
                          <a:srgbClr val="000000"/>
                        </a:solidFill>
                        <a:effectLst/>
                        <a:latin typeface="Calibri" panose="020F0502020204030204" pitchFamily="34" charset="0"/>
                      </a:endParaRPr>
                    </a:p>
                  </a:txBody>
                  <a:tcPr marL="9525" marR="9525" marT="9522" marB="0" anchor="ctr">
                    <a:solidFill>
                      <a:schemeClr val="bg1">
                        <a:lumMod val="95000"/>
                      </a:schemeClr>
                    </a:solidFill>
                  </a:tcPr>
                </a:tc>
                <a:tc>
                  <a:txBody>
                    <a:bodyPr/>
                    <a:lstStyle/>
                    <a:p>
                      <a:pPr algn="ctr" fontAlgn="b"/>
                      <a:r>
                        <a:rPr lang="en-US" sz="1200" b="1" u="none" strike="noStrike" dirty="0" smtClean="0">
                          <a:effectLst/>
                        </a:rPr>
                        <a:t>T-CLL</a:t>
                      </a:r>
                      <a:endParaRPr lang="en-US" sz="1200" b="1" i="0" u="none" strike="noStrike" dirty="0">
                        <a:solidFill>
                          <a:srgbClr val="000000"/>
                        </a:solidFill>
                        <a:effectLst/>
                        <a:latin typeface="Calibri" panose="020F0502020204030204" pitchFamily="34" charset="0"/>
                      </a:endParaRPr>
                    </a:p>
                  </a:txBody>
                  <a:tcPr marL="9525" marR="9525" marT="9522" marB="0" anchor="ctr">
                    <a:solidFill>
                      <a:schemeClr val="bg1">
                        <a:lumMod val="95000"/>
                      </a:schemeClr>
                    </a:solidFill>
                  </a:tcPr>
                </a:tc>
                <a:tc>
                  <a:txBody>
                    <a:bodyPr/>
                    <a:lstStyle/>
                    <a:p>
                      <a:pPr algn="ctr" fontAlgn="b"/>
                      <a:r>
                        <a:rPr lang="en-US" sz="1200" b="1" u="none" strike="noStrike" dirty="0" smtClean="0">
                          <a:effectLst/>
                        </a:rPr>
                        <a:t>Precision</a:t>
                      </a:r>
                      <a:endParaRPr lang="en-US" sz="1200" b="1" i="0" u="none" strike="noStrike" dirty="0">
                        <a:solidFill>
                          <a:srgbClr val="000000"/>
                        </a:solidFill>
                        <a:effectLst/>
                        <a:latin typeface="Calibri" panose="020F0502020204030204" pitchFamily="34" charset="0"/>
                      </a:endParaRPr>
                    </a:p>
                  </a:txBody>
                  <a:tcPr marL="9525" marR="9525" marT="9522" marB="0" anchor="ctr">
                    <a:solidFill>
                      <a:schemeClr val="bg1">
                        <a:lumMod val="95000"/>
                      </a:schemeClr>
                    </a:solidFill>
                  </a:tcPr>
                </a:tc>
              </a:tr>
              <a:tr h="254103">
                <a:tc>
                  <a:txBody>
                    <a:bodyPr/>
                    <a:lstStyle/>
                    <a:p>
                      <a:pPr algn="ctr" fontAlgn="b"/>
                      <a:r>
                        <a:rPr lang="en-US" sz="1200" b="1" u="none" strike="noStrike" dirty="0" smtClean="0">
                          <a:effectLst/>
                        </a:rPr>
                        <a:t>B-CLL</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22</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6</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0.79</a:t>
                      </a:r>
                      <a:endParaRPr lang="en-US" sz="1200" b="1" i="0" u="none" strike="noStrike" dirty="0">
                        <a:solidFill>
                          <a:srgbClr val="000000"/>
                        </a:solidFill>
                        <a:effectLst/>
                        <a:latin typeface="Calibri" panose="020F0502020204030204" pitchFamily="34" charset="0"/>
                      </a:endParaRPr>
                    </a:p>
                  </a:txBody>
                  <a:tcPr marL="5594" marR="5594" marT="5594" marB="0" anchor="ctr">
                    <a:solidFill>
                      <a:schemeClr val="bg1">
                        <a:lumMod val="95000"/>
                      </a:schemeClr>
                    </a:solidFill>
                  </a:tcPr>
                </a:tc>
              </a:tr>
              <a:tr h="254103">
                <a:tc>
                  <a:txBody>
                    <a:bodyPr/>
                    <a:lstStyle/>
                    <a:p>
                      <a:pPr algn="ctr" fontAlgn="b"/>
                      <a:r>
                        <a:rPr lang="en-US" sz="1200" b="1" u="none" strike="noStrike" dirty="0" smtClean="0">
                          <a:effectLst/>
                        </a:rPr>
                        <a:t>T-CLL</a:t>
                      </a:r>
                      <a:endParaRPr lang="en-US" sz="1200" b="1" i="0" u="none" strike="noStrike" dirty="0">
                        <a:solidFill>
                          <a:srgbClr val="000000"/>
                        </a:solidFill>
                        <a:effectLst/>
                        <a:latin typeface="Calibri" panose="020F0502020204030204" pitchFamily="34" charset="0"/>
                      </a:endParaRPr>
                    </a:p>
                  </a:txBody>
                  <a:tcPr marL="9525" marR="9525" marT="9522" marB="0" anchor="b">
                    <a:solidFill>
                      <a:schemeClr val="bg1">
                        <a:lumMod val="95000"/>
                      </a:schemeClr>
                    </a:solidFill>
                  </a:tcPr>
                </a:tc>
                <a:tc>
                  <a:txBody>
                    <a:bodyPr/>
                    <a:lstStyle/>
                    <a:p>
                      <a:pPr algn="ctr" fontAlgn="b"/>
                      <a:r>
                        <a:rPr lang="en-US" sz="1200" b="1" i="0" u="none" strike="noStrike" dirty="0" smtClean="0">
                          <a:solidFill>
                            <a:schemeClr val="tx1"/>
                          </a:solidFill>
                          <a:effectLst/>
                          <a:latin typeface="Calibri" panose="020F0502020204030204" pitchFamily="34" charset="0"/>
                        </a:rPr>
                        <a:t>3</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u="none" strike="noStrike" dirty="0" smtClean="0">
                          <a:effectLst/>
                          <a:latin typeface="Calibri" panose="020F0502020204030204" pitchFamily="34" charset="0"/>
                        </a:rPr>
                        <a:t>40</a:t>
                      </a:r>
                      <a:endParaRPr lang="en-US" sz="1200" b="1" i="0" u="none" strike="noStrike" dirty="0">
                        <a:solidFill>
                          <a:srgbClr val="000000"/>
                        </a:solidFill>
                        <a:effectLst/>
                        <a:latin typeface="Calibri" panose="020F0502020204030204" pitchFamily="34" charset="0"/>
                      </a:endParaRPr>
                    </a:p>
                  </a:txBody>
                  <a:tcPr marL="4209" marR="4209" marT="4198" marB="0" anchor="ctr">
                    <a:solidFill>
                      <a:schemeClr val="bg1">
                        <a:lumMod val="95000"/>
                      </a:schemeClr>
                    </a:solidFill>
                  </a:tcPr>
                </a:tc>
                <a:tc>
                  <a:txBody>
                    <a:bodyPr/>
                    <a:lstStyle/>
                    <a:p>
                      <a:pPr algn="ctr" fontAlgn="b"/>
                      <a:r>
                        <a:rPr lang="en-US" sz="1200" b="1" i="0" u="none" strike="noStrike" dirty="0" smtClean="0">
                          <a:solidFill>
                            <a:srgbClr val="000000"/>
                          </a:solidFill>
                          <a:effectLst/>
                          <a:latin typeface="Calibri" panose="020F0502020204030204" pitchFamily="34" charset="0"/>
                        </a:rPr>
                        <a:t>0.93</a:t>
                      </a:r>
                      <a:endParaRPr lang="en-US" sz="1200" b="1" i="0" u="none" strike="noStrike" dirty="0">
                        <a:solidFill>
                          <a:srgbClr val="000000"/>
                        </a:solidFill>
                        <a:effectLst/>
                        <a:latin typeface="Calibri" panose="020F0502020204030204" pitchFamily="34" charset="0"/>
                      </a:endParaRPr>
                    </a:p>
                  </a:txBody>
                  <a:tcPr marL="5594" marR="5594" marT="5594" marB="0" anchor="ctr">
                    <a:solidFill>
                      <a:schemeClr val="bg1">
                        <a:lumMod val="95000"/>
                      </a:schemeClr>
                    </a:solidFill>
                  </a:tcPr>
                </a:tc>
              </a:tr>
            </a:tbl>
          </a:graphicData>
        </a:graphic>
      </p:graphicFrame>
      <p:sp>
        <p:nvSpPr>
          <p:cNvPr id="19" name="TextBox 18"/>
          <p:cNvSpPr txBox="1"/>
          <p:nvPr/>
        </p:nvSpPr>
        <p:spPr>
          <a:xfrm>
            <a:off x="6972300" y="6514068"/>
            <a:ext cx="3162695" cy="338554"/>
          </a:xfrm>
          <a:prstGeom prst="rect">
            <a:avLst/>
          </a:prstGeom>
          <a:noFill/>
        </p:spPr>
        <p:txBody>
          <a:bodyPr wrap="square" rtlCol="0">
            <a:spAutoFit/>
          </a:bodyPr>
          <a:lstStyle/>
          <a:p>
            <a:r>
              <a:rPr lang="en-US" sz="1600" dirty="0" err="1" smtClean="0"/>
              <a:t>Roode</a:t>
            </a:r>
            <a:r>
              <a:rPr lang="en-US" sz="1600" dirty="0" smtClean="0"/>
              <a:t> et al. </a:t>
            </a:r>
            <a:r>
              <a:rPr lang="en-US" sz="1600" i="1" dirty="0" smtClean="0"/>
              <a:t>In Prep</a:t>
            </a:r>
            <a:endParaRPr lang="en-US" sz="1600" dirty="0"/>
          </a:p>
        </p:txBody>
      </p:sp>
      <p:sp>
        <p:nvSpPr>
          <p:cNvPr id="22" name="TextBox 2"/>
          <p:cNvSpPr txBox="1"/>
          <p:nvPr/>
        </p:nvSpPr>
        <p:spPr>
          <a:xfrm>
            <a:off x="-89379" y="1103508"/>
            <a:ext cx="2504111" cy="416696"/>
          </a:xfrm>
          <a:prstGeom prst="rect">
            <a:avLst/>
          </a:prstGeom>
          <a:noFill/>
        </p:spPr>
        <p:txBody>
          <a:bodyPr wrap="square" rtlCol="0">
            <a:noAutofit/>
          </a:bodyPr>
          <a:lstStyle/>
          <a:p>
            <a:pPr marL="0" marR="0">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Model #</a:t>
            </a:r>
            <a:r>
              <a:rPr lang="en-US" sz="12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 All available features</a:t>
            </a:r>
            <a:endParaRPr lang="en-US" sz="1200" dirty="0">
              <a:effectLst/>
              <a:latin typeface="Times New Roman" panose="02020603050405020304" pitchFamily="18" charset="0"/>
              <a:ea typeface="Times New Roman" panose="02020603050405020304" pitchFamily="18" charset="0"/>
            </a:endParaRPr>
          </a:p>
        </p:txBody>
      </p:sp>
      <p:sp>
        <p:nvSpPr>
          <p:cNvPr id="23" name="TextBox 6"/>
          <p:cNvSpPr txBox="1"/>
          <p:nvPr/>
        </p:nvSpPr>
        <p:spPr>
          <a:xfrm>
            <a:off x="3776282" y="1103508"/>
            <a:ext cx="3008581" cy="610050"/>
          </a:xfrm>
          <a:prstGeom prst="rect">
            <a:avLst/>
          </a:prstGeom>
          <a:noFill/>
        </p:spPr>
        <p:txBody>
          <a:bodyPr wrap="square" rtlCol="0">
            <a:noAutofit/>
          </a:bodyPr>
          <a:lstStyle/>
          <a:p>
            <a:pPr algn="ct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Model #</a:t>
            </a:r>
            <a:r>
              <a:rPr lang="en-US" sz="12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a:t>
            </a:r>
            <a:r>
              <a:rPr lang="en-US" sz="1200" dirty="0">
                <a:latin typeface="Times New Roman" panose="02020603050405020304" pitchFamily="18" charset="0"/>
                <a:ea typeface="MS Mincho" panose="02020609040205080304" pitchFamily="49" charset="-128"/>
              </a:rPr>
              <a:t>excluding </a:t>
            </a:r>
            <a:r>
              <a:rPr lang="en-US" sz="1200" i="1" dirty="0">
                <a:latin typeface="Times New Roman" panose="02020603050405020304" pitchFamily="18" charset="0"/>
                <a:ea typeface="MS Mincho" panose="02020609040205080304" pitchFamily="49" charset="-128"/>
              </a:rPr>
              <a:t>TCR</a:t>
            </a:r>
            <a:r>
              <a:rPr lang="en-US" sz="1200" dirty="0">
                <a:latin typeface="Times New Roman" panose="02020603050405020304" pitchFamily="18" charset="0"/>
                <a:ea typeface="MS Mincho" panose="02020609040205080304" pitchFamily="49" charset="-128"/>
              </a:rPr>
              <a:t> and </a:t>
            </a:r>
            <a:r>
              <a:rPr lang="en-US" sz="1200" i="1" dirty="0">
                <a:latin typeface="Times New Roman" panose="02020603050405020304" pitchFamily="18" charset="0"/>
                <a:ea typeface="MS Mincho" panose="02020609040205080304" pitchFamily="49" charset="-128"/>
              </a:rPr>
              <a:t>IG</a:t>
            </a:r>
            <a:r>
              <a:rPr lang="en-US" sz="1200" dirty="0">
                <a:latin typeface="Times New Roman" panose="02020603050405020304" pitchFamily="18" charset="0"/>
                <a:ea typeface="MS Mincho" panose="02020609040205080304" pitchFamily="49" charset="-128"/>
              </a:rPr>
              <a:t> loci</a:t>
            </a:r>
            <a:r>
              <a:rPr lang="en-US" sz="12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24" name="Title 2"/>
          <p:cNvSpPr>
            <a:spLocks noGrp="1"/>
          </p:cNvSpPr>
          <p:nvPr>
            <p:ph type="title"/>
          </p:nvPr>
        </p:nvSpPr>
        <p:spPr>
          <a:xfrm>
            <a:off x="61636" y="168313"/>
            <a:ext cx="3733800" cy="829153"/>
          </a:xfrm>
        </p:spPr>
        <p:txBody>
          <a:bodyPr/>
          <a:lstStyle/>
          <a:p>
            <a:r>
              <a:rPr lang="en-US" sz="3200" dirty="0" smtClean="0"/>
              <a:t>B-CLL vs T-CLL</a:t>
            </a:r>
            <a:endParaRPr lang="en-US" sz="3200" dirty="0"/>
          </a:p>
        </p:txBody>
      </p:sp>
    </p:spTree>
    <p:extLst>
      <p:ext uri="{BB962C8B-B14F-4D97-AF65-F5344CB8AC3E}">
        <p14:creationId xmlns:p14="http://schemas.microsoft.com/office/powerpoint/2010/main" val="11340499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3</a:t>
            </a:fld>
            <a:endParaRPr lang="en-US"/>
          </a:p>
        </p:txBody>
      </p:sp>
      <p:sp>
        <p:nvSpPr>
          <p:cNvPr id="3" name="Title 2"/>
          <p:cNvSpPr>
            <a:spLocks noGrp="1"/>
          </p:cNvSpPr>
          <p:nvPr>
            <p:ph type="title"/>
          </p:nvPr>
        </p:nvSpPr>
        <p:spPr>
          <a:xfrm>
            <a:off x="304800" y="91413"/>
            <a:ext cx="7055380" cy="1400530"/>
          </a:xfrm>
        </p:spPr>
        <p:txBody>
          <a:bodyPr/>
          <a:lstStyle/>
          <a:p>
            <a:r>
              <a:rPr lang="en-US" dirty="0" smtClean="0"/>
              <a:t>Introduction</a:t>
            </a:r>
            <a:endParaRPr lang="en-US" dirty="0"/>
          </a:p>
        </p:txBody>
      </p:sp>
      <p:sp>
        <p:nvSpPr>
          <p:cNvPr id="5" name="TextBox 4"/>
          <p:cNvSpPr txBox="1"/>
          <p:nvPr/>
        </p:nvSpPr>
        <p:spPr>
          <a:xfrm>
            <a:off x="292100" y="791678"/>
            <a:ext cx="7620000" cy="4524316"/>
          </a:xfrm>
          <a:prstGeom prst="rect">
            <a:avLst/>
          </a:prstGeom>
          <a:noFill/>
        </p:spPr>
        <p:txBody>
          <a:bodyPr wrap="square" rtlCol="0">
            <a:spAutoFit/>
          </a:bodyPr>
          <a:lstStyle/>
          <a:p>
            <a:pPr marL="342900" indent="-342900">
              <a:buFont typeface="Wingdings" panose="05000000000000000000" pitchFamily="2" charset="2"/>
              <a:buChar char="q"/>
            </a:pPr>
            <a:r>
              <a:rPr lang="en-US" dirty="0" smtClean="0"/>
              <a:t>The </a:t>
            </a:r>
            <a:r>
              <a:rPr lang="en-US" dirty="0"/>
              <a:t>recent development of a high-quality canine genome sequence assembly has opened the door for researchers to identify key drivers of disease that may impact both canine and human patients. </a:t>
            </a:r>
            <a:endParaRPr lang="en-US" dirty="0" smtClean="0"/>
          </a:p>
          <a:p>
            <a:pPr marL="342900" indent="-342900">
              <a:buFont typeface="Wingdings" panose="05000000000000000000" pitchFamily="2" charset="2"/>
              <a:buChar char="q"/>
            </a:pPr>
            <a:endParaRPr lang="en-US" dirty="0" smtClean="0"/>
          </a:p>
          <a:p>
            <a:pPr marL="342900" indent="-342900">
              <a:buFont typeface="Wingdings" panose="05000000000000000000" pitchFamily="2" charset="2"/>
              <a:buChar char="q"/>
            </a:pPr>
            <a:r>
              <a:rPr lang="en-US" dirty="0" smtClean="0"/>
              <a:t>We </a:t>
            </a:r>
            <a:r>
              <a:rPr lang="en-US" dirty="0"/>
              <a:t>have developed tumor-associated genomic DNA copy number aberration profiles for 75 canine </a:t>
            </a:r>
            <a:r>
              <a:rPr lang="en-US" dirty="0" err="1"/>
              <a:t>hemangiosarcomas</a:t>
            </a:r>
            <a:r>
              <a:rPr lang="en-US" dirty="0"/>
              <a:t> and more than 200 canine </a:t>
            </a:r>
            <a:r>
              <a:rPr lang="en-US" dirty="0" err="1"/>
              <a:t>leukemias</a:t>
            </a:r>
            <a:r>
              <a:rPr lang="en-US" dirty="0"/>
              <a:t> and </a:t>
            </a:r>
            <a:r>
              <a:rPr lang="en-US" dirty="0" err="1"/>
              <a:t>lymphosarcomas</a:t>
            </a:r>
            <a:r>
              <a:rPr lang="en-US" dirty="0"/>
              <a:t> using an oligonucleotide array comparative genomic hybridization (</a:t>
            </a:r>
            <a:r>
              <a:rPr lang="en-US" dirty="0" err="1"/>
              <a:t>oaCGH</a:t>
            </a:r>
            <a:r>
              <a:rPr lang="en-US" dirty="0"/>
              <a:t>) platform</a:t>
            </a:r>
            <a:r>
              <a:rPr lang="en-US" dirty="0" smtClean="0"/>
              <a:t>.</a:t>
            </a:r>
          </a:p>
          <a:p>
            <a:pPr marL="342900" indent="-342900">
              <a:buFont typeface="Wingdings" panose="05000000000000000000" pitchFamily="2" charset="2"/>
              <a:buChar char="q"/>
            </a:pPr>
            <a:endParaRPr lang="en-US" dirty="0" smtClean="0"/>
          </a:p>
          <a:p>
            <a:pPr marL="342900" indent="-342900">
              <a:buFont typeface="Wingdings" panose="05000000000000000000" pitchFamily="2" charset="2"/>
              <a:buChar char="q"/>
            </a:pPr>
            <a:r>
              <a:rPr lang="en-US" dirty="0" smtClean="0"/>
              <a:t>We </a:t>
            </a:r>
            <a:r>
              <a:rPr lang="en-US" dirty="0"/>
              <a:t>have mapped canine genes to available human homologues for pathway-based analyses, identified putative drivers of carcinogenesis, and have identified genes that may be useful as diagnostic tools for characterizing leukemia subtypes. </a:t>
            </a:r>
            <a:endParaRPr lang="en-US" dirty="0" smtClean="0"/>
          </a:p>
        </p:txBody>
      </p:sp>
      <p:sp>
        <p:nvSpPr>
          <p:cNvPr id="6" name="TextBox 5"/>
          <p:cNvSpPr txBox="1"/>
          <p:nvPr/>
        </p:nvSpPr>
        <p:spPr>
          <a:xfrm>
            <a:off x="50801" y="5483712"/>
            <a:ext cx="8915400" cy="461665"/>
          </a:xfrm>
          <a:prstGeom prst="rect">
            <a:avLst/>
          </a:prstGeom>
          <a:noFill/>
        </p:spPr>
        <p:txBody>
          <a:bodyPr wrap="square" rtlCol="0">
            <a:spAutoFit/>
          </a:bodyPr>
          <a:lstStyle/>
          <a:p>
            <a:r>
              <a:rPr lang="en-US" sz="1200" dirty="0" smtClean="0"/>
              <a:t>Rotroff et al. (2013) Naturally occurring canine cancers: powerful models for stimulating </a:t>
            </a:r>
            <a:r>
              <a:rPr lang="en-US" sz="1200" dirty="0" err="1" smtClean="0"/>
              <a:t>pharmacogenomic</a:t>
            </a:r>
            <a:r>
              <a:rPr lang="en-US" sz="1200" dirty="0" smtClean="0"/>
              <a:t> advancement in human medicine.</a:t>
            </a:r>
            <a:r>
              <a:rPr lang="en-US" sz="1200" i="1" dirty="0" smtClean="0"/>
              <a:t> Pharmacogenomics. </a:t>
            </a:r>
            <a:endParaRPr lang="en-US" sz="1200" dirty="0"/>
          </a:p>
        </p:txBody>
      </p:sp>
      <p:sp>
        <p:nvSpPr>
          <p:cNvPr id="7" name="TextBox 6"/>
          <p:cNvSpPr txBox="1"/>
          <p:nvPr/>
        </p:nvSpPr>
        <p:spPr>
          <a:xfrm>
            <a:off x="25400" y="5977251"/>
            <a:ext cx="8915400" cy="461665"/>
          </a:xfrm>
          <a:prstGeom prst="rect">
            <a:avLst/>
          </a:prstGeom>
          <a:noFill/>
        </p:spPr>
        <p:txBody>
          <a:bodyPr wrap="square" rtlCol="0">
            <a:spAutoFit/>
          </a:bodyPr>
          <a:lstStyle/>
          <a:p>
            <a:r>
              <a:rPr lang="en-US" sz="1200" dirty="0" smtClean="0"/>
              <a:t>Thomas et al. (2014</a:t>
            </a:r>
            <a:r>
              <a:rPr lang="en-US" sz="1200" i="1" dirty="0" smtClean="0"/>
              <a:t>) </a:t>
            </a:r>
            <a:r>
              <a:rPr lang="en-US" sz="1200" dirty="0"/>
              <a:t>Genomic profiling reveals extensive heterogeneity in </a:t>
            </a:r>
            <a:r>
              <a:rPr lang="en-US" sz="1200" dirty="0" smtClean="0"/>
              <a:t>somatic DNA </a:t>
            </a:r>
            <a:r>
              <a:rPr lang="en-US" sz="1200" dirty="0"/>
              <a:t>copy number aberrations of canine </a:t>
            </a:r>
            <a:r>
              <a:rPr lang="en-US" sz="1200" dirty="0" err="1" smtClean="0"/>
              <a:t>hemangiosarcoma</a:t>
            </a:r>
            <a:r>
              <a:rPr lang="en-US" sz="1200" dirty="0" smtClean="0"/>
              <a:t>. </a:t>
            </a:r>
            <a:r>
              <a:rPr lang="en-US" sz="1200" i="1" dirty="0" smtClean="0"/>
              <a:t>Chromosome Res.</a:t>
            </a:r>
            <a:endParaRPr lang="en-US" sz="1200" dirty="0"/>
          </a:p>
        </p:txBody>
      </p:sp>
      <p:sp>
        <p:nvSpPr>
          <p:cNvPr id="2" name="Rectangle 1"/>
          <p:cNvSpPr/>
          <p:nvPr/>
        </p:nvSpPr>
        <p:spPr>
          <a:xfrm>
            <a:off x="63501" y="6438916"/>
            <a:ext cx="8902700" cy="461665"/>
          </a:xfrm>
          <a:prstGeom prst="rect">
            <a:avLst/>
          </a:prstGeom>
        </p:spPr>
        <p:txBody>
          <a:bodyPr wrap="square">
            <a:spAutoFit/>
          </a:bodyPr>
          <a:lstStyle/>
          <a:p>
            <a:r>
              <a:rPr lang="en-US" sz="1200" dirty="0" err="1"/>
              <a:t>Roode</a:t>
            </a:r>
            <a:r>
              <a:rPr lang="en-US" sz="1200" dirty="0"/>
              <a:t> et al</a:t>
            </a:r>
            <a:r>
              <a:rPr lang="en-US" sz="1200" dirty="0" smtClean="0"/>
              <a:t>. </a:t>
            </a:r>
            <a:r>
              <a:rPr lang="en-US" sz="1200" dirty="0"/>
              <a:t>Genome-wide assessment of recurrent genomic imbalances in canine leukemia identifies evolutionarily conserved copy number changes and regions for subtype differentiation.</a:t>
            </a:r>
            <a:r>
              <a:rPr lang="en-US" sz="1200" dirty="0" smtClean="0"/>
              <a:t> </a:t>
            </a:r>
            <a:r>
              <a:rPr lang="en-US" sz="1200" i="1" dirty="0"/>
              <a:t>In Prep</a:t>
            </a:r>
            <a:endParaRPr lang="en-US" sz="1200" dirty="0"/>
          </a:p>
        </p:txBody>
      </p:sp>
    </p:spTree>
    <p:extLst>
      <p:ext uri="{BB962C8B-B14F-4D97-AF65-F5344CB8AC3E}">
        <p14:creationId xmlns:p14="http://schemas.microsoft.com/office/powerpoint/2010/main" val="10738387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4</a:t>
            </a:fld>
            <a:endParaRPr lang="en-US"/>
          </a:p>
        </p:txBody>
      </p:sp>
      <p:sp>
        <p:nvSpPr>
          <p:cNvPr id="3" name="Title 2"/>
          <p:cNvSpPr>
            <a:spLocks noGrp="1"/>
          </p:cNvSpPr>
          <p:nvPr>
            <p:ph type="title"/>
          </p:nvPr>
        </p:nvSpPr>
        <p:spPr>
          <a:xfrm>
            <a:off x="398523" y="0"/>
            <a:ext cx="7055380" cy="1400530"/>
          </a:xfrm>
        </p:spPr>
        <p:txBody>
          <a:bodyPr/>
          <a:lstStyle/>
          <a:p>
            <a:r>
              <a:rPr lang="en-US" dirty="0" smtClean="0"/>
              <a:t>Methods</a:t>
            </a:r>
            <a:endParaRPr lang="en-US" dirty="0"/>
          </a:p>
        </p:txBody>
      </p:sp>
      <p:sp>
        <p:nvSpPr>
          <p:cNvPr id="5" name="TextBox 4"/>
          <p:cNvSpPr txBox="1"/>
          <p:nvPr/>
        </p:nvSpPr>
        <p:spPr>
          <a:xfrm>
            <a:off x="214126" y="679579"/>
            <a:ext cx="8181118" cy="6093976"/>
          </a:xfrm>
          <a:prstGeom prst="rect">
            <a:avLst/>
          </a:prstGeom>
          <a:noFill/>
        </p:spPr>
        <p:txBody>
          <a:bodyPr wrap="square" rtlCol="0">
            <a:spAutoFit/>
          </a:bodyPr>
          <a:lstStyle/>
          <a:p>
            <a:r>
              <a:rPr lang="en-US" sz="2000" b="1" dirty="0" smtClean="0"/>
              <a:t>Study Features</a:t>
            </a:r>
          </a:p>
          <a:p>
            <a:pPr marL="342900" indent="-342900">
              <a:buFont typeface="Wingdings" panose="05000000000000000000" pitchFamily="2" charset="2"/>
              <a:buChar char="q"/>
            </a:pPr>
            <a:r>
              <a:rPr lang="en-US" sz="1600" dirty="0" smtClean="0"/>
              <a:t>123 </a:t>
            </a:r>
            <a:r>
              <a:rPr lang="en-US" sz="1600" dirty="0" err="1" smtClean="0"/>
              <a:t>leukemias</a:t>
            </a:r>
            <a:r>
              <a:rPr lang="en-US" sz="1600" dirty="0"/>
              <a:t> </a:t>
            </a:r>
            <a:r>
              <a:rPr lang="en-US" sz="1600" dirty="0" smtClean="0"/>
              <a:t>comprised of ALL (28), AML (24), CLL-B (25), and CLL-T (46)</a:t>
            </a:r>
          </a:p>
          <a:p>
            <a:endParaRPr lang="en-US" sz="1600" dirty="0" smtClean="0"/>
          </a:p>
          <a:p>
            <a:pPr marL="342900" indent="-342900">
              <a:buFont typeface="Wingdings" panose="05000000000000000000" pitchFamily="2" charset="2"/>
              <a:buChar char="q"/>
            </a:pPr>
            <a:r>
              <a:rPr lang="en-US" sz="1600" dirty="0" smtClean="0"/>
              <a:t>106 </a:t>
            </a:r>
            <a:r>
              <a:rPr lang="en-US" sz="1600" dirty="0" err="1" smtClean="0"/>
              <a:t>lymphosarcomas</a:t>
            </a:r>
            <a:r>
              <a:rPr lang="en-US" sz="1600" dirty="0" smtClean="0"/>
              <a:t> comprised of B-cell (74) and T-cell (32)</a:t>
            </a:r>
          </a:p>
          <a:p>
            <a:pPr marL="342900" indent="-342900">
              <a:buFont typeface="Wingdings" panose="05000000000000000000" pitchFamily="2" charset="2"/>
              <a:buChar char="q"/>
            </a:pPr>
            <a:endParaRPr lang="en-US" sz="1600" dirty="0"/>
          </a:p>
          <a:p>
            <a:pPr marL="342900" indent="-342900">
              <a:buFont typeface="Wingdings" panose="05000000000000000000" pitchFamily="2" charset="2"/>
              <a:buChar char="q"/>
            </a:pPr>
            <a:r>
              <a:rPr lang="en-US" sz="1600" dirty="0" smtClean="0"/>
              <a:t>75 </a:t>
            </a:r>
            <a:r>
              <a:rPr lang="en-US" sz="1600" dirty="0" err="1" smtClean="0"/>
              <a:t>hemangiosarcomas</a:t>
            </a:r>
            <a:r>
              <a:rPr lang="en-US" sz="1600" dirty="0" smtClean="0"/>
              <a:t>  from 5 popular dog breeds</a:t>
            </a:r>
          </a:p>
          <a:p>
            <a:pPr marL="342900" indent="-342900">
              <a:buFont typeface="Wingdings" panose="05000000000000000000" pitchFamily="2" charset="2"/>
              <a:buChar char="q"/>
            </a:pPr>
            <a:endParaRPr lang="en-US" sz="1600" dirty="0" smtClean="0"/>
          </a:p>
          <a:p>
            <a:pPr marL="342900" indent="-342900">
              <a:buFont typeface="Wingdings" panose="05000000000000000000" pitchFamily="2" charset="2"/>
              <a:buChar char="q"/>
            </a:pPr>
            <a:r>
              <a:rPr lang="en-US" sz="1600" dirty="0" smtClean="0"/>
              <a:t>~180,000-feature Agilent technologies microarray design </a:t>
            </a:r>
            <a:r>
              <a:rPr lang="en-US" sz="1600" dirty="0" err="1" smtClean="0"/>
              <a:t>oaCGH</a:t>
            </a:r>
            <a:r>
              <a:rPr lang="en-US" sz="1600" dirty="0" smtClean="0"/>
              <a:t> platform. Array uses ~60-mer oligonucleotides distributed at approximately 13kb intervals  </a:t>
            </a:r>
          </a:p>
          <a:p>
            <a:r>
              <a:rPr lang="en-US" sz="2000" b="1" dirty="0" smtClean="0"/>
              <a:t>Data Processing</a:t>
            </a:r>
            <a:endParaRPr lang="en-US" sz="2000" b="1" dirty="0"/>
          </a:p>
          <a:p>
            <a:pPr marL="342900" indent="-342900">
              <a:buFont typeface="Wingdings" panose="05000000000000000000" pitchFamily="2" charset="2"/>
              <a:buChar char="q"/>
            </a:pPr>
            <a:r>
              <a:rPr lang="en-US" sz="1600" dirty="0" smtClean="0"/>
              <a:t>Data was normalized and segmented using CBS.</a:t>
            </a:r>
            <a:endParaRPr lang="en-US" sz="1600" dirty="0"/>
          </a:p>
          <a:p>
            <a:pPr marL="342900" indent="-342900">
              <a:buFont typeface="Wingdings" panose="05000000000000000000" pitchFamily="2" charset="2"/>
              <a:buChar char="q"/>
            </a:pPr>
            <a:r>
              <a:rPr lang="en-US" sz="1600" dirty="0" smtClean="0"/>
              <a:t>Gain/Loss/No change calls were made based on a 5 MAD cutoff per subject</a:t>
            </a:r>
            <a:endParaRPr lang="en-US" sz="1600" dirty="0"/>
          </a:p>
          <a:p>
            <a:r>
              <a:rPr lang="en-US" sz="2000" b="1" dirty="0" smtClean="0"/>
              <a:t>Modeling Approaches</a:t>
            </a:r>
          </a:p>
          <a:p>
            <a:pPr marL="342900" indent="-342900">
              <a:buFont typeface="Wingdings" panose="05000000000000000000" pitchFamily="2" charset="2"/>
              <a:buChar char="q"/>
            </a:pPr>
            <a:r>
              <a:rPr lang="en-US" sz="1600" dirty="0" smtClean="0"/>
              <a:t>Hierarchical clustering</a:t>
            </a:r>
          </a:p>
          <a:p>
            <a:pPr marL="342900" indent="-342900">
              <a:buFont typeface="Wingdings" panose="05000000000000000000" pitchFamily="2" charset="2"/>
              <a:buChar char="q"/>
            </a:pPr>
            <a:r>
              <a:rPr lang="en-US" sz="1600" dirty="0" smtClean="0"/>
              <a:t>Feature formation</a:t>
            </a:r>
          </a:p>
          <a:p>
            <a:pPr marL="342900" indent="-342900">
              <a:buFont typeface="Wingdings" panose="05000000000000000000" pitchFamily="2" charset="2"/>
              <a:buChar char="q"/>
            </a:pPr>
            <a:endParaRPr lang="en-US" sz="1600" dirty="0"/>
          </a:p>
          <a:p>
            <a:pPr marL="342900" indent="-342900">
              <a:buFont typeface="Wingdings" panose="05000000000000000000" pitchFamily="2" charset="2"/>
              <a:buChar char="q"/>
            </a:pPr>
            <a:r>
              <a:rPr lang="en-US" dirty="0" smtClean="0"/>
              <a:t>Regions </a:t>
            </a:r>
            <a:r>
              <a:rPr lang="en-US" dirty="0"/>
              <a:t>were selected based on </a:t>
            </a:r>
            <a:r>
              <a:rPr lang="en-US" i="1" dirty="0" smtClean="0">
                <a:latin typeface="Cambria Math" panose="02040503050406030204" pitchFamily="18" charset="0"/>
                <a:ea typeface="Cambria Math" panose="02040503050406030204" pitchFamily="18" charset="0"/>
              </a:rPr>
              <a:t>S</a:t>
            </a:r>
            <a:r>
              <a:rPr lang="en-US" i="1" baseline="-25000" dirty="0" smtClean="0">
                <a:latin typeface="Cambria Math" panose="02040503050406030204" pitchFamily="18" charset="0"/>
                <a:ea typeface="Cambria Math" panose="02040503050406030204" pitchFamily="18" charset="0"/>
              </a:rPr>
              <a:t>i </a:t>
            </a:r>
            <a:r>
              <a:rPr lang="en-US" dirty="0" smtClean="0"/>
              <a:t>&lt; 2.5 </a:t>
            </a:r>
            <a:r>
              <a:rPr lang="en-US" dirty="0"/>
              <a:t>and were used as features for model development. </a:t>
            </a:r>
            <a:endParaRPr lang="en-US" dirty="0" smtClean="0"/>
          </a:p>
          <a:p>
            <a:pPr marL="342900" indent="-342900">
              <a:buFont typeface="Wingdings" panose="05000000000000000000" pitchFamily="2" charset="2"/>
              <a:buChar char="q"/>
            </a:pPr>
            <a:r>
              <a:rPr lang="en-US" dirty="0" smtClean="0"/>
              <a:t>A </a:t>
            </a:r>
            <a:r>
              <a:rPr lang="en-US" dirty="0"/>
              <a:t>recursive random forest ensemble classification </a:t>
            </a:r>
            <a:r>
              <a:rPr lang="en-US" dirty="0" smtClean="0"/>
              <a:t>model</a:t>
            </a:r>
          </a:p>
          <a:p>
            <a:pPr marL="342900" indent="-342900">
              <a:buFont typeface="Wingdings" panose="05000000000000000000" pitchFamily="2" charset="2"/>
              <a:buChar char="q"/>
            </a:pPr>
            <a:r>
              <a:rPr lang="en-US" dirty="0" smtClean="0"/>
              <a:t>Regions </a:t>
            </a:r>
            <a:r>
              <a:rPr lang="en-US" dirty="0"/>
              <a:t>with the 100 highest </a:t>
            </a:r>
            <a:r>
              <a:rPr lang="en-US" dirty="0" err="1"/>
              <a:t>Gini</a:t>
            </a:r>
            <a:r>
              <a:rPr lang="en-US" dirty="0"/>
              <a:t> coefficients were </a:t>
            </a:r>
            <a:r>
              <a:rPr lang="en-US" dirty="0" smtClean="0"/>
              <a:t>used </a:t>
            </a:r>
            <a:r>
              <a:rPr lang="en-US" dirty="0"/>
              <a:t>as features in a decision tree classification </a:t>
            </a:r>
            <a:r>
              <a:rPr lang="en-US" dirty="0" smtClean="0"/>
              <a:t>model</a:t>
            </a:r>
            <a:endParaRPr lang="en-US" sz="1600" dirty="0"/>
          </a:p>
          <a:p>
            <a:pPr marL="342900" indent="-342900">
              <a:buFont typeface="Wingdings" panose="05000000000000000000" pitchFamily="2" charset="2"/>
              <a:buChar char="q"/>
            </a:pPr>
            <a:endParaRPr lang="en-US" sz="1600" dirty="0" smtClean="0"/>
          </a:p>
        </p:txBody>
      </p:sp>
      <p:pic>
        <p:nvPicPr>
          <p:cNvPr id="2" name="Picture 1"/>
          <p:cNvPicPr>
            <a:picLocks noChangeAspect="1"/>
          </p:cNvPicPr>
          <p:nvPr/>
        </p:nvPicPr>
        <p:blipFill>
          <a:blip r:embed="rId2"/>
          <a:stretch>
            <a:fillRect/>
          </a:stretch>
        </p:blipFill>
        <p:spPr>
          <a:xfrm>
            <a:off x="3158525" y="4343400"/>
            <a:ext cx="2292320" cy="661866"/>
          </a:xfrm>
          <a:prstGeom prst="rect">
            <a:avLst/>
          </a:prstGeom>
        </p:spPr>
      </p:pic>
    </p:spTree>
    <p:extLst>
      <p:ext uri="{BB962C8B-B14F-4D97-AF65-F5344CB8AC3E}">
        <p14:creationId xmlns:p14="http://schemas.microsoft.com/office/powerpoint/2010/main" val="9078568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5</a:t>
            </a:fld>
            <a:endParaRPr lang="en-US"/>
          </a:p>
        </p:txBody>
      </p:sp>
      <p:sp>
        <p:nvSpPr>
          <p:cNvPr id="3" name="Title 2"/>
          <p:cNvSpPr>
            <a:spLocks noGrp="1"/>
          </p:cNvSpPr>
          <p:nvPr>
            <p:ph type="title"/>
          </p:nvPr>
        </p:nvSpPr>
        <p:spPr>
          <a:xfrm>
            <a:off x="178808" y="103944"/>
            <a:ext cx="7055380" cy="1400530"/>
          </a:xfrm>
        </p:spPr>
        <p:txBody>
          <a:bodyPr/>
          <a:lstStyle/>
          <a:p>
            <a:r>
              <a:rPr lang="en-US" dirty="0" smtClean="0"/>
              <a:t>CBS segmentation</a:t>
            </a:r>
            <a:endParaRPr lang="en-US" dirty="0"/>
          </a:p>
        </p:txBody>
      </p:sp>
      <p:grpSp>
        <p:nvGrpSpPr>
          <p:cNvPr id="55" name="Group 54"/>
          <p:cNvGrpSpPr/>
          <p:nvPr/>
        </p:nvGrpSpPr>
        <p:grpSpPr>
          <a:xfrm>
            <a:off x="-53736" y="1005259"/>
            <a:ext cx="9197736" cy="5381949"/>
            <a:chOff x="-53736" y="996001"/>
            <a:chExt cx="9197736" cy="5381949"/>
          </a:xfrm>
        </p:grpSpPr>
        <p:grpSp>
          <p:nvGrpSpPr>
            <p:cNvPr id="54" name="Group 53"/>
            <p:cNvGrpSpPr/>
            <p:nvPr/>
          </p:nvGrpSpPr>
          <p:grpSpPr>
            <a:xfrm>
              <a:off x="-53736" y="996001"/>
              <a:ext cx="9197736" cy="4033199"/>
              <a:chOff x="-53736" y="996001"/>
              <a:chExt cx="9197736" cy="4033199"/>
            </a:xfrm>
          </p:grpSpPr>
          <p:sp>
            <p:nvSpPr>
              <p:cNvPr id="2" name="Rectangle 1"/>
              <p:cNvSpPr/>
              <p:nvPr/>
            </p:nvSpPr>
            <p:spPr>
              <a:xfrm>
                <a:off x="-53736" y="996001"/>
                <a:ext cx="9197736" cy="403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7299" y="3063400"/>
                <a:ext cx="275926" cy="276999"/>
              </a:xfrm>
              <a:prstGeom prst="rect">
                <a:avLst/>
              </a:prstGeom>
              <a:solidFill>
                <a:schemeClr val="bg1"/>
              </a:solidFill>
            </p:spPr>
            <p:txBody>
              <a:bodyPr wrap="square" rtlCol="0">
                <a:spAutoFit/>
                <a:scene3d>
                  <a:camera prst="orthographicFront">
                    <a:rot lat="0" lon="0" rev="5400000"/>
                  </a:camera>
                  <a:lightRig rig="threePt" dir="t"/>
                </a:scene3d>
              </a:bodyPr>
              <a:lstStyle/>
              <a:p>
                <a:r>
                  <a:rPr lang="en-US" sz="1200" dirty="0" smtClean="0"/>
                  <a:t>0</a:t>
                </a:r>
                <a:endParaRPr lang="en-US" sz="1200" dirty="0"/>
              </a:p>
            </p:txBody>
          </p:sp>
          <p:sp>
            <p:nvSpPr>
              <p:cNvPr id="11" name="TextBox 10"/>
              <p:cNvSpPr txBox="1"/>
              <p:nvPr/>
            </p:nvSpPr>
            <p:spPr>
              <a:xfrm>
                <a:off x="227889" y="4159414"/>
                <a:ext cx="369721" cy="276999"/>
              </a:xfrm>
              <a:prstGeom prst="rect">
                <a:avLst/>
              </a:prstGeom>
              <a:solidFill>
                <a:schemeClr val="bg1"/>
              </a:solidFill>
            </p:spPr>
            <p:txBody>
              <a:bodyPr wrap="square" rtlCol="0">
                <a:spAutoFit/>
                <a:scene3d>
                  <a:camera prst="orthographicFront">
                    <a:rot lat="0" lon="0" rev="5400000"/>
                  </a:camera>
                  <a:lightRig rig="threePt" dir="t"/>
                </a:scene3d>
              </a:bodyPr>
              <a:lstStyle/>
              <a:p>
                <a:r>
                  <a:rPr lang="en-US" sz="1200" dirty="0" smtClean="0"/>
                  <a:t>-2</a:t>
                </a:r>
                <a:endParaRPr lang="en-US" sz="1200" dirty="0"/>
              </a:p>
            </p:txBody>
          </p:sp>
          <p:sp>
            <p:nvSpPr>
              <p:cNvPr id="12" name="TextBox 11"/>
              <p:cNvSpPr txBox="1"/>
              <p:nvPr/>
            </p:nvSpPr>
            <p:spPr>
              <a:xfrm>
                <a:off x="260293" y="3645382"/>
                <a:ext cx="330311" cy="276999"/>
              </a:xfrm>
              <a:prstGeom prst="rect">
                <a:avLst/>
              </a:prstGeom>
              <a:solidFill>
                <a:schemeClr val="bg1"/>
              </a:solidFill>
            </p:spPr>
            <p:txBody>
              <a:bodyPr wrap="square" rtlCol="0">
                <a:spAutoFit/>
                <a:scene3d>
                  <a:camera prst="orthographicFront">
                    <a:rot lat="0" lon="0" rev="5400000"/>
                  </a:camera>
                  <a:lightRig rig="threePt" dir="t"/>
                </a:scene3d>
              </a:bodyPr>
              <a:lstStyle/>
              <a:p>
                <a:r>
                  <a:rPr lang="en-US" sz="1200" dirty="0" smtClean="0"/>
                  <a:t>-1</a:t>
                </a:r>
                <a:endParaRPr lang="en-US" sz="1200" dirty="0"/>
              </a:p>
            </p:txBody>
          </p:sp>
          <p:sp>
            <p:nvSpPr>
              <p:cNvPr id="13" name="TextBox 12"/>
              <p:cNvSpPr txBox="1"/>
              <p:nvPr/>
            </p:nvSpPr>
            <p:spPr>
              <a:xfrm>
                <a:off x="296173" y="2542477"/>
                <a:ext cx="275926" cy="276999"/>
              </a:xfrm>
              <a:prstGeom prst="rect">
                <a:avLst/>
              </a:prstGeom>
              <a:solidFill>
                <a:schemeClr val="bg1"/>
              </a:solidFill>
            </p:spPr>
            <p:txBody>
              <a:bodyPr wrap="square" rtlCol="0">
                <a:spAutoFit/>
                <a:scene3d>
                  <a:camera prst="orthographicFront">
                    <a:rot lat="0" lon="0" rev="5400000"/>
                  </a:camera>
                  <a:lightRig rig="threePt" dir="t"/>
                </a:scene3d>
              </a:bodyPr>
              <a:lstStyle/>
              <a:p>
                <a:r>
                  <a:rPr lang="en-US" sz="1200" dirty="0" smtClean="0"/>
                  <a:t>1</a:t>
                </a:r>
                <a:endParaRPr lang="en-US" sz="1200" dirty="0"/>
              </a:p>
            </p:txBody>
          </p:sp>
          <p:sp>
            <p:nvSpPr>
              <p:cNvPr id="14" name="TextBox 13"/>
              <p:cNvSpPr txBox="1"/>
              <p:nvPr/>
            </p:nvSpPr>
            <p:spPr>
              <a:xfrm>
                <a:off x="279999" y="1998789"/>
                <a:ext cx="275926" cy="276999"/>
              </a:xfrm>
              <a:prstGeom prst="rect">
                <a:avLst/>
              </a:prstGeom>
              <a:solidFill>
                <a:schemeClr val="bg1"/>
              </a:solidFill>
            </p:spPr>
            <p:txBody>
              <a:bodyPr wrap="square" rtlCol="0">
                <a:spAutoFit/>
                <a:scene3d>
                  <a:camera prst="orthographicFront">
                    <a:rot lat="0" lon="0" rev="5400000"/>
                  </a:camera>
                  <a:lightRig rig="threePt" dir="t"/>
                </a:scene3d>
              </a:bodyPr>
              <a:lstStyle/>
              <a:p>
                <a:r>
                  <a:rPr lang="en-US" sz="1200" dirty="0" smtClean="0"/>
                  <a:t>2</a:t>
                </a:r>
                <a:endParaRPr lang="en-US" sz="1200" dirty="0"/>
              </a:p>
            </p:txBody>
          </p:sp>
          <p:sp>
            <p:nvSpPr>
              <p:cNvPr id="15" name="TextBox 14"/>
              <p:cNvSpPr txBox="1"/>
              <p:nvPr/>
            </p:nvSpPr>
            <p:spPr>
              <a:xfrm>
                <a:off x="990600" y="4701164"/>
                <a:ext cx="301642" cy="246221"/>
              </a:xfrm>
              <a:prstGeom prst="rect">
                <a:avLst/>
              </a:prstGeom>
              <a:noFill/>
            </p:spPr>
            <p:txBody>
              <a:bodyPr wrap="square" rtlCol="0" anchor="ctr">
                <a:spAutoFit/>
              </a:bodyPr>
              <a:lstStyle/>
              <a:p>
                <a:r>
                  <a:rPr lang="en-US" sz="1000" dirty="0" smtClean="0"/>
                  <a:t>1</a:t>
                </a:r>
                <a:endParaRPr lang="en-US" sz="1000" dirty="0"/>
              </a:p>
            </p:txBody>
          </p:sp>
          <p:sp>
            <p:nvSpPr>
              <p:cNvPr id="16" name="TextBox 15"/>
              <p:cNvSpPr txBox="1"/>
              <p:nvPr/>
            </p:nvSpPr>
            <p:spPr>
              <a:xfrm>
                <a:off x="1409709" y="4701164"/>
                <a:ext cx="301642" cy="246221"/>
              </a:xfrm>
              <a:prstGeom prst="rect">
                <a:avLst/>
              </a:prstGeom>
              <a:noFill/>
            </p:spPr>
            <p:txBody>
              <a:bodyPr wrap="square" rtlCol="0" anchor="ctr">
                <a:spAutoFit/>
              </a:bodyPr>
              <a:lstStyle/>
              <a:p>
                <a:r>
                  <a:rPr lang="en-US" sz="1000" dirty="0" smtClean="0"/>
                  <a:t>2</a:t>
                </a:r>
                <a:endParaRPr lang="en-US" sz="1000" dirty="0"/>
              </a:p>
            </p:txBody>
          </p:sp>
          <p:sp>
            <p:nvSpPr>
              <p:cNvPr id="17" name="TextBox 16"/>
              <p:cNvSpPr txBox="1"/>
              <p:nvPr/>
            </p:nvSpPr>
            <p:spPr>
              <a:xfrm>
                <a:off x="1711351" y="4701164"/>
                <a:ext cx="301642" cy="246221"/>
              </a:xfrm>
              <a:prstGeom prst="rect">
                <a:avLst/>
              </a:prstGeom>
              <a:noFill/>
            </p:spPr>
            <p:txBody>
              <a:bodyPr wrap="square" rtlCol="0" anchor="ctr">
                <a:spAutoFit/>
              </a:bodyPr>
              <a:lstStyle/>
              <a:p>
                <a:r>
                  <a:rPr lang="en-US" sz="1000" dirty="0" smtClean="0"/>
                  <a:t>3</a:t>
                </a:r>
                <a:endParaRPr lang="en-US" sz="1000" dirty="0"/>
              </a:p>
            </p:txBody>
          </p:sp>
          <p:sp>
            <p:nvSpPr>
              <p:cNvPr id="18" name="TextBox 17"/>
              <p:cNvSpPr txBox="1"/>
              <p:nvPr/>
            </p:nvSpPr>
            <p:spPr>
              <a:xfrm>
                <a:off x="2012993" y="4701164"/>
                <a:ext cx="301642" cy="246221"/>
              </a:xfrm>
              <a:prstGeom prst="rect">
                <a:avLst/>
              </a:prstGeom>
              <a:noFill/>
            </p:spPr>
            <p:txBody>
              <a:bodyPr wrap="square" rtlCol="0" anchor="ctr">
                <a:spAutoFit/>
              </a:bodyPr>
              <a:lstStyle/>
              <a:p>
                <a:r>
                  <a:rPr lang="en-US" sz="1000" dirty="0"/>
                  <a:t>4</a:t>
                </a:r>
              </a:p>
            </p:txBody>
          </p:sp>
          <p:sp>
            <p:nvSpPr>
              <p:cNvPr id="19" name="TextBox 18"/>
              <p:cNvSpPr txBox="1"/>
              <p:nvPr/>
            </p:nvSpPr>
            <p:spPr>
              <a:xfrm>
                <a:off x="2287631" y="4701164"/>
                <a:ext cx="301642" cy="246221"/>
              </a:xfrm>
              <a:prstGeom prst="rect">
                <a:avLst/>
              </a:prstGeom>
              <a:noFill/>
            </p:spPr>
            <p:txBody>
              <a:bodyPr wrap="square" rtlCol="0" anchor="ctr">
                <a:spAutoFit/>
              </a:bodyPr>
              <a:lstStyle/>
              <a:p>
                <a:r>
                  <a:rPr lang="en-US" sz="1000" dirty="0" smtClean="0"/>
                  <a:t>5</a:t>
                </a:r>
                <a:endParaRPr lang="en-US" sz="1000" dirty="0"/>
              </a:p>
            </p:txBody>
          </p:sp>
          <p:sp>
            <p:nvSpPr>
              <p:cNvPr id="20" name="TextBox 19"/>
              <p:cNvSpPr txBox="1"/>
              <p:nvPr/>
            </p:nvSpPr>
            <p:spPr>
              <a:xfrm>
                <a:off x="2590059" y="4701164"/>
                <a:ext cx="301642" cy="246221"/>
              </a:xfrm>
              <a:prstGeom prst="rect">
                <a:avLst/>
              </a:prstGeom>
              <a:noFill/>
            </p:spPr>
            <p:txBody>
              <a:bodyPr wrap="square" rtlCol="0" anchor="ctr">
                <a:spAutoFit/>
              </a:bodyPr>
              <a:lstStyle/>
              <a:p>
                <a:r>
                  <a:rPr lang="en-US" sz="1000" dirty="0" smtClean="0"/>
                  <a:t>6</a:t>
                </a:r>
                <a:endParaRPr lang="en-US" sz="1000" dirty="0"/>
              </a:p>
            </p:txBody>
          </p:sp>
          <p:sp>
            <p:nvSpPr>
              <p:cNvPr id="21" name="TextBox 20"/>
              <p:cNvSpPr txBox="1"/>
              <p:nvPr/>
            </p:nvSpPr>
            <p:spPr>
              <a:xfrm>
                <a:off x="2864697" y="4701164"/>
                <a:ext cx="301642" cy="246221"/>
              </a:xfrm>
              <a:prstGeom prst="rect">
                <a:avLst/>
              </a:prstGeom>
              <a:noFill/>
            </p:spPr>
            <p:txBody>
              <a:bodyPr wrap="square" rtlCol="0" anchor="ctr">
                <a:spAutoFit/>
              </a:bodyPr>
              <a:lstStyle/>
              <a:p>
                <a:r>
                  <a:rPr lang="en-US" sz="1000" dirty="0" smtClean="0"/>
                  <a:t>7</a:t>
                </a:r>
                <a:endParaRPr lang="en-US" sz="1000" dirty="0"/>
              </a:p>
            </p:txBody>
          </p:sp>
          <p:sp>
            <p:nvSpPr>
              <p:cNvPr id="22" name="TextBox 21"/>
              <p:cNvSpPr txBox="1"/>
              <p:nvPr/>
            </p:nvSpPr>
            <p:spPr>
              <a:xfrm>
                <a:off x="3111342" y="4701164"/>
                <a:ext cx="301642" cy="246221"/>
              </a:xfrm>
              <a:prstGeom prst="rect">
                <a:avLst/>
              </a:prstGeom>
              <a:noFill/>
            </p:spPr>
            <p:txBody>
              <a:bodyPr wrap="square" rtlCol="0" anchor="ctr">
                <a:spAutoFit/>
              </a:bodyPr>
              <a:lstStyle/>
              <a:p>
                <a:r>
                  <a:rPr lang="en-US" sz="1000" dirty="0" smtClean="0"/>
                  <a:t>8</a:t>
                </a:r>
                <a:endParaRPr lang="en-US" sz="1000" dirty="0"/>
              </a:p>
            </p:txBody>
          </p:sp>
          <p:sp>
            <p:nvSpPr>
              <p:cNvPr id="23" name="TextBox 22"/>
              <p:cNvSpPr txBox="1"/>
              <p:nvPr/>
            </p:nvSpPr>
            <p:spPr>
              <a:xfrm>
                <a:off x="3369876" y="4701164"/>
                <a:ext cx="301642" cy="246221"/>
              </a:xfrm>
              <a:prstGeom prst="rect">
                <a:avLst/>
              </a:prstGeom>
              <a:noFill/>
            </p:spPr>
            <p:txBody>
              <a:bodyPr wrap="square" rtlCol="0" anchor="ctr">
                <a:spAutoFit/>
              </a:bodyPr>
              <a:lstStyle/>
              <a:p>
                <a:r>
                  <a:rPr lang="en-US" sz="1000" dirty="0" smtClean="0"/>
                  <a:t>9</a:t>
                </a:r>
                <a:endParaRPr lang="en-US" sz="1000" dirty="0"/>
              </a:p>
            </p:txBody>
          </p:sp>
          <p:sp>
            <p:nvSpPr>
              <p:cNvPr id="24" name="TextBox 23"/>
              <p:cNvSpPr txBox="1"/>
              <p:nvPr/>
            </p:nvSpPr>
            <p:spPr>
              <a:xfrm>
                <a:off x="3568386" y="4701164"/>
                <a:ext cx="526444" cy="246221"/>
              </a:xfrm>
              <a:prstGeom prst="rect">
                <a:avLst/>
              </a:prstGeom>
              <a:noFill/>
            </p:spPr>
            <p:txBody>
              <a:bodyPr wrap="square" rtlCol="0" anchor="ctr">
                <a:spAutoFit/>
              </a:bodyPr>
              <a:lstStyle/>
              <a:p>
                <a:r>
                  <a:rPr lang="en-US" sz="1000" dirty="0" smtClean="0"/>
                  <a:t>10</a:t>
                </a:r>
                <a:endParaRPr lang="en-US" sz="1000" dirty="0"/>
              </a:p>
            </p:txBody>
          </p:sp>
          <p:sp>
            <p:nvSpPr>
              <p:cNvPr id="25" name="TextBox 24"/>
              <p:cNvSpPr txBox="1"/>
              <p:nvPr/>
            </p:nvSpPr>
            <p:spPr>
              <a:xfrm>
                <a:off x="3816956" y="4701164"/>
                <a:ext cx="392735" cy="246221"/>
              </a:xfrm>
              <a:prstGeom prst="rect">
                <a:avLst/>
              </a:prstGeom>
              <a:noFill/>
            </p:spPr>
            <p:txBody>
              <a:bodyPr wrap="square" rtlCol="0" anchor="ctr">
                <a:spAutoFit/>
              </a:bodyPr>
              <a:lstStyle/>
              <a:p>
                <a:r>
                  <a:rPr lang="en-US" sz="1000" dirty="0" smtClean="0"/>
                  <a:t>11</a:t>
                </a:r>
                <a:endParaRPr lang="en-US" sz="1000" dirty="0"/>
              </a:p>
            </p:txBody>
          </p:sp>
          <p:sp>
            <p:nvSpPr>
              <p:cNvPr id="26" name="TextBox 25"/>
              <p:cNvSpPr txBox="1"/>
              <p:nvPr/>
            </p:nvSpPr>
            <p:spPr>
              <a:xfrm>
                <a:off x="4114800" y="4701164"/>
                <a:ext cx="392735" cy="246221"/>
              </a:xfrm>
              <a:prstGeom prst="rect">
                <a:avLst/>
              </a:prstGeom>
              <a:noFill/>
            </p:spPr>
            <p:txBody>
              <a:bodyPr wrap="square" rtlCol="0" anchor="ctr">
                <a:spAutoFit/>
              </a:bodyPr>
              <a:lstStyle/>
              <a:p>
                <a:r>
                  <a:rPr lang="en-US" sz="1000" dirty="0" smtClean="0"/>
                  <a:t>12</a:t>
                </a:r>
              </a:p>
            </p:txBody>
          </p:sp>
          <p:sp>
            <p:nvSpPr>
              <p:cNvPr id="27" name="TextBox 26"/>
              <p:cNvSpPr txBox="1"/>
              <p:nvPr/>
            </p:nvSpPr>
            <p:spPr>
              <a:xfrm>
                <a:off x="4343400" y="4701164"/>
                <a:ext cx="392735" cy="246221"/>
              </a:xfrm>
              <a:prstGeom prst="rect">
                <a:avLst/>
              </a:prstGeom>
              <a:noFill/>
            </p:spPr>
            <p:txBody>
              <a:bodyPr wrap="square" rtlCol="0" anchor="ctr">
                <a:spAutoFit/>
              </a:bodyPr>
              <a:lstStyle/>
              <a:p>
                <a:r>
                  <a:rPr lang="en-US" sz="1000" dirty="0" smtClean="0"/>
                  <a:t>13</a:t>
                </a:r>
              </a:p>
            </p:txBody>
          </p:sp>
          <p:sp>
            <p:nvSpPr>
              <p:cNvPr id="28" name="TextBox 27"/>
              <p:cNvSpPr txBox="1"/>
              <p:nvPr/>
            </p:nvSpPr>
            <p:spPr>
              <a:xfrm>
                <a:off x="4572000" y="4701164"/>
                <a:ext cx="392735" cy="246221"/>
              </a:xfrm>
              <a:prstGeom prst="rect">
                <a:avLst/>
              </a:prstGeom>
              <a:noFill/>
            </p:spPr>
            <p:txBody>
              <a:bodyPr wrap="square" rtlCol="0" anchor="ctr">
                <a:spAutoFit/>
              </a:bodyPr>
              <a:lstStyle/>
              <a:p>
                <a:r>
                  <a:rPr lang="en-US" sz="1000" dirty="0" smtClean="0"/>
                  <a:t>14</a:t>
                </a:r>
              </a:p>
            </p:txBody>
          </p:sp>
          <p:sp>
            <p:nvSpPr>
              <p:cNvPr id="29" name="TextBox 28"/>
              <p:cNvSpPr txBox="1"/>
              <p:nvPr/>
            </p:nvSpPr>
            <p:spPr>
              <a:xfrm>
                <a:off x="4788865" y="4701164"/>
                <a:ext cx="392735" cy="246221"/>
              </a:xfrm>
              <a:prstGeom prst="rect">
                <a:avLst/>
              </a:prstGeom>
              <a:noFill/>
            </p:spPr>
            <p:txBody>
              <a:bodyPr wrap="square" rtlCol="0" anchor="ctr">
                <a:spAutoFit/>
              </a:bodyPr>
              <a:lstStyle/>
              <a:p>
                <a:r>
                  <a:rPr lang="en-US" sz="1000" dirty="0" smtClean="0"/>
                  <a:t>15</a:t>
                </a:r>
              </a:p>
            </p:txBody>
          </p:sp>
          <p:sp>
            <p:nvSpPr>
              <p:cNvPr id="30" name="TextBox 29"/>
              <p:cNvSpPr txBox="1"/>
              <p:nvPr/>
            </p:nvSpPr>
            <p:spPr>
              <a:xfrm>
                <a:off x="5017465" y="4706779"/>
                <a:ext cx="392735" cy="246221"/>
              </a:xfrm>
              <a:prstGeom prst="rect">
                <a:avLst/>
              </a:prstGeom>
              <a:noFill/>
            </p:spPr>
            <p:txBody>
              <a:bodyPr wrap="square" rtlCol="0">
                <a:spAutoFit/>
              </a:bodyPr>
              <a:lstStyle/>
              <a:p>
                <a:r>
                  <a:rPr lang="en-US" sz="1000" dirty="0" smtClean="0"/>
                  <a:t>16</a:t>
                </a:r>
              </a:p>
            </p:txBody>
          </p:sp>
          <p:sp>
            <p:nvSpPr>
              <p:cNvPr id="31" name="TextBox 30"/>
              <p:cNvSpPr txBox="1"/>
              <p:nvPr/>
            </p:nvSpPr>
            <p:spPr>
              <a:xfrm>
                <a:off x="5246065" y="4639390"/>
                <a:ext cx="392735" cy="246221"/>
              </a:xfrm>
              <a:prstGeom prst="rect">
                <a:avLst/>
              </a:prstGeom>
              <a:noFill/>
            </p:spPr>
            <p:txBody>
              <a:bodyPr wrap="square" rtlCol="0">
                <a:spAutoFit/>
              </a:bodyPr>
              <a:lstStyle/>
              <a:p>
                <a:r>
                  <a:rPr lang="en-US" sz="1000" dirty="0" smtClean="0"/>
                  <a:t>17</a:t>
                </a:r>
              </a:p>
            </p:txBody>
          </p:sp>
          <p:sp>
            <p:nvSpPr>
              <p:cNvPr id="32" name="TextBox 31"/>
              <p:cNvSpPr txBox="1"/>
              <p:nvPr/>
            </p:nvSpPr>
            <p:spPr>
              <a:xfrm>
                <a:off x="5398465" y="4715590"/>
                <a:ext cx="392735" cy="246221"/>
              </a:xfrm>
              <a:prstGeom prst="rect">
                <a:avLst/>
              </a:prstGeom>
              <a:noFill/>
            </p:spPr>
            <p:txBody>
              <a:bodyPr wrap="square" rtlCol="0">
                <a:spAutoFit/>
              </a:bodyPr>
              <a:lstStyle/>
              <a:p>
                <a:r>
                  <a:rPr lang="en-US" sz="1000" dirty="0" smtClean="0"/>
                  <a:t>18</a:t>
                </a:r>
              </a:p>
            </p:txBody>
          </p:sp>
          <p:sp>
            <p:nvSpPr>
              <p:cNvPr id="33" name="TextBox 32"/>
              <p:cNvSpPr txBox="1"/>
              <p:nvPr/>
            </p:nvSpPr>
            <p:spPr>
              <a:xfrm>
                <a:off x="5550865" y="4639390"/>
                <a:ext cx="392735" cy="246221"/>
              </a:xfrm>
              <a:prstGeom prst="rect">
                <a:avLst/>
              </a:prstGeom>
              <a:noFill/>
            </p:spPr>
            <p:txBody>
              <a:bodyPr wrap="square" rtlCol="0">
                <a:spAutoFit/>
              </a:bodyPr>
              <a:lstStyle/>
              <a:p>
                <a:r>
                  <a:rPr lang="en-US" sz="1000" dirty="0" smtClean="0"/>
                  <a:t>19</a:t>
                </a:r>
              </a:p>
            </p:txBody>
          </p:sp>
          <p:sp>
            <p:nvSpPr>
              <p:cNvPr id="34" name="TextBox 33"/>
              <p:cNvSpPr txBox="1"/>
              <p:nvPr/>
            </p:nvSpPr>
            <p:spPr>
              <a:xfrm>
                <a:off x="5715000" y="4715590"/>
                <a:ext cx="392735" cy="246221"/>
              </a:xfrm>
              <a:prstGeom prst="rect">
                <a:avLst/>
              </a:prstGeom>
              <a:noFill/>
            </p:spPr>
            <p:txBody>
              <a:bodyPr wrap="square" rtlCol="0">
                <a:spAutoFit/>
              </a:bodyPr>
              <a:lstStyle/>
              <a:p>
                <a:r>
                  <a:rPr lang="en-US" sz="1000" dirty="0" smtClean="0"/>
                  <a:t>20</a:t>
                </a:r>
              </a:p>
            </p:txBody>
          </p:sp>
          <p:sp>
            <p:nvSpPr>
              <p:cNvPr id="35" name="TextBox 34"/>
              <p:cNvSpPr txBox="1"/>
              <p:nvPr/>
            </p:nvSpPr>
            <p:spPr>
              <a:xfrm>
                <a:off x="5943600" y="4639390"/>
                <a:ext cx="392735" cy="246221"/>
              </a:xfrm>
              <a:prstGeom prst="rect">
                <a:avLst/>
              </a:prstGeom>
              <a:noFill/>
            </p:spPr>
            <p:txBody>
              <a:bodyPr wrap="square" rtlCol="0">
                <a:spAutoFit/>
              </a:bodyPr>
              <a:lstStyle/>
              <a:p>
                <a:r>
                  <a:rPr lang="en-US" sz="1000" dirty="0" smtClean="0"/>
                  <a:t>21</a:t>
                </a:r>
              </a:p>
            </p:txBody>
          </p:sp>
          <p:sp>
            <p:nvSpPr>
              <p:cNvPr id="36" name="TextBox 35"/>
              <p:cNvSpPr txBox="1"/>
              <p:nvPr/>
            </p:nvSpPr>
            <p:spPr>
              <a:xfrm>
                <a:off x="6160465" y="4715590"/>
                <a:ext cx="392735" cy="246221"/>
              </a:xfrm>
              <a:prstGeom prst="rect">
                <a:avLst/>
              </a:prstGeom>
              <a:noFill/>
            </p:spPr>
            <p:txBody>
              <a:bodyPr wrap="square" rtlCol="0">
                <a:spAutoFit/>
              </a:bodyPr>
              <a:lstStyle/>
              <a:p>
                <a:r>
                  <a:rPr lang="en-US" sz="1000" dirty="0" smtClean="0"/>
                  <a:t>22</a:t>
                </a:r>
              </a:p>
            </p:txBody>
          </p:sp>
          <p:sp>
            <p:nvSpPr>
              <p:cNvPr id="37" name="TextBox 36"/>
              <p:cNvSpPr txBox="1"/>
              <p:nvPr/>
            </p:nvSpPr>
            <p:spPr>
              <a:xfrm>
                <a:off x="6389065" y="4639390"/>
                <a:ext cx="392735" cy="246221"/>
              </a:xfrm>
              <a:prstGeom prst="rect">
                <a:avLst/>
              </a:prstGeom>
              <a:noFill/>
            </p:spPr>
            <p:txBody>
              <a:bodyPr wrap="square" rtlCol="0">
                <a:spAutoFit/>
              </a:bodyPr>
              <a:lstStyle/>
              <a:p>
                <a:r>
                  <a:rPr lang="en-US" sz="1000" dirty="0" smtClean="0"/>
                  <a:t>23</a:t>
                </a:r>
              </a:p>
            </p:txBody>
          </p:sp>
          <p:sp>
            <p:nvSpPr>
              <p:cNvPr id="38" name="TextBox 37"/>
              <p:cNvSpPr txBox="1"/>
              <p:nvPr/>
            </p:nvSpPr>
            <p:spPr>
              <a:xfrm>
                <a:off x="6553200" y="4715590"/>
                <a:ext cx="392735" cy="246221"/>
              </a:xfrm>
              <a:prstGeom prst="rect">
                <a:avLst/>
              </a:prstGeom>
              <a:noFill/>
            </p:spPr>
            <p:txBody>
              <a:bodyPr wrap="square" rtlCol="0">
                <a:spAutoFit/>
              </a:bodyPr>
              <a:lstStyle/>
              <a:p>
                <a:r>
                  <a:rPr lang="en-US" sz="1000" dirty="0" smtClean="0"/>
                  <a:t>24</a:t>
                </a:r>
              </a:p>
            </p:txBody>
          </p:sp>
          <p:sp>
            <p:nvSpPr>
              <p:cNvPr id="39" name="TextBox 38"/>
              <p:cNvSpPr txBox="1"/>
              <p:nvPr/>
            </p:nvSpPr>
            <p:spPr>
              <a:xfrm>
                <a:off x="6770065" y="4639390"/>
                <a:ext cx="392735" cy="246221"/>
              </a:xfrm>
              <a:prstGeom prst="rect">
                <a:avLst/>
              </a:prstGeom>
              <a:noFill/>
            </p:spPr>
            <p:txBody>
              <a:bodyPr wrap="square" rtlCol="0">
                <a:spAutoFit/>
              </a:bodyPr>
              <a:lstStyle/>
              <a:p>
                <a:r>
                  <a:rPr lang="en-US" sz="1000" dirty="0" smtClean="0"/>
                  <a:t>25</a:t>
                </a:r>
              </a:p>
            </p:txBody>
          </p:sp>
          <p:sp>
            <p:nvSpPr>
              <p:cNvPr id="40" name="TextBox 39"/>
              <p:cNvSpPr txBox="1"/>
              <p:nvPr/>
            </p:nvSpPr>
            <p:spPr>
              <a:xfrm>
                <a:off x="6922465" y="4715590"/>
                <a:ext cx="392735" cy="246221"/>
              </a:xfrm>
              <a:prstGeom prst="rect">
                <a:avLst/>
              </a:prstGeom>
              <a:noFill/>
            </p:spPr>
            <p:txBody>
              <a:bodyPr wrap="square" rtlCol="0">
                <a:spAutoFit/>
              </a:bodyPr>
              <a:lstStyle/>
              <a:p>
                <a:r>
                  <a:rPr lang="en-US" sz="1000" dirty="0" smtClean="0"/>
                  <a:t>26</a:t>
                </a:r>
              </a:p>
            </p:txBody>
          </p:sp>
          <p:sp>
            <p:nvSpPr>
              <p:cNvPr id="41" name="TextBox 40"/>
              <p:cNvSpPr txBox="1"/>
              <p:nvPr/>
            </p:nvSpPr>
            <p:spPr>
              <a:xfrm>
                <a:off x="7074865" y="4639390"/>
                <a:ext cx="392735" cy="246221"/>
              </a:xfrm>
              <a:prstGeom prst="rect">
                <a:avLst/>
              </a:prstGeom>
              <a:noFill/>
            </p:spPr>
            <p:txBody>
              <a:bodyPr wrap="square" rtlCol="0">
                <a:spAutoFit/>
              </a:bodyPr>
              <a:lstStyle/>
              <a:p>
                <a:r>
                  <a:rPr lang="en-US" sz="1000" dirty="0" smtClean="0"/>
                  <a:t>27</a:t>
                </a:r>
              </a:p>
            </p:txBody>
          </p:sp>
          <p:sp>
            <p:nvSpPr>
              <p:cNvPr id="42" name="TextBox 41"/>
              <p:cNvSpPr txBox="1"/>
              <p:nvPr/>
            </p:nvSpPr>
            <p:spPr>
              <a:xfrm>
                <a:off x="7227265" y="4715590"/>
                <a:ext cx="392735" cy="246221"/>
              </a:xfrm>
              <a:prstGeom prst="rect">
                <a:avLst/>
              </a:prstGeom>
              <a:noFill/>
            </p:spPr>
            <p:txBody>
              <a:bodyPr wrap="square" rtlCol="0">
                <a:spAutoFit/>
              </a:bodyPr>
              <a:lstStyle/>
              <a:p>
                <a:r>
                  <a:rPr lang="en-US" sz="1000" dirty="0" smtClean="0"/>
                  <a:t>28</a:t>
                </a:r>
              </a:p>
            </p:txBody>
          </p:sp>
          <p:sp>
            <p:nvSpPr>
              <p:cNvPr id="43" name="TextBox 42"/>
              <p:cNvSpPr txBox="1"/>
              <p:nvPr/>
            </p:nvSpPr>
            <p:spPr>
              <a:xfrm>
                <a:off x="7379665" y="4639390"/>
                <a:ext cx="392735" cy="246221"/>
              </a:xfrm>
              <a:prstGeom prst="rect">
                <a:avLst/>
              </a:prstGeom>
              <a:noFill/>
            </p:spPr>
            <p:txBody>
              <a:bodyPr wrap="square" rtlCol="0">
                <a:spAutoFit/>
              </a:bodyPr>
              <a:lstStyle/>
              <a:p>
                <a:r>
                  <a:rPr lang="en-US" sz="1000" dirty="0" smtClean="0"/>
                  <a:t>29</a:t>
                </a:r>
              </a:p>
            </p:txBody>
          </p:sp>
          <p:sp>
            <p:nvSpPr>
              <p:cNvPr id="44" name="TextBox 43"/>
              <p:cNvSpPr txBox="1"/>
              <p:nvPr/>
            </p:nvSpPr>
            <p:spPr>
              <a:xfrm>
                <a:off x="7532065" y="4715590"/>
                <a:ext cx="392735" cy="246221"/>
              </a:xfrm>
              <a:prstGeom prst="rect">
                <a:avLst/>
              </a:prstGeom>
              <a:noFill/>
            </p:spPr>
            <p:txBody>
              <a:bodyPr wrap="square" rtlCol="0">
                <a:spAutoFit/>
              </a:bodyPr>
              <a:lstStyle/>
              <a:p>
                <a:r>
                  <a:rPr lang="en-US" sz="1000" dirty="0" smtClean="0"/>
                  <a:t>30</a:t>
                </a:r>
              </a:p>
            </p:txBody>
          </p:sp>
          <p:sp>
            <p:nvSpPr>
              <p:cNvPr id="45" name="TextBox 44"/>
              <p:cNvSpPr txBox="1"/>
              <p:nvPr/>
            </p:nvSpPr>
            <p:spPr>
              <a:xfrm>
                <a:off x="7670800" y="4639390"/>
                <a:ext cx="392735" cy="246221"/>
              </a:xfrm>
              <a:prstGeom prst="rect">
                <a:avLst/>
              </a:prstGeom>
              <a:noFill/>
            </p:spPr>
            <p:txBody>
              <a:bodyPr wrap="square" rtlCol="0">
                <a:spAutoFit/>
              </a:bodyPr>
              <a:lstStyle/>
              <a:p>
                <a:r>
                  <a:rPr lang="en-US" sz="1000" dirty="0" smtClean="0"/>
                  <a:t>31</a:t>
                </a:r>
              </a:p>
            </p:txBody>
          </p:sp>
          <p:sp>
            <p:nvSpPr>
              <p:cNvPr id="46" name="TextBox 45"/>
              <p:cNvSpPr txBox="1"/>
              <p:nvPr/>
            </p:nvSpPr>
            <p:spPr>
              <a:xfrm>
                <a:off x="7760665" y="4715590"/>
                <a:ext cx="392735" cy="246221"/>
              </a:xfrm>
              <a:prstGeom prst="rect">
                <a:avLst/>
              </a:prstGeom>
              <a:noFill/>
            </p:spPr>
            <p:txBody>
              <a:bodyPr wrap="square" rtlCol="0">
                <a:spAutoFit/>
              </a:bodyPr>
              <a:lstStyle/>
              <a:p>
                <a:r>
                  <a:rPr lang="en-US" sz="1000" dirty="0" smtClean="0"/>
                  <a:t>32</a:t>
                </a:r>
              </a:p>
            </p:txBody>
          </p:sp>
          <p:sp>
            <p:nvSpPr>
              <p:cNvPr id="47" name="TextBox 46"/>
              <p:cNvSpPr txBox="1"/>
              <p:nvPr/>
            </p:nvSpPr>
            <p:spPr>
              <a:xfrm>
                <a:off x="7924800" y="4639390"/>
                <a:ext cx="392735" cy="246221"/>
              </a:xfrm>
              <a:prstGeom prst="rect">
                <a:avLst/>
              </a:prstGeom>
              <a:noFill/>
            </p:spPr>
            <p:txBody>
              <a:bodyPr wrap="square" rtlCol="0">
                <a:spAutoFit/>
              </a:bodyPr>
              <a:lstStyle/>
              <a:p>
                <a:r>
                  <a:rPr lang="en-US" sz="1000" dirty="0" smtClean="0"/>
                  <a:t>33</a:t>
                </a:r>
              </a:p>
            </p:txBody>
          </p:sp>
          <p:sp>
            <p:nvSpPr>
              <p:cNvPr id="48" name="TextBox 47"/>
              <p:cNvSpPr txBox="1"/>
              <p:nvPr/>
            </p:nvSpPr>
            <p:spPr>
              <a:xfrm>
                <a:off x="8064500" y="4715590"/>
                <a:ext cx="392735" cy="246221"/>
              </a:xfrm>
              <a:prstGeom prst="rect">
                <a:avLst/>
              </a:prstGeom>
              <a:noFill/>
            </p:spPr>
            <p:txBody>
              <a:bodyPr wrap="square" rtlCol="0">
                <a:spAutoFit/>
              </a:bodyPr>
              <a:lstStyle/>
              <a:p>
                <a:r>
                  <a:rPr lang="en-US" sz="1000" dirty="0" smtClean="0"/>
                  <a:t>34</a:t>
                </a:r>
              </a:p>
            </p:txBody>
          </p:sp>
          <p:sp>
            <p:nvSpPr>
              <p:cNvPr id="49" name="TextBox 48"/>
              <p:cNvSpPr txBox="1"/>
              <p:nvPr/>
            </p:nvSpPr>
            <p:spPr>
              <a:xfrm>
                <a:off x="8178800" y="4639390"/>
                <a:ext cx="392735" cy="246221"/>
              </a:xfrm>
              <a:prstGeom prst="rect">
                <a:avLst/>
              </a:prstGeom>
              <a:noFill/>
            </p:spPr>
            <p:txBody>
              <a:bodyPr wrap="square" rtlCol="0">
                <a:spAutoFit/>
              </a:bodyPr>
              <a:lstStyle/>
              <a:p>
                <a:r>
                  <a:rPr lang="en-US" sz="1000" dirty="0" smtClean="0"/>
                  <a:t>35</a:t>
                </a:r>
              </a:p>
            </p:txBody>
          </p:sp>
          <p:sp>
            <p:nvSpPr>
              <p:cNvPr id="50" name="TextBox 49"/>
              <p:cNvSpPr txBox="1"/>
              <p:nvPr/>
            </p:nvSpPr>
            <p:spPr>
              <a:xfrm>
                <a:off x="8294065" y="4715590"/>
                <a:ext cx="392735" cy="246221"/>
              </a:xfrm>
              <a:prstGeom prst="rect">
                <a:avLst/>
              </a:prstGeom>
              <a:noFill/>
            </p:spPr>
            <p:txBody>
              <a:bodyPr wrap="square" rtlCol="0">
                <a:spAutoFit/>
              </a:bodyPr>
              <a:lstStyle/>
              <a:p>
                <a:r>
                  <a:rPr lang="en-US" sz="1000" dirty="0" smtClean="0"/>
                  <a:t>36</a:t>
                </a:r>
              </a:p>
            </p:txBody>
          </p:sp>
          <p:sp>
            <p:nvSpPr>
              <p:cNvPr id="51" name="TextBox 50"/>
              <p:cNvSpPr txBox="1"/>
              <p:nvPr/>
            </p:nvSpPr>
            <p:spPr>
              <a:xfrm>
                <a:off x="8420100" y="4639390"/>
                <a:ext cx="392735" cy="246221"/>
              </a:xfrm>
              <a:prstGeom prst="rect">
                <a:avLst/>
              </a:prstGeom>
              <a:noFill/>
            </p:spPr>
            <p:txBody>
              <a:bodyPr wrap="square" rtlCol="0">
                <a:spAutoFit/>
              </a:bodyPr>
              <a:lstStyle/>
              <a:p>
                <a:r>
                  <a:rPr lang="en-US" sz="1000" dirty="0" smtClean="0"/>
                  <a:t>37</a:t>
                </a:r>
              </a:p>
            </p:txBody>
          </p:sp>
          <p:sp>
            <p:nvSpPr>
              <p:cNvPr id="52" name="TextBox 51"/>
              <p:cNvSpPr txBox="1"/>
              <p:nvPr/>
            </p:nvSpPr>
            <p:spPr>
              <a:xfrm>
                <a:off x="8522665" y="4715590"/>
                <a:ext cx="392735" cy="246221"/>
              </a:xfrm>
              <a:prstGeom prst="rect">
                <a:avLst/>
              </a:prstGeom>
              <a:noFill/>
            </p:spPr>
            <p:txBody>
              <a:bodyPr wrap="square" rtlCol="0">
                <a:spAutoFit/>
              </a:bodyPr>
              <a:lstStyle/>
              <a:p>
                <a:r>
                  <a:rPr lang="en-US" sz="1000" dirty="0" smtClean="0"/>
                  <a:t>38</a:t>
                </a:r>
              </a:p>
            </p:txBody>
          </p:sp>
        </p:grpSp>
        <p:grpSp>
          <p:nvGrpSpPr>
            <p:cNvPr id="5" name="Group 8"/>
            <p:cNvGrpSpPr>
              <a:grpSpLocks/>
            </p:cNvGrpSpPr>
            <p:nvPr/>
          </p:nvGrpSpPr>
          <p:grpSpPr bwMode="auto">
            <a:xfrm>
              <a:off x="-53736" y="1297361"/>
              <a:ext cx="9105660" cy="5080589"/>
              <a:chOff x="381396" y="21737922"/>
              <a:chExt cx="14008659" cy="7578499"/>
            </a:xfrm>
          </p:grpSpPr>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7409" y="22009738"/>
                <a:ext cx="13412646" cy="477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1118600" y="27939129"/>
                <a:ext cx="12885596" cy="137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dirty="0" smtClean="0"/>
                  <a:t>Example </a:t>
                </a:r>
                <a:r>
                  <a:rPr lang="en-US" altLang="en-US" sz="1800" dirty="0"/>
                  <a:t>of an individual leukemia patient</a:t>
                </a:r>
                <a:r>
                  <a:rPr lang="ja-JP" altLang="en-US" sz="1800" dirty="0"/>
                  <a:t>’</a:t>
                </a:r>
                <a:r>
                  <a:rPr lang="en-US" altLang="ja-JP" sz="1800" dirty="0"/>
                  <a:t>s </a:t>
                </a:r>
                <a:r>
                  <a:rPr lang="en-US" altLang="ja-JP" sz="1800" dirty="0" err="1"/>
                  <a:t>oaCGH</a:t>
                </a:r>
                <a:r>
                  <a:rPr lang="en-US" altLang="ja-JP" sz="1800" dirty="0"/>
                  <a:t> profile. The </a:t>
                </a:r>
                <a:r>
                  <a:rPr lang="en-US" altLang="ja-JP" sz="1800" dirty="0" smtClean="0"/>
                  <a:t>x-</a:t>
                </a:r>
                <a:r>
                  <a:rPr lang="en-US" altLang="ja-JP" sz="1800" dirty="0"/>
                  <a:t>axis contains genomic regions and the </a:t>
                </a:r>
                <a:r>
                  <a:rPr lang="en-US" altLang="ja-JP" sz="1800" dirty="0" smtClean="0"/>
                  <a:t>y-</a:t>
                </a:r>
                <a:r>
                  <a:rPr lang="en-US" altLang="ja-JP" sz="1800" dirty="0"/>
                  <a:t>axis is the log</a:t>
                </a:r>
                <a:r>
                  <a:rPr lang="en-US" altLang="ja-JP" sz="1800" baseline="-25000" dirty="0"/>
                  <a:t>2</a:t>
                </a:r>
                <a:r>
                  <a:rPr lang="en-US" altLang="ja-JP" sz="1800" dirty="0"/>
                  <a:t> ratio of the normalized fluorescent signal. The solid line represents the results of the CBS segmentation algorithm.</a:t>
                </a:r>
                <a:endParaRPr lang="en-US" altLang="en-US" sz="1800" dirty="0"/>
              </a:p>
            </p:txBody>
          </p:sp>
          <p:sp>
            <p:nvSpPr>
              <p:cNvPr id="9" name="TextBox 7"/>
              <p:cNvSpPr txBox="1">
                <a:spLocks noChangeArrowheads="1"/>
              </p:cNvSpPr>
              <p:nvPr/>
            </p:nvSpPr>
            <p:spPr bwMode="auto">
              <a:xfrm>
                <a:off x="4080963" y="21737922"/>
                <a:ext cx="7244618" cy="5436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000" dirty="0"/>
                  <a:t>Tumor type: Leukemia | Subtype: ALL-T</a:t>
                </a:r>
              </a:p>
            </p:txBody>
          </p:sp>
          <p:sp>
            <p:nvSpPr>
              <p:cNvPr id="10" name="TextBox 129"/>
              <p:cNvSpPr txBox="1">
                <a:spLocks noChangeArrowheads="1"/>
              </p:cNvSpPr>
              <p:nvPr/>
            </p:nvSpPr>
            <p:spPr bwMode="auto">
              <a:xfrm rot="16200000">
                <a:off x="-1801361" y="24137034"/>
                <a:ext cx="4981066" cy="6155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en-US" sz="2000" dirty="0"/>
                  <a:t>Normalized Log</a:t>
                </a:r>
                <a:r>
                  <a:rPr lang="en-US" altLang="en-US" sz="2000" baseline="-25000" dirty="0"/>
                  <a:t>2</a:t>
                </a:r>
                <a:r>
                  <a:rPr lang="en-US" altLang="en-US" sz="2000" dirty="0"/>
                  <a:t> Ratio</a:t>
                </a:r>
              </a:p>
            </p:txBody>
          </p:sp>
        </p:grpSp>
      </p:grpSp>
    </p:spTree>
    <p:extLst>
      <p:ext uri="{BB962C8B-B14F-4D97-AF65-F5344CB8AC3E}">
        <p14:creationId xmlns:p14="http://schemas.microsoft.com/office/powerpoint/2010/main" val="37585625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6</a:t>
            </a:fld>
            <a:endParaRPr lang="en-US"/>
          </a:p>
        </p:txBody>
      </p:sp>
      <p:sp>
        <p:nvSpPr>
          <p:cNvPr id="3" name="Title 2"/>
          <p:cNvSpPr>
            <a:spLocks noGrp="1"/>
          </p:cNvSpPr>
          <p:nvPr>
            <p:ph type="title"/>
          </p:nvPr>
        </p:nvSpPr>
        <p:spPr>
          <a:xfrm>
            <a:off x="304800" y="33770"/>
            <a:ext cx="8360360" cy="1400530"/>
          </a:xfrm>
        </p:spPr>
        <p:txBody>
          <a:bodyPr/>
          <a:lstStyle/>
          <a:p>
            <a:r>
              <a:rPr lang="en-US" sz="3200" dirty="0" err="1" smtClean="0"/>
              <a:t>Lymphosarcoma</a:t>
            </a:r>
            <a:r>
              <a:rPr lang="en-US" sz="3200" dirty="0" smtClean="0"/>
              <a:t> and Leukemia</a:t>
            </a:r>
            <a:endParaRPr lang="en-US" sz="3200" dirty="0"/>
          </a:p>
        </p:txBody>
      </p:sp>
      <p:grpSp>
        <p:nvGrpSpPr>
          <p:cNvPr id="5" name="Group 30"/>
          <p:cNvGrpSpPr>
            <a:grpSpLocks/>
          </p:cNvGrpSpPr>
          <p:nvPr/>
        </p:nvGrpSpPr>
        <p:grpSpPr bwMode="auto">
          <a:xfrm>
            <a:off x="457200" y="704979"/>
            <a:ext cx="7194550" cy="5456238"/>
            <a:chOff x="21943628" y="5942350"/>
            <a:chExt cx="10615004" cy="9669645"/>
          </a:xfrm>
        </p:grpSpPr>
        <p:pic>
          <p:nvPicPr>
            <p:cNvPr id="6" name="Picture 27"/>
            <p:cNvPicPr>
              <a:picLocks noChangeAspect="1"/>
            </p:cNvPicPr>
            <p:nvPr/>
          </p:nvPicPr>
          <p:blipFill>
            <a:blip r:embed="rId2">
              <a:extLst>
                <a:ext uri="{28A0092B-C50C-407E-A947-70E740481C1C}">
                  <a14:useLocalDpi xmlns:a14="http://schemas.microsoft.com/office/drawing/2010/main" val="0"/>
                </a:ext>
              </a:extLst>
            </a:blip>
            <a:srcRect l="5568"/>
            <a:stretch>
              <a:fillRect/>
            </a:stretch>
          </p:blipFill>
          <p:spPr bwMode="auto">
            <a:xfrm>
              <a:off x="21943628" y="6173305"/>
              <a:ext cx="10476186" cy="943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77482" y="6406099"/>
              <a:ext cx="1581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19239" y="5942350"/>
              <a:ext cx="1666875" cy="148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TextBox 138"/>
          <p:cNvSpPr txBox="1">
            <a:spLocks noChangeArrowheads="1"/>
          </p:cNvSpPr>
          <p:nvPr/>
        </p:nvSpPr>
        <p:spPr bwMode="auto">
          <a:xfrm>
            <a:off x="-24856" y="7268471"/>
            <a:ext cx="1028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dirty="0"/>
              <a:t>Figure 3. Hierarchical clustering of leukemia and </a:t>
            </a:r>
            <a:r>
              <a:rPr lang="en-US" altLang="en-US" dirty="0" err="1"/>
              <a:t>lymphosarcoma</a:t>
            </a:r>
            <a:r>
              <a:rPr lang="en-US" altLang="en-US" dirty="0"/>
              <a:t> cases. Data consisted of segmented values that were scaled and clustered using Euclidian distance and Ward’s method. Columns represent individual patients and rows represent individual markers along the genome. Blue indicates a region of gain and red indicates a region of loss. The meta data columns indicate the cancer type and subtype.</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428" r="5000" b="8197"/>
          <a:stretch/>
        </p:blipFill>
        <p:spPr>
          <a:xfrm>
            <a:off x="152400" y="679579"/>
            <a:ext cx="8991600" cy="6152148"/>
          </a:xfrm>
          <a:prstGeom prst="rect">
            <a:avLst/>
          </a:prstGeom>
        </p:spPr>
      </p:pic>
    </p:spTree>
    <p:extLst>
      <p:ext uri="{BB962C8B-B14F-4D97-AF65-F5344CB8AC3E}">
        <p14:creationId xmlns:p14="http://schemas.microsoft.com/office/powerpoint/2010/main" val="22828375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7</a:t>
            </a:fld>
            <a:endParaRPr lang="en-US"/>
          </a:p>
        </p:txBody>
      </p:sp>
      <p:sp>
        <p:nvSpPr>
          <p:cNvPr id="3" name="Title 2"/>
          <p:cNvSpPr>
            <a:spLocks noGrp="1"/>
          </p:cNvSpPr>
          <p:nvPr>
            <p:ph type="title"/>
          </p:nvPr>
        </p:nvSpPr>
        <p:spPr>
          <a:xfrm>
            <a:off x="19050" y="-20686"/>
            <a:ext cx="7055380" cy="1400530"/>
          </a:xfrm>
        </p:spPr>
        <p:txBody>
          <a:bodyPr/>
          <a:lstStyle/>
          <a:p>
            <a:r>
              <a:rPr lang="en-US" sz="3200" dirty="0" smtClean="0"/>
              <a:t>Canine </a:t>
            </a:r>
            <a:r>
              <a:rPr lang="en-US" sz="3200" dirty="0" err="1" smtClean="0"/>
              <a:t>Hemangiosarcoma</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96"/>
          <a:stretch/>
        </p:blipFill>
        <p:spPr>
          <a:xfrm>
            <a:off x="0" y="533400"/>
            <a:ext cx="9144000" cy="6324600"/>
          </a:xfrm>
          <a:prstGeom prst="rect">
            <a:avLst/>
          </a:prstGeom>
        </p:spPr>
      </p:pic>
    </p:spTree>
    <p:extLst>
      <p:ext uri="{BB962C8B-B14F-4D97-AF65-F5344CB8AC3E}">
        <p14:creationId xmlns:p14="http://schemas.microsoft.com/office/powerpoint/2010/main" val="19799659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68F871-3C5B-4B75-872F-FBA8780A9E73}" type="slidenum">
              <a:rPr lang="en-US" smtClean="0"/>
              <a:pPr/>
              <a:t>8</a:t>
            </a:fld>
            <a:endParaRPr lang="en-US"/>
          </a:p>
        </p:txBody>
      </p:sp>
      <p:pic>
        <p:nvPicPr>
          <p:cNvPr id="11" name="Picture 10"/>
          <p:cNvPicPr>
            <a:picLocks noChangeAspect="1"/>
          </p:cNvPicPr>
          <p:nvPr/>
        </p:nvPicPr>
        <p:blipFill>
          <a:blip r:embed="rId3"/>
          <a:stretch>
            <a:fillRect/>
          </a:stretch>
        </p:blipFill>
        <p:spPr>
          <a:xfrm>
            <a:off x="152400" y="457200"/>
            <a:ext cx="7545548" cy="5257424"/>
          </a:xfrm>
          <a:prstGeom prst="rect">
            <a:avLst/>
          </a:prstGeom>
        </p:spPr>
      </p:pic>
      <p:sp>
        <p:nvSpPr>
          <p:cNvPr id="14" name="Title 2"/>
          <p:cNvSpPr>
            <a:spLocks noGrp="1"/>
          </p:cNvSpPr>
          <p:nvPr>
            <p:ph type="title"/>
          </p:nvPr>
        </p:nvSpPr>
        <p:spPr>
          <a:xfrm>
            <a:off x="0" y="-76200"/>
            <a:ext cx="7055380" cy="1400530"/>
          </a:xfrm>
        </p:spPr>
        <p:txBody>
          <a:bodyPr/>
          <a:lstStyle/>
          <a:p>
            <a:r>
              <a:rPr lang="en-US" sz="3200" dirty="0" smtClean="0"/>
              <a:t>Canine Leukemia</a:t>
            </a:r>
            <a:endParaRPr lang="en-US" sz="3200" dirty="0"/>
          </a:p>
        </p:txBody>
      </p:sp>
      <p:sp>
        <p:nvSpPr>
          <p:cNvPr id="15" name="Rectangle 14"/>
          <p:cNvSpPr/>
          <p:nvPr/>
        </p:nvSpPr>
        <p:spPr>
          <a:xfrm>
            <a:off x="63501" y="6438916"/>
            <a:ext cx="8902700" cy="461665"/>
          </a:xfrm>
          <a:prstGeom prst="rect">
            <a:avLst/>
          </a:prstGeom>
        </p:spPr>
        <p:txBody>
          <a:bodyPr wrap="square">
            <a:spAutoFit/>
          </a:bodyPr>
          <a:lstStyle/>
          <a:p>
            <a:r>
              <a:rPr lang="en-US" sz="1200" dirty="0" err="1"/>
              <a:t>Roode</a:t>
            </a:r>
            <a:r>
              <a:rPr lang="en-US" sz="1200" dirty="0"/>
              <a:t> et al</a:t>
            </a:r>
            <a:r>
              <a:rPr lang="en-US" sz="1200" dirty="0" smtClean="0"/>
              <a:t>. </a:t>
            </a:r>
            <a:r>
              <a:rPr lang="en-US" sz="1200" dirty="0"/>
              <a:t>Genome-wide assessment of recurrent genomic imbalances in canine leukemia identifies evolutionarily conserved copy number changes and regions for subtype differentiation.</a:t>
            </a:r>
            <a:r>
              <a:rPr lang="en-US" sz="1200" dirty="0" smtClean="0"/>
              <a:t> </a:t>
            </a:r>
            <a:r>
              <a:rPr lang="en-US" sz="1200" i="1" dirty="0"/>
              <a:t>In Prep</a:t>
            </a:r>
            <a:endParaRPr lang="en-US" sz="1200" dirty="0"/>
          </a:p>
        </p:txBody>
      </p:sp>
    </p:spTree>
    <p:extLst>
      <p:ext uri="{BB962C8B-B14F-4D97-AF65-F5344CB8AC3E}">
        <p14:creationId xmlns:p14="http://schemas.microsoft.com/office/powerpoint/2010/main" val="36825326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3">
            <a:extLst>
              <a:ext uri="{28A0092B-C50C-407E-A947-70E740481C1C}">
                <a14:useLocalDpi xmlns:a14="http://schemas.microsoft.com/office/drawing/2010/main" val="0"/>
              </a:ext>
            </a:extLst>
          </a:blip>
          <a:srcRect t="6892"/>
          <a:stretch>
            <a:fillRect/>
          </a:stretch>
        </p:blipFill>
        <p:spPr bwMode="auto">
          <a:xfrm>
            <a:off x="152400" y="685800"/>
            <a:ext cx="81534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p:cNvPicPr>
            <a:picLocks noChangeAspect="1"/>
          </p:cNvPicPr>
          <p:nvPr/>
        </p:nvPicPr>
        <p:blipFill rotWithShape="1">
          <a:blip r:embed="rId4">
            <a:extLst>
              <a:ext uri="{28A0092B-C50C-407E-A947-70E740481C1C}">
                <a14:useLocalDpi xmlns:a14="http://schemas.microsoft.com/office/drawing/2010/main" val="0"/>
              </a:ext>
            </a:extLst>
          </a:blip>
          <a:srcRect t="8004"/>
          <a:stretch/>
        </p:blipFill>
        <p:spPr bwMode="auto">
          <a:xfrm>
            <a:off x="152400" y="3657600"/>
            <a:ext cx="8156575" cy="285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7568F871-3C5B-4B75-872F-FBA8780A9E73}" type="slidenum">
              <a:rPr lang="en-US" smtClean="0"/>
              <a:pPr/>
              <a:t>9</a:t>
            </a:fld>
            <a:endParaRPr lang="en-US"/>
          </a:p>
        </p:txBody>
      </p:sp>
      <p:sp>
        <p:nvSpPr>
          <p:cNvPr id="3" name="Title 2"/>
          <p:cNvSpPr>
            <a:spLocks noGrp="1"/>
          </p:cNvSpPr>
          <p:nvPr>
            <p:ph type="title"/>
          </p:nvPr>
        </p:nvSpPr>
        <p:spPr>
          <a:xfrm>
            <a:off x="-12700" y="66645"/>
            <a:ext cx="11353800" cy="1400530"/>
          </a:xfrm>
        </p:spPr>
        <p:txBody>
          <a:bodyPr/>
          <a:lstStyle/>
          <a:p>
            <a:r>
              <a:rPr lang="en-US" sz="2800" dirty="0" smtClean="0"/>
              <a:t>Leukemia vs </a:t>
            </a:r>
            <a:r>
              <a:rPr lang="en-US" sz="2800" dirty="0" err="1" smtClean="0"/>
              <a:t>Lymphosarcoma</a:t>
            </a:r>
            <a:r>
              <a:rPr lang="en-US" sz="2800" dirty="0" smtClean="0"/>
              <a:t> Penetrance</a:t>
            </a:r>
            <a:endParaRPr lang="en-US" sz="2800" dirty="0"/>
          </a:p>
        </p:txBody>
      </p:sp>
      <p:sp>
        <p:nvSpPr>
          <p:cNvPr id="12" name="TextBox 4"/>
          <p:cNvSpPr txBox="1">
            <a:spLocks noChangeArrowheads="1"/>
          </p:cNvSpPr>
          <p:nvPr/>
        </p:nvSpPr>
        <p:spPr bwMode="auto">
          <a:xfrm>
            <a:off x="2743200" y="3810000"/>
            <a:ext cx="2886075" cy="279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600" dirty="0" err="1"/>
              <a:t>Lymphosarcoma</a:t>
            </a:r>
            <a:r>
              <a:rPr lang="en-US" altLang="en-US" sz="1600" dirty="0"/>
              <a:t> Penetrance Plot</a:t>
            </a:r>
          </a:p>
        </p:txBody>
      </p:sp>
      <p:sp>
        <p:nvSpPr>
          <p:cNvPr id="15" name="TextBox 44"/>
          <p:cNvSpPr txBox="1">
            <a:spLocks noChangeArrowheads="1"/>
          </p:cNvSpPr>
          <p:nvPr/>
        </p:nvSpPr>
        <p:spPr bwMode="auto">
          <a:xfrm>
            <a:off x="3048000" y="838200"/>
            <a:ext cx="2338388"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600" dirty="0"/>
              <a:t>Leukemia Penetrance Plot</a:t>
            </a:r>
          </a:p>
        </p:txBody>
      </p:sp>
      <p:cxnSp>
        <p:nvCxnSpPr>
          <p:cNvPr id="16" name="Straight Connector 15"/>
          <p:cNvCxnSpPr/>
          <p:nvPr/>
        </p:nvCxnSpPr>
        <p:spPr>
          <a:xfrm flipV="1">
            <a:off x="-3011488" y="8693255"/>
            <a:ext cx="19583400" cy="76200"/>
          </a:xfrm>
          <a:prstGeom prst="line">
            <a:avLst/>
          </a:prstGeom>
          <a:ln>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914400" y="6444734"/>
            <a:ext cx="152400" cy="261610"/>
          </a:xfrm>
          <a:prstGeom prst="rect">
            <a:avLst/>
          </a:prstGeom>
          <a:noFill/>
        </p:spPr>
        <p:txBody>
          <a:bodyPr wrap="square" rtlCol="0">
            <a:spAutoFit/>
          </a:bodyPr>
          <a:lstStyle/>
          <a:p>
            <a:r>
              <a:rPr lang="en-US" sz="1050" dirty="0" smtClean="0"/>
              <a:t>1</a:t>
            </a:r>
            <a:endParaRPr lang="en-US" sz="1050" dirty="0"/>
          </a:p>
        </p:txBody>
      </p:sp>
      <p:sp>
        <p:nvSpPr>
          <p:cNvPr id="11" name="TextBox 10"/>
          <p:cNvSpPr txBox="1"/>
          <p:nvPr/>
        </p:nvSpPr>
        <p:spPr>
          <a:xfrm>
            <a:off x="1219200" y="6444734"/>
            <a:ext cx="152400" cy="261610"/>
          </a:xfrm>
          <a:prstGeom prst="rect">
            <a:avLst/>
          </a:prstGeom>
          <a:noFill/>
        </p:spPr>
        <p:txBody>
          <a:bodyPr wrap="square" rtlCol="0">
            <a:spAutoFit/>
          </a:bodyPr>
          <a:lstStyle/>
          <a:p>
            <a:r>
              <a:rPr lang="en-US" sz="1050" dirty="0" smtClean="0"/>
              <a:t>2</a:t>
            </a:r>
            <a:endParaRPr lang="en-US" sz="1050" dirty="0"/>
          </a:p>
        </p:txBody>
      </p:sp>
      <p:sp>
        <p:nvSpPr>
          <p:cNvPr id="13" name="TextBox 12"/>
          <p:cNvSpPr txBox="1"/>
          <p:nvPr/>
        </p:nvSpPr>
        <p:spPr>
          <a:xfrm>
            <a:off x="1524000" y="6444734"/>
            <a:ext cx="152400" cy="261610"/>
          </a:xfrm>
          <a:prstGeom prst="rect">
            <a:avLst/>
          </a:prstGeom>
          <a:noFill/>
        </p:spPr>
        <p:txBody>
          <a:bodyPr wrap="square" rtlCol="0">
            <a:spAutoFit/>
          </a:bodyPr>
          <a:lstStyle/>
          <a:p>
            <a:r>
              <a:rPr lang="en-US" sz="1050" dirty="0" smtClean="0"/>
              <a:t>3</a:t>
            </a:r>
            <a:endParaRPr lang="en-US" sz="1050" dirty="0"/>
          </a:p>
        </p:txBody>
      </p:sp>
      <p:sp>
        <p:nvSpPr>
          <p:cNvPr id="14" name="TextBox 13"/>
          <p:cNvSpPr txBox="1"/>
          <p:nvPr/>
        </p:nvSpPr>
        <p:spPr>
          <a:xfrm>
            <a:off x="1828800" y="6444734"/>
            <a:ext cx="152400" cy="261610"/>
          </a:xfrm>
          <a:prstGeom prst="rect">
            <a:avLst/>
          </a:prstGeom>
          <a:noFill/>
        </p:spPr>
        <p:txBody>
          <a:bodyPr wrap="square" rtlCol="0">
            <a:spAutoFit/>
          </a:bodyPr>
          <a:lstStyle/>
          <a:p>
            <a:r>
              <a:rPr lang="en-US" sz="1050" dirty="0" smtClean="0"/>
              <a:t>4</a:t>
            </a:r>
            <a:endParaRPr lang="en-US" sz="1050" dirty="0"/>
          </a:p>
        </p:txBody>
      </p:sp>
      <p:sp>
        <p:nvSpPr>
          <p:cNvPr id="19" name="TextBox 18"/>
          <p:cNvSpPr txBox="1"/>
          <p:nvPr/>
        </p:nvSpPr>
        <p:spPr>
          <a:xfrm>
            <a:off x="2057400" y="6444734"/>
            <a:ext cx="152400" cy="261610"/>
          </a:xfrm>
          <a:prstGeom prst="rect">
            <a:avLst/>
          </a:prstGeom>
          <a:noFill/>
        </p:spPr>
        <p:txBody>
          <a:bodyPr wrap="square" rtlCol="0">
            <a:spAutoFit/>
          </a:bodyPr>
          <a:lstStyle/>
          <a:p>
            <a:r>
              <a:rPr lang="en-US" sz="1050" dirty="0" smtClean="0"/>
              <a:t>5</a:t>
            </a:r>
            <a:endParaRPr lang="en-US" sz="1050" dirty="0"/>
          </a:p>
        </p:txBody>
      </p:sp>
      <p:sp>
        <p:nvSpPr>
          <p:cNvPr id="20" name="TextBox 19"/>
          <p:cNvSpPr txBox="1"/>
          <p:nvPr/>
        </p:nvSpPr>
        <p:spPr>
          <a:xfrm>
            <a:off x="2362200" y="6444734"/>
            <a:ext cx="152400" cy="261610"/>
          </a:xfrm>
          <a:prstGeom prst="rect">
            <a:avLst/>
          </a:prstGeom>
          <a:noFill/>
        </p:spPr>
        <p:txBody>
          <a:bodyPr wrap="square" rtlCol="0">
            <a:spAutoFit/>
          </a:bodyPr>
          <a:lstStyle/>
          <a:p>
            <a:r>
              <a:rPr lang="en-US" sz="1050" dirty="0" smtClean="0"/>
              <a:t>6</a:t>
            </a:r>
            <a:endParaRPr lang="en-US" sz="1050" dirty="0"/>
          </a:p>
        </p:txBody>
      </p:sp>
      <p:sp>
        <p:nvSpPr>
          <p:cNvPr id="21" name="TextBox 20"/>
          <p:cNvSpPr txBox="1"/>
          <p:nvPr/>
        </p:nvSpPr>
        <p:spPr>
          <a:xfrm>
            <a:off x="2636160" y="6444734"/>
            <a:ext cx="152400" cy="261610"/>
          </a:xfrm>
          <a:prstGeom prst="rect">
            <a:avLst/>
          </a:prstGeom>
          <a:noFill/>
        </p:spPr>
        <p:txBody>
          <a:bodyPr wrap="square" rtlCol="0">
            <a:spAutoFit/>
          </a:bodyPr>
          <a:lstStyle/>
          <a:p>
            <a:r>
              <a:rPr lang="en-US" sz="1050" dirty="0" smtClean="0"/>
              <a:t>7	</a:t>
            </a:r>
            <a:endParaRPr lang="en-US" sz="1050" dirty="0"/>
          </a:p>
        </p:txBody>
      </p:sp>
      <p:sp>
        <p:nvSpPr>
          <p:cNvPr id="22" name="TextBox 21"/>
          <p:cNvSpPr txBox="1"/>
          <p:nvPr/>
        </p:nvSpPr>
        <p:spPr>
          <a:xfrm>
            <a:off x="2864760" y="6444734"/>
            <a:ext cx="152400" cy="261610"/>
          </a:xfrm>
          <a:prstGeom prst="rect">
            <a:avLst/>
          </a:prstGeom>
          <a:noFill/>
        </p:spPr>
        <p:txBody>
          <a:bodyPr wrap="square" rtlCol="0">
            <a:spAutoFit/>
          </a:bodyPr>
          <a:lstStyle/>
          <a:p>
            <a:r>
              <a:rPr lang="en-US" sz="1050" dirty="0" smtClean="0"/>
              <a:t>8	</a:t>
            </a:r>
            <a:endParaRPr lang="en-US" sz="1050" dirty="0"/>
          </a:p>
        </p:txBody>
      </p:sp>
      <p:sp>
        <p:nvSpPr>
          <p:cNvPr id="23" name="TextBox 22"/>
          <p:cNvSpPr txBox="1"/>
          <p:nvPr/>
        </p:nvSpPr>
        <p:spPr>
          <a:xfrm>
            <a:off x="3093360" y="6444734"/>
            <a:ext cx="152400" cy="261610"/>
          </a:xfrm>
          <a:prstGeom prst="rect">
            <a:avLst/>
          </a:prstGeom>
          <a:noFill/>
        </p:spPr>
        <p:txBody>
          <a:bodyPr wrap="square" rtlCol="0">
            <a:spAutoFit/>
          </a:bodyPr>
          <a:lstStyle/>
          <a:p>
            <a:r>
              <a:rPr lang="en-US" sz="1050" dirty="0" smtClean="0"/>
              <a:t>9</a:t>
            </a:r>
            <a:endParaRPr lang="en-US" sz="1050" dirty="0"/>
          </a:p>
        </p:txBody>
      </p:sp>
      <p:sp>
        <p:nvSpPr>
          <p:cNvPr id="24" name="TextBox 23"/>
          <p:cNvSpPr txBox="1"/>
          <p:nvPr/>
        </p:nvSpPr>
        <p:spPr>
          <a:xfrm>
            <a:off x="3268440" y="6444734"/>
            <a:ext cx="152400" cy="261610"/>
          </a:xfrm>
          <a:prstGeom prst="rect">
            <a:avLst/>
          </a:prstGeom>
          <a:noFill/>
        </p:spPr>
        <p:txBody>
          <a:bodyPr wrap="square" rtlCol="0">
            <a:spAutoFit/>
          </a:bodyPr>
          <a:lstStyle/>
          <a:p>
            <a:r>
              <a:rPr lang="en-US" sz="1050" dirty="0" smtClean="0"/>
              <a:t>10</a:t>
            </a:r>
            <a:endParaRPr lang="en-US" sz="1050" dirty="0"/>
          </a:p>
        </p:txBody>
      </p:sp>
      <p:sp>
        <p:nvSpPr>
          <p:cNvPr id="25" name="TextBox 24"/>
          <p:cNvSpPr txBox="1"/>
          <p:nvPr/>
        </p:nvSpPr>
        <p:spPr>
          <a:xfrm>
            <a:off x="3516540" y="6444734"/>
            <a:ext cx="152400" cy="261610"/>
          </a:xfrm>
          <a:prstGeom prst="rect">
            <a:avLst/>
          </a:prstGeom>
          <a:noFill/>
        </p:spPr>
        <p:txBody>
          <a:bodyPr wrap="square" rtlCol="0">
            <a:spAutoFit/>
          </a:bodyPr>
          <a:lstStyle/>
          <a:p>
            <a:r>
              <a:rPr lang="en-US" sz="1050" dirty="0" smtClean="0"/>
              <a:t>11</a:t>
            </a:r>
            <a:endParaRPr lang="en-US" sz="1050" dirty="0"/>
          </a:p>
        </p:txBody>
      </p:sp>
      <p:sp>
        <p:nvSpPr>
          <p:cNvPr id="26" name="TextBox 25"/>
          <p:cNvSpPr txBox="1"/>
          <p:nvPr/>
        </p:nvSpPr>
        <p:spPr>
          <a:xfrm>
            <a:off x="3733800" y="6444734"/>
            <a:ext cx="152400" cy="261610"/>
          </a:xfrm>
          <a:prstGeom prst="rect">
            <a:avLst/>
          </a:prstGeom>
          <a:noFill/>
        </p:spPr>
        <p:txBody>
          <a:bodyPr wrap="square" rtlCol="0">
            <a:spAutoFit/>
          </a:bodyPr>
          <a:lstStyle/>
          <a:p>
            <a:r>
              <a:rPr lang="en-US" sz="1050" dirty="0" smtClean="0"/>
              <a:t>12</a:t>
            </a:r>
            <a:endParaRPr lang="en-US" sz="1050" dirty="0"/>
          </a:p>
        </p:txBody>
      </p:sp>
      <p:sp>
        <p:nvSpPr>
          <p:cNvPr id="27" name="TextBox 26"/>
          <p:cNvSpPr txBox="1"/>
          <p:nvPr/>
        </p:nvSpPr>
        <p:spPr>
          <a:xfrm>
            <a:off x="3962400" y="6444734"/>
            <a:ext cx="152400" cy="261610"/>
          </a:xfrm>
          <a:prstGeom prst="rect">
            <a:avLst/>
          </a:prstGeom>
          <a:noFill/>
        </p:spPr>
        <p:txBody>
          <a:bodyPr wrap="square" rtlCol="0">
            <a:spAutoFit/>
          </a:bodyPr>
          <a:lstStyle/>
          <a:p>
            <a:r>
              <a:rPr lang="en-US" sz="1050" dirty="0" smtClean="0"/>
              <a:t>13</a:t>
            </a:r>
            <a:endParaRPr lang="en-US" sz="1050" dirty="0"/>
          </a:p>
        </p:txBody>
      </p:sp>
      <p:sp>
        <p:nvSpPr>
          <p:cNvPr id="28" name="TextBox 27"/>
          <p:cNvSpPr txBox="1"/>
          <p:nvPr/>
        </p:nvSpPr>
        <p:spPr>
          <a:xfrm>
            <a:off x="4156980" y="6444734"/>
            <a:ext cx="152400" cy="261610"/>
          </a:xfrm>
          <a:prstGeom prst="rect">
            <a:avLst/>
          </a:prstGeom>
          <a:noFill/>
        </p:spPr>
        <p:txBody>
          <a:bodyPr wrap="square" rtlCol="0">
            <a:spAutoFit/>
          </a:bodyPr>
          <a:lstStyle/>
          <a:p>
            <a:r>
              <a:rPr lang="en-US" sz="1050" dirty="0" smtClean="0"/>
              <a:t>14</a:t>
            </a:r>
            <a:endParaRPr lang="en-US" sz="1050" dirty="0"/>
          </a:p>
        </p:txBody>
      </p:sp>
      <p:sp>
        <p:nvSpPr>
          <p:cNvPr id="29" name="TextBox 28"/>
          <p:cNvSpPr txBox="1"/>
          <p:nvPr/>
        </p:nvSpPr>
        <p:spPr>
          <a:xfrm>
            <a:off x="4362900" y="6444734"/>
            <a:ext cx="152400" cy="261610"/>
          </a:xfrm>
          <a:prstGeom prst="rect">
            <a:avLst/>
          </a:prstGeom>
          <a:noFill/>
        </p:spPr>
        <p:txBody>
          <a:bodyPr wrap="square" rtlCol="0">
            <a:spAutoFit/>
          </a:bodyPr>
          <a:lstStyle/>
          <a:p>
            <a:r>
              <a:rPr lang="en-US" sz="1050" dirty="0" smtClean="0"/>
              <a:t>15</a:t>
            </a:r>
            <a:endParaRPr lang="en-US" sz="1050" dirty="0"/>
          </a:p>
        </p:txBody>
      </p:sp>
      <p:sp>
        <p:nvSpPr>
          <p:cNvPr id="30" name="TextBox 29"/>
          <p:cNvSpPr txBox="1"/>
          <p:nvPr/>
        </p:nvSpPr>
        <p:spPr>
          <a:xfrm>
            <a:off x="4549320" y="6444734"/>
            <a:ext cx="457200" cy="261610"/>
          </a:xfrm>
          <a:prstGeom prst="rect">
            <a:avLst/>
          </a:prstGeom>
          <a:noFill/>
        </p:spPr>
        <p:txBody>
          <a:bodyPr wrap="square" rtlCol="0">
            <a:spAutoFit/>
          </a:bodyPr>
          <a:lstStyle/>
          <a:p>
            <a:r>
              <a:rPr lang="en-US" sz="1050" dirty="0" smtClean="0"/>
              <a:t>16</a:t>
            </a:r>
            <a:endParaRPr lang="en-US" sz="1050" dirty="0"/>
          </a:p>
        </p:txBody>
      </p:sp>
      <p:sp>
        <p:nvSpPr>
          <p:cNvPr id="31" name="TextBox 30"/>
          <p:cNvSpPr txBox="1"/>
          <p:nvPr/>
        </p:nvSpPr>
        <p:spPr>
          <a:xfrm>
            <a:off x="4774740" y="6444734"/>
            <a:ext cx="152400" cy="261610"/>
          </a:xfrm>
          <a:prstGeom prst="rect">
            <a:avLst/>
          </a:prstGeom>
          <a:noFill/>
        </p:spPr>
        <p:txBody>
          <a:bodyPr wrap="square" rtlCol="0">
            <a:spAutoFit/>
          </a:bodyPr>
          <a:lstStyle/>
          <a:p>
            <a:r>
              <a:rPr lang="en-US" sz="1050" dirty="0" smtClean="0"/>
              <a:t>17</a:t>
            </a:r>
            <a:endParaRPr lang="en-US" sz="1050" dirty="0"/>
          </a:p>
        </p:txBody>
      </p:sp>
      <p:sp>
        <p:nvSpPr>
          <p:cNvPr id="32" name="TextBox 31"/>
          <p:cNvSpPr txBox="1"/>
          <p:nvPr/>
        </p:nvSpPr>
        <p:spPr>
          <a:xfrm>
            <a:off x="4938480" y="6444734"/>
            <a:ext cx="533400" cy="261610"/>
          </a:xfrm>
          <a:prstGeom prst="rect">
            <a:avLst/>
          </a:prstGeom>
          <a:noFill/>
        </p:spPr>
        <p:txBody>
          <a:bodyPr wrap="square" rtlCol="0">
            <a:spAutoFit/>
          </a:bodyPr>
          <a:lstStyle/>
          <a:p>
            <a:r>
              <a:rPr lang="en-US" sz="1050" dirty="0" smtClean="0"/>
              <a:t>18</a:t>
            </a:r>
            <a:endParaRPr lang="en-US" sz="1050" dirty="0"/>
          </a:p>
        </p:txBody>
      </p:sp>
      <p:sp>
        <p:nvSpPr>
          <p:cNvPr id="33" name="TextBox 32"/>
          <p:cNvSpPr txBox="1"/>
          <p:nvPr/>
        </p:nvSpPr>
        <p:spPr>
          <a:xfrm>
            <a:off x="5497740" y="6444734"/>
            <a:ext cx="457200" cy="261610"/>
          </a:xfrm>
          <a:prstGeom prst="rect">
            <a:avLst/>
          </a:prstGeom>
          <a:noFill/>
        </p:spPr>
        <p:txBody>
          <a:bodyPr wrap="square" rtlCol="0">
            <a:spAutoFit/>
          </a:bodyPr>
          <a:lstStyle/>
          <a:p>
            <a:r>
              <a:rPr lang="en-US" sz="1050" dirty="0" smtClean="0"/>
              <a:t>21</a:t>
            </a:r>
            <a:endParaRPr lang="en-US" sz="1050" dirty="0"/>
          </a:p>
        </p:txBody>
      </p:sp>
      <p:sp>
        <p:nvSpPr>
          <p:cNvPr id="34" name="TextBox 33"/>
          <p:cNvSpPr txBox="1"/>
          <p:nvPr/>
        </p:nvSpPr>
        <p:spPr>
          <a:xfrm>
            <a:off x="5124900" y="6444734"/>
            <a:ext cx="152400" cy="261610"/>
          </a:xfrm>
          <a:prstGeom prst="rect">
            <a:avLst/>
          </a:prstGeom>
          <a:noFill/>
        </p:spPr>
        <p:txBody>
          <a:bodyPr wrap="square" rtlCol="0">
            <a:spAutoFit/>
          </a:bodyPr>
          <a:lstStyle/>
          <a:p>
            <a:r>
              <a:rPr lang="en-US" sz="1050" dirty="0" smtClean="0"/>
              <a:t>19</a:t>
            </a:r>
            <a:endParaRPr lang="en-US" sz="1050" dirty="0"/>
          </a:p>
        </p:txBody>
      </p:sp>
      <p:sp>
        <p:nvSpPr>
          <p:cNvPr id="35" name="TextBox 34"/>
          <p:cNvSpPr txBox="1"/>
          <p:nvPr/>
        </p:nvSpPr>
        <p:spPr>
          <a:xfrm>
            <a:off x="5319480" y="6444734"/>
            <a:ext cx="152400" cy="261610"/>
          </a:xfrm>
          <a:prstGeom prst="rect">
            <a:avLst/>
          </a:prstGeom>
          <a:noFill/>
        </p:spPr>
        <p:txBody>
          <a:bodyPr wrap="square" rtlCol="0">
            <a:spAutoFit/>
          </a:bodyPr>
          <a:lstStyle/>
          <a:p>
            <a:r>
              <a:rPr lang="en-US" sz="1050" dirty="0" smtClean="0"/>
              <a:t>20</a:t>
            </a:r>
            <a:endParaRPr lang="en-US" sz="1050" dirty="0"/>
          </a:p>
        </p:txBody>
      </p:sp>
      <p:sp>
        <p:nvSpPr>
          <p:cNvPr id="36" name="TextBox 35"/>
          <p:cNvSpPr txBox="1"/>
          <p:nvPr/>
        </p:nvSpPr>
        <p:spPr>
          <a:xfrm>
            <a:off x="5671800" y="6553190"/>
            <a:ext cx="457200" cy="261610"/>
          </a:xfrm>
          <a:prstGeom prst="rect">
            <a:avLst/>
          </a:prstGeom>
          <a:noFill/>
        </p:spPr>
        <p:txBody>
          <a:bodyPr wrap="square" rtlCol="0">
            <a:spAutoFit/>
          </a:bodyPr>
          <a:lstStyle/>
          <a:p>
            <a:r>
              <a:rPr lang="en-US" sz="1050" dirty="0" smtClean="0"/>
              <a:t>22 </a:t>
            </a:r>
            <a:endParaRPr lang="en-US" sz="1050" dirty="0"/>
          </a:p>
        </p:txBody>
      </p:sp>
      <p:sp>
        <p:nvSpPr>
          <p:cNvPr id="37" name="TextBox 36"/>
          <p:cNvSpPr txBox="1"/>
          <p:nvPr/>
        </p:nvSpPr>
        <p:spPr>
          <a:xfrm>
            <a:off x="5858760" y="6428601"/>
            <a:ext cx="457200" cy="261610"/>
          </a:xfrm>
          <a:prstGeom prst="rect">
            <a:avLst/>
          </a:prstGeom>
          <a:noFill/>
        </p:spPr>
        <p:txBody>
          <a:bodyPr wrap="square" rtlCol="0">
            <a:spAutoFit/>
          </a:bodyPr>
          <a:lstStyle/>
          <a:p>
            <a:r>
              <a:rPr lang="en-US" sz="1050" dirty="0" smtClean="0"/>
              <a:t>23</a:t>
            </a:r>
            <a:endParaRPr lang="en-US" sz="1050" dirty="0"/>
          </a:p>
        </p:txBody>
      </p:sp>
      <p:sp>
        <p:nvSpPr>
          <p:cNvPr id="38" name="TextBox 37"/>
          <p:cNvSpPr txBox="1"/>
          <p:nvPr/>
        </p:nvSpPr>
        <p:spPr>
          <a:xfrm>
            <a:off x="6019800" y="6553190"/>
            <a:ext cx="457200" cy="261610"/>
          </a:xfrm>
          <a:prstGeom prst="rect">
            <a:avLst/>
          </a:prstGeom>
          <a:noFill/>
        </p:spPr>
        <p:txBody>
          <a:bodyPr wrap="square" rtlCol="0">
            <a:spAutoFit/>
          </a:bodyPr>
          <a:lstStyle/>
          <a:p>
            <a:r>
              <a:rPr lang="en-US" sz="1050" dirty="0" smtClean="0"/>
              <a:t>24</a:t>
            </a:r>
            <a:endParaRPr lang="en-US" sz="1050" dirty="0"/>
          </a:p>
        </p:txBody>
      </p:sp>
      <p:sp>
        <p:nvSpPr>
          <p:cNvPr id="39" name="TextBox 38"/>
          <p:cNvSpPr txBox="1"/>
          <p:nvPr/>
        </p:nvSpPr>
        <p:spPr>
          <a:xfrm>
            <a:off x="6172200" y="6432240"/>
            <a:ext cx="457200" cy="261610"/>
          </a:xfrm>
          <a:prstGeom prst="rect">
            <a:avLst/>
          </a:prstGeom>
          <a:noFill/>
        </p:spPr>
        <p:txBody>
          <a:bodyPr wrap="square" rtlCol="0">
            <a:spAutoFit/>
          </a:bodyPr>
          <a:lstStyle/>
          <a:p>
            <a:r>
              <a:rPr lang="en-US" sz="1050" dirty="0" smtClean="0"/>
              <a:t>25</a:t>
            </a:r>
            <a:endParaRPr lang="en-US" sz="1050" dirty="0"/>
          </a:p>
        </p:txBody>
      </p:sp>
      <p:sp>
        <p:nvSpPr>
          <p:cNvPr id="40" name="TextBox 39"/>
          <p:cNvSpPr txBox="1"/>
          <p:nvPr/>
        </p:nvSpPr>
        <p:spPr>
          <a:xfrm>
            <a:off x="6324600" y="6553200"/>
            <a:ext cx="457200" cy="261610"/>
          </a:xfrm>
          <a:prstGeom prst="rect">
            <a:avLst/>
          </a:prstGeom>
          <a:noFill/>
        </p:spPr>
        <p:txBody>
          <a:bodyPr wrap="square" rtlCol="0">
            <a:spAutoFit/>
          </a:bodyPr>
          <a:lstStyle/>
          <a:p>
            <a:r>
              <a:rPr lang="en-US" sz="1050" dirty="0" smtClean="0"/>
              <a:t>26</a:t>
            </a:r>
            <a:endParaRPr lang="en-US" sz="1050" dirty="0"/>
          </a:p>
        </p:txBody>
      </p:sp>
      <p:sp>
        <p:nvSpPr>
          <p:cNvPr id="41" name="TextBox 40"/>
          <p:cNvSpPr txBox="1"/>
          <p:nvPr/>
        </p:nvSpPr>
        <p:spPr>
          <a:xfrm>
            <a:off x="6477000" y="6443990"/>
            <a:ext cx="457200" cy="261610"/>
          </a:xfrm>
          <a:prstGeom prst="rect">
            <a:avLst/>
          </a:prstGeom>
          <a:noFill/>
        </p:spPr>
        <p:txBody>
          <a:bodyPr wrap="square" rtlCol="0">
            <a:spAutoFit/>
          </a:bodyPr>
          <a:lstStyle/>
          <a:p>
            <a:r>
              <a:rPr lang="en-US" sz="1050" dirty="0" smtClean="0"/>
              <a:t>27</a:t>
            </a:r>
            <a:endParaRPr lang="en-US" sz="1050" dirty="0"/>
          </a:p>
        </p:txBody>
      </p:sp>
      <p:sp>
        <p:nvSpPr>
          <p:cNvPr id="42" name="TextBox 41"/>
          <p:cNvSpPr txBox="1"/>
          <p:nvPr/>
        </p:nvSpPr>
        <p:spPr>
          <a:xfrm>
            <a:off x="6612120" y="6553200"/>
            <a:ext cx="457200" cy="261610"/>
          </a:xfrm>
          <a:prstGeom prst="rect">
            <a:avLst/>
          </a:prstGeom>
          <a:noFill/>
        </p:spPr>
        <p:txBody>
          <a:bodyPr wrap="square" rtlCol="0">
            <a:spAutoFit/>
          </a:bodyPr>
          <a:lstStyle/>
          <a:p>
            <a:r>
              <a:rPr lang="en-US" sz="1050" dirty="0" smtClean="0"/>
              <a:t>28</a:t>
            </a:r>
            <a:endParaRPr lang="en-US" sz="1050" dirty="0"/>
          </a:p>
        </p:txBody>
      </p:sp>
      <p:sp>
        <p:nvSpPr>
          <p:cNvPr id="43" name="TextBox 42"/>
          <p:cNvSpPr txBox="1"/>
          <p:nvPr/>
        </p:nvSpPr>
        <p:spPr>
          <a:xfrm>
            <a:off x="6781800" y="6449520"/>
            <a:ext cx="457200" cy="261610"/>
          </a:xfrm>
          <a:prstGeom prst="rect">
            <a:avLst/>
          </a:prstGeom>
          <a:noFill/>
        </p:spPr>
        <p:txBody>
          <a:bodyPr wrap="square" rtlCol="0">
            <a:spAutoFit/>
          </a:bodyPr>
          <a:lstStyle/>
          <a:p>
            <a:r>
              <a:rPr lang="en-US" sz="1050" dirty="0" smtClean="0"/>
              <a:t>29</a:t>
            </a:r>
            <a:endParaRPr lang="en-US" sz="1050" dirty="0"/>
          </a:p>
        </p:txBody>
      </p:sp>
      <p:sp>
        <p:nvSpPr>
          <p:cNvPr id="44" name="TextBox 43"/>
          <p:cNvSpPr txBox="1"/>
          <p:nvPr/>
        </p:nvSpPr>
        <p:spPr>
          <a:xfrm>
            <a:off x="6908280" y="6553200"/>
            <a:ext cx="457200" cy="261610"/>
          </a:xfrm>
          <a:prstGeom prst="rect">
            <a:avLst/>
          </a:prstGeom>
          <a:noFill/>
        </p:spPr>
        <p:txBody>
          <a:bodyPr wrap="square" rtlCol="0">
            <a:spAutoFit/>
          </a:bodyPr>
          <a:lstStyle/>
          <a:p>
            <a:r>
              <a:rPr lang="en-US" sz="1050" dirty="0" smtClean="0"/>
              <a:t>30</a:t>
            </a:r>
            <a:endParaRPr lang="en-US" sz="1050" dirty="0"/>
          </a:p>
        </p:txBody>
      </p:sp>
      <p:sp>
        <p:nvSpPr>
          <p:cNvPr id="45" name="TextBox 44"/>
          <p:cNvSpPr txBox="1"/>
          <p:nvPr/>
        </p:nvSpPr>
        <p:spPr>
          <a:xfrm>
            <a:off x="7052040" y="6475440"/>
            <a:ext cx="457200" cy="261610"/>
          </a:xfrm>
          <a:prstGeom prst="rect">
            <a:avLst/>
          </a:prstGeom>
          <a:noFill/>
        </p:spPr>
        <p:txBody>
          <a:bodyPr wrap="square" rtlCol="0">
            <a:spAutoFit/>
          </a:bodyPr>
          <a:lstStyle/>
          <a:p>
            <a:r>
              <a:rPr lang="en-US" sz="1050" dirty="0" smtClean="0"/>
              <a:t>31</a:t>
            </a:r>
            <a:endParaRPr lang="en-US" sz="1050" dirty="0"/>
          </a:p>
        </p:txBody>
      </p:sp>
      <p:sp>
        <p:nvSpPr>
          <p:cNvPr id="46" name="TextBox 45"/>
          <p:cNvSpPr txBox="1"/>
          <p:nvPr/>
        </p:nvSpPr>
        <p:spPr>
          <a:xfrm>
            <a:off x="7178520" y="6553200"/>
            <a:ext cx="457200" cy="261610"/>
          </a:xfrm>
          <a:prstGeom prst="rect">
            <a:avLst/>
          </a:prstGeom>
          <a:noFill/>
        </p:spPr>
        <p:txBody>
          <a:bodyPr wrap="square" rtlCol="0">
            <a:spAutoFit/>
          </a:bodyPr>
          <a:lstStyle/>
          <a:p>
            <a:r>
              <a:rPr lang="en-US" sz="1050" dirty="0" smtClean="0"/>
              <a:t>32</a:t>
            </a:r>
            <a:endParaRPr lang="en-US" sz="1050" dirty="0"/>
          </a:p>
        </p:txBody>
      </p:sp>
      <p:sp>
        <p:nvSpPr>
          <p:cNvPr id="47" name="TextBox 46"/>
          <p:cNvSpPr txBox="1"/>
          <p:nvPr/>
        </p:nvSpPr>
        <p:spPr>
          <a:xfrm>
            <a:off x="7305000" y="6449520"/>
            <a:ext cx="457200" cy="261610"/>
          </a:xfrm>
          <a:prstGeom prst="rect">
            <a:avLst/>
          </a:prstGeom>
          <a:noFill/>
        </p:spPr>
        <p:txBody>
          <a:bodyPr wrap="square" rtlCol="0">
            <a:spAutoFit/>
          </a:bodyPr>
          <a:lstStyle/>
          <a:p>
            <a:r>
              <a:rPr lang="en-US" sz="1050" dirty="0" smtClean="0"/>
              <a:t>33</a:t>
            </a:r>
            <a:endParaRPr lang="en-US" sz="1050" dirty="0"/>
          </a:p>
        </p:txBody>
      </p:sp>
      <p:sp>
        <p:nvSpPr>
          <p:cNvPr id="48" name="TextBox 47"/>
          <p:cNvSpPr txBox="1"/>
          <p:nvPr/>
        </p:nvSpPr>
        <p:spPr>
          <a:xfrm>
            <a:off x="7422840" y="6544560"/>
            <a:ext cx="457200" cy="261610"/>
          </a:xfrm>
          <a:prstGeom prst="rect">
            <a:avLst/>
          </a:prstGeom>
          <a:noFill/>
        </p:spPr>
        <p:txBody>
          <a:bodyPr wrap="square" rtlCol="0">
            <a:spAutoFit/>
          </a:bodyPr>
          <a:lstStyle/>
          <a:p>
            <a:r>
              <a:rPr lang="en-US" sz="1050" dirty="0" smtClean="0"/>
              <a:t>34</a:t>
            </a:r>
            <a:endParaRPr lang="en-US" sz="1050" dirty="0"/>
          </a:p>
        </p:txBody>
      </p:sp>
      <p:sp>
        <p:nvSpPr>
          <p:cNvPr id="49" name="TextBox 48"/>
          <p:cNvSpPr txBox="1"/>
          <p:nvPr/>
        </p:nvSpPr>
        <p:spPr>
          <a:xfrm>
            <a:off x="7532040" y="6432240"/>
            <a:ext cx="457200" cy="261610"/>
          </a:xfrm>
          <a:prstGeom prst="rect">
            <a:avLst/>
          </a:prstGeom>
          <a:noFill/>
        </p:spPr>
        <p:txBody>
          <a:bodyPr wrap="square" rtlCol="0">
            <a:spAutoFit/>
          </a:bodyPr>
          <a:lstStyle/>
          <a:p>
            <a:r>
              <a:rPr lang="en-US" sz="1050" dirty="0" smtClean="0"/>
              <a:t>35</a:t>
            </a:r>
            <a:endParaRPr lang="en-US" sz="1050" dirty="0"/>
          </a:p>
        </p:txBody>
      </p:sp>
      <p:sp>
        <p:nvSpPr>
          <p:cNvPr id="50" name="TextBox 49"/>
          <p:cNvSpPr txBox="1"/>
          <p:nvPr/>
        </p:nvSpPr>
        <p:spPr>
          <a:xfrm>
            <a:off x="7615320" y="6544560"/>
            <a:ext cx="457200" cy="261610"/>
          </a:xfrm>
          <a:prstGeom prst="rect">
            <a:avLst/>
          </a:prstGeom>
          <a:noFill/>
        </p:spPr>
        <p:txBody>
          <a:bodyPr wrap="square" rtlCol="0">
            <a:spAutoFit/>
          </a:bodyPr>
          <a:lstStyle/>
          <a:p>
            <a:r>
              <a:rPr lang="en-US" sz="1050" dirty="0" smtClean="0"/>
              <a:t>36</a:t>
            </a:r>
            <a:endParaRPr lang="en-US" sz="1050" dirty="0"/>
          </a:p>
        </p:txBody>
      </p:sp>
      <p:sp>
        <p:nvSpPr>
          <p:cNvPr id="51" name="TextBox 50"/>
          <p:cNvSpPr txBox="1"/>
          <p:nvPr/>
        </p:nvSpPr>
        <p:spPr>
          <a:xfrm>
            <a:off x="7720560" y="6443990"/>
            <a:ext cx="457200" cy="261610"/>
          </a:xfrm>
          <a:prstGeom prst="rect">
            <a:avLst/>
          </a:prstGeom>
          <a:noFill/>
        </p:spPr>
        <p:txBody>
          <a:bodyPr wrap="square" rtlCol="0">
            <a:spAutoFit/>
          </a:bodyPr>
          <a:lstStyle/>
          <a:p>
            <a:r>
              <a:rPr lang="en-US" sz="1050" dirty="0" smtClean="0"/>
              <a:t>37</a:t>
            </a:r>
            <a:endParaRPr lang="en-US" sz="1050" dirty="0"/>
          </a:p>
        </p:txBody>
      </p:sp>
      <p:sp>
        <p:nvSpPr>
          <p:cNvPr id="52" name="TextBox 51"/>
          <p:cNvSpPr txBox="1"/>
          <p:nvPr/>
        </p:nvSpPr>
        <p:spPr>
          <a:xfrm>
            <a:off x="7848600" y="6553200"/>
            <a:ext cx="457200" cy="261610"/>
          </a:xfrm>
          <a:prstGeom prst="rect">
            <a:avLst/>
          </a:prstGeom>
          <a:noFill/>
        </p:spPr>
        <p:txBody>
          <a:bodyPr wrap="square" rtlCol="0">
            <a:spAutoFit/>
          </a:bodyPr>
          <a:lstStyle/>
          <a:p>
            <a:r>
              <a:rPr lang="en-US" sz="1050" dirty="0" smtClean="0"/>
              <a:t>38</a:t>
            </a:r>
            <a:endParaRPr lang="en-US" sz="1050" dirty="0"/>
          </a:p>
        </p:txBody>
      </p:sp>
    </p:spTree>
    <p:extLst>
      <p:ext uri="{BB962C8B-B14F-4D97-AF65-F5344CB8AC3E}">
        <p14:creationId xmlns:p14="http://schemas.microsoft.com/office/powerpoint/2010/main" val="52349090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Endocrine Disrupting Potential of Environmental Chemicals Characterized by High-Throughput Screening&amp;quot;&quot;/&gt;&lt;property id=&quot;20307&quot; value=&quot;256&quot;/&gt;&lt;/object&gt;&lt;object type=&quot;3&quot; unique_id=&quot;10005&quot;&gt;&lt;property id=&quot;20148&quot; value=&quot;5&quot;/&gt;&lt;property id=&quot;20300&quot; value=&quot;Slide 2 - &amp;quot;Endocrine Physiology&amp;quot;&quot;/&gt;&lt;property id=&quot;20307&quot; value=&quot;259&quot;/&gt;&lt;/object&gt;&lt;object type=&quot;3&quot; unique_id=&quot;10006&quot;&gt;&lt;property id=&quot;20148&quot; value=&quot;5&quot;/&gt;&lt;property id=&quot;20300&quot; value=&quot;Slide 3&quot;/&gt;&lt;property id=&quot;20307&quot; value=&quot;257&quot;/&gt;&lt;/object&gt;&lt;object type=&quot;3&quot; unique_id=&quot;10007&quot;&gt;&lt;property id=&quot;20148&quot; value=&quot;5&quot;/&gt;&lt;property id=&quot;20300&quot; value=&quot;Slide 4 - &amp;quot;Example: Endometrium&amp;quot;&quot;/&gt;&lt;property id=&quot;20307&quot; value=&quot;260&quot;/&gt;&lt;/object&gt;&lt;object type=&quot;3&quot; unique_id=&quot;10008&quot;&gt;&lt;property id=&quot;20148&quot; value=&quot;5&quot;/&gt;&lt;property id=&quot;20300&quot; value=&quot;Slide 5 - &amp;quot;Endocrine Toxicology&amp;quot;&quot;/&gt;&lt;property id=&quot;20307&quot; value=&quot;258&quot;/&gt;&lt;/object&gt;&lt;object type=&quot;3&quot; unique_id=&quot;10009&quot;&gt;&lt;property id=&quot;20148&quot; value=&quot;5&quot;/&gt;&lt;property id=&quot;20300&quot; value=&quot;Slide 6 - &amp;quot;Formation of the EPA Endocrine Disruption Screening Program (EDSP)&amp;#x0D;&amp;#x0A;&amp;quot;&quot;/&gt;&lt;property id=&quot;20307&quot; value=&quot;261&quot;/&gt;&lt;/object&gt;&lt;object type=&quot;3&quot; unique_id=&quot;10010&quot;&gt;&lt;property id=&quot;20148&quot; value=&quot;5&quot;/&gt;&lt;property id=&quot;20300&quot; value=&quot;Slide 7 - &amp;quot;The Problem&amp;quot;&quot;/&gt;&lt;property id=&quot;20307&quot; value=&quot;262&quot;/&gt;&lt;/object&gt;&lt;object type=&quot;3&quot; unique_id=&quot;10011&quot;&gt;&lt;property id=&quot;20148&quot; value=&quot;5&quot;/&gt;&lt;property id=&quot;20300&quot; value=&quot;Slide 8 - &amp;quot;The Solution: Computational Toxicology and High-Throughput Screening&amp;quot;&quot;/&gt;&lt;property id=&quot;20307&quot; value=&quot;263&quot;/&gt;&lt;/object&gt;&lt;object type=&quot;3&quot; unique_id=&quot;10012&quot;&gt;&lt;property id=&quot;20148&quot; value=&quot;5&quot;/&gt;&lt;property id=&quot;20300&quot; value=&quot;Slide 9 - &amp;quot;Specific Aims and Hypothesis&amp;quot;&quot;/&gt;&lt;property id=&quot;20307&quot; value=&quot;264&quot;/&gt;&lt;/object&gt;&lt;object type=&quot;3&quot; unique_id=&quot;10013&quot;&gt;&lt;property id=&quot;20148&quot; value=&quot;5&quot;/&gt;&lt;property id=&quot;20300&quot; value=&quot;Slide 10 - &amp;quot;Specific Aims and Hypothesis&amp;quot;&quot;/&gt;&lt;property id=&quot;20307&quot; value=&quot;280&quot;/&gt;&lt;/object&gt;&lt;object type=&quot;3&quot; unique_id=&quot;10014&quot;&gt;&lt;property id=&quot;20148&quot; value=&quot;5&quot;/&gt;&lt;property id=&quot;20300&quot; value=&quot;Slide 11 - &amp;quot;ToxCast Endocrine Assays&amp;quot;&quot;/&gt;&lt;property id=&quot;20307&quot; value=&quot;266&quot;/&gt;&lt;/object&gt;&lt;object type=&quot;3&quot; unique_id=&quot;10015&quot;&gt;&lt;property id=&quot;20148&quot; value=&quot;5&quot;/&gt;&lt;property id=&quot;20300&quot; value=&quot;Slide 12 - &amp;quot;Summary of Endocrine Literature Survey&amp;quot;&quot;/&gt;&lt;property id=&quot;20307&quot; value=&quot;265&quot;/&gt;&lt;/object&gt;&lt;object type=&quot;3&quot; unique_id=&quot;10016&quot;&gt;&lt;property id=&quot;20148&quot; value=&quot;5&quot;/&gt;&lt;property id=&quot;20300&quot; value=&quot;Slide 13 - &amp;quot;Balanced Optimization Model to Analyze Predictive Capacity of Endocrine-Related ToxCast Assays&amp;quot;&quot;/&gt;&lt;property id=&quot;20307&quot; value=&quot;267&quot;/&gt;&lt;/object&gt;&lt;object type=&quot;3&quot; unique_id=&quot;10017&quot;&gt;&lt;property id=&quot;20148&quot; value=&quot;5&quot;/&gt;&lt;property id=&quot;20300&quot; value=&quot;Slide 14 - &amp;quot;Model Performance —as Measured by Sensitivity, Specificity, and Balanced Accuracy (BA)&amp;quot;&quot;/&gt;&lt;property id=&quot;20307&quot; value=&quot;268&quot;/&gt;&lt;/object&gt;&lt;object type=&quot;3&quot; unique_id=&quot;10018&quot;&gt;&lt;property id=&quot;20148&quot; value=&quot;5&quot;/&gt;&lt;property id=&quot;20300&quot; value=&quot;Slide 15 - &amp;quot;Conclusions&amp;quot;&quot;/&gt;&lt;property id=&quot;20307&quot; value=&quot;297&quot;/&gt;&lt;/object&gt;&lt;object type=&quot;3&quot; unique_id=&quot;10019&quot;&gt;&lt;property id=&quot;20148&quot; value=&quot;5&quot;/&gt;&lt;property id=&quot;20300&quot; value=&quot;Slide 16 - &amp;quot;Specific Aims and Hypothesis&amp;quot;&quot;/&gt;&lt;property id=&quot;20307&quot; value=&quot;281&quot;/&gt;&lt;/object&gt;&lt;object type=&quot;3&quot; unique_id=&quot;10020&quot;&gt;&lt;property id=&quot;20148&quot; value=&quot;5&quot;/&gt;&lt;property id=&quot;20300&quot; value=&quot;Slide 17 - &amp;quot;T47D Cell Growth Assay&amp;quot;&quot;/&gt;&lt;property id=&quot;20307&quot; value=&quot;269&quot;/&gt;&lt;/object&gt;&lt;object type=&quot;3&quot; unique_id=&quot;10021&quot;&gt;&lt;property id=&quot;20148&quot; value=&quot;5&quot;/&gt;&lt;property id=&quot;20300&quot; value=&quot;Slide 18 - &amp;quot;T47D Cell Growth Assay&amp;quot;&quot;/&gt;&lt;property id=&quot;20307&quot; value=&quot;270&quot;/&gt;&lt;/object&gt;&lt;object type=&quot;3&quot; unique_id=&quot;10022&quot;&gt;&lt;property id=&quot;20148&quot; value=&quot;5&quot;/&gt;&lt;property id=&quot;20300&quot; value=&quot;Slide 19 - &amp;quot;T47D Cell Growth Assay&amp;quot;&quot;/&gt;&lt;property id=&quot;20307&quot; value=&quot;271&quot;/&gt;&lt;/object&gt;&lt;object type=&quot;3&quot; unique_id=&quot;10023&quot;&gt;&lt;property id=&quot;20148&quot; value=&quot;5&quot;/&gt;&lt;property id=&quot;20300&quot; value=&quot;Slide 20&quot;/&gt;&lt;property id=&quot;20307&quot; value=&quot;272&quot;/&gt;&lt;/object&gt;&lt;object type=&quot;3&quot; unique_id=&quot;10024&quot;&gt;&lt;property id=&quot;20148&quot; value=&quot;5&quot;/&gt;&lt;property id=&quot;20300&quot; value=&quot;Slide 21 - &amp;quot;Literature Support&amp;quot;&quot;/&gt;&lt;property id=&quot;20307&quot; value=&quot;278&quot;/&gt;&lt;/object&gt;&lt;object type=&quot;3&quot; unique_id=&quot;10025&quot;&gt;&lt;property id=&quot;20148&quot; value=&quot;5&quot;/&gt;&lt;property id=&quot;20300&quot; value=&quot;Slide 22 - &amp;quot;Chemical Structure Related to Activity in T47D Cell Growth Assay&amp;quot;&quot;/&gt;&lt;property id=&quot;20307&quot; value=&quot;276&quot;/&gt;&lt;/object&gt;&lt;object type=&quot;3&quot; unique_id=&quot;10026&quot;&gt;&lt;property id=&quot;20148&quot; value=&quot;5&quot;/&gt;&lt;property id=&quot;20300&quot; value=&quot;Slide 23 - &amp;quot;T47D Cell Growth Assay&amp;quot;&quot;/&gt;&lt;property id=&quot;20307&quot; value=&quot;275&quot;/&gt;&lt;/object&gt;&lt;object type=&quot;3&quot; unique_id=&quot;10027&quot;&gt;&lt;property id=&quot;20148&quot; value=&quot;5&quot;/&gt;&lt;property id=&quot;20300&quot; value=&quot;Slide 24&quot;/&gt;&lt;property id=&quot;20307&quot; value=&quot;273&quot;/&gt;&lt;/object&gt;&lt;object type=&quot;3&quot; unique_id=&quot;10028&quot;&gt;&lt;property id=&quot;20148&quot; value=&quot;5&quot;/&gt;&lt;property id=&quot;20300&quot; value=&quot;Slide 25 - &amp;quot;T47D Cell Growth Assay Compared to Other ER Assays&amp;quot;&quot;/&gt;&lt;property id=&quot;20307&quot; value=&quot;274&quot;/&gt;&lt;/object&gt;&lt;object type=&quot;3&quot; unique_id=&quot;10029&quot;&gt;&lt;property id=&quot;20148&quot; value=&quot;5&quot;/&gt;&lt;property id=&quot;20300&quot; value=&quot;Slide 26 - &amp;quot;Comparing to External Data Sets &amp;quot;&quot;/&gt;&lt;property id=&quot;20307&quot; value=&quot;277&quot;/&gt;&lt;/object&gt;&lt;object type=&quot;3&quot; unique_id=&quot;10030&quot;&gt;&lt;property id=&quot;20148&quot; value=&quot;5&quot;/&gt;&lt;property id=&quot;20300&quot; value=&quot;Slide 27 - &amp;quot;Conclusions&amp;quot;&quot;/&gt;&lt;property id=&quot;20307&quot; value=&quot;282&quot;/&gt;&lt;/object&gt;&lt;object type=&quot;3&quot; unique_id=&quot;10031&quot;&gt;&lt;property id=&quot;20148&quot; value=&quot;5&quot;/&gt;&lt;property id=&quot;20300&quot; value=&quot;Slide 28 - &amp;quot;Specific Aims and Hypothesis&amp;quot;&quot;/&gt;&lt;property id=&quot;20307&quot; value=&quot;298&quot;/&gt;&lt;/object&gt;&lt;object type=&quot;3&quot; unique_id=&quot;10032&quot;&gt;&lt;property id=&quot;20148&quot; value=&quot;5&quot;/&gt;&lt;property id=&quot;20300&quot; value=&quot;Slide 29 - &amp;quot;Estrogen Receptor Signaling Pathway and Overlapping ToxCast Assays&amp;quot;&quot;/&gt;&lt;property id=&quot;20307&quot; value=&quot;284&quot;/&gt;&lt;/object&gt;&lt;object type=&quot;3&quot; unique_id=&quot;10033&quot;&gt;&lt;property id=&quot;20148&quot; value=&quot;5&quot;/&gt;&lt;property id=&quot;20300&quot; value=&quot;Slide 30 - &amp;quot;Combining In Vitro Concentration Response Data&amp;quot;&quot;/&gt;&lt;property id=&quot;20307&quot; value=&quot;285&quot;/&gt;&lt;/object&gt;&lt;object type=&quot;3&quot; unique_id=&quot;10034&quot;&gt;&lt;property id=&quot;20148&quot; value=&quot;5&quot;/&gt;&lt;property id=&quot;20300&quot; value=&quot;Slide 31 - &amp;quot;Combining In Vitro Concentration Response Data&amp;quot;&quot;/&gt;&lt;property id=&quot;20307&quot; value=&quot;286&quot;/&gt;&lt;/object&gt;&lt;object type=&quot;3&quot; unique_id=&quot;10035&quot;&gt;&lt;property id=&quot;20148&quot; value=&quot;5&quot;/&gt;&lt;property id=&quot;20300&quot; value=&quot;Slide 32 - &amp;quot;Composite Model – Agonist Example&amp;quot;&quot;/&gt;&lt;property id=&quot;20307&quot; value=&quot;288&quot;/&gt;&lt;/object&gt;&lt;object type=&quot;3&quot; unique_id=&quot;10036&quot;&gt;&lt;property id=&quot;20148&quot; value=&quot;5&quot;/&gt;&lt;property id=&quot;20300&quot; value=&quot;Slide 33 - &amp;quot;Composite Model – Agonist Example&amp;quot;&quot;/&gt;&lt;property id=&quot;20307&quot; value=&quot;287&quot;/&gt;&lt;/object&gt;&lt;object type=&quot;3&quot; unique_id=&quot;10037&quot;&gt;&lt;property id=&quot;20148&quot; value=&quot;5&quot;/&gt;&lt;property id=&quot;20300&quot; value=&quot;Slide 34 - &amp;quot;Composite Model – Antagonist Example&amp;quot;&quot;/&gt;&lt;property id=&quot;20307&quot; value=&quot;289&quot;/&gt;&lt;/object&gt;&lt;object type=&quot;3&quot; unique_id=&quot;10038&quot;&gt;&lt;property id=&quot;20148&quot; value=&quot;5&quot;/&gt;&lt;property id=&quot;20300&quot; value=&quot;Slide 35 - &amp;quot;Composite Model – Binding Example&amp;quot;&quot;/&gt;&lt;property id=&quot;20307&quot; value=&quot;290&quot;/&gt;&lt;/object&gt;&lt;object type=&quot;3&quot; unique_id=&quot;10039&quot;&gt;&lt;property id=&quot;20148&quot; value=&quot;5&quot;/&gt;&lt;property id=&quot;20300&quot; value=&quot;Slide 36 - &amp;quot;Composite Model – Growth Example&amp;quot;&quot;/&gt;&lt;property id=&quot;20307&quot; value=&quot;308&quot;/&gt;&lt;/object&gt;&lt;object type=&quot;3&quot; unique_id=&quot;10040&quot;&gt;&lt;property id=&quot;20148&quot; value=&quot;5&quot;/&gt;&lt;property id=&quot;20300&quot; value=&quot;Slide 37 - &amp;quot;ER Model Work Flow&amp;quot;&quot;/&gt;&lt;property id=&quot;20307&quot; value=&quot;299&quot;/&gt;&lt;/object&gt;&lt;object type=&quot;3&quot; unique_id=&quot;10041&quot;&gt;&lt;property id=&quot;20148&quot; value=&quot;5&quot;/&gt;&lt;property id=&quot;20300&quot; value=&quot;Slide 38 - &amp;quot;Clustering of Composite Scores&amp;quot;&quot;/&gt;&lt;property id=&quot;20307&quot; value=&quot;291&quot;/&gt;&lt;/object&gt;&lt;object type=&quot;3&quot; unique_id=&quot;10042&quot;&gt;&lt;property id=&quot;20148&quot; value=&quot;5&quot;/&gt;&lt;property id=&quot;20300&quot; value=&quot;Slide 39 - &amp;quot;ER Model Work Flow&amp;quot;&quot;/&gt;&lt;property id=&quot;20307&quot; value=&quot;292&quot;/&gt;&lt;/object&gt;&lt;object type=&quot;3&quot; unique_id=&quot;10043&quot;&gt;&lt;property id=&quot;20148&quot; value=&quot;5&quot;/&gt;&lt;property id=&quot;20300&quot; value=&quot;Slide 40 - &amp;quot;15 Chemicals with Highest ER Interaction Scores&amp;quot;&quot;/&gt;&lt;property id=&quot;20307&quot; value=&quot;293&quot;/&gt;&lt;/object&gt;&lt;object type=&quot;3&quot; unique_id=&quot;10044&quot;&gt;&lt;property id=&quot;20148&quot; value=&quot;5&quot;/&gt;&lt;property id=&quot;20300&quot; value=&quot;Slide 41 - &amp;quot;Agonist/Antagonist Volcano Plot&amp;quot;&quot;/&gt;&lt;property id=&quot;20307&quot; value=&quot;294&quot;/&gt;&lt;/object&gt;&lt;object type=&quot;3&quot; unique_id=&quot;10045&quot;&gt;&lt;property id=&quot;20148&quot; value=&quot;5&quot;/&gt;&lt;property id=&quot;20300&quot; value=&quot;Slide 42 - &amp;quot;ERα/ERβ Volcano Plot&amp;quot;&quot;/&gt;&lt;property id=&quot;20307&quot; value=&quot;295&quot;/&gt;&lt;/object&gt;&lt;object type=&quot;3&quot; unique_id=&quot;10046&quot;&gt;&lt;property id=&quot;20148&quot; value=&quot;5&quot;/&gt;&lt;property id=&quot;20300&quot; value=&quot;Slide 43 - &amp;quot;Uterotrophic Analysis&amp;quot;&quot;/&gt;&lt;property id=&quot;20307&quot; value=&quot;300&quot;/&gt;&lt;/object&gt;&lt;object type=&quot;3&quot; unique_id=&quot;10047&quot;&gt;&lt;property id=&quot;20148&quot; value=&quot;5&quot;/&gt;&lt;property id=&quot;20300&quot; value=&quot;Slide 44 - &amp;quot;Reference Chemical Analysis&amp;quot;&quot;/&gt;&lt;property id=&quot;20307&quot; value=&quot;301&quot;/&gt;&lt;/object&gt;&lt;object type=&quot;3&quot; unique_id=&quot;10048&quot;&gt;&lt;property id=&quot;20148&quot; value=&quot;5&quot;/&gt;&lt;property id=&quot;20300&quot; value=&quot;Slide 45 - &amp;quot;Conclusions&amp;quot;&quot;/&gt;&lt;property id=&quot;20307&quot; value=&quot;304&quot;/&gt;&lt;/object&gt;&lt;object type=&quot;3&quot; unique_id=&quot;10049&quot;&gt;&lt;property id=&quot;20148&quot; value=&quot;5&quot;/&gt;&lt;property id=&quot;20300&quot; value=&quot;Slide 46 - &amp;quot;Limitations and Future Directions&amp;quot;&quot;/&gt;&lt;property id=&quot;20307&quot; value=&quot;310&quot;/&gt;&lt;/object&gt;&lt;object type=&quot;3&quot; unique_id=&quot;10050&quot;&gt;&lt;property id=&quot;20148&quot; value=&quot;5&quot;/&gt;&lt;property id=&quot;20300&quot; value=&quot;Slide 47 - &amp;quot;Acknowledgments&amp;quot;&quot;/&gt;&lt;property id=&quot;20307&quot; value=&quot;296&quot;/&gt;&lt;/object&gt;&lt;object type=&quot;3&quot; unique_id=&quot;10051&quot;&gt;&lt;property id=&quot;20148&quot; value=&quot;5&quot;/&gt;&lt;property id=&quot;20300&quot; value=&quot;Slide 48&quot;/&gt;&lt;property id=&quot;20307&quot; value=&quot;307&quot;/&gt;&lt;/object&gt;&lt;object type=&quot;3&quot; unique_id=&quot;10052&quot;&gt;&lt;property id=&quot;20148&quot; value=&quot;5&quot;/&gt;&lt;property id=&quot;20300&quot; value=&quot;Slide 49&quot;/&gt;&lt;property id=&quot;20307&quot; value=&quot;306&quot;/&gt;&lt;/object&gt;&lt;object type=&quot;3&quot; unique_id=&quot;10053&quot;&gt;&lt;property id=&quot;20148&quot; value=&quot;5&quot;/&gt;&lt;property id=&quot;20300&quot; value=&quot;Slide 50 - &amp;quot;Mitochondrial Disrupters Co-treated with ICI 182,780&amp;quot;&quot;/&gt;&lt;property id=&quot;20307&quot; value=&quot;283&quot;/&gt;&lt;/object&gt;&lt;object type=&quot;3&quot; unique_id=&quot;10054&quot;&gt;&lt;property id=&quot;20148&quot; value=&quot;5&quot;/&gt;&lt;property id=&quot;20300&quot; value=&quot;Slide 51 - &amp;quot;Literature Support&amp;quot;&quot;/&gt;&lt;property id=&quot;20307&quot; value=&quot;279&quot;/&gt;&lt;/object&gt;&lt;object type=&quot;3&quot; unique_id=&quot;10055&quot;&gt;&lt;property id=&quot;20148&quot; value=&quot;5&quot;/&gt;&lt;property id=&quot;20300&quot; value=&quot;Slide 52 - &amp;quot;Model Stability&amp;quot;&quot;/&gt;&lt;property id=&quot;20307&quot; value=&quot;302&quot;/&gt;&lt;/object&gt;&lt;object type=&quot;3&quot; unique_id=&quot;10056&quot;&gt;&lt;property id=&quot;20148&quot; value=&quot;5&quot;/&gt;&lt;property id=&quot;20300&quot; value=&quot;Slide 53 - &amp;quot;Linear Transformation&amp;quot;&quot;/&gt;&lt;property id=&quot;20307&quot; value=&quot;30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13101</TotalTime>
  <Words>2840</Words>
  <Application>Microsoft Macintosh PowerPoint</Application>
  <PresentationFormat>On-screen Show (4:3)</PresentationFormat>
  <Paragraphs>273</Paragraphs>
  <Slides>23</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Ion</vt:lpstr>
      <vt:lpstr>Unknown</vt:lpstr>
      <vt:lpstr>Using DNA copy number aberrations to  identify candidate drivers of carcinogenesis in naturally occurring canine cancers</vt:lpstr>
      <vt:lpstr>Introduction</vt:lpstr>
      <vt:lpstr>Introduction</vt:lpstr>
      <vt:lpstr>Methods</vt:lpstr>
      <vt:lpstr>CBS segmentation</vt:lpstr>
      <vt:lpstr>Lymphosarcoma and Leukemia</vt:lpstr>
      <vt:lpstr>Canine Hemangiosarcoma</vt:lpstr>
      <vt:lpstr>Canine Leukemia</vt:lpstr>
      <vt:lpstr>Leukemia vs Lymphosarcoma Penetrance</vt:lpstr>
      <vt:lpstr>Leukemia Subtype Penetrance</vt:lpstr>
      <vt:lpstr>ALL vs AML</vt:lpstr>
      <vt:lpstr>Canine ALL comparison to Human ALL</vt:lpstr>
      <vt:lpstr>Hemangiosarcoma</vt:lpstr>
      <vt:lpstr>Hemangiosarcoma</vt:lpstr>
      <vt:lpstr>Summary</vt:lpstr>
      <vt:lpstr>Acknowledgments</vt:lpstr>
      <vt:lpstr>PowerPoint Presentation</vt:lpstr>
      <vt:lpstr>PowerPoint Presentation</vt:lpstr>
      <vt:lpstr>PowerPoint Presentation</vt:lpstr>
      <vt:lpstr>Introduction</vt:lpstr>
      <vt:lpstr>PowerPoint Presentation</vt:lpstr>
      <vt:lpstr>PowerPoint Presentation</vt:lpstr>
      <vt:lpstr>B-CLL vs T-CLL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Rotroff</dc:creator>
  <cp:lastModifiedBy>Daniel Rotroff</cp:lastModifiedBy>
  <cp:revision>133</cp:revision>
  <dcterms:created xsi:type="dcterms:W3CDTF">2013-03-18T13:54:03Z</dcterms:created>
  <dcterms:modified xsi:type="dcterms:W3CDTF">2014-09-10T13:18:21Z</dcterms:modified>
</cp:coreProperties>
</file>