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5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9.xml" ContentType="application/vnd.openxmlformats-officedocument.presentationml.tags+xml"/>
  <Override PartName="/ppt/notesSlides/notesSlide7.xml" ContentType="application/vnd.openxmlformats-officedocument.presentationml.notesSlide+xml"/>
  <Override PartName="/ppt/tags/tag10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7" r:id="rId1"/>
    <p:sldMasterId id="2147483661" r:id="rId2"/>
    <p:sldMasterId id="2147483671" r:id="rId3"/>
    <p:sldMasterId id="2147483675" r:id="rId4"/>
    <p:sldMasterId id="2147483679" r:id="rId5"/>
    <p:sldMasterId id="2147483719" r:id="rId6"/>
    <p:sldMasterId id="2147483820" r:id="rId7"/>
    <p:sldMasterId id="2147483833" r:id="rId8"/>
  </p:sldMasterIdLst>
  <p:notesMasterIdLst>
    <p:notesMasterId r:id="rId31"/>
  </p:notesMasterIdLst>
  <p:handoutMasterIdLst>
    <p:handoutMasterId r:id="rId32"/>
  </p:handoutMasterIdLst>
  <p:sldIdLst>
    <p:sldId id="605" r:id="rId9"/>
    <p:sldId id="1037" r:id="rId10"/>
    <p:sldId id="1038" r:id="rId11"/>
    <p:sldId id="1137" r:id="rId12"/>
    <p:sldId id="1105" r:id="rId13"/>
    <p:sldId id="1182" r:id="rId14"/>
    <p:sldId id="1125" r:id="rId15"/>
    <p:sldId id="1134" r:id="rId16"/>
    <p:sldId id="1121" r:id="rId17"/>
    <p:sldId id="1107" r:id="rId18"/>
    <p:sldId id="1108" r:id="rId19"/>
    <p:sldId id="1104" r:id="rId20"/>
    <p:sldId id="1109" r:id="rId21"/>
    <p:sldId id="1111" r:id="rId22"/>
    <p:sldId id="1114" r:id="rId23"/>
    <p:sldId id="1112" r:id="rId24"/>
    <p:sldId id="1119" r:id="rId25"/>
    <p:sldId id="1132" r:id="rId26"/>
    <p:sldId id="1133" r:id="rId27"/>
    <p:sldId id="1115" r:id="rId28"/>
    <p:sldId id="1185" r:id="rId29"/>
    <p:sldId id="1019" r:id="rId30"/>
  </p:sldIdLst>
  <p:sldSz cx="9144000" cy="6858000" type="screen4x3"/>
  <p:notesSz cx="7010400" cy="9296400"/>
  <p:custDataLst>
    <p:tags r:id="rId33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derico Graciano" initials="" lastIdx="7" clrIdx="0"/>
  <p:cmAuthor id="1" name="Weber, Peter" initials="W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FFCC"/>
    <a:srgbClr val="007E4B"/>
    <a:srgbClr val="FFCC99"/>
    <a:srgbClr val="800080"/>
    <a:srgbClr val="003366"/>
    <a:srgbClr val="970C34"/>
    <a:srgbClr val="CCECFF"/>
    <a:srgbClr val="FFCC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74423" autoAdjust="0"/>
  </p:normalViewPr>
  <p:slideViewPr>
    <p:cSldViewPr snapToGrid="0" showGuides="1">
      <p:cViewPr varScale="1">
        <p:scale>
          <a:sx n="70" d="100"/>
          <a:sy n="70" d="100"/>
        </p:scale>
        <p:origin x="-1362" y="-96"/>
      </p:cViewPr>
      <p:guideLst>
        <p:guide orient="horz" pos="379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191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773" tIns="30886" rIns="61773" bIns="30886" numCol="1" anchor="t" anchorCtr="0" compatLnSpc="1">
            <a:prstTxWarp prst="textNoShape">
              <a:avLst/>
            </a:prstTxWarp>
          </a:bodyPr>
          <a:lstStyle>
            <a:lvl1pPr defTabSz="617469">
              <a:defRPr sz="8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60" y="1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773" tIns="30886" rIns="61773" bIns="30886" numCol="1" anchor="t" anchorCtr="0" compatLnSpc="1">
            <a:prstTxWarp prst="textNoShape">
              <a:avLst/>
            </a:prstTxWarp>
          </a:bodyPr>
          <a:lstStyle>
            <a:lvl1pPr algn="r" defTabSz="617469">
              <a:defRPr sz="8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35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773" tIns="30886" rIns="61773" bIns="30886" numCol="1" anchor="b" anchorCtr="0" compatLnSpc="1">
            <a:prstTxWarp prst="textNoShape">
              <a:avLst/>
            </a:prstTxWarp>
          </a:bodyPr>
          <a:lstStyle>
            <a:lvl1pPr defTabSz="617469">
              <a:defRPr sz="8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60" y="8831135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773" tIns="30886" rIns="61773" bIns="30886" numCol="1" anchor="b" anchorCtr="0" compatLnSpc="1">
            <a:prstTxWarp prst="textNoShape">
              <a:avLst/>
            </a:prstTxWarp>
          </a:bodyPr>
          <a:lstStyle>
            <a:lvl1pPr algn="r" defTabSz="617469">
              <a:defRPr sz="800" b="0">
                <a:latin typeface="Arial" charset="0"/>
              </a:defRPr>
            </a:lvl1pPr>
          </a:lstStyle>
          <a:p>
            <a:fld id="{BDD160F7-8AF7-46C6-9FC4-0378C5E965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5286" name="hl"/>
          <p:cNvSpPr txBox="1">
            <a:spLocks noChangeArrowheads="1"/>
          </p:cNvSpPr>
          <p:nvPr/>
        </p:nvSpPr>
        <p:spPr bwMode="auto">
          <a:xfrm>
            <a:off x="0" y="0"/>
            <a:ext cx="70104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CH" sz="800" b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0186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>
            <a:lvl1pPr defTabSz="942452">
              <a:defRPr sz="1100" b="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60" y="1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>
            <a:lvl1pPr algn="r" defTabSz="942452">
              <a:defRPr sz="1100" b="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4" y="4416312"/>
            <a:ext cx="5608974" cy="418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6" tIns="47108" rIns="94216" bIns="47108" numCol="1" anchor="b" anchorCtr="0" compatLnSpc="1">
            <a:prstTxWarp prst="textNoShape">
              <a:avLst/>
            </a:prstTxWarp>
          </a:bodyPr>
          <a:lstStyle>
            <a:lvl1pPr defTabSz="942452">
              <a:defRPr sz="1100" b="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60" y="8831135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6" tIns="47108" rIns="94216" bIns="47108" numCol="1" anchor="b" anchorCtr="0" compatLnSpc="1">
            <a:prstTxWarp prst="textNoShape">
              <a:avLst/>
            </a:prstTxWarp>
          </a:bodyPr>
          <a:lstStyle>
            <a:lvl1pPr algn="r" defTabSz="942452">
              <a:defRPr sz="1100" b="0">
                <a:latin typeface="Arial" charset="0"/>
              </a:defRPr>
            </a:lvl1pPr>
          </a:lstStyle>
          <a:p>
            <a:fld id="{283B9226-B605-4E6B-B5D1-72506EE0770A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4344" name="hl"/>
          <p:cNvSpPr txBox="1">
            <a:spLocks noChangeArrowheads="1"/>
          </p:cNvSpPr>
          <p:nvPr/>
        </p:nvSpPr>
        <p:spPr bwMode="auto">
          <a:xfrm>
            <a:off x="0" y="0"/>
            <a:ext cx="70104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0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541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077" y="4416312"/>
            <a:ext cx="5612249" cy="4182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>
              <a:spcAft>
                <a:spcPts val="600"/>
              </a:spcAft>
            </a:pPr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5640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8742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4936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6872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4378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526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1345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 smtClean="0">
              <a:latin typeface="Arial" charset="0"/>
              <a:cs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59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885" indent="-285725" defTabSz="95559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2899" indent="-228580" defTabSz="95559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058" indent="-228580" defTabSz="95559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218" indent="-228580" defTabSz="95559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378" indent="-228580" defTabSz="95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537" indent="-228580" defTabSz="95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8697" indent="-228580" defTabSz="95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5856" indent="-228580" defTabSz="95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41A917D2-1BB1-4C82-A45D-6B1DA433F62F}" type="slidenum">
              <a:rPr lang="en-US" altLang="zh-CN" smtClean="0">
                <a:latin typeface="Arial" charset="0"/>
              </a:rPr>
              <a:pPr eaLnBrk="1" hangingPunct="1"/>
              <a:t>16</a:t>
            </a:fld>
            <a:endParaRPr lang="en-US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560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36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9792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15507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3792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432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670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C2BD3-5E2D-4236-A8C0-3A31E6E3C738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611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651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4745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8744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9270F-428D-42F7-B12B-5C6A46FD4276}" type="slidenum">
              <a:rPr lang="nl-NL"/>
              <a:pPr/>
              <a:t>7</a:t>
            </a:fld>
            <a:endParaRPr lang="nl-NL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9852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Relationship Id="rId9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9.xml"/><Relationship Id="rId7" Type="http://schemas.openxmlformats.org/officeDocument/2006/relationships/image" Target="../media/image1.png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3.xml"/><Relationship Id="rId10" Type="http://schemas.openxmlformats.org/officeDocument/2006/relationships/image" Target="../media/image3.emf"/><Relationship Id="rId4" Type="http://schemas.openxmlformats.org/officeDocument/2006/relationships/tags" Target="../tags/tag20.xml"/><Relationship Id="rId9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3.emf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tags" Target="../tags/tag35.xml"/><Relationship Id="rId11" Type="http://schemas.openxmlformats.org/officeDocument/2006/relationships/oleObject" Target="../embeddings/oleObject8.bin"/><Relationship Id="rId5" Type="http://schemas.openxmlformats.org/officeDocument/2006/relationships/tags" Target="../tags/tag34.xml"/><Relationship Id="rId10" Type="http://schemas.openxmlformats.org/officeDocument/2006/relationships/image" Target="../media/image6.png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53.xml"/><Relationship Id="rId7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oleObject" Target="../embeddings/oleObject13.bin"/><Relationship Id="rId2" Type="http://schemas.openxmlformats.org/officeDocument/2006/relationships/tags" Target="../tags/tag7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7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7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8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8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8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8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8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8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8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oleObject" Target="../embeddings/oleObject15.bin"/><Relationship Id="rId2" Type="http://schemas.openxmlformats.org/officeDocument/2006/relationships/tags" Target="../tags/tag9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9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6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02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3" name="Rectangle 3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auto">
          <a:xfrm>
            <a:off x="715963" y="2084388"/>
            <a:ext cx="64103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pic>
        <p:nvPicPr>
          <p:cNvPr id="296964" name="Picture 4" descr="DSM_cover_logo_contentpage_30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5" name="Picture 1" descr="PPT_image_04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70" name="Picture 10" descr="100-YoV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06363"/>
            <a:ext cx="2079625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1" name="hl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6CB021-5B3E-49BA-B4E2-4203E25C0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9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EDF989-A510-4A22-8BCC-2CF4B2214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3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 descr="DSM_cover_mult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6469" name="Rectangle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9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Rectangle 5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l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536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2133600"/>
            <a:ext cx="4024313" cy="137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133600"/>
            <a:ext cx="4024312" cy="137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03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78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4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180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499" name="Rectangle 3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auto">
          <a:xfrm>
            <a:off x="715963" y="2084388"/>
            <a:ext cx="64103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pic>
        <p:nvPicPr>
          <p:cNvPr id="618500" name="Picture 4" descr="DSM_cover_logo_contentpage_30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01" name="Picture 1" descr="PPT_image_04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9144000" cy="53276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08" name="Picture 12" descr="100-YoV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06363"/>
            <a:ext cx="2079625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509" name="hl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FD4546-7B95-4413-9746-9403D667C5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4614DA-689F-4457-AD89-5AC70E5B7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6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1F3F3E-4BAD-406B-9089-C0E6A93D6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1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583D6B-53E1-4EB9-A511-EC245D8FA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4DF333-388C-42E6-A93E-EEF8988AF3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7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FF6C9A-ECD6-42FC-A22A-3482E5326A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4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E16C6-9F71-4196-9B58-17031E74C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3BF603-819F-4E9D-AD66-3966AA2E14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79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688E7-3D61-4516-8929-B576ADB84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8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0FDD8E-1358-403F-93E5-1FB0B20964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7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2A5175-F95B-4C80-974E-956FFD86B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3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2" descr="DSM_cover_blue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1027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50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28" name="Text Box 4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15963" y="1265238"/>
            <a:ext cx="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41029" name="Text Box 5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22313" y="2565400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641030" name="Text Box 6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722313" y="2846388"/>
            <a:ext cx="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641031" name="Text Box 7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722313" y="3116263"/>
            <a:ext cx="1862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November 2, 2011</a:t>
            </a:r>
          </a:p>
        </p:txBody>
      </p:sp>
      <p:sp>
        <p:nvSpPr>
          <p:cNvPr id="641032" name="Text Box 8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722313" y="3943350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641033" name="Text Box 9"/>
          <p:cNvSpPr txBox="1"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0" y="0"/>
            <a:ext cx="914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/>
          </a:p>
        </p:txBody>
      </p:sp>
      <p:pic>
        <p:nvPicPr>
          <p:cNvPr id="641034" name="Picture 10" descr="100-YoV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06363"/>
            <a:ext cx="2079625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035" name="hl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30891C-B079-47A9-8D09-A280494CC5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7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B15DE0-4501-445E-B990-B8728CC47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3443F-2106-45AF-8659-FD74DEFD8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51188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0188" y="1773238"/>
            <a:ext cx="3151187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B96135-D339-451A-B8BC-FF34F5A85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BC77FE-0D0A-460C-BCD1-73AE1CC0B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1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4B6DF0-D203-4EC6-9F02-184118CE43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3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F296A3-0B75-4EDE-AE74-F589C9228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3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SM_cover_blu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24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2313" y="2565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313" y="28463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>
            <p:custDataLst>
              <p:tags r:id="rId5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5963" y="1284288"/>
            <a:ext cx="6546850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4678" y="4379071"/>
            <a:ext cx="6535737" cy="36933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2" name="hl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zh-CN" altLang="en-US" sz="850" b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3212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836FF-8C0B-4EF2-8680-A6D336F8A08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695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409912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7243F-8B87-4B6D-8E4F-503A773522D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49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51188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40188" y="1773238"/>
            <a:ext cx="3151187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1C38A-6F28-487C-8A56-62C8ED28841B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93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1997"/>
            <a:ext cx="8229600" cy="93564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36211"/>
            <a:ext cx="4040188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36211"/>
            <a:ext cx="404177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502A6-D8EC-4E37-B0FE-849F544B1F9E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95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21214-860F-4E7B-8210-2F0B818EC5D4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0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C719C-FDB6-46B8-A327-5D009124D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4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1CFDE-C2F0-490E-9AC9-58AAA4A8B88E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56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0325"/>
            <a:ext cx="3008313" cy="5847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400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ED687-0E44-401D-BEC6-A2054CE41C68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75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074950"/>
            <a:ext cx="5486400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3F6F-2D05-4F2E-AB07-060DAEECC7D7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7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3611582" y="1773238"/>
            <a:ext cx="10802957" cy="1373187"/>
          </a:xfrm>
        </p:spPr>
        <p:txBody>
          <a:bodyPr vert="eaVert"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93A41-4172-414A-AFAB-49444F46036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9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73713" y="784225"/>
            <a:ext cx="1871282" cy="2362200"/>
          </a:xfrm>
        </p:spPr>
        <p:txBody>
          <a:bodyPr vert="eaVert"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20327" y="784225"/>
            <a:ext cx="3600986" cy="2362200"/>
          </a:xfrm>
        </p:spPr>
        <p:txBody>
          <a:bodyPr vert="eaVert"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2C13-151F-476F-8582-2E375464F412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42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CB0C-E60E-45D6-8D81-C097B15D2197}" type="slidenum">
              <a:rPr lang="en-US" altLang="zh-CN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76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DSM_cover_multi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82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4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30250" y="4721225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0250" y="3613150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1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55FA36C-E8DE-4CB5-AE87-5E906FEF7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BE85826-F962-4D60-A44F-87296EB89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7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354138"/>
            <a:ext cx="3929063" cy="206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354138"/>
            <a:ext cx="3929062" cy="206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A444CBD-BE92-48E3-9060-0CF246C2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1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8E0C48-7B7B-4326-960C-3D2F0B525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F910BC5-78B1-4708-9930-87CC21C11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6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38E829A-BB46-4F4F-84E7-CCDAA94F4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3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4024D80-3814-4B6E-99F7-46439015F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5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93FA532-8E72-4D26-BBF4-E1AE440D4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5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1B03A87-4386-4ADA-A220-917D5904F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8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B12E8D1-3388-4ED2-B3E1-F652FC94B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420688"/>
            <a:ext cx="2008187" cy="2995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420688"/>
            <a:ext cx="5875338" cy="2995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FC69D4E-17F0-4A57-BA10-5FEA8A5A1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5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420688"/>
            <a:ext cx="8029575" cy="463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354138"/>
            <a:ext cx="8010525" cy="2062162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FE0BF4A-4D4D-483D-9467-AC673D07A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DSM_cover_multi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0" name="Rectangle 8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194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715963" y="1722438"/>
            <a:ext cx="6410325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27075" y="2662238"/>
            <a:ext cx="6400800" cy="36512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796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3ADDFDF3-8B1C-4DCE-BD57-07D28D1796D9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3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494682-C144-414F-B800-41BC70CB4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D9AA7C26-0E07-49AF-9A82-868D8277EC5E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825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5F5F5F"/>
                </a:solidFill>
              </a:rPr>
              <a:t>Page </a:t>
            </a:r>
            <a:fld id="{F214157B-69AF-4CA2-BE2A-59358F843ABE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7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5F5F5F"/>
                </a:solidFill>
              </a:rPr>
              <a:t>Page </a:t>
            </a:r>
            <a:fld id="{24AA31A5-45A4-49B0-8A7E-E464553B38F6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6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D7D617D5-ABFB-46AC-AF60-B8200EE0980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FBD34A19-EC3A-4FF5-9B05-81A2A3C1B4DB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4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50939C67-8760-42FB-B61A-C7535DEDEDD7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4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446B10F2-991E-429B-B3BB-3BCC6AC0A90B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5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8EB3852C-602F-4719-9DDB-00A4828A48B6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62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6575" y="773113"/>
            <a:ext cx="1631950" cy="2373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773113"/>
            <a:ext cx="4746625" cy="2373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E97420A9-7939-46B5-95B4-EB07AF13725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6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773113"/>
            <a:ext cx="6530975" cy="463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6600" y="1773238"/>
            <a:ext cx="3171825" cy="137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825" y="1773238"/>
            <a:ext cx="3171825" cy="137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36600" y="6499225"/>
            <a:ext cx="9525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3D72CB37-7FA7-4966-B9A7-FE64405F3AA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7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CA65B4-0C54-4D61-8B2F-0ACA2FCF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4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4729F4-1AE4-4865-8C10-B6140AB746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7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C896A4-FC20-419A-98E5-3FC788628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3.vml"/><Relationship Id="rId11" Type="http://schemas.openxmlformats.org/officeDocument/2006/relationships/oleObject" Target="../embeddings/oleObject3.bin"/><Relationship Id="rId5" Type="http://schemas.openxmlformats.org/officeDocument/2006/relationships/theme" Target="../theme/theme2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vmlDrawing" Target="../drawings/vmlDrawing5.v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7" Type="http://schemas.openxmlformats.org/officeDocument/2006/relationships/tags" Target="../tags/tag17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1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3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28.xml"/><Relationship Id="rId16" Type="http://schemas.openxmlformats.org/officeDocument/2006/relationships/tags" Target="../tags/tag27.xml"/><Relationship Id="rId20" Type="http://schemas.openxmlformats.org/officeDocument/2006/relationships/oleObject" Target="../embeddings/oleObject7.bin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ags" Target="../tags/tag22.xml"/><Relationship Id="rId5" Type="http://schemas.openxmlformats.org/officeDocument/2006/relationships/slideLayout" Target="../slideLayouts/slideLayout31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slideLayout" Target="../slideLayouts/slideLayout30.xml"/><Relationship Id="rId9" Type="http://schemas.openxmlformats.org/officeDocument/2006/relationships/vmlDrawing" Target="../drawings/vmlDrawing7.vml"/><Relationship Id="rId14" Type="http://schemas.openxmlformats.org/officeDocument/2006/relationships/tags" Target="../tags/tag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8.xml"/><Relationship Id="rId7" Type="http://schemas.openxmlformats.org/officeDocument/2006/relationships/oleObject" Target="../embeddings/oleObject9.bin"/><Relationship Id="rId2" Type="http://schemas.openxmlformats.org/officeDocument/2006/relationships/vmlDrawing" Target="../drawings/vmlDrawing9.vml"/><Relationship Id="rId1" Type="http://schemas.openxmlformats.org/officeDocument/2006/relationships/theme" Target="../theme/theme5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6.xml"/><Relationship Id="rId18" Type="http://schemas.openxmlformats.org/officeDocument/2006/relationships/tags" Target="../tags/tag4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21" Type="http://schemas.openxmlformats.org/officeDocument/2006/relationships/tags" Target="../tags/tag48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ags" Target="../tags/tag44.xml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ags" Target="../tags/tag51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10" Type="http://schemas.openxmlformats.org/officeDocument/2006/relationships/slideLayout" Target="../slideLayouts/slideLayout43.xml"/><Relationship Id="rId19" Type="http://schemas.openxmlformats.org/officeDocument/2006/relationships/tags" Target="../tags/tag4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10.vml"/><Relationship Id="rId22" Type="http://schemas.openxmlformats.org/officeDocument/2006/relationships/tags" Target="../tags/tag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7.xml"/><Relationship Id="rId18" Type="http://schemas.openxmlformats.org/officeDocument/2006/relationships/tags" Target="../tags/tag70.xml"/><Relationship Id="rId3" Type="http://schemas.openxmlformats.org/officeDocument/2006/relationships/slideLayout" Target="../slideLayouts/slideLayout48.xml"/><Relationship Id="rId21" Type="http://schemas.openxmlformats.org/officeDocument/2006/relationships/oleObject" Target="../embeddings/oleObject12.bin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ags" Target="../tags/tag69.xml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67.xml"/><Relationship Id="rId10" Type="http://schemas.openxmlformats.org/officeDocument/2006/relationships/slideLayout" Target="../slideLayouts/slideLayout55.xml"/><Relationship Id="rId19" Type="http://schemas.openxmlformats.org/officeDocument/2006/relationships/tags" Target="../tags/tag71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vmlDrawing" Target="../drawings/vmlDrawing12.vml"/><Relationship Id="rId22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8.xml"/><Relationship Id="rId18" Type="http://schemas.openxmlformats.org/officeDocument/2006/relationships/tags" Target="../tags/tag90.xml"/><Relationship Id="rId3" Type="http://schemas.openxmlformats.org/officeDocument/2006/relationships/slideLayout" Target="../slideLayouts/slideLayout60.xml"/><Relationship Id="rId21" Type="http://schemas.openxmlformats.org/officeDocument/2006/relationships/tags" Target="../tags/tag93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ags" Target="../tags/tag89.xml"/><Relationship Id="rId2" Type="http://schemas.openxmlformats.org/officeDocument/2006/relationships/slideLayout" Target="../slideLayouts/slideLayout59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ags" Target="../tags/tag8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7.xml"/><Relationship Id="rId19" Type="http://schemas.openxmlformats.org/officeDocument/2006/relationships/tags" Target="../tags/tag91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vmlDrawing" Target="../drawings/vmlDrawing14.vml"/><Relationship Id="rId22" Type="http://schemas.openxmlformats.org/officeDocument/2006/relationships/oleObject" Target="../embeddings/oleObject1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939" name="Rectangle 3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59" name="think-cell Slide" r:id="rId18" imgW="0" imgH="0" progId="TCLayout.ActiveDocument.1">
                  <p:embed/>
                </p:oleObj>
              </mc:Choice>
              <mc:Fallback>
                <p:oleObj name="think-cell Slide" r:id="rId18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5940" name="Picture 4" descr="DSM_cover_logo_contentpage_300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41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8188" y="6496050"/>
            <a:ext cx="19923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r>
              <a:rPr lang="en-US" altLang="zh-CN" sz="1000" b="0" dirty="0">
                <a:solidFill>
                  <a:schemeClr val="bg2"/>
                </a:solidFill>
                <a:ea typeface="SimSun" pitchFamily="2" charset="-122"/>
              </a:rPr>
              <a:t>Page</a:t>
            </a: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11557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fld id="{76F0F97B-E608-4965-B33D-17C5E448C31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95948" name="hl"/>
          <p:cNvSpPr txBox="1">
            <a:spLocks noChangeArrowheads="1"/>
          </p:cNvSpPr>
          <p:nvPr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5443" name="Rectangle 3" hidden="1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14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5444" name="Picture 4" descr="DSM_cover_logo_contentpage_300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5" name="Rectangle 5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0" y="0"/>
            <a:ext cx="81978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320" tIns="2743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445446" name="Rectangle 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736600" y="2133600"/>
            <a:ext cx="82010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hl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0" r:id="rId2"/>
    <p:sldLayoutId id="2147483692" r:id="rId3"/>
    <p:sldLayoutId id="214748369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474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6" name="think-cell Slide" r:id="rId18" imgW="0" imgH="0" progId="TCLayout.ActiveDocument.1">
                  <p:embed/>
                </p:oleObj>
              </mc:Choice>
              <mc:Fallback>
                <p:oleObj name="think-cell Slide" r:id="rId18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7475" name="Picture 3" descr="DSM_cover_logo_contentpage_300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76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8188" y="6496050"/>
            <a:ext cx="19923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r>
              <a:rPr lang="en-US" altLang="zh-CN" sz="1000" b="0">
                <a:solidFill>
                  <a:schemeClr val="bg2"/>
                </a:solidFill>
                <a:ea typeface="SimSun" pitchFamily="2" charset="-122"/>
              </a:rPr>
              <a:t>Page</a:t>
            </a:r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11557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fld id="{BA5B5B3F-9E01-46FD-895C-75E022358EE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17483" name="hl"/>
          <p:cNvSpPr txBox="1">
            <a:spLocks noChangeArrowheads="1"/>
          </p:cNvSpPr>
          <p:nvPr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002" name="Group 2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640003" name="Freeform 3"/>
            <p:cNvSpPr>
              <a:spLocks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40004" name="Freeform 4"/>
            <p:cNvSpPr>
              <a:spLocks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56" y="1220"/>
                  </a:lnTo>
                  <a:lnTo>
                    <a:pt x="5728" y="121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aphicFrame>
        <p:nvGraphicFramePr>
          <p:cNvPr id="640005" name="Rectangle 5" hidden="1"/>
          <p:cNvGraphicFramePr>
            <a:graphicFrameLocks/>
          </p:cNvGraphicFramePr>
          <p:nvPr>
            <p:custDataLst>
              <p:tags r:id="rId10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37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Rectangle 5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06" name="Rectangle 6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0" y="0"/>
            <a:ext cx="647223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320" tIns="2743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0007" name="Rectangle 7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736600" y="1773238"/>
            <a:ext cx="6454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40008" name="Picture 8" descr="DSM_cover_logo_contentpage_300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009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6600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000" b="0">
              <a:solidFill>
                <a:schemeClr val="bg2"/>
              </a:solidFill>
            </a:endParaRPr>
          </a:p>
        </p:txBody>
      </p:sp>
      <p:sp>
        <p:nvSpPr>
          <p:cNvPr id="640010" name="Rectangle 10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1133475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fld id="{950FCDBE-F657-4F08-97B8-DB0016EDF2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0011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6600" y="6499225"/>
            <a:ext cx="425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000" b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640012" name="Text Box 1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0"/>
            <a:ext cx="914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/>
          </a:p>
        </p:txBody>
      </p:sp>
      <p:sp>
        <p:nvSpPr>
          <p:cNvPr id="640018" name="hl"/>
          <p:cNvSpPr txBox="1">
            <a:spLocks noChangeArrowheads="1"/>
          </p:cNvSpPr>
          <p:nvPr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62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74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763" name="Picture 3" descr="DSM_cover_logo_contentpage_30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6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8188" y="6496050"/>
            <a:ext cx="19923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r>
              <a:rPr lang="en-US" altLang="zh-CN" sz="1000" b="0">
                <a:solidFill>
                  <a:schemeClr val="bg2"/>
                </a:solidFill>
                <a:ea typeface="SimSun" pitchFamily="2" charset="-122"/>
              </a:rPr>
              <a:t>Page</a:t>
            </a:r>
          </a:p>
        </p:txBody>
      </p:sp>
      <p:sp>
        <p:nvSpPr>
          <p:cNvPr id="757765" name="Rectangle 5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557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fld id="{4553BC5F-2139-49DA-AEA2-F8CAD04111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57771" name="hl"/>
          <p:cNvSpPr txBox="1">
            <a:spLocks noChangeArrowheads="1"/>
          </p:cNvSpPr>
          <p:nvPr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35" name="Freeform 23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24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7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100" name="think-cell Slide" r:id="rId25" imgW="0" imgH="0" progId="TCLayout.ActiveDocument.1">
                  <p:embed/>
                </p:oleObj>
              </mc:Choice>
              <mc:Fallback>
                <p:oleObj name="think-cell Slide" r:id="rId2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717550" y="784225"/>
            <a:ext cx="6472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736600" y="1773238"/>
            <a:ext cx="6454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1209675" y="654367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  <a:ea typeface="宋体" charset="-122"/>
              </a:defRPr>
            </a:lvl1pPr>
          </a:lstStyle>
          <a:p>
            <a:fld id="{498E7C9C-76E2-452F-AA2B-195D14CD5C1D}" type="slidenum">
              <a:rPr lang="en-US" altLang="zh-CN" b="0" smtClean="0">
                <a:solidFill>
                  <a:srgbClr val="5F5F5F"/>
                </a:solidFill>
              </a:rPr>
              <a:pPr/>
              <a:t>‹#›</a:t>
            </a:fld>
            <a:endParaRPr lang="en-US" altLang="zh-CN" b="0">
              <a:solidFill>
                <a:srgbClr val="5F5F5F"/>
              </a:solidFill>
            </a:endParaRPr>
          </a:p>
        </p:txBody>
      </p:sp>
      <p:pic>
        <p:nvPicPr>
          <p:cNvPr id="1031" name="Picture 15" descr="DSM_cover_logo_contentpage_300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6600" y="27940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sz="1000" b="0">
              <a:solidFill>
                <a:srgbClr val="5F5F5F"/>
              </a:solidFill>
            </a:endParaRPr>
          </a:p>
        </p:txBody>
      </p:sp>
      <p:sp>
        <p:nvSpPr>
          <p:cNvPr id="1033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6600" y="6499225"/>
            <a:ext cx="598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b="0" smtClean="0">
                <a:solidFill>
                  <a:srgbClr val="5F5F5F"/>
                </a:solidFill>
              </a:rPr>
              <a:t>Page</a:t>
            </a:r>
            <a:endParaRPr lang="en-US" sz="1000" b="0">
              <a:solidFill>
                <a:srgbClr val="5F5F5F"/>
              </a:solidFill>
            </a:endParaRPr>
          </a:p>
        </p:txBody>
      </p:sp>
      <p:sp>
        <p:nvSpPr>
          <p:cNvPr id="3" name="TextBox 2"/>
          <p:cNvSpPr txBox="1"/>
          <p:nvPr userDrawn="1">
            <p:custDataLst>
              <p:tags r:id="rId22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" name="hl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zh-CN" altLang="en-US" sz="850" b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5133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13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58" name="think-cell Slide" r:id="rId21" imgW="0" imgH="0" progId="TCLayout.ActiveDocument.1">
                  <p:embed/>
                </p:oleObj>
              </mc:Choice>
              <mc:Fallback>
                <p:oleObj name="think-cell Slide" r:id="rId21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9" descr="DSM_cover_logo_contentpage_300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717550" y="420688"/>
            <a:ext cx="80295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711200" y="1354138"/>
            <a:ext cx="8010525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566738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rgbClr val="5F5F5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b="0"/>
              <a:t>Page </a:t>
            </a:r>
            <a:fld id="{34C95A95-E924-4298-B5B8-03E2F1D79397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  <p:sp>
        <p:nvSpPr>
          <p:cNvPr id="1031" name="Text Box 4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3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3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3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30000"/>
        </a:lnSpc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70" name="Freeform 46"/>
            <p:cNvSpPr>
              <a:spLocks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1" name="Freeform 47"/>
            <p:cNvSpPr>
              <a:spLocks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56" y="1220"/>
                  </a:lnTo>
                  <a:lnTo>
                    <a:pt x="5728" y="121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037" name="Rectangle 13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70" name="think-cell Slide" r:id="rId22" imgW="0" imgH="0" progId="TCLayout.ActiveDocument.1">
                  <p:embed/>
                </p:oleObj>
              </mc:Choice>
              <mc:Fallback>
                <p:oleObj name="think-cell Slide" r:id="rId22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3" name="Picture 39" descr="DSM_cover_logo_contentpage_300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717550" y="773113"/>
            <a:ext cx="65309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736600" y="1773238"/>
            <a:ext cx="6496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7366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b="0">
                <a:solidFill>
                  <a:srgbClr val="5F5F5F"/>
                </a:solidFill>
                <a:cs typeface="Arial" pitchFamily="34" charset="0"/>
              </a:rPr>
              <a:t>Page </a:t>
            </a:r>
            <a:fld id="{4CB60DE4-0424-4103-9236-46A726D73268}" type="slidenum">
              <a:rPr lang="en-US" b="0">
                <a:solidFill>
                  <a:srgbClr val="5F5F5F"/>
                </a:solidFill>
                <a:cs typeface="Arial" pitchFamily="34" charset="0"/>
              </a:rPr>
              <a:pPr/>
              <a:t>‹#›</a:t>
            </a:fld>
            <a:endParaRPr lang="en-US" b="0">
              <a:solidFill>
                <a:srgbClr val="5F5F5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8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hyperlink" Target="http://www.sunscientific.com/What-is-ANS.html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103.xml"/><Relationship Id="rId7" Type="http://schemas.openxmlformats.org/officeDocument/2006/relationships/image" Target="../media/image31.wmf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://www.nasa.gov/topics/earth/features/health-sapping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airquality.ca/health/air-quality-and-health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www.icao.int/environmental-protection/Pages/Contaminants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9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6258" y="4146094"/>
            <a:ext cx="84296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CH" altLang="zh-CN" sz="2000" dirty="0" smtClean="0">
                <a:solidFill>
                  <a:schemeClr val="bg1"/>
                </a:solidFill>
                <a:ea typeface="SimSun" pitchFamily="2" charset="-122"/>
              </a:rPr>
              <a:t>Daniel Raederstorff, </a:t>
            </a:r>
            <a:r>
              <a:rPr lang="de-CH" altLang="zh-CN" sz="2000" dirty="0" err="1" smtClean="0">
                <a:solidFill>
                  <a:schemeClr val="bg1"/>
                </a:solidFill>
                <a:ea typeface="SimSun" pitchFamily="2" charset="-122"/>
              </a:rPr>
              <a:t>PhD</a:t>
            </a:r>
            <a:endParaRPr lang="de-CH" altLang="zh-CN" sz="2000" dirty="0" smtClean="0">
              <a:solidFill>
                <a:schemeClr val="bg1"/>
              </a:solidFill>
              <a:ea typeface="SimSun" pitchFamily="2" charset="-122"/>
            </a:endParaRPr>
          </a:p>
          <a:p>
            <a:r>
              <a:rPr lang="de-CH" altLang="zh-CN" sz="2000" dirty="0">
                <a:solidFill>
                  <a:schemeClr val="bg1"/>
                </a:solidFill>
                <a:ea typeface="SimSun" pitchFamily="2" charset="-122"/>
              </a:rPr>
              <a:t>Manfred Eggersdorfer, </a:t>
            </a:r>
            <a:r>
              <a:rPr lang="de-CH" altLang="zh-CN" sz="2000" dirty="0" err="1">
                <a:solidFill>
                  <a:schemeClr val="bg1"/>
                </a:solidFill>
                <a:ea typeface="SimSun" pitchFamily="2" charset="-122"/>
              </a:rPr>
              <a:t>PhD</a:t>
            </a:r>
            <a:endParaRPr lang="de-CH" altLang="zh-CN" sz="2000" dirty="0">
              <a:solidFill>
                <a:schemeClr val="bg1"/>
              </a:solidFill>
              <a:ea typeface="SimSun" pitchFamily="2" charset="-122"/>
            </a:endParaRPr>
          </a:p>
          <a:p>
            <a:endParaRPr lang="de-CH" altLang="zh-CN" sz="2000" b="0" dirty="0">
              <a:solidFill>
                <a:schemeClr val="bg1"/>
              </a:solidFill>
              <a:ea typeface="SimSun" pitchFamily="2" charset="-122"/>
            </a:endParaRPr>
          </a:p>
          <a:p>
            <a:r>
              <a:rPr lang="de-CH" altLang="zh-CN" sz="2000" b="0" dirty="0">
                <a:solidFill>
                  <a:schemeClr val="bg1"/>
                </a:solidFill>
                <a:ea typeface="SimSun" pitchFamily="2" charset="-122"/>
              </a:rPr>
              <a:t>DSM Nutritional Products, Kaiseraugst, </a:t>
            </a:r>
            <a:r>
              <a:rPr lang="de-CH" altLang="zh-CN" sz="2000" b="0" dirty="0" err="1" smtClean="0">
                <a:solidFill>
                  <a:schemeClr val="bg1"/>
                </a:solidFill>
                <a:ea typeface="SimSun" pitchFamily="2" charset="-122"/>
              </a:rPr>
              <a:t>Switzerland</a:t>
            </a:r>
            <a:endParaRPr lang="de-CH" altLang="zh-CN" sz="2000" b="0" dirty="0" smtClean="0">
              <a:solidFill>
                <a:schemeClr val="bg1"/>
              </a:solidFill>
              <a:ea typeface="SimSun" pitchFamily="2" charset="-122"/>
            </a:endParaRPr>
          </a:p>
          <a:p>
            <a:endParaRPr lang="de-CH" altLang="zh-CN" b="0" i="1" dirty="0" smtClean="0">
              <a:solidFill>
                <a:schemeClr val="bg1"/>
              </a:solidFill>
              <a:ea typeface="SimSun" pitchFamily="2" charset="-122"/>
            </a:endParaRPr>
          </a:p>
          <a:p>
            <a:r>
              <a:rPr lang="en-US" altLang="zh-CN" b="0" i="1" dirty="0">
                <a:solidFill>
                  <a:schemeClr val="bg1"/>
                </a:solidFill>
                <a:ea typeface="SimSun" pitchFamily="2" charset="-122"/>
              </a:rPr>
              <a:t>3rd International Conference on Nutrition &amp; Food Sciences </a:t>
            </a:r>
          </a:p>
          <a:p>
            <a:r>
              <a:rPr lang="en-US" altLang="zh-CN" b="0" i="1" dirty="0">
                <a:solidFill>
                  <a:schemeClr val="bg1"/>
                </a:solidFill>
                <a:ea typeface="SimSun" pitchFamily="2" charset="-122"/>
              </a:rPr>
              <a:t>Valencia, September 23-25, </a:t>
            </a:r>
            <a:r>
              <a:rPr lang="en-US" altLang="zh-CN" b="0" i="1" dirty="0" smtClean="0">
                <a:solidFill>
                  <a:schemeClr val="bg1"/>
                </a:solidFill>
                <a:ea typeface="SimSun" pitchFamily="2" charset="-122"/>
              </a:rPr>
              <a:t>2014</a:t>
            </a:r>
            <a:endParaRPr lang="en-US" altLang="zh-CN" b="0" i="1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10694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6257" y="1590745"/>
            <a:ext cx="79787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altLang="zh-CN" sz="2400" u="sng" dirty="0">
                <a:solidFill>
                  <a:schemeClr val="bg1"/>
                </a:solidFill>
                <a:latin typeface="Trebuchet MS" pitchFamily="34" charset="0"/>
                <a:ea typeface="SimSun" pitchFamily="2" charset="-122"/>
              </a:rPr>
              <a:t>Nutritional solutions for a healthy life</a:t>
            </a:r>
          </a:p>
          <a:p>
            <a:pPr>
              <a:spcAft>
                <a:spcPts val="0"/>
              </a:spcAft>
            </a:pPr>
            <a:endParaRPr lang="en-US" altLang="zh-CN" sz="2800" dirty="0" smtClean="0">
              <a:solidFill>
                <a:schemeClr val="bg1"/>
              </a:solidFill>
              <a:latin typeface="Trebuchet MS" pitchFamily="34" charset="0"/>
              <a:ea typeface="SimSun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Trebuchet MS" pitchFamily="34" charset="0"/>
                <a:ea typeface="SimSun" pitchFamily="2" charset="-122"/>
              </a:rPr>
              <a:t>Nutritional Solutions to Counteract the Impact of Air Pollution: </a:t>
            </a:r>
          </a:p>
          <a:p>
            <a:pPr>
              <a:spcAft>
                <a:spcPts val="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Trebuchet MS" pitchFamily="34" charset="0"/>
                <a:ea typeface="SimSun" pitchFamily="2" charset="-122"/>
              </a:rPr>
              <a:t>A BCDEF solution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3" y="217112"/>
            <a:ext cx="764711" cy="93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1520"/>
          </a:xfrm>
        </p:spPr>
        <p:txBody>
          <a:bodyPr/>
          <a:lstStyle/>
          <a:p>
            <a:r>
              <a:rPr lang="en-US" dirty="0"/>
              <a:t>Heart rate variability (HRV)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6075" y="1165821"/>
            <a:ext cx="5554393" cy="452761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0975" indent="-180975">
              <a:spcAft>
                <a:spcPts val="600"/>
              </a:spcAft>
            </a:pPr>
            <a:r>
              <a:rPr lang="en-US" sz="1600" b="0" kern="0" dirty="0" smtClean="0"/>
              <a:t>HRV is regulated by the autonomic nervous system (ANS) and is used to </a:t>
            </a:r>
            <a:r>
              <a:rPr lang="en-US" sz="1600" kern="0" dirty="0" smtClean="0">
                <a:solidFill>
                  <a:schemeClr val="tx2"/>
                </a:solidFill>
              </a:rPr>
              <a:t>assess the integrity of the ANS</a:t>
            </a:r>
          </a:p>
          <a:p>
            <a:pPr marL="180975" indent="-180975">
              <a:spcAft>
                <a:spcPts val="600"/>
              </a:spcAft>
            </a:pPr>
            <a:r>
              <a:rPr lang="en-US" sz="1600" b="0" kern="0" dirty="0" smtClean="0"/>
              <a:t>HRV measures the fluctuation between heart beats</a:t>
            </a:r>
          </a:p>
          <a:p>
            <a:pPr marL="685800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0" kern="0" dirty="0" smtClean="0">
                <a:solidFill>
                  <a:schemeClr val="tx2">
                    <a:lumMod val="75000"/>
                  </a:schemeClr>
                </a:solidFill>
              </a:rPr>
              <a:t>Time-domain indices of HRV:</a:t>
            </a:r>
            <a:r>
              <a:rPr lang="en-US" sz="1600" b="0" kern="0" dirty="0" smtClean="0"/>
              <a:t/>
            </a:r>
            <a:br>
              <a:rPr lang="en-US" sz="1600" b="0" kern="0" dirty="0" smtClean="0"/>
            </a:br>
            <a:r>
              <a:rPr lang="en-US" sz="1600" b="0" kern="0" dirty="0" smtClean="0"/>
              <a:t>SDNN is the standard deviation of all normal beat-to-beat interval (RR intervals) over a period of time.  In young adults it is about 40-60 </a:t>
            </a:r>
            <a:r>
              <a:rPr lang="en-US" sz="1600" b="0" kern="0" dirty="0" err="1" smtClean="0"/>
              <a:t>ms.</a:t>
            </a:r>
            <a:r>
              <a:rPr lang="en-US" sz="1600" b="0" kern="0" dirty="0" smtClean="0"/>
              <a:t> </a:t>
            </a:r>
          </a:p>
          <a:p>
            <a:pPr marL="685800"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0" kern="0" dirty="0" smtClean="0">
                <a:solidFill>
                  <a:schemeClr val="tx2">
                    <a:lumMod val="75000"/>
                  </a:schemeClr>
                </a:solidFill>
              </a:rPr>
              <a:t>Frequency-domain indices of HRV: </a:t>
            </a:r>
            <a:r>
              <a:rPr lang="en-US" sz="1600" b="0" kern="0" dirty="0" smtClean="0"/>
              <a:t>Analysis of the fluctuations in the frequency domains</a:t>
            </a:r>
          </a:p>
          <a:p>
            <a:pPr marL="1076325" lvl="2" indent="-2190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0" kern="0" dirty="0" smtClean="0"/>
              <a:t>Analysis in the High frequency (HF) range reflect exclusively parasympathetic activity</a:t>
            </a:r>
          </a:p>
          <a:p>
            <a:pPr marL="1076325" lvl="2" indent="-2190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0" kern="0" dirty="0" smtClean="0"/>
              <a:t>Analysis in the Low frequency (LF) range reflect mainly sympathetic activity</a:t>
            </a:r>
          </a:p>
          <a:p>
            <a:pPr>
              <a:spcAft>
                <a:spcPts val="600"/>
              </a:spcAft>
            </a:pPr>
            <a:r>
              <a:rPr lang="en-US" sz="1600" b="0" kern="0" dirty="0" smtClean="0">
                <a:solidFill>
                  <a:schemeClr val="tx2">
                    <a:lumMod val="75000"/>
                  </a:schemeClr>
                </a:solidFill>
              </a:rPr>
              <a:t>A reduction in HRV is positively correlated with increased cardiac morbidity and mortality.</a:t>
            </a:r>
          </a:p>
        </p:txBody>
      </p:sp>
      <p:pic>
        <p:nvPicPr>
          <p:cNvPr id="5" name="Picture 2" descr="http://www.polar.com/e_manuals/RCX5/Polar_RCX5_user_manual_English/images/Products/RCX5/Emanual/eManual_Sabrina/Images/HR_variability_RGB_150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1337" y="1172944"/>
            <a:ext cx="2565766" cy="100911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448" y="4958415"/>
            <a:ext cx="2478186" cy="93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31337" y="4588391"/>
            <a:ext cx="2864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5"/>
              </a:rPr>
              <a:t>http://</a:t>
            </a:r>
            <a:r>
              <a:rPr lang="en-US" sz="900" dirty="0" smtClean="0">
                <a:hlinkClick r:id="rId5"/>
              </a:rPr>
              <a:t>www.sunscientific.com/What-is-ANS.html</a:t>
            </a:r>
            <a:r>
              <a:rPr lang="en-US" sz="900" dirty="0" smtClean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5448" y="2236043"/>
            <a:ext cx="2307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HRV declines with age</a:t>
            </a:r>
            <a:endParaRPr lang="en-US" sz="1600" dirty="0"/>
          </a:p>
        </p:txBody>
      </p:sp>
      <p:sp>
        <p:nvSpPr>
          <p:cNvPr id="9" name="Shape 369"/>
          <p:cNvSpPr/>
          <p:nvPr/>
        </p:nvSpPr>
        <p:spPr>
          <a:xfrm>
            <a:off x="226417" y="1066482"/>
            <a:ext cx="5778953" cy="4523434"/>
          </a:xfrm>
          <a:prstGeom prst="roundRect">
            <a:avLst>
              <a:gd name="adj" fmla="val 4395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82" y="2607140"/>
            <a:ext cx="3039095" cy="179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41636" y="2581135"/>
            <a:ext cx="3177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ms</a:t>
            </a:r>
            <a:endParaRPr lang="en-US" sz="800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453877" y="5830294"/>
            <a:ext cx="5049652" cy="780120"/>
          </a:xfrm>
          <a:prstGeom prst="roundRect">
            <a:avLst>
              <a:gd name="adj" fmla="val 42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HRV parameters are early indicators of body stress and disease.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pollution and HRV among elderly in Mexico 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7458" y="1737510"/>
            <a:ext cx="4072567" cy="332398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3038" indent="-173038"/>
            <a:r>
              <a:rPr lang="en-US" b="0" kern="0" dirty="0" smtClean="0"/>
              <a:t>In Mexico City, 34 nursing home residents underwent heart rate variability analysis every other </a:t>
            </a:r>
            <a:br>
              <a:rPr lang="en-US" b="0" kern="0" dirty="0" smtClean="0"/>
            </a:br>
            <a:r>
              <a:rPr lang="en-US" b="0" kern="0" dirty="0" smtClean="0"/>
              <a:t>day for 3 months. </a:t>
            </a:r>
          </a:p>
          <a:p>
            <a:pPr marL="173038" indent="-173038"/>
            <a:endParaRPr lang="en-US" b="0" kern="0" dirty="0" smtClean="0"/>
          </a:p>
          <a:p>
            <a:pPr marL="173038" indent="-173038"/>
            <a:r>
              <a:rPr lang="en-US" b="0" kern="0" dirty="0" smtClean="0"/>
              <a:t>24-hour average levels of PM2.5</a:t>
            </a:r>
          </a:p>
          <a:p>
            <a:pPr marL="534988" lvl="2" indent="-134938">
              <a:buFont typeface="Trebuchet MS" panose="020B0603020202020204" pitchFamily="34" charset="0"/>
              <a:buChar char="–"/>
            </a:pPr>
            <a:r>
              <a:rPr lang="en-US" b="0" kern="0" dirty="0" smtClean="0"/>
              <a:t>Indoor PM2.5: 15-67 g/m</a:t>
            </a:r>
            <a:r>
              <a:rPr lang="en-US" b="0" kern="0" baseline="30000" dirty="0" smtClean="0">
                <a:cs typeface="Arial" pitchFamily="34" charset="0"/>
              </a:rPr>
              <a:t>3</a:t>
            </a:r>
            <a:endParaRPr lang="en-US" b="0" kern="0" dirty="0" smtClean="0"/>
          </a:p>
          <a:p>
            <a:pPr marL="534988" lvl="2" indent="-134938">
              <a:buFont typeface="Trebuchet MS" panose="020B0603020202020204" pitchFamily="34" charset="0"/>
              <a:buChar char="–"/>
            </a:pPr>
            <a:r>
              <a:rPr lang="en-US" b="0" kern="0" dirty="0" smtClean="0"/>
              <a:t>Outdoor PM2.5: 9-87 g/m</a:t>
            </a:r>
            <a:r>
              <a:rPr lang="en-US" b="0" kern="0" baseline="30000" dirty="0" smtClean="0">
                <a:cs typeface="Arial" pitchFamily="34" charset="0"/>
              </a:rPr>
              <a:t>3</a:t>
            </a:r>
          </a:p>
          <a:p>
            <a:pPr marL="534988" lvl="2" indent="-134938">
              <a:buFont typeface="Trebuchet MS" panose="020B0603020202020204" pitchFamily="34" charset="0"/>
              <a:buChar char="–"/>
            </a:pPr>
            <a:endParaRPr lang="en-US" b="0" kern="0" dirty="0" smtClean="0"/>
          </a:p>
          <a:p>
            <a:pPr marL="173038" indent="-173038"/>
            <a:r>
              <a:rPr lang="en-US" b="0" kern="0" dirty="0" smtClean="0"/>
              <a:t>Daily 1-hour max. ozone levels: </a:t>
            </a:r>
            <a:br>
              <a:rPr lang="en-US" b="0" kern="0" dirty="0" smtClean="0"/>
            </a:br>
            <a:r>
              <a:rPr lang="en-US" b="0" kern="0" dirty="0" smtClean="0"/>
              <a:t>47-228 ppb</a:t>
            </a:r>
          </a:p>
          <a:p>
            <a:endParaRPr lang="en-US" b="0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73" y="2227005"/>
            <a:ext cx="4113647" cy="251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51585" y="2009224"/>
            <a:ext cx="96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HRV-LF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74672" y="2007833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HRV-HF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49119" y="544547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Holguin et al. 2003</a:t>
            </a:r>
            <a:endParaRPr lang="en-US" b="0" dirty="0"/>
          </a:p>
        </p:txBody>
      </p:sp>
      <p:sp>
        <p:nvSpPr>
          <p:cNvPr id="9" name="Shape 369"/>
          <p:cNvSpPr/>
          <p:nvPr/>
        </p:nvSpPr>
        <p:spPr>
          <a:xfrm>
            <a:off x="502128" y="1653082"/>
            <a:ext cx="3966358" cy="3281230"/>
          </a:xfrm>
          <a:prstGeom prst="roundRect">
            <a:avLst>
              <a:gd name="adj" fmla="val 4395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sp>
        <p:nvSpPr>
          <p:cNvPr id="10" name="Shape 369"/>
          <p:cNvSpPr/>
          <p:nvPr/>
        </p:nvSpPr>
        <p:spPr>
          <a:xfrm>
            <a:off x="4829754" y="1207699"/>
            <a:ext cx="4148854" cy="3930772"/>
          </a:xfrm>
          <a:prstGeom prst="roundRect">
            <a:avLst>
              <a:gd name="adj" fmla="val 4395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86809" y="5370048"/>
            <a:ext cx="6291405" cy="1079034"/>
          </a:xfrm>
          <a:prstGeom prst="roundRect">
            <a:avLst>
              <a:gd name="adj" fmla="val 42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3038" indent="-173038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folHlink"/>
                </a:solidFill>
              </a:rPr>
              <a:t>PM2.5 exposure significantly reduced high frequency component of HRV in elderly. </a:t>
            </a:r>
          </a:p>
          <a:p>
            <a:pPr marL="173038" indent="-173038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folHlink"/>
                </a:solidFill>
              </a:rPr>
              <a:t>Hypertensive subjects are more susceptible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99727" y="1309743"/>
            <a:ext cx="3589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b="1" dirty="0" smtClean="0">
                <a:latin typeface="Arial" pitchFamily="34" charset="0"/>
                <a:cs typeface="Arial" pitchFamily="34" charset="0"/>
              </a:rPr>
              <a:t>Change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in HRV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10 µg/m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increase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PM2.5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39" y="431677"/>
            <a:ext cx="8029575" cy="935641"/>
          </a:xfrm>
        </p:spPr>
        <p:txBody>
          <a:bodyPr/>
          <a:lstStyle/>
          <a:p>
            <a:r>
              <a:rPr lang="en-US" dirty="0" smtClean="0"/>
              <a:t>Cardiac autonomic changes in elderly supplemented  with fish oil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38E829A-BB46-4F4F-84E7-CCDAA94F419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31534" y="557606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Holguin et al. 2005</a:t>
            </a:r>
            <a:endParaRPr lang="en-US" b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4916" y="1969085"/>
            <a:ext cx="4125624" cy="278273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3038" indent="-173038">
              <a:spcAft>
                <a:spcPts val="600"/>
              </a:spcAft>
            </a:pPr>
            <a:r>
              <a:rPr lang="en-US" b="0" kern="0" dirty="0" smtClean="0"/>
              <a:t>Elderly subjects </a:t>
            </a:r>
            <a:r>
              <a:rPr lang="en-US" b="0" kern="0" dirty="0"/>
              <a:t>(</a:t>
            </a:r>
            <a:r>
              <a:rPr lang="en-US" b="0" kern="0" dirty="0" smtClean="0"/>
              <a:t>n=58) consumed 2 g/d of either fish oil or soy oil for 4 </a:t>
            </a:r>
            <a:r>
              <a:rPr lang="en-US" b="0" kern="0" dirty="0"/>
              <a:t>months </a:t>
            </a:r>
            <a:r>
              <a:rPr lang="en-US" b="0" kern="0" dirty="0" smtClean="0"/>
              <a:t>after a </a:t>
            </a:r>
            <a:r>
              <a:rPr lang="en-US" b="0" kern="0" dirty="0"/>
              <a:t>2 months </a:t>
            </a:r>
            <a:r>
              <a:rPr lang="en-US" b="0" kern="0" dirty="0" smtClean="0"/>
              <a:t>pre-supplementation period to </a:t>
            </a:r>
            <a:r>
              <a:rPr lang="en-US" b="0" kern="0" dirty="0"/>
              <a:t>establish an HRV baseline for each participant </a:t>
            </a:r>
            <a:r>
              <a:rPr lang="en-US" b="0" kern="0" dirty="0" smtClean="0"/>
              <a:t>.</a:t>
            </a:r>
          </a:p>
          <a:p>
            <a:pPr marL="173038" indent="-173038">
              <a:spcAft>
                <a:spcPts val="600"/>
              </a:spcAft>
            </a:pPr>
            <a:r>
              <a:rPr lang="en-US" b="0" kern="0" dirty="0" smtClean="0"/>
              <a:t>Time-domain and frequency-domain analysis of HRV was measured</a:t>
            </a:r>
            <a:endParaRPr lang="en-US" b="0" kern="0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37458" y="5404566"/>
            <a:ext cx="5049652" cy="780120"/>
          </a:xfrm>
          <a:prstGeom prst="roundRect">
            <a:avLst>
              <a:gd name="adj" fmla="val 42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Fish oil was associated with a significant increase in HRV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5228" y="4995978"/>
            <a:ext cx="2111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† </a:t>
            </a:r>
            <a:r>
              <a:rPr lang="en-US" sz="1400" dirty="0" err="1" smtClean="0"/>
              <a:t>log10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err="1" smtClean="0"/>
              <a:t>ms</a:t>
            </a:r>
            <a:r>
              <a:rPr lang="en-US" sz="1400" baseline="30000" dirty="0" err="1" smtClean="0"/>
              <a:t>2</a:t>
            </a:r>
            <a:r>
              <a:rPr lang="en-US" sz="1400" dirty="0" smtClean="0"/>
              <a:t>)/100,000</a:t>
            </a:r>
            <a:endParaRPr lang="en-US" sz="1400" dirty="0"/>
          </a:p>
          <a:p>
            <a:r>
              <a:rPr lang="en-US" sz="1400" dirty="0" smtClean="0"/>
              <a:t>‡ </a:t>
            </a:r>
            <a:r>
              <a:rPr lang="en-US" sz="1400" dirty="0" err="1" smtClean="0"/>
              <a:t>log10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err="1" smtClean="0"/>
              <a:t>ms</a:t>
            </a:r>
            <a:r>
              <a:rPr lang="en-US" sz="1400" baseline="30000" dirty="0" err="1"/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856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86" y="2191057"/>
            <a:ext cx="4687569" cy="28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hape 369"/>
          <p:cNvSpPr/>
          <p:nvPr/>
        </p:nvSpPr>
        <p:spPr>
          <a:xfrm>
            <a:off x="412273" y="1886585"/>
            <a:ext cx="4240026" cy="2778453"/>
          </a:xfrm>
          <a:prstGeom prst="roundRect">
            <a:avLst>
              <a:gd name="adj" fmla="val 4395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72713" y="1671141"/>
            <a:ext cx="3666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/>
              <a:t>Net change from baseline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55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310906"/>
            <a:ext cx="8029575" cy="935641"/>
          </a:xfrm>
        </p:spPr>
        <p:txBody>
          <a:bodyPr/>
          <a:lstStyle/>
          <a:p>
            <a:r>
              <a:rPr lang="en-US" dirty="0"/>
              <a:t>Omgea-3 PUFA </a:t>
            </a:r>
            <a:r>
              <a:rPr lang="en-US" dirty="0" smtClean="0"/>
              <a:t>presented HRV reductions associated with PM2.5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38E829A-BB46-4F4F-84E7-CCDAA94F419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91637" y="6455786"/>
            <a:ext cx="213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Romieu</a:t>
            </a:r>
            <a:r>
              <a:rPr lang="en-US" b="0" dirty="0" smtClean="0"/>
              <a:t> et al. 2005</a:t>
            </a:r>
            <a:endParaRPr lang="en-US" b="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47675" y="5647667"/>
            <a:ext cx="5049652" cy="780120"/>
          </a:xfrm>
          <a:prstGeom prst="roundRect">
            <a:avLst>
              <a:gd name="adj" fmla="val 42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Fish oil significantly decreased the negative impact of PM2.5 on HRV in elderly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hape 369"/>
          <p:cNvSpPr/>
          <p:nvPr/>
        </p:nvSpPr>
        <p:spPr>
          <a:xfrm>
            <a:off x="492807" y="1575916"/>
            <a:ext cx="3009518" cy="3944993"/>
          </a:xfrm>
          <a:prstGeom prst="roundRect">
            <a:avLst>
              <a:gd name="adj" fmla="val 4395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1898" y="1660798"/>
            <a:ext cx="2715881" cy="386011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3038" indent="-173038">
              <a:spcAft>
                <a:spcPts val="600"/>
              </a:spcAft>
            </a:pPr>
            <a:r>
              <a:rPr lang="en-US" b="0" kern="0" dirty="0" smtClean="0"/>
              <a:t>Elderly from a nursing home (n=50, &gt;60 y) received 2g/d of either or fish oil or soy oil for 5 </a:t>
            </a:r>
            <a:r>
              <a:rPr lang="en-US" b="0" kern="0" dirty="0"/>
              <a:t>months </a:t>
            </a:r>
            <a:r>
              <a:rPr lang="en-US" b="0" kern="0" dirty="0" smtClean="0"/>
              <a:t>after a </a:t>
            </a:r>
            <a:r>
              <a:rPr lang="en-US" b="0" kern="0" dirty="0"/>
              <a:t>1</a:t>
            </a:r>
            <a:r>
              <a:rPr lang="en-US" b="0" kern="0" dirty="0" smtClean="0"/>
              <a:t> </a:t>
            </a:r>
            <a:r>
              <a:rPr lang="en-US" b="0" kern="0" dirty="0"/>
              <a:t>months </a:t>
            </a:r>
            <a:r>
              <a:rPr lang="en-US" b="0" kern="0" dirty="0" smtClean="0"/>
              <a:t>pre-supplementation.</a:t>
            </a:r>
          </a:p>
          <a:p>
            <a:pPr marL="173038" indent="-173038">
              <a:spcAft>
                <a:spcPts val="600"/>
              </a:spcAft>
            </a:pPr>
            <a:r>
              <a:rPr lang="en-US" b="0" kern="0" dirty="0" smtClean="0"/>
              <a:t>Indoor mean PM2.5 levels: 18.6 µg/m</a:t>
            </a:r>
            <a:r>
              <a:rPr lang="en-US" b="0" kern="0" baseline="30000" dirty="0" smtClean="0"/>
              <a:t>3</a:t>
            </a:r>
            <a:r>
              <a:rPr lang="en-US" b="0" kern="0" dirty="0" smtClean="0"/>
              <a:t> (8 SD).</a:t>
            </a:r>
          </a:p>
          <a:p>
            <a:pPr marL="173038" indent="-173038">
              <a:spcAft>
                <a:spcPts val="600"/>
              </a:spcAft>
            </a:pPr>
            <a:r>
              <a:rPr lang="en-US" b="0" kern="0" dirty="0" smtClean="0"/>
              <a:t>Parameters: Time- and frequency domain analysis of HRV</a:t>
            </a:r>
          </a:p>
        </p:txBody>
      </p:sp>
      <p:pic>
        <p:nvPicPr>
          <p:cNvPr id="856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67" y="2172870"/>
            <a:ext cx="5004241" cy="34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7611" y="2003593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Fish oil 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7611" y="3727537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Control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0890" y="1886075"/>
            <a:ext cx="908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HRV-HF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5749" y="1909233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SDNN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35855" y="1387036"/>
            <a:ext cx="4373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C</a:t>
            </a:r>
            <a:r>
              <a:rPr lang="en-US" altLang="zh-CN" sz="1600" b="1" dirty="0" smtClean="0"/>
              <a:t>hange in HRV for an increase in 1 SD (</a:t>
            </a:r>
            <a:r>
              <a:rPr lang="en-US" altLang="zh-CN" sz="1600" dirty="0"/>
              <a:t>8 </a:t>
            </a:r>
            <a:r>
              <a:rPr lang="en-US" altLang="zh-CN" sz="1600" dirty="0" smtClean="0"/>
              <a:t>µg/m</a:t>
            </a:r>
            <a:r>
              <a:rPr lang="en-US" altLang="zh-CN" sz="1600" baseline="30000" dirty="0" smtClean="0"/>
              <a:t>3</a:t>
            </a:r>
            <a:r>
              <a:rPr lang="en-US" altLang="zh-CN" sz="1600" b="1" dirty="0" smtClean="0"/>
              <a:t>) of PM2.5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58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132"/>
            <a:ext cx="8229600" cy="1012181"/>
          </a:xfrm>
        </p:spPr>
        <p:txBody>
          <a:bodyPr/>
          <a:lstStyle/>
          <a:p>
            <a:r>
              <a:rPr lang="en-US" dirty="0" smtClean="0"/>
              <a:t>Omgea-3 PUFA enhanced antioxidant defense in elderly exposed to PM2.5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Shape 369"/>
          <p:cNvSpPr/>
          <p:nvPr/>
        </p:nvSpPr>
        <p:spPr>
          <a:xfrm>
            <a:off x="902228" y="1644925"/>
            <a:ext cx="4549665" cy="2865352"/>
          </a:xfrm>
          <a:prstGeom prst="roundRect">
            <a:avLst>
              <a:gd name="adj" fmla="val 4395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4248" y="1727545"/>
            <a:ext cx="4125624" cy="278273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3038" indent="-173038">
              <a:spcAft>
                <a:spcPts val="600"/>
              </a:spcAft>
            </a:pPr>
            <a:r>
              <a:rPr lang="en-US" b="0" kern="0" dirty="0" smtClean="0"/>
              <a:t>Elderly from a nursing home (n=52, &gt;60 y) received 2g/d of either or fish oil or soy oil for 4 </a:t>
            </a:r>
            <a:r>
              <a:rPr lang="en-US" b="0" kern="0" dirty="0"/>
              <a:t>months </a:t>
            </a:r>
            <a:r>
              <a:rPr lang="en-US" b="0" kern="0" dirty="0" smtClean="0"/>
              <a:t>after a </a:t>
            </a:r>
            <a:r>
              <a:rPr lang="en-US" b="0" kern="0" dirty="0"/>
              <a:t>3</a:t>
            </a:r>
            <a:r>
              <a:rPr lang="en-US" b="0" kern="0" dirty="0" smtClean="0"/>
              <a:t> </a:t>
            </a:r>
            <a:r>
              <a:rPr lang="en-US" b="0" kern="0" dirty="0"/>
              <a:t>months </a:t>
            </a:r>
            <a:r>
              <a:rPr lang="en-US" b="0" kern="0" dirty="0" smtClean="0"/>
              <a:t>pre-supplementation.</a:t>
            </a:r>
          </a:p>
          <a:p>
            <a:pPr marL="173038" indent="-173038">
              <a:spcAft>
                <a:spcPts val="600"/>
              </a:spcAft>
            </a:pPr>
            <a:r>
              <a:rPr lang="en-US" b="0" kern="0" dirty="0" smtClean="0"/>
              <a:t>Indoor mean daily levels of PM2.5 38.7 µg/m</a:t>
            </a:r>
            <a:r>
              <a:rPr lang="en-US" b="0" kern="0" baseline="30000" dirty="0" smtClean="0"/>
              <a:t>3</a:t>
            </a:r>
            <a:r>
              <a:rPr lang="en-US" b="0" kern="0" dirty="0" smtClean="0"/>
              <a:t> (14.7 SD).</a:t>
            </a:r>
          </a:p>
          <a:p>
            <a:pPr marL="173038" indent="-173038">
              <a:spcAft>
                <a:spcPts val="600"/>
              </a:spcAft>
            </a:pPr>
            <a:r>
              <a:rPr lang="en-US" b="0" kern="0" dirty="0" smtClean="0"/>
              <a:t>Parameters: superoxide dismutase (SOD), glutathione (GSH) and </a:t>
            </a:r>
            <a:r>
              <a:rPr lang="en-US" b="0" kern="0" dirty="0" err="1" smtClean="0"/>
              <a:t>lipoperoxidation</a:t>
            </a:r>
            <a:r>
              <a:rPr lang="en-US" b="0" kern="0" dirty="0" smtClean="0"/>
              <a:t> (LPO).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15252" y="4853286"/>
            <a:ext cx="5613980" cy="1092106"/>
          </a:xfrm>
          <a:prstGeom prst="roundRect">
            <a:avLst>
              <a:gd name="adj" fmla="val 42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3038" indent="-173038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PM2.5 decreased SOD activity and GSH levels</a:t>
            </a:r>
          </a:p>
          <a:p>
            <a:pPr marL="173038" indent="-173038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Fish oil modulated the oxidative stimuli by increasing SOD activity and GSH levels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758" y="6257378"/>
            <a:ext cx="213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Romieu</a:t>
            </a:r>
            <a:r>
              <a:rPr lang="en-US" b="0" dirty="0" smtClean="0"/>
              <a:t> et al. 2008</a:t>
            </a:r>
            <a:endParaRPr lang="en-US" b="0" dirty="0"/>
          </a:p>
        </p:txBody>
      </p:sp>
      <p:pic>
        <p:nvPicPr>
          <p:cNvPr id="8550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03" y="1716208"/>
            <a:ext cx="3162069" cy="442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765604" y="1377654"/>
            <a:ext cx="3314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/>
              <a:t>%</a:t>
            </a:r>
            <a:r>
              <a:rPr lang="en-US" altLang="zh-CN" sz="1600" b="1" dirty="0" smtClean="0"/>
              <a:t> change from baseline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88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Omega-3 PUFA attenuate particulate matter induced cardiac effects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Shape 369"/>
          <p:cNvSpPr/>
          <p:nvPr/>
        </p:nvSpPr>
        <p:spPr>
          <a:xfrm>
            <a:off x="447675" y="1472397"/>
            <a:ext cx="4210590" cy="3858728"/>
          </a:xfrm>
          <a:prstGeom prst="roundRect">
            <a:avLst>
              <a:gd name="adj" fmla="val 4395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3685" y="1555017"/>
            <a:ext cx="4231634" cy="37761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3038" indent="-173038">
              <a:spcAft>
                <a:spcPts val="600"/>
              </a:spcAft>
            </a:pPr>
            <a:r>
              <a:rPr lang="en-US" b="0" kern="0" dirty="0" smtClean="0"/>
              <a:t>Healthy subjects (n=29, 50-72 y) received 3g/d of either or fish oil or olive oil for 4 weeks before sequential chamber exposure to filtered air or ambient particulate matter (mean mass concentration 278 µg/m</a:t>
            </a:r>
            <a:r>
              <a:rPr lang="en-US" b="0" kern="0" baseline="30000" dirty="0" smtClean="0"/>
              <a:t>3</a:t>
            </a:r>
            <a:r>
              <a:rPr lang="en-US" b="0" kern="0" dirty="0" smtClean="0"/>
              <a:t>).</a:t>
            </a:r>
          </a:p>
          <a:p>
            <a:pPr marL="173038" indent="-173038">
              <a:spcAft>
                <a:spcPts val="600"/>
              </a:spcAft>
            </a:pPr>
            <a:r>
              <a:rPr lang="en-US" b="0" kern="0" dirty="0" smtClean="0"/>
              <a:t>Parameters: Time and frequency domain changes in HRV and electrocardiographic repolarization changes measured before, immediately after, and 20 h after exposure.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47675" y="5647667"/>
            <a:ext cx="5049652" cy="780120"/>
          </a:xfrm>
          <a:prstGeom prst="roundRect">
            <a:avLst>
              <a:gd name="adj" fmla="val 42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Omega-3 PUFA protect against the deleterious effects of acute exposure to PM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5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25" y="2122458"/>
            <a:ext cx="3995258" cy="320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40304" y="5642268"/>
            <a:ext cx="184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Tong et al. 2012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4963825" y="1524515"/>
            <a:ext cx="399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Effect of PM on frequency domain indices of HRV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158"/>
            <a:ext cx="8229600" cy="1143000"/>
          </a:xfrm>
        </p:spPr>
        <p:txBody>
          <a:bodyPr/>
          <a:lstStyle/>
          <a:p>
            <a:r>
              <a:rPr lang="en-US" dirty="0" smtClean="0"/>
              <a:t>Dietary methyl nutrients prevent cardiac autonomic dysfunction induced by PM2.5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33160" y="1825678"/>
            <a:ext cx="2490212" cy="156966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Each 10 µg/</a:t>
            </a:r>
            <a:r>
              <a:rPr lang="en-US" sz="2400" dirty="0" err="1" smtClean="0">
                <a:solidFill>
                  <a:schemeClr val="bg1"/>
                </a:solidFill>
              </a:rPr>
              <a:t>m</a:t>
            </a:r>
            <a:r>
              <a:rPr lang="en-US" sz="2400" baseline="30000" dirty="0" err="1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 increase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 PM2.5 concentration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Down Arrow 9"/>
          <p:cNvSpPr>
            <a:spLocks noChangeArrowheads="1"/>
          </p:cNvSpPr>
          <p:nvPr/>
        </p:nvSpPr>
        <p:spPr bwMode="auto">
          <a:xfrm>
            <a:off x="7493506" y="3473875"/>
            <a:ext cx="262663" cy="686535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267459"/>
            <a:ext cx="2490212" cy="83099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7% reduction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 </a:t>
            </a:r>
            <a:r>
              <a:rPr lang="en-US" sz="2400" dirty="0" err="1" smtClean="0">
                <a:solidFill>
                  <a:schemeClr val="bg1"/>
                </a:solidFill>
              </a:rPr>
              <a:t>SDNN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004560" y="1580140"/>
            <a:ext cx="2886025" cy="4287260"/>
          </a:xfrm>
          <a:prstGeom prst="roundRect">
            <a:avLst>
              <a:gd name="adj" fmla="val 11398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33160" y="5128936"/>
            <a:ext cx="2657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SDNN (Time-domain indices of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HRV) :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deviation of normal to normal intervals </a:t>
            </a:r>
          </a:p>
        </p:txBody>
      </p:sp>
      <p:sp>
        <p:nvSpPr>
          <p:cNvPr id="18" name="Shape 369"/>
          <p:cNvSpPr/>
          <p:nvPr/>
        </p:nvSpPr>
        <p:spPr>
          <a:xfrm>
            <a:off x="521228" y="1490343"/>
            <a:ext cx="5285212" cy="4864737"/>
          </a:xfrm>
          <a:prstGeom prst="roundRect">
            <a:avLst>
              <a:gd name="adj" fmla="val 4395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33248" y="1591406"/>
            <a:ext cx="4829352" cy="500751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kern="0" dirty="0" smtClean="0"/>
              <a:t>Study design:</a:t>
            </a:r>
          </a:p>
          <a:p>
            <a:pPr marL="173038" indent="-173038">
              <a:spcAft>
                <a:spcPts val="600"/>
              </a:spcAft>
            </a:pPr>
            <a:r>
              <a:rPr lang="en-US" sz="1400" b="0" kern="0" dirty="0" smtClean="0"/>
              <a:t>Elderly men (n=549) from the Boston area (Normative Aging Study) had HRV measured in either 1 (n=363) or 2 (n=186) visits.</a:t>
            </a:r>
          </a:p>
          <a:p>
            <a:pPr marL="173038" indent="-173038">
              <a:spcAft>
                <a:spcPts val="600"/>
              </a:spcAft>
            </a:pPr>
            <a:r>
              <a:rPr lang="en-US" sz="1400" b="0" kern="0" dirty="0" smtClean="0"/>
              <a:t>The 48-hours moving average of PM2.5 was used as exposure index.</a:t>
            </a:r>
          </a:p>
          <a:p>
            <a:pPr marL="173038" indent="-173038">
              <a:spcAft>
                <a:spcPts val="600"/>
              </a:spcAft>
            </a:pPr>
            <a:r>
              <a:rPr lang="en-US" sz="1400" b="0" kern="0" dirty="0" smtClean="0"/>
              <a:t>Genotyping of the C677T MTHFR and C1420 </a:t>
            </a:r>
            <a:r>
              <a:rPr lang="en-US" sz="1400" b="0" kern="0" dirty="0" err="1" smtClean="0"/>
              <a:t>cSHMT</a:t>
            </a:r>
            <a:r>
              <a:rPr lang="en-US" sz="1400" b="0" kern="0" dirty="0" smtClean="0"/>
              <a:t> were performed.</a:t>
            </a:r>
          </a:p>
          <a:p>
            <a:pPr marL="173038" indent="-173038">
              <a:spcAft>
                <a:spcPts val="600"/>
              </a:spcAft>
            </a:pPr>
            <a:r>
              <a:rPr lang="en-US" sz="1400" b="0" kern="0" dirty="0" smtClean="0"/>
              <a:t>Dietary intake of folate, vitamin B6, B12, and methionine were derived from the food-frequency questionnaire.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kern="0" dirty="0" smtClean="0"/>
              <a:t>Results:</a:t>
            </a:r>
          </a:p>
          <a:p>
            <a:pPr marL="173038" indent="-173038">
              <a:spcAft>
                <a:spcPts val="600"/>
              </a:spcAft>
            </a:pPr>
            <a:r>
              <a:rPr lang="en-US" sz="1400" b="0" kern="0" dirty="0" smtClean="0"/>
              <a:t>MTHFR 677 CT/TT genotypes had lower HRV than subjects with CC genotypes</a:t>
            </a:r>
          </a:p>
          <a:p>
            <a:pPr marL="173038" indent="-173038">
              <a:spcAft>
                <a:spcPts val="600"/>
              </a:spcAft>
            </a:pPr>
            <a:r>
              <a:rPr lang="en-US" sz="1400" b="0" kern="0" dirty="0" smtClean="0"/>
              <a:t>PM2.5 effects on HRV were stronger in subjects with MTHFR 677 CT/TT and </a:t>
            </a:r>
            <a:r>
              <a:rPr lang="en-US" sz="1400" b="0" kern="0" dirty="0" err="1" smtClean="0"/>
              <a:t>cSHMT</a:t>
            </a:r>
            <a:r>
              <a:rPr lang="en-US" sz="1400" b="0" kern="0" dirty="0" smtClean="0"/>
              <a:t> 1420 CC genotypes</a:t>
            </a:r>
          </a:p>
          <a:p>
            <a:pPr marL="173038" indent="-173038">
              <a:spcAft>
                <a:spcPts val="600"/>
              </a:spcAft>
            </a:pPr>
            <a:r>
              <a:rPr lang="en-US" sz="1400" b="0" kern="0" dirty="0" smtClean="0"/>
              <a:t>The reduction in HRV associated with PM2.5 level was abrogated in subjects with higher intakes of B6, B12 and methionine.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2493" y="1321215"/>
            <a:ext cx="1899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/>
              <a:t>Baccarelli</a:t>
            </a:r>
            <a:r>
              <a:rPr lang="en-US" sz="1400" b="0" dirty="0"/>
              <a:t> </a:t>
            </a:r>
            <a:r>
              <a:rPr lang="en-US" sz="1400" b="0" dirty="0" smtClean="0"/>
              <a:t>et al. 2008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29282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5"/>
          <p:cNvSpPr txBox="1">
            <a:spLocks noChangeArrowheads="1"/>
          </p:cNvSpPr>
          <p:nvPr/>
        </p:nvSpPr>
        <p:spPr bwMode="auto">
          <a:xfrm>
            <a:off x="198438" y="152400"/>
            <a:ext cx="9014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chemeClr val="tx2"/>
                </a:solidFill>
                <a:ea typeface="宋体" pitchFamily="2" charset="-122"/>
              </a:rPr>
              <a:t>PM 2.5 reduces HRV/SDNN, which is prevented by </a:t>
            </a:r>
            <a:r>
              <a:rPr lang="en-US" altLang="zh-CN" sz="2400" b="1" dirty="0" smtClean="0">
                <a:solidFill>
                  <a:schemeClr val="tx2"/>
                </a:solidFill>
                <a:ea typeface="宋体" pitchFamily="2" charset="-122"/>
              </a:rPr>
              <a:t>vitamin B’s</a:t>
            </a:r>
            <a:endParaRPr lang="en-US" altLang="zh-CN" sz="2400" b="1" dirty="0">
              <a:solidFill>
                <a:schemeClr val="tx2"/>
              </a:solidFill>
              <a:ea typeface="宋体" pitchFamily="2" charset="-122"/>
            </a:endParaRP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3163" y="6543675"/>
            <a:ext cx="952500" cy="1524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fld id="{9E694199-708B-413C-9C75-731A92501994}" type="slidenum">
              <a:rPr lang="en-US" altLang="zh-CN" smtClean="0">
                <a:solidFill>
                  <a:schemeClr val="bg2"/>
                </a:solidFill>
                <a:ea typeface="宋体" pitchFamily="2" charset="-122"/>
              </a:rPr>
              <a:pPr eaLnBrk="1" hangingPunct="1"/>
              <a:t>16</a:t>
            </a:fld>
            <a:endParaRPr lang="en-US" altLang="zh-CN" smtClean="0">
              <a:solidFill>
                <a:schemeClr val="bg2"/>
              </a:solidFill>
              <a:ea typeface="宋体" pitchFamily="2" charset="-122"/>
            </a:endParaRPr>
          </a:p>
        </p:txBody>
      </p:sp>
      <p:grpSp>
        <p:nvGrpSpPr>
          <p:cNvPr id="31748" name="Group 14"/>
          <p:cNvGrpSpPr>
            <a:grpSpLocks/>
          </p:cNvGrpSpPr>
          <p:nvPr/>
        </p:nvGrpSpPr>
        <p:grpSpPr bwMode="auto">
          <a:xfrm>
            <a:off x="4676775" y="3536950"/>
            <a:ext cx="4179888" cy="2736850"/>
            <a:chOff x="4833381" y="620688"/>
            <a:chExt cx="3966710" cy="2592288"/>
          </a:xfrm>
        </p:grpSpPr>
        <p:sp>
          <p:nvSpPr>
            <p:cNvPr id="31776" name="Rectangle 65"/>
            <p:cNvSpPr>
              <a:spLocks noChangeArrowheads="1"/>
            </p:cNvSpPr>
            <p:nvPr/>
          </p:nvSpPr>
          <p:spPr bwMode="auto">
            <a:xfrm>
              <a:off x="4939944" y="1353072"/>
              <a:ext cx="13211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 err="1">
                  <a:ea typeface="宋体" pitchFamily="2" charset="-122"/>
                </a:rPr>
                <a:t>Methonine</a:t>
              </a:r>
              <a:endParaRPr lang="en-US" altLang="zh-CN" b="1" dirty="0">
                <a:ea typeface="宋体" pitchFamily="2" charset="-122"/>
              </a:endParaRPr>
            </a:p>
            <a:p>
              <a:r>
                <a:rPr lang="en-US" altLang="zh-CN" b="1" dirty="0">
                  <a:ea typeface="宋体" pitchFamily="2" charset="-122"/>
                </a:rPr>
                <a:t>intake</a:t>
              </a:r>
            </a:p>
          </p:txBody>
        </p:sp>
        <p:sp>
          <p:nvSpPr>
            <p:cNvPr id="31777" name="Rounded Rectangle 70"/>
            <p:cNvSpPr>
              <a:spLocks noChangeArrowheads="1"/>
            </p:cNvSpPr>
            <p:nvPr/>
          </p:nvSpPr>
          <p:spPr bwMode="auto">
            <a:xfrm>
              <a:off x="4833381" y="620688"/>
              <a:ext cx="3966710" cy="2592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1778" name="Rectangle 27"/>
            <p:cNvSpPr>
              <a:spLocks noChangeArrowheads="1"/>
            </p:cNvSpPr>
            <p:nvPr/>
          </p:nvSpPr>
          <p:spPr bwMode="auto">
            <a:xfrm>
              <a:off x="7496574" y="728700"/>
              <a:ext cx="783837" cy="40787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600">
                  <a:solidFill>
                    <a:schemeClr val="bg1"/>
                  </a:solidFill>
                  <a:ea typeface="宋体" pitchFamily="2" charset="-122"/>
                </a:rPr>
                <a:t> 3.0%</a:t>
              </a:r>
            </a:p>
          </p:txBody>
        </p:sp>
        <p:sp>
          <p:nvSpPr>
            <p:cNvPr id="31779" name="Rectangle 28"/>
            <p:cNvSpPr>
              <a:spLocks noChangeArrowheads="1"/>
            </p:cNvSpPr>
            <p:nvPr/>
          </p:nvSpPr>
          <p:spPr bwMode="auto">
            <a:xfrm>
              <a:off x="6546967" y="1136579"/>
              <a:ext cx="780849" cy="18119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1600">
                <a:solidFill>
                  <a:schemeClr val="bg1"/>
                </a:solidFill>
                <a:ea typeface="宋体" pitchFamily="2" charset="-122"/>
              </a:endParaRPr>
            </a:p>
            <a:p>
              <a:endParaRPr lang="en-US" altLang="zh-CN" sz="1600">
                <a:solidFill>
                  <a:schemeClr val="bg1"/>
                </a:solidFill>
                <a:ea typeface="宋体" pitchFamily="2" charset="-122"/>
              </a:endParaRPr>
            </a:p>
            <a:p>
              <a:r>
                <a:rPr lang="en-US" altLang="zh-CN" sz="1600">
                  <a:solidFill>
                    <a:schemeClr val="bg1"/>
                  </a:solidFill>
                  <a:ea typeface="宋体" pitchFamily="2" charset="-122"/>
                </a:rPr>
                <a:t>-11.9%</a:t>
              </a:r>
            </a:p>
          </p:txBody>
        </p:sp>
        <p:cxnSp>
          <p:nvCxnSpPr>
            <p:cNvPr id="31780" name="Straight Connector 39"/>
            <p:cNvCxnSpPr>
              <a:cxnSpLocks noChangeShapeType="1"/>
            </p:cNvCxnSpPr>
            <p:nvPr/>
          </p:nvCxnSpPr>
          <p:spPr bwMode="auto">
            <a:xfrm>
              <a:off x="6261140" y="1137620"/>
              <a:ext cx="2133353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1781" name="Rectangle 2"/>
            <p:cNvSpPr>
              <a:spLocks noChangeArrowheads="1"/>
            </p:cNvSpPr>
            <p:nvPr/>
          </p:nvSpPr>
          <p:spPr bwMode="auto">
            <a:xfrm>
              <a:off x="5256076" y="2364383"/>
              <a:ext cx="14041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&lt;1.88mg/d </a:t>
              </a:r>
            </a:p>
            <a:p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n=352</a:t>
              </a:r>
            </a:p>
          </p:txBody>
        </p:sp>
        <p:sp>
          <p:nvSpPr>
            <p:cNvPr id="31782" name="Rectangle 4"/>
            <p:cNvSpPr>
              <a:spLocks noChangeArrowheads="1"/>
            </p:cNvSpPr>
            <p:nvPr/>
          </p:nvSpPr>
          <p:spPr bwMode="auto">
            <a:xfrm>
              <a:off x="7372690" y="1197450"/>
              <a:ext cx="1159750" cy="524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≥1.88mg/d</a:t>
              </a:r>
            </a:p>
            <a:p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n=351</a:t>
              </a:r>
            </a:p>
          </p:txBody>
        </p:sp>
      </p:grpSp>
      <p:grpSp>
        <p:nvGrpSpPr>
          <p:cNvPr id="31749" name="Group 11"/>
          <p:cNvGrpSpPr>
            <a:grpSpLocks/>
          </p:cNvGrpSpPr>
          <p:nvPr/>
        </p:nvGrpSpPr>
        <p:grpSpPr bwMode="auto">
          <a:xfrm>
            <a:off x="198438" y="3608388"/>
            <a:ext cx="4291012" cy="2668587"/>
            <a:chOff x="4680354" y="3645024"/>
            <a:chExt cx="4176464" cy="2988332"/>
          </a:xfrm>
        </p:grpSpPr>
        <p:sp>
          <p:nvSpPr>
            <p:cNvPr id="31769" name="Rounded Rectangle 69"/>
            <p:cNvSpPr>
              <a:spLocks noChangeArrowheads="1"/>
            </p:cNvSpPr>
            <p:nvPr/>
          </p:nvSpPr>
          <p:spPr bwMode="auto">
            <a:xfrm>
              <a:off x="4680354" y="3645024"/>
              <a:ext cx="4176464" cy="29883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1770" name="Rectangle 29"/>
            <p:cNvSpPr>
              <a:spLocks noChangeArrowheads="1"/>
            </p:cNvSpPr>
            <p:nvPr/>
          </p:nvSpPr>
          <p:spPr bwMode="auto">
            <a:xfrm>
              <a:off x="6588566" y="4044855"/>
              <a:ext cx="792451" cy="248048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1600">
                <a:solidFill>
                  <a:schemeClr val="bg1"/>
                </a:solidFill>
                <a:ea typeface="宋体" pitchFamily="2" charset="-122"/>
              </a:endParaRPr>
            </a:p>
            <a:p>
              <a:endParaRPr lang="en-US" altLang="zh-CN" sz="1600">
                <a:solidFill>
                  <a:schemeClr val="bg1"/>
                </a:solidFill>
                <a:ea typeface="宋体" pitchFamily="2" charset="-122"/>
              </a:endParaRPr>
            </a:p>
            <a:p>
              <a:r>
                <a:rPr lang="en-US" altLang="zh-CN" sz="1600">
                  <a:solidFill>
                    <a:schemeClr val="bg1"/>
                  </a:solidFill>
                  <a:ea typeface="宋体" pitchFamily="2" charset="-122"/>
                </a:rPr>
                <a:t>-13.2</a:t>
              </a:r>
            </a:p>
          </p:txBody>
        </p:sp>
        <p:sp>
          <p:nvSpPr>
            <p:cNvPr id="31771" name="Rectangle 30"/>
            <p:cNvSpPr>
              <a:spLocks noChangeArrowheads="1"/>
            </p:cNvSpPr>
            <p:nvPr/>
          </p:nvSpPr>
          <p:spPr bwMode="auto">
            <a:xfrm>
              <a:off x="7684525" y="3753036"/>
              <a:ext cx="792451" cy="2918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600">
                  <a:solidFill>
                    <a:schemeClr val="bg1"/>
                  </a:solidFill>
                  <a:ea typeface="宋体" pitchFamily="2" charset="-122"/>
                </a:rPr>
                <a:t>  1.2%</a:t>
              </a:r>
            </a:p>
          </p:txBody>
        </p:sp>
        <p:cxnSp>
          <p:nvCxnSpPr>
            <p:cNvPr id="31772" name="Straight Connector 33"/>
            <p:cNvCxnSpPr>
              <a:cxnSpLocks noChangeShapeType="1"/>
            </p:cNvCxnSpPr>
            <p:nvPr/>
          </p:nvCxnSpPr>
          <p:spPr bwMode="auto">
            <a:xfrm>
              <a:off x="6300534" y="4044855"/>
              <a:ext cx="2376264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1773" name="Rectangle 66"/>
            <p:cNvSpPr>
              <a:spLocks noChangeArrowheads="1"/>
            </p:cNvSpPr>
            <p:nvPr/>
          </p:nvSpPr>
          <p:spPr bwMode="auto">
            <a:xfrm>
              <a:off x="4767093" y="4380462"/>
              <a:ext cx="15574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ea typeface="宋体" pitchFamily="2" charset="-122"/>
                </a:rPr>
                <a:t>Vitamin B12 </a:t>
              </a:r>
            </a:p>
            <a:p>
              <a:r>
                <a:rPr lang="en-US" altLang="zh-CN" b="1" dirty="0">
                  <a:ea typeface="宋体" pitchFamily="2" charset="-122"/>
                </a:rPr>
                <a:t>intake</a:t>
              </a:r>
            </a:p>
          </p:txBody>
        </p:sp>
        <p:sp>
          <p:nvSpPr>
            <p:cNvPr id="31774" name="Rectangle 5"/>
            <p:cNvSpPr>
              <a:spLocks noChangeArrowheads="1"/>
            </p:cNvSpPr>
            <p:nvPr/>
          </p:nvSpPr>
          <p:spPr bwMode="auto">
            <a:xfrm>
              <a:off x="5287714" y="5843009"/>
              <a:ext cx="13368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&lt;11.1µg/d </a:t>
              </a:r>
            </a:p>
            <a:p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n=356</a:t>
              </a:r>
            </a:p>
          </p:txBody>
        </p:sp>
        <p:sp>
          <p:nvSpPr>
            <p:cNvPr id="31775" name="Rectangle 6"/>
            <p:cNvSpPr>
              <a:spLocks noChangeArrowheads="1"/>
            </p:cNvSpPr>
            <p:nvPr/>
          </p:nvSpPr>
          <p:spPr bwMode="auto">
            <a:xfrm>
              <a:off x="7524670" y="4113076"/>
              <a:ext cx="12490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≥11.1µg/d</a:t>
              </a:r>
            </a:p>
            <a:p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n=356</a:t>
              </a:r>
            </a:p>
          </p:txBody>
        </p:sp>
      </p:grpSp>
      <p:grpSp>
        <p:nvGrpSpPr>
          <p:cNvPr id="31750" name="Group 37"/>
          <p:cNvGrpSpPr>
            <a:grpSpLocks/>
          </p:cNvGrpSpPr>
          <p:nvPr/>
        </p:nvGrpSpPr>
        <p:grpSpPr bwMode="auto">
          <a:xfrm>
            <a:off x="250825" y="766763"/>
            <a:ext cx="4260850" cy="2625725"/>
            <a:chOff x="359532" y="3645024"/>
            <a:chExt cx="4176464" cy="2988332"/>
          </a:xfrm>
        </p:grpSpPr>
        <p:sp>
          <p:nvSpPr>
            <p:cNvPr id="31762" name="Rectangle 40"/>
            <p:cNvSpPr>
              <a:spLocks noChangeArrowheads="1"/>
            </p:cNvSpPr>
            <p:nvPr/>
          </p:nvSpPr>
          <p:spPr bwMode="auto">
            <a:xfrm>
              <a:off x="3308290" y="3717032"/>
              <a:ext cx="792451" cy="3587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zh-CN" sz="1600">
                  <a:solidFill>
                    <a:schemeClr val="bg1"/>
                  </a:solidFill>
                  <a:ea typeface="宋体" pitchFamily="2" charset="-122"/>
                </a:rPr>
                <a:t>   1.9%</a:t>
              </a:r>
            </a:p>
          </p:txBody>
        </p:sp>
        <p:sp>
          <p:nvSpPr>
            <p:cNvPr id="31763" name="Rectangle 41"/>
            <p:cNvSpPr>
              <a:spLocks noChangeArrowheads="1"/>
            </p:cNvSpPr>
            <p:nvPr/>
          </p:nvSpPr>
          <p:spPr bwMode="auto">
            <a:xfrm>
              <a:off x="2231740" y="4075788"/>
              <a:ext cx="775258" cy="23775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1600">
                <a:solidFill>
                  <a:schemeClr val="bg1"/>
                </a:solidFill>
                <a:ea typeface="宋体" pitchFamily="2" charset="-122"/>
              </a:endParaRPr>
            </a:p>
            <a:p>
              <a:endParaRPr lang="en-US" altLang="zh-CN" sz="1600">
                <a:solidFill>
                  <a:schemeClr val="bg1"/>
                </a:solidFill>
                <a:ea typeface="宋体" pitchFamily="2" charset="-122"/>
              </a:endParaRPr>
            </a:p>
            <a:p>
              <a:r>
                <a:rPr lang="en-US" altLang="zh-CN" sz="1600">
                  <a:solidFill>
                    <a:schemeClr val="bg1"/>
                  </a:solidFill>
                  <a:ea typeface="宋体" pitchFamily="2" charset="-122"/>
                </a:rPr>
                <a:t>-13.1%</a:t>
              </a:r>
            </a:p>
          </p:txBody>
        </p:sp>
        <p:cxnSp>
          <p:nvCxnSpPr>
            <p:cNvPr id="31764" name="Straight Connector 42"/>
            <p:cNvCxnSpPr>
              <a:cxnSpLocks noChangeShapeType="1"/>
            </p:cNvCxnSpPr>
            <p:nvPr/>
          </p:nvCxnSpPr>
          <p:spPr bwMode="auto">
            <a:xfrm>
              <a:off x="1907704" y="4075785"/>
              <a:ext cx="2418537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1765" name="Rectangle 43"/>
            <p:cNvSpPr>
              <a:spLocks noChangeArrowheads="1"/>
            </p:cNvSpPr>
            <p:nvPr/>
          </p:nvSpPr>
          <p:spPr bwMode="auto">
            <a:xfrm>
              <a:off x="468374" y="4377408"/>
              <a:ext cx="142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ea typeface="宋体" pitchFamily="2" charset="-122"/>
                </a:rPr>
                <a:t>Vitamin B6 </a:t>
              </a:r>
            </a:p>
            <a:p>
              <a:r>
                <a:rPr lang="en-US" altLang="zh-CN" b="1" dirty="0">
                  <a:ea typeface="宋体" pitchFamily="2" charset="-122"/>
                </a:rPr>
                <a:t>intake</a:t>
              </a:r>
            </a:p>
          </p:txBody>
        </p:sp>
        <p:sp>
          <p:nvSpPr>
            <p:cNvPr id="31766" name="Rounded Rectangle 44"/>
            <p:cNvSpPr>
              <a:spLocks noChangeArrowheads="1"/>
            </p:cNvSpPr>
            <p:nvPr/>
          </p:nvSpPr>
          <p:spPr bwMode="auto">
            <a:xfrm>
              <a:off x="359532" y="3645024"/>
              <a:ext cx="4176464" cy="298833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1767" name="Rectangle 45"/>
            <p:cNvSpPr>
              <a:spLocks noChangeArrowheads="1"/>
            </p:cNvSpPr>
            <p:nvPr/>
          </p:nvSpPr>
          <p:spPr bwMode="auto">
            <a:xfrm>
              <a:off x="947492" y="5769260"/>
              <a:ext cx="13562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&lt;3.65mg/d </a:t>
              </a:r>
            </a:p>
            <a:p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n=357</a:t>
              </a:r>
            </a:p>
          </p:txBody>
        </p:sp>
        <p:sp>
          <p:nvSpPr>
            <p:cNvPr id="31768" name="Rectangle 46"/>
            <p:cNvSpPr>
              <a:spLocks noChangeArrowheads="1"/>
            </p:cNvSpPr>
            <p:nvPr/>
          </p:nvSpPr>
          <p:spPr bwMode="auto">
            <a:xfrm>
              <a:off x="3167844" y="4150821"/>
              <a:ext cx="131478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≥3.65mg/d</a:t>
              </a:r>
            </a:p>
            <a:p>
              <a:r>
                <a:rPr lang="en-US" altLang="zh-CN">
                  <a:solidFill>
                    <a:srgbClr val="000000"/>
                  </a:solidFill>
                  <a:ea typeface="宋体" pitchFamily="2" charset="-122"/>
                </a:rPr>
                <a:t>n=356</a:t>
              </a:r>
            </a:p>
          </p:txBody>
        </p:sp>
      </p:grpSp>
      <p:sp>
        <p:nvSpPr>
          <p:cNvPr id="31751" name="Rectangle 47"/>
          <p:cNvSpPr>
            <a:spLocks noChangeArrowheads="1"/>
          </p:cNvSpPr>
          <p:nvPr/>
        </p:nvSpPr>
        <p:spPr bwMode="auto">
          <a:xfrm>
            <a:off x="4324350" y="6200775"/>
            <a:ext cx="114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000">
                <a:solidFill>
                  <a:srgbClr val="000000"/>
                </a:solidFill>
                <a:ea typeface="宋体" pitchFamily="2" charset="-122"/>
              </a:rPr>
              <a:t>DRI</a:t>
            </a:r>
          </a:p>
          <a:p>
            <a:r>
              <a:rPr lang="en-US" altLang="zh-CN" sz="1000">
                <a:solidFill>
                  <a:srgbClr val="000000"/>
                </a:solidFill>
                <a:ea typeface="宋体" pitchFamily="2" charset="-122"/>
              </a:rPr>
              <a:t>B6:  1.2 mg/d</a:t>
            </a:r>
          </a:p>
          <a:p>
            <a:r>
              <a:rPr lang="en-US" altLang="zh-CN" sz="1000">
                <a:solidFill>
                  <a:srgbClr val="000000"/>
                </a:solidFill>
                <a:ea typeface="宋体" pitchFamily="2" charset="-122"/>
              </a:rPr>
              <a:t>B12: 2.4 µg/d </a:t>
            </a:r>
          </a:p>
          <a:p>
            <a:r>
              <a:rPr lang="en-US" altLang="zh-CN" sz="1000">
                <a:solidFill>
                  <a:srgbClr val="000000"/>
                </a:solidFill>
                <a:ea typeface="宋体" pitchFamily="2" charset="-122"/>
              </a:rPr>
              <a:t>Folate: 400 µg/d</a:t>
            </a:r>
            <a:endParaRPr lang="zh-CN" altLang="en-US" sz="1000">
              <a:ea typeface="宋体" pitchFamily="2" charset="-122"/>
            </a:endParaRPr>
          </a:p>
        </p:txBody>
      </p:sp>
      <p:grpSp>
        <p:nvGrpSpPr>
          <p:cNvPr id="31752" name="Group 48"/>
          <p:cNvGrpSpPr>
            <a:grpSpLocks/>
          </p:cNvGrpSpPr>
          <p:nvPr/>
        </p:nvGrpSpPr>
        <p:grpSpPr bwMode="auto">
          <a:xfrm>
            <a:off x="4643438" y="714375"/>
            <a:ext cx="4213225" cy="2643188"/>
            <a:chOff x="4644350" y="620688"/>
            <a:chExt cx="4212468" cy="2592288"/>
          </a:xfrm>
        </p:grpSpPr>
        <p:sp>
          <p:nvSpPr>
            <p:cNvPr id="31753" name="Rectangle 49"/>
            <p:cNvSpPr>
              <a:spLocks noChangeArrowheads="1"/>
            </p:cNvSpPr>
            <p:nvPr/>
          </p:nvSpPr>
          <p:spPr bwMode="auto">
            <a:xfrm>
              <a:off x="6516195" y="1036601"/>
              <a:ext cx="792451" cy="19769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1600">
                <a:solidFill>
                  <a:schemeClr val="bg1"/>
                </a:solidFill>
                <a:ea typeface="宋体" pitchFamily="2" charset="-122"/>
              </a:endParaRPr>
            </a:p>
            <a:p>
              <a:endParaRPr lang="en-US" altLang="zh-CN" sz="1600">
                <a:solidFill>
                  <a:schemeClr val="bg1"/>
                </a:solidFill>
                <a:ea typeface="宋体" pitchFamily="2" charset="-122"/>
              </a:endParaRPr>
            </a:p>
            <a:p>
              <a:r>
                <a:rPr lang="en-US" altLang="zh-CN" sz="1600">
                  <a:solidFill>
                    <a:schemeClr val="bg1"/>
                  </a:solidFill>
                  <a:ea typeface="宋体" pitchFamily="2" charset="-122"/>
                </a:rPr>
                <a:t> -8.8%</a:t>
              </a:r>
            </a:p>
          </p:txBody>
        </p:sp>
        <p:sp>
          <p:nvSpPr>
            <p:cNvPr id="31754" name="Rectangle 50"/>
            <p:cNvSpPr>
              <a:spLocks noChangeArrowheads="1"/>
            </p:cNvSpPr>
            <p:nvPr/>
          </p:nvSpPr>
          <p:spPr bwMode="auto">
            <a:xfrm>
              <a:off x="7667174" y="1036601"/>
              <a:ext cx="792451" cy="124190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altLang="zh-CN" sz="1600">
                <a:solidFill>
                  <a:schemeClr val="bg1"/>
                </a:solidFill>
                <a:ea typeface="宋体" pitchFamily="2" charset="-122"/>
              </a:endParaRPr>
            </a:p>
            <a:p>
              <a:r>
                <a:rPr lang="en-US" altLang="zh-CN" sz="1600">
                  <a:solidFill>
                    <a:schemeClr val="bg1"/>
                  </a:solidFill>
                  <a:ea typeface="宋体" pitchFamily="2" charset="-122"/>
                </a:rPr>
                <a:t>  -5.7%</a:t>
              </a:r>
            </a:p>
          </p:txBody>
        </p:sp>
        <p:cxnSp>
          <p:nvCxnSpPr>
            <p:cNvPr id="31755" name="Straight Connector 51"/>
            <p:cNvCxnSpPr>
              <a:cxnSpLocks noChangeShapeType="1"/>
            </p:cNvCxnSpPr>
            <p:nvPr/>
          </p:nvCxnSpPr>
          <p:spPr bwMode="auto">
            <a:xfrm>
              <a:off x="6264530" y="1029269"/>
              <a:ext cx="2376264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1756" name="Rectangle 52"/>
            <p:cNvSpPr>
              <a:spLocks noChangeArrowheads="1"/>
            </p:cNvSpPr>
            <p:nvPr/>
          </p:nvSpPr>
          <p:spPr bwMode="auto">
            <a:xfrm>
              <a:off x="6459980" y="652031"/>
              <a:ext cx="596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宋体" pitchFamily="2" charset="-122"/>
                </a:rPr>
                <a:t>Low</a:t>
              </a:r>
            </a:p>
          </p:txBody>
        </p:sp>
        <p:sp>
          <p:nvSpPr>
            <p:cNvPr id="31757" name="Rectangle 53"/>
            <p:cNvSpPr>
              <a:spLocks noChangeArrowheads="1"/>
            </p:cNvSpPr>
            <p:nvPr/>
          </p:nvSpPr>
          <p:spPr bwMode="auto">
            <a:xfrm>
              <a:off x="7745641" y="667268"/>
              <a:ext cx="643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宋体" pitchFamily="2" charset="-122"/>
                </a:rPr>
                <a:t>High</a:t>
              </a:r>
            </a:p>
          </p:txBody>
        </p:sp>
        <p:sp>
          <p:nvSpPr>
            <p:cNvPr id="31758" name="Rectangle 54"/>
            <p:cNvSpPr>
              <a:spLocks noChangeArrowheads="1"/>
            </p:cNvSpPr>
            <p:nvPr/>
          </p:nvSpPr>
          <p:spPr bwMode="auto">
            <a:xfrm>
              <a:off x="4680354" y="1304764"/>
              <a:ext cx="9224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>
                  <a:ea typeface="宋体" pitchFamily="2" charset="-122"/>
                </a:rPr>
                <a:t>Folate </a:t>
              </a:r>
            </a:p>
            <a:p>
              <a:r>
                <a:rPr lang="en-US" altLang="zh-CN" b="1">
                  <a:ea typeface="宋体" pitchFamily="2" charset="-122"/>
                </a:rPr>
                <a:t>intake</a:t>
              </a:r>
            </a:p>
          </p:txBody>
        </p:sp>
        <p:sp>
          <p:nvSpPr>
            <p:cNvPr id="31759" name="Rounded Rectangle 55"/>
            <p:cNvSpPr>
              <a:spLocks noChangeArrowheads="1"/>
            </p:cNvSpPr>
            <p:nvPr/>
          </p:nvSpPr>
          <p:spPr bwMode="auto">
            <a:xfrm>
              <a:off x="4644350" y="620688"/>
              <a:ext cx="4176464" cy="2592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1760" name="Rectangle 56"/>
            <p:cNvSpPr>
              <a:spLocks noChangeArrowheads="1"/>
            </p:cNvSpPr>
            <p:nvPr/>
          </p:nvSpPr>
          <p:spPr bwMode="auto">
            <a:xfrm>
              <a:off x="4899891" y="2348880"/>
              <a:ext cx="16166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ea typeface="宋体" pitchFamily="2" charset="-122"/>
                </a:rPr>
                <a:t>&lt;495.8µg/d </a:t>
              </a:r>
            </a:p>
            <a:p>
              <a:r>
                <a:rPr lang="en-US" altLang="zh-CN" dirty="0">
                  <a:solidFill>
                    <a:srgbClr val="000000"/>
                  </a:solidFill>
                  <a:ea typeface="宋体" pitchFamily="2" charset="-122"/>
                </a:rPr>
                <a:t>n=353</a:t>
              </a:r>
            </a:p>
          </p:txBody>
        </p:sp>
        <p:sp>
          <p:nvSpPr>
            <p:cNvPr id="31761" name="Rectangle 57"/>
            <p:cNvSpPr>
              <a:spLocks noChangeArrowheads="1"/>
            </p:cNvSpPr>
            <p:nvPr/>
          </p:nvSpPr>
          <p:spPr bwMode="auto">
            <a:xfrm>
              <a:off x="7352976" y="2312876"/>
              <a:ext cx="15038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rgbClr val="000000"/>
                  </a:solidFill>
                  <a:ea typeface="宋体" pitchFamily="2" charset="-122"/>
                </a:rPr>
                <a:t>≥495.8µg/d </a:t>
              </a:r>
            </a:p>
            <a:p>
              <a:r>
                <a:rPr lang="en-US" altLang="zh-CN" dirty="0">
                  <a:solidFill>
                    <a:srgbClr val="000000"/>
                  </a:solidFill>
                  <a:ea typeface="宋体" pitchFamily="2" charset="-122"/>
                </a:rPr>
                <a:t>n=354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861741" y="6449988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Baccarelli</a:t>
            </a:r>
            <a:r>
              <a:rPr lang="en-US" b="0" dirty="0"/>
              <a:t> </a:t>
            </a:r>
            <a:r>
              <a:rPr lang="en-US" b="0" dirty="0" smtClean="0"/>
              <a:t>et al. 2008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743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vitamin D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2400" i="1" dirty="0"/>
              <a:t>The role of sunshine....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515100" y="5791200"/>
            <a:ext cx="26289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890838"/>
            <a:ext cx="1014413" cy="1036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3075" y="1598613"/>
            <a:ext cx="281622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1800" b="1" i="1" dirty="0" smtClean="0">
                <a:latin typeface="Trebuchet MS" pitchFamily="34" charset="0"/>
              </a:rPr>
              <a:t>Main source:</a:t>
            </a:r>
          </a:p>
          <a:p>
            <a:r>
              <a:rPr lang="en-US" sz="1800" b="1" dirty="0" smtClean="0">
                <a:latin typeface="Trebuchet MS" pitchFamily="34" charset="0"/>
              </a:rPr>
              <a:t>     </a:t>
            </a:r>
            <a:r>
              <a:rPr lang="en-US" sz="1800" b="1" dirty="0" smtClean="0">
                <a:solidFill>
                  <a:schemeClr val="tx2"/>
                </a:solidFill>
                <a:latin typeface="Trebuchet MS" pitchFamily="34" charset="0"/>
              </a:rPr>
              <a:t>Sunlight </a:t>
            </a:r>
            <a:r>
              <a:rPr lang="en-US" sz="1800" dirty="0" smtClean="0">
                <a:solidFill>
                  <a:schemeClr val="tx2"/>
                </a:solidFill>
                <a:latin typeface="Trebuchet MS" pitchFamily="34" charset="0"/>
              </a:rPr>
              <a:t>(UVB 290–315 nm) </a:t>
            </a:r>
            <a:r>
              <a:rPr lang="en-US" sz="1800" dirty="0" smtClean="0">
                <a:latin typeface="Trebuchet MS" pitchFamily="34" charset="0"/>
              </a:rPr>
              <a:t>induces vitamin D production in skin     (80 – 90%)</a:t>
            </a:r>
            <a:endParaRPr lang="en-US" sz="1800" dirty="0">
              <a:latin typeface="Trebuchet MS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5775" y="4041775"/>
            <a:ext cx="30083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1800" b="1" i="1" dirty="0" smtClean="0">
                <a:latin typeface="Trebuchet MS" pitchFamily="34" charset="0"/>
              </a:rPr>
              <a:t>Minor source:</a:t>
            </a:r>
          </a:p>
          <a:p>
            <a:r>
              <a:rPr lang="en-US" sz="1800" dirty="0" smtClean="0">
                <a:latin typeface="Trebuchet MS" pitchFamily="34" charset="0"/>
              </a:rPr>
              <a:t>     </a:t>
            </a:r>
            <a:r>
              <a:rPr lang="en-US" sz="1800" b="1" dirty="0" smtClean="0">
                <a:solidFill>
                  <a:schemeClr val="tx2"/>
                </a:solidFill>
                <a:latin typeface="Trebuchet MS" pitchFamily="34" charset="0"/>
              </a:rPr>
              <a:t>Food intake</a:t>
            </a:r>
            <a:r>
              <a:rPr lang="en-US" sz="1800" dirty="0" smtClean="0">
                <a:latin typeface="Trebuchet MS" pitchFamily="34" charset="0"/>
              </a:rPr>
              <a:t> of vitamin D is scarce (10 -20%) </a:t>
            </a:r>
            <a:r>
              <a:rPr lang="en-US" sz="1800" i="1" dirty="0" smtClean="0">
                <a:latin typeface="Trebuchet MS" pitchFamily="34" charset="0"/>
              </a:rPr>
              <a:t>(mainly fatty fish)</a:t>
            </a:r>
            <a:endParaRPr lang="en-US" sz="1800" i="1" dirty="0">
              <a:latin typeface="Trebuchet MS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257675"/>
            <a:ext cx="2917825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4256088"/>
            <a:ext cx="962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16300" y="1420813"/>
            <a:ext cx="2947988" cy="2398712"/>
          </a:xfrm>
          <a:prstGeom prst="roundRect">
            <a:avLst>
              <a:gd name="adj" fmla="val 5528"/>
            </a:avLst>
          </a:prstGeom>
          <a:solidFill>
            <a:srgbClr val="FFFF99">
              <a:alpha val="8000"/>
            </a:srgbClr>
          </a:solidFill>
          <a:ln w="19050" algn="ctr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11550" y="1536700"/>
            <a:ext cx="292258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79388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 dirty="0" smtClean="0">
                <a:latin typeface="Trebuchet MS" pitchFamily="34" charset="0"/>
              </a:rPr>
              <a:t>...influenced by various  </a:t>
            </a:r>
          </a:p>
          <a:p>
            <a:r>
              <a:rPr lang="en-US" sz="1400" b="1" dirty="0" smtClean="0">
                <a:latin typeface="Trebuchet MS" pitchFamily="34" charset="0"/>
              </a:rPr>
              <a:t>    determinants</a:t>
            </a:r>
            <a:r>
              <a:rPr lang="en-US" sz="1800" b="1" dirty="0" smtClean="0">
                <a:latin typeface="Trebuchet MS" pitchFamily="34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sz="1400" dirty="0" smtClean="0">
                <a:latin typeface="Trebuchet MS" pitchFamily="34" charset="0"/>
              </a:rPr>
              <a:t>  Sunshine exposure</a:t>
            </a:r>
          </a:p>
          <a:p>
            <a:pPr lvl="1">
              <a:buFontTx/>
              <a:buChar char="•"/>
            </a:pPr>
            <a:r>
              <a:rPr lang="en-US" sz="1400" dirty="0" smtClean="0">
                <a:latin typeface="Trebuchet MS" pitchFamily="34" charset="0"/>
              </a:rPr>
              <a:t>  Latitude &gt; 37</a:t>
            </a:r>
            <a:r>
              <a:rPr lang="en-US" sz="1400" dirty="0" smtClean="0">
                <a:latin typeface="Trebuchet MS" pitchFamily="34" charset="0"/>
                <a:sym typeface="Symbol" pitchFamily="18" charset="2"/>
              </a:rPr>
              <a:t></a:t>
            </a:r>
            <a:r>
              <a:rPr lang="en-US" sz="1400" dirty="0" smtClean="0">
                <a:latin typeface="Trebuchet MS" pitchFamily="34" charset="0"/>
              </a:rPr>
              <a:t> / Season</a:t>
            </a:r>
          </a:p>
          <a:p>
            <a:pPr lvl="1">
              <a:buFontTx/>
              <a:buChar char="•"/>
            </a:pPr>
            <a:r>
              <a:rPr lang="en-US" sz="1400" dirty="0" smtClean="0">
                <a:latin typeface="Trebuchet MS" pitchFamily="34" charset="0"/>
                <a:sym typeface="Symbol" pitchFamily="18" charset="2"/>
              </a:rPr>
              <a:t>  Ethnicity (skin pigmentation) </a:t>
            </a:r>
          </a:p>
          <a:p>
            <a:pPr lvl="1">
              <a:buFontTx/>
              <a:buChar char="•"/>
            </a:pPr>
            <a:r>
              <a:rPr lang="en-US" sz="1400" dirty="0" smtClean="0">
                <a:latin typeface="Trebuchet MS" pitchFamily="34" charset="0"/>
                <a:sym typeface="Symbol" pitchFamily="18" charset="2"/>
              </a:rPr>
              <a:t>  Aging</a:t>
            </a:r>
          </a:p>
          <a:p>
            <a:pPr lvl="1">
              <a:buFontTx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Trebuchet MS" pitchFamily="34" charset="0"/>
                <a:sym typeface="Symbol" pitchFamily="18" charset="2"/>
              </a:rPr>
              <a:t>  Weather &amp; air pollution</a:t>
            </a:r>
          </a:p>
          <a:p>
            <a:pPr lvl="1">
              <a:buFontTx/>
              <a:buChar char="•"/>
            </a:pPr>
            <a:r>
              <a:rPr lang="en-US" sz="1400" dirty="0" smtClean="0">
                <a:latin typeface="Trebuchet MS" pitchFamily="34" charset="0"/>
                <a:sym typeface="Symbol" pitchFamily="18" charset="2"/>
              </a:rPr>
              <a:t>  Sunlight exposure</a:t>
            </a:r>
          </a:p>
          <a:p>
            <a:pPr lvl="1">
              <a:buFontTx/>
              <a:buChar char="•"/>
            </a:pPr>
            <a:r>
              <a:rPr lang="en-US" sz="1400" dirty="0" smtClean="0">
                <a:latin typeface="Trebuchet MS" pitchFamily="34" charset="0"/>
                <a:sym typeface="Symbol" pitchFamily="18" charset="2"/>
              </a:rPr>
              <a:t>  Sunscreen use (&gt;SPF 8)</a:t>
            </a:r>
          </a:p>
          <a:p>
            <a:pPr lvl="1">
              <a:buFontTx/>
              <a:buChar char="•"/>
            </a:pPr>
            <a:r>
              <a:rPr lang="en-US" sz="1400" dirty="0" smtClean="0">
                <a:latin typeface="Trebuchet MS" pitchFamily="34" charset="0"/>
                <a:sym typeface="Symbol" pitchFamily="18" charset="2"/>
              </a:rPr>
              <a:t>  Obesity</a:t>
            </a:r>
            <a:endParaRPr lang="en-US" sz="1400" dirty="0">
              <a:latin typeface="Trebuchet MS" pitchFamily="34" charset="0"/>
              <a:sym typeface="Symbol" pitchFamily="18" charset="2"/>
            </a:endParaRPr>
          </a:p>
        </p:txBody>
      </p:sp>
      <p:sp>
        <p:nvSpPr>
          <p:cNvPr id="12" name="AutoShap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10338" y="1420813"/>
            <a:ext cx="2112962" cy="2416175"/>
          </a:xfrm>
          <a:prstGeom prst="roundRect">
            <a:avLst>
              <a:gd name="adj" fmla="val 5528"/>
            </a:avLst>
          </a:prstGeom>
          <a:solidFill>
            <a:srgbClr val="FFFF99">
              <a:alpha val="8000"/>
            </a:srgbClr>
          </a:solidFill>
          <a:ln w="19050" algn="ctr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619875" y="1527185"/>
            <a:ext cx="219392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55600" indent="-176213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 dirty="0" smtClean="0">
                <a:latin typeface="Trebuchet MS" pitchFamily="34" charset="0"/>
              </a:rPr>
              <a:t>...further factors</a:t>
            </a:r>
          </a:p>
          <a:p>
            <a:pPr lvl="1">
              <a:buFontTx/>
              <a:buChar char="•"/>
            </a:pPr>
            <a:r>
              <a:rPr lang="en-US" sz="1400" dirty="0" smtClean="0">
                <a:latin typeface="Trebuchet MS" pitchFamily="34" charset="0"/>
                <a:sym typeface="Symbol" pitchFamily="18" charset="2"/>
              </a:rPr>
              <a:t>Degree of clothing (veiling)</a:t>
            </a:r>
          </a:p>
          <a:p>
            <a:pPr lvl="1">
              <a:buFontTx/>
              <a:buChar char="•"/>
            </a:pPr>
            <a:r>
              <a:rPr lang="en-US" sz="1400" dirty="0" smtClean="0">
                <a:latin typeface="Trebuchet MS" pitchFamily="34" charset="0"/>
                <a:sym typeface="Symbol" pitchFamily="18" charset="2"/>
              </a:rPr>
              <a:t>Increase in urbanization</a:t>
            </a:r>
          </a:p>
          <a:p>
            <a:pPr lvl="1">
              <a:buFontTx/>
              <a:buChar char="•"/>
            </a:pPr>
            <a:r>
              <a:rPr lang="en-US" sz="1400" dirty="0" smtClean="0">
                <a:latin typeface="Trebuchet MS" pitchFamily="34" charset="0"/>
                <a:sym typeface="Symbol" pitchFamily="18" charset="2"/>
              </a:rPr>
              <a:t>Lifestyle (limited outdoor activity)</a:t>
            </a:r>
            <a:endParaRPr lang="en-US" sz="1400" dirty="0">
              <a:latin typeface="Trebuchet MS" pitchFamily="34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45063" y="4087813"/>
            <a:ext cx="3681412" cy="2189162"/>
          </a:xfrm>
          <a:prstGeom prst="roundRect">
            <a:avLst>
              <a:gd name="adj" fmla="val 5528"/>
            </a:avLst>
          </a:prstGeom>
          <a:noFill/>
          <a:ln w="19050" algn="ctr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8000"/>
                      </a:scheme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85775" y="5727700"/>
            <a:ext cx="3949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sz="1800" b="1" i="1" dirty="0" smtClean="0"/>
              <a:t>Alternative source:</a:t>
            </a:r>
          </a:p>
          <a:p>
            <a:pPr marL="342900" indent="-342900" algn="l"/>
            <a:r>
              <a:rPr lang="en-US" sz="1800" b="1" dirty="0" smtClean="0"/>
              <a:t>      </a:t>
            </a:r>
            <a:r>
              <a:rPr lang="en-US" sz="1800" b="1" dirty="0" smtClean="0">
                <a:solidFill>
                  <a:schemeClr val="tx2"/>
                </a:solidFill>
              </a:rPr>
              <a:t>Fortification and supplements </a:t>
            </a:r>
            <a:endParaRPr lang="en-US" sz="1800" b="1" i="1" dirty="0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5348288"/>
            <a:ext cx="9652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0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743"/>
            <a:ext cx="8202706" cy="1025244"/>
          </a:xfrm>
        </p:spPr>
        <p:txBody>
          <a:bodyPr/>
          <a:lstStyle/>
          <a:p>
            <a:r>
              <a:rPr lang="en-US" dirty="0"/>
              <a:t>Air pollution compromise the vitamin D status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7756" y="1211263"/>
            <a:ext cx="7543800" cy="50783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b="0" kern="0" smtClean="0"/>
              <a:t>Vitamin D status is usually dependent on skin exposure to sun’s UVB radiation</a:t>
            </a:r>
          </a:p>
          <a:p>
            <a:pPr>
              <a:spcAft>
                <a:spcPts val="600"/>
              </a:spcAft>
            </a:pPr>
            <a:r>
              <a:rPr lang="en-US" sz="1400" b="0" kern="0" smtClean="0"/>
              <a:t>Air pollution decrease UVB light and thereby reduce skin vitamin D synthesis </a:t>
            </a:r>
            <a:endParaRPr lang="en-US" sz="1400" b="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575797" y="5977277"/>
            <a:ext cx="540346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Air pollution increase the risk of vitamin D deficiency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9656" y="3876153"/>
            <a:ext cx="4067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Vitamin D status of infants and toddlers in </a:t>
            </a:r>
            <a:r>
              <a:rPr lang="en-US" sz="1200" b="1" dirty="0" err="1" smtClean="0"/>
              <a:t>Dehli</a:t>
            </a:r>
            <a:r>
              <a:rPr lang="en-US" sz="1200" b="1" dirty="0" smtClean="0"/>
              <a:t>, India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49823" y="5133350"/>
            <a:ext cx="1559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Agarwal</a:t>
            </a:r>
            <a:r>
              <a:rPr lang="en-US" sz="1000" dirty="0" smtClean="0"/>
              <a:t> et al. 2002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919413" y="1904823"/>
            <a:ext cx="3994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Vitamin D status of healthy women in Iran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61590" y="3291619"/>
            <a:ext cx="17606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Hosseinpanah</a:t>
            </a:r>
            <a:r>
              <a:rPr lang="en-US" sz="1000" dirty="0" smtClean="0"/>
              <a:t> et al. 2010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1515407" y="5156493"/>
            <a:ext cx="142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Manicourt</a:t>
            </a:r>
            <a:r>
              <a:rPr lang="en-US" sz="1000" dirty="0" smtClean="0"/>
              <a:t> et al. 2008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09774" y="4613862"/>
            <a:ext cx="241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Study conducted in June, July;  age 51 to 81 years 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86757" y="1960684"/>
            <a:ext cx="313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Relationships among vitamin D status and sun exposure index </a:t>
            </a:r>
            <a:r>
              <a:rPr lang="en-US" sz="1200" b="1" dirty="0"/>
              <a:t>in Belgian urban and rural postmenopausal </a:t>
            </a:r>
            <a:r>
              <a:rPr lang="en-US" sz="1200" b="1" dirty="0" smtClean="0"/>
              <a:t>women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71009" y="2283850"/>
            <a:ext cx="1913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Study conducted in September;  age 20 to 55 years ; values are median (IQ: 25-75)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49823" y="4173779"/>
            <a:ext cx="197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Study conducted in March, April; age 9 to 24 months </a:t>
            </a:r>
            <a:r>
              <a:rPr lang="en-US" sz="1200" dirty="0"/>
              <a:t>;</a:t>
            </a:r>
            <a:r>
              <a:rPr lang="en-US" sz="1200" dirty="0" smtClean="0"/>
              <a:t> values are mean (1SD)</a:t>
            </a:r>
            <a:endParaRPr lang="en-US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73" y="2611403"/>
            <a:ext cx="2619375" cy="18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79" y="2181822"/>
            <a:ext cx="2101231" cy="16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10" y="4173778"/>
            <a:ext cx="2269987" cy="180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hape 369"/>
          <p:cNvSpPr/>
          <p:nvPr/>
        </p:nvSpPr>
        <p:spPr>
          <a:xfrm>
            <a:off x="753035" y="1946789"/>
            <a:ext cx="3270242" cy="3665117"/>
          </a:xfrm>
          <a:prstGeom prst="roundRect">
            <a:avLst>
              <a:gd name="adj" fmla="val 4395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sp>
        <p:nvSpPr>
          <p:cNvPr id="21" name="Shape 369"/>
          <p:cNvSpPr/>
          <p:nvPr/>
        </p:nvSpPr>
        <p:spPr>
          <a:xfrm>
            <a:off x="4470391" y="1849983"/>
            <a:ext cx="4551825" cy="1929364"/>
          </a:xfrm>
          <a:prstGeom prst="roundRect">
            <a:avLst>
              <a:gd name="adj" fmla="val 4395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sp>
        <p:nvSpPr>
          <p:cNvPr id="22" name="Shape 369"/>
          <p:cNvSpPr/>
          <p:nvPr/>
        </p:nvSpPr>
        <p:spPr>
          <a:xfrm>
            <a:off x="4470390" y="3889049"/>
            <a:ext cx="4551826" cy="1929364"/>
          </a:xfrm>
          <a:prstGeom prst="roundRect">
            <a:avLst>
              <a:gd name="adj" fmla="val 4395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515406" y="3187613"/>
            <a:ext cx="11624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2677886" y="3186195"/>
            <a:ext cx="9169" cy="8532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1513690" y="3665346"/>
            <a:ext cx="116247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50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18064" y="3330178"/>
            <a:ext cx="3993933" cy="3083987"/>
            <a:chOff x="1398451" y="1423055"/>
            <a:chExt cx="3993933" cy="3083987"/>
          </a:xfrm>
        </p:grpSpPr>
        <p:sp>
          <p:nvSpPr>
            <p:cNvPr id="17" name="TextBox 16"/>
            <p:cNvSpPr txBox="1"/>
            <p:nvPr/>
          </p:nvSpPr>
          <p:spPr>
            <a:xfrm>
              <a:off x="2415821" y="1423055"/>
              <a:ext cx="1959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Composition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451" y="1774771"/>
              <a:ext cx="3993933" cy="2732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5853"/>
          </a:xfrm>
        </p:spPr>
        <p:txBody>
          <a:bodyPr/>
          <a:lstStyle/>
          <a:p>
            <a:r>
              <a:rPr lang="en-US" sz="2800" dirty="0"/>
              <a:t>The 2005 WHO Air quality guidelines (AQGs)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77" y="50006"/>
            <a:ext cx="9382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7675" y="1092501"/>
            <a:ext cx="4356484" cy="26329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200" b="1" kern="0" dirty="0" smtClean="0"/>
              <a:t>Clean air is considered to be a basic requirement of human health and well-being</a:t>
            </a:r>
          </a:p>
          <a:p>
            <a:pPr marL="0" indent="0">
              <a:buFontTx/>
              <a:buNone/>
            </a:pPr>
            <a:endParaRPr lang="en-US" sz="1200" b="1" kern="0" dirty="0" smtClean="0"/>
          </a:p>
          <a:p>
            <a:pPr marL="0" indent="0">
              <a:buFontTx/>
              <a:buNone/>
            </a:pPr>
            <a:r>
              <a:rPr lang="en-US" sz="2200" b="1" kern="0" dirty="0" smtClean="0"/>
              <a:t>However, air pollution continues to pose a significant threat to health worldwide</a:t>
            </a:r>
            <a:endParaRPr lang="en-US" sz="2200" b="1" kern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23528" y="968810"/>
            <a:ext cx="4572508" cy="262829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29365" y="1276130"/>
            <a:ext cx="3863115" cy="1332148"/>
            <a:chOff x="395536" y="3320988"/>
            <a:chExt cx="3625102" cy="1332148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564254" y="3356992"/>
              <a:ext cx="3456384" cy="1296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/>
                <a:t>Particulate </a:t>
              </a:r>
              <a:r>
                <a:rPr lang="en-US" sz="2000" b="1" dirty="0" smtClean="0"/>
                <a:t>matter (PM)</a:t>
              </a:r>
            </a:p>
            <a:p>
              <a:pPr marL="0" indent="0">
                <a:buNone/>
              </a:pPr>
              <a:r>
                <a:rPr lang="en-US" sz="2000" b="1" dirty="0"/>
                <a:t>Ozone (</a:t>
              </a:r>
              <a:r>
                <a:rPr lang="en-US" sz="2000" b="1" dirty="0" err="1"/>
                <a:t>O</a:t>
              </a:r>
              <a:r>
                <a:rPr lang="en-US" sz="2000" b="1" baseline="-25000" dirty="0" err="1"/>
                <a:t>3</a:t>
              </a:r>
              <a:r>
                <a:rPr lang="en-US" sz="2000" b="1" dirty="0"/>
                <a:t>)</a:t>
              </a:r>
            </a:p>
            <a:p>
              <a:pPr marL="0" indent="0">
                <a:buNone/>
              </a:pPr>
              <a:r>
                <a:rPr lang="en-US" sz="2000" b="1" dirty="0"/>
                <a:t>Nitrogen dioxide (</a:t>
              </a:r>
              <a:r>
                <a:rPr lang="en-US" sz="2000" b="1" dirty="0" err="1"/>
                <a:t>NO</a:t>
              </a:r>
              <a:r>
                <a:rPr lang="en-US" sz="2000" b="1" baseline="-25000" dirty="0" err="1"/>
                <a:t>2</a:t>
              </a:r>
              <a:r>
                <a:rPr lang="en-US" sz="2000" b="1" dirty="0"/>
                <a:t>)</a:t>
              </a:r>
            </a:p>
            <a:p>
              <a:pPr marL="0" indent="0">
                <a:buNone/>
              </a:pPr>
              <a:r>
                <a:rPr lang="en-US" sz="2000" b="1" dirty="0"/>
                <a:t>Sulfur dioxide (</a:t>
              </a:r>
              <a:r>
                <a:rPr lang="en-US" sz="2000" b="1" dirty="0" err="1"/>
                <a:t>SO</a:t>
              </a:r>
              <a:r>
                <a:rPr lang="en-US" sz="2000" b="1" baseline="-25000" dirty="0" err="1"/>
                <a:t>2</a:t>
              </a:r>
              <a:r>
                <a:rPr lang="en-US" sz="2000" b="1" dirty="0"/>
                <a:t>)</a:t>
              </a:r>
            </a:p>
            <a:p>
              <a:endParaRPr lang="en-US" sz="2000" b="1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95536" y="3320988"/>
              <a:ext cx="3564396" cy="12961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47063" y="2960948"/>
            <a:ext cx="3917425" cy="1080120"/>
            <a:chOff x="5047063" y="3176972"/>
            <a:chExt cx="3917425" cy="1080120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5148064" y="3248980"/>
              <a:ext cx="3816424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 smtClean="0"/>
                <a:t>PM2.5</a:t>
              </a:r>
              <a:r>
                <a:rPr lang="en-US" sz="2000" dirty="0" smtClean="0"/>
                <a:t>	Diameter </a:t>
              </a:r>
              <a:r>
                <a:rPr lang="en-US" sz="2000" dirty="0" smtClean="0">
                  <a:sym typeface="Symbol"/>
                </a:rPr>
                <a:t> </a:t>
              </a:r>
              <a:r>
                <a:rPr lang="en-US" sz="2000" dirty="0" smtClean="0"/>
                <a:t>2.5 </a:t>
              </a:r>
              <a:r>
                <a:rPr lang="el-GR" sz="2000" dirty="0"/>
                <a:t>μ</a:t>
              </a:r>
              <a:r>
                <a:rPr lang="en-US" sz="2000" dirty="0"/>
                <a:t>m</a:t>
              </a:r>
            </a:p>
            <a:p>
              <a:pPr marL="0" indent="0">
                <a:buNone/>
              </a:pPr>
              <a:r>
                <a:rPr lang="en-US" sz="1200" dirty="0"/>
                <a:t>	</a:t>
              </a:r>
              <a:r>
                <a:rPr lang="en-US" sz="1200" dirty="0" smtClean="0"/>
                <a:t>  </a:t>
              </a:r>
            </a:p>
            <a:p>
              <a:pPr marL="0" indent="0">
                <a:buNone/>
              </a:pPr>
              <a:r>
                <a:rPr lang="en-US" sz="2000" b="1" dirty="0" err="1" smtClean="0"/>
                <a:t>PM10</a:t>
              </a:r>
              <a:r>
                <a:rPr lang="en-US" sz="2000" dirty="0" smtClean="0"/>
                <a:t>	</a:t>
              </a:r>
              <a:r>
                <a:rPr lang="en-US" sz="2000" dirty="0"/>
                <a:t>Diameter </a:t>
              </a:r>
              <a:r>
                <a:rPr lang="en-US" altLang="zh-CN" sz="2000" dirty="0" smtClean="0">
                  <a:latin typeface="Times New Roman"/>
                  <a:cs typeface="Times New Roman"/>
                  <a:sym typeface="Symbol"/>
                </a:rPr>
                <a:t>≥</a:t>
              </a:r>
              <a:r>
                <a:rPr lang="en-US" sz="2000" dirty="0" smtClean="0"/>
                <a:t> </a:t>
              </a:r>
              <a:r>
                <a:rPr lang="en-US" altLang="zh-CN" sz="2000" dirty="0"/>
                <a:t>2.5</a:t>
              </a:r>
              <a:r>
                <a:rPr lang="en-US" sz="2000" dirty="0"/>
                <a:t> </a:t>
              </a:r>
              <a:r>
                <a:rPr lang="el-GR" sz="2000" dirty="0"/>
                <a:t>μ</a:t>
              </a:r>
              <a:r>
                <a:rPr lang="en-US" sz="2000" dirty="0" smtClean="0"/>
                <a:t>m</a:t>
              </a: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endParaRPr lang="en-US" sz="2000" b="1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047063" y="3176972"/>
              <a:ext cx="3816424" cy="9001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33720" y="4293096"/>
            <a:ext cx="3906434" cy="1692188"/>
            <a:chOff x="5033720" y="4772826"/>
            <a:chExt cx="3906434" cy="1692188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5123730" y="4880838"/>
              <a:ext cx="3816424" cy="158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 err="1"/>
                <a:t>AQGs</a:t>
              </a:r>
              <a:r>
                <a:rPr lang="en-US" b="1" dirty="0"/>
                <a:t> </a:t>
              </a:r>
              <a:r>
                <a:rPr lang="en-US" sz="2000" b="1" dirty="0"/>
                <a:t>for</a:t>
              </a:r>
              <a:r>
                <a:rPr lang="en-US" b="1" dirty="0"/>
                <a:t> </a:t>
              </a:r>
              <a:r>
                <a:rPr lang="en-US" sz="2000" b="1" dirty="0" smtClean="0"/>
                <a:t>PM</a:t>
              </a:r>
              <a:endParaRPr lang="en-US" sz="800" b="1" dirty="0" smtClean="0"/>
            </a:p>
            <a:p>
              <a:pPr marL="0" indent="0">
                <a:buNone/>
              </a:pPr>
              <a:r>
                <a:rPr lang="en-US" sz="2000" b="1" dirty="0" smtClean="0"/>
                <a:t>PM2.5	10 </a:t>
              </a:r>
              <a:r>
                <a:rPr lang="en-US" sz="2000" b="1" dirty="0" err="1"/>
                <a:t>μg</a:t>
              </a:r>
              <a:r>
                <a:rPr lang="en-US" sz="2000" b="1" dirty="0"/>
                <a:t>/</a:t>
              </a:r>
              <a:r>
                <a:rPr lang="en-US" sz="2000" b="1" dirty="0" err="1"/>
                <a:t>m</a:t>
              </a:r>
              <a:r>
                <a:rPr lang="en-US" sz="2000" b="1" baseline="30000" dirty="0" err="1"/>
                <a:t>3</a:t>
              </a:r>
              <a:r>
                <a:rPr lang="en-US" sz="2000" b="1" dirty="0"/>
                <a:t> annual mean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 smtClean="0"/>
                <a:t>	</a:t>
              </a:r>
              <a:r>
                <a:rPr lang="en-US" sz="2000" b="1" dirty="0" smtClean="0"/>
                <a:t>25 </a:t>
              </a:r>
              <a:r>
                <a:rPr lang="en-US" sz="2000" b="1" dirty="0" err="1"/>
                <a:t>μg</a:t>
              </a:r>
              <a:r>
                <a:rPr lang="en-US" sz="2000" b="1" dirty="0"/>
                <a:t>/</a:t>
              </a:r>
              <a:r>
                <a:rPr lang="en-US" sz="2000" b="1" dirty="0" err="1"/>
                <a:t>m</a:t>
              </a:r>
              <a:r>
                <a:rPr lang="en-US" sz="2000" b="1" baseline="30000" dirty="0" err="1"/>
                <a:t>3</a:t>
              </a:r>
              <a:r>
                <a:rPr lang="en-US" sz="1600" b="1" dirty="0"/>
                <a:t> </a:t>
              </a:r>
              <a:r>
                <a:rPr lang="en-US" sz="2000" b="1" dirty="0" smtClean="0"/>
                <a:t>24-hour</a:t>
              </a:r>
              <a:r>
                <a:rPr lang="en-US" sz="1600" b="1" dirty="0" smtClean="0"/>
                <a:t> </a:t>
              </a:r>
              <a:r>
                <a:rPr lang="en-US" sz="2000" b="1" dirty="0" smtClean="0"/>
                <a:t>mean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b="1" dirty="0" err="1" smtClean="0"/>
                <a:t>PM10</a:t>
              </a:r>
              <a:r>
                <a:rPr lang="en-US" sz="2000" dirty="0" smtClean="0"/>
                <a:t>	20 </a:t>
              </a:r>
              <a:r>
                <a:rPr lang="en-US" sz="2000" dirty="0" err="1"/>
                <a:t>μg</a:t>
              </a:r>
              <a:r>
                <a:rPr lang="en-US" sz="2000" dirty="0"/>
                <a:t>/</a:t>
              </a:r>
              <a:r>
                <a:rPr lang="en-US" sz="2000" dirty="0" err="1"/>
                <a:t>m</a:t>
              </a:r>
              <a:r>
                <a:rPr lang="en-US" sz="2000" baseline="30000" dirty="0" err="1"/>
                <a:t>3</a:t>
              </a:r>
              <a:r>
                <a:rPr lang="en-US" sz="2000" dirty="0"/>
                <a:t> annual mean</a:t>
              </a:r>
              <a:br>
                <a:rPr lang="en-US" sz="2000" dirty="0"/>
              </a:br>
              <a:r>
                <a:rPr lang="en-US" sz="2000" dirty="0" smtClean="0"/>
                <a:t>	50 </a:t>
              </a:r>
              <a:r>
                <a:rPr lang="en-US" sz="2000" dirty="0" err="1"/>
                <a:t>μg</a:t>
              </a:r>
              <a:r>
                <a:rPr lang="en-US" sz="2000" dirty="0"/>
                <a:t>/</a:t>
              </a:r>
              <a:r>
                <a:rPr lang="en-US" sz="2000" dirty="0" err="1"/>
                <a:t>m</a:t>
              </a:r>
              <a:r>
                <a:rPr lang="en-US" sz="2000" baseline="30000" dirty="0" err="1"/>
                <a:t>3</a:t>
              </a:r>
              <a:r>
                <a:rPr lang="en-US" sz="2000" dirty="0"/>
                <a:t> 24-hour mean</a:t>
              </a:r>
            </a:p>
            <a:p>
              <a:endParaRPr lang="en-US" sz="2000" b="1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033720" y="4772826"/>
              <a:ext cx="3816424" cy="16921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9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09144"/>
            <a:ext cx="8229600" cy="881302"/>
          </a:xfrm>
        </p:spPr>
        <p:txBody>
          <a:bodyPr/>
          <a:lstStyle/>
          <a:p>
            <a:r>
              <a:rPr lang="en-US" sz="2400" dirty="0" smtClean="0"/>
              <a:t>Antioxidant intervention reduced oxidative stress in subject exposed to PM emissions from coal combustion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64022"/>
              </p:ext>
            </p:extLst>
          </p:nvPr>
        </p:nvGraphicFramePr>
        <p:xfrm>
          <a:off x="568890" y="2935301"/>
          <a:ext cx="3571788" cy="2641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95714"/>
                <a:gridCol w="658158"/>
                <a:gridCol w="1017916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em</a:t>
                      </a:r>
                      <a:r>
                        <a:rPr lang="en-US" sz="1600" baseline="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AOX supple.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TBARS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sym typeface="Symbol"/>
                        </a:rPr>
                        <a:t>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  <a:sym typeface="Symbol"/>
                        </a:rPr>
                        <a:t>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72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PC: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protein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carbonyls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sym typeface="Symbol"/>
                        </a:rPr>
                        <a:t></a:t>
                      </a:r>
                      <a:endParaRPr lang="en-US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sym typeface="Symbol"/>
                        </a:rPr>
                        <a:t>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Norm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GSH: glutathione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sym typeface="Symbol"/>
                        </a:rPr>
                        <a:t></a:t>
                      </a:r>
                      <a:endParaRPr lang="en-US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sym typeface="Symbol"/>
                        </a:rPr>
                        <a:t> </a:t>
                      </a: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Norm.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PT: protein </a:t>
                      </a:r>
                      <a:r>
                        <a:rPr lang="en-US" sz="1600" dirty="0" err="1" smtClean="0"/>
                        <a:t>thiols</a:t>
                      </a:r>
                      <a:r>
                        <a:rPr lang="en-US" sz="1600" dirty="0" smtClean="0"/>
                        <a:t> 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sym typeface="Symbol"/>
                        </a:rPr>
                        <a:t></a:t>
                      </a:r>
                      <a:endParaRPr lang="en-US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sym typeface="Symbol"/>
                        </a:rPr>
                        <a:t></a:t>
                      </a:r>
                      <a:endParaRPr lang="en-US" sz="1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</a:t>
                      </a:r>
                      <a:r>
                        <a:rPr lang="de-CH" sz="1600" dirty="0" smtClean="0"/>
                        <a:t>-</a:t>
                      </a:r>
                      <a:r>
                        <a:rPr lang="de-CH" sz="1600" dirty="0" err="1" smtClean="0"/>
                        <a:t>tocopherol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sym typeface="Symbol"/>
                        </a:rPr>
                        <a:t></a:t>
                      </a:r>
                      <a:endParaRPr lang="en-US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sym typeface="Symbol"/>
                        </a:rPr>
                        <a:t></a:t>
                      </a:r>
                      <a:endParaRPr lang="en-US" sz="1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35164"/>
              </p:ext>
            </p:extLst>
          </p:nvPr>
        </p:nvGraphicFramePr>
        <p:xfrm>
          <a:off x="4364967" y="2935302"/>
          <a:ext cx="4491037" cy="26974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98475"/>
                <a:gridCol w="690113"/>
                <a:gridCol w="902449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em</a:t>
                      </a:r>
                      <a:r>
                        <a:rPr lang="en-US" sz="1600" baseline="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AOX supple.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SOD: superoxide dismutase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  <a:sym typeface="Symbol"/>
                        </a:rPr>
                        <a:t>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sym typeface="Symbol"/>
                        </a:rPr>
                        <a:t></a:t>
                      </a:r>
                      <a:endParaRPr lang="en-US" sz="1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267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CAT: catalase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sym typeface="Symbol"/>
                        </a:rPr>
                        <a:t></a:t>
                      </a:r>
                      <a:endParaRPr lang="en-US" sz="16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Norm.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GPx</a:t>
                      </a:r>
                      <a:r>
                        <a:rPr lang="en-US" sz="1600" dirty="0" smtClean="0"/>
                        <a:t>: glutathione peroxidase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sym typeface="Symbol"/>
                        </a:rPr>
                        <a:t></a:t>
                      </a:r>
                      <a:endParaRPr lang="en-US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Norm.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GR: glutathione reductase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sym typeface="Symbol"/>
                        </a:rPr>
                        <a:t></a:t>
                      </a:r>
                      <a:endParaRPr lang="en-US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Norm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GST: glutathione S-</a:t>
                      </a:r>
                      <a:r>
                        <a:rPr lang="en-US" sz="1600" b="0" dirty="0" err="1" smtClean="0"/>
                        <a:t>transferase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sym typeface="Symbol"/>
                        </a:rPr>
                        <a:t></a:t>
                      </a:r>
                      <a:endParaRPr lang="en-US" sz="1600" b="1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Norm.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6045" y="2561706"/>
            <a:ext cx="414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Non-enzymatic oxidative stress markers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764741" y="2578066"/>
            <a:ext cx="3728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nzymatic oxidative stress markers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42116" y="1271342"/>
            <a:ext cx="81931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Study </a:t>
            </a:r>
            <a:r>
              <a:rPr lang="en-US" dirty="0" smtClean="0"/>
              <a:t>design: </a:t>
            </a:r>
            <a:r>
              <a:rPr lang="en-US" sz="1600" dirty="0" smtClean="0"/>
              <a:t>Subject exposed to airborne contamination were supplemented with </a:t>
            </a:r>
            <a:r>
              <a:rPr lang="en-US" sz="1600" dirty="0"/>
              <a:t> </a:t>
            </a:r>
            <a:r>
              <a:rPr lang="en-US" sz="1600" dirty="0" smtClean="0"/>
              <a:t>Vitamins </a:t>
            </a:r>
            <a:r>
              <a:rPr lang="en-US" sz="1600" dirty="0"/>
              <a:t>C 500 mg and E 800 mg </a:t>
            </a:r>
            <a:r>
              <a:rPr lang="en-US" sz="1600" dirty="0" smtClean="0"/>
              <a:t>for </a:t>
            </a:r>
            <a:r>
              <a:rPr lang="en-US" sz="1600" dirty="0"/>
              <a:t>6 </a:t>
            </a:r>
            <a:r>
              <a:rPr lang="en-US" sz="1600" dirty="0" smtClean="0"/>
              <a:t>months. A panel of biomarkers of oxidative stress was measured before and after supplementation and compared to a control group</a:t>
            </a:r>
            <a:endParaRPr lang="en-US" sz="1600" dirty="0"/>
          </a:p>
        </p:txBody>
      </p:sp>
      <p:sp>
        <p:nvSpPr>
          <p:cNvPr id="12" name="AutoShap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4384" y="1227971"/>
            <a:ext cx="8193596" cy="1130386"/>
          </a:xfrm>
          <a:prstGeom prst="roundRect">
            <a:avLst>
              <a:gd name="adj" fmla="val 5528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7999"/>
                      </a:scheme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00334" y="5940967"/>
            <a:ext cx="8424682" cy="780120"/>
          </a:xfrm>
          <a:prstGeom prst="roundRect">
            <a:avLst>
              <a:gd name="adj" fmla="val 42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Antioxidant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supplementation improved both enzymatic and non-enzymatic antioxidant defense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systems in subjects exposed to PM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79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8830"/>
            <a:ext cx="8229600" cy="5157334"/>
          </a:xfrm>
        </p:spPr>
        <p:txBody>
          <a:bodyPr/>
          <a:lstStyle/>
          <a:p>
            <a:pPr marL="271463" indent="-271463" eaLnBrk="1" hangingPunct="1">
              <a:spcAft>
                <a:spcPts val="800"/>
              </a:spcAft>
              <a:buFont typeface="Wingdings" pitchFamily="2" charset="2"/>
              <a:buChar char="v"/>
            </a:pPr>
            <a:r>
              <a:rPr lang="en-US" sz="2000" b="1" dirty="0"/>
              <a:t>PM2.5 a major component of air pollution is a health threat </a:t>
            </a:r>
          </a:p>
          <a:p>
            <a:pPr marL="271463" indent="-271463" eaLnBrk="1" hangingPunct="1">
              <a:spcAft>
                <a:spcPts val="800"/>
              </a:spcAft>
              <a:buFont typeface="Wingdings" pitchFamily="2" charset="2"/>
              <a:buChar char="v"/>
            </a:pPr>
            <a:r>
              <a:rPr lang="en-US" altLang="zh-CN" sz="2000" b="1" dirty="0"/>
              <a:t>PM 2.5 is a global and long-term problem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/>
              <a:t>		</a:t>
            </a:r>
            <a:r>
              <a:rPr lang="en-US" altLang="zh-CN" dirty="0"/>
              <a:t>It’s solvable, but neither easy nor quick</a:t>
            </a:r>
          </a:p>
          <a:p>
            <a:pPr marL="271463" indent="-271463" eaLnBrk="1" hangingPunct="1">
              <a:spcAft>
                <a:spcPts val="800"/>
              </a:spcAft>
              <a:buFont typeface="Wingdings" pitchFamily="2" charset="2"/>
              <a:buChar char="v"/>
            </a:pPr>
            <a:endParaRPr lang="en-US" altLang="zh-CN" sz="800" b="1" dirty="0"/>
          </a:p>
          <a:p>
            <a:pPr marL="271463" indent="-271463" eaLnBrk="1" hangingPunct="1">
              <a:spcAft>
                <a:spcPts val="800"/>
              </a:spcAft>
              <a:buFont typeface="Wingdings" pitchFamily="2" charset="2"/>
              <a:buChar char="v"/>
            </a:pPr>
            <a:r>
              <a:rPr lang="en-US" sz="2000" b="1" dirty="0"/>
              <a:t>Nutrition solution: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b="1" dirty="0"/>
              <a:t>PM2.5 induced damage are reduced by fish oil and some </a:t>
            </a:r>
            <a:r>
              <a:rPr lang="en-US" sz="2000" b="1" dirty="0" smtClean="0"/>
              <a:t>vitamins</a:t>
            </a:r>
            <a:endParaRPr lang="en-US" sz="2000" b="1" dirty="0"/>
          </a:p>
          <a:p>
            <a:pPr marL="671513" lvl="2" indent="-271463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/>
              <a:t>Omega-3 PUFA improve heart function and attenuated HRV decline induced by PM2.5 exposure.</a:t>
            </a:r>
          </a:p>
          <a:p>
            <a:pPr marL="671513" lvl="2" indent="-271463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/>
              <a:t>B vitamins prevented the decline of heart rate variability (HRV) induced by PM2.5 exposure.</a:t>
            </a:r>
          </a:p>
          <a:p>
            <a:pPr marL="671513" lvl="2" indent="-271463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/>
              <a:t>vitamin E and C reduce PM2.5 induced oxidative stress</a:t>
            </a:r>
          </a:p>
          <a:p>
            <a:pPr marL="671513" lvl="2" indent="-271463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/>
              <a:t>Air pollution has a negative impact on vitamin D </a:t>
            </a:r>
            <a:r>
              <a:rPr lang="en-US" dirty="0" smtClean="0"/>
              <a:t>status</a:t>
            </a:r>
          </a:p>
          <a:p>
            <a:pPr marL="671513" lvl="2" indent="-271463"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dirty="0"/>
          </a:p>
          <a:p>
            <a:pPr marL="271463" indent="-271463" eaLnBrk="1" hangingPunct="1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 dirty="0"/>
              <a:t>Various combinations of nutrients </a:t>
            </a:r>
            <a:r>
              <a:rPr lang="en-US" b="1"/>
              <a:t>may </a:t>
            </a:r>
            <a:r>
              <a:rPr lang="en-US" b="1" smtClean="0"/>
              <a:t>prevent the </a:t>
            </a:r>
            <a:r>
              <a:rPr lang="en-US" b="1" dirty="0" smtClean="0"/>
              <a:t>impact </a:t>
            </a:r>
            <a:r>
              <a:rPr lang="en-US" b="1" dirty="0"/>
              <a:t>of PM on </a:t>
            </a:r>
            <a:r>
              <a:rPr lang="en-US" b="1" dirty="0" smtClean="0"/>
              <a:t>different aspects of health.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D4546-7B95-4413-9746-9403D667C5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230" y="3675698"/>
            <a:ext cx="46815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328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6028" cy="513013"/>
          </a:xfrm>
        </p:spPr>
        <p:txBody>
          <a:bodyPr/>
          <a:lstStyle/>
          <a:p>
            <a:r>
              <a:rPr lang="en-US" dirty="0"/>
              <a:t>Air pollution a global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2" descr="http://www.nasa.gov/images/content/483897main_Global-PM2.5-map.JPG"/>
          <p:cNvPicPr>
            <a:picLocks noChangeAspect="1" noChangeArrowheads="1"/>
          </p:cNvPicPr>
          <p:nvPr/>
        </p:nvPicPr>
        <p:blipFill rotWithShape="1">
          <a:blip r:embed="rId3" cstate="print"/>
          <a:srcRect l="1123" t="4208" r="1182" b="11764"/>
          <a:stretch/>
        </p:blipFill>
        <p:spPr bwMode="auto">
          <a:xfrm>
            <a:off x="1144210" y="1360161"/>
            <a:ext cx="7578811" cy="33123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79333" y="4211796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μg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m</a:t>
            </a:r>
            <a:r>
              <a:rPr lang="en-US" altLang="zh-CN" baseline="30000" dirty="0" err="1" smtClean="0"/>
              <a:t>3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673672" y="6236206"/>
            <a:ext cx="489654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i="1" dirty="0" smtClean="0"/>
              <a:t>Environ Health </a:t>
            </a:r>
            <a:r>
              <a:rPr lang="en-US" sz="1200" i="1" dirty="0" err="1" smtClean="0"/>
              <a:t>Perspect</a:t>
            </a:r>
            <a:r>
              <a:rPr lang="en-US" sz="1200" i="1" dirty="0" smtClean="0"/>
              <a:t> 2010;118:847</a:t>
            </a:r>
          </a:p>
          <a:p>
            <a:r>
              <a:rPr lang="en-US" sz="1200" i="1" dirty="0" smtClean="0"/>
              <a:t>http://www.nasa.gov/topics/earth/features/health-sapping.html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7539" y="5891938"/>
            <a:ext cx="6397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www.nasa.gov/topics/earth/features/health-sapping.html</a:t>
            </a:r>
            <a:r>
              <a:rPr lang="en-US" sz="16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596" y="868650"/>
            <a:ext cx="750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Global </a:t>
            </a:r>
            <a:r>
              <a:rPr lang="en-US" sz="2000" b="1" dirty="0" smtClean="0"/>
              <a:t>satellite -derived PM2.5</a:t>
            </a:r>
            <a:r>
              <a:rPr lang="en-US" sz="2000" dirty="0"/>
              <a:t> </a:t>
            </a:r>
            <a:r>
              <a:rPr lang="en-US" sz="2000" dirty="0" smtClean="0"/>
              <a:t>levels </a:t>
            </a:r>
            <a:r>
              <a:rPr lang="en-US" sz="2000" b="1" dirty="0" smtClean="0"/>
              <a:t>averaged </a:t>
            </a:r>
            <a:r>
              <a:rPr lang="en-US" sz="2000" b="1" dirty="0"/>
              <a:t>over </a:t>
            </a:r>
            <a:r>
              <a:rPr lang="en-US" sz="2000" b="1" dirty="0" smtClean="0"/>
              <a:t>2001–06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91344" y="4748951"/>
            <a:ext cx="8629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smtClean="0"/>
              <a:t>An overlap with maps </a:t>
            </a:r>
            <a:r>
              <a:rPr lang="en-US" dirty="0"/>
              <a:t>of population </a:t>
            </a:r>
            <a:r>
              <a:rPr lang="en-US" dirty="0" smtClean="0"/>
              <a:t>density suggest that </a:t>
            </a:r>
            <a:r>
              <a:rPr lang="en-US" dirty="0" smtClean="0">
                <a:solidFill>
                  <a:schemeClr val="tx2"/>
                </a:solidFill>
              </a:rPr>
              <a:t>more </a:t>
            </a:r>
            <a:r>
              <a:rPr lang="en-US" dirty="0">
                <a:solidFill>
                  <a:schemeClr val="tx2"/>
                </a:solidFill>
              </a:rPr>
              <a:t>than </a:t>
            </a:r>
            <a:r>
              <a:rPr lang="en-US" dirty="0" smtClean="0">
                <a:solidFill>
                  <a:schemeClr val="tx2"/>
                </a:solidFill>
              </a:rPr>
              <a:t>80% of the </a:t>
            </a:r>
            <a:r>
              <a:rPr lang="en-US" dirty="0">
                <a:solidFill>
                  <a:schemeClr val="tx2"/>
                </a:solidFill>
              </a:rPr>
              <a:t>world's population breathe polluted air</a:t>
            </a:r>
            <a:r>
              <a:rPr lang="en-US" dirty="0"/>
              <a:t> that exceeds the </a:t>
            </a:r>
            <a:r>
              <a:rPr lang="en-US" dirty="0" smtClean="0"/>
              <a:t>WHO recommendation (</a:t>
            </a:r>
            <a:r>
              <a:rPr lang="el-GR" dirty="0"/>
              <a:t>&lt;10 μ</a:t>
            </a:r>
            <a:r>
              <a:rPr lang="en-US" dirty="0" smtClean="0"/>
              <a:t>g/m3 annual mean).</a:t>
            </a:r>
            <a:endParaRPr lang="en-US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smtClean="0"/>
              <a:t>White </a:t>
            </a:r>
            <a:r>
              <a:rPr lang="en-US" dirty="0"/>
              <a:t>space indicates water or locations containing &lt; 50 measurements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8" y="2330891"/>
            <a:ext cx="2149583" cy="137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9" y="4750420"/>
            <a:ext cx="4196140" cy="210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09" y="199514"/>
            <a:ext cx="7473950" cy="818686"/>
          </a:xfrm>
        </p:spPr>
        <p:txBody>
          <a:bodyPr/>
          <a:lstStyle/>
          <a:p>
            <a:r>
              <a:rPr lang="en-US" sz="2800" dirty="0" smtClean="0"/>
              <a:t>Which adverse Health Effects have </a:t>
            </a:r>
            <a:r>
              <a:rPr lang="en-US" sz="2800" dirty="0"/>
              <a:t>b</a:t>
            </a:r>
            <a:r>
              <a:rPr lang="en-US" sz="2800" dirty="0" smtClean="0"/>
              <a:t>een linked to PM 2.5?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8" y="1077968"/>
            <a:ext cx="6456999" cy="3552706"/>
          </a:xfrm>
        </p:spPr>
        <p:txBody>
          <a:bodyPr/>
          <a:lstStyle/>
          <a:p>
            <a:pPr eaLnBrk="1" hangingPunct="1"/>
            <a:r>
              <a:rPr lang="en-US" dirty="0" smtClean="0"/>
              <a:t>Premature death</a:t>
            </a:r>
          </a:p>
          <a:p>
            <a:pPr eaLnBrk="1" hangingPunct="1"/>
            <a:r>
              <a:rPr lang="en-US" dirty="0" smtClean="0"/>
              <a:t>Lung cancer</a:t>
            </a:r>
          </a:p>
          <a:p>
            <a:pPr eaLnBrk="1" hangingPunct="1"/>
            <a:r>
              <a:rPr lang="en-US" dirty="0" smtClean="0"/>
              <a:t>Exacerbation of COPD</a:t>
            </a:r>
          </a:p>
          <a:p>
            <a:pPr eaLnBrk="1" hangingPunct="1"/>
            <a:r>
              <a:rPr lang="en-US" dirty="0" smtClean="0"/>
              <a:t>Development of chronic lung disease</a:t>
            </a:r>
          </a:p>
          <a:p>
            <a:r>
              <a:rPr lang="en-US" dirty="0"/>
              <a:t>Decreased lung </a:t>
            </a:r>
            <a:r>
              <a:rPr lang="en-US" dirty="0" smtClean="0"/>
              <a:t>function</a:t>
            </a:r>
          </a:p>
          <a:p>
            <a:pPr eaLnBrk="1" hangingPunct="1"/>
            <a:r>
              <a:rPr lang="en-US" dirty="0" smtClean="0"/>
              <a:t>Heart attacks</a:t>
            </a:r>
          </a:p>
          <a:p>
            <a:pPr eaLnBrk="1" hangingPunct="1"/>
            <a:r>
              <a:rPr lang="en-US" dirty="0" smtClean="0"/>
              <a:t>Hospital admissions and ER visits for heart and lung disease</a:t>
            </a:r>
          </a:p>
          <a:p>
            <a:r>
              <a:rPr lang="en-US" dirty="0"/>
              <a:t>Pre-term birth, Low birth </a:t>
            </a:r>
            <a:r>
              <a:rPr lang="en-US" dirty="0" smtClean="0"/>
              <a:t>weight</a:t>
            </a:r>
          </a:p>
          <a:p>
            <a:pPr eaLnBrk="1" hangingPunct="1"/>
            <a:r>
              <a:rPr lang="en-US" dirty="0" smtClean="0"/>
              <a:t>Respiratory symptoms and medication use in people with chronic lung disease and asthma</a:t>
            </a:r>
          </a:p>
          <a:p>
            <a:pPr eaLnBrk="1" hangingPunct="1"/>
            <a:r>
              <a:rPr lang="en-US" dirty="0" smtClean="0"/>
              <a:t>Increased risk of CVD and diabetes</a:t>
            </a:r>
          </a:p>
          <a:p>
            <a:pPr eaLnBrk="1" hangingPunct="1"/>
            <a:r>
              <a:rPr lang="en-US" dirty="0" smtClean="0"/>
              <a:t>Increased risk of cognitive deficits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235538-8FED-45A1-B288-CC7400759A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32" y="695945"/>
            <a:ext cx="14271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7" y="3872542"/>
            <a:ext cx="2862943" cy="309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109" y="5553164"/>
            <a:ext cx="4384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Air pollution delivers smaller babies</a:t>
            </a:r>
          </a:p>
          <a:p>
            <a:r>
              <a:rPr lang="en-US" dirty="0">
                <a:solidFill>
                  <a:schemeClr val="bg1"/>
                </a:solidFill>
              </a:rPr>
              <a:t>Study of 3 million infants suggests connection between inhaled particles and birth </a:t>
            </a:r>
            <a:r>
              <a:rPr lang="en-US" dirty="0" smtClean="0">
                <a:solidFill>
                  <a:schemeClr val="bg1"/>
                </a:solidFill>
              </a:rPr>
              <a:t>weight (Nature, Feb 6, 2013)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responses of the body to air pollution by particulate matter (</a:t>
            </a:r>
            <a:r>
              <a:rPr lang="en-US" dirty="0" smtClean="0"/>
              <a:t>PM)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916" y="1968473"/>
            <a:ext cx="5953125" cy="323165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en-US" b="0" kern="0" dirty="0" smtClean="0"/>
              <a:t>PM enters respiratory system when we inhale</a:t>
            </a:r>
          </a:p>
          <a:p>
            <a:pPr algn="just">
              <a:buFont typeface="Arial" pitchFamily="34" charset="0"/>
              <a:buChar char="•"/>
            </a:pPr>
            <a:endParaRPr lang="en-US" b="0" kern="0" dirty="0" smtClean="0"/>
          </a:p>
          <a:p>
            <a:pPr algn="just">
              <a:buFont typeface="Arial" pitchFamily="34" charset="0"/>
              <a:buChar char="•"/>
            </a:pPr>
            <a:r>
              <a:rPr lang="en-US" b="0" kern="0" dirty="0" smtClean="0"/>
              <a:t>PM10 is mostly eliminated by cough, sneeze and swallow</a:t>
            </a:r>
          </a:p>
          <a:p>
            <a:pPr algn="just">
              <a:buFont typeface="Arial" pitchFamily="34" charset="0"/>
              <a:buChar char="•"/>
            </a:pPr>
            <a:endParaRPr lang="en-US" b="0" kern="0" dirty="0" smtClean="0"/>
          </a:p>
          <a:p>
            <a:pPr>
              <a:buFont typeface="Arial" pitchFamily="34" charset="0"/>
              <a:buChar char="•"/>
            </a:pPr>
            <a:r>
              <a:rPr lang="en-US" b="0" kern="0" dirty="0" smtClean="0"/>
              <a:t>PM2.5 travels all the way to alveoli in lung and causes local and systematic harm including:</a:t>
            </a:r>
          </a:p>
          <a:p>
            <a:pPr>
              <a:buFont typeface="Arial" pitchFamily="34" charset="0"/>
              <a:buChar char="•"/>
            </a:pPr>
            <a:endParaRPr lang="en-US" b="0" kern="0" dirty="0" smtClean="0"/>
          </a:p>
          <a:p>
            <a:pPr marL="0" indent="0">
              <a:buFontTx/>
              <a:buNone/>
            </a:pPr>
            <a:r>
              <a:rPr lang="en-US" altLang="zh-CN" sz="2000" b="1" kern="0" dirty="0" smtClean="0">
                <a:solidFill>
                  <a:srgbClr val="000000"/>
                </a:solidFill>
                <a:sym typeface="Symbol"/>
              </a:rPr>
              <a:t>	</a:t>
            </a:r>
            <a:r>
              <a:rPr lang="en-US" altLang="zh-CN" sz="2000" b="1" kern="0" dirty="0" smtClean="0">
                <a:solidFill>
                  <a:schemeClr val="tx2"/>
                </a:solidFill>
                <a:sym typeface="Symbol"/>
              </a:rPr>
              <a:t></a:t>
            </a:r>
            <a:r>
              <a:rPr lang="en-US" altLang="zh-CN" sz="2000" b="1" kern="0" dirty="0" smtClean="0">
                <a:solidFill>
                  <a:schemeClr val="tx2"/>
                </a:solidFill>
              </a:rPr>
              <a:t> Oxidative stress</a:t>
            </a:r>
          </a:p>
          <a:p>
            <a:pPr marL="90488" indent="-90488">
              <a:buFont typeface="Arial" pitchFamily="34" charset="0"/>
              <a:buChar char="•"/>
            </a:pPr>
            <a:endParaRPr lang="en-US" altLang="zh-CN" sz="600" b="0" kern="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en-US" altLang="zh-CN" sz="2000" b="1" kern="0" dirty="0" smtClean="0">
                <a:solidFill>
                  <a:schemeClr val="tx2"/>
                </a:solidFill>
                <a:sym typeface="Symbol"/>
              </a:rPr>
              <a:t>	</a:t>
            </a:r>
            <a:r>
              <a:rPr lang="en-US" altLang="zh-CN" sz="2000" b="1" kern="0" dirty="0" smtClean="0">
                <a:solidFill>
                  <a:schemeClr val="tx2"/>
                </a:solidFill>
              </a:rPr>
              <a:t> Inflammation insult</a:t>
            </a:r>
          </a:p>
          <a:p>
            <a:pPr marL="0" indent="0">
              <a:buFontTx/>
              <a:buNone/>
            </a:pPr>
            <a:r>
              <a:rPr lang="en-US" altLang="zh-CN" sz="2000" b="1" kern="0" dirty="0" smtClean="0">
                <a:solidFill>
                  <a:srgbClr val="000000"/>
                </a:solidFill>
              </a:rPr>
              <a:t>	</a:t>
            </a:r>
            <a:r>
              <a:rPr lang="en-US" altLang="zh-CN" b="1" kern="0" dirty="0" smtClean="0">
                <a:solidFill>
                  <a:srgbClr val="000000"/>
                </a:solidFill>
              </a:rPr>
              <a:t>Disturb the autonomic nervous system (ANS)</a:t>
            </a:r>
          </a:p>
          <a:p>
            <a:endParaRPr lang="en-US" b="0" kern="0" dirty="0"/>
          </a:p>
        </p:txBody>
      </p:sp>
      <p:sp>
        <p:nvSpPr>
          <p:cNvPr id="5" name="Rectangle 4"/>
          <p:cNvSpPr/>
          <p:nvPr/>
        </p:nvSpPr>
        <p:spPr>
          <a:xfrm>
            <a:off x="347819" y="5730193"/>
            <a:ext cx="6469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Adapted from </a:t>
            </a:r>
            <a:r>
              <a:rPr lang="en-US" sz="1400" i="1" dirty="0" smtClean="0">
                <a:hlinkClick r:id="rId3"/>
              </a:rPr>
              <a:t>www.bcairquality.ca/health/air-quality-and-health.html</a:t>
            </a:r>
            <a:r>
              <a:rPr lang="en-US" sz="1400" i="1" dirty="0" smtClean="0"/>
              <a:t> ; </a:t>
            </a:r>
            <a:r>
              <a:rPr lang="en-US" sz="1400" dirty="0">
                <a:hlinkClick r:id="rId4"/>
              </a:rPr>
              <a:t>http://www.icao.int/environmental-protection/Pages/Contaminants.aspx</a:t>
            </a:r>
            <a:r>
              <a:rPr lang="en-US" sz="1400" dirty="0"/>
              <a:t> </a:t>
            </a:r>
          </a:p>
        </p:txBody>
      </p:sp>
      <p:sp>
        <p:nvSpPr>
          <p:cNvPr id="6" name="Shape 369"/>
          <p:cNvSpPr/>
          <p:nvPr/>
        </p:nvSpPr>
        <p:spPr>
          <a:xfrm>
            <a:off x="296060" y="1816812"/>
            <a:ext cx="6361204" cy="3517188"/>
          </a:xfrm>
          <a:prstGeom prst="roundRect">
            <a:avLst>
              <a:gd name="adj" fmla="val 4395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75" y="4041879"/>
            <a:ext cx="2224460" cy="17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22" y="1463528"/>
            <a:ext cx="2324213" cy="243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1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78"/>
            <a:ext cx="8229600" cy="432933"/>
          </a:xfrm>
        </p:spPr>
        <p:txBody>
          <a:bodyPr/>
          <a:lstStyle/>
          <a:p>
            <a:r>
              <a:rPr lang="en-US" dirty="0" smtClean="0"/>
              <a:t>Mechanistic link between PM and CVD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0393" y="5607382"/>
            <a:ext cx="238209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sz="1100" b="0" dirty="0" smtClean="0">
                <a:solidFill>
                  <a:srgbClr val="000000"/>
                </a:solidFill>
                <a:latin typeface="Arial" charset="0"/>
              </a:rPr>
              <a:t>Adapted from Miller M.R. et al., 2014</a:t>
            </a:r>
            <a:endParaRPr lang="en-GB" sz="1100" b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3794" y="916973"/>
            <a:ext cx="5905500" cy="4574477"/>
            <a:chOff x="1001651" y="1402225"/>
            <a:chExt cx="5905500" cy="4574477"/>
          </a:xfrm>
        </p:grpSpPr>
        <p:pic>
          <p:nvPicPr>
            <p:cNvPr id="8663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651" y="1452327"/>
              <a:ext cx="5905500" cy="452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577948" y="1402225"/>
              <a:ext cx="280930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Inhalation of Particulate Matter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001651" y="1457048"/>
              <a:ext cx="5905500" cy="4519654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44231" y="3127213"/>
              <a:ext cx="1245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ANS imbalance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3293" y="5822997"/>
            <a:ext cx="665311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Short- and long- term exposure to PM air pollution is associated with an increased risk of CV morbidity and mortality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0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1833"/>
          </a:xfrm>
        </p:spPr>
        <p:txBody>
          <a:bodyPr/>
          <a:lstStyle/>
          <a:p>
            <a:r>
              <a:rPr lang="en-US" kern="1200" dirty="0"/>
              <a:t>Some population groups are more at risk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5500" y="1473200"/>
            <a:ext cx="4705350" cy="406265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200" b="1" kern="0" smtClean="0">
                <a:solidFill>
                  <a:schemeClr val="tx2">
                    <a:lumMod val="75000"/>
                  </a:schemeClr>
                </a:solidFill>
              </a:rPr>
              <a:t>People with heart / lung disease: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b="0" kern="0" smtClean="0">
                <a:solidFill>
                  <a:schemeClr val="tx2">
                    <a:lumMod val="75000"/>
                  </a:schemeClr>
                </a:solidFill>
              </a:rPr>
              <a:t>Conditions make them vulnerable</a:t>
            </a:r>
          </a:p>
          <a:p>
            <a:pPr lvl="1">
              <a:defRPr/>
            </a:pPr>
            <a:endParaRPr lang="en-US" sz="2200" b="0" kern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200" b="1" kern="0" smtClean="0">
                <a:solidFill>
                  <a:schemeClr val="tx2">
                    <a:lumMod val="75000"/>
                  </a:schemeClr>
                </a:solidFill>
              </a:rPr>
              <a:t>Older adults: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b="0" kern="0" smtClean="0">
                <a:solidFill>
                  <a:schemeClr val="tx2">
                    <a:lumMod val="75000"/>
                  </a:schemeClr>
                </a:solidFill>
              </a:rPr>
              <a:t>Greater prevalence of heart / lung disease</a:t>
            </a:r>
          </a:p>
          <a:p>
            <a:pPr lvl="1">
              <a:defRPr/>
            </a:pPr>
            <a:endParaRPr lang="en-US" sz="2200" b="0" kern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200" b="1" kern="0" smtClean="0">
                <a:solidFill>
                  <a:schemeClr val="tx2">
                    <a:lumMod val="75000"/>
                  </a:schemeClr>
                </a:solidFill>
              </a:rPr>
              <a:t>Children: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b="0" kern="0" smtClean="0">
                <a:solidFill>
                  <a:schemeClr val="tx2">
                    <a:lumMod val="75000"/>
                  </a:schemeClr>
                </a:solidFill>
              </a:rPr>
              <a:t>More likely to be active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b="0" kern="0" smtClean="0">
                <a:solidFill>
                  <a:schemeClr val="tx2">
                    <a:lumMod val="75000"/>
                  </a:schemeClr>
                </a:solidFill>
              </a:rPr>
              <a:t>Breathe more air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b="0" kern="0" smtClean="0">
                <a:solidFill>
                  <a:schemeClr val="tx2">
                    <a:lumMod val="75000"/>
                  </a:schemeClr>
                </a:solidFill>
              </a:rPr>
              <a:t>Bodies still developing</a:t>
            </a:r>
            <a:endParaRPr lang="en-US" sz="2200" b="0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7" descr="At_Ri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2938" y="1198563"/>
            <a:ext cx="2420937" cy="4610100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92188"/>
            <a:ext cx="8064500" cy="5022850"/>
          </a:xfrm>
          <a:prstGeom prst="roundRect">
            <a:avLst>
              <a:gd name="adj" fmla="val 5528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8000"/>
                      </a:scheme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dirty="0">
              <a:latin typeface="Trebuchet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572" y="830081"/>
            <a:ext cx="4946650" cy="2858823"/>
          </a:xfrm>
        </p:spPr>
        <p:txBody>
          <a:bodyPr/>
          <a:lstStyle/>
          <a:p>
            <a:pPr marL="182563" indent="-182563">
              <a:spcBef>
                <a:spcPct val="30000"/>
              </a:spcBef>
            </a:pPr>
            <a:r>
              <a:rPr lang="en-US" sz="1600" b="1" dirty="0"/>
              <a:t>Nutrition is a key factor </a:t>
            </a:r>
            <a:r>
              <a:rPr lang="en-US" sz="1600" b="1" dirty="0" smtClean="0"/>
              <a:t>for </a:t>
            </a:r>
            <a:r>
              <a:rPr lang="en-US" sz="1600" b="1" dirty="0"/>
              <a:t>the </a:t>
            </a:r>
            <a:r>
              <a:rPr lang="en-US" sz="1600" b="1" dirty="0" smtClean="0"/>
              <a:t>prevention of chronic diseases (CVD, diabetes)</a:t>
            </a:r>
          </a:p>
          <a:p>
            <a:pPr marL="182563" indent="-182563">
              <a:spcBef>
                <a:spcPct val="30000"/>
              </a:spcBef>
            </a:pPr>
            <a:r>
              <a:rPr lang="en-US" sz="1600" b="1" dirty="0"/>
              <a:t>Small dietary changes can lead to a large reduction in the burden of </a:t>
            </a:r>
            <a:r>
              <a:rPr lang="en-US" sz="1600" b="1" dirty="0" smtClean="0"/>
              <a:t>CVD.</a:t>
            </a:r>
            <a:endParaRPr lang="en-US" sz="1600" b="1" dirty="0"/>
          </a:p>
          <a:p>
            <a:pPr marL="582613" lvl="1" indent="-182563">
              <a:spcBef>
                <a:spcPct val="30000"/>
              </a:spcBef>
            </a:pPr>
            <a:r>
              <a:rPr lang="en-US" sz="1600" b="1" dirty="0" smtClean="0"/>
              <a:t>Eating less fat and fewer calories</a:t>
            </a:r>
          </a:p>
          <a:p>
            <a:pPr marL="582613" lvl="1" indent="-182563">
              <a:spcBef>
                <a:spcPct val="30000"/>
              </a:spcBef>
            </a:pPr>
            <a:r>
              <a:rPr lang="en-US" sz="1600" b="1" dirty="0" smtClean="0"/>
              <a:t>Decrease sugar, salt </a:t>
            </a:r>
            <a:r>
              <a:rPr lang="en-US" sz="1600" b="1" dirty="0"/>
              <a:t>and saturated fat </a:t>
            </a:r>
            <a:r>
              <a:rPr lang="en-US" sz="1600" b="1" dirty="0" smtClean="0"/>
              <a:t>intake</a:t>
            </a:r>
          </a:p>
          <a:p>
            <a:pPr marL="582613" lvl="1" indent="-182563">
              <a:spcBef>
                <a:spcPct val="30000"/>
              </a:spcBef>
            </a:pPr>
            <a:r>
              <a:rPr lang="en-US" sz="1600" b="1" dirty="0" smtClean="0"/>
              <a:t>Increase </a:t>
            </a:r>
            <a:r>
              <a:rPr lang="en-US" sz="1600" b="1" dirty="0"/>
              <a:t>fiber, fruit and vegetable </a:t>
            </a:r>
            <a:r>
              <a:rPr lang="en-US" sz="1600" b="1" dirty="0" smtClean="0"/>
              <a:t>intake</a:t>
            </a:r>
          </a:p>
          <a:p>
            <a:pPr marL="582613" lvl="1" indent="-182563">
              <a:spcBef>
                <a:spcPct val="30000"/>
              </a:spcBef>
            </a:pPr>
            <a:r>
              <a:rPr lang="en-US" sz="1600" b="1" dirty="0" smtClean="0"/>
              <a:t>Adequate intake of micronutrients and PUFA</a:t>
            </a:r>
            <a:endParaRPr lang="en-US" sz="1600" b="1" dirty="0"/>
          </a:p>
        </p:txBody>
      </p:sp>
      <p:pic>
        <p:nvPicPr>
          <p:cNvPr id="399364" name="Picture 4" descr="food_pyramid_bi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045" y="907576"/>
            <a:ext cx="1874093" cy="20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5745673" y="2845614"/>
            <a:ext cx="32115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dirty="0"/>
              <a:t>http://www.diabeticdietplan.net/diabetic-diet-plan-1/</a:t>
            </a:r>
          </a:p>
        </p:txBody>
      </p:sp>
      <p:sp>
        <p:nvSpPr>
          <p:cNvPr id="399367" name="AutoShap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1462" y="794657"/>
            <a:ext cx="5258481" cy="2991732"/>
          </a:xfrm>
          <a:prstGeom prst="roundRect">
            <a:avLst>
              <a:gd name="adj" fmla="val 5528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8000"/>
                      </a:scheme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99369" name="Text Box 9"/>
          <p:cNvSpPr txBox="1">
            <a:spLocks noChangeArrowheads="1"/>
          </p:cNvSpPr>
          <p:nvPr/>
        </p:nvSpPr>
        <p:spPr bwMode="auto">
          <a:xfrm>
            <a:off x="4278313" y="6526212"/>
            <a:ext cx="757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WHO, IDF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714" y="5132982"/>
            <a:ext cx="2674645" cy="149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377557" y="3095318"/>
            <a:ext cx="2474028" cy="1763455"/>
            <a:chOff x="2576795" y="2331720"/>
            <a:chExt cx="3567061" cy="2783804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6795" y="2331720"/>
              <a:ext cx="3307214" cy="2416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576795" y="2657954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33%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24162" y="3114873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33%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55124" y="469540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15%</a:t>
              </a:r>
              <a:endParaRPr lang="en-US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9042" y="4748530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12%</a:t>
              </a:r>
              <a:endParaRPr lang="en-US" sz="1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70555" y="4807747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7</a:t>
              </a:r>
              <a:r>
                <a:rPr lang="en-US" sz="1400" b="1" dirty="0" smtClean="0"/>
                <a:t>%</a:t>
              </a:r>
              <a:endParaRPr lang="en-US" sz="1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65824" cy="109568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800" b="1" dirty="0" smtClean="0"/>
              <a:t>Nutrition  &amp; Chronic diseases the link with PM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08788" y="6360387"/>
            <a:ext cx="982382" cy="4258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3103" y="6504004"/>
            <a:ext cx="952500" cy="152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7D496E5C-0418-4C6F-B44E-CEB2248BA6B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50484" y="4322537"/>
            <a:ext cx="5414808" cy="1560241"/>
          </a:xfrm>
          <a:prstGeom prst="roundRect">
            <a:avLst>
              <a:gd name="adj" fmla="val 42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Nutritional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epidemiology showed that </a:t>
            </a:r>
            <a:r>
              <a:rPr lang="en-US" b="1" dirty="0">
                <a:solidFill>
                  <a:srgbClr val="FF0000"/>
                </a:solidFill>
              </a:rPr>
              <a:t>specific nutrients play a key role in maintaining a healthy </a:t>
            </a:r>
            <a:r>
              <a:rPr lang="en-US" b="1" dirty="0" smtClean="0">
                <a:solidFill>
                  <a:srgbClr val="FF0000"/>
                </a:solidFill>
              </a:rPr>
              <a:t>body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reducing the risk of chronic disease such as CVD.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94682-C144-414F-B800-41BC70CB48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971600" y="1592796"/>
            <a:ext cx="7767738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Nutrition solution (</a:t>
            </a:r>
            <a:r>
              <a:rPr lang="en-US" sz="2800" dirty="0" smtClean="0">
                <a:solidFill>
                  <a:schemeClr val="tx2"/>
                </a:solidFill>
              </a:rPr>
              <a:t>A </a:t>
            </a:r>
            <a:r>
              <a:rPr lang="en-US" sz="2800" b="1" dirty="0" smtClean="0">
                <a:solidFill>
                  <a:schemeClr val="tx2"/>
                </a:solidFill>
              </a:rPr>
              <a:t>BCDEF solution):</a:t>
            </a:r>
          </a:p>
          <a:p>
            <a:pPr eaLnBrk="1" hangingPunct="1"/>
            <a:endParaRPr lang="en-US" sz="1600" dirty="0">
              <a:solidFill>
                <a:schemeClr val="tx2"/>
              </a:solidFill>
            </a:endParaRPr>
          </a:p>
          <a:p>
            <a:pPr marL="1257300" indent="-633413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chemeClr val="tx2"/>
                </a:solidFill>
              </a:rPr>
              <a:t>B: Vitamin B’s</a:t>
            </a:r>
            <a:endParaRPr lang="en-US" altLang="zh-CN" sz="2400" b="1" dirty="0">
              <a:solidFill>
                <a:schemeClr val="tx2"/>
              </a:solidFill>
            </a:endParaRPr>
          </a:p>
          <a:p>
            <a:pPr marL="1257300" indent="-633413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400" b="1" dirty="0" smtClean="0">
                <a:solidFill>
                  <a:schemeClr val="tx2"/>
                </a:solidFill>
              </a:rPr>
              <a:t>C: Vitamin </a:t>
            </a:r>
            <a:r>
              <a:rPr lang="en-US" altLang="zh-CN" sz="2400" dirty="0" smtClean="0">
                <a:solidFill>
                  <a:schemeClr val="tx2"/>
                </a:solidFill>
              </a:rPr>
              <a:t>C</a:t>
            </a:r>
            <a:endParaRPr lang="en-US" altLang="zh-CN" sz="2400" b="1" dirty="0" smtClean="0">
              <a:solidFill>
                <a:schemeClr val="tx2"/>
              </a:solidFill>
            </a:endParaRPr>
          </a:p>
          <a:p>
            <a:pPr marL="1257300" indent="-633413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chemeClr val="tx2"/>
                </a:solidFill>
              </a:rPr>
              <a:t>D: Vitamin D</a:t>
            </a:r>
            <a:r>
              <a:rPr lang="en-US" altLang="zh-CN" sz="2400" b="1" dirty="0" smtClean="0">
                <a:solidFill>
                  <a:schemeClr val="tx2"/>
                </a:solidFill>
              </a:rPr>
              <a:t> </a:t>
            </a:r>
          </a:p>
          <a:p>
            <a:pPr marL="1257300" indent="-633413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/>
                </a:solidFill>
              </a:rPr>
              <a:t>E: Vitamin E</a:t>
            </a:r>
          </a:p>
          <a:p>
            <a:pPr marL="1257300" indent="-633413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2"/>
                </a:solidFill>
              </a:rPr>
              <a:t>F: Fish oil</a:t>
            </a:r>
            <a:endParaRPr lang="en-US" sz="2400" b="1" dirty="0">
              <a:solidFill>
                <a:schemeClr val="tx2"/>
              </a:solidFill>
            </a:endParaRPr>
          </a:p>
          <a:p>
            <a:pPr marL="623887" lvl="1" indent="0" eaLnBrk="1" hangingPunct="1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AWWIZARDSTEPS" val="0|1|4"/>
  <p:tag name="ZOAWLANGID" val="1033"/>
  <p:tag name="OAWDOCPROPSOURCE" val="&lt;DocProps&gt;&lt;DocProp UID=&quot;2002122011014149059130932&quot; EntryUID=&quot;1423597016259098&quot;&gt;&lt;Field Name=&quot;IDName&quot; Value=&quot;Sample Organisation Record&quot;/&gt;&lt;Field Name=&quot;HeaderLegalEntity1&quot; Value=&quot;Header Legal Entity 1&quot;/&gt;&lt;Field Name=&quot;HeaderLegalEntity2&quot; Value=&quot;Header Legal Entity 2&quot;/&gt;&lt;Field Name=&quot;SalutationLegalEntity&quot; Value=&quot;&quot;/&gt;&lt;Field Name=&quot;CorrespondanceLegalDisclaimer1&quot; Value=&quot;Correspondance Legal disclaier 1&quot;/&gt;&lt;Field Name=&quot;CorrespondanceLegalDisclaimer2&quot; Value=&quot;Correspondance Legal disclaimer 2&quot;/&gt;&lt;Field Name=&quot;CorrespondanceLegalDisclaimer3&quot; Value=&quot;Correspondance Legal disclaimer 3&quot;/&gt;&lt;Field Name=&quot;CorrespondanceLegalDisclaimer4&quot; Value=&quot;Correspondance Legal disclaimer 4&quot;/&gt;&lt;Field Name=&quot;CorrespondanceLegalDisclaimer5&quot; Value=&quot;Correspondance Legal disclaimer 5&quot;/&gt;&lt;Field Name=&quot;CorrespondanceLegalDisclaimer6&quot; Value=&quot;Correspondance Legal disclaimer 6&quot;/&gt;&lt;Field Name=&quot;CorrespondanceLegalDisclaimer7&quot; Value=&quot;Correspondance Legal disclaimer 7&quot;/&gt;&lt;Field Name=&quot;CorrespondanceLegalDisclaimer8&quot; Value=&quot;Correspondance Legal disclaimer 8&quot;/&gt;&lt;Field Name=&quot;CorrespondanceLegalDisclaimer9&quot; Value=&quot;Correspondance Legal disclaimer 9&quot;/&gt;&lt;Field Name=&quot;CorrespondanceLegalDisclaimer10&quot; Value=&quot;Correspondance Legal disclaimer 10&quot;/&gt;&lt;Field Name=&quot;Address1&quot; Value=&quot;Address 1&quot;/&gt;&lt;Field Name=&quot;Address2&quot; Value=&quot;Address 2&quot;/&gt;&lt;Field Name=&quot;Address3&quot; Value=&quot;Address 3&quot;/&gt;&lt;Field Name=&quot;Address4&quot; Value=&quot;Address 4&quot;/&gt;&lt;Field Name=&quot;Address5&quot; Value=&quot;Address 5&quot;/&gt;&lt;Field Name=&quot;Address6&quot; Value=&quot;Address 6&quot;/&gt;&lt;Field Name=&quot;CorporateInternet&quot; Value=&quot;Corporate Internet&quot;/&gt;&lt;Field Name=&quot;Phone&quot; Value=&quot;Organisation Phonenumber&quot;/&gt;&lt;Field Name=&quot;Fax&quot; Value=&quot;Organisation Faxnumber&quot;/&gt;&lt;Field Name=&quot;City&quot; Value=&quot;City&quot;/&gt;&lt;Field Name=&quot;EmailCompleteAddressLineNew&quot; Value=&quot;Email complete address line new&quot;/&gt;&lt;Field Name=&quot;EmailCompleteAddressLineReply&quot; Value=&quot;Email complete address line reply&quot;/&gt;&lt;Field Name=&quot;EmailLegalDisclaimer&quot; Value=&quot;Email legal disclaimer&quot;/&gt;&lt;/DocProp&gt;&lt;DocProp UID=&quot;2011383784387345873647&quot; EntryUID=&quot;2011012716483200540065&quot;&gt;&lt;Field Name=&quot;IDName&quot; Value=&quot;Department name&quot;/&gt;&lt;Field Name=&quot;Name1&quot; Value=&quot;Department name Line 1&quot;/&gt;&lt;Field Name=&quot;Name2&quot; Value=&quot;Department name Line 2&quot;/&gt;&lt;Field Name=&quot;Name3&quot; Value=&quot;Department name Line 3&quot;/&gt;&lt;Field Name=&quot;Internet1&quot; Value=&quot;Internet adress line 1&quot;/&gt;&lt;Field Name=&quot;BusinessGroup&quot; Value=&quot;Powerpoint and Otlook name&quot;/&gt;&lt;Field Name=&quot;Internet2&quot; Value=&quot;Internet adress line 2&quot;/&gt;&lt;Field Name=&quot;Data_UID&quot; Value=&quot;2011012716483200540065&quot;/&gt;&lt;Field Name=&quot;Field_Name&quot; Value=&quot;BusinessGroup&quot;/&gt;&lt;Field Name=&quot;Field_UID&quot; Value=&quot;2003101315030257533424&quot;/&gt;&lt;Field Name=&quot;ML_LCID&quot; Value=&quot;1033&quot;/&gt;&lt;Field Name=&quot;ML_Value&quot; Value=&quot;Powerpoint and Otlook name&quot;/&gt;&lt;/DocProp&gt;&lt;DocProp UID=&quot;4565435644543565464545&quot; EntryUID=&quot;2011012716483210743952&quot;&gt;&lt;Field Name=&quot;IDName&quot; Value=&quot;Jansen&quot;/&gt;&lt;Field Name=&quot;Name&quot; Value=&quot;Pietersen&quot;/&gt;&lt;Field Name=&quot;Initials&quot; Value=&quot;JP&quot;/&gt;&lt;Field Name=&quot;Function1&quot; Value=&quot;Sourcing Communication Manager&quot;/&gt;&lt;Field Name=&quot;Function2&quot; Value=&quot;Sourcing Communication Manager&quot;/&gt;&lt;Field Name=&quot;Phone&quot; Value=&quot;123456789&quot;/&gt;&lt;Field Name=&quot;Fax&quot; Value=&quot;987654321&quot;/&gt;&lt;Field Name=&quot;Mobile&quot; Value=&quot;00316543219876&quot;/&gt;&lt;Field Name=&quot;EMail&quot; Value=&quot;email.namek@dsm.com&quot;/&gt;&lt;Field Name=&quot;Data_UID&quot; Value=&quot;2011012716483210743952&quot;/&gt;&lt;Field Name=&quot;Field_Name&quot; Value=&quot;Function2&quot;/&gt;&lt;Field Name=&quot;Field_UID&quot; Value=&quot;2003101315030257533424&quot;/&gt;&lt;Field Name=&quot;ML_LCID&quot; Value=&quot;1033&quot;/&gt;&lt;Field Name=&quot;ML_Value&quot; Value=&quot;Sourcing Communication Manager&quot;/&gt;&lt;/DocProp&gt;&lt;DocProp UID=&quot;200212191811121321310321301031x&quot; EntryUID=&quot;2011012716483210743952&quot;&gt;&lt;Field Name=&quot;IDName&quot; Value=&quot;Jansen&quot;/&gt;&lt;Field Name=&quot;Name&quot; Value=&quot;Pietersen&quot;/&gt;&lt;Field Name=&quot;Initials&quot; Value=&quot;JP&quot;/&gt;&lt;Field Name=&quot;Function1&quot; Value=&quot;Sourcing Communication Manager&quot;/&gt;&lt;Field Name=&quot;Function2&quot; Value=&quot;Sourcing Communication Manager&quot;/&gt;&lt;Field Name=&quot;Phone&quot; Value=&quot;123456789&quot;/&gt;&lt;Field Name=&quot;Fax&quot; Value=&quot;987654321&quot;/&gt;&lt;Field Name=&quot;Mobile&quot; Value=&quot;00316543219876&quot;/&gt;&lt;Field Name=&quot;EMail&quot; Value=&quot;email.namek@dsm.com&quot;/&gt;&lt;Field Name=&quot;Data_UID&quot; Value=&quot;2011012716483210743952&quot;/&gt;&lt;Field Name=&quot;Field_Name&quot; Value=&quot;Function2&quot;/&gt;&lt;Field Name=&quot;Field_UID&quot; Value=&quot;2003101315030257533424&quot;/&gt;&lt;Field Name=&quot;ML_LCID&quot; Value=&quot;1033&quot;/&gt;&lt;Field Name=&quot;ML_Value&quot; Value=&quot;Sourcing Communication Manager&quot;/&gt;&lt;/DocProp&gt;&lt;DocProp UID=&quot;2010101345972347189798&quot; EntryUID=&quot;2011021410034584949438&quot;&gt;&lt;Field Name=&quot;IDName&quot; Value=&quot;Pietersen&quot;/&gt;&lt;Field Name=&quot;Name&quot; Value=&quot;Pietersen&quot;/&gt;&lt;Field Name=&quot;Initials&quot; Value=&quot;&quot;/&gt;&lt;Field Name=&quot;Function1&quot; Value=&quot;&quot;/&gt;&lt;Field Name=&quot;Function2&quot; Value=&quot;&quot;/&gt;&lt;Field Name=&quot;Phone&quot; Value=&quot;&quot;/&gt;&lt;Field Name=&quot;Fax&quot; Value=&quot;&quot;/&gt;&lt;Field Name=&quot;Mobile&quot; Value=&quot;&quot;/&gt;&lt;Field Name=&quot;EMail&quot; Value=&quot;&quot;/&gt;&lt;Field Name=&quot;Data_UID&quot; Value=&quot;2011021410034584949438&quot;/&gt;&lt;Field Name=&quot;Field_Name&quot; Value=&quot;&quot;/&gt;&lt;Field Name=&quot;Field_UID&quot; Value=&quot;&quot;/&gt;&lt;Field Name=&quot;ML_LCID&quot; Value=&quot;&quot;/&gt;&lt;Field Name=&quot;ML_Value&quot; Value=&quot;&quot;/&gt;&lt;/DocProp&gt;&lt;DocProp UID=&quot;2002122010583847234010578&quot; EntryUID=&quot;2011012716483210743952&quot;&gt;&lt;Field Name=&quot;IDName&quot; Value=&quot;Jansen&quot;/&gt;&lt;Field Name=&quot;Name&quot; Value=&quot;Pietersen&quot;/&gt;&lt;Field Name=&quot;Initials&quot; Value=&quot;JP&quot;/&gt;&lt;Field Name=&quot;Function1&quot; Value=&quot;Sourcing Communication Manager&quot;/&gt;&lt;Field Name=&quot;Function2&quot; Value=&quot;Sourcing Communication Manager&quot;/&gt;&lt;Field Name=&quot;Phone&quot; Value=&quot;123456789&quot;/&gt;&lt;Field Name=&quot;Fax&quot; Value=&quot;987654321&quot;/&gt;&lt;Field Name=&quot;Mobile&quot; Value=&quot;00316543219876&quot;/&gt;&lt;Field Name=&quot;EMail&quot; Value=&quot;email.namek@dsm.com&quot;/&gt;&lt;Field Name=&quot;Data_UID&quot; Value=&quot;2011012716483210743952&quot;/&gt;&lt;Field Name=&quot;Field_Name&quot; Value=&quot;Function2&quot;/&gt;&lt;Field Name=&quot;Field_UID&quot; Value=&quot;2003101315030257533424&quot;/&gt;&lt;Field Name=&quot;ML_LCID&quot; Value=&quot;1033&quot;/&gt;&lt;Field Name=&quot;ML_Value&quot; Value=&quot;Sourcing Communication Manager&quot;/&gt;&lt;/DocProp&gt;&lt;DocProp UID=&quot;2003061115381095709037&quot; EntryUID=&quot;2011021410034584949438&quot;&gt;&lt;Field Name=&quot;IDName&quot; Value=&quot;Pietersen&quot;/&gt;&lt;Field Name=&quot;Name&quot; Value=&quot;Pietersen&quot;/&gt;&lt;Field Name=&quot;Initials&quot; Value=&quot;&quot;/&gt;&lt;Field Name=&quot;Function1&quot; Value=&quot;&quot;/&gt;&lt;Field Name=&quot;Function2&quot; Value=&quot;&quot;/&gt;&lt;Field Name=&quot;Phone&quot; Value=&quot;&quot;/&gt;&lt;Field Name=&quot;Fax&quot; Value=&quot;&quot;/&gt;&lt;Field Name=&quot;Mobile&quot; Value=&quot;&quot;/&gt;&lt;Field Name=&quot;EMail&quot; Value=&quot;&quot;/&gt;&lt;Field Name=&quot;Data_UID&quot; Value=&quot;2011021410034584949438&quot;/&gt;&lt;Field Name=&quot;Field_Name&quot; Value=&quot;&quot;/&gt;&lt;Field Name=&quot;Field_UID&quot; Value=&quot;&quot;/&gt;&lt;Field Name=&quot;ML_LCID&quot; Value=&quot;&quot;/&gt;&lt;Field Name=&quot;ML_Value&quot; Value=&quot;&quot;/&gt;&lt;/DocProp&gt;&lt;DocProp UID=&quot;2003982345795694395674&quot; EntryUID=&quot;2011012716483210743952&quot;&gt;&lt;Field Name=&quot;IDName&quot; Value=&quot;Jansen&quot;/&gt;&lt;Field Name=&quot;Name&quot; Value=&quot;Pietersen&quot;/&gt;&lt;Field Name=&quot;Initials&quot; Value=&quot;JP&quot;/&gt;&lt;Field Name=&quot;Function1&quot; Value=&quot;Sourcing Communication Manager&quot;/&gt;&lt;Field Name=&quot;Function2&quot; Value=&quot;Sourcing Communication Manager&quot;/&gt;&lt;Field Name=&quot;Phone&quot; Value=&quot;123456789&quot;/&gt;&lt;Field Name=&quot;Fax&quot; Value=&quot;987654321&quot;/&gt;&lt;Field Name=&quot;Mobile&quot; Value=&quot;00316543219876&quot;/&gt;&lt;Field Name=&quot;EMail&quot; Value=&quot;email.namek@dsm.com&quot;/&gt;&lt;Field Name=&quot;Data_UID&quot; Value=&quot;2011012716483210743952&quot;/&gt;&lt;Field Name=&quot;Field_Name&quot; Value=&quot;Function2&quot;/&gt;&lt;Field Name=&quot;Field_UID&quot; Value=&quot;2003101315030257533424&quot;/&gt;&lt;Field Name=&quot;ML_LCID&quot; Value=&quot;1033&quot;/&gt;&lt;Field Name=&quot;ML_Value&quot; Value=&quot;Sourcing Communication Manager&quot;/&gt;&lt;/DocProp&gt;&lt;DocProp UID=&quot;2003068475891465291384&quot; EntryUID=&quot;2011021410033589990836&quot;&gt;&lt;Field Name=&quot;IDName&quot; Value=&quot;Untitled&quot;/&gt;&lt;Field Name=&quot;Name&quot; Value=&quot;&quot;/&gt;&lt;Field Name=&quot;Initials&quot; Value=&quot;&quot;/&gt;&lt;Field Name=&quot;Function1&quot; Value=&quot;&quot;/&gt;&lt;Field Name=&quot;Function2&quot; Value=&quot;&quot;/&gt;&lt;Field Name=&quot;Phone&quot; Value=&quot;&quot;/&gt;&lt;Field Name=&quot;Fax&quot; Value=&quot;&quot;/&gt;&lt;Field Name=&quot;Mobile&quot; Value=&quot;&quot;/&gt;&lt;Field Name=&quot;EMail&quot; Value=&quot;&quot;/&gt;&lt;Field Name=&quot;Data_UID&quot; Value=&quot;2011021410033589990836&quot;/&gt;&lt;Field Name=&quot;Field_Name&quot; Value=&quot;&quot;/&gt;&lt;Field Name=&quot;Field_UID&quot; Value=&quot;&quot;/&gt;&lt;Field Name=&quot;ML_LCID&quot; Value=&quot;&quot;/&gt;&lt;Field Name=&quot;ML_Value&quot; Value=&quot;&quot;/&gt;&lt;/DocProp&gt;&lt;DocProp UID=&quot;2010324895892663678998&quot; EntryUID=&quot;2011012716483210743952&quot;&gt;&lt;Field Name=&quot;IDName&quot; Value=&quot;Jansen&quot;/&gt;&lt;Field Name=&quot;Name&quot; Value=&quot;Pietersen&quot;/&gt;&lt;Field Name=&quot;Initials&quot; Value=&quot;JP&quot;/&gt;&lt;Field Name=&quot;Function1&quot; Value=&quot;Sourcing Communication Manager&quot;/&gt;&lt;Field Name=&quot;Function2&quot; Value=&quot;Sourcing Communication Manager&quot;/&gt;&lt;Field Name=&quot;Phone&quot; Value=&quot;123456789&quot;/&gt;&lt;Field Name=&quot;Fax&quot; Value=&quot;987654321&quot;/&gt;&lt;Field Name=&quot;Mobile&quot; Value=&quot;00316543219876&quot;/&gt;&lt;Field Name=&quot;EMail&quot; Value=&quot;email.namek@dsm.com&quot;/&gt;&lt;Field Name=&quot;Data_UID&quot; Value=&quot;2011012716483210743952&quot;/&gt;&lt;Field Name=&quot;Field_Name&quot; Value=&quot;Function2&quot;/&gt;&lt;Field Name=&quot;Field_UID&quot; Value=&quot;2003101315030257533424&quot;/&gt;&lt;Field Name=&quot;ML_LCID&quot; Value=&quot;1033&quot;/&gt;&lt;Field Name=&quot;ML_Value&quot; Value=&quot;Sourcing Communication Manager&quot;/&gt;&lt;/DocProp&gt;&lt;DocProp UID=&quot;2004112217333376588294&quot; EntryUID=&quot;2004123010144120300001&quot;&gt;&lt;Field UID=&quot;2010971616312990191265&quot; Name=&quot;PresentationTitle&quot; Value=&quot;Presentation Title&quot;/&gt;&lt;Field UID=&quot;201038475647565768878&quot; Name=&quot;PresentationDate&quot; Value=&quot;February 17, 2011&quot;/&gt;&lt;Field UID=&quot;2010042611175985034679&quot; Name=&quot;Classification&quot; Value=&quot;FOR INTERNAL USE ONLY&quot;/&gt;&lt;Field UID=&quot;2010971616645647676265&quot; Name=&quot;PresentationReference&quot; Value=&quot;classification / filename / author / datum&quot;/&gt;&lt;/DocProp&gt;&lt;/DocProps&gt;&#10;"/>
  <p:tag name="THINKCELLPRESENTATIONDONOTDELETE" val="&lt;?xml version=&quot;1.0&quot; encoding=&quot;UTF-16&quot; standalone=&quot;yes&quot;?&gt;&#10;&lt;root reqver=&quot;17839&quot;&gt;&lt;version val=&quot;2115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4&quot;&gt;&lt;elem m_fUsage=&quot;3.47934003898986210000E+000&quot;&gt;&lt;m_ppcolschidx val=&quot;0&quot;/&gt;&lt;m_rgb r=&quot;0&quot; g=&quot;26&quot; b=&quot;64&quot;/&gt;&lt;/elem&gt;&lt;elem m_fUsage=&quot;3.24621564726773040000E+000&quot;&gt;&lt;m_ppcolschidx val=&quot;0&quot;/&gt;&lt;m_rgb r=&quot;b4&quot; g=&quot;db&quot; b=&quot;15&quot;/&gt;&lt;/elem&gt;&lt;elem m_fUsage=&quot;3.07168871783795660000E+000&quot;&gt;&lt;m_ppcolschidx val=&quot;0&quot;/&gt;&lt;m_rgb r=&quot;fc&quot; g=&quot;82&quot; b=&quot;12&quot;/&gt;&lt;/elem&gt;&lt;elem m_fUsage=&quot;3.85235632218460040000E-002&quot;&gt;&lt;m_ppcolschidx val=&quot;0&quot;/&gt;&lt;m_rgb r=&quot;4e&quot; g=&quot;2f&quot; b=&quot;f9&quot;/&gt;&lt;/elem&gt;&lt;/m_vecMRU&gt;&lt;/m_mruColor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4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bZJUlnEOksmR1tTVLl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OqiPyhj06XXav.6NXfZ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dDfUUzOkeEDzTJ1zKBO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5BHyLJ3EGYfcf7faUwm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11102073006904306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Title"/>
  <p:tag name="ZOAWTYPE" val="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4565435644543565464545.Name"/>
  <p:tag name="ZOAWTYPE" val="Tex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11383784387345873647.BusinessGroup"/>
  <p:tag name="ZOAWTYPE" val="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Date"/>
  <p:tag name="ZOAWTYPE" val="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11102073006927969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dDfUUzOkeEDzTJ1zKBO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5BHyLJ3EGYfcf7faUwm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30321092749921699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4565435644543565464545.Name"/>
  <p:tag name="ZOAWTYPE" val="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11383784387345873647.BusinessGroup"/>
  <p:tag name="ZOAWTYPE" val="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30321092749936173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bZJUlnEOksmR1tTVLl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11383784387345873647.BusinessGroup"/>
  <p:tag name="ZOAWTYPE" val="Tex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OqiPyhj06XXav.6NXfZ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eItSqAjEqACFyfvcLGg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bN27YxEEWNGMm9fujjO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Date"/>
  <p:tag name="ZOAWTYPE" val="Tex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Title"/>
  <p:tag name="ZOAWTYPE" val="Tex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3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4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5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4_Default Design">
  <a:themeElements>
    <a:clrScheme name="54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54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54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10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70BA"/>
    </a:dk2>
    <a:lt2>
      <a:srgbClr val="5F5F5F"/>
    </a:lt2>
    <a:accent1>
      <a:srgbClr val="83D0F5"/>
    </a:accent1>
    <a:accent2>
      <a:srgbClr val="009FE3"/>
    </a:accent2>
    <a:accent3>
      <a:srgbClr val="FFFFFF"/>
    </a:accent3>
    <a:accent4>
      <a:srgbClr val="000000"/>
    </a:accent4>
    <a:accent5>
      <a:srgbClr val="C1E4F9"/>
    </a:accent5>
    <a:accent6>
      <a:srgbClr val="0090CE"/>
    </a:accent6>
    <a:hlink>
      <a:srgbClr val="0070BA"/>
    </a:hlink>
    <a:folHlink>
      <a:srgbClr val="1A2B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1762</Words>
  <Application>Microsoft Office PowerPoint</Application>
  <PresentationFormat>On-screen Show (4:3)</PresentationFormat>
  <Paragraphs>349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3_Default Design</vt:lpstr>
      <vt:lpstr>4_Default Design</vt:lpstr>
      <vt:lpstr>5_Default Design</vt:lpstr>
      <vt:lpstr>54_Default Design</vt:lpstr>
      <vt:lpstr>10_Default Design</vt:lpstr>
      <vt:lpstr>1_Default Design</vt:lpstr>
      <vt:lpstr>6_Default Design</vt:lpstr>
      <vt:lpstr>Default Design</vt:lpstr>
      <vt:lpstr>think-cell Slide</vt:lpstr>
      <vt:lpstr>PowerPoint Presentation</vt:lpstr>
      <vt:lpstr>The 2005 WHO Air quality guidelines (AQGs) </vt:lpstr>
      <vt:lpstr>Air pollution a global problem</vt:lpstr>
      <vt:lpstr>Which adverse Health Effects have been linked to PM 2.5?</vt:lpstr>
      <vt:lpstr>Major responses of the body to air pollution by particulate matter (PM)</vt:lpstr>
      <vt:lpstr>Mechanistic link between PM and CVD</vt:lpstr>
      <vt:lpstr>Some population groups are more at risk</vt:lpstr>
      <vt:lpstr>Nutrition  &amp; Chronic diseases the link with PM</vt:lpstr>
      <vt:lpstr>PowerPoint Presentation</vt:lpstr>
      <vt:lpstr>Heart rate variability (HRV)</vt:lpstr>
      <vt:lpstr>Air pollution and HRV among elderly in Mexico city</vt:lpstr>
      <vt:lpstr>Cardiac autonomic changes in elderly supplemented  with fish oil</vt:lpstr>
      <vt:lpstr>Omgea-3 PUFA presented HRV reductions associated with PM2.5</vt:lpstr>
      <vt:lpstr>Omgea-3 PUFA enhanced antioxidant defense in elderly exposed to PM2.5</vt:lpstr>
      <vt:lpstr>Omega-3 PUFA attenuate particulate matter induced cardiac effects</vt:lpstr>
      <vt:lpstr>Dietary methyl nutrients prevent cardiac autonomic dysfunction induced by PM2.5</vt:lpstr>
      <vt:lpstr>PowerPoint Presentation</vt:lpstr>
      <vt:lpstr>Sources of vitamin D  The role of sunshine....</vt:lpstr>
      <vt:lpstr>Air pollution compromise the vitamin D status</vt:lpstr>
      <vt:lpstr>Antioxidant intervention reduced oxidative stress in subject exposed to PM emissions from coal combustion </vt:lpstr>
      <vt:lpstr>Summary</vt:lpstr>
      <vt:lpstr>PowerPoint Presentation</vt:lpstr>
    </vt:vector>
  </TitlesOfParts>
  <Company>Valan-Creations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at DNP</dc:title>
  <dc:creator>Anne de Weerd</dc:creator>
  <cp:lastModifiedBy>Raederstorff, Daniel</cp:lastModifiedBy>
  <cp:revision>1625</cp:revision>
  <cp:lastPrinted>2014-09-15T15:02:04Z</cp:lastPrinted>
  <dcterms:created xsi:type="dcterms:W3CDTF">2010-11-03T12:04:43Z</dcterms:created>
  <dcterms:modified xsi:type="dcterms:W3CDTF">2014-09-23T06:33:16Z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Industry">
    <vt:lpwstr>;#ANH;#HNH;#</vt:lpwstr>
  </property>
  <property fmtid="{D5CDD505-2E9C-101B-9397-08002B2CF9AE}" pid="4" name="Language">
    <vt:lpwstr>;#English;#</vt:lpwstr>
  </property>
  <property fmtid="{D5CDD505-2E9C-101B-9397-08002B2CF9AE}" pid="5" name="Last modification on this version">
    <vt:lpwstr>2011-03-09T00:00:00Z</vt:lpwstr>
  </property>
  <property fmtid="{D5CDD505-2E9C-101B-9397-08002B2CF9AE}" pid="6" name="TitusGUID">
    <vt:lpwstr>0250d9b2-d3c8-4aef-af02-2ea40efda311</vt:lpwstr>
  </property>
  <property fmtid="{D5CDD505-2E9C-101B-9397-08002B2CF9AE}" pid="7" name="DSMClassification">
    <vt:lpwstr>PUBLIC</vt:lpwstr>
  </property>
</Properties>
</file>