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0" r:id="rId4"/>
    <p:sldId id="264" r:id="rId5"/>
    <p:sldId id="265" r:id="rId6"/>
    <p:sldId id="266" r:id="rId7"/>
    <p:sldId id="275" r:id="rId8"/>
    <p:sldId id="267" r:id="rId9"/>
    <p:sldId id="278" r:id="rId10"/>
    <p:sldId id="271" r:id="rId11"/>
    <p:sldId id="274" r:id="rId12"/>
    <p:sldId id="276" r:id="rId13"/>
    <p:sldId id="282" r:id="rId14"/>
    <p:sldId id="272" r:id="rId15"/>
    <p:sldId id="281" r:id="rId16"/>
    <p:sldId id="279" r:id="rId17"/>
    <p:sldId id="283" r:id="rId18"/>
    <p:sldId id="277" r:id="rId19"/>
    <p:sldId id="280" r:id="rId20"/>
    <p:sldId id="273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ECFF"/>
    <a:srgbClr val="CCFFFF"/>
    <a:srgbClr val="C2E8F6"/>
    <a:srgbClr val="E8B2B2"/>
    <a:srgbClr val="8A6354"/>
    <a:srgbClr val="FF7C80"/>
    <a:srgbClr val="6699FF"/>
    <a:srgbClr val="FF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5229" autoAdjust="0"/>
  </p:normalViewPr>
  <p:slideViewPr>
    <p:cSldViewPr>
      <p:cViewPr varScale="1">
        <p:scale>
          <a:sx n="67" d="100"/>
          <a:sy n="67" d="100"/>
        </p:scale>
        <p:origin x="528" y="66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F05EA-344C-4B1E-AB3C-7F67DFF262B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BACF3-9C6A-4BB7-A8C2-576C2CE7B2B0}">
      <dgm:prSet phldrT="[Text]"/>
      <dgm:spPr>
        <a:solidFill>
          <a:srgbClr val="DDDDDD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80 </a:t>
          </a:r>
          <a:r>
            <a:rPr lang="en-US" b="1" dirty="0" smtClean="0">
              <a:solidFill>
                <a:schemeClr val="bg1"/>
              </a:solidFill>
              <a:latin typeface="Century Gothic" panose="020B0502020202020204" pitchFamily="34" charset="0"/>
            </a:rPr>
            <a:t>≤40 y/o BC </a:t>
          </a:r>
          <a:r>
            <a:rPr lang="en-US" b="1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patients</a:t>
          </a:r>
          <a:endParaRPr lang="en-US" b="1" baseline="0" dirty="0">
            <a:solidFill>
              <a:schemeClr val="bg1"/>
            </a:solidFill>
          </a:endParaRPr>
        </a:p>
      </dgm:t>
    </dgm:pt>
    <dgm:pt modelId="{C0A5BE73-2F5D-4248-AC10-9185693D3671}" type="parTrans" cxnId="{F1A12E8D-A963-42CE-8C4C-951987728CA9}">
      <dgm:prSet/>
      <dgm:spPr/>
      <dgm:t>
        <a:bodyPr/>
        <a:lstStyle/>
        <a:p>
          <a:endParaRPr lang="en-US"/>
        </a:p>
      </dgm:t>
    </dgm:pt>
    <dgm:pt modelId="{6A9D2F7A-215F-46ED-9047-B5E71DB53B1A}" type="sibTrans" cxnId="{F1A12E8D-A963-42CE-8C4C-951987728CA9}">
      <dgm:prSet/>
      <dgm:spPr/>
      <dgm:t>
        <a:bodyPr/>
        <a:lstStyle/>
        <a:p>
          <a:endParaRPr lang="en-US"/>
        </a:p>
      </dgm:t>
    </dgm:pt>
    <dgm:pt modelId="{29B49B2D-448C-49ED-9E1A-FA21817FEB73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41% (33/80) ER+/PR+/HER2-</a:t>
          </a:r>
          <a:endParaRPr lang="en-US" b="1" dirty="0">
            <a:solidFill>
              <a:schemeClr val="bg1"/>
            </a:solidFill>
          </a:endParaRPr>
        </a:p>
      </dgm:t>
    </dgm:pt>
    <dgm:pt modelId="{6A6E406D-2785-488F-9FA8-DDCAB2EAB290}" type="parTrans" cxnId="{2DA00A18-9DD0-4A63-AB10-066F48337F88}">
      <dgm:prSet/>
      <dgm:spPr/>
      <dgm:t>
        <a:bodyPr/>
        <a:lstStyle/>
        <a:p>
          <a:endParaRPr lang="en-US"/>
        </a:p>
      </dgm:t>
    </dgm:pt>
    <dgm:pt modelId="{75B70335-B47B-4EC9-A26A-216782EAFE67}" type="sibTrans" cxnId="{2DA00A18-9DD0-4A63-AB10-066F48337F88}">
      <dgm:prSet/>
      <dgm:spPr/>
      <dgm:t>
        <a:bodyPr/>
        <a:lstStyle/>
        <a:p>
          <a:endParaRPr lang="en-US"/>
        </a:p>
      </dgm:t>
    </dgm:pt>
    <dgm:pt modelId="{805ECFC5-D99C-44D4-8224-DC77A791870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31% (25/80) ER+/PR+/HER2+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bg1"/>
              </a:solidFill>
            </a:rPr>
            <a:t>or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bg1"/>
              </a:solidFill>
            </a:rPr>
            <a:t>ER-/PR-/HER2+</a:t>
          </a:r>
        </a:p>
      </dgm:t>
    </dgm:pt>
    <dgm:pt modelId="{94845A06-B780-4431-ADB9-6694180669FE}" type="parTrans" cxnId="{F9A415E3-95C2-43C2-87B3-3E120067D020}">
      <dgm:prSet/>
      <dgm:spPr/>
      <dgm:t>
        <a:bodyPr/>
        <a:lstStyle/>
        <a:p>
          <a:endParaRPr lang="en-US"/>
        </a:p>
      </dgm:t>
    </dgm:pt>
    <dgm:pt modelId="{DE78B078-814E-4940-8901-8CE79F1D4BC1}" type="sibTrans" cxnId="{F9A415E3-95C2-43C2-87B3-3E120067D020}">
      <dgm:prSet/>
      <dgm:spPr/>
      <dgm:t>
        <a:bodyPr/>
        <a:lstStyle/>
        <a:p>
          <a:endParaRPr lang="en-US"/>
        </a:p>
      </dgm:t>
    </dgm:pt>
    <dgm:pt modelId="{2A62E3C0-8010-49C8-BDB8-9A04E608FDC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28% (22/80)</a:t>
          </a:r>
          <a:br>
            <a:rPr lang="en-US" b="1" dirty="0" smtClean="0">
              <a:solidFill>
                <a:schemeClr val="bg1"/>
              </a:solidFill>
            </a:rPr>
          </a:br>
          <a:r>
            <a:rPr lang="en-US" b="1" dirty="0" smtClean="0">
              <a:solidFill>
                <a:schemeClr val="bg1"/>
              </a:solidFill>
            </a:rPr>
            <a:t>ER-/PR-/HER2-</a:t>
          </a:r>
        </a:p>
      </dgm:t>
    </dgm:pt>
    <dgm:pt modelId="{EAF39A7E-1A60-4463-9289-E7CF775E1032}" type="parTrans" cxnId="{2C78B30E-88C3-4451-8DEA-57FE024D47BA}">
      <dgm:prSet/>
      <dgm:spPr/>
      <dgm:t>
        <a:bodyPr/>
        <a:lstStyle/>
        <a:p>
          <a:endParaRPr lang="en-US"/>
        </a:p>
      </dgm:t>
    </dgm:pt>
    <dgm:pt modelId="{2650DC88-765A-458A-8BCA-BD1F187DDB42}" type="sibTrans" cxnId="{2C78B30E-88C3-4451-8DEA-57FE024D47BA}">
      <dgm:prSet/>
      <dgm:spPr/>
      <dgm:t>
        <a:bodyPr/>
        <a:lstStyle/>
        <a:p>
          <a:endParaRPr lang="en-US"/>
        </a:p>
      </dgm:t>
    </dgm:pt>
    <dgm:pt modelId="{1AF09A82-8517-47BD-9AC4-A9076F827856}">
      <dgm:prSet phldrT="[Text]"/>
      <dgm:spPr/>
      <dgm:t>
        <a:bodyPr/>
        <a:lstStyle/>
        <a:p>
          <a:r>
            <a:rPr lang="en-US" b="1" baseline="0" dirty="0" smtClean="0">
              <a:solidFill>
                <a:schemeClr val="bg1"/>
              </a:solidFill>
            </a:rPr>
            <a:t>“Favorable” subtype</a:t>
          </a:r>
          <a:endParaRPr lang="en-US" b="1" baseline="0" dirty="0">
            <a:solidFill>
              <a:schemeClr val="bg1"/>
            </a:solidFill>
          </a:endParaRPr>
        </a:p>
      </dgm:t>
    </dgm:pt>
    <dgm:pt modelId="{C0E75DC3-3BDF-47EB-9357-66BDDE9BF266}" type="parTrans" cxnId="{0C02320E-2141-42A8-B1EF-327476C55438}">
      <dgm:prSet/>
      <dgm:spPr/>
      <dgm:t>
        <a:bodyPr/>
        <a:lstStyle/>
        <a:p>
          <a:endParaRPr lang="en-US"/>
        </a:p>
      </dgm:t>
    </dgm:pt>
    <dgm:pt modelId="{2BD05B57-33FC-4030-8D29-3264FFB0C71E}" type="sibTrans" cxnId="{0C02320E-2141-42A8-B1EF-327476C55438}">
      <dgm:prSet/>
      <dgm:spPr/>
      <dgm:t>
        <a:bodyPr/>
        <a:lstStyle/>
        <a:p>
          <a:endParaRPr lang="en-US"/>
        </a:p>
      </dgm:t>
    </dgm:pt>
    <dgm:pt modelId="{E8B94F02-1BF0-45F7-BD55-3F7579DAEA14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“Unfavorable” subtypes</a:t>
          </a:r>
        </a:p>
      </dgm:t>
    </dgm:pt>
    <dgm:pt modelId="{37D318DA-8B2B-4507-8D3E-4872B13BC596}" type="parTrans" cxnId="{50A09A77-EE27-4BF9-8720-72D2E7238F60}">
      <dgm:prSet/>
      <dgm:spPr/>
      <dgm:t>
        <a:bodyPr/>
        <a:lstStyle/>
        <a:p>
          <a:endParaRPr lang="en-US"/>
        </a:p>
      </dgm:t>
    </dgm:pt>
    <dgm:pt modelId="{865BCC26-F661-402E-8B3E-4C0BAECA5091}" type="sibTrans" cxnId="{50A09A77-EE27-4BF9-8720-72D2E7238F60}">
      <dgm:prSet/>
      <dgm:spPr/>
      <dgm:t>
        <a:bodyPr/>
        <a:lstStyle/>
        <a:p>
          <a:endParaRPr lang="en-US"/>
        </a:p>
      </dgm:t>
    </dgm:pt>
    <dgm:pt modelId="{3967B019-D4A8-471D-AE4D-A411887E26B8}" type="pres">
      <dgm:prSet presAssocID="{E9FF05EA-344C-4B1E-AB3C-7F67DFF262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56CF9D-F291-468B-88B3-ED83DCB84BCF}" type="pres">
      <dgm:prSet presAssocID="{C98BACF3-9C6A-4BB7-A8C2-576C2CE7B2B0}" presName="root1" presStyleCnt="0"/>
      <dgm:spPr/>
    </dgm:pt>
    <dgm:pt modelId="{DB41A9B6-C358-4D89-BD14-3364506A1E74}" type="pres">
      <dgm:prSet presAssocID="{C98BACF3-9C6A-4BB7-A8C2-576C2CE7B2B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164DF-F211-43EB-B963-3E1C39F88302}" type="pres">
      <dgm:prSet presAssocID="{C98BACF3-9C6A-4BB7-A8C2-576C2CE7B2B0}" presName="level2hierChild" presStyleCnt="0"/>
      <dgm:spPr/>
    </dgm:pt>
    <dgm:pt modelId="{2ED70910-AE8E-4677-B656-BA53F509AFB0}" type="pres">
      <dgm:prSet presAssocID="{C0E75DC3-3BDF-47EB-9357-66BDDE9BF26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B06D86A-FAD3-47CD-962D-5AF950FCBACD}" type="pres">
      <dgm:prSet presAssocID="{C0E75DC3-3BDF-47EB-9357-66BDDE9BF26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4711BEA-03E9-497A-88F9-B434F00F9125}" type="pres">
      <dgm:prSet presAssocID="{1AF09A82-8517-47BD-9AC4-A9076F827856}" presName="root2" presStyleCnt="0"/>
      <dgm:spPr/>
    </dgm:pt>
    <dgm:pt modelId="{8ADA7C4F-A811-4BC6-AFDA-16998BACB964}" type="pres">
      <dgm:prSet presAssocID="{1AF09A82-8517-47BD-9AC4-A9076F82785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A2420-31AE-4582-A984-644E102CFD5F}" type="pres">
      <dgm:prSet presAssocID="{1AF09A82-8517-47BD-9AC4-A9076F827856}" presName="level3hierChild" presStyleCnt="0"/>
      <dgm:spPr/>
    </dgm:pt>
    <dgm:pt modelId="{E6751BA7-D16C-4A86-8269-D879F5B6AA77}" type="pres">
      <dgm:prSet presAssocID="{6A6E406D-2785-488F-9FA8-DDCAB2EAB290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B489F31A-13BB-470A-BFAF-6940806C6651}" type="pres">
      <dgm:prSet presAssocID="{6A6E406D-2785-488F-9FA8-DDCAB2EAB29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ECF5E80-E94D-4E9A-85BD-0A777D7D79CA}" type="pres">
      <dgm:prSet presAssocID="{29B49B2D-448C-49ED-9E1A-FA21817FEB73}" presName="root2" presStyleCnt="0"/>
      <dgm:spPr/>
    </dgm:pt>
    <dgm:pt modelId="{88270BF3-D46F-4DF1-B3A1-A3BAD207C437}" type="pres">
      <dgm:prSet presAssocID="{29B49B2D-448C-49ED-9E1A-FA21817FEB7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E1C1D-43E8-4085-B0B4-5EAF963B59E5}" type="pres">
      <dgm:prSet presAssocID="{29B49B2D-448C-49ED-9E1A-FA21817FEB73}" presName="level3hierChild" presStyleCnt="0"/>
      <dgm:spPr/>
    </dgm:pt>
    <dgm:pt modelId="{8FEF6224-66DF-4973-BE66-93C2270607E9}" type="pres">
      <dgm:prSet presAssocID="{37D318DA-8B2B-4507-8D3E-4872B13BC59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4CDC4F1-E801-4078-9294-52677A55E0A9}" type="pres">
      <dgm:prSet presAssocID="{37D318DA-8B2B-4507-8D3E-4872B13BC59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ED3004C-FB58-487C-9ADA-F89EA920F79A}" type="pres">
      <dgm:prSet presAssocID="{E8B94F02-1BF0-45F7-BD55-3F7579DAEA14}" presName="root2" presStyleCnt="0"/>
      <dgm:spPr/>
    </dgm:pt>
    <dgm:pt modelId="{DF5179EA-96B6-4DAE-A6FF-11AE7F3E5272}" type="pres">
      <dgm:prSet presAssocID="{E8B94F02-1BF0-45F7-BD55-3F7579DAEA1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CDB80-5E20-4F30-9AF0-78FE29809AFE}" type="pres">
      <dgm:prSet presAssocID="{E8B94F02-1BF0-45F7-BD55-3F7579DAEA14}" presName="level3hierChild" presStyleCnt="0"/>
      <dgm:spPr/>
    </dgm:pt>
    <dgm:pt modelId="{94BA1150-16D8-4085-B962-C71A6CF32333}" type="pres">
      <dgm:prSet presAssocID="{94845A06-B780-4431-ADB9-6694180669FE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5A2ABA8-67E4-4E72-952E-BD68BCBD6943}" type="pres">
      <dgm:prSet presAssocID="{94845A06-B780-4431-ADB9-6694180669FE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9807D91-62A2-4991-BBF9-A868811EFCAB}" type="pres">
      <dgm:prSet presAssocID="{805ECFC5-D99C-44D4-8224-DC77A7918702}" presName="root2" presStyleCnt="0"/>
      <dgm:spPr/>
    </dgm:pt>
    <dgm:pt modelId="{C4D8871F-4440-4A3E-AD0D-74272BB9670A}" type="pres">
      <dgm:prSet presAssocID="{805ECFC5-D99C-44D4-8224-DC77A791870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C99E4-5ABE-42A8-9168-7C21982AA20B}" type="pres">
      <dgm:prSet presAssocID="{805ECFC5-D99C-44D4-8224-DC77A7918702}" presName="level3hierChild" presStyleCnt="0"/>
      <dgm:spPr/>
    </dgm:pt>
    <dgm:pt modelId="{F7CA9C41-1E48-487C-B863-E2BB7FE92190}" type="pres">
      <dgm:prSet presAssocID="{EAF39A7E-1A60-4463-9289-E7CF775E103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E41F954F-CCFC-44B5-8AD1-3CA8EA5C0D40}" type="pres">
      <dgm:prSet presAssocID="{EAF39A7E-1A60-4463-9289-E7CF775E103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DF712D2-58D4-4FD0-BF25-A66D8D316845}" type="pres">
      <dgm:prSet presAssocID="{2A62E3C0-8010-49C8-BDB8-9A04E608FDCF}" presName="root2" presStyleCnt="0"/>
      <dgm:spPr/>
    </dgm:pt>
    <dgm:pt modelId="{628CEEED-1E55-4FD2-8DA4-250546614B4C}" type="pres">
      <dgm:prSet presAssocID="{2A62E3C0-8010-49C8-BDB8-9A04E608FDC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36AC10-4A38-4291-A54D-F926D313B123}" type="pres">
      <dgm:prSet presAssocID="{2A62E3C0-8010-49C8-BDB8-9A04E608FDCF}" presName="level3hierChild" presStyleCnt="0"/>
      <dgm:spPr/>
    </dgm:pt>
  </dgm:ptLst>
  <dgm:cxnLst>
    <dgm:cxn modelId="{BDB6DEF6-99B7-402E-A135-02E727DA407C}" type="presOf" srcId="{C0E75DC3-3BDF-47EB-9357-66BDDE9BF266}" destId="{2B06D86A-FAD3-47CD-962D-5AF950FCBACD}" srcOrd="1" destOrd="0" presId="urn:microsoft.com/office/officeart/2005/8/layout/hierarchy2"/>
    <dgm:cxn modelId="{50A09A77-EE27-4BF9-8720-72D2E7238F60}" srcId="{C98BACF3-9C6A-4BB7-A8C2-576C2CE7B2B0}" destId="{E8B94F02-1BF0-45F7-BD55-3F7579DAEA14}" srcOrd="1" destOrd="0" parTransId="{37D318DA-8B2B-4507-8D3E-4872B13BC596}" sibTransId="{865BCC26-F661-402E-8B3E-4C0BAECA5091}"/>
    <dgm:cxn modelId="{E1A853CF-81BA-4285-9A91-53A4B8ED8D73}" type="presOf" srcId="{37D318DA-8B2B-4507-8D3E-4872B13BC596}" destId="{8FEF6224-66DF-4973-BE66-93C2270607E9}" srcOrd="0" destOrd="0" presId="urn:microsoft.com/office/officeart/2005/8/layout/hierarchy2"/>
    <dgm:cxn modelId="{97177160-52EA-477C-8593-F24534F95D04}" type="presOf" srcId="{E9FF05EA-344C-4B1E-AB3C-7F67DFF262BE}" destId="{3967B019-D4A8-471D-AE4D-A411887E26B8}" srcOrd="0" destOrd="0" presId="urn:microsoft.com/office/officeart/2005/8/layout/hierarchy2"/>
    <dgm:cxn modelId="{DF29BCAA-4BF9-472E-9BD7-786E999A54D7}" type="presOf" srcId="{6A6E406D-2785-488F-9FA8-DDCAB2EAB290}" destId="{B489F31A-13BB-470A-BFAF-6940806C6651}" srcOrd="1" destOrd="0" presId="urn:microsoft.com/office/officeart/2005/8/layout/hierarchy2"/>
    <dgm:cxn modelId="{7D7DAACB-63E3-40F3-A5E6-133F3AE5D7E8}" type="presOf" srcId="{805ECFC5-D99C-44D4-8224-DC77A7918702}" destId="{C4D8871F-4440-4A3E-AD0D-74272BB9670A}" srcOrd="0" destOrd="0" presId="urn:microsoft.com/office/officeart/2005/8/layout/hierarchy2"/>
    <dgm:cxn modelId="{3702288E-4AF6-4358-9F5F-32B3052FF79A}" type="presOf" srcId="{2A62E3C0-8010-49C8-BDB8-9A04E608FDCF}" destId="{628CEEED-1E55-4FD2-8DA4-250546614B4C}" srcOrd="0" destOrd="0" presId="urn:microsoft.com/office/officeart/2005/8/layout/hierarchy2"/>
    <dgm:cxn modelId="{F9A415E3-95C2-43C2-87B3-3E120067D020}" srcId="{E8B94F02-1BF0-45F7-BD55-3F7579DAEA14}" destId="{805ECFC5-D99C-44D4-8224-DC77A7918702}" srcOrd="0" destOrd="0" parTransId="{94845A06-B780-4431-ADB9-6694180669FE}" sibTransId="{DE78B078-814E-4940-8901-8CE79F1D4BC1}"/>
    <dgm:cxn modelId="{9374DEC8-0F3E-4944-BA79-B2A14BAA3E3A}" type="presOf" srcId="{6A6E406D-2785-488F-9FA8-DDCAB2EAB290}" destId="{E6751BA7-D16C-4A86-8269-D879F5B6AA77}" srcOrd="0" destOrd="0" presId="urn:microsoft.com/office/officeart/2005/8/layout/hierarchy2"/>
    <dgm:cxn modelId="{E4011D1E-A9BB-46D3-9E07-889578D31216}" type="presOf" srcId="{94845A06-B780-4431-ADB9-6694180669FE}" destId="{F5A2ABA8-67E4-4E72-952E-BD68BCBD6943}" srcOrd="1" destOrd="0" presId="urn:microsoft.com/office/officeart/2005/8/layout/hierarchy2"/>
    <dgm:cxn modelId="{0C02320E-2141-42A8-B1EF-327476C55438}" srcId="{C98BACF3-9C6A-4BB7-A8C2-576C2CE7B2B0}" destId="{1AF09A82-8517-47BD-9AC4-A9076F827856}" srcOrd="0" destOrd="0" parTransId="{C0E75DC3-3BDF-47EB-9357-66BDDE9BF266}" sibTransId="{2BD05B57-33FC-4030-8D29-3264FFB0C71E}"/>
    <dgm:cxn modelId="{93381DF6-267D-4E8A-9C10-2C6056AD9704}" type="presOf" srcId="{37D318DA-8B2B-4507-8D3E-4872B13BC596}" destId="{94CDC4F1-E801-4078-9294-52677A55E0A9}" srcOrd="1" destOrd="0" presId="urn:microsoft.com/office/officeart/2005/8/layout/hierarchy2"/>
    <dgm:cxn modelId="{6CAC2999-B937-4F27-A4E4-BA4191B89CE1}" type="presOf" srcId="{C98BACF3-9C6A-4BB7-A8C2-576C2CE7B2B0}" destId="{DB41A9B6-C358-4D89-BD14-3364506A1E74}" srcOrd="0" destOrd="0" presId="urn:microsoft.com/office/officeart/2005/8/layout/hierarchy2"/>
    <dgm:cxn modelId="{F1A12E8D-A963-42CE-8C4C-951987728CA9}" srcId="{E9FF05EA-344C-4B1E-AB3C-7F67DFF262BE}" destId="{C98BACF3-9C6A-4BB7-A8C2-576C2CE7B2B0}" srcOrd="0" destOrd="0" parTransId="{C0A5BE73-2F5D-4248-AC10-9185693D3671}" sibTransId="{6A9D2F7A-215F-46ED-9047-B5E71DB53B1A}"/>
    <dgm:cxn modelId="{FC4119CA-92EF-46F4-8469-E7C666B245BC}" type="presOf" srcId="{E8B94F02-1BF0-45F7-BD55-3F7579DAEA14}" destId="{DF5179EA-96B6-4DAE-A6FF-11AE7F3E5272}" srcOrd="0" destOrd="0" presId="urn:microsoft.com/office/officeart/2005/8/layout/hierarchy2"/>
    <dgm:cxn modelId="{40A22E73-1484-4B43-B20B-30A25B56E422}" type="presOf" srcId="{C0E75DC3-3BDF-47EB-9357-66BDDE9BF266}" destId="{2ED70910-AE8E-4677-B656-BA53F509AFB0}" srcOrd="0" destOrd="0" presId="urn:microsoft.com/office/officeart/2005/8/layout/hierarchy2"/>
    <dgm:cxn modelId="{2C78B30E-88C3-4451-8DEA-57FE024D47BA}" srcId="{E8B94F02-1BF0-45F7-BD55-3F7579DAEA14}" destId="{2A62E3C0-8010-49C8-BDB8-9A04E608FDCF}" srcOrd="1" destOrd="0" parTransId="{EAF39A7E-1A60-4463-9289-E7CF775E1032}" sibTransId="{2650DC88-765A-458A-8BCA-BD1F187DDB42}"/>
    <dgm:cxn modelId="{D79B4FBD-6FE7-450D-A5AC-865C16BB1EB1}" type="presOf" srcId="{29B49B2D-448C-49ED-9E1A-FA21817FEB73}" destId="{88270BF3-D46F-4DF1-B3A1-A3BAD207C437}" srcOrd="0" destOrd="0" presId="urn:microsoft.com/office/officeart/2005/8/layout/hierarchy2"/>
    <dgm:cxn modelId="{7B2960A7-996E-4D32-B7E7-21BBF39BC031}" type="presOf" srcId="{EAF39A7E-1A60-4463-9289-E7CF775E1032}" destId="{E41F954F-CCFC-44B5-8AD1-3CA8EA5C0D40}" srcOrd="1" destOrd="0" presId="urn:microsoft.com/office/officeart/2005/8/layout/hierarchy2"/>
    <dgm:cxn modelId="{708C6E79-505E-42A5-8ECD-170CA39F060C}" type="presOf" srcId="{94845A06-B780-4431-ADB9-6694180669FE}" destId="{94BA1150-16D8-4085-B962-C71A6CF32333}" srcOrd="0" destOrd="0" presId="urn:microsoft.com/office/officeart/2005/8/layout/hierarchy2"/>
    <dgm:cxn modelId="{2DA00A18-9DD0-4A63-AB10-066F48337F88}" srcId="{1AF09A82-8517-47BD-9AC4-A9076F827856}" destId="{29B49B2D-448C-49ED-9E1A-FA21817FEB73}" srcOrd="0" destOrd="0" parTransId="{6A6E406D-2785-488F-9FA8-DDCAB2EAB290}" sibTransId="{75B70335-B47B-4EC9-A26A-216782EAFE67}"/>
    <dgm:cxn modelId="{3C8A40A7-D6C5-49ED-A2D3-29A1B43735F3}" type="presOf" srcId="{1AF09A82-8517-47BD-9AC4-A9076F827856}" destId="{8ADA7C4F-A811-4BC6-AFDA-16998BACB964}" srcOrd="0" destOrd="0" presId="urn:microsoft.com/office/officeart/2005/8/layout/hierarchy2"/>
    <dgm:cxn modelId="{42B04A80-AFE9-4E49-9E4D-2537CB990FE2}" type="presOf" srcId="{EAF39A7E-1A60-4463-9289-E7CF775E1032}" destId="{F7CA9C41-1E48-487C-B863-E2BB7FE92190}" srcOrd="0" destOrd="0" presId="urn:microsoft.com/office/officeart/2005/8/layout/hierarchy2"/>
    <dgm:cxn modelId="{E561143F-2447-4066-BE3F-749676CE0916}" type="presParOf" srcId="{3967B019-D4A8-471D-AE4D-A411887E26B8}" destId="{C356CF9D-F291-468B-88B3-ED83DCB84BCF}" srcOrd="0" destOrd="0" presId="urn:microsoft.com/office/officeart/2005/8/layout/hierarchy2"/>
    <dgm:cxn modelId="{796ADD7E-C5BD-47B6-80F5-FDBED4F73072}" type="presParOf" srcId="{C356CF9D-F291-468B-88B3-ED83DCB84BCF}" destId="{DB41A9B6-C358-4D89-BD14-3364506A1E74}" srcOrd="0" destOrd="0" presId="urn:microsoft.com/office/officeart/2005/8/layout/hierarchy2"/>
    <dgm:cxn modelId="{3E07B029-7327-4A7E-A724-DF59CF33AB68}" type="presParOf" srcId="{C356CF9D-F291-468B-88B3-ED83DCB84BCF}" destId="{C5C164DF-F211-43EB-B963-3E1C39F88302}" srcOrd="1" destOrd="0" presId="urn:microsoft.com/office/officeart/2005/8/layout/hierarchy2"/>
    <dgm:cxn modelId="{6F9911E0-8ED6-4D2F-8912-D1F407B5FFA6}" type="presParOf" srcId="{C5C164DF-F211-43EB-B963-3E1C39F88302}" destId="{2ED70910-AE8E-4677-B656-BA53F509AFB0}" srcOrd="0" destOrd="0" presId="urn:microsoft.com/office/officeart/2005/8/layout/hierarchy2"/>
    <dgm:cxn modelId="{1635430D-E25E-4A37-B6D9-8EA185346E8D}" type="presParOf" srcId="{2ED70910-AE8E-4677-B656-BA53F509AFB0}" destId="{2B06D86A-FAD3-47CD-962D-5AF950FCBACD}" srcOrd="0" destOrd="0" presId="urn:microsoft.com/office/officeart/2005/8/layout/hierarchy2"/>
    <dgm:cxn modelId="{86F7D798-56FA-4F3A-A93E-9211AD0ED8BF}" type="presParOf" srcId="{C5C164DF-F211-43EB-B963-3E1C39F88302}" destId="{74711BEA-03E9-497A-88F9-B434F00F9125}" srcOrd="1" destOrd="0" presId="urn:microsoft.com/office/officeart/2005/8/layout/hierarchy2"/>
    <dgm:cxn modelId="{40F13521-2E06-4BB4-BD79-5A5E0B033333}" type="presParOf" srcId="{74711BEA-03E9-497A-88F9-B434F00F9125}" destId="{8ADA7C4F-A811-4BC6-AFDA-16998BACB964}" srcOrd="0" destOrd="0" presId="urn:microsoft.com/office/officeart/2005/8/layout/hierarchy2"/>
    <dgm:cxn modelId="{C35D108A-77AC-4706-A39D-A378F9847095}" type="presParOf" srcId="{74711BEA-03E9-497A-88F9-B434F00F9125}" destId="{7CEA2420-31AE-4582-A984-644E102CFD5F}" srcOrd="1" destOrd="0" presId="urn:microsoft.com/office/officeart/2005/8/layout/hierarchy2"/>
    <dgm:cxn modelId="{56C26592-E2A8-4DD5-9251-0BCB6FD0DC39}" type="presParOf" srcId="{7CEA2420-31AE-4582-A984-644E102CFD5F}" destId="{E6751BA7-D16C-4A86-8269-D879F5B6AA77}" srcOrd="0" destOrd="0" presId="urn:microsoft.com/office/officeart/2005/8/layout/hierarchy2"/>
    <dgm:cxn modelId="{D8B81050-8C24-457D-93A8-983C6D978B9C}" type="presParOf" srcId="{E6751BA7-D16C-4A86-8269-D879F5B6AA77}" destId="{B489F31A-13BB-470A-BFAF-6940806C6651}" srcOrd="0" destOrd="0" presId="urn:microsoft.com/office/officeart/2005/8/layout/hierarchy2"/>
    <dgm:cxn modelId="{3830ECA6-07E5-45D4-AEB9-EF38B515F44C}" type="presParOf" srcId="{7CEA2420-31AE-4582-A984-644E102CFD5F}" destId="{5ECF5E80-E94D-4E9A-85BD-0A777D7D79CA}" srcOrd="1" destOrd="0" presId="urn:microsoft.com/office/officeart/2005/8/layout/hierarchy2"/>
    <dgm:cxn modelId="{0C4AC5BA-C30C-4EBE-9567-0516E7589C81}" type="presParOf" srcId="{5ECF5E80-E94D-4E9A-85BD-0A777D7D79CA}" destId="{88270BF3-D46F-4DF1-B3A1-A3BAD207C437}" srcOrd="0" destOrd="0" presId="urn:microsoft.com/office/officeart/2005/8/layout/hierarchy2"/>
    <dgm:cxn modelId="{A0F0F2E8-DE50-4A89-AAFB-09A116CAEDA7}" type="presParOf" srcId="{5ECF5E80-E94D-4E9A-85BD-0A777D7D79CA}" destId="{239E1C1D-43E8-4085-B0B4-5EAF963B59E5}" srcOrd="1" destOrd="0" presId="urn:microsoft.com/office/officeart/2005/8/layout/hierarchy2"/>
    <dgm:cxn modelId="{0643611E-6205-45AE-A7C5-F1C94F6C87BC}" type="presParOf" srcId="{C5C164DF-F211-43EB-B963-3E1C39F88302}" destId="{8FEF6224-66DF-4973-BE66-93C2270607E9}" srcOrd="2" destOrd="0" presId="urn:microsoft.com/office/officeart/2005/8/layout/hierarchy2"/>
    <dgm:cxn modelId="{1F6F7781-69A7-4B09-97DE-E1DC18B14C03}" type="presParOf" srcId="{8FEF6224-66DF-4973-BE66-93C2270607E9}" destId="{94CDC4F1-E801-4078-9294-52677A55E0A9}" srcOrd="0" destOrd="0" presId="urn:microsoft.com/office/officeart/2005/8/layout/hierarchy2"/>
    <dgm:cxn modelId="{B2195E62-9782-4449-9A8D-53ECB35907CA}" type="presParOf" srcId="{C5C164DF-F211-43EB-B963-3E1C39F88302}" destId="{DED3004C-FB58-487C-9ADA-F89EA920F79A}" srcOrd="3" destOrd="0" presId="urn:microsoft.com/office/officeart/2005/8/layout/hierarchy2"/>
    <dgm:cxn modelId="{E3478DCF-E44E-4707-A6ED-2F615F028173}" type="presParOf" srcId="{DED3004C-FB58-487C-9ADA-F89EA920F79A}" destId="{DF5179EA-96B6-4DAE-A6FF-11AE7F3E5272}" srcOrd="0" destOrd="0" presId="urn:microsoft.com/office/officeart/2005/8/layout/hierarchy2"/>
    <dgm:cxn modelId="{907A3FC2-FB70-4C03-B9A0-F0A8DB03169A}" type="presParOf" srcId="{DED3004C-FB58-487C-9ADA-F89EA920F79A}" destId="{340CDB80-5E20-4F30-9AF0-78FE29809AFE}" srcOrd="1" destOrd="0" presId="urn:microsoft.com/office/officeart/2005/8/layout/hierarchy2"/>
    <dgm:cxn modelId="{6ED0B3E3-B681-4EDF-B806-224AE42CF690}" type="presParOf" srcId="{340CDB80-5E20-4F30-9AF0-78FE29809AFE}" destId="{94BA1150-16D8-4085-B962-C71A6CF32333}" srcOrd="0" destOrd="0" presId="urn:microsoft.com/office/officeart/2005/8/layout/hierarchy2"/>
    <dgm:cxn modelId="{65237BA3-4708-4A44-850B-CD23F9BD625B}" type="presParOf" srcId="{94BA1150-16D8-4085-B962-C71A6CF32333}" destId="{F5A2ABA8-67E4-4E72-952E-BD68BCBD6943}" srcOrd="0" destOrd="0" presId="urn:microsoft.com/office/officeart/2005/8/layout/hierarchy2"/>
    <dgm:cxn modelId="{9744D6F5-7F3E-4932-9A81-DA94684A7647}" type="presParOf" srcId="{340CDB80-5E20-4F30-9AF0-78FE29809AFE}" destId="{19807D91-62A2-4991-BBF9-A868811EFCAB}" srcOrd="1" destOrd="0" presId="urn:microsoft.com/office/officeart/2005/8/layout/hierarchy2"/>
    <dgm:cxn modelId="{6CE9AC84-34CB-46D9-9EFF-DB8661F50B57}" type="presParOf" srcId="{19807D91-62A2-4991-BBF9-A868811EFCAB}" destId="{C4D8871F-4440-4A3E-AD0D-74272BB9670A}" srcOrd="0" destOrd="0" presId="urn:microsoft.com/office/officeart/2005/8/layout/hierarchy2"/>
    <dgm:cxn modelId="{91C92FFC-E463-4730-A835-16AA9853CDDB}" type="presParOf" srcId="{19807D91-62A2-4991-BBF9-A868811EFCAB}" destId="{CF4C99E4-5ABE-42A8-9168-7C21982AA20B}" srcOrd="1" destOrd="0" presId="urn:microsoft.com/office/officeart/2005/8/layout/hierarchy2"/>
    <dgm:cxn modelId="{E673A2F2-06F0-4CF3-A69F-BCB0607FA71A}" type="presParOf" srcId="{340CDB80-5E20-4F30-9AF0-78FE29809AFE}" destId="{F7CA9C41-1E48-487C-B863-E2BB7FE92190}" srcOrd="2" destOrd="0" presId="urn:microsoft.com/office/officeart/2005/8/layout/hierarchy2"/>
    <dgm:cxn modelId="{512C3F4A-A4E9-4648-8FAF-6F52EC444253}" type="presParOf" srcId="{F7CA9C41-1E48-487C-B863-E2BB7FE92190}" destId="{E41F954F-CCFC-44B5-8AD1-3CA8EA5C0D40}" srcOrd="0" destOrd="0" presId="urn:microsoft.com/office/officeart/2005/8/layout/hierarchy2"/>
    <dgm:cxn modelId="{D24522E8-8268-4690-AEF1-1E3946BE70C8}" type="presParOf" srcId="{340CDB80-5E20-4F30-9AF0-78FE29809AFE}" destId="{EDF712D2-58D4-4FD0-BF25-A66D8D316845}" srcOrd="3" destOrd="0" presId="urn:microsoft.com/office/officeart/2005/8/layout/hierarchy2"/>
    <dgm:cxn modelId="{05993C0F-9555-4F3F-BA93-58F79058C0E2}" type="presParOf" srcId="{EDF712D2-58D4-4FD0-BF25-A66D8D316845}" destId="{628CEEED-1E55-4FD2-8DA4-250546614B4C}" srcOrd="0" destOrd="0" presId="urn:microsoft.com/office/officeart/2005/8/layout/hierarchy2"/>
    <dgm:cxn modelId="{FF318E35-5BF1-4AC2-A6B2-8931AC31A7A9}" type="presParOf" srcId="{EDF712D2-58D4-4FD0-BF25-A66D8D316845}" destId="{8436AC10-4A38-4291-A54D-F926D313B1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1A9B6-C358-4D89-BD14-3364506A1E74}">
      <dsp:nvSpPr>
        <dsp:cNvPr id="0" name=""/>
        <dsp:cNvSpPr/>
      </dsp:nvSpPr>
      <dsp:spPr>
        <a:xfrm>
          <a:off x="2115" y="1867075"/>
          <a:ext cx="2137276" cy="1068638"/>
        </a:xfrm>
        <a:prstGeom prst="roundRect">
          <a:avLst>
            <a:gd name="adj" fmla="val 10000"/>
          </a:avLst>
        </a:prstGeom>
        <a:solidFill>
          <a:srgbClr val="DDDDD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80 </a:t>
          </a:r>
          <a:r>
            <a:rPr lang="en-US" sz="17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≤40 y/o BC </a:t>
          </a:r>
          <a:r>
            <a:rPr lang="en-US" sz="1700" b="1" kern="1200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patients</a:t>
          </a:r>
          <a:endParaRPr lang="en-US" sz="1700" b="1" kern="1200" baseline="0" dirty="0">
            <a:solidFill>
              <a:schemeClr val="bg1"/>
            </a:solidFill>
          </a:endParaRPr>
        </a:p>
      </dsp:txBody>
      <dsp:txXfrm>
        <a:off x="33414" y="1898374"/>
        <a:ext cx="2074678" cy="1006040"/>
      </dsp:txXfrm>
    </dsp:sp>
    <dsp:sp modelId="{2ED70910-AE8E-4677-B656-BA53F509AFB0}">
      <dsp:nvSpPr>
        <dsp:cNvPr id="0" name=""/>
        <dsp:cNvSpPr/>
      </dsp:nvSpPr>
      <dsp:spPr>
        <a:xfrm rot="18770822">
          <a:off x="1938277" y="1922790"/>
          <a:ext cx="125714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141" y="1775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5419" y="1909115"/>
        <a:ext cx="62857" cy="62857"/>
      </dsp:txXfrm>
    </dsp:sp>
    <dsp:sp modelId="{8ADA7C4F-A811-4BC6-AFDA-16998BACB964}">
      <dsp:nvSpPr>
        <dsp:cNvPr id="0" name=""/>
        <dsp:cNvSpPr/>
      </dsp:nvSpPr>
      <dsp:spPr>
        <a:xfrm>
          <a:off x="2994303" y="945374"/>
          <a:ext cx="2137276" cy="106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>
              <a:solidFill>
                <a:schemeClr val="bg1"/>
              </a:solidFill>
            </a:rPr>
            <a:t>“Favorable” subtype</a:t>
          </a:r>
          <a:endParaRPr lang="en-US" sz="1700" b="1" kern="1200" baseline="0" dirty="0">
            <a:solidFill>
              <a:schemeClr val="bg1"/>
            </a:solidFill>
          </a:endParaRPr>
        </a:p>
      </dsp:txBody>
      <dsp:txXfrm>
        <a:off x="3025602" y="976673"/>
        <a:ext cx="2074678" cy="1006040"/>
      </dsp:txXfrm>
    </dsp:sp>
    <dsp:sp modelId="{E6751BA7-D16C-4A86-8269-D879F5B6AA77}">
      <dsp:nvSpPr>
        <dsp:cNvPr id="0" name=""/>
        <dsp:cNvSpPr/>
      </dsp:nvSpPr>
      <dsp:spPr>
        <a:xfrm>
          <a:off x="5131579" y="1461939"/>
          <a:ext cx="85491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4910" y="177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7662" y="1458321"/>
        <a:ext cx="42745" cy="42745"/>
      </dsp:txXfrm>
    </dsp:sp>
    <dsp:sp modelId="{88270BF3-D46F-4DF1-B3A1-A3BAD207C437}">
      <dsp:nvSpPr>
        <dsp:cNvPr id="0" name=""/>
        <dsp:cNvSpPr/>
      </dsp:nvSpPr>
      <dsp:spPr>
        <a:xfrm>
          <a:off x="5986490" y="945374"/>
          <a:ext cx="2137276" cy="106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41% (33/80) ER+/PR+/HER2-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6017789" y="976673"/>
        <a:ext cx="2074678" cy="1006040"/>
      </dsp:txXfrm>
    </dsp:sp>
    <dsp:sp modelId="{8FEF6224-66DF-4973-BE66-93C2270607E9}">
      <dsp:nvSpPr>
        <dsp:cNvPr id="0" name=""/>
        <dsp:cNvSpPr/>
      </dsp:nvSpPr>
      <dsp:spPr>
        <a:xfrm rot="2829178">
          <a:off x="1938277" y="2844490"/>
          <a:ext cx="125714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141" y="17753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5419" y="2830816"/>
        <a:ext cx="62857" cy="62857"/>
      </dsp:txXfrm>
    </dsp:sp>
    <dsp:sp modelId="{DF5179EA-96B6-4DAE-A6FF-11AE7F3E5272}">
      <dsp:nvSpPr>
        <dsp:cNvPr id="0" name=""/>
        <dsp:cNvSpPr/>
      </dsp:nvSpPr>
      <dsp:spPr>
        <a:xfrm>
          <a:off x="2994303" y="2788775"/>
          <a:ext cx="2137276" cy="106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“Unfavorable” subtypes</a:t>
          </a:r>
        </a:p>
      </dsp:txBody>
      <dsp:txXfrm>
        <a:off x="3025602" y="2820074"/>
        <a:ext cx="2074678" cy="1006040"/>
      </dsp:txXfrm>
    </dsp:sp>
    <dsp:sp modelId="{94BA1150-16D8-4085-B962-C71A6CF32333}">
      <dsp:nvSpPr>
        <dsp:cNvPr id="0" name=""/>
        <dsp:cNvSpPr/>
      </dsp:nvSpPr>
      <dsp:spPr>
        <a:xfrm rot="19457599">
          <a:off x="5032622" y="2998107"/>
          <a:ext cx="1052825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2825" y="177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2714" y="2989540"/>
        <a:ext cx="52641" cy="52641"/>
      </dsp:txXfrm>
    </dsp:sp>
    <dsp:sp modelId="{C4D8871F-4440-4A3E-AD0D-74272BB9670A}">
      <dsp:nvSpPr>
        <dsp:cNvPr id="0" name=""/>
        <dsp:cNvSpPr/>
      </dsp:nvSpPr>
      <dsp:spPr>
        <a:xfrm>
          <a:off x="5986490" y="2174308"/>
          <a:ext cx="2137276" cy="106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31% (25/80) ER+/PR+/HER2+</a:t>
          </a:r>
          <a:br>
            <a:rPr lang="en-US" sz="1700" b="1" kern="1200" dirty="0" smtClean="0">
              <a:solidFill>
                <a:schemeClr val="bg1"/>
              </a:solidFill>
            </a:rPr>
          </a:br>
          <a:r>
            <a:rPr lang="en-US" sz="1700" b="1" kern="1200" dirty="0" smtClean="0">
              <a:solidFill>
                <a:schemeClr val="bg1"/>
              </a:solidFill>
            </a:rPr>
            <a:t>or</a:t>
          </a:r>
          <a:br>
            <a:rPr lang="en-US" sz="1700" b="1" kern="1200" dirty="0" smtClean="0">
              <a:solidFill>
                <a:schemeClr val="bg1"/>
              </a:solidFill>
            </a:rPr>
          </a:br>
          <a:r>
            <a:rPr lang="en-US" sz="1700" b="1" kern="1200" dirty="0" smtClean="0">
              <a:solidFill>
                <a:schemeClr val="bg1"/>
              </a:solidFill>
            </a:rPr>
            <a:t>ER-/PR-/HER2+</a:t>
          </a:r>
        </a:p>
      </dsp:txBody>
      <dsp:txXfrm>
        <a:off x="6017789" y="2205607"/>
        <a:ext cx="2074678" cy="1006040"/>
      </dsp:txXfrm>
    </dsp:sp>
    <dsp:sp modelId="{F7CA9C41-1E48-487C-B863-E2BB7FE92190}">
      <dsp:nvSpPr>
        <dsp:cNvPr id="0" name=""/>
        <dsp:cNvSpPr/>
      </dsp:nvSpPr>
      <dsp:spPr>
        <a:xfrm rot="2142401">
          <a:off x="5032622" y="3612574"/>
          <a:ext cx="1052825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2825" y="177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2714" y="3604007"/>
        <a:ext cx="52641" cy="52641"/>
      </dsp:txXfrm>
    </dsp:sp>
    <dsp:sp modelId="{628CEEED-1E55-4FD2-8DA4-250546614B4C}">
      <dsp:nvSpPr>
        <dsp:cNvPr id="0" name=""/>
        <dsp:cNvSpPr/>
      </dsp:nvSpPr>
      <dsp:spPr>
        <a:xfrm>
          <a:off x="5986490" y="3403242"/>
          <a:ext cx="2137276" cy="1068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28% (22/80)</a:t>
          </a:r>
          <a:br>
            <a:rPr lang="en-US" sz="1700" b="1" kern="1200" dirty="0" smtClean="0">
              <a:solidFill>
                <a:schemeClr val="bg1"/>
              </a:solidFill>
            </a:rPr>
          </a:br>
          <a:r>
            <a:rPr lang="en-US" sz="1700" b="1" kern="1200" dirty="0" smtClean="0">
              <a:solidFill>
                <a:schemeClr val="bg1"/>
              </a:solidFill>
            </a:rPr>
            <a:t>ER-/PR-/HER2-</a:t>
          </a:r>
        </a:p>
      </dsp:txBody>
      <dsp:txXfrm>
        <a:off x="6017789" y="3434541"/>
        <a:ext cx="2074678" cy="100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8/2/2015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8/2/2015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Mastectomy on young;</a:t>
            </a:r>
            <a:r>
              <a:rPr lang="en-US" baseline="0" dirty="0" smtClean="0"/>
              <a:t> </a:t>
            </a:r>
            <a:r>
              <a:rPr lang="en-US" dirty="0" smtClean="0"/>
              <a:t>More rad than conserving; Only </a:t>
            </a:r>
            <a:r>
              <a:rPr lang="en-US" dirty="0" err="1" smtClean="0"/>
              <a:t>er</a:t>
            </a:r>
            <a:r>
              <a:rPr lang="en-US" dirty="0" smtClean="0"/>
              <a:t>+ 75% received – interesting in theory all should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Small size, race, classification breakdown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0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Small size, race, classification breakdown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Small size, race, classification breakdown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Small size, race, classification breakdown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Small size, race, classification breakdown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1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ER/PR/HER2 while it may be relevant for prognosis</a:t>
            </a:r>
            <a:r>
              <a:rPr lang="en-US" baseline="0" dirty="0" smtClean="0"/>
              <a:t> in certain populations, is not as relevant in Caucasians.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815" y="3679775"/>
            <a:ext cx="9220200" cy="12446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dirty="0"/>
              <a:t>Snyder D, </a:t>
            </a:r>
            <a:r>
              <a:rPr lang="it-IT" sz="2400" b="1" dirty="0"/>
              <a:t>Heidel RE, Panella T, Bell J, Orucevic </a:t>
            </a:r>
            <a:r>
              <a:rPr lang="it-IT" sz="2400" b="1" dirty="0" smtClean="0"/>
              <a:t>A</a:t>
            </a:r>
          </a:p>
          <a:p>
            <a:pPr algn="l">
              <a:lnSpc>
                <a:spcPct val="100000"/>
              </a:lnSpc>
            </a:pPr>
            <a:r>
              <a:rPr lang="it-IT" sz="2400" b="1" dirty="0" smtClean="0"/>
              <a:t>University of Tennessee Medical Center – Knoxville</a:t>
            </a:r>
          </a:p>
          <a:p>
            <a:pPr algn="l">
              <a:lnSpc>
                <a:spcPct val="100000"/>
              </a:lnSpc>
            </a:pPr>
            <a:r>
              <a:rPr lang="it-IT" sz="2400" b="1" dirty="0" smtClean="0"/>
              <a:t>Departments of Pathology, Surgery, and Medicine</a:t>
            </a:r>
            <a:endParaRPr lang="it-IT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815" y="1600200"/>
            <a:ext cx="11281062" cy="214792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BREAST CANCER IN YOUNG AGE (≤40 YEARS): THE UNIVERSITY OF</a:t>
            </a:r>
            <a:r>
              <a:rPr lang="en-US" dirty="0"/>
              <a:t> </a:t>
            </a:r>
            <a:r>
              <a:rPr lang="en-US" b="1" dirty="0"/>
              <a:t>TENNESSEE MEDICAL CENTER AT KNOXVILLE 10 YEAR EXPERIENCE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25" y="5527913"/>
            <a:ext cx="3352800" cy="1187808"/>
          </a:xfrm>
          <a:prstGeom prst="rect">
            <a:avLst/>
          </a:prstGeom>
        </p:spPr>
      </p:pic>
      <p:sp>
        <p:nvSpPr>
          <p:cNvPr id="6" name="TextBox 38"/>
          <p:cNvSpPr txBox="1"/>
          <p:nvPr/>
        </p:nvSpPr>
        <p:spPr>
          <a:xfrm>
            <a:off x="5789612" y="6208846"/>
            <a:ext cx="571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</a:rPr>
              <a:t>The Graduate School of </a:t>
            </a:r>
            <a:r>
              <a:rPr lang="en-US" sz="1600" kern="1200" dirty="0" smtClean="0">
                <a:solidFill>
                  <a:srgbClr val="000000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</a:rPr>
              <a:t>Medicine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The Department of Pathology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(cont.)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627812" y="1828800"/>
            <a:ext cx="5180014" cy="1524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defPPr>
              <a:defRPr lang="en-US"/>
            </a:defPPr>
            <a:lvl1pPr marL="0" algn="r" defTabSz="1218987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Cox </a:t>
            </a:r>
            <a:r>
              <a:rPr lang="en-US" sz="2000" dirty="0"/>
              <a:t>Regression curve. </a:t>
            </a:r>
          </a:p>
          <a:p>
            <a:pPr algn="l"/>
            <a:r>
              <a:rPr lang="en-US" sz="1500" dirty="0"/>
              <a:t>When ER/PR/HER2 subtype was controlled for TNM stage and grade in multivariate analysis, only TNM stage was a significant predictor of OS (p&lt;.001)</a:t>
            </a:r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1" y="1701800"/>
            <a:ext cx="5486401" cy="439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Majority of our young patients presented with high grade and Stage II breast carcinomas</a:t>
            </a:r>
          </a:p>
          <a:p>
            <a:r>
              <a:rPr lang="en-US" dirty="0" smtClean="0"/>
              <a:t>Treatments: </a:t>
            </a:r>
          </a:p>
          <a:p>
            <a:pPr lvl="1"/>
            <a:r>
              <a:rPr lang="en-US" dirty="0" smtClean="0"/>
              <a:t>Surgery</a:t>
            </a:r>
            <a:r>
              <a:rPr lang="en-US" dirty="0"/>
              <a:t>: </a:t>
            </a:r>
            <a:r>
              <a:rPr lang="en-US" dirty="0" smtClean="0"/>
              <a:t>67.9% </a:t>
            </a:r>
            <a:r>
              <a:rPr lang="en-US" dirty="0"/>
              <a:t>of patients </a:t>
            </a:r>
            <a:r>
              <a:rPr lang="en-US" dirty="0" smtClean="0"/>
              <a:t>underwent mastectomy </a:t>
            </a:r>
            <a:endParaRPr lang="en-US" dirty="0"/>
          </a:p>
          <a:p>
            <a:pPr lvl="1"/>
            <a:r>
              <a:rPr lang="en-US" dirty="0"/>
              <a:t>Postsurgical treatments: </a:t>
            </a:r>
          </a:p>
          <a:p>
            <a:pPr lvl="2"/>
            <a:r>
              <a:rPr lang="en-US" dirty="0" smtClean="0"/>
              <a:t>46.1% received radiation therapy </a:t>
            </a:r>
            <a:endParaRPr lang="en-US" dirty="0"/>
          </a:p>
          <a:p>
            <a:pPr lvl="2"/>
            <a:r>
              <a:rPr lang="en-US" dirty="0" smtClean="0"/>
              <a:t>82% </a:t>
            </a:r>
            <a:r>
              <a:rPr lang="en-US" dirty="0"/>
              <a:t>received chemotherapy </a:t>
            </a:r>
          </a:p>
          <a:p>
            <a:pPr lvl="2"/>
            <a:r>
              <a:rPr lang="en-US" dirty="0" smtClean="0"/>
              <a:t>76.5% ER</a:t>
            </a:r>
            <a:r>
              <a:rPr lang="en-US" dirty="0"/>
              <a:t>+ </a:t>
            </a:r>
            <a:r>
              <a:rPr lang="en-US" dirty="0" smtClean="0"/>
              <a:t>received </a:t>
            </a:r>
            <a:r>
              <a:rPr lang="en-US" dirty="0"/>
              <a:t>hormonal </a:t>
            </a:r>
            <a:r>
              <a:rPr lang="en-US" dirty="0" smtClean="0"/>
              <a:t>therapy</a:t>
            </a:r>
          </a:p>
          <a:p>
            <a:r>
              <a:rPr lang="en-US" dirty="0"/>
              <a:t>Patients with ER+/PR+/HER2- </a:t>
            </a:r>
            <a:r>
              <a:rPr lang="en-US" dirty="0" smtClean="0"/>
              <a:t>(“favorable”)</a:t>
            </a:r>
            <a:r>
              <a:rPr lang="en-US" dirty="0"/>
              <a:t> </a:t>
            </a:r>
            <a:r>
              <a:rPr lang="en-US" dirty="0" smtClean="0"/>
              <a:t>subtype had </a:t>
            </a:r>
            <a:r>
              <a:rPr lang="en-US" dirty="0"/>
              <a:t>significantly better OS than ER-/PR-/</a:t>
            </a:r>
            <a:r>
              <a:rPr lang="en-US" dirty="0" smtClean="0"/>
              <a:t>HER2- (triple negative) </a:t>
            </a:r>
            <a:r>
              <a:rPr lang="en-US" dirty="0"/>
              <a:t>or ER+/PR+/HER2</a:t>
            </a:r>
            <a:r>
              <a:rPr lang="en-US" dirty="0" smtClean="0"/>
              <a:t>+ (triple positive)</a:t>
            </a:r>
          </a:p>
          <a:p>
            <a:r>
              <a:rPr lang="en-US" dirty="0"/>
              <a:t>When ER/PR/HER2 subtype was controlled for TNM stage and grade in multivariate analysis, only TNM stage was a significant predictor of OS</a:t>
            </a:r>
            <a:endParaRPr lang="en-US" dirty="0" smtClean="0"/>
          </a:p>
          <a:p>
            <a:endParaRPr lang="en-US" dirty="0" smtClean="0"/>
          </a:p>
          <a:p>
            <a:pPr marL="54864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31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8228249" cy="4470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showed for the first time in this sub-cohort (</a:t>
            </a:r>
            <a:r>
              <a:rPr lang="en-US" sz="2000" dirty="0" smtClean="0">
                <a:latin typeface="Century Gothic" panose="020B0502020202020204" pitchFamily="34" charset="0"/>
              </a:rPr>
              <a:t>≤40 y/o) </a:t>
            </a:r>
            <a:r>
              <a:rPr lang="en-US" sz="2000" dirty="0" smtClean="0"/>
              <a:t>of our Caucasian female breast carcinoma patients that “unfavorable” triple negative ER/PR/HER2  subtype and traditionally considered unfavorable HER2+ subtype were significant predictor of worse overall survival in univariate analysis.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5713649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Other researchers: </a:t>
            </a:r>
          </a:p>
          <a:p>
            <a:pPr lvl="2"/>
            <a:r>
              <a:rPr lang="en-US" dirty="0" smtClean="0"/>
              <a:t>“Triple-negative breast cancers…were more aggressive”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“these women had poorer survival regardless of stage”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“Triple-negative breast </a:t>
            </a:r>
            <a:r>
              <a:rPr lang="en-US" dirty="0"/>
              <a:t>cancers (most commonly</a:t>
            </a:r>
            <a:r>
              <a:rPr lang="en-US" dirty="0" smtClean="0"/>
              <a:t>) affect younger, non-Hispanic and Hispanic women in areas of low SES.”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163" y="6165503"/>
            <a:ext cx="4342049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baseline="30000" dirty="0" smtClean="0"/>
              <a:t>6 </a:t>
            </a:r>
            <a:r>
              <a:rPr lang="en-US" sz="1000" dirty="0" smtClean="0"/>
              <a:t>Bauer </a:t>
            </a:r>
            <a:r>
              <a:rPr lang="en-US" sz="1000" dirty="0"/>
              <a:t>K., et al</a:t>
            </a:r>
            <a:r>
              <a:rPr lang="en-US" sz="1000" dirty="0" smtClean="0"/>
              <a:t>. </a:t>
            </a:r>
            <a:r>
              <a:rPr lang="en-US" sz="1000" i="1" dirty="0" smtClean="0"/>
              <a:t>Cancer</a:t>
            </a:r>
            <a:r>
              <a:rPr lang="en-US" sz="1000" i="1" dirty="0"/>
              <a:t>.</a:t>
            </a:r>
            <a:r>
              <a:rPr lang="en-US" sz="1000" dirty="0"/>
              <a:t> 2007;109:1721-1728.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55" y="1106149"/>
            <a:ext cx="5507447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5256449" cy="4470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However, in multivariate analysis (controlling for TNM stage and grade), ER/PR/HER2 subtype was not significant predictor of OS, but TNM stage was significant predictor of OS.</a:t>
            </a:r>
          </a:p>
          <a:p>
            <a:endParaRPr lang="en-US" sz="2000" dirty="0" smtClean="0"/>
          </a:p>
          <a:p>
            <a:r>
              <a:rPr lang="en-US" sz="2000" dirty="0" smtClean="0"/>
              <a:t>These results </a:t>
            </a:r>
            <a:r>
              <a:rPr lang="en-US" sz="2000" dirty="0"/>
              <a:t>are in concordance with our previously published data on the effects of ER/PR/HER2 on </a:t>
            </a:r>
            <a:r>
              <a:rPr lang="en-US" sz="2000" dirty="0" smtClean="0"/>
              <a:t>OS</a:t>
            </a:r>
            <a:r>
              <a:rPr lang="en-US" sz="2000" baseline="30000" dirty="0" smtClean="0"/>
              <a:t>8</a:t>
            </a:r>
            <a:endParaRPr lang="en-US" sz="20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3012" y="6273801"/>
            <a:ext cx="43420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baseline="30000" dirty="0" smtClean="0"/>
              <a:t>8</a:t>
            </a:r>
            <a:r>
              <a:rPr lang="en-US" sz="1200" dirty="0" smtClean="0"/>
              <a:t>Ferguson</a:t>
            </a:r>
            <a:r>
              <a:rPr lang="en-US" sz="1200" dirty="0"/>
              <a:t>, NL., et al. </a:t>
            </a:r>
            <a:r>
              <a:rPr lang="en-US" sz="1200" i="1" dirty="0"/>
              <a:t>Breast J.</a:t>
            </a:r>
            <a:r>
              <a:rPr lang="en-US" sz="1200" dirty="0"/>
              <a:t> 2013; 19(1)22-30</a:t>
            </a:r>
            <a:r>
              <a:rPr lang="en-US" sz="1200" dirty="0" smtClean="0"/>
              <a:t>.</a:t>
            </a:r>
            <a:endParaRPr lang="en-US" sz="1200" i="1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949601"/>
            <a:ext cx="57816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7390049" cy="4470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causes for the differences in our findings compared to other researchers:</a:t>
            </a:r>
          </a:p>
          <a:p>
            <a:pPr lvl="2"/>
            <a:r>
              <a:rPr lang="en-US" sz="2400" dirty="0" smtClean="0"/>
              <a:t>Population differences – we only studied young Caucasian females, while other studies included all ethnicities</a:t>
            </a:r>
          </a:p>
          <a:p>
            <a:pPr lvl="2"/>
            <a:endParaRPr lang="en-US" sz="2400" dirty="0"/>
          </a:p>
          <a:p>
            <a:pPr lvl="2"/>
            <a:endParaRPr lang="en-US" sz="2400" dirty="0" smtClean="0"/>
          </a:p>
          <a:p>
            <a:pPr lvl="5"/>
            <a:r>
              <a:rPr lang="en-US" sz="2000" dirty="0" smtClean="0"/>
              <a:t>Carolina Breast Cancer Study:</a:t>
            </a:r>
          </a:p>
          <a:p>
            <a:pPr lvl="6"/>
            <a:r>
              <a:rPr lang="en-US" sz="2000" dirty="0" smtClean="0"/>
              <a:t>Triple-negative BC more common in pre-menopausal African Americans compared to non-African Americans</a:t>
            </a:r>
          </a:p>
          <a:p>
            <a:pPr marL="1645920" lvl="6" indent="0">
              <a:buNone/>
            </a:pPr>
            <a:r>
              <a:rPr lang="en-US" sz="2000" dirty="0" smtClean="0"/>
              <a:t>	(39% vs 16%)</a:t>
            </a:r>
          </a:p>
          <a:p>
            <a:pPr lvl="2"/>
            <a:endParaRPr lang="en-US" sz="24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1219200"/>
            <a:ext cx="3732213" cy="4964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812" y="6375402"/>
            <a:ext cx="43420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baseline="30000" dirty="0" smtClean="0"/>
              <a:t>9 </a:t>
            </a:r>
            <a:r>
              <a:rPr lang="en-US" sz="1200" dirty="0" smtClean="0"/>
              <a:t>Carey L., et al. </a:t>
            </a:r>
            <a:r>
              <a:rPr lang="en-US" sz="1200" i="1" dirty="0" smtClean="0"/>
              <a:t>JAMA </a:t>
            </a:r>
            <a:r>
              <a:rPr lang="en-US" sz="1200" dirty="0"/>
              <a:t>2006, 295:2492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54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possible causes:</a:t>
            </a:r>
          </a:p>
          <a:p>
            <a:pPr lvl="2"/>
            <a:r>
              <a:rPr lang="en-US" sz="2400" dirty="0" smtClean="0"/>
              <a:t>Differences in time period of studies – significant improvements in therapies over the last two decades</a:t>
            </a:r>
          </a:p>
          <a:p>
            <a:pPr lvl="2"/>
            <a:r>
              <a:rPr lang="en-US" sz="2400" dirty="0" smtClean="0"/>
              <a:t>Type of classification system used (St. </a:t>
            </a:r>
            <a:r>
              <a:rPr lang="en-US" sz="2400" dirty="0" err="1" smtClean="0"/>
              <a:t>Gallen</a:t>
            </a:r>
            <a:r>
              <a:rPr lang="en-US" sz="2400" dirty="0" smtClean="0"/>
              <a:t> vs others)</a:t>
            </a:r>
          </a:p>
          <a:p>
            <a:pPr lvl="2"/>
            <a:r>
              <a:rPr lang="en-US" sz="2400" smtClean="0"/>
              <a:t>Sample size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TNM staging for breast cancer is </a:t>
            </a:r>
            <a:r>
              <a:rPr lang="en-US" sz="2400" dirty="0" smtClean="0"/>
              <a:t>a </a:t>
            </a:r>
            <a:r>
              <a:rPr lang="en-US" sz="2400" dirty="0"/>
              <a:t>relevant prognostic </a:t>
            </a:r>
            <a:r>
              <a:rPr lang="en-US" sz="2400" dirty="0" smtClean="0"/>
              <a:t>marker in </a:t>
            </a:r>
            <a:r>
              <a:rPr lang="en-US" sz="2400" dirty="0">
                <a:latin typeface="Century Gothic" panose="020B0502020202020204" pitchFamily="34" charset="0"/>
              </a:rPr>
              <a:t>≤40 </a:t>
            </a:r>
            <a:r>
              <a:rPr lang="en-US" sz="2400" dirty="0" smtClean="0">
                <a:latin typeface="Century Gothic" panose="020B0502020202020204" pitchFamily="34" charset="0"/>
              </a:rPr>
              <a:t>y/o</a:t>
            </a:r>
            <a:r>
              <a:rPr lang="en-US" sz="2400" dirty="0" smtClean="0"/>
              <a:t> </a:t>
            </a:r>
            <a:r>
              <a:rPr lang="en-US" sz="2400" dirty="0"/>
              <a:t>Caucasian </a:t>
            </a:r>
            <a:r>
              <a:rPr lang="en-US" sz="2400" dirty="0" smtClean="0"/>
              <a:t>females with breast carcinoma.</a:t>
            </a:r>
            <a:endParaRPr lang="en-US" sz="2400" dirty="0"/>
          </a:p>
          <a:p>
            <a:r>
              <a:rPr lang="en-US" sz="2400" dirty="0"/>
              <a:t>ER/PR/HER2 status is probably relevant for prognosis, but is likely influenced by other </a:t>
            </a:r>
            <a:r>
              <a:rPr lang="en-US" sz="2400" dirty="0" smtClean="0"/>
              <a:t>variables.</a:t>
            </a:r>
            <a:endParaRPr lang="en-US" sz="2400" dirty="0"/>
          </a:p>
          <a:p>
            <a:r>
              <a:rPr lang="en-US" sz="2400" dirty="0" smtClean="0"/>
              <a:t>Further studies on a larger scale such as NCDB and SEER database analysis are warranted that will systematically analyze impact of race, and different ER/PR/HER2 classification systems on overall survival in this particular age group. </a:t>
            </a:r>
          </a:p>
          <a:p>
            <a:r>
              <a:rPr lang="en-US" sz="2400" dirty="0" smtClean="0"/>
              <a:t>These analyses should be performed in the same time period as our study was performed.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40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7412" y="2743200"/>
            <a:ext cx="10360501" cy="12192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372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1.</a:t>
            </a:r>
            <a:r>
              <a:rPr lang="en-US" sz="1400" i="1" dirty="0" smtClean="0"/>
              <a:t>  </a:t>
            </a:r>
            <a:r>
              <a:rPr lang="en-US" sz="1400" dirty="0" smtClean="0"/>
              <a:t>Lee</a:t>
            </a:r>
            <a:r>
              <a:rPr lang="en-US" sz="1400" dirty="0"/>
              <a:t>, H., and Han, W. “Unique Features of Young Age Breast Cancer and Its Management.” </a:t>
            </a:r>
            <a:r>
              <a:rPr lang="en-US" sz="1400" i="1" dirty="0"/>
              <a:t>J Breast Cancer</a:t>
            </a:r>
            <a:r>
              <a:rPr lang="en-US" sz="1400" dirty="0"/>
              <a:t>. 2014; 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17(4</a:t>
            </a:r>
            <a:r>
              <a:rPr lang="en-US" sz="1400" dirty="0"/>
              <a:t>):301-307.</a:t>
            </a:r>
          </a:p>
          <a:p>
            <a:pPr marL="0" indent="0">
              <a:buNone/>
            </a:pPr>
            <a:r>
              <a:rPr lang="en-US" sz="1400" dirty="0" smtClean="0"/>
              <a:t>2.  Reyna </a:t>
            </a:r>
            <a:r>
              <a:rPr lang="en-US" sz="1400" dirty="0"/>
              <a:t>C, Lee </a:t>
            </a:r>
            <a:r>
              <a:rPr lang="en-US" sz="1400" dirty="0" smtClean="0"/>
              <a:t>M. “Breast cancer in young women: special considerations in multidisciplinary care</a:t>
            </a:r>
            <a:r>
              <a:rPr lang="en-US" sz="1400" i="1" dirty="0" smtClean="0"/>
              <a:t>.” J </a:t>
            </a:r>
            <a:r>
              <a:rPr lang="en-US" sz="1400" i="1" dirty="0" err="1"/>
              <a:t>Multidiscip</a:t>
            </a:r>
            <a:r>
              <a:rPr lang="en-US" sz="1400" i="1" dirty="0"/>
              <a:t>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     </a:t>
            </a:r>
            <a:r>
              <a:rPr lang="en-US" sz="1400" i="1" dirty="0" err="1" smtClean="0"/>
              <a:t>Healthc</a:t>
            </a:r>
            <a:r>
              <a:rPr lang="en-US" sz="1400" i="1" dirty="0" smtClean="0"/>
              <a:t>. 2014; 7</a:t>
            </a:r>
            <a:r>
              <a:rPr lang="en-US" sz="1400" i="1" dirty="0"/>
              <a:t>: 419-429</a:t>
            </a:r>
            <a:r>
              <a:rPr lang="en-US" sz="1400" i="1" dirty="0" smtClean="0"/>
              <a:t>.</a:t>
            </a:r>
            <a:endParaRPr lang="en-US" sz="1400" i="1" dirty="0"/>
          </a:p>
          <a:p>
            <a:pPr marL="0" indent="0">
              <a:buNone/>
            </a:pPr>
            <a:r>
              <a:rPr lang="en-US" sz="1400" dirty="0" smtClean="0"/>
              <a:t>3. </a:t>
            </a:r>
            <a:r>
              <a:rPr lang="en-US" sz="1400" i="1" dirty="0" smtClean="0"/>
              <a:t> </a:t>
            </a:r>
            <a:r>
              <a:rPr lang="en-US" sz="1400" dirty="0" err="1" smtClean="0"/>
              <a:t>Pilewskie</a:t>
            </a:r>
            <a:r>
              <a:rPr lang="en-US" sz="1400" dirty="0" smtClean="0"/>
              <a:t> </a:t>
            </a:r>
            <a:r>
              <a:rPr lang="en-US" sz="1400" dirty="0"/>
              <a:t>M, King T</a:t>
            </a:r>
            <a:r>
              <a:rPr lang="en-US" sz="1400" dirty="0" smtClean="0"/>
              <a:t>. “</a:t>
            </a:r>
            <a:r>
              <a:rPr lang="en-US" sz="1400" dirty="0"/>
              <a:t>Age and Molecular Subtypes: Impact on Surgical </a:t>
            </a:r>
            <a:r>
              <a:rPr lang="en-US" sz="1400" dirty="0" smtClean="0"/>
              <a:t>Decisions.” </a:t>
            </a:r>
            <a:r>
              <a:rPr lang="en-US" sz="1400" i="1" dirty="0" smtClean="0"/>
              <a:t>J </a:t>
            </a:r>
            <a:r>
              <a:rPr lang="en-US" sz="1400" i="1" dirty="0" err="1"/>
              <a:t>Surg</a:t>
            </a:r>
            <a:r>
              <a:rPr lang="en-US" sz="1400" i="1" dirty="0"/>
              <a:t> </a:t>
            </a:r>
            <a:r>
              <a:rPr lang="en-US" sz="1400" i="1" dirty="0" err="1" smtClean="0"/>
              <a:t>Oncol</a:t>
            </a:r>
            <a:r>
              <a:rPr lang="en-US" sz="1400" i="1" dirty="0" smtClean="0"/>
              <a:t>. 2014; 110:8-14.</a:t>
            </a:r>
          </a:p>
          <a:p>
            <a:pPr marL="0" indent="0">
              <a:buNone/>
            </a:pPr>
            <a:r>
              <a:rPr lang="en-US" sz="1400" dirty="0" smtClean="0"/>
              <a:t>4.  Ross, JS., et al. “The HER-2 receptor and breast cancer: ten years of targeted anti-HER2 therapy and personalized   </a:t>
            </a:r>
            <a:br>
              <a:rPr lang="en-US" sz="1400" dirty="0" smtClean="0"/>
            </a:br>
            <a:r>
              <a:rPr lang="en-US" sz="1400" dirty="0" smtClean="0"/>
              <a:t>     medicine.” </a:t>
            </a:r>
            <a:r>
              <a:rPr lang="en-US" sz="1400" i="1" dirty="0" smtClean="0"/>
              <a:t>The Oncologist</a:t>
            </a:r>
            <a:r>
              <a:rPr lang="en-US" sz="1400" dirty="0" smtClean="0"/>
              <a:t>. 2009; 14(4): 320-368.</a:t>
            </a:r>
          </a:p>
          <a:p>
            <a:pPr marL="0" indent="0">
              <a:buNone/>
            </a:pPr>
            <a:r>
              <a:rPr lang="en-US" sz="1400" dirty="0"/>
              <a:t>5</a:t>
            </a:r>
            <a:r>
              <a:rPr lang="en-US" sz="1400" i="1" dirty="0" smtClean="0"/>
              <a:t>.  </a:t>
            </a:r>
            <a:r>
              <a:rPr lang="en-US" sz="1400" i="1" dirty="0" err="1" smtClean="0"/>
              <a:t>Slamon</a:t>
            </a:r>
            <a:r>
              <a:rPr lang="en-US" sz="1400" i="1" dirty="0"/>
              <a:t>, D., et al</a:t>
            </a:r>
            <a:r>
              <a:rPr lang="en-US" sz="1400" i="1" dirty="0" smtClean="0"/>
              <a:t>. </a:t>
            </a:r>
            <a:r>
              <a:rPr lang="en-US" sz="1400" dirty="0" smtClean="0"/>
              <a:t>“Adjuvant </a:t>
            </a:r>
            <a:r>
              <a:rPr lang="en-US" sz="1400" dirty="0" err="1" smtClean="0"/>
              <a:t>Trastuzumab</a:t>
            </a:r>
            <a:r>
              <a:rPr lang="en-US" sz="1400" dirty="0" smtClean="0"/>
              <a:t> in HER2-Positive Breast Cancer.” </a:t>
            </a:r>
            <a:r>
              <a:rPr lang="en-US" sz="1400" i="1" dirty="0"/>
              <a:t>N </a:t>
            </a:r>
            <a:r>
              <a:rPr lang="en-US" sz="1400" i="1" dirty="0" err="1"/>
              <a:t>Engl</a:t>
            </a:r>
            <a:r>
              <a:rPr lang="en-US" sz="1400" i="1" dirty="0"/>
              <a:t> J </a:t>
            </a:r>
            <a:r>
              <a:rPr lang="en-US" sz="1400" i="1" dirty="0" smtClean="0"/>
              <a:t>Med. 2011; </a:t>
            </a:r>
            <a:r>
              <a:rPr lang="en-US" sz="1400" i="1" dirty="0"/>
              <a:t>365(14): 1273-1283.</a:t>
            </a:r>
          </a:p>
          <a:p>
            <a:pPr marL="0" indent="0">
              <a:buNone/>
            </a:pPr>
            <a:r>
              <a:rPr lang="en-US" sz="1400" i="1" dirty="0" smtClean="0"/>
              <a:t>6.  Bauer K., et al.</a:t>
            </a:r>
            <a:r>
              <a:rPr lang="en-US" sz="1400" dirty="0" smtClean="0"/>
              <a:t> “Descriptive </a:t>
            </a:r>
            <a:r>
              <a:rPr lang="en-US" sz="1400" dirty="0"/>
              <a:t>analysis of estrogen receptor (ER)-negative, progesterone receptor (PR)-negative, and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    HER2-negative </a:t>
            </a:r>
            <a:r>
              <a:rPr lang="en-US" sz="1400" dirty="0"/>
              <a:t>invasive breast cancer, the so-called triple-negative phenotype. </a:t>
            </a:r>
            <a:r>
              <a:rPr lang="en-US" sz="1400" i="1" dirty="0" smtClean="0"/>
              <a:t>Cancer.</a:t>
            </a:r>
            <a:r>
              <a:rPr lang="en-US" sz="1400" dirty="0" smtClean="0"/>
              <a:t> 2007;109:1721-1728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 smtClean="0"/>
              <a:t>7.  </a:t>
            </a:r>
            <a:r>
              <a:rPr lang="en-US" sz="1400" dirty="0" err="1" smtClean="0"/>
              <a:t>Goldhirsch</a:t>
            </a:r>
            <a:r>
              <a:rPr lang="en-US" sz="1400" dirty="0" smtClean="0"/>
              <a:t> A., </a:t>
            </a:r>
            <a:r>
              <a:rPr lang="en-US" sz="1400" dirty="0"/>
              <a:t>et al. </a:t>
            </a:r>
            <a:r>
              <a:rPr lang="en-US" sz="1400" dirty="0" smtClean="0"/>
              <a:t>“Strategies </a:t>
            </a:r>
            <a:r>
              <a:rPr lang="en-US" sz="1400" dirty="0"/>
              <a:t>for </a:t>
            </a:r>
            <a:r>
              <a:rPr lang="en-US" sz="1400" dirty="0" smtClean="0"/>
              <a:t>Subtypes-Dealing </a:t>
            </a:r>
            <a:r>
              <a:rPr lang="en-US" sz="1400" dirty="0"/>
              <a:t>with the Diversity of Breast Cancer: Highlights of the St </a:t>
            </a:r>
            <a:r>
              <a:rPr lang="en-US" sz="1400" dirty="0" err="1"/>
              <a:t>Gallen</a:t>
            </a:r>
            <a:r>
              <a:rPr lang="en-US" sz="1400" dirty="0"/>
              <a:t> </a:t>
            </a:r>
            <a:r>
              <a:rPr lang="en-US" sz="1400" dirty="0" smtClean="0"/>
              <a:t>  </a:t>
            </a:r>
            <a:br>
              <a:rPr lang="en-US" sz="1400" dirty="0" smtClean="0"/>
            </a:br>
            <a:r>
              <a:rPr lang="en-US" sz="1400" dirty="0" smtClean="0"/>
              <a:t>     International </a:t>
            </a:r>
            <a:r>
              <a:rPr lang="en-US" sz="1400" dirty="0"/>
              <a:t>Expert Consensus on the Primary Therapy of Early Breast Cancer 2011.” </a:t>
            </a:r>
            <a:r>
              <a:rPr lang="en-US" sz="1400" i="1" dirty="0" smtClean="0"/>
              <a:t>Ann </a:t>
            </a:r>
            <a:r>
              <a:rPr lang="en-US" sz="1400" i="1" dirty="0" err="1" smtClean="0"/>
              <a:t>Oncol</a:t>
            </a:r>
            <a:r>
              <a:rPr lang="en-US" sz="1400" i="1" dirty="0" smtClean="0"/>
              <a:t>. </a:t>
            </a:r>
            <a:r>
              <a:rPr lang="en-US" sz="1400" dirty="0"/>
              <a:t>2011; 22(8):</a:t>
            </a:r>
            <a:r>
              <a:rPr lang="en-US" sz="1400" dirty="0" smtClean="0"/>
              <a:t>1736-   </a:t>
            </a:r>
            <a:br>
              <a:rPr lang="en-US" sz="1400" dirty="0" smtClean="0"/>
            </a:br>
            <a:r>
              <a:rPr lang="en-US" sz="1400" dirty="0" smtClean="0"/>
              <a:t>     1747.</a:t>
            </a:r>
          </a:p>
          <a:p>
            <a:pPr marL="0" indent="0">
              <a:buNone/>
            </a:pPr>
            <a:r>
              <a:rPr lang="en-US" sz="1400" dirty="0" smtClean="0"/>
              <a:t>8.   Ferguson, NL., et al</a:t>
            </a:r>
            <a:r>
              <a:rPr lang="en-US" sz="1400" dirty="0"/>
              <a:t>. “Prognostic value of breast cancer subtypes, Ki-67 proliferation index, age, and pathologic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 </a:t>
            </a:r>
            <a:r>
              <a:rPr lang="en-US" sz="1400" dirty="0" smtClean="0"/>
              <a:t>     tumor </a:t>
            </a:r>
            <a:r>
              <a:rPr lang="en-US" sz="1400" dirty="0"/>
              <a:t>characteristics on breast cancer survival in Caucasian women</a:t>
            </a:r>
            <a:r>
              <a:rPr lang="en-US" sz="1400" dirty="0" smtClean="0"/>
              <a:t>.” </a:t>
            </a:r>
            <a:r>
              <a:rPr lang="en-US" sz="1400" i="1" dirty="0" smtClean="0"/>
              <a:t>Breast J. </a:t>
            </a:r>
            <a:r>
              <a:rPr lang="en-US" sz="1400" dirty="0"/>
              <a:t>2013; 19(1)22-30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9.   Carey LA., et al.  “Race</a:t>
            </a:r>
            <a:r>
              <a:rPr lang="en-US" sz="1400" dirty="0"/>
              <a:t>, breast cancer subtypes, and survival in the Carolina Breast Cancer </a:t>
            </a:r>
            <a:r>
              <a:rPr lang="en-US" sz="1400" dirty="0" smtClean="0"/>
              <a:t>Study.” </a:t>
            </a:r>
            <a:r>
              <a:rPr lang="en-US" sz="1400" i="1" dirty="0" smtClean="0"/>
              <a:t>JAMA.</a:t>
            </a:r>
            <a:r>
              <a:rPr lang="en-US" sz="1400" dirty="0" smtClean="0"/>
              <a:t> </a:t>
            </a:r>
            <a:r>
              <a:rPr lang="en-US" sz="1400" dirty="0"/>
              <a:t>2006, 295:2492</a:t>
            </a:r>
          </a:p>
          <a:p>
            <a:pPr marL="0" indent="0">
              <a:buNone/>
            </a:pPr>
            <a:endParaRPr lang="en-US" sz="1400" i="1" baseline="300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0"/>
            <a:ext cx="10360501" cy="4825999"/>
          </a:xfrm>
        </p:spPr>
        <p:txBody>
          <a:bodyPr>
            <a:normAutofit/>
          </a:bodyPr>
          <a:lstStyle/>
          <a:p>
            <a:r>
              <a:rPr lang="en-US" dirty="0"/>
              <a:t>Breast cancer is most common invasive cancer in women worldwide</a:t>
            </a:r>
          </a:p>
          <a:p>
            <a:r>
              <a:rPr lang="en-US" dirty="0" smtClean="0"/>
              <a:t>Second l</a:t>
            </a:r>
            <a:r>
              <a:rPr lang="en-US" dirty="0" smtClean="0"/>
              <a:t>eading </a:t>
            </a:r>
            <a:r>
              <a:rPr lang="en-US" dirty="0"/>
              <a:t>cause of death from cancer among women</a:t>
            </a:r>
          </a:p>
          <a:p>
            <a:r>
              <a:rPr lang="en-US" dirty="0"/>
              <a:t>Approx. 11,000 cases/year in US younger than </a:t>
            </a:r>
            <a:r>
              <a:rPr lang="en-US" dirty="0" smtClean="0"/>
              <a:t>40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r>
              <a:rPr lang="en-US" dirty="0"/>
              <a:t>5-7% of all </a:t>
            </a:r>
            <a:r>
              <a:rPr lang="en-US" dirty="0" smtClean="0"/>
              <a:t>breast cancer cases </a:t>
            </a:r>
            <a:r>
              <a:rPr lang="en-US" dirty="0"/>
              <a:t>are &lt; age </a:t>
            </a:r>
            <a:r>
              <a:rPr lang="en-US" dirty="0" smtClean="0"/>
              <a:t>40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Breast </a:t>
            </a:r>
            <a:r>
              <a:rPr lang="en-US" dirty="0" smtClean="0"/>
              <a:t>cancer in ≤40y/o associated </a:t>
            </a:r>
            <a:r>
              <a:rPr lang="en-US" dirty="0"/>
              <a:t>with more aggressive behavior and higher mortality than in older </a:t>
            </a:r>
            <a:r>
              <a:rPr lang="en-US" dirty="0" smtClean="0"/>
              <a:t>age.</a:t>
            </a:r>
            <a:r>
              <a:rPr lang="en-US" baseline="30000" dirty="0" smtClean="0"/>
              <a:t>1,3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163" y="5943338"/>
            <a:ext cx="36411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i="1" baseline="30000" dirty="0"/>
              <a:t>1</a:t>
            </a:r>
            <a:r>
              <a:rPr lang="en-US" sz="1000" i="1" dirty="0"/>
              <a:t>Lee H, Han W. 2014, J Breast Cancer, 17(4): 301-307.</a:t>
            </a:r>
          </a:p>
          <a:p>
            <a:r>
              <a:rPr lang="en-US" sz="1000" i="1" baseline="30000" dirty="0"/>
              <a:t>2</a:t>
            </a:r>
            <a:r>
              <a:rPr lang="en-US" sz="1000" i="1" dirty="0"/>
              <a:t>Reyna C, Lee M. 2014, J </a:t>
            </a:r>
            <a:r>
              <a:rPr lang="en-US" sz="1000" i="1" dirty="0" err="1"/>
              <a:t>Multidiscip</a:t>
            </a:r>
            <a:r>
              <a:rPr lang="en-US" sz="1000" i="1" dirty="0"/>
              <a:t> </a:t>
            </a:r>
            <a:r>
              <a:rPr lang="en-US" sz="1000" i="1" dirty="0" err="1"/>
              <a:t>Healthc</a:t>
            </a:r>
            <a:r>
              <a:rPr lang="en-US" sz="1000" i="1" dirty="0"/>
              <a:t>, 7: 419-429.</a:t>
            </a:r>
          </a:p>
          <a:p>
            <a:r>
              <a:rPr lang="en-US" sz="1000" i="1" baseline="30000" dirty="0"/>
              <a:t>3</a:t>
            </a:r>
            <a:r>
              <a:rPr lang="en-US" sz="1000" i="1" dirty="0"/>
              <a:t>Pilewskie M, King T. 2014, J </a:t>
            </a:r>
            <a:r>
              <a:rPr lang="en-US" sz="1000" i="1" dirty="0" err="1"/>
              <a:t>Surg</a:t>
            </a:r>
            <a:r>
              <a:rPr lang="en-US" sz="1000" i="1" dirty="0"/>
              <a:t> </a:t>
            </a:r>
            <a:r>
              <a:rPr lang="en-US" sz="1000" i="1" dirty="0" err="1"/>
              <a:t>Oncol</a:t>
            </a:r>
            <a:r>
              <a:rPr lang="en-US" sz="1000" i="1" dirty="0"/>
              <a:t>, 110:8-14.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063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“Unfavorable” ER/PR/HER2 </a:t>
            </a:r>
            <a:r>
              <a:rPr lang="en-US" dirty="0" smtClean="0"/>
              <a:t>phenotype</a:t>
            </a:r>
            <a:r>
              <a:rPr lang="en-US" baseline="30000" dirty="0" smtClean="0"/>
              <a:t>4</a:t>
            </a:r>
            <a:endParaRPr lang="en-US" baseline="30000" dirty="0"/>
          </a:p>
          <a:p>
            <a:pPr lvl="1"/>
            <a:r>
              <a:rPr lang="en-US" dirty="0"/>
              <a:t>Triple negative (ER-/PR-/HER2-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HER2+ (traditionally considered “unfavorable”, but new reports show benefit of Herceptin on overall survival)</a:t>
            </a:r>
            <a:r>
              <a:rPr lang="en-US" baseline="30000" dirty="0" smtClean="0"/>
              <a:t>4</a:t>
            </a:r>
            <a:endParaRPr lang="en-US" baseline="30000" dirty="0"/>
          </a:p>
          <a:p>
            <a:r>
              <a:rPr lang="en-US" dirty="0"/>
              <a:t>Young age (≤40) at time of </a:t>
            </a:r>
            <a:r>
              <a:rPr lang="en-US" dirty="0" smtClean="0"/>
              <a:t>diagnosis</a:t>
            </a:r>
            <a:r>
              <a:rPr lang="en-US" baseline="30000" dirty="0" smtClean="0"/>
              <a:t>2,5,6</a:t>
            </a:r>
            <a:endParaRPr lang="en-US" baseline="30000" dirty="0"/>
          </a:p>
          <a:p>
            <a:pPr lvl="1"/>
            <a:r>
              <a:rPr lang="en-US" dirty="0"/>
              <a:t>More advanced stages</a:t>
            </a:r>
          </a:p>
          <a:p>
            <a:pPr lvl="1"/>
            <a:r>
              <a:rPr lang="en-US" dirty="0"/>
              <a:t>Higher grade tumors</a:t>
            </a:r>
          </a:p>
          <a:p>
            <a:pPr lvl="1"/>
            <a:r>
              <a:rPr lang="en-US" dirty="0"/>
              <a:t>More </a:t>
            </a:r>
            <a:r>
              <a:rPr lang="en-US" dirty="0" err="1"/>
              <a:t>lymphovascular</a:t>
            </a:r>
            <a:r>
              <a:rPr lang="en-US" dirty="0"/>
              <a:t> invasion</a:t>
            </a:r>
          </a:p>
          <a:p>
            <a:pPr lvl="1"/>
            <a:r>
              <a:rPr lang="en-US" dirty="0"/>
              <a:t>More often “unfavorable” phenotype</a:t>
            </a:r>
          </a:p>
          <a:p>
            <a:r>
              <a:rPr lang="en-US" dirty="0"/>
              <a:t>Non-Caucasian </a:t>
            </a:r>
            <a:r>
              <a:rPr lang="en-US" dirty="0" smtClean="0"/>
              <a:t>race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2000" i="1" baseline="30000" dirty="0"/>
          </a:p>
          <a:p>
            <a:pPr marL="0" indent="0">
              <a:buNone/>
            </a:pPr>
            <a:endParaRPr lang="en-US" sz="1900" i="1" dirty="0">
              <a:solidFill>
                <a:srgbClr val="FFC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POOR PROGNOSTIC FACTORS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612" y="5969001"/>
            <a:ext cx="4875449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i="1" baseline="30000" dirty="0" smtClean="0"/>
              <a:t>2</a:t>
            </a:r>
            <a:r>
              <a:rPr lang="en-US" sz="1000" i="1" dirty="0" smtClean="0"/>
              <a:t>Reyna </a:t>
            </a:r>
            <a:r>
              <a:rPr lang="en-US" sz="1000" i="1" dirty="0"/>
              <a:t>C, Lee M. 2014, J </a:t>
            </a:r>
            <a:r>
              <a:rPr lang="en-US" sz="1000" i="1" dirty="0" err="1"/>
              <a:t>Multidiscip</a:t>
            </a:r>
            <a:r>
              <a:rPr lang="en-US" sz="1000" i="1" dirty="0"/>
              <a:t> </a:t>
            </a:r>
            <a:r>
              <a:rPr lang="en-US" sz="1000" i="1" dirty="0" err="1"/>
              <a:t>Healthc</a:t>
            </a:r>
            <a:r>
              <a:rPr lang="en-US" sz="1000" i="1" dirty="0"/>
              <a:t>, 7: 419-429.</a:t>
            </a:r>
          </a:p>
          <a:p>
            <a:r>
              <a:rPr lang="en-US" sz="1000" i="1" baseline="30000" dirty="0"/>
              <a:t>4</a:t>
            </a:r>
            <a:r>
              <a:rPr lang="en-US" sz="1000" i="1" dirty="0"/>
              <a:t>Ross, JS., et al. 2009. The Oncologist, 14(4): 320-368.</a:t>
            </a:r>
          </a:p>
          <a:p>
            <a:r>
              <a:rPr lang="en-US" sz="1000" i="1" baseline="30000" dirty="0"/>
              <a:t>5</a:t>
            </a:r>
            <a:r>
              <a:rPr lang="en-US" sz="1000" i="1" dirty="0"/>
              <a:t>Slamon, D., et al. 2011. N </a:t>
            </a:r>
            <a:r>
              <a:rPr lang="en-US" sz="1000" i="1" dirty="0" err="1"/>
              <a:t>Engl</a:t>
            </a:r>
            <a:r>
              <a:rPr lang="en-US" sz="1000" i="1" dirty="0"/>
              <a:t> J Med, 365(14): 1273-1283.</a:t>
            </a:r>
          </a:p>
          <a:p>
            <a:r>
              <a:rPr lang="en-US" sz="1000" i="1" baseline="30000" dirty="0"/>
              <a:t>6</a:t>
            </a:r>
            <a:r>
              <a:rPr lang="en-US" sz="1000" i="1" dirty="0"/>
              <a:t>Collins, L., et al. 2012. Breast Cancer Res Treat, 131: 1061-1066.</a:t>
            </a:r>
          </a:p>
          <a:p>
            <a:endParaRPr lang="en-US" sz="1000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27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Young </a:t>
            </a:r>
            <a:r>
              <a:rPr lang="en-US" dirty="0"/>
              <a:t>(≤40) Caucasian female </a:t>
            </a:r>
            <a:r>
              <a:rPr lang="en-US" dirty="0" smtClean="0"/>
              <a:t>patients from </a:t>
            </a:r>
            <a:r>
              <a:rPr lang="en-US" dirty="0"/>
              <a:t>our </a:t>
            </a:r>
            <a:r>
              <a:rPr lang="en-US" dirty="0" smtClean="0"/>
              <a:t>institution</a:t>
            </a:r>
          </a:p>
          <a:p>
            <a:r>
              <a:rPr lang="en-US" dirty="0" smtClean="0"/>
              <a:t>10 </a:t>
            </a:r>
            <a:r>
              <a:rPr lang="en-US" dirty="0"/>
              <a:t>year period (1/1/1998-7/1/2008</a:t>
            </a:r>
            <a:r>
              <a:rPr lang="en-US" dirty="0" smtClean="0"/>
              <a:t>), last follow-up date 8/1/2013</a:t>
            </a:r>
            <a:endParaRPr lang="en-US" dirty="0"/>
          </a:p>
          <a:p>
            <a:r>
              <a:rPr lang="en-US" dirty="0" smtClean="0"/>
              <a:t>Evaluated </a:t>
            </a:r>
            <a:r>
              <a:rPr lang="en-US" dirty="0"/>
              <a:t>prognostic value </a:t>
            </a:r>
            <a:r>
              <a:rPr lang="en-US" dirty="0" smtClean="0"/>
              <a:t>on overall survival of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Pathologic tumor characteristics</a:t>
            </a:r>
          </a:p>
          <a:p>
            <a:pPr lvl="1"/>
            <a:r>
              <a:rPr lang="en-US" dirty="0" smtClean="0"/>
              <a:t>ER/PR/HER2 </a:t>
            </a:r>
            <a:r>
              <a:rPr lang="en-US" dirty="0"/>
              <a:t>subtypes</a:t>
            </a:r>
          </a:p>
          <a:p>
            <a:pPr lvl="1"/>
            <a:r>
              <a:rPr lang="en-US" dirty="0" smtClean="0"/>
              <a:t>TNM Stage</a:t>
            </a:r>
          </a:p>
          <a:p>
            <a:r>
              <a:rPr lang="en-US" dirty="0" smtClean="0"/>
              <a:t>Analyzed </a:t>
            </a:r>
            <a:r>
              <a:rPr lang="en-US" dirty="0"/>
              <a:t>type of therapy received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778000"/>
            <a:ext cx="10360501" cy="4775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Complete data was available for 80 </a:t>
            </a:r>
            <a:r>
              <a:rPr lang="en-US" dirty="0" smtClean="0"/>
              <a:t>≤40 y/o Caucasian females </a:t>
            </a:r>
            <a:r>
              <a:rPr lang="en-US" dirty="0"/>
              <a:t>with breast </a:t>
            </a:r>
            <a:r>
              <a:rPr lang="en-US" dirty="0" smtClean="0"/>
              <a:t>cancer</a:t>
            </a:r>
          </a:p>
          <a:p>
            <a:endParaRPr lang="en-US" dirty="0"/>
          </a:p>
          <a:p>
            <a:r>
              <a:rPr lang="en-US" dirty="0"/>
              <a:t>Divided into five ER/PR/HER2 groups based on 2011 St. Gallen </a:t>
            </a:r>
            <a:r>
              <a:rPr lang="en-US" dirty="0" smtClean="0"/>
              <a:t>International </a:t>
            </a:r>
            <a:r>
              <a:rPr lang="en-US" dirty="0"/>
              <a:t>Consensus Panel classification </a:t>
            </a:r>
            <a:r>
              <a:rPr lang="en-US" dirty="0" smtClean="0"/>
              <a:t>system</a:t>
            </a:r>
            <a:r>
              <a:rPr lang="en-US" baseline="30000" dirty="0" smtClean="0"/>
              <a:t>7</a:t>
            </a:r>
            <a:endParaRPr lang="en-US" baseline="30000" dirty="0">
              <a:solidFill>
                <a:srgbClr val="FFC000"/>
              </a:solidFill>
            </a:endParaRPr>
          </a:p>
          <a:p>
            <a:pPr lvl="1"/>
            <a:r>
              <a:rPr lang="en-US" dirty="0"/>
              <a:t>Luminal A like group (ER+ and/or PR+, HER2-, low </a:t>
            </a:r>
            <a:r>
              <a:rPr lang="en-US" dirty="0" smtClean="0"/>
              <a:t>Ki67)</a:t>
            </a:r>
            <a:endParaRPr lang="en-US" dirty="0"/>
          </a:p>
          <a:p>
            <a:pPr lvl="1"/>
            <a:r>
              <a:rPr lang="en-US" dirty="0"/>
              <a:t>Luminal B/HER2- like group </a:t>
            </a:r>
            <a:r>
              <a:rPr lang="en-US" dirty="0" smtClean="0"/>
              <a:t>(ER</a:t>
            </a:r>
            <a:r>
              <a:rPr lang="en-US" dirty="0"/>
              <a:t>+ and/or PR+, HER2-, </a:t>
            </a:r>
            <a:r>
              <a:rPr lang="en-US" dirty="0" smtClean="0"/>
              <a:t>high Ki67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Luminal B/HER2+ like </a:t>
            </a:r>
            <a:r>
              <a:rPr lang="en-US" dirty="0" smtClean="0"/>
              <a:t>group (</a:t>
            </a:r>
            <a:r>
              <a:rPr lang="en-US" dirty="0"/>
              <a:t>ER+ and/or PR+, HER2</a:t>
            </a:r>
            <a:r>
              <a:rPr lang="en-US" dirty="0" smtClean="0"/>
              <a:t>+)</a:t>
            </a:r>
            <a:endParaRPr lang="en-US" dirty="0"/>
          </a:p>
          <a:p>
            <a:pPr lvl="1"/>
            <a:r>
              <a:rPr lang="en-US" dirty="0"/>
              <a:t>Non-luminal HER2+ like </a:t>
            </a:r>
            <a:r>
              <a:rPr lang="en-US" dirty="0" smtClean="0"/>
              <a:t>group (</a:t>
            </a:r>
            <a:r>
              <a:rPr lang="en-US" dirty="0"/>
              <a:t>ER-, PR-, HER2</a:t>
            </a:r>
            <a:r>
              <a:rPr lang="en-US" dirty="0" smtClean="0"/>
              <a:t>+)</a:t>
            </a:r>
            <a:endParaRPr lang="en-US" dirty="0"/>
          </a:p>
          <a:p>
            <a:pPr lvl="1"/>
            <a:r>
              <a:rPr lang="en-US" dirty="0"/>
              <a:t>Triple negative like </a:t>
            </a:r>
            <a:r>
              <a:rPr lang="en-US" dirty="0" smtClean="0"/>
              <a:t>group (ER-, PR-, HER2-)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i="1" baseline="30000" dirty="0" smtClean="0"/>
              <a:t>7</a:t>
            </a:r>
            <a:r>
              <a:rPr lang="en-US" sz="1200" i="1" dirty="0" smtClean="0"/>
              <a:t>Goldhirsch A, </a:t>
            </a:r>
            <a:r>
              <a:rPr lang="en-US" sz="1200" i="1" dirty="0"/>
              <a:t>et al. </a:t>
            </a:r>
            <a:r>
              <a:rPr lang="en-US" sz="1200" i="1" dirty="0" smtClean="0"/>
              <a:t>2011. Ann </a:t>
            </a:r>
            <a:r>
              <a:rPr lang="en-US" sz="1200" i="1" dirty="0" err="1" smtClean="0"/>
              <a:t>Oncol</a:t>
            </a:r>
            <a:r>
              <a:rPr lang="en-US" sz="1200" i="1" dirty="0"/>
              <a:t>,</a:t>
            </a:r>
            <a:r>
              <a:rPr lang="en-US" sz="1200" i="1" dirty="0" smtClean="0"/>
              <a:t> 22(8</a:t>
            </a:r>
            <a:r>
              <a:rPr lang="en-US" sz="1200" i="1" dirty="0"/>
              <a:t>):1736-1747</a:t>
            </a:r>
            <a:r>
              <a:rPr lang="en-US" sz="1200" i="1" dirty="0" smtClean="0"/>
              <a:t>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1059647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8212" y="5715000"/>
            <a:ext cx="7620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Distribution of patients into ER/PR/HER2 subtypes</a:t>
            </a:r>
          </a:p>
        </p:txBody>
      </p:sp>
    </p:spTree>
    <p:extLst>
      <p:ext uri="{BB962C8B-B14F-4D97-AF65-F5344CB8AC3E}">
        <p14:creationId xmlns:p14="http://schemas.microsoft.com/office/powerpoint/2010/main" val="19810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9904649" cy="4470400"/>
          </a:xfrm>
        </p:spPr>
        <p:txBody>
          <a:bodyPr/>
          <a:lstStyle/>
          <a:p>
            <a:r>
              <a:rPr lang="en-US" dirty="0"/>
              <a:t>Frequency statistics, Kaplan-Meier and multivariate Cox regression curves measured impact </a:t>
            </a:r>
            <a:r>
              <a:rPr lang="en-US" dirty="0" smtClean="0"/>
              <a:t>on overall survival by </a:t>
            </a:r>
          </a:p>
          <a:p>
            <a:pPr lvl="1"/>
            <a:r>
              <a:rPr lang="en-US" dirty="0" smtClean="0"/>
              <a:t>Pathologic </a:t>
            </a:r>
            <a:r>
              <a:rPr lang="en-US" dirty="0"/>
              <a:t>tumor characteristics</a:t>
            </a:r>
          </a:p>
          <a:p>
            <a:pPr lvl="1"/>
            <a:r>
              <a:rPr lang="en-US" dirty="0" smtClean="0"/>
              <a:t>Effect </a:t>
            </a:r>
            <a:r>
              <a:rPr lang="en-US" dirty="0"/>
              <a:t>of ER/PR/HER2 subtype</a:t>
            </a:r>
          </a:p>
          <a:p>
            <a:pPr lvl="1"/>
            <a:r>
              <a:rPr lang="en-US" dirty="0"/>
              <a:t>TNM </a:t>
            </a:r>
            <a:r>
              <a:rPr lang="en-US" dirty="0" smtClean="0"/>
              <a:t>stage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555"/>
              </p:ext>
            </p:extLst>
          </p:nvPr>
        </p:nvGraphicFramePr>
        <p:xfrm>
          <a:off x="2348788" y="2667000"/>
          <a:ext cx="7772400" cy="403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1981200"/>
              </a:tblGrid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+/PR+/HER2- ("favorable")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33/80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+/PR+/HER2+ or ER-/PR-/HER2+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("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unfavorable")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25/80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ER-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/PR-/HER2- ("unfavorable")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22/80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(28%)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Mastectomy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(modified radical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total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54/80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67.9%)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Breast conserving surgery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23/80 (29%)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Post-surgery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radiation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37/80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(46.1%)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Post-surgery adjuvant chemotherapy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66/80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(82%)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patients receiving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hormonal therapy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37/49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(76.5%)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Patients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negative lymph nodes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38/80 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(47.5%)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1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retrieved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lymph nodes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65212" y="1701800"/>
            <a:ext cx="9218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Majority presented with grade 3 invasive BC (67%) and TNM stage II (50%)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1812" y="3962400"/>
            <a:ext cx="1981200" cy="3048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51812" y="4343400"/>
            <a:ext cx="1981200" cy="7620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51812" y="5562600"/>
            <a:ext cx="1981200" cy="3810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(cont.)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701800"/>
            <a:ext cx="5486401" cy="439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627812" y="1841602"/>
            <a:ext cx="5180014" cy="13716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defPPr>
              <a:defRPr lang="en-US"/>
            </a:defPPr>
            <a:lvl1pPr marL="0" algn="r" defTabSz="1218987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Kaplan Meier curve.  </a:t>
            </a:r>
          </a:p>
          <a:p>
            <a:pPr algn="l"/>
            <a:r>
              <a:rPr lang="en-US" sz="1600" dirty="0" smtClean="0"/>
              <a:t>Patients with ER+/PR+/HER2- subtype had significantly better OS than ER-/PR-/HER2- or ER+/PR+/HER2+ (p=.035) in univariate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1295</Words>
  <Application>Microsoft Office PowerPoint</Application>
  <PresentationFormat>Custom</PresentationFormat>
  <Paragraphs>182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Baskerville Old Face</vt:lpstr>
      <vt:lpstr>Calibri</vt:lpstr>
      <vt:lpstr>Cambria</vt:lpstr>
      <vt:lpstr>Century Gothic</vt:lpstr>
      <vt:lpstr>Times New Roman</vt:lpstr>
      <vt:lpstr>Crimson landscape design template</vt:lpstr>
      <vt:lpstr>BREAST CANCER IN YOUNG AGE (≤40 YEARS): THE UNIVERSITY OF TENNESSEE MEDICAL CENTER AT KNOXVILLE 10 YEAR EXPERIENCE</vt:lpstr>
      <vt:lpstr>BACKGROUND</vt:lpstr>
      <vt:lpstr>POOR PROGNOSTIC FACTORS</vt:lpstr>
      <vt:lpstr>OBJECTIVE</vt:lpstr>
      <vt:lpstr>METHODS</vt:lpstr>
      <vt:lpstr>PowerPoint Presentation</vt:lpstr>
      <vt:lpstr>METHODS (cont.)</vt:lpstr>
      <vt:lpstr>RESULTS</vt:lpstr>
      <vt:lpstr>RESULTS (cont.)</vt:lpstr>
      <vt:lpstr>RESULTS (cont.)</vt:lpstr>
      <vt:lpstr>Summary of results</vt:lpstr>
      <vt:lpstr>DISCUSSION</vt:lpstr>
      <vt:lpstr>DISCUSSION</vt:lpstr>
      <vt:lpstr>DISCUSSION</vt:lpstr>
      <vt:lpstr>DISCUSSION</vt:lpstr>
      <vt:lpstr>DISCUSSION</vt:lpstr>
      <vt:lpstr>CONCLUSIONS</vt:lpstr>
      <vt:lpstr>THANK YOU!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2015-04-15T15:57:29Z</dcterms:created>
  <dcterms:modified xsi:type="dcterms:W3CDTF">2015-08-02T20:29:35Z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