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5"/>
  </p:notesMasterIdLst>
  <p:handoutMasterIdLst>
    <p:handoutMasterId r:id="rId26"/>
  </p:handoutMasterIdLst>
  <p:sldIdLst>
    <p:sldId id="256" r:id="rId3"/>
    <p:sldId id="264" r:id="rId4"/>
    <p:sldId id="265" r:id="rId5"/>
    <p:sldId id="266" r:id="rId6"/>
    <p:sldId id="268" r:id="rId7"/>
    <p:sldId id="269" r:id="rId8"/>
    <p:sldId id="284" r:id="rId9"/>
    <p:sldId id="271" r:id="rId10"/>
    <p:sldId id="285" r:id="rId11"/>
    <p:sldId id="286" r:id="rId12"/>
    <p:sldId id="274" r:id="rId13"/>
    <p:sldId id="275" r:id="rId14"/>
    <p:sldId id="287" r:id="rId15"/>
    <p:sldId id="289" r:id="rId16"/>
    <p:sldId id="277" r:id="rId17"/>
    <p:sldId id="278" r:id="rId18"/>
    <p:sldId id="279" r:id="rId19"/>
    <p:sldId id="290" r:id="rId20"/>
    <p:sldId id="281" r:id="rId21"/>
    <p:sldId id="282" r:id="rId22"/>
    <p:sldId id="292" r:id="rId23"/>
    <p:sldId id="293"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72"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6C7139-C0A3-A347-B5D6-1694A45EADB8}" type="datetimeFigureOut">
              <a:rPr lang="en-US" smtClean="0"/>
              <a:t>7/20/2015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E809A-D3B8-FE40-847A-0576D206597A}" type="slidenum">
              <a:rPr lang="en-US" smtClean="0"/>
              <a:t>‹#›</a:t>
            </a:fld>
            <a:endParaRPr lang="en-US" dirty="0"/>
          </a:p>
        </p:txBody>
      </p:sp>
    </p:spTree>
    <p:extLst>
      <p:ext uri="{BB962C8B-B14F-4D97-AF65-F5344CB8AC3E}">
        <p14:creationId xmlns:p14="http://schemas.microsoft.com/office/powerpoint/2010/main" val="1408052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B3C53-9AB1-0E4A-AF7C-71B1BFFDCE90}" type="datetimeFigureOut">
              <a:rPr lang="en-US" smtClean="0"/>
              <a:t>7/20/2015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19C20-2EA3-DA4E-BE3F-12C4F1F68B43}" type="slidenum">
              <a:rPr lang="en-US" smtClean="0"/>
              <a:t>‹#›</a:t>
            </a:fld>
            <a:endParaRPr lang="en-US" dirty="0"/>
          </a:p>
        </p:txBody>
      </p:sp>
    </p:spTree>
    <p:extLst>
      <p:ext uri="{BB962C8B-B14F-4D97-AF65-F5344CB8AC3E}">
        <p14:creationId xmlns:p14="http://schemas.microsoft.com/office/powerpoint/2010/main" val="36377893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br.org/2011/07/building-a-collaborative-enterprise/ar/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Adler, P., </a:t>
            </a:r>
            <a:r>
              <a:rPr lang="en-US" sz="1200" kern="1200" dirty="0" err="1" smtClean="0">
                <a:solidFill>
                  <a:schemeClr val="tx1"/>
                </a:solidFill>
                <a:effectLst/>
                <a:latin typeface="+mn-lt"/>
                <a:ea typeface="+mn-ea"/>
                <a:cs typeface="+mn-cs"/>
              </a:rPr>
              <a:t>Heckscher</a:t>
            </a:r>
            <a:r>
              <a:rPr lang="en-US" sz="1200" kern="1200" dirty="0" smtClean="0">
                <a:solidFill>
                  <a:schemeClr val="tx1"/>
                </a:solidFill>
                <a:effectLst/>
                <a:latin typeface="+mn-lt"/>
                <a:ea typeface="+mn-ea"/>
                <a:cs typeface="+mn-cs"/>
              </a:rPr>
              <a:t> C., Building a Collaborative Enterprise, 2011 </a:t>
            </a:r>
            <a:r>
              <a:rPr lang="en-US" sz="1200" u="sng" kern="1200" dirty="0" smtClean="0">
                <a:solidFill>
                  <a:schemeClr val="tx1"/>
                </a:solidFill>
                <a:effectLst/>
                <a:latin typeface="+mn-lt"/>
                <a:ea typeface="+mn-ea"/>
                <a:cs typeface="+mn-cs"/>
                <a:hlinkClick r:id="rId3"/>
              </a:rPr>
              <a:t>http://hbr.org/2011/07/building-a-collaborative-enterprise/ar/1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A19C20-2EA3-DA4E-BE3F-12C4F1F68B43}" type="slidenum">
              <a:rPr lang="en-US" smtClean="0"/>
              <a:t>11</a:t>
            </a:fld>
            <a:endParaRPr lang="en-US" dirty="0"/>
          </a:p>
        </p:txBody>
      </p:sp>
    </p:spTree>
    <p:extLst>
      <p:ext uri="{BB962C8B-B14F-4D97-AF65-F5344CB8AC3E}">
        <p14:creationId xmlns:p14="http://schemas.microsoft.com/office/powerpoint/2010/main" val="425087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22</a:t>
            </a:fld>
            <a:endParaRPr lang="en-US" dirty="0"/>
          </a:p>
        </p:txBody>
      </p:sp>
    </p:spTree>
    <p:extLst>
      <p:ext uri="{BB962C8B-B14F-4D97-AF65-F5344CB8AC3E}">
        <p14:creationId xmlns:p14="http://schemas.microsoft.com/office/powerpoint/2010/main" val="190781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3</a:t>
            </a:fld>
            <a:endParaRPr lang="en-US" dirty="0"/>
          </a:p>
        </p:txBody>
      </p:sp>
    </p:spTree>
    <p:extLst>
      <p:ext uri="{BB962C8B-B14F-4D97-AF65-F5344CB8AC3E}">
        <p14:creationId xmlns:p14="http://schemas.microsoft.com/office/powerpoint/2010/main" val="199324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4</a:t>
            </a:fld>
            <a:endParaRPr lang="en-US" dirty="0"/>
          </a:p>
        </p:txBody>
      </p:sp>
    </p:spTree>
    <p:extLst>
      <p:ext uri="{BB962C8B-B14F-4D97-AF65-F5344CB8AC3E}">
        <p14:creationId xmlns:p14="http://schemas.microsoft.com/office/powerpoint/2010/main" val="190781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5</a:t>
            </a:fld>
            <a:endParaRPr lang="en-US" dirty="0"/>
          </a:p>
        </p:txBody>
      </p:sp>
    </p:spTree>
    <p:extLst>
      <p:ext uri="{BB962C8B-B14F-4D97-AF65-F5344CB8AC3E}">
        <p14:creationId xmlns:p14="http://schemas.microsoft.com/office/powerpoint/2010/main" val="418007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6</a:t>
            </a:fld>
            <a:endParaRPr lang="en-US" dirty="0"/>
          </a:p>
        </p:txBody>
      </p:sp>
    </p:spTree>
    <p:extLst>
      <p:ext uri="{BB962C8B-B14F-4D97-AF65-F5344CB8AC3E}">
        <p14:creationId xmlns:p14="http://schemas.microsoft.com/office/powerpoint/2010/main" val="79932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7</a:t>
            </a:fld>
            <a:endParaRPr lang="en-US" dirty="0"/>
          </a:p>
        </p:txBody>
      </p:sp>
    </p:spTree>
    <p:extLst>
      <p:ext uri="{BB962C8B-B14F-4D97-AF65-F5344CB8AC3E}">
        <p14:creationId xmlns:p14="http://schemas.microsoft.com/office/powerpoint/2010/main" val="190781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8</a:t>
            </a:fld>
            <a:endParaRPr lang="en-US" dirty="0"/>
          </a:p>
        </p:txBody>
      </p:sp>
    </p:spTree>
    <p:extLst>
      <p:ext uri="{BB962C8B-B14F-4D97-AF65-F5344CB8AC3E}">
        <p14:creationId xmlns:p14="http://schemas.microsoft.com/office/powerpoint/2010/main" val="123202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9</a:t>
            </a:fld>
            <a:endParaRPr lang="en-US" dirty="0"/>
          </a:p>
        </p:txBody>
      </p:sp>
    </p:spTree>
    <p:extLst>
      <p:ext uri="{BB962C8B-B14F-4D97-AF65-F5344CB8AC3E}">
        <p14:creationId xmlns:p14="http://schemas.microsoft.com/office/powerpoint/2010/main" val="199324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80958-A775-4395-9E9A-EE7005A8DD44}" type="slidenum">
              <a:rPr lang="en-US" smtClean="0"/>
              <a:pPr/>
              <a:t>10</a:t>
            </a:fld>
            <a:endParaRPr lang="en-US" dirty="0"/>
          </a:p>
        </p:txBody>
      </p:sp>
    </p:spTree>
    <p:extLst>
      <p:ext uri="{BB962C8B-B14F-4D97-AF65-F5344CB8AC3E}">
        <p14:creationId xmlns:p14="http://schemas.microsoft.com/office/powerpoint/2010/main" val="199324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892CD560-82AA-9F4D-969F-FC3316F1C266}" type="slidenum">
              <a:rPr lang="en-US" smtClean="0"/>
              <a:pPr/>
              <a:t>‹#›</a:t>
            </a:fld>
            <a:endParaRPr lang="en-US" dirty="0"/>
          </a:p>
        </p:txBody>
      </p:sp>
    </p:spTree>
    <p:extLst>
      <p:ext uri="{BB962C8B-B14F-4D97-AF65-F5344CB8AC3E}">
        <p14:creationId xmlns:p14="http://schemas.microsoft.com/office/powerpoint/2010/main" val="418427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92CD560-82AA-9F4D-969F-FC3316F1C266}" type="slidenum">
              <a:rPr lang="en-US" smtClean="0"/>
              <a:t>‹#›</a:t>
            </a:fld>
            <a:endParaRPr lang="en-US" dirty="0"/>
          </a:p>
        </p:txBody>
      </p:sp>
    </p:spTree>
    <p:extLst>
      <p:ext uri="{BB962C8B-B14F-4D97-AF65-F5344CB8AC3E}">
        <p14:creationId xmlns:p14="http://schemas.microsoft.com/office/powerpoint/2010/main" val="180729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92CD560-82AA-9F4D-969F-FC3316F1C266}" type="slidenum">
              <a:rPr lang="en-US" smtClean="0"/>
              <a:t>‹#›</a:t>
            </a:fld>
            <a:endParaRPr lang="en-US" dirty="0"/>
          </a:p>
        </p:txBody>
      </p:sp>
    </p:spTree>
    <p:extLst>
      <p:ext uri="{BB962C8B-B14F-4D97-AF65-F5344CB8AC3E}">
        <p14:creationId xmlns:p14="http://schemas.microsoft.com/office/powerpoint/2010/main" val="105600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92CD560-82AA-9F4D-969F-FC3316F1C266}" type="slidenum">
              <a:rPr lang="en-US" smtClean="0"/>
              <a:t>‹#›</a:t>
            </a:fld>
            <a:endParaRPr lang="en-US" dirty="0"/>
          </a:p>
        </p:txBody>
      </p:sp>
    </p:spTree>
    <p:extLst>
      <p:ext uri="{BB962C8B-B14F-4D97-AF65-F5344CB8AC3E}">
        <p14:creationId xmlns:p14="http://schemas.microsoft.com/office/powerpoint/2010/main" val="401700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92CD560-82AA-9F4D-969F-FC3316F1C266}" type="slidenum">
              <a:rPr lang="en-US" smtClean="0"/>
              <a:t>‹#›</a:t>
            </a:fld>
            <a:endParaRPr lang="en-US" dirty="0"/>
          </a:p>
        </p:txBody>
      </p:sp>
    </p:spTree>
    <p:extLst>
      <p:ext uri="{BB962C8B-B14F-4D97-AF65-F5344CB8AC3E}">
        <p14:creationId xmlns:p14="http://schemas.microsoft.com/office/powerpoint/2010/main" val="189809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457200" y="234462"/>
            <a:ext cx="8229601" cy="456548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11"/>
          <p:cNvSpPr>
            <a:spLocks noChangeArrowheads="1"/>
          </p:cNvSpPr>
          <p:nvPr userDrawn="1"/>
        </p:nvSpPr>
        <p:spPr bwMode="auto">
          <a:xfrm>
            <a:off x="457201" y="4624468"/>
            <a:ext cx="8113671" cy="288000"/>
          </a:xfrm>
          <a:prstGeom prst="rect">
            <a:avLst/>
          </a:prstGeom>
          <a:gradFill flip="none" rotWithShape="1">
            <a:gsLst>
              <a:gs pos="31000">
                <a:srgbClr val="44706C"/>
              </a:gs>
              <a:gs pos="83000">
                <a:schemeClr val="bg1"/>
              </a:gs>
              <a:gs pos="0">
                <a:srgbClr val="2B4443"/>
              </a:gs>
            </a:gsLst>
            <a:lin ang="10800000" scaled="1"/>
            <a:tileRect/>
          </a:gradFill>
          <a:ln w="9525">
            <a:noFill/>
            <a:miter lim="800000"/>
            <a:headEnd/>
            <a:tailEnd/>
          </a:ln>
          <a:effectLst>
            <a:outerShdw blurRad="44450" dist="27940" dir="5400000" algn="ctr">
              <a:srgbClr val="000000">
                <a:alpha val="32000"/>
              </a:srgbClr>
            </a:outerShdw>
          </a:effectLst>
        </p:spPr>
        <p:txBody>
          <a:bodyPr rot="10800000" wrap="none" anchor="ctr"/>
          <a:lstStyle/>
          <a:p>
            <a:pPr>
              <a:defRPr/>
            </a:pPr>
            <a:endParaRPr lang="en-US" dirty="0"/>
          </a:p>
        </p:txBody>
      </p:sp>
      <p:sp>
        <p:nvSpPr>
          <p:cNvPr id="10" name="Oval 9"/>
          <p:cNvSpPr/>
          <p:nvPr userDrawn="1"/>
        </p:nvSpPr>
        <p:spPr>
          <a:xfrm>
            <a:off x="8237108" y="4548268"/>
            <a:ext cx="449693" cy="449693"/>
          </a:xfrm>
          <a:prstGeom prst="ellipse">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SM-regmark.png"/>
          <p:cNvPicPr>
            <a:picLocks noChangeAspect="1"/>
          </p:cNvPicPr>
          <p:nvPr userDrawn="1"/>
        </p:nvPicPr>
        <p:blipFill>
          <a:blip r:embed="rId2" cstate="print"/>
          <a:stretch>
            <a:fillRect/>
          </a:stretch>
        </p:blipFill>
        <p:spPr>
          <a:xfrm>
            <a:off x="385559" y="4548268"/>
            <a:ext cx="1353591" cy="449693"/>
          </a:xfrm>
          <a:prstGeom prst="rect">
            <a:avLst/>
          </a:prstGeom>
        </p:spPr>
      </p:pic>
      <p:sp>
        <p:nvSpPr>
          <p:cNvPr id="2" name="Title 1"/>
          <p:cNvSpPr>
            <a:spLocks noGrp="1"/>
          </p:cNvSpPr>
          <p:nvPr>
            <p:ph type="ctrTitle"/>
          </p:nvPr>
        </p:nvSpPr>
        <p:spPr>
          <a:xfrm>
            <a:off x="1150508" y="2832773"/>
            <a:ext cx="7086600" cy="1102519"/>
          </a:xfrm>
        </p:spPr>
        <p:txBody>
          <a:bodyPr>
            <a:normAutofit/>
          </a:bodyPr>
          <a:lstStyle>
            <a:lvl1pPr algn="r">
              <a:defRPr sz="3500">
                <a:solidFill>
                  <a:schemeClr val="bg1"/>
                </a:solidFill>
              </a:defRPr>
            </a:lvl1pPr>
          </a:lstStyle>
          <a:p>
            <a:r>
              <a:rPr lang="en-GB" dirty="0" smtClean="0"/>
              <a:t>Click to edit Master title style</a:t>
            </a:r>
            <a:endParaRPr lang="en-US" dirty="0"/>
          </a:p>
        </p:txBody>
      </p:sp>
      <p:sp>
        <p:nvSpPr>
          <p:cNvPr id="6" name="Slide Number Placeholder 5"/>
          <p:cNvSpPr>
            <a:spLocks noGrp="1"/>
          </p:cNvSpPr>
          <p:nvPr>
            <p:ph type="sldNum" sz="quarter" idx="12"/>
          </p:nvPr>
        </p:nvSpPr>
        <p:spPr/>
        <p:txBody>
          <a:bodyPr/>
          <a:lstStyle>
            <a:lvl1pPr algn="ctr">
              <a:defRPr/>
            </a:lvl1pPr>
          </a:lstStyle>
          <a:p>
            <a:fld id="{892CD560-82AA-9F4D-969F-FC3316F1C266}" type="slidenum">
              <a:rPr lang="en-US" smtClean="0"/>
              <a:pPr/>
              <a:t>‹#›</a:t>
            </a:fld>
            <a:endParaRPr lang="en-US" dirty="0"/>
          </a:p>
        </p:txBody>
      </p:sp>
      <p:cxnSp>
        <p:nvCxnSpPr>
          <p:cNvPr id="8" name="Straight Connector 7"/>
          <p:cNvCxnSpPr/>
          <p:nvPr userDrawn="1"/>
        </p:nvCxnSpPr>
        <p:spPr>
          <a:xfrm>
            <a:off x="457200" y="1269999"/>
            <a:ext cx="8229600" cy="15639"/>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6866023" cy="5150970"/>
          </a:xfrm>
          <a:prstGeom prst="rect">
            <a:avLst/>
          </a:prstGeom>
        </p:spPr>
      </p:pic>
    </p:spTree>
    <p:extLst>
      <p:ext uri="{BB962C8B-B14F-4D97-AF65-F5344CB8AC3E}">
        <p14:creationId xmlns:p14="http://schemas.microsoft.com/office/powerpoint/2010/main" val="26688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8732" y="326535"/>
            <a:ext cx="5215467" cy="1064021"/>
          </a:xfrm>
        </p:spPr>
        <p:txBody>
          <a:bodyPr/>
          <a:lstStyle>
            <a:lvl1pPr defTabSz="457200">
              <a:defRPr>
                <a:solidFill>
                  <a:schemeClr val="accent1"/>
                </a:solidFill>
              </a:defRPr>
            </a:lvl1pPr>
          </a:lstStyle>
          <a:p>
            <a:r>
              <a:rPr lang="en-GB"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lgn="ctr">
              <a:defRPr/>
            </a:lvl1pPr>
          </a:lstStyle>
          <a:p>
            <a:fld id="{892CD560-82AA-9F4D-969F-FC3316F1C266}" type="slidenum">
              <a:rPr lang="en-US" smtClean="0"/>
              <a:pPr/>
              <a:t>‹#›</a:t>
            </a:fld>
            <a:endParaRPr lang="en-US" dirty="0"/>
          </a:p>
        </p:txBody>
      </p:sp>
      <p:sp>
        <p:nvSpPr>
          <p:cNvPr id="6" name="Text Placeholder 5"/>
          <p:cNvSpPr>
            <a:spLocks noGrp="1"/>
          </p:cNvSpPr>
          <p:nvPr>
            <p:ph type="body" sz="quarter" idx="12"/>
          </p:nvPr>
        </p:nvSpPr>
        <p:spPr>
          <a:xfrm>
            <a:off x="448732" y="1520863"/>
            <a:ext cx="5214937" cy="338138"/>
          </a:xfrm>
        </p:spPr>
        <p:txBody>
          <a:bodyPr/>
          <a:lstStyle>
            <a:lvl1pPr marL="0" indent="0">
              <a:buNone/>
              <a:defRPr>
                <a:solidFill>
                  <a:srgbClr val="595959"/>
                </a:solidFill>
              </a:defRPr>
            </a:lvl1pPr>
          </a:lstStyle>
          <a:p>
            <a:pPr lvl="0"/>
            <a:r>
              <a:rPr lang="en-GB" dirty="0" smtClean="0"/>
              <a:t>Click to edit Master text styles</a:t>
            </a:r>
          </a:p>
        </p:txBody>
      </p:sp>
    </p:spTree>
    <p:extLst>
      <p:ext uri="{BB962C8B-B14F-4D97-AF65-F5344CB8AC3E}">
        <p14:creationId xmlns:p14="http://schemas.microsoft.com/office/powerpoint/2010/main" val="212470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892CD560-82AA-9F4D-969F-FC3316F1C266}" type="slidenum">
              <a:rPr lang="en-US" smtClean="0"/>
              <a:pPr/>
              <a:t>‹#›</a:t>
            </a:fld>
            <a:endParaRPr lang="en-US" dirty="0"/>
          </a:p>
        </p:txBody>
      </p:sp>
    </p:spTree>
    <p:extLst>
      <p:ext uri="{BB962C8B-B14F-4D97-AF65-F5344CB8AC3E}">
        <p14:creationId xmlns:p14="http://schemas.microsoft.com/office/powerpoint/2010/main" val="14732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lgn="ctr">
              <a:defRPr/>
            </a:lvl1pPr>
          </a:lstStyle>
          <a:p>
            <a:fld id="{892CD560-82AA-9F4D-969F-FC3316F1C266}" type="slidenum">
              <a:rPr lang="en-US" smtClean="0"/>
              <a:pPr/>
              <a:t>‹#›</a:t>
            </a:fld>
            <a:endParaRPr lang="en-US" dirty="0"/>
          </a:p>
        </p:txBody>
      </p:sp>
    </p:spTree>
    <p:extLst>
      <p:ext uri="{BB962C8B-B14F-4D97-AF65-F5344CB8AC3E}">
        <p14:creationId xmlns:p14="http://schemas.microsoft.com/office/powerpoint/2010/main" val="384250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lvl1pPr algn="ctr">
              <a:defRPr/>
            </a:lvl1pPr>
          </a:lstStyle>
          <a:p>
            <a:fld id="{892CD560-82AA-9F4D-969F-FC3316F1C266}" type="slidenum">
              <a:rPr lang="en-US" smtClean="0"/>
              <a:pPr/>
              <a:t>‹#›</a:t>
            </a:fld>
            <a:endParaRPr lang="en-US" dirty="0"/>
          </a:p>
        </p:txBody>
      </p:sp>
    </p:spTree>
    <p:extLst>
      <p:ext uri="{BB962C8B-B14F-4D97-AF65-F5344CB8AC3E}">
        <p14:creationId xmlns:p14="http://schemas.microsoft.com/office/powerpoint/2010/main" val="335815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lvl1pPr algn="ctr">
              <a:defRPr/>
            </a:lvl1pPr>
          </a:lstStyle>
          <a:p>
            <a:fld id="{892CD560-82AA-9F4D-969F-FC3316F1C266}" type="slidenum">
              <a:rPr lang="en-US" smtClean="0"/>
              <a:pPr/>
              <a:t>‹#›</a:t>
            </a:fld>
            <a:endParaRPr lang="en-US" dirty="0"/>
          </a:p>
        </p:txBody>
      </p:sp>
    </p:spTree>
    <p:extLst>
      <p:ext uri="{BB962C8B-B14F-4D97-AF65-F5344CB8AC3E}">
        <p14:creationId xmlns:p14="http://schemas.microsoft.com/office/powerpoint/2010/main" val="166824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92CD560-82AA-9F4D-969F-FC3316F1C266}" type="slidenum">
              <a:rPr lang="en-US" smtClean="0"/>
              <a:t>‹#›</a:t>
            </a:fld>
            <a:endParaRPr lang="en-US" dirty="0"/>
          </a:p>
        </p:txBody>
      </p:sp>
    </p:spTree>
    <p:extLst>
      <p:ext uri="{BB962C8B-B14F-4D97-AF65-F5344CB8AC3E}">
        <p14:creationId xmlns:p14="http://schemas.microsoft.com/office/powerpoint/2010/main" val="34557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11"/>
          <p:cNvSpPr>
            <a:spLocks noChangeArrowheads="1"/>
          </p:cNvSpPr>
          <p:nvPr userDrawn="1"/>
        </p:nvSpPr>
        <p:spPr bwMode="auto">
          <a:xfrm>
            <a:off x="0" y="4624468"/>
            <a:ext cx="9143999" cy="288000"/>
          </a:xfrm>
          <a:prstGeom prst="rect">
            <a:avLst/>
          </a:prstGeom>
          <a:gradFill flip="none" rotWithShape="1">
            <a:gsLst>
              <a:gs pos="31000">
                <a:srgbClr val="44706C"/>
              </a:gs>
              <a:gs pos="83000">
                <a:schemeClr val="bg1"/>
              </a:gs>
              <a:gs pos="0">
                <a:srgbClr val="2B4443"/>
              </a:gs>
            </a:gsLst>
            <a:lin ang="10800000" scaled="1"/>
            <a:tileRect/>
          </a:gradFill>
          <a:ln w="9525">
            <a:noFill/>
            <a:miter lim="800000"/>
            <a:headEnd/>
            <a:tailEnd/>
          </a:ln>
          <a:effectLst>
            <a:outerShdw blurRad="44450" dist="27940" dir="5400000" algn="ctr">
              <a:srgbClr val="000000">
                <a:alpha val="32000"/>
              </a:srgbClr>
            </a:outerShdw>
          </a:effectLst>
        </p:spPr>
        <p:txBody>
          <a:bodyPr rot="10800000" wrap="none" anchor="ctr"/>
          <a:lstStyle/>
          <a:p>
            <a:pPr>
              <a:defRPr/>
            </a:pPr>
            <a:endParaRPr lang="en-US" dirty="0"/>
          </a:p>
        </p:txBody>
      </p:sp>
      <p:pic>
        <p:nvPicPr>
          <p:cNvPr id="3" name="Picture 2" descr="BSM 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47226"/>
          </a:xfrm>
          <a:prstGeom prst="rect">
            <a:avLst/>
          </a:prstGeom>
        </p:spPr>
      </p:pic>
      <p:sp>
        <p:nvSpPr>
          <p:cNvPr id="2" name="Title 1"/>
          <p:cNvSpPr>
            <a:spLocks noGrp="1"/>
          </p:cNvSpPr>
          <p:nvPr>
            <p:ph type="title"/>
          </p:nvPr>
        </p:nvSpPr>
        <p:spPr>
          <a:xfrm>
            <a:off x="3481875" y="3484357"/>
            <a:ext cx="5215467" cy="616947"/>
          </a:xfrm>
        </p:spPr>
        <p:txBody>
          <a:bodyPr/>
          <a:lstStyle>
            <a:lvl1pPr algn="r" defTabSz="457200">
              <a:defRPr>
                <a:solidFill>
                  <a:schemeClr val="tx1"/>
                </a:solidFill>
              </a:defRPr>
            </a:lvl1pPr>
          </a:lstStyle>
          <a:p>
            <a:r>
              <a:rPr lang="en-GB"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lgn="ctr">
              <a:defRPr/>
            </a:lvl1pPr>
          </a:lstStyle>
          <a:p>
            <a:fld id="{892CD560-82AA-9F4D-969F-FC3316F1C266}" type="slidenum">
              <a:rPr lang="en-US" smtClean="0"/>
              <a:pPr/>
              <a:t>‹#›</a:t>
            </a:fld>
            <a:endParaRPr lang="en-US" dirty="0"/>
          </a:p>
        </p:txBody>
      </p:sp>
      <p:sp>
        <p:nvSpPr>
          <p:cNvPr id="6" name="Text Placeholder 5"/>
          <p:cNvSpPr>
            <a:spLocks noGrp="1"/>
          </p:cNvSpPr>
          <p:nvPr>
            <p:ph type="body" sz="quarter" idx="12"/>
          </p:nvPr>
        </p:nvSpPr>
        <p:spPr>
          <a:xfrm>
            <a:off x="3481875" y="4101305"/>
            <a:ext cx="5214937" cy="338138"/>
          </a:xfrm>
        </p:spPr>
        <p:txBody>
          <a:bodyPr/>
          <a:lstStyle>
            <a:lvl1pPr marL="0" indent="0" algn="r">
              <a:buNone/>
              <a:defRPr>
                <a:solidFill>
                  <a:srgbClr val="000000"/>
                </a:solidFill>
              </a:defRPr>
            </a:lvl1pPr>
          </a:lstStyle>
          <a:p>
            <a:pPr lvl="0"/>
            <a:r>
              <a:rPr lang="en-GB" dirty="0" smtClean="0"/>
              <a:t>Click to edit Master text styles</a:t>
            </a:r>
          </a:p>
        </p:txBody>
      </p:sp>
    </p:spTree>
    <p:extLst>
      <p:ext uri="{BB962C8B-B14F-4D97-AF65-F5344CB8AC3E}">
        <p14:creationId xmlns:p14="http://schemas.microsoft.com/office/powerpoint/2010/main" val="267089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1"/>
          <p:cNvSpPr>
            <a:spLocks noChangeArrowheads="1"/>
          </p:cNvSpPr>
          <p:nvPr userDrawn="1"/>
        </p:nvSpPr>
        <p:spPr bwMode="auto">
          <a:xfrm>
            <a:off x="457201" y="4624468"/>
            <a:ext cx="8113671" cy="288000"/>
          </a:xfrm>
          <a:prstGeom prst="rect">
            <a:avLst/>
          </a:prstGeom>
          <a:gradFill flip="none" rotWithShape="1">
            <a:gsLst>
              <a:gs pos="31000">
                <a:srgbClr val="44706C"/>
              </a:gs>
              <a:gs pos="83000">
                <a:schemeClr val="bg1"/>
              </a:gs>
              <a:gs pos="0">
                <a:srgbClr val="2B4443"/>
              </a:gs>
            </a:gsLst>
            <a:lin ang="10800000" scaled="1"/>
            <a:tileRect/>
          </a:gradFill>
          <a:ln w="9525">
            <a:noFill/>
            <a:miter lim="800000"/>
            <a:headEnd/>
            <a:tailEnd/>
          </a:ln>
          <a:effectLst>
            <a:outerShdw blurRad="44450" dist="27940" dir="5400000" algn="ctr">
              <a:srgbClr val="000000">
                <a:alpha val="32000"/>
              </a:srgbClr>
            </a:outerShdw>
          </a:effectLst>
        </p:spPr>
        <p:txBody>
          <a:bodyPr rot="10800000" wrap="none" anchor="ctr"/>
          <a:lstStyle/>
          <a:p>
            <a:pPr>
              <a:defRPr/>
            </a:pPr>
            <a:endParaRPr lang="en-US" dirty="0"/>
          </a:p>
        </p:txBody>
      </p:sp>
      <p:sp>
        <p:nvSpPr>
          <p:cNvPr id="4" name="Oval 3"/>
          <p:cNvSpPr/>
          <p:nvPr userDrawn="1"/>
        </p:nvSpPr>
        <p:spPr>
          <a:xfrm>
            <a:off x="8237108" y="4548268"/>
            <a:ext cx="449693" cy="449693"/>
          </a:xfrm>
          <a:prstGeom prst="ellipse">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Logo.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 y="0"/>
            <a:ext cx="6866023" cy="5150970"/>
          </a:xfrm>
          <a:prstGeom prst="rect">
            <a:avLst/>
          </a:prstGeom>
        </p:spPr>
      </p:pic>
      <p:sp>
        <p:nvSpPr>
          <p:cNvPr id="2" name="Title Placeholder 1"/>
          <p:cNvSpPr>
            <a:spLocks noGrp="1"/>
          </p:cNvSpPr>
          <p:nvPr>
            <p:ph type="title"/>
          </p:nvPr>
        </p:nvSpPr>
        <p:spPr>
          <a:xfrm>
            <a:off x="457200" y="205978"/>
            <a:ext cx="8229600" cy="106402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447801"/>
            <a:ext cx="8229600" cy="303658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23" name="Straight Connector 22"/>
          <p:cNvCxnSpPr/>
          <p:nvPr userDrawn="1"/>
        </p:nvCxnSpPr>
        <p:spPr>
          <a:xfrm>
            <a:off x="457200" y="1269999"/>
            <a:ext cx="8229600" cy="15639"/>
          </a:xfrm>
          <a:prstGeom prst="line">
            <a:avLst/>
          </a:prstGeom>
          <a:ln w="9525" cmpd="sng"/>
          <a:effectLst/>
        </p:spPr>
        <p:style>
          <a:lnRef idx="2">
            <a:schemeClr val="accent1"/>
          </a:lnRef>
          <a:fillRef idx="0">
            <a:schemeClr val="accent1"/>
          </a:fillRef>
          <a:effectRef idx="1">
            <a:schemeClr val="accent1"/>
          </a:effectRef>
          <a:fontRef idx="minor">
            <a:schemeClr val="tx1"/>
          </a:fontRef>
        </p:style>
      </p:cxnSp>
      <p:pic>
        <p:nvPicPr>
          <p:cNvPr id="17" name="Picture 16" descr="BSM-regmark.png"/>
          <p:cNvPicPr>
            <a:picLocks noChangeAspect="1"/>
          </p:cNvPicPr>
          <p:nvPr userDrawn="1"/>
        </p:nvPicPr>
        <p:blipFill>
          <a:blip r:embed="rId10" cstate="print"/>
          <a:stretch>
            <a:fillRect/>
          </a:stretch>
        </p:blipFill>
        <p:spPr>
          <a:xfrm>
            <a:off x="385559" y="4548268"/>
            <a:ext cx="1353591" cy="449693"/>
          </a:xfrm>
          <a:prstGeom prst="rect">
            <a:avLst/>
          </a:prstGeom>
        </p:spPr>
      </p:pic>
      <p:sp>
        <p:nvSpPr>
          <p:cNvPr id="6" name="Slide Number Placeholder 5"/>
          <p:cNvSpPr>
            <a:spLocks noGrp="1"/>
          </p:cNvSpPr>
          <p:nvPr>
            <p:ph type="sldNum" sz="quarter" idx="4"/>
          </p:nvPr>
        </p:nvSpPr>
        <p:spPr>
          <a:xfrm>
            <a:off x="8237108" y="4624468"/>
            <a:ext cx="449693" cy="273844"/>
          </a:xfrm>
          <a:prstGeom prst="rect">
            <a:avLst/>
          </a:prstGeom>
        </p:spPr>
        <p:txBody>
          <a:bodyPr vert="horz" lIns="91440" tIns="45720" rIns="91440" bIns="45720" rtlCol="0" anchor="ctr"/>
          <a:lstStyle>
            <a:lvl1pPr algn="r">
              <a:defRPr sz="1000" b="0">
                <a:solidFill>
                  <a:srgbClr val="FFFFFF"/>
                </a:solidFill>
                <a:latin typeface="Corbel"/>
                <a:cs typeface="Corbel"/>
              </a:defRPr>
            </a:lvl1pPr>
          </a:lstStyle>
          <a:p>
            <a:pPr algn="ctr"/>
            <a:fld id="{892CD560-82AA-9F4D-969F-FC3316F1C266}" type="slidenum">
              <a:rPr lang="en-US" smtClean="0"/>
              <a:pPr algn="ctr"/>
              <a:t>‹#›</a:t>
            </a:fld>
            <a:endParaRPr lang="en-US" dirty="0"/>
          </a:p>
        </p:txBody>
      </p:sp>
    </p:spTree>
    <p:extLst>
      <p:ext uri="{BB962C8B-B14F-4D97-AF65-F5344CB8AC3E}">
        <p14:creationId xmlns:p14="http://schemas.microsoft.com/office/powerpoint/2010/main" val="73658875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6" r:id="rId3"/>
    <p:sldLayoutId id="2147483650" r:id="rId4"/>
    <p:sldLayoutId id="2147483651" r:id="rId5"/>
    <p:sldLayoutId id="2147483654" r:id="rId6"/>
    <p:sldLayoutId id="2147483655" r:id="rId7"/>
  </p:sldLayoutIdLst>
  <p:hf hdr="0" ftr="0" dt="0"/>
  <p:txStyles>
    <p:titleStyle>
      <a:lvl1pPr algn="l" defTabSz="457200" rtl="0" eaLnBrk="1" latinLnBrk="0" hangingPunct="1">
        <a:spcBef>
          <a:spcPct val="0"/>
        </a:spcBef>
        <a:buNone/>
        <a:defRPr sz="2500" b="1" kern="1200">
          <a:solidFill>
            <a:schemeClr val="accent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1064021"/>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447801"/>
            <a:ext cx="8229600" cy="303658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237108" y="4624468"/>
            <a:ext cx="449693" cy="273844"/>
          </a:xfrm>
          <a:prstGeom prst="rect">
            <a:avLst/>
          </a:prstGeom>
        </p:spPr>
        <p:txBody>
          <a:bodyPr vert="horz" lIns="91440" tIns="45720" rIns="91440" bIns="45720" rtlCol="0" anchor="ctr"/>
          <a:lstStyle>
            <a:lvl1pPr algn="r">
              <a:defRPr sz="1000" b="0">
                <a:solidFill>
                  <a:srgbClr val="FFFFFF"/>
                </a:solidFill>
                <a:latin typeface="Corbel"/>
                <a:cs typeface="Corbel"/>
              </a:defRPr>
            </a:lvl1pPr>
          </a:lstStyle>
          <a:p>
            <a:pPr algn="ctr"/>
            <a:fld id="{892CD560-82AA-9F4D-969F-FC3316F1C266}" type="slidenum">
              <a:rPr lang="en-US" smtClean="0"/>
              <a:pPr algn="ctr"/>
              <a:t>‹#›</a:t>
            </a:fld>
            <a:endParaRPr lang="en-US" dirty="0"/>
          </a:p>
        </p:txBody>
      </p:sp>
    </p:spTree>
    <p:extLst>
      <p:ext uri="{BB962C8B-B14F-4D97-AF65-F5344CB8AC3E}">
        <p14:creationId xmlns:p14="http://schemas.microsoft.com/office/powerpoint/2010/main" val="419806878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l" defTabSz="457200" rtl="0" eaLnBrk="1" latinLnBrk="0" hangingPunct="1">
        <a:spcBef>
          <a:spcPct val="0"/>
        </a:spcBef>
        <a:buNone/>
        <a:defRPr sz="2500" b="1" kern="1200">
          <a:solidFill>
            <a:srgbClr val="457A70"/>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1800" kern="1200">
          <a:solidFill>
            <a:srgbClr val="595959"/>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595959"/>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rgbClr val="595959"/>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rgbClr val="595959"/>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rgbClr val="595959"/>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hbr.org/2011/07/building-a-collaborative-enterprise/ar/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7744" y="3679747"/>
            <a:ext cx="4683043" cy="664302"/>
          </a:xfrm>
        </p:spPr>
        <p:txBody>
          <a:bodyPr>
            <a:noAutofit/>
          </a:bodyPr>
          <a:lstStyle/>
          <a:p>
            <a:pPr lvl="0" fontAlgn="base">
              <a:lnSpc>
                <a:spcPct val="110000"/>
              </a:lnSpc>
              <a:spcAft>
                <a:spcPct val="0"/>
              </a:spcAft>
              <a:defRPr/>
            </a:pPr>
            <a:r>
              <a:rPr lang="en-US" sz="2200" dirty="0"/>
              <a:t>Practice Management Structures: </a:t>
            </a:r>
            <a:r>
              <a:rPr lang="en-US" sz="2200" b="0" dirty="0"/>
              <a:t>CEO and Physician Perspectives</a:t>
            </a:r>
          </a:p>
        </p:txBody>
      </p:sp>
      <p:sp>
        <p:nvSpPr>
          <p:cNvPr id="2" name="TextBox 1"/>
          <p:cNvSpPr txBox="1"/>
          <p:nvPr/>
        </p:nvSpPr>
        <p:spPr>
          <a:xfrm>
            <a:off x="5788188" y="4629150"/>
            <a:ext cx="3355812" cy="369332"/>
          </a:xfrm>
          <a:prstGeom prst="rect">
            <a:avLst/>
          </a:prstGeom>
          <a:noFill/>
        </p:spPr>
        <p:txBody>
          <a:bodyPr wrap="square" rtlCol="0">
            <a:spAutoFit/>
          </a:bodyPr>
          <a:lstStyle/>
          <a:p>
            <a:r>
              <a:rPr lang="en-US" dirty="0" smtClean="0">
                <a:solidFill>
                  <a:schemeClr val="bg1"/>
                </a:solidFill>
              </a:rPr>
              <a:t>Dana L. Jacoby, MBA </a:t>
            </a:r>
            <a:endParaRPr lang="en-US" dirty="0">
              <a:solidFill>
                <a:schemeClr val="bg1"/>
              </a:solidFill>
            </a:endParaRPr>
          </a:p>
        </p:txBody>
      </p:sp>
    </p:spTree>
    <p:extLst>
      <p:ext uri="{BB962C8B-B14F-4D97-AF65-F5344CB8AC3E}">
        <p14:creationId xmlns:p14="http://schemas.microsoft.com/office/powerpoint/2010/main" val="2835624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prstGeom prst="rect">
            <a:avLst/>
          </a:prstGeom>
        </p:spPr>
        <p:txBody>
          <a:bodyPr>
            <a:normAutofit/>
          </a:bodyPr>
          <a:lstStyle/>
          <a:p>
            <a:r>
              <a:rPr lang="en-US" dirty="0" smtClean="0">
                <a:cs typeface="Myriad Pro"/>
              </a:rPr>
              <a:t>Creating a Successful Coordinated System of Care </a:t>
            </a:r>
            <a:endParaRPr lang="en-US" dirty="0">
              <a:cs typeface="Myriad Pro"/>
            </a:endParaRPr>
          </a:p>
        </p:txBody>
      </p:sp>
      <p:sp>
        <p:nvSpPr>
          <p:cNvPr id="2" name="Content Placeholder 1"/>
          <p:cNvSpPr>
            <a:spLocks noGrp="1"/>
          </p:cNvSpPr>
          <p:nvPr>
            <p:ph idx="1"/>
          </p:nvPr>
        </p:nvSpPr>
        <p:spPr>
          <a:xfrm>
            <a:off x="3689944" y="1471894"/>
            <a:ext cx="4879626" cy="2839591"/>
          </a:xfrm>
        </p:spPr>
        <p:txBody>
          <a:bodyPr>
            <a:noAutofit/>
          </a:bodyPr>
          <a:lstStyle/>
          <a:p>
            <a:pPr marL="285750" lvl="1" eaLnBrk="0" hangingPunct="0">
              <a:lnSpc>
                <a:spcPts val="1500"/>
              </a:lnSpc>
              <a:spcBef>
                <a:spcPts val="400"/>
              </a:spcBef>
              <a:spcAft>
                <a:spcPts val="400"/>
              </a:spcAft>
              <a:buClr>
                <a:schemeClr val="tx2"/>
              </a:buClr>
              <a:buSzPct val="80000"/>
              <a:buFont typeface="Arial"/>
              <a:buChar char="•"/>
              <a:defRPr/>
            </a:pPr>
            <a:r>
              <a:rPr lang="en-US" sz="1300" dirty="0"/>
              <a:t>Develop a plan that supports their group’s strategic goals. Create rigor around integration and alignment.</a:t>
            </a:r>
          </a:p>
          <a:p>
            <a:pPr marL="285750" lvl="1" eaLnBrk="0" hangingPunct="0">
              <a:lnSpc>
                <a:spcPts val="1500"/>
              </a:lnSpc>
              <a:spcBef>
                <a:spcPts val="400"/>
              </a:spcBef>
              <a:spcAft>
                <a:spcPts val="400"/>
              </a:spcAft>
              <a:buClr>
                <a:schemeClr val="tx2"/>
              </a:buClr>
              <a:buSzPct val="80000"/>
              <a:buFont typeface="Arial"/>
              <a:buChar char="•"/>
              <a:defRPr/>
            </a:pPr>
            <a:r>
              <a:rPr lang="en-US" sz="1300" dirty="0">
                <a:cs typeface="ＭＳ Ｐゴシック"/>
              </a:rPr>
              <a:t>Physicians </a:t>
            </a:r>
            <a:r>
              <a:rPr lang="en-US" sz="1300" dirty="0" smtClean="0">
                <a:cs typeface="ＭＳ Ｐゴシック"/>
              </a:rPr>
              <a:t>and Healthcare leaders must </a:t>
            </a:r>
            <a:r>
              <a:rPr lang="en-US" sz="1300" dirty="0">
                <a:cs typeface="ＭＳ Ｐゴシック"/>
              </a:rPr>
              <a:t>participate and lead planning governance processes </a:t>
            </a:r>
          </a:p>
          <a:p>
            <a:pPr marL="285750" lvl="1" eaLnBrk="0" hangingPunct="0">
              <a:lnSpc>
                <a:spcPts val="1500"/>
              </a:lnSpc>
              <a:spcBef>
                <a:spcPts val="400"/>
              </a:spcBef>
              <a:spcAft>
                <a:spcPts val="400"/>
              </a:spcAft>
              <a:buClr>
                <a:schemeClr val="tx2"/>
              </a:buClr>
              <a:buSzPct val="80000"/>
              <a:buFont typeface="Arial"/>
              <a:buChar char="•"/>
              <a:defRPr/>
            </a:pPr>
            <a:r>
              <a:rPr lang="en-US" sz="1300" dirty="0">
                <a:cs typeface="ＭＳ Ｐゴシック"/>
              </a:rPr>
              <a:t>Physician plan must be integrated with the organization’s overall strategic plan</a:t>
            </a:r>
          </a:p>
          <a:p>
            <a:pPr marL="285750" lvl="1" eaLnBrk="0" hangingPunct="0">
              <a:lnSpc>
                <a:spcPts val="1500"/>
              </a:lnSpc>
              <a:spcBef>
                <a:spcPts val="400"/>
              </a:spcBef>
              <a:spcAft>
                <a:spcPts val="400"/>
              </a:spcAft>
              <a:buClr>
                <a:schemeClr val="tx2"/>
              </a:buClr>
              <a:buSzPct val="80000"/>
              <a:buFont typeface="Arial"/>
              <a:buChar char="•"/>
              <a:defRPr/>
            </a:pPr>
            <a:r>
              <a:rPr lang="en-US" sz="1300" dirty="0">
                <a:cs typeface="ＭＳ Ｐゴシック"/>
              </a:rPr>
              <a:t>Detailed strategic and financial projections must exist to ensure the availability of capital </a:t>
            </a:r>
          </a:p>
          <a:p>
            <a:pPr marL="285750" lvl="1" eaLnBrk="0" hangingPunct="0">
              <a:lnSpc>
                <a:spcPts val="1500"/>
              </a:lnSpc>
              <a:spcBef>
                <a:spcPts val="400"/>
              </a:spcBef>
              <a:spcAft>
                <a:spcPts val="400"/>
              </a:spcAft>
              <a:buClr>
                <a:schemeClr val="tx2"/>
              </a:buClr>
              <a:buSzPct val="80000"/>
              <a:buFont typeface="Arial"/>
              <a:buChar char="•"/>
              <a:defRPr/>
            </a:pPr>
            <a:r>
              <a:rPr lang="en-US" sz="1300" dirty="0">
                <a:cs typeface="ＭＳ Ｐゴシック"/>
              </a:rPr>
              <a:t>Service line offerings, facilities, technology, and other resources must be aligned</a:t>
            </a:r>
          </a:p>
          <a:p>
            <a:pPr marL="285750" lvl="1" eaLnBrk="0" hangingPunct="0">
              <a:lnSpc>
                <a:spcPts val="1500"/>
              </a:lnSpc>
              <a:spcBef>
                <a:spcPts val="400"/>
              </a:spcBef>
              <a:spcAft>
                <a:spcPts val="400"/>
              </a:spcAft>
              <a:buClr>
                <a:schemeClr val="tx2"/>
              </a:buClr>
              <a:buSzPct val="80000"/>
              <a:buFont typeface="Arial"/>
              <a:buChar char="•"/>
              <a:defRPr/>
            </a:pPr>
            <a:r>
              <a:rPr lang="en-US" sz="1300" dirty="0">
                <a:cs typeface="ＭＳ Ｐゴシック"/>
              </a:rPr>
              <a:t>Quality, efficiency, growth, access, and patient satisfaction must be benchmarked</a:t>
            </a:r>
          </a:p>
        </p:txBody>
      </p:sp>
      <p:sp>
        <p:nvSpPr>
          <p:cNvPr id="7" name="Slide Number Placeholder 1"/>
          <p:cNvSpPr>
            <a:spLocks noGrp="1"/>
          </p:cNvSpPr>
          <p:nvPr>
            <p:ph type="sldNum" sz="quarter" idx="12"/>
          </p:nvPr>
        </p:nvSpPr>
        <p:spPr/>
        <p:txBody>
          <a:bodyPr/>
          <a:lstStyle/>
          <a:p>
            <a:fld id="{892CD560-82AA-9F4D-969F-FC3316F1C266}" type="slidenum">
              <a:rPr lang="en-US" smtClean="0"/>
              <a:t>10</a:t>
            </a:fld>
            <a:endParaRPr lang="en-US" dirty="0"/>
          </a:p>
        </p:txBody>
      </p:sp>
      <p:sp>
        <p:nvSpPr>
          <p:cNvPr id="8" name="Content Placeholder 1"/>
          <p:cNvSpPr txBox="1">
            <a:spLocks/>
          </p:cNvSpPr>
          <p:nvPr/>
        </p:nvSpPr>
        <p:spPr>
          <a:xfrm>
            <a:off x="638256" y="2172381"/>
            <a:ext cx="2703397" cy="15399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600"/>
              </a:lnSpc>
              <a:spcBef>
                <a:spcPts val="400"/>
              </a:spcBef>
              <a:spcAft>
                <a:spcPts val="400"/>
              </a:spcAft>
              <a:buNone/>
              <a:defRPr/>
            </a:pPr>
            <a:r>
              <a:rPr lang="en-US" sz="2000" b="1" dirty="0"/>
              <a:t>To be </a:t>
            </a:r>
            <a:r>
              <a:rPr lang="en-US" sz="2000" b="1" dirty="0" smtClean="0"/>
              <a:t>successful </a:t>
            </a:r>
            <a:r>
              <a:rPr lang="en-US" sz="2000" b="1" dirty="0"/>
              <a:t>urology groups </a:t>
            </a:r>
            <a:r>
              <a:rPr lang="en-US" sz="2000" b="1" dirty="0" smtClean="0"/>
              <a:t>and health systems must </a:t>
            </a:r>
            <a:r>
              <a:rPr lang="en-US" sz="2000" b="1" dirty="0"/>
              <a:t>learn to</a:t>
            </a:r>
            <a:r>
              <a:rPr lang="en-US" sz="2000" b="1" dirty="0">
                <a:cs typeface="Calibri"/>
              </a:rPr>
              <a:t>:</a:t>
            </a:r>
          </a:p>
        </p:txBody>
      </p:sp>
      <p:grpSp>
        <p:nvGrpSpPr>
          <p:cNvPr id="11" name="Group 10"/>
          <p:cNvGrpSpPr/>
          <p:nvPr/>
        </p:nvGrpSpPr>
        <p:grpSpPr>
          <a:xfrm>
            <a:off x="3184845" y="2619995"/>
            <a:ext cx="433390" cy="433390"/>
            <a:chOff x="3608680" y="1655320"/>
            <a:chExt cx="433390" cy="433390"/>
          </a:xfrm>
        </p:grpSpPr>
        <p:sp>
          <p:nvSpPr>
            <p:cNvPr id="9" name="Pie 8"/>
            <p:cNvSpPr/>
            <p:nvPr/>
          </p:nvSpPr>
          <p:spPr>
            <a:xfrm flipH="1">
              <a:off x="3608680" y="1655320"/>
              <a:ext cx="433390" cy="433390"/>
            </a:xfrm>
            <a:prstGeom prst="pie">
              <a:avLst>
                <a:gd name="adj1" fmla="val 5421735"/>
                <a:gd name="adj2" fmla="val 16200000"/>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p:cNvSpPr txBox="1">
              <a:spLocks/>
            </p:cNvSpPr>
            <p:nvPr/>
          </p:nvSpPr>
          <p:spPr>
            <a:xfrm>
              <a:off x="3807174" y="1673378"/>
              <a:ext cx="234896" cy="391256"/>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000"/>
                </a:lnSpc>
                <a:spcBef>
                  <a:spcPts val="300"/>
                </a:spcBef>
                <a:spcAft>
                  <a:spcPts val="300"/>
                </a:spcAft>
                <a:buNone/>
              </a:pPr>
              <a:endParaRPr lang="en-US" sz="1200" dirty="0">
                <a:solidFill>
                  <a:schemeClr val="bg1"/>
                </a:solidFill>
              </a:endParaRPr>
            </a:p>
          </p:txBody>
        </p:sp>
      </p:grpSp>
      <p:cxnSp>
        <p:nvCxnSpPr>
          <p:cNvPr id="12" name="Straight Connector 11"/>
          <p:cNvCxnSpPr/>
          <p:nvPr/>
        </p:nvCxnSpPr>
        <p:spPr>
          <a:xfrm flipV="1">
            <a:off x="3401540" y="1556562"/>
            <a:ext cx="0" cy="2735384"/>
          </a:xfrm>
          <a:prstGeom prst="line">
            <a:avLst/>
          </a:prstGeom>
          <a:ln w="6350" cmpd="sng">
            <a:solidFill>
              <a:srgbClr val="5E5E5E"/>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38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a Collaborative Enterprise </a:t>
            </a:r>
            <a:endParaRPr lang="en-US" dirty="0"/>
          </a:p>
        </p:txBody>
      </p:sp>
      <p:sp>
        <p:nvSpPr>
          <p:cNvPr id="5" name="Content Placeholder 4"/>
          <p:cNvSpPr>
            <a:spLocks noGrp="1"/>
          </p:cNvSpPr>
          <p:nvPr>
            <p:ph idx="1"/>
          </p:nvPr>
        </p:nvSpPr>
        <p:spPr>
          <a:xfrm>
            <a:off x="457200" y="1609514"/>
            <a:ext cx="2553026" cy="2839590"/>
          </a:xfrm>
        </p:spPr>
        <p:txBody>
          <a:bodyPr>
            <a:normAutofit/>
          </a:bodyPr>
          <a:lstStyle/>
          <a:p>
            <a:pPr marL="0" indent="0" algn="r">
              <a:lnSpc>
                <a:spcPts val="2100"/>
              </a:lnSpc>
              <a:spcBef>
                <a:spcPts val="400"/>
              </a:spcBef>
              <a:spcAft>
                <a:spcPts val="400"/>
              </a:spcAft>
              <a:buNone/>
            </a:pPr>
            <a:r>
              <a:rPr lang="en-US" sz="1600" b="1" dirty="0"/>
              <a:t>According to Harvard Business Review article, “Building a Collaborative Enterprise”, authors Paul Adler, Charles Heckscher and Laurence Prusak list four key areas for developing a culture based on trust and teamwork</a:t>
            </a:r>
            <a:r>
              <a:rPr lang="en-US" sz="1600" b="1" dirty="0" smtClean="0"/>
              <a:t>:</a:t>
            </a:r>
            <a:endParaRPr lang="en-US" sz="1600" b="1" dirty="0"/>
          </a:p>
        </p:txBody>
      </p:sp>
      <p:sp>
        <p:nvSpPr>
          <p:cNvPr id="4" name="Slide Number Placeholder 1"/>
          <p:cNvSpPr>
            <a:spLocks noGrp="1"/>
          </p:cNvSpPr>
          <p:nvPr>
            <p:ph type="sldNum" sz="quarter" idx="12"/>
          </p:nvPr>
        </p:nvSpPr>
        <p:spPr/>
        <p:txBody>
          <a:bodyPr/>
          <a:lstStyle/>
          <a:p>
            <a:fld id="{892CD560-82AA-9F4D-969F-FC3316F1C266}" type="slidenum">
              <a:rPr lang="en-US" smtClean="0"/>
              <a:t>11</a:t>
            </a:fld>
            <a:endParaRPr lang="en-US" dirty="0"/>
          </a:p>
        </p:txBody>
      </p:sp>
      <p:sp>
        <p:nvSpPr>
          <p:cNvPr id="10" name="Rounded Rectangle 9"/>
          <p:cNvSpPr/>
          <p:nvPr/>
        </p:nvSpPr>
        <p:spPr>
          <a:xfrm>
            <a:off x="3915512" y="1661358"/>
            <a:ext cx="2037209" cy="885155"/>
          </a:xfrm>
          <a:prstGeom prst="roundRect">
            <a:avLst/>
          </a:prstGeom>
          <a:solidFill>
            <a:srgbClr val="457A7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Corbel"/>
                <a:cs typeface="Corbel"/>
              </a:rPr>
              <a:t>A shared purpose </a:t>
            </a:r>
          </a:p>
        </p:txBody>
      </p:sp>
      <p:sp>
        <p:nvSpPr>
          <p:cNvPr id="12" name="Rounded Rectangle 11"/>
          <p:cNvSpPr/>
          <p:nvPr/>
        </p:nvSpPr>
        <p:spPr>
          <a:xfrm>
            <a:off x="6479954" y="1661358"/>
            <a:ext cx="2037209" cy="885155"/>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Corbel"/>
                <a:cs typeface="Corbel"/>
              </a:rPr>
              <a:t>An ethic of contribution</a:t>
            </a:r>
          </a:p>
        </p:txBody>
      </p:sp>
      <p:sp>
        <p:nvSpPr>
          <p:cNvPr id="13" name="Rounded Rectangle 12"/>
          <p:cNvSpPr/>
          <p:nvPr/>
        </p:nvSpPr>
        <p:spPr>
          <a:xfrm>
            <a:off x="3915512" y="3107204"/>
            <a:ext cx="2037209" cy="885155"/>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Corbel"/>
                <a:cs typeface="Corbel"/>
              </a:rPr>
              <a:t>The institution of independent processes</a:t>
            </a:r>
          </a:p>
        </p:txBody>
      </p:sp>
      <p:sp>
        <p:nvSpPr>
          <p:cNvPr id="14" name="Rounded Rectangle 13"/>
          <p:cNvSpPr/>
          <p:nvPr/>
        </p:nvSpPr>
        <p:spPr>
          <a:xfrm>
            <a:off x="6479954" y="3107204"/>
            <a:ext cx="2037209" cy="885155"/>
          </a:xfrm>
          <a:prstGeom prst="roundRect">
            <a:avLst/>
          </a:prstGeom>
          <a:solidFill>
            <a:srgbClr val="457A7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latin typeface="Corbel"/>
                <a:cs typeface="Corbel"/>
              </a:rPr>
              <a:t>The creation of a collaborative infrastructure </a:t>
            </a:r>
          </a:p>
        </p:txBody>
      </p:sp>
      <p:sp>
        <p:nvSpPr>
          <p:cNvPr id="15" name="Content Placeholder 4"/>
          <p:cNvSpPr txBox="1">
            <a:spLocks/>
          </p:cNvSpPr>
          <p:nvPr/>
        </p:nvSpPr>
        <p:spPr>
          <a:xfrm>
            <a:off x="2689798" y="2263208"/>
            <a:ext cx="1296052" cy="540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2100"/>
              </a:lnSpc>
              <a:spcBef>
                <a:spcPts val="400"/>
              </a:spcBef>
              <a:spcAft>
                <a:spcPts val="400"/>
              </a:spcAft>
              <a:buFont typeface="Arial"/>
              <a:buNone/>
            </a:pPr>
            <a:r>
              <a:rPr lang="en-US" sz="8000" dirty="0" smtClean="0">
                <a:solidFill>
                  <a:schemeClr val="accent2">
                    <a:alpha val="39000"/>
                  </a:schemeClr>
                </a:solidFill>
              </a:rPr>
              <a:t>1</a:t>
            </a:r>
            <a:endParaRPr lang="en-US" sz="8000" dirty="0">
              <a:solidFill>
                <a:schemeClr val="accent2">
                  <a:alpha val="39000"/>
                </a:schemeClr>
              </a:solidFill>
            </a:endParaRPr>
          </a:p>
        </p:txBody>
      </p:sp>
      <p:sp>
        <p:nvSpPr>
          <p:cNvPr id="16" name="Content Placeholder 4"/>
          <p:cNvSpPr txBox="1">
            <a:spLocks/>
          </p:cNvSpPr>
          <p:nvPr/>
        </p:nvSpPr>
        <p:spPr>
          <a:xfrm>
            <a:off x="5281597" y="2263208"/>
            <a:ext cx="1296052" cy="540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2100"/>
              </a:lnSpc>
              <a:spcBef>
                <a:spcPts val="400"/>
              </a:spcBef>
              <a:spcAft>
                <a:spcPts val="400"/>
              </a:spcAft>
              <a:buFont typeface="Arial"/>
              <a:buNone/>
            </a:pPr>
            <a:r>
              <a:rPr lang="en-US" sz="8000" dirty="0" smtClean="0">
                <a:solidFill>
                  <a:schemeClr val="accent2">
                    <a:alpha val="39000"/>
                  </a:schemeClr>
                </a:solidFill>
              </a:rPr>
              <a:t>2</a:t>
            </a:r>
            <a:endParaRPr lang="en-US" sz="8000" dirty="0">
              <a:solidFill>
                <a:schemeClr val="accent2">
                  <a:alpha val="39000"/>
                </a:schemeClr>
              </a:solidFill>
            </a:endParaRPr>
          </a:p>
        </p:txBody>
      </p:sp>
      <p:sp>
        <p:nvSpPr>
          <p:cNvPr id="17" name="Content Placeholder 4"/>
          <p:cNvSpPr txBox="1">
            <a:spLocks/>
          </p:cNvSpPr>
          <p:nvPr/>
        </p:nvSpPr>
        <p:spPr>
          <a:xfrm>
            <a:off x="2689798" y="3526695"/>
            <a:ext cx="1296052" cy="540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2100"/>
              </a:lnSpc>
              <a:spcBef>
                <a:spcPts val="400"/>
              </a:spcBef>
              <a:spcAft>
                <a:spcPts val="400"/>
              </a:spcAft>
              <a:buFont typeface="Arial"/>
              <a:buNone/>
            </a:pPr>
            <a:r>
              <a:rPr lang="en-US" sz="8000" dirty="0" smtClean="0">
                <a:solidFill>
                  <a:schemeClr val="accent2">
                    <a:alpha val="39000"/>
                  </a:schemeClr>
                </a:solidFill>
              </a:rPr>
              <a:t>3</a:t>
            </a:r>
            <a:endParaRPr lang="en-US" sz="8000" dirty="0">
              <a:solidFill>
                <a:schemeClr val="accent2">
                  <a:alpha val="39000"/>
                </a:schemeClr>
              </a:solidFill>
            </a:endParaRPr>
          </a:p>
        </p:txBody>
      </p:sp>
      <p:sp>
        <p:nvSpPr>
          <p:cNvPr id="18" name="Content Placeholder 4"/>
          <p:cNvSpPr txBox="1">
            <a:spLocks/>
          </p:cNvSpPr>
          <p:nvPr/>
        </p:nvSpPr>
        <p:spPr>
          <a:xfrm>
            <a:off x="5281597" y="3526695"/>
            <a:ext cx="1296052" cy="540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2100"/>
              </a:lnSpc>
              <a:spcBef>
                <a:spcPts val="400"/>
              </a:spcBef>
              <a:spcAft>
                <a:spcPts val="400"/>
              </a:spcAft>
              <a:buFont typeface="Arial"/>
              <a:buNone/>
            </a:pPr>
            <a:r>
              <a:rPr lang="en-US" sz="8000" dirty="0" smtClean="0">
                <a:solidFill>
                  <a:schemeClr val="accent2">
                    <a:alpha val="39000"/>
                  </a:schemeClr>
                </a:solidFill>
              </a:rPr>
              <a:t>4</a:t>
            </a:r>
            <a:endParaRPr lang="en-US" sz="8000" dirty="0">
              <a:solidFill>
                <a:schemeClr val="accent2">
                  <a:alpha val="39000"/>
                </a:schemeClr>
              </a:solidFill>
            </a:endParaRPr>
          </a:p>
        </p:txBody>
      </p:sp>
      <p:grpSp>
        <p:nvGrpSpPr>
          <p:cNvPr id="19" name="Group 18"/>
          <p:cNvGrpSpPr/>
          <p:nvPr/>
        </p:nvGrpSpPr>
        <p:grpSpPr>
          <a:xfrm>
            <a:off x="2932258" y="2673814"/>
            <a:ext cx="433390" cy="433390"/>
            <a:chOff x="3608680" y="1655320"/>
            <a:chExt cx="433390" cy="433390"/>
          </a:xfrm>
        </p:grpSpPr>
        <p:sp>
          <p:nvSpPr>
            <p:cNvPr id="20" name="Pie 19"/>
            <p:cNvSpPr/>
            <p:nvPr/>
          </p:nvSpPr>
          <p:spPr>
            <a:xfrm flipH="1">
              <a:off x="3608680" y="1655320"/>
              <a:ext cx="433390" cy="433390"/>
            </a:xfrm>
            <a:prstGeom prst="pie">
              <a:avLst>
                <a:gd name="adj1" fmla="val 5421735"/>
                <a:gd name="adj2" fmla="val 16200000"/>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Content Placeholder 2"/>
            <p:cNvSpPr txBox="1">
              <a:spLocks/>
            </p:cNvSpPr>
            <p:nvPr/>
          </p:nvSpPr>
          <p:spPr>
            <a:xfrm>
              <a:off x="3807174" y="1673378"/>
              <a:ext cx="234896" cy="391256"/>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000"/>
                </a:lnSpc>
                <a:spcBef>
                  <a:spcPts val="300"/>
                </a:spcBef>
                <a:spcAft>
                  <a:spcPts val="300"/>
                </a:spcAft>
                <a:buNone/>
              </a:pPr>
              <a:endParaRPr lang="en-US" sz="1200" dirty="0">
                <a:solidFill>
                  <a:schemeClr val="bg1"/>
                </a:solidFill>
              </a:endParaRPr>
            </a:p>
          </p:txBody>
        </p:sp>
      </p:grpSp>
      <p:cxnSp>
        <p:nvCxnSpPr>
          <p:cNvPr id="22" name="Straight Connector 21"/>
          <p:cNvCxnSpPr/>
          <p:nvPr/>
        </p:nvCxnSpPr>
        <p:spPr>
          <a:xfrm flipV="1">
            <a:off x="3148953" y="1556562"/>
            <a:ext cx="0" cy="2735384"/>
          </a:xfrm>
          <a:prstGeom prst="line">
            <a:avLst/>
          </a:prstGeom>
          <a:ln w="6350" cmpd="sng">
            <a:solidFill>
              <a:srgbClr val="5E5E5E"/>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42900" y="4332419"/>
            <a:ext cx="8020050" cy="600164"/>
          </a:xfrm>
          <a:prstGeom prst="rect">
            <a:avLst/>
          </a:prstGeom>
          <a:noFill/>
        </p:spPr>
        <p:txBody>
          <a:bodyPr wrap="square" rtlCol="0">
            <a:spAutoFit/>
          </a:bodyPr>
          <a:lstStyle/>
          <a:p>
            <a:pPr>
              <a:defRPr/>
            </a:pPr>
            <a:r>
              <a:rPr lang="en-US" sz="900" dirty="0" err="1" smtClean="0"/>
              <a:t>Source:</a:t>
            </a:r>
            <a:r>
              <a:rPr lang="en-US" sz="900" dirty="0" err="1"/>
              <a:t>Adler</a:t>
            </a:r>
            <a:r>
              <a:rPr lang="en-US" sz="900" dirty="0"/>
              <a:t>, P., </a:t>
            </a:r>
            <a:r>
              <a:rPr lang="en-US" sz="900" dirty="0" err="1"/>
              <a:t>Heckscher</a:t>
            </a:r>
            <a:r>
              <a:rPr lang="en-US" sz="900" dirty="0"/>
              <a:t> C., Building a Collaborative Enterprise, 2011 </a:t>
            </a:r>
            <a:r>
              <a:rPr lang="en-US" sz="900" u="sng" dirty="0">
                <a:hlinkClick r:id="rId3"/>
              </a:rPr>
              <a:t>http://hbr.org/2011/07/building-a-collaborative-enterprise/ar/1</a:t>
            </a:r>
            <a:endParaRPr lang="en-US" sz="900" dirty="0"/>
          </a:p>
          <a:p>
            <a:endParaRPr lang="en-US" sz="1200" dirty="0"/>
          </a:p>
          <a:p>
            <a:r>
              <a:rPr lang="en-US" sz="1200" dirty="0" smtClean="0"/>
              <a:t> </a:t>
            </a:r>
            <a:endParaRPr lang="en-US" sz="1200" dirty="0"/>
          </a:p>
        </p:txBody>
      </p:sp>
    </p:spTree>
    <p:extLst>
      <p:ext uri="{BB962C8B-B14F-4D97-AF65-F5344CB8AC3E}">
        <p14:creationId xmlns:p14="http://schemas.microsoft.com/office/powerpoint/2010/main" val="115332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129692"/>
            <a:ext cx="8229601" cy="2207846"/>
          </a:xfrm>
          <a:prstGeom prst="rect">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Critical Factors for Optimal Performance:  </a:t>
            </a:r>
            <a:endParaRPr lang="en-US" dirty="0"/>
          </a:p>
        </p:txBody>
      </p:sp>
      <p:sp>
        <p:nvSpPr>
          <p:cNvPr id="5" name="Content Placeholder 4"/>
          <p:cNvSpPr>
            <a:spLocks noGrp="1"/>
          </p:cNvSpPr>
          <p:nvPr>
            <p:ph idx="1"/>
          </p:nvPr>
        </p:nvSpPr>
        <p:spPr>
          <a:xfrm>
            <a:off x="704688" y="2559538"/>
            <a:ext cx="3066235" cy="1517487"/>
          </a:xfrm>
        </p:spPr>
        <p:txBody>
          <a:bodyPr>
            <a:normAutofit/>
          </a:bodyPr>
          <a:lstStyle/>
          <a:p>
            <a:pPr marL="0" indent="0">
              <a:lnSpc>
                <a:spcPts val="2000"/>
              </a:lnSpc>
              <a:spcBef>
                <a:spcPts val="300"/>
              </a:spcBef>
              <a:spcAft>
                <a:spcPts val="300"/>
              </a:spcAft>
              <a:buNone/>
            </a:pPr>
            <a:r>
              <a:rPr lang="en-US" sz="1500" dirty="0">
                <a:solidFill>
                  <a:schemeClr val="bg1"/>
                </a:solidFill>
              </a:rPr>
              <a:t>One of the most important factors in developing a sustainable business model is an investment in the creation of a mutual identity with a shared mission, vision, and values. </a:t>
            </a:r>
          </a:p>
        </p:txBody>
      </p:sp>
      <p:sp>
        <p:nvSpPr>
          <p:cNvPr id="4" name="Slide Number Placeholder 1"/>
          <p:cNvSpPr>
            <a:spLocks noGrp="1"/>
          </p:cNvSpPr>
          <p:nvPr>
            <p:ph type="sldNum" sz="quarter" idx="12"/>
          </p:nvPr>
        </p:nvSpPr>
        <p:spPr/>
        <p:txBody>
          <a:bodyPr/>
          <a:lstStyle/>
          <a:p>
            <a:fld id="{892CD560-82AA-9F4D-969F-FC3316F1C266}" type="slidenum">
              <a:rPr lang="en-US" smtClean="0"/>
              <a:t>12</a:t>
            </a:fld>
            <a:endParaRPr lang="en-US" dirty="0"/>
          </a:p>
        </p:txBody>
      </p:sp>
      <p:sp>
        <p:nvSpPr>
          <p:cNvPr id="6" name="Content Placeholder 4"/>
          <p:cNvSpPr txBox="1">
            <a:spLocks/>
          </p:cNvSpPr>
          <p:nvPr/>
        </p:nvSpPr>
        <p:spPr>
          <a:xfrm>
            <a:off x="3959795" y="2559538"/>
            <a:ext cx="4564185" cy="16477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300"/>
              </a:spcBef>
              <a:spcAft>
                <a:spcPts val="300"/>
              </a:spcAft>
              <a:buNone/>
            </a:pPr>
            <a:r>
              <a:rPr lang="en-US" sz="1500" dirty="0" smtClean="0">
                <a:solidFill>
                  <a:schemeClr val="bg1"/>
                </a:solidFill>
              </a:rPr>
              <a:t>In the case of groups contemplating a merger, these discussions should take place prior to going through the time, trouble, and expense of completing the transaction. Unfortunately, this step is frequently overlooked by group leaders as they fixate on imminent legal, financial, and operational considerations. </a:t>
            </a:r>
            <a:endParaRPr lang="en-US" sz="1500" dirty="0">
              <a:solidFill>
                <a:schemeClr val="bg1"/>
              </a:solidFill>
            </a:endParaRPr>
          </a:p>
        </p:txBody>
      </p:sp>
      <p:pic>
        <p:nvPicPr>
          <p:cNvPr id="8" name="Picture 7" descr="Business_plan_512.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63076" y="1445846"/>
            <a:ext cx="1185333" cy="1185333"/>
          </a:xfrm>
          <a:prstGeom prst="rect">
            <a:avLst/>
          </a:prstGeom>
        </p:spPr>
      </p:pic>
      <p:pic>
        <p:nvPicPr>
          <p:cNvPr id="9" name="Picture 8" descr="Business_meeting_512.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90986" y="1167746"/>
            <a:ext cx="1623322" cy="1623322"/>
          </a:xfrm>
          <a:prstGeom prst="rect">
            <a:avLst/>
          </a:prstGeom>
        </p:spPr>
      </p:pic>
      <p:cxnSp>
        <p:nvCxnSpPr>
          <p:cNvPr id="10" name="Straight Connector 9"/>
          <p:cNvCxnSpPr/>
          <p:nvPr/>
        </p:nvCxnSpPr>
        <p:spPr>
          <a:xfrm flipV="1">
            <a:off x="3839313" y="2572564"/>
            <a:ext cx="0" cy="1647744"/>
          </a:xfrm>
          <a:prstGeom prst="line">
            <a:avLst/>
          </a:prstGeom>
          <a:ln w="6350" cmpd="sng">
            <a:solidFill>
              <a:schemeClr val="bg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33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MD Survey: Insight into Gap Analysis of Culture/Collaboration </a:t>
            </a:r>
            <a:endParaRPr lang="en-US" sz="2400" dirty="0"/>
          </a:p>
        </p:txBody>
      </p:sp>
      <p:sp>
        <p:nvSpPr>
          <p:cNvPr id="4" name="Slide Number Placeholder 1"/>
          <p:cNvSpPr>
            <a:spLocks noGrp="1"/>
          </p:cNvSpPr>
          <p:nvPr>
            <p:ph type="sldNum" sz="quarter" idx="12"/>
          </p:nvPr>
        </p:nvSpPr>
        <p:spPr/>
        <p:txBody>
          <a:bodyPr/>
          <a:lstStyle/>
          <a:p>
            <a:fld id="{892CD560-82AA-9F4D-969F-FC3316F1C266}" type="slidenum">
              <a:rPr lang="en-US" smtClean="0"/>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26104386"/>
              </p:ext>
            </p:extLst>
          </p:nvPr>
        </p:nvGraphicFramePr>
        <p:xfrm>
          <a:off x="539497" y="1441679"/>
          <a:ext cx="8065006" cy="2953434"/>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5817016"/>
                <a:gridCol w="449598"/>
                <a:gridCol w="449598"/>
                <a:gridCol w="449598"/>
                <a:gridCol w="449598"/>
                <a:gridCol w="449598"/>
              </a:tblGrid>
              <a:tr h="310408">
                <a:tc>
                  <a:txBody>
                    <a:bodyPr/>
                    <a:lstStyle/>
                    <a:p>
                      <a:pPr marL="0" marR="0" algn="ctr">
                        <a:lnSpc>
                          <a:spcPct val="115000"/>
                        </a:lnSpc>
                        <a:spcBef>
                          <a:spcPts val="0"/>
                        </a:spcBef>
                        <a:spcAft>
                          <a:spcPts val="0"/>
                        </a:spcAft>
                      </a:pPr>
                      <a:r>
                        <a:rPr lang="en-US" sz="1200" b="1" dirty="0">
                          <a:solidFill>
                            <a:srgbClr val="FFFFFF"/>
                          </a:solidFill>
                          <a:effectLst/>
                          <a:latin typeface="Corbel"/>
                          <a:cs typeface="Corbel"/>
                        </a:rPr>
                        <a:t>Partner Survey</a:t>
                      </a:r>
                      <a:endParaRPr lang="en-US" sz="1200" b="1" dirty="0">
                        <a:solidFill>
                          <a:srgbClr val="FFFFFF"/>
                        </a:solidFill>
                        <a:effectLst/>
                        <a:latin typeface="Corbel"/>
                        <a:ea typeface="Calibri"/>
                        <a:cs typeface="Corbel"/>
                      </a:endParaRPr>
                    </a:p>
                  </a:txBody>
                  <a:tcPr marL="73025" marR="73025" marT="20479" marB="20479" anchor="ctr">
                    <a:solidFill>
                      <a:schemeClr val="tx1">
                        <a:lumMod val="65000"/>
                        <a:lumOff val="35000"/>
                      </a:schemeClr>
                    </a:solidFill>
                  </a:tcPr>
                </a:tc>
                <a:tc gridSpan="5">
                  <a:txBody>
                    <a:bodyPr/>
                    <a:lstStyle/>
                    <a:p>
                      <a:pPr marL="0" marR="0" algn="ctr">
                        <a:lnSpc>
                          <a:spcPct val="115000"/>
                        </a:lnSpc>
                        <a:spcBef>
                          <a:spcPts val="0"/>
                        </a:spcBef>
                        <a:spcAft>
                          <a:spcPts val="0"/>
                        </a:spcAft>
                      </a:pPr>
                      <a:r>
                        <a:rPr lang="en-US" sz="1200" dirty="0">
                          <a:solidFill>
                            <a:srgbClr val="FFFFFF"/>
                          </a:solidFill>
                          <a:effectLst/>
                          <a:latin typeface="Corbel"/>
                          <a:cs typeface="Corbel"/>
                        </a:rPr>
                        <a:t>Rating Scale</a:t>
                      </a:r>
                      <a:endParaRPr lang="en-US" sz="1200" dirty="0">
                        <a:solidFill>
                          <a:srgbClr val="FFFFFF"/>
                        </a:solidFill>
                        <a:effectLst/>
                        <a:latin typeface="Corbel"/>
                        <a:ea typeface="Calibri"/>
                        <a:cs typeface="Corbel"/>
                      </a:endParaRPr>
                    </a:p>
                  </a:txBody>
                  <a:tcPr marL="73025" marR="73025" marT="20479" marB="20479" anchor="ctr">
                    <a:solidFill>
                      <a:schemeClr val="tx1">
                        <a:lumMod val="65000"/>
                        <a:lumOff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23">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Urology Group XYZ has developed a shared vision, mission, values that is supported by its strategy and processes.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r h="340859">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Physician and Board leadership are balanced and effective.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r h="340859">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A strong, respected physician leader(s) is in place to drive mission-critical decision-making.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r h="416023">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Transparency and accountability exist throughout the group and is exhibited throughout day-to-day operations.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r h="340859">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There is a process to achieve economic and clinical goals through collaboration and integration.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r h="416023">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Financial incentives are aligned with group values and drive the right behavior for group mission, vision, values.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r h="340859">
                <a:tc>
                  <a:txBody>
                    <a:bodyPr/>
                    <a:lstStyle/>
                    <a:p>
                      <a:pPr marL="0" marR="0" algn="l">
                        <a:lnSpc>
                          <a:spcPct val="115000"/>
                        </a:lnSpc>
                        <a:spcBef>
                          <a:spcPts val="0"/>
                        </a:spcBef>
                        <a:spcAft>
                          <a:spcPts val="0"/>
                        </a:spcAft>
                      </a:pPr>
                      <a:r>
                        <a:rPr lang="en-US" sz="1100" b="0" dirty="0">
                          <a:solidFill>
                            <a:srgbClr val="FFFFFF"/>
                          </a:solidFill>
                          <a:effectLst/>
                          <a:latin typeface="Corbel"/>
                          <a:cs typeface="Corbel"/>
                        </a:rPr>
                        <a:t>Variation in group practice patterns, quality and operational performance measures are minimal. </a:t>
                      </a:r>
                      <a:endParaRPr lang="en-US" sz="11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1</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2</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3</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4</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100" dirty="0">
                          <a:solidFill>
                            <a:schemeClr val="tx1">
                              <a:lumMod val="65000"/>
                              <a:lumOff val="35000"/>
                            </a:schemeClr>
                          </a:solidFill>
                          <a:effectLst/>
                          <a:latin typeface="Corbel"/>
                          <a:cs typeface="Corbel"/>
                        </a:rPr>
                        <a:t>5</a:t>
                      </a:r>
                      <a:endParaRPr lang="en-US" sz="1100" dirty="0">
                        <a:solidFill>
                          <a:schemeClr val="tx1">
                            <a:lumMod val="65000"/>
                            <a:lumOff val="35000"/>
                          </a:schemeClr>
                        </a:solidFill>
                        <a:effectLst/>
                        <a:latin typeface="Corbel"/>
                        <a:ea typeface="Calibri"/>
                        <a:cs typeface="Corbel"/>
                      </a:endParaRPr>
                    </a:p>
                  </a:txBody>
                  <a:tcPr marL="73025" marR="73025" marT="20479" marB="20479" anchor="ctr"/>
                </a:tc>
              </a:tr>
            </a:tbl>
          </a:graphicData>
        </a:graphic>
      </p:graphicFrame>
    </p:spTree>
    <p:extLst>
      <p:ext uri="{BB962C8B-B14F-4D97-AF65-F5344CB8AC3E}">
        <p14:creationId xmlns:p14="http://schemas.microsoft.com/office/powerpoint/2010/main" val="123722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05978"/>
            <a:ext cx="8382000" cy="1064021"/>
          </a:xfrm>
        </p:spPr>
        <p:txBody>
          <a:bodyPr>
            <a:normAutofit/>
          </a:bodyPr>
          <a:lstStyle/>
          <a:p>
            <a:r>
              <a:rPr lang="en-US" sz="2400" dirty="0" smtClean="0"/>
              <a:t>MD Survey: Insight into Gap Analysis of Culture/Collaboration </a:t>
            </a:r>
            <a:endParaRPr lang="en-US" sz="2400" dirty="0"/>
          </a:p>
        </p:txBody>
      </p:sp>
      <p:sp>
        <p:nvSpPr>
          <p:cNvPr id="4" name="Slide Number Placeholder 1"/>
          <p:cNvSpPr>
            <a:spLocks noGrp="1"/>
          </p:cNvSpPr>
          <p:nvPr>
            <p:ph type="sldNum" sz="quarter" idx="12"/>
          </p:nvPr>
        </p:nvSpPr>
        <p:spPr/>
        <p:txBody>
          <a:bodyPr/>
          <a:lstStyle/>
          <a:p>
            <a:fld id="{892CD560-82AA-9F4D-969F-FC3316F1C266}" type="slidenum">
              <a:rPr lang="en-US" smtClean="0"/>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06176011"/>
              </p:ext>
            </p:extLst>
          </p:nvPr>
        </p:nvGraphicFramePr>
        <p:xfrm>
          <a:off x="539497" y="1441679"/>
          <a:ext cx="8065006" cy="2857607"/>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5817016"/>
                <a:gridCol w="449598"/>
                <a:gridCol w="449598"/>
                <a:gridCol w="449598"/>
                <a:gridCol w="449598"/>
                <a:gridCol w="449598"/>
              </a:tblGrid>
              <a:tr h="388424">
                <a:tc>
                  <a:txBody>
                    <a:bodyPr/>
                    <a:lstStyle/>
                    <a:p>
                      <a:pPr marL="0" marR="0" algn="ctr">
                        <a:lnSpc>
                          <a:spcPct val="115000"/>
                        </a:lnSpc>
                        <a:spcBef>
                          <a:spcPts val="0"/>
                        </a:spcBef>
                        <a:spcAft>
                          <a:spcPts val="0"/>
                        </a:spcAft>
                      </a:pPr>
                      <a:r>
                        <a:rPr lang="en-US" sz="1200" b="1" dirty="0">
                          <a:solidFill>
                            <a:srgbClr val="FFFFFF"/>
                          </a:solidFill>
                          <a:effectLst/>
                          <a:latin typeface="Corbel"/>
                          <a:cs typeface="Corbel"/>
                        </a:rPr>
                        <a:t>Partner Survey</a:t>
                      </a:r>
                      <a:endParaRPr lang="en-US" sz="1200" b="1" dirty="0">
                        <a:solidFill>
                          <a:srgbClr val="FFFFFF"/>
                        </a:solidFill>
                        <a:effectLst/>
                        <a:latin typeface="Corbel"/>
                        <a:ea typeface="Calibri"/>
                        <a:cs typeface="Corbel"/>
                      </a:endParaRPr>
                    </a:p>
                  </a:txBody>
                  <a:tcPr marL="73025" marR="73025" marT="20479" marB="20479" anchor="ctr">
                    <a:solidFill>
                      <a:schemeClr val="tx1">
                        <a:lumMod val="65000"/>
                        <a:lumOff val="35000"/>
                      </a:schemeClr>
                    </a:solidFill>
                  </a:tcPr>
                </a:tc>
                <a:tc gridSpan="5">
                  <a:txBody>
                    <a:bodyPr/>
                    <a:lstStyle/>
                    <a:p>
                      <a:pPr marL="0" marR="0" algn="ctr">
                        <a:lnSpc>
                          <a:spcPct val="115000"/>
                        </a:lnSpc>
                        <a:spcBef>
                          <a:spcPts val="0"/>
                        </a:spcBef>
                        <a:spcAft>
                          <a:spcPts val="0"/>
                        </a:spcAft>
                      </a:pPr>
                      <a:r>
                        <a:rPr lang="en-US" sz="1200" dirty="0">
                          <a:solidFill>
                            <a:srgbClr val="FFFFFF"/>
                          </a:solidFill>
                          <a:effectLst/>
                          <a:latin typeface="Corbel"/>
                          <a:cs typeface="Corbel"/>
                        </a:rPr>
                        <a:t>Rating Scale</a:t>
                      </a:r>
                      <a:endParaRPr lang="en-US" sz="1200" dirty="0">
                        <a:solidFill>
                          <a:srgbClr val="FFFFFF"/>
                        </a:solidFill>
                        <a:effectLst/>
                        <a:latin typeface="Corbel"/>
                        <a:ea typeface="Calibri"/>
                        <a:cs typeface="Corbel"/>
                      </a:endParaRPr>
                    </a:p>
                  </a:txBody>
                  <a:tcPr marL="73025" marR="73025" marT="20479" marB="20479" anchor="ctr">
                    <a:solidFill>
                      <a:schemeClr val="tx1">
                        <a:lumMod val="65000"/>
                        <a:lumOff val="3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5559">
                <a:tc>
                  <a:txBody>
                    <a:bodyPr/>
                    <a:lstStyle/>
                    <a:p>
                      <a:pPr marL="0" marR="0" algn="l">
                        <a:lnSpc>
                          <a:spcPct val="115000"/>
                        </a:lnSpc>
                        <a:spcBef>
                          <a:spcPts val="0"/>
                        </a:spcBef>
                        <a:spcAft>
                          <a:spcPts val="0"/>
                        </a:spcAft>
                      </a:pPr>
                      <a:r>
                        <a:rPr lang="en-US" sz="1200" b="0" dirty="0">
                          <a:solidFill>
                            <a:srgbClr val="FFFFFF"/>
                          </a:solidFill>
                          <a:effectLst/>
                          <a:latin typeface="Corbel"/>
                          <a:cs typeface="Corbel"/>
                        </a:rPr>
                        <a:t>Partner excellence is rewarded appropriately by group leadership. </a:t>
                      </a:r>
                      <a:endParaRPr lang="en-US" sz="12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1</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2</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3</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4</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5</a:t>
                      </a:r>
                      <a:endParaRPr lang="en-US" sz="1200" dirty="0">
                        <a:solidFill>
                          <a:srgbClr val="595959"/>
                        </a:solidFill>
                        <a:effectLst/>
                        <a:latin typeface="Corbel"/>
                        <a:ea typeface="Calibri"/>
                        <a:cs typeface="Corbel"/>
                      </a:endParaRPr>
                    </a:p>
                  </a:txBody>
                  <a:tcPr marL="73025" marR="73025" marT="20479" marB="20479" anchor="ctr"/>
                </a:tc>
              </a:tr>
              <a:tr h="375559">
                <a:tc>
                  <a:txBody>
                    <a:bodyPr/>
                    <a:lstStyle/>
                    <a:p>
                      <a:pPr marL="0" marR="0" algn="l">
                        <a:lnSpc>
                          <a:spcPct val="115000"/>
                        </a:lnSpc>
                        <a:spcBef>
                          <a:spcPts val="0"/>
                        </a:spcBef>
                        <a:spcAft>
                          <a:spcPts val="0"/>
                        </a:spcAft>
                      </a:pPr>
                      <a:r>
                        <a:rPr lang="en-US" sz="1200" b="0" dirty="0">
                          <a:solidFill>
                            <a:srgbClr val="FFFFFF"/>
                          </a:solidFill>
                          <a:effectLst/>
                          <a:latin typeface="Corbel"/>
                          <a:cs typeface="Corbel"/>
                        </a:rPr>
                        <a:t>Incentives are aligned appropriately for quality, patient satisfaction, and citizenship. </a:t>
                      </a:r>
                      <a:endParaRPr lang="en-US" sz="12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1</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2</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3</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4</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5</a:t>
                      </a:r>
                      <a:endParaRPr lang="en-US" sz="1200" dirty="0">
                        <a:solidFill>
                          <a:srgbClr val="595959"/>
                        </a:solidFill>
                        <a:effectLst/>
                        <a:latin typeface="Corbel"/>
                        <a:ea typeface="Calibri"/>
                        <a:cs typeface="Corbel"/>
                      </a:endParaRPr>
                    </a:p>
                  </a:txBody>
                  <a:tcPr marL="73025" marR="73025" marT="20479" marB="20479" anchor="ctr"/>
                </a:tc>
              </a:tr>
              <a:tr h="508572">
                <a:tc>
                  <a:txBody>
                    <a:bodyPr/>
                    <a:lstStyle/>
                    <a:p>
                      <a:pPr marL="0" marR="0" algn="l">
                        <a:lnSpc>
                          <a:spcPct val="115000"/>
                        </a:lnSpc>
                        <a:spcBef>
                          <a:spcPts val="0"/>
                        </a:spcBef>
                        <a:spcAft>
                          <a:spcPts val="0"/>
                        </a:spcAft>
                      </a:pPr>
                      <a:r>
                        <a:rPr lang="en-US" sz="1200" b="0" dirty="0">
                          <a:solidFill>
                            <a:srgbClr val="FFFFFF"/>
                          </a:solidFill>
                          <a:effectLst/>
                          <a:latin typeface="Corbel"/>
                          <a:cs typeface="Corbel"/>
                        </a:rPr>
                        <a:t>There is a process in place to address rogue or isolated partners who do not 'fit' the partner excellence structure.</a:t>
                      </a:r>
                      <a:endParaRPr lang="en-US" sz="12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1</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2</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3</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4</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5</a:t>
                      </a:r>
                      <a:endParaRPr lang="en-US" sz="1200" dirty="0">
                        <a:solidFill>
                          <a:srgbClr val="595959"/>
                        </a:solidFill>
                        <a:effectLst/>
                        <a:latin typeface="Corbel"/>
                        <a:ea typeface="Calibri"/>
                        <a:cs typeface="Corbel"/>
                      </a:endParaRPr>
                    </a:p>
                  </a:txBody>
                  <a:tcPr marL="73025" marR="73025" marT="20479" marB="20479" anchor="ctr"/>
                </a:tc>
              </a:tr>
              <a:tr h="375559">
                <a:tc>
                  <a:txBody>
                    <a:bodyPr/>
                    <a:lstStyle/>
                    <a:p>
                      <a:pPr marL="0" marR="0" algn="l">
                        <a:lnSpc>
                          <a:spcPct val="115000"/>
                        </a:lnSpc>
                        <a:spcBef>
                          <a:spcPts val="0"/>
                        </a:spcBef>
                        <a:spcAft>
                          <a:spcPts val="0"/>
                        </a:spcAft>
                      </a:pPr>
                      <a:r>
                        <a:rPr lang="en-US" sz="1200" b="0" dirty="0">
                          <a:solidFill>
                            <a:srgbClr val="FFFFFF"/>
                          </a:solidFill>
                          <a:effectLst/>
                          <a:latin typeface="Corbel"/>
                          <a:cs typeface="Corbel"/>
                        </a:rPr>
                        <a:t>There is a process in place to drive collaborative planning and decision making.</a:t>
                      </a:r>
                      <a:endParaRPr lang="en-US" sz="12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1</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2</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3</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4</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5</a:t>
                      </a:r>
                      <a:endParaRPr lang="en-US" sz="1200" dirty="0">
                        <a:solidFill>
                          <a:srgbClr val="595959"/>
                        </a:solidFill>
                        <a:effectLst/>
                        <a:latin typeface="Corbel"/>
                        <a:ea typeface="Calibri"/>
                        <a:cs typeface="Corbel"/>
                      </a:endParaRPr>
                    </a:p>
                  </a:txBody>
                  <a:tcPr marL="73025" marR="73025" marT="20479" marB="20479" anchor="ctr"/>
                </a:tc>
              </a:tr>
              <a:tr h="458375">
                <a:tc>
                  <a:txBody>
                    <a:bodyPr/>
                    <a:lstStyle/>
                    <a:p>
                      <a:pPr marL="0" marR="0" algn="l">
                        <a:lnSpc>
                          <a:spcPct val="115000"/>
                        </a:lnSpc>
                        <a:spcBef>
                          <a:spcPts val="0"/>
                        </a:spcBef>
                        <a:spcAft>
                          <a:spcPts val="0"/>
                        </a:spcAft>
                      </a:pPr>
                      <a:r>
                        <a:rPr lang="en-US" sz="1200" b="0" dirty="0">
                          <a:solidFill>
                            <a:srgbClr val="FFFFFF"/>
                          </a:solidFill>
                          <a:effectLst/>
                          <a:latin typeface="Corbel"/>
                          <a:cs typeface="Corbel"/>
                        </a:rPr>
                        <a:t>Communication across the group is fluid, honest, and open. </a:t>
                      </a:r>
                      <a:endParaRPr lang="en-US" sz="12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1</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2</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3</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4</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5</a:t>
                      </a:r>
                      <a:endParaRPr lang="en-US" sz="1200" dirty="0">
                        <a:solidFill>
                          <a:srgbClr val="595959"/>
                        </a:solidFill>
                        <a:effectLst/>
                        <a:latin typeface="Corbel"/>
                        <a:ea typeface="Calibri"/>
                        <a:cs typeface="Corbel"/>
                      </a:endParaRPr>
                    </a:p>
                  </a:txBody>
                  <a:tcPr marL="73025" marR="73025" marT="20479" marB="20479" anchor="ctr"/>
                </a:tc>
              </a:tr>
              <a:tr h="375559">
                <a:tc>
                  <a:txBody>
                    <a:bodyPr/>
                    <a:lstStyle/>
                    <a:p>
                      <a:pPr marL="0" marR="0" algn="l">
                        <a:lnSpc>
                          <a:spcPct val="115000"/>
                        </a:lnSpc>
                        <a:spcBef>
                          <a:spcPts val="0"/>
                        </a:spcBef>
                        <a:spcAft>
                          <a:spcPts val="0"/>
                        </a:spcAft>
                      </a:pPr>
                      <a:r>
                        <a:rPr lang="en-US" sz="1200" b="0" dirty="0">
                          <a:solidFill>
                            <a:srgbClr val="FFFFFF"/>
                          </a:solidFill>
                          <a:effectLst/>
                          <a:latin typeface="Corbel"/>
                          <a:cs typeface="Corbel"/>
                        </a:rPr>
                        <a:t>There is a culture of accountability for leadership, MDs and staff. </a:t>
                      </a:r>
                      <a:endParaRPr lang="en-US" sz="1200" b="0" dirty="0">
                        <a:solidFill>
                          <a:srgbClr val="FFFFFF"/>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1</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2</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3</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4</a:t>
                      </a:r>
                      <a:endParaRPr lang="en-US" sz="1200" dirty="0">
                        <a:solidFill>
                          <a:srgbClr val="595959"/>
                        </a:solidFill>
                        <a:effectLst/>
                        <a:latin typeface="Corbel"/>
                        <a:ea typeface="Calibri"/>
                        <a:cs typeface="Corbel"/>
                      </a:endParaRPr>
                    </a:p>
                  </a:txBody>
                  <a:tcPr marL="73025" marR="73025" marT="20479" marB="20479" anchor="ctr"/>
                </a:tc>
                <a:tc>
                  <a:txBody>
                    <a:bodyPr/>
                    <a:lstStyle/>
                    <a:p>
                      <a:pPr marL="0" marR="0" algn="ctr">
                        <a:lnSpc>
                          <a:spcPct val="115000"/>
                        </a:lnSpc>
                        <a:spcBef>
                          <a:spcPts val="0"/>
                        </a:spcBef>
                        <a:spcAft>
                          <a:spcPts val="0"/>
                        </a:spcAft>
                      </a:pPr>
                      <a:r>
                        <a:rPr lang="en-US" sz="1200" dirty="0">
                          <a:solidFill>
                            <a:srgbClr val="595959"/>
                          </a:solidFill>
                          <a:effectLst/>
                          <a:latin typeface="Corbel"/>
                          <a:cs typeface="Corbel"/>
                        </a:rPr>
                        <a:t>5</a:t>
                      </a:r>
                      <a:endParaRPr lang="en-US" sz="1200" dirty="0">
                        <a:solidFill>
                          <a:srgbClr val="595959"/>
                        </a:solidFill>
                        <a:effectLst/>
                        <a:latin typeface="Corbel"/>
                        <a:ea typeface="Calibri"/>
                        <a:cs typeface="Corbel"/>
                      </a:endParaRPr>
                    </a:p>
                  </a:txBody>
                  <a:tcPr marL="73025" marR="73025" marT="20479" marB="20479" anchor="ctr"/>
                </a:tc>
              </a:tr>
            </a:tbl>
          </a:graphicData>
        </a:graphic>
      </p:graphicFrame>
    </p:spTree>
    <p:extLst>
      <p:ext uri="{BB962C8B-B14F-4D97-AF65-F5344CB8AC3E}">
        <p14:creationId xmlns:p14="http://schemas.microsoft.com/office/powerpoint/2010/main" val="268885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Success Factors</a:t>
            </a:r>
            <a:endParaRPr lang="en-US" dirty="0"/>
          </a:p>
        </p:txBody>
      </p:sp>
      <p:sp>
        <p:nvSpPr>
          <p:cNvPr id="6" name="Content Placeholder 5"/>
          <p:cNvSpPr>
            <a:spLocks noGrp="1"/>
          </p:cNvSpPr>
          <p:nvPr>
            <p:ph idx="1"/>
          </p:nvPr>
        </p:nvSpPr>
        <p:spPr>
          <a:xfrm>
            <a:off x="457200" y="1341640"/>
            <a:ext cx="8229600" cy="379355"/>
          </a:xfrm>
        </p:spPr>
        <p:txBody>
          <a:bodyPr>
            <a:normAutofit fontScale="92500"/>
          </a:bodyPr>
          <a:lstStyle/>
          <a:p>
            <a:pPr marL="0" indent="0">
              <a:buNone/>
            </a:pPr>
            <a:r>
              <a:rPr lang="en-US" b="1" dirty="0">
                <a:solidFill>
                  <a:srgbClr val="595959"/>
                </a:solidFill>
              </a:rPr>
              <a:t>Key success factors with effective group governance include, but are not limited to</a:t>
            </a:r>
            <a:r>
              <a:rPr lang="en-US" b="1" dirty="0" smtClean="0">
                <a:solidFill>
                  <a:srgbClr val="595959"/>
                </a:solidFill>
              </a:rPr>
              <a:t>:</a:t>
            </a:r>
            <a:endParaRPr lang="en-US" b="1" dirty="0">
              <a:solidFill>
                <a:srgbClr val="595959"/>
              </a:solidFill>
            </a:endParaRPr>
          </a:p>
        </p:txBody>
      </p:sp>
      <p:sp>
        <p:nvSpPr>
          <p:cNvPr id="4" name="Slide Number Placeholder 1"/>
          <p:cNvSpPr>
            <a:spLocks noGrp="1"/>
          </p:cNvSpPr>
          <p:nvPr>
            <p:ph type="sldNum" sz="quarter" idx="12"/>
          </p:nvPr>
        </p:nvSpPr>
        <p:spPr/>
        <p:txBody>
          <a:bodyPr/>
          <a:lstStyle/>
          <a:p>
            <a:fld id="{892CD560-82AA-9F4D-969F-FC3316F1C266}" type="slidenum">
              <a:rPr lang="en-US" smtClean="0"/>
              <a:t>15</a:t>
            </a:fld>
            <a:endParaRPr lang="en-US" dirty="0"/>
          </a:p>
        </p:txBody>
      </p:sp>
      <p:sp>
        <p:nvSpPr>
          <p:cNvPr id="7" name="Rounded Rectangle 6"/>
          <p:cNvSpPr/>
          <p:nvPr/>
        </p:nvSpPr>
        <p:spPr>
          <a:xfrm>
            <a:off x="457200" y="1785098"/>
            <a:ext cx="2663999" cy="1259999"/>
          </a:xfrm>
          <a:prstGeom prst="roundRect">
            <a:avLst/>
          </a:prstGeom>
          <a:solidFill>
            <a:srgbClr val="457A7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spcBef>
                <a:spcPts val="200"/>
              </a:spcBef>
              <a:spcAft>
                <a:spcPts val="200"/>
              </a:spcAft>
            </a:pPr>
            <a:r>
              <a:rPr lang="en-US" sz="1200" dirty="0" smtClean="0">
                <a:latin typeface="Corbel"/>
                <a:cs typeface="Corbel"/>
              </a:rPr>
              <a:t>Governing </a:t>
            </a:r>
            <a:r>
              <a:rPr lang="en-US" sz="1200" dirty="0">
                <a:latin typeface="Corbel"/>
                <a:cs typeface="Corbel"/>
              </a:rPr>
              <a:t>documents with clear lines of authority and decision making criteria.</a:t>
            </a:r>
          </a:p>
        </p:txBody>
      </p:sp>
      <p:sp>
        <p:nvSpPr>
          <p:cNvPr id="8" name="Rounded Rectangle 7"/>
          <p:cNvSpPr/>
          <p:nvPr/>
        </p:nvSpPr>
        <p:spPr>
          <a:xfrm>
            <a:off x="3240001" y="1785098"/>
            <a:ext cx="2663999" cy="1259999"/>
          </a:xfrm>
          <a:prstGeom prst="roundRect">
            <a:avLst/>
          </a:prstGeom>
          <a:solidFill>
            <a:srgbClr val="59595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spcBef>
                <a:spcPts val="200"/>
              </a:spcBef>
              <a:spcAft>
                <a:spcPts val="200"/>
              </a:spcAft>
            </a:pPr>
            <a:r>
              <a:rPr lang="en-US" sz="1200" dirty="0" smtClean="0">
                <a:latin typeface="Corbel"/>
                <a:cs typeface="Corbel"/>
              </a:rPr>
              <a:t>Effective </a:t>
            </a:r>
            <a:r>
              <a:rPr lang="en-US" sz="1200" dirty="0">
                <a:latin typeface="Corbel"/>
                <a:cs typeface="Corbel"/>
              </a:rPr>
              <a:t>delegation from the Board to several functional operating committees. Each committee should have its’ own charter and guiding principles.</a:t>
            </a:r>
          </a:p>
        </p:txBody>
      </p:sp>
      <p:sp>
        <p:nvSpPr>
          <p:cNvPr id="9" name="Rounded Rectangle 8"/>
          <p:cNvSpPr/>
          <p:nvPr/>
        </p:nvSpPr>
        <p:spPr>
          <a:xfrm>
            <a:off x="6022802" y="1785098"/>
            <a:ext cx="2663999" cy="1259999"/>
          </a:xfrm>
          <a:prstGeom prst="roundRect">
            <a:avLst/>
          </a:prstGeom>
          <a:solidFill>
            <a:srgbClr val="457A7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spcBef>
                <a:spcPts val="200"/>
              </a:spcBef>
              <a:spcAft>
                <a:spcPts val="200"/>
              </a:spcAft>
            </a:pPr>
            <a:r>
              <a:rPr lang="en-US" sz="1200" dirty="0" smtClean="0">
                <a:latin typeface="Corbel"/>
                <a:cs typeface="Corbel"/>
              </a:rPr>
              <a:t>Accountability </a:t>
            </a:r>
            <a:r>
              <a:rPr lang="en-US" sz="1200" dirty="0">
                <a:latin typeface="Corbel"/>
                <a:cs typeface="Corbel"/>
              </a:rPr>
              <a:t>from each operating committee to the Board for regular communications including status reports on key committee initiatives.</a:t>
            </a:r>
          </a:p>
        </p:txBody>
      </p:sp>
      <p:sp>
        <p:nvSpPr>
          <p:cNvPr id="10" name="Rounded Rectangle 9"/>
          <p:cNvSpPr/>
          <p:nvPr/>
        </p:nvSpPr>
        <p:spPr>
          <a:xfrm>
            <a:off x="457200" y="3159307"/>
            <a:ext cx="2663999" cy="1259999"/>
          </a:xfrm>
          <a:prstGeom prst="roundRect">
            <a:avLst/>
          </a:prstGeom>
          <a:solidFill>
            <a:srgbClr val="59595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spcBef>
                <a:spcPts val="200"/>
              </a:spcBef>
              <a:spcAft>
                <a:spcPts val="200"/>
              </a:spcAft>
            </a:pPr>
            <a:r>
              <a:rPr lang="en-US" sz="1200" dirty="0" smtClean="0">
                <a:latin typeface="Corbel"/>
                <a:cs typeface="Corbel"/>
              </a:rPr>
              <a:t>Board </a:t>
            </a:r>
            <a:r>
              <a:rPr lang="en-US" sz="1200" dirty="0">
                <a:latin typeface="Corbel"/>
                <a:cs typeface="Corbel"/>
              </a:rPr>
              <a:t>commitment to providing resources and support to develop the business skills and strengths of the leadership team. </a:t>
            </a:r>
          </a:p>
        </p:txBody>
      </p:sp>
      <p:sp>
        <p:nvSpPr>
          <p:cNvPr id="11" name="Rounded Rectangle 10"/>
          <p:cNvSpPr/>
          <p:nvPr/>
        </p:nvSpPr>
        <p:spPr>
          <a:xfrm>
            <a:off x="3240001" y="3159307"/>
            <a:ext cx="2663999" cy="1259999"/>
          </a:xfrm>
          <a:prstGeom prst="roundRect">
            <a:avLst/>
          </a:prstGeom>
          <a:solidFill>
            <a:srgbClr val="457A7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spcBef>
                <a:spcPts val="200"/>
              </a:spcBef>
              <a:spcAft>
                <a:spcPts val="200"/>
              </a:spcAft>
            </a:pPr>
            <a:r>
              <a:rPr lang="en-US" sz="1200" dirty="0" smtClean="0">
                <a:latin typeface="Corbel"/>
                <a:cs typeface="Corbel"/>
              </a:rPr>
              <a:t>A </a:t>
            </a:r>
            <a:r>
              <a:rPr lang="en-US" sz="1200" dirty="0">
                <a:latin typeface="Corbel"/>
                <a:cs typeface="Corbel"/>
              </a:rPr>
              <a:t>well-thought out succession plan focused on developing a leadership “bench” that will insure long-term stability in leadership and management of the practice.</a:t>
            </a:r>
          </a:p>
        </p:txBody>
      </p:sp>
      <p:sp>
        <p:nvSpPr>
          <p:cNvPr id="12" name="Rounded Rectangle 11"/>
          <p:cNvSpPr/>
          <p:nvPr/>
        </p:nvSpPr>
        <p:spPr>
          <a:xfrm>
            <a:off x="6022802" y="3159307"/>
            <a:ext cx="2663999" cy="1259999"/>
          </a:xfrm>
          <a:prstGeom prst="roundRect">
            <a:avLst/>
          </a:prstGeom>
          <a:solidFill>
            <a:srgbClr val="59595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500"/>
              </a:lnSpc>
              <a:spcBef>
                <a:spcPts val="200"/>
              </a:spcBef>
              <a:spcAft>
                <a:spcPts val="200"/>
              </a:spcAft>
            </a:pPr>
            <a:r>
              <a:rPr lang="en-US" sz="1200" dirty="0" smtClean="0">
                <a:latin typeface="Corbel"/>
                <a:cs typeface="Corbel"/>
              </a:rPr>
              <a:t>Board </a:t>
            </a:r>
            <a:r>
              <a:rPr lang="en-US" sz="1200" dirty="0">
                <a:latin typeface="Corbel"/>
                <a:cs typeface="Corbel"/>
              </a:rPr>
              <a:t>commitment to a formal strategic planning process that will bring continued focus on the company’s vision, mission, core values, strategies, and tactics. </a:t>
            </a:r>
          </a:p>
        </p:txBody>
      </p:sp>
    </p:spTree>
    <p:extLst>
      <p:ext uri="{BB962C8B-B14F-4D97-AF65-F5344CB8AC3E}">
        <p14:creationId xmlns:p14="http://schemas.microsoft.com/office/powerpoint/2010/main" val="3650795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200" dirty="0" smtClean="0"/>
              <a:t>Strong Leadership: A Key to Successful Healthcare Management </a:t>
            </a:r>
            <a:endParaRPr lang="en-US" sz="2200" dirty="0"/>
          </a:p>
        </p:txBody>
      </p:sp>
      <p:sp>
        <p:nvSpPr>
          <p:cNvPr id="6" name="Content Placeholder 5"/>
          <p:cNvSpPr>
            <a:spLocks noGrp="1"/>
          </p:cNvSpPr>
          <p:nvPr>
            <p:ph idx="1"/>
          </p:nvPr>
        </p:nvSpPr>
        <p:spPr>
          <a:xfrm>
            <a:off x="457200" y="1447801"/>
            <a:ext cx="8229600" cy="636302"/>
          </a:xfrm>
        </p:spPr>
        <p:txBody>
          <a:bodyPr>
            <a:normAutofit/>
          </a:bodyPr>
          <a:lstStyle/>
          <a:p>
            <a:pPr marL="0" indent="0">
              <a:buNone/>
            </a:pPr>
            <a:r>
              <a:rPr lang="en-US" sz="1500" b="1" dirty="0"/>
              <a:t>As mentioned, having a strong, visionary leader or leaders is one of the biggest defining factors of successful urology group practices. Effective leaders should have the following qualities</a:t>
            </a:r>
            <a:r>
              <a:rPr lang="en-US" sz="1500" b="1" dirty="0" smtClean="0"/>
              <a:t>:</a:t>
            </a:r>
            <a:endParaRPr lang="en-US" sz="1500" b="1" dirty="0"/>
          </a:p>
        </p:txBody>
      </p:sp>
      <p:sp>
        <p:nvSpPr>
          <p:cNvPr id="4" name="Slide Number Placeholder 1"/>
          <p:cNvSpPr>
            <a:spLocks noGrp="1"/>
          </p:cNvSpPr>
          <p:nvPr>
            <p:ph type="sldNum" sz="quarter" idx="12"/>
          </p:nvPr>
        </p:nvSpPr>
        <p:spPr/>
        <p:txBody>
          <a:bodyPr/>
          <a:lstStyle/>
          <a:p>
            <a:fld id="{892CD560-82AA-9F4D-969F-FC3316F1C266}" type="slidenum">
              <a:rPr lang="en-US" smtClean="0"/>
              <a:t>16</a:t>
            </a:fld>
            <a:endParaRPr lang="en-US" dirty="0"/>
          </a:p>
        </p:txBody>
      </p:sp>
      <p:sp>
        <p:nvSpPr>
          <p:cNvPr id="8" name="Content Placeholder 5"/>
          <p:cNvSpPr txBox="1">
            <a:spLocks/>
          </p:cNvSpPr>
          <p:nvPr/>
        </p:nvSpPr>
        <p:spPr>
          <a:xfrm>
            <a:off x="457200" y="2390072"/>
            <a:ext cx="1411980" cy="807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smtClean="0"/>
              <a:t>Adhere to influential and authoritative, but benevolent leadership principles. </a:t>
            </a:r>
            <a:endParaRPr lang="en-US" sz="1100" dirty="0"/>
          </a:p>
        </p:txBody>
      </p:sp>
      <p:sp>
        <p:nvSpPr>
          <p:cNvPr id="9" name="Content Placeholder 5"/>
          <p:cNvSpPr txBox="1">
            <a:spLocks/>
          </p:cNvSpPr>
          <p:nvPr/>
        </p:nvSpPr>
        <p:spPr>
          <a:xfrm>
            <a:off x="2011919" y="2390071"/>
            <a:ext cx="1413281" cy="6904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solidFill>
                  <a:schemeClr val="accent1"/>
                </a:solidFill>
              </a:rPr>
              <a:t>Motivate, inspire, and influence physicians and staff.</a:t>
            </a:r>
          </a:p>
        </p:txBody>
      </p:sp>
      <p:sp>
        <p:nvSpPr>
          <p:cNvPr id="10" name="Content Placeholder 5"/>
          <p:cNvSpPr txBox="1">
            <a:spLocks/>
          </p:cNvSpPr>
          <p:nvPr/>
        </p:nvSpPr>
        <p:spPr>
          <a:xfrm>
            <a:off x="3567939" y="2390071"/>
            <a:ext cx="2203507" cy="807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t>Own conflict resolution management and work effectively toward successful outcomes with administrative personnel. </a:t>
            </a:r>
          </a:p>
        </p:txBody>
      </p:sp>
      <p:sp>
        <p:nvSpPr>
          <p:cNvPr id="11" name="Content Placeholder 5"/>
          <p:cNvSpPr txBox="1">
            <a:spLocks/>
          </p:cNvSpPr>
          <p:nvPr/>
        </p:nvSpPr>
        <p:spPr>
          <a:xfrm>
            <a:off x="5914185" y="2390071"/>
            <a:ext cx="1589129" cy="807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solidFill>
                  <a:schemeClr val="accent1"/>
                </a:solidFill>
              </a:rPr>
              <a:t>Innovate toward strategies for creation of best practices and optimal group efforts. </a:t>
            </a:r>
          </a:p>
        </p:txBody>
      </p:sp>
      <p:sp>
        <p:nvSpPr>
          <p:cNvPr id="12" name="Content Placeholder 5"/>
          <p:cNvSpPr txBox="1">
            <a:spLocks/>
          </p:cNvSpPr>
          <p:nvPr/>
        </p:nvSpPr>
        <p:spPr>
          <a:xfrm>
            <a:off x="7646052" y="2390071"/>
            <a:ext cx="1040748" cy="807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t>Focus on improving health care outcomes.</a:t>
            </a:r>
          </a:p>
        </p:txBody>
      </p:sp>
      <p:sp>
        <p:nvSpPr>
          <p:cNvPr id="13" name="Content Placeholder 5"/>
          <p:cNvSpPr txBox="1">
            <a:spLocks/>
          </p:cNvSpPr>
          <p:nvPr/>
        </p:nvSpPr>
        <p:spPr>
          <a:xfrm>
            <a:off x="457200" y="3497255"/>
            <a:ext cx="2057074" cy="84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solidFill>
                  <a:schemeClr val="accent1"/>
                </a:solidFill>
              </a:rPr>
              <a:t>Focus on providing opportunities for employee development while attaining financial and operational results. </a:t>
            </a:r>
          </a:p>
        </p:txBody>
      </p:sp>
      <p:sp>
        <p:nvSpPr>
          <p:cNvPr id="14" name="Content Placeholder 5"/>
          <p:cNvSpPr txBox="1">
            <a:spLocks/>
          </p:cNvSpPr>
          <p:nvPr/>
        </p:nvSpPr>
        <p:spPr>
          <a:xfrm>
            <a:off x="2813653" y="3497255"/>
            <a:ext cx="2155744" cy="846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t>Develop leadership opportunities for other members of the team and find creative solutions to short and long-term challenges. </a:t>
            </a:r>
          </a:p>
        </p:txBody>
      </p:sp>
      <p:sp>
        <p:nvSpPr>
          <p:cNvPr id="15" name="Content Placeholder 5"/>
          <p:cNvSpPr txBox="1">
            <a:spLocks/>
          </p:cNvSpPr>
          <p:nvPr/>
        </p:nvSpPr>
        <p:spPr>
          <a:xfrm>
            <a:off x="5268776" y="3497254"/>
            <a:ext cx="1589129" cy="7946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solidFill>
                  <a:schemeClr val="accent1"/>
                </a:solidFill>
              </a:rPr>
              <a:t>Develop confident, principled and ethical ways to approach their job responsibilities. </a:t>
            </a:r>
          </a:p>
        </p:txBody>
      </p:sp>
      <p:sp>
        <p:nvSpPr>
          <p:cNvPr id="16" name="Content Placeholder 5"/>
          <p:cNvSpPr txBox="1">
            <a:spLocks/>
          </p:cNvSpPr>
          <p:nvPr/>
        </p:nvSpPr>
        <p:spPr>
          <a:xfrm>
            <a:off x="7157283" y="3497254"/>
            <a:ext cx="1444543" cy="6709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100" dirty="0"/>
              <a:t>Garner the respect of leadership, physicians, and staff. </a:t>
            </a:r>
          </a:p>
        </p:txBody>
      </p:sp>
      <p:sp>
        <p:nvSpPr>
          <p:cNvPr id="17" name="Content Placeholder 5"/>
          <p:cNvSpPr txBox="1">
            <a:spLocks/>
          </p:cNvSpPr>
          <p:nvPr/>
        </p:nvSpPr>
        <p:spPr>
          <a:xfrm>
            <a:off x="834943" y="2084103"/>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1</a:t>
            </a:r>
            <a:endParaRPr lang="en-US" sz="1500" b="1" dirty="0"/>
          </a:p>
        </p:txBody>
      </p:sp>
      <p:sp>
        <p:nvSpPr>
          <p:cNvPr id="18" name="Content Placeholder 5"/>
          <p:cNvSpPr txBox="1">
            <a:spLocks/>
          </p:cNvSpPr>
          <p:nvPr/>
        </p:nvSpPr>
        <p:spPr>
          <a:xfrm>
            <a:off x="2384994" y="2084103"/>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2</a:t>
            </a:r>
            <a:endParaRPr lang="en-US" sz="1500" b="1" dirty="0"/>
          </a:p>
        </p:txBody>
      </p:sp>
      <p:sp>
        <p:nvSpPr>
          <p:cNvPr id="19" name="Content Placeholder 5"/>
          <p:cNvSpPr txBox="1">
            <a:spLocks/>
          </p:cNvSpPr>
          <p:nvPr/>
        </p:nvSpPr>
        <p:spPr>
          <a:xfrm>
            <a:off x="4384430" y="2084103"/>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3</a:t>
            </a:r>
            <a:endParaRPr lang="en-US" sz="1500" b="1" dirty="0"/>
          </a:p>
        </p:txBody>
      </p:sp>
      <p:sp>
        <p:nvSpPr>
          <p:cNvPr id="20" name="Content Placeholder 5"/>
          <p:cNvSpPr txBox="1">
            <a:spLocks/>
          </p:cNvSpPr>
          <p:nvPr/>
        </p:nvSpPr>
        <p:spPr>
          <a:xfrm>
            <a:off x="6442481" y="2084103"/>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4</a:t>
            </a:r>
            <a:endParaRPr lang="en-US" sz="1500" b="1" dirty="0"/>
          </a:p>
        </p:txBody>
      </p:sp>
      <p:sp>
        <p:nvSpPr>
          <p:cNvPr id="21" name="Content Placeholder 5"/>
          <p:cNvSpPr txBox="1">
            <a:spLocks/>
          </p:cNvSpPr>
          <p:nvPr/>
        </p:nvSpPr>
        <p:spPr>
          <a:xfrm>
            <a:off x="7849250" y="2084103"/>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5</a:t>
            </a:r>
            <a:endParaRPr lang="en-US" sz="1500" b="1" dirty="0"/>
          </a:p>
        </p:txBody>
      </p:sp>
      <p:sp>
        <p:nvSpPr>
          <p:cNvPr id="22" name="Content Placeholder 5"/>
          <p:cNvSpPr txBox="1">
            <a:spLocks/>
          </p:cNvSpPr>
          <p:nvPr/>
        </p:nvSpPr>
        <p:spPr>
          <a:xfrm>
            <a:off x="1163189" y="3288978"/>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6</a:t>
            </a:r>
            <a:endParaRPr lang="en-US" sz="1500" b="1" dirty="0"/>
          </a:p>
        </p:txBody>
      </p:sp>
      <p:sp>
        <p:nvSpPr>
          <p:cNvPr id="24" name="Content Placeholder 5"/>
          <p:cNvSpPr txBox="1">
            <a:spLocks/>
          </p:cNvSpPr>
          <p:nvPr/>
        </p:nvSpPr>
        <p:spPr>
          <a:xfrm>
            <a:off x="3567939" y="3288978"/>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7</a:t>
            </a:r>
            <a:endParaRPr lang="en-US" sz="1500" b="1" dirty="0"/>
          </a:p>
        </p:txBody>
      </p:sp>
      <p:sp>
        <p:nvSpPr>
          <p:cNvPr id="25" name="Content Placeholder 5"/>
          <p:cNvSpPr txBox="1">
            <a:spLocks/>
          </p:cNvSpPr>
          <p:nvPr/>
        </p:nvSpPr>
        <p:spPr>
          <a:xfrm>
            <a:off x="5764838" y="3288978"/>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8</a:t>
            </a:r>
            <a:endParaRPr lang="en-US" sz="1500" b="1" dirty="0"/>
          </a:p>
        </p:txBody>
      </p:sp>
      <p:sp>
        <p:nvSpPr>
          <p:cNvPr id="26" name="Content Placeholder 5"/>
          <p:cNvSpPr txBox="1">
            <a:spLocks/>
          </p:cNvSpPr>
          <p:nvPr/>
        </p:nvSpPr>
        <p:spPr>
          <a:xfrm>
            <a:off x="7521004" y="3288978"/>
            <a:ext cx="656492" cy="3171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500" b="1" dirty="0" smtClean="0"/>
              <a:t>9</a:t>
            </a:r>
            <a:endParaRPr lang="en-US" sz="1500" b="1" dirty="0"/>
          </a:p>
        </p:txBody>
      </p:sp>
    </p:spTree>
    <p:extLst>
      <p:ext uri="{BB962C8B-B14F-4D97-AF65-F5344CB8AC3E}">
        <p14:creationId xmlns:p14="http://schemas.microsoft.com/office/powerpoint/2010/main" val="206275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Compensation Structures Must Be Clear and Comprehensive  </a:t>
            </a:r>
            <a:endParaRPr lang="en-US" sz="2400" dirty="0"/>
          </a:p>
        </p:txBody>
      </p:sp>
      <p:sp>
        <p:nvSpPr>
          <p:cNvPr id="5" name="Content Placeholder 4"/>
          <p:cNvSpPr>
            <a:spLocks noGrp="1"/>
          </p:cNvSpPr>
          <p:nvPr>
            <p:ph idx="1"/>
          </p:nvPr>
        </p:nvSpPr>
        <p:spPr>
          <a:xfrm>
            <a:off x="457200" y="1447801"/>
            <a:ext cx="8229601" cy="440917"/>
          </a:xfrm>
        </p:spPr>
        <p:txBody>
          <a:bodyPr>
            <a:normAutofit/>
          </a:bodyPr>
          <a:lstStyle/>
          <a:p>
            <a:pPr marL="0" indent="0">
              <a:buClr>
                <a:schemeClr val="tx2"/>
              </a:buClr>
              <a:buNone/>
            </a:pPr>
            <a:r>
              <a:rPr lang="en-US" b="1" dirty="0"/>
              <a:t> </a:t>
            </a:r>
            <a:r>
              <a:rPr lang="en-US" b="1" dirty="0" smtClean="0"/>
              <a:t>The </a:t>
            </a:r>
            <a:r>
              <a:rPr lang="en-US" b="1" dirty="0"/>
              <a:t>keys to success in designing a compensation structure include</a:t>
            </a:r>
            <a:r>
              <a:rPr lang="en-US" b="1" dirty="0" smtClean="0"/>
              <a:t>:</a:t>
            </a:r>
            <a:endParaRPr lang="en-US" b="1" dirty="0"/>
          </a:p>
        </p:txBody>
      </p:sp>
      <p:sp>
        <p:nvSpPr>
          <p:cNvPr id="4" name="Slide Number Placeholder 1"/>
          <p:cNvSpPr>
            <a:spLocks noGrp="1"/>
          </p:cNvSpPr>
          <p:nvPr>
            <p:ph type="sldNum" sz="quarter" idx="12"/>
          </p:nvPr>
        </p:nvSpPr>
        <p:spPr/>
        <p:txBody>
          <a:bodyPr/>
          <a:lstStyle/>
          <a:p>
            <a:fld id="{892CD560-82AA-9F4D-969F-FC3316F1C266}" type="slidenum">
              <a:rPr lang="en-US" smtClean="0"/>
              <a:t>17</a:t>
            </a:fld>
            <a:endParaRPr lang="en-US" dirty="0"/>
          </a:p>
        </p:txBody>
      </p:sp>
      <p:sp>
        <p:nvSpPr>
          <p:cNvPr id="6" name="Content Placeholder 4"/>
          <p:cNvSpPr txBox="1">
            <a:spLocks/>
          </p:cNvSpPr>
          <p:nvPr/>
        </p:nvSpPr>
        <p:spPr>
          <a:xfrm>
            <a:off x="457200" y="1877645"/>
            <a:ext cx="5990491" cy="26361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800"/>
              </a:lnSpc>
              <a:spcBef>
                <a:spcPts val="300"/>
              </a:spcBef>
              <a:spcAft>
                <a:spcPts val="300"/>
              </a:spcAft>
              <a:buClr>
                <a:schemeClr val="tx2"/>
              </a:buClr>
              <a:buFont typeface="+mj-lt"/>
              <a:buAutoNum type="arabicPeriod"/>
            </a:pPr>
            <a:r>
              <a:rPr lang="en-US" sz="1400" dirty="0" smtClean="0"/>
              <a:t>Align the plan with the group’s vision and values. </a:t>
            </a:r>
          </a:p>
          <a:p>
            <a:pPr>
              <a:lnSpc>
                <a:spcPts val="1800"/>
              </a:lnSpc>
              <a:spcBef>
                <a:spcPts val="300"/>
              </a:spcBef>
              <a:spcAft>
                <a:spcPts val="300"/>
              </a:spcAft>
              <a:buClr>
                <a:schemeClr val="tx2"/>
              </a:buClr>
              <a:buFont typeface="+mj-lt"/>
              <a:buAutoNum type="arabicPeriod"/>
            </a:pPr>
            <a:r>
              <a:rPr lang="en-US" sz="1400" dirty="0" smtClean="0"/>
              <a:t>Recognize individual differences in production and resource consumption. </a:t>
            </a:r>
          </a:p>
          <a:p>
            <a:pPr>
              <a:lnSpc>
                <a:spcPts val="1800"/>
              </a:lnSpc>
              <a:spcBef>
                <a:spcPts val="300"/>
              </a:spcBef>
              <a:spcAft>
                <a:spcPts val="300"/>
              </a:spcAft>
              <a:buClr>
                <a:schemeClr val="tx2"/>
              </a:buClr>
              <a:buFont typeface="+mj-lt"/>
              <a:buAutoNum type="arabicPeriod"/>
            </a:pPr>
            <a:r>
              <a:rPr lang="en-US" sz="1400" dirty="0" smtClean="0"/>
              <a:t>Promote transparency and accountability and as such, encourage shareholders to continually strive for improvement in patient care and practice efficiency.</a:t>
            </a:r>
          </a:p>
          <a:p>
            <a:pPr>
              <a:lnSpc>
                <a:spcPts val="1800"/>
              </a:lnSpc>
              <a:spcBef>
                <a:spcPts val="300"/>
              </a:spcBef>
              <a:spcAft>
                <a:spcPts val="300"/>
              </a:spcAft>
              <a:buClr>
                <a:schemeClr val="tx2"/>
              </a:buClr>
              <a:buFont typeface="+mj-lt"/>
              <a:buAutoNum type="arabicPeriod"/>
            </a:pPr>
            <a:r>
              <a:rPr lang="en-US" sz="1400" dirty="0" smtClean="0"/>
              <a:t>Share the risk and benefit of investments made in passive income sources such as an ambulatory surgical center and employed non-owner providers.</a:t>
            </a:r>
          </a:p>
          <a:p>
            <a:pPr>
              <a:lnSpc>
                <a:spcPts val="1800"/>
              </a:lnSpc>
              <a:spcBef>
                <a:spcPts val="300"/>
              </a:spcBef>
              <a:spcAft>
                <a:spcPts val="300"/>
              </a:spcAft>
              <a:buClr>
                <a:schemeClr val="tx2"/>
              </a:buClr>
              <a:buFont typeface="+mj-lt"/>
              <a:buAutoNum type="arabicPeriod"/>
            </a:pPr>
            <a:r>
              <a:rPr lang="en-US" sz="1400" dirty="0" smtClean="0"/>
              <a:t>Avoid making the plan too complicated to administer or requiring continuous tweaks to satisfy individual shareholder requests. </a:t>
            </a:r>
            <a:endParaRPr lang="en-US" sz="1400" dirty="0"/>
          </a:p>
        </p:txBody>
      </p:sp>
      <p:pic>
        <p:nvPicPr>
          <p:cNvPr id="7" name="Picture 6" descr="Key_to_success_512.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06718" y="2072745"/>
            <a:ext cx="2636390" cy="2636390"/>
          </a:xfrm>
          <a:prstGeom prst="rect">
            <a:avLst/>
          </a:prstGeom>
        </p:spPr>
      </p:pic>
    </p:spTree>
    <p:extLst>
      <p:ext uri="{BB962C8B-B14F-4D97-AF65-F5344CB8AC3E}">
        <p14:creationId xmlns:p14="http://schemas.microsoft.com/office/powerpoint/2010/main" val="281953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351128"/>
            <a:ext cx="8229601" cy="1927795"/>
          </a:xfrm>
          <a:prstGeom prst="rect">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Model #1: Productivity with Shared Resource Allocation  </a:t>
            </a:r>
            <a:endParaRPr lang="en-US" dirty="0"/>
          </a:p>
        </p:txBody>
      </p:sp>
      <p:sp>
        <p:nvSpPr>
          <p:cNvPr id="5" name="Content Placeholder 4"/>
          <p:cNvSpPr>
            <a:spLocks noGrp="1"/>
          </p:cNvSpPr>
          <p:nvPr>
            <p:ph idx="1"/>
          </p:nvPr>
        </p:nvSpPr>
        <p:spPr>
          <a:xfrm>
            <a:off x="704689" y="2566055"/>
            <a:ext cx="1757157" cy="1895230"/>
          </a:xfrm>
        </p:spPr>
        <p:txBody>
          <a:bodyPr>
            <a:normAutofit/>
          </a:bodyPr>
          <a:lstStyle/>
          <a:p>
            <a:pPr marL="0" indent="0">
              <a:buNone/>
            </a:pPr>
            <a:r>
              <a:rPr lang="en-US" sz="1400" dirty="0">
                <a:solidFill>
                  <a:schemeClr val="bg1"/>
                </a:solidFill>
              </a:rPr>
              <a:t>The first model is one where revenue from all sources is pooled, overhead is paid “off the top” and profits are shared between the owners. </a:t>
            </a:r>
          </a:p>
        </p:txBody>
      </p:sp>
      <p:sp>
        <p:nvSpPr>
          <p:cNvPr id="4" name="Slide Number Placeholder 1"/>
          <p:cNvSpPr>
            <a:spLocks noGrp="1"/>
          </p:cNvSpPr>
          <p:nvPr>
            <p:ph type="sldNum" sz="quarter" idx="12"/>
          </p:nvPr>
        </p:nvSpPr>
        <p:spPr/>
        <p:txBody>
          <a:bodyPr/>
          <a:lstStyle/>
          <a:p>
            <a:fld id="{892CD560-82AA-9F4D-969F-FC3316F1C266}" type="slidenum">
              <a:rPr lang="en-US" smtClean="0"/>
              <a:t>18</a:t>
            </a:fld>
            <a:endParaRPr lang="en-US" dirty="0"/>
          </a:p>
        </p:txBody>
      </p:sp>
      <p:sp>
        <p:nvSpPr>
          <p:cNvPr id="6" name="Content Placeholder 4"/>
          <p:cNvSpPr txBox="1">
            <a:spLocks/>
          </p:cNvSpPr>
          <p:nvPr/>
        </p:nvSpPr>
        <p:spPr>
          <a:xfrm>
            <a:off x="2709333" y="2566055"/>
            <a:ext cx="5814649" cy="16477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chemeClr val="bg1"/>
                </a:solidFill>
              </a:rPr>
              <a:t>With this type of model there is some variability among groups in terms of how the net profits are shared. In most instances, some agreed upon percentage of net income is shared equally with the remainder allocated based on the individual production of the shareholders. In most instances, production is measured based on net collections (gross receipts minus patient refunds). The work component of Medicare Relative Value Units (RVUs) traditionally is used as a measure of productivity. </a:t>
            </a:r>
          </a:p>
        </p:txBody>
      </p:sp>
      <p:cxnSp>
        <p:nvCxnSpPr>
          <p:cNvPr id="10" name="Straight Connector 9"/>
          <p:cNvCxnSpPr/>
          <p:nvPr/>
        </p:nvCxnSpPr>
        <p:spPr>
          <a:xfrm flipV="1">
            <a:off x="2546514" y="2533486"/>
            <a:ext cx="0" cy="1647744"/>
          </a:xfrm>
          <a:prstGeom prst="line">
            <a:avLst/>
          </a:prstGeom>
          <a:ln w="6350" cmpd="sng">
            <a:solidFill>
              <a:schemeClr val="bg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Content Placeholder 5"/>
          <p:cNvSpPr txBox="1">
            <a:spLocks/>
          </p:cNvSpPr>
          <p:nvPr/>
        </p:nvSpPr>
        <p:spPr>
          <a:xfrm>
            <a:off x="457200" y="1447801"/>
            <a:ext cx="8229600" cy="13331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smtClean="0"/>
              <a:t>There are two primary compensation models most often seen in urology group practices.</a:t>
            </a:r>
            <a:endParaRPr lang="en-US" sz="1600" b="1" dirty="0"/>
          </a:p>
        </p:txBody>
      </p:sp>
      <p:pic>
        <p:nvPicPr>
          <p:cNvPr id="3" name="Picture 2" descr="Users_communication_512.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6609" y="1856152"/>
            <a:ext cx="721294" cy="721294"/>
          </a:xfrm>
          <a:prstGeom prst="rect">
            <a:avLst/>
          </a:prstGeom>
        </p:spPr>
      </p:pic>
      <p:pic>
        <p:nvPicPr>
          <p:cNvPr id="12" name="Picture 11" descr="Value_Pointer_512.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24506" y="1655072"/>
            <a:ext cx="1184519" cy="1184519"/>
          </a:xfrm>
          <a:prstGeom prst="rect">
            <a:avLst/>
          </a:prstGeom>
        </p:spPr>
      </p:pic>
    </p:spTree>
    <p:extLst>
      <p:ext uri="{BB962C8B-B14F-4D97-AF65-F5344CB8AC3E}">
        <p14:creationId xmlns:p14="http://schemas.microsoft.com/office/powerpoint/2010/main" val="415025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545492" y="278193"/>
            <a:ext cx="6067995" cy="4267756"/>
          </a:xfrm>
          <a:prstGeom prst="rect">
            <a:avLst/>
          </a:prstGeom>
          <a:ln>
            <a:solidFill>
              <a:schemeClr val="tx1"/>
            </a:solidFill>
          </a:ln>
          <a:effectLst>
            <a:outerShdw blurRad="50800" dist="38100" dir="5400000" algn="t" rotWithShape="0">
              <a:prstClr val="black">
                <a:alpha val="40000"/>
              </a:prstClr>
            </a:outerShdw>
          </a:effectLst>
        </p:spPr>
      </p:pic>
      <p:sp>
        <p:nvSpPr>
          <p:cNvPr id="4" name="Slide Number Placeholder 1"/>
          <p:cNvSpPr>
            <a:spLocks noGrp="1"/>
          </p:cNvSpPr>
          <p:nvPr>
            <p:ph type="sldNum" sz="quarter" idx="12"/>
          </p:nvPr>
        </p:nvSpPr>
        <p:spPr>
          <a:xfrm>
            <a:off x="8237108" y="4624468"/>
            <a:ext cx="449693" cy="273844"/>
          </a:xfrm>
        </p:spPr>
        <p:txBody>
          <a:bodyPr/>
          <a:lstStyle/>
          <a:p>
            <a:fld id="{892CD560-82AA-9F4D-969F-FC3316F1C266}" type="slidenum">
              <a:rPr lang="en-US" smtClean="0"/>
              <a:t>19</a:t>
            </a:fld>
            <a:endParaRPr lang="en-US" dirty="0"/>
          </a:p>
        </p:txBody>
      </p:sp>
    </p:spTree>
    <p:extLst>
      <p:ext uri="{BB962C8B-B14F-4D97-AF65-F5344CB8AC3E}">
        <p14:creationId xmlns:p14="http://schemas.microsoft.com/office/powerpoint/2010/main" val="153384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257300"/>
            <a:ext cx="8229600" cy="342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spcAft>
                <a:spcPts val="0"/>
              </a:spcAft>
              <a:buSzPct val="150000"/>
              <a:buBlip>
                <a:blip r:embed="rId3"/>
              </a:buBlip>
            </a:pPr>
            <a:endParaRPr lang="en-US" sz="1900" dirty="0">
              <a:solidFill>
                <a:srgbClr val="393939"/>
              </a:solidFill>
              <a:latin typeface="Calibri"/>
              <a:cs typeface="Calibri"/>
            </a:endParaRPr>
          </a:p>
        </p:txBody>
      </p:sp>
      <p:sp>
        <p:nvSpPr>
          <p:cNvPr id="9" name="Title 1"/>
          <p:cNvSpPr>
            <a:spLocks noGrp="1"/>
          </p:cNvSpPr>
          <p:nvPr>
            <p:ph type="title"/>
          </p:nvPr>
        </p:nvSpPr>
        <p:spPr>
          <a:prstGeom prst="rect">
            <a:avLst/>
          </a:prstGeom>
        </p:spPr>
        <p:txBody>
          <a:bodyPr>
            <a:normAutofit/>
          </a:bodyPr>
          <a:lstStyle/>
          <a:p>
            <a:r>
              <a:rPr lang="en-US" dirty="0" smtClean="0">
                <a:solidFill>
                  <a:schemeClr val="accent1"/>
                </a:solidFill>
                <a:cs typeface="Myriad Pro"/>
              </a:rPr>
              <a:t>Research 2012-2015</a:t>
            </a:r>
            <a:endParaRPr lang="en-US" dirty="0">
              <a:solidFill>
                <a:schemeClr val="accent1"/>
              </a:solidFill>
              <a:cs typeface="Myriad Pro"/>
            </a:endParaRPr>
          </a:p>
        </p:txBody>
      </p:sp>
      <p:sp>
        <p:nvSpPr>
          <p:cNvPr id="2" name="Content Placeholder 1"/>
          <p:cNvSpPr>
            <a:spLocks noGrp="1"/>
          </p:cNvSpPr>
          <p:nvPr>
            <p:ph idx="1"/>
          </p:nvPr>
        </p:nvSpPr>
        <p:spPr>
          <a:xfrm>
            <a:off x="457200" y="1447801"/>
            <a:ext cx="4772595" cy="3036586"/>
          </a:xfrm>
        </p:spPr>
        <p:txBody>
          <a:bodyPr>
            <a:normAutofit/>
          </a:bodyPr>
          <a:lstStyle/>
          <a:p>
            <a:pPr lvl="0">
              <a:lnSpc>
                <a:spcPts val="2500"/>
              </a:lnSpc>
              <a:spcBef>
                <a:spcPts val="300"/>
              </a:spcBef>
              <a:spcAft>
                <a:spcPts val="300"/>
              </a:spcAft>
              <a:buFont typeface="Wingdings" panose="05000000000000000000" pitchFamily="2" charset="2"/>
              <a:buChar char="§"/>
            </a:pPr>
            <a:r>
              <a:rPr lang="en-US" dirty="0">
                <a:solidFill>
                  <a:schemeClr val="tx1">
                    <a:lumMod val="65000"/>
                    <a:lumOff val="35000"/>
                  </a:schemeClr>
                </a:solidFill>
                <a:cs typeface="Calibri"/>
              </a:rPr>
              <a:t>BSM has been conducting studies specific to the business and operations of urology hospitals and groups for the past </a:t>
            </a:r>
            <a:r>
              <a:rPr lang="en-US" dirty="0" smtClean="0">
                <a:cs typeface="Calibri"/>
              </a:rPr>
              <a:t>five</a:t>
            </a:r>
            <a:r>
              <a:rPr lang="en-US" dirty="0" smtClean="0">
                <a:solidFill>
                  <a:schemeClr val="tx1">
                    <a:lumMod val="65000"/>
                    <a:lumOff val="35000"/>
                  </a:schemeClr>
                </a:solidFill>
                <a:cs typeface="Calibri"/>
              </a:rPr>
              <a:t> </a:t>
            </a:r>
            <a:r>
              <a:rPr lang="en-US" dirty="0">
                <a:solidFill>
                  <a:schemeClr val="tx1">
                    <a:lumMod val="65000"/>
                    <a:lumOff val="35000"/>
                  </a:schemeClr>
                </a:solidFill>
                <a:cs typeface="Calibri"/>
              </a:rPr>
              <a:t>years.  </a:t>
            </a:r>
          </a:p>
          <a:p>
            <a:pPr lvl="0">
              <a:lnSpc>
                <a:spcPts val="2500"/>
              </a:lnSpc>
              <a:spcBef>
                <a:spcPts val="300"/>
              </a:spcBef>
              <a:spcAft>
                <a:spcPts val="300"/>
              </a:spcAft>
              <a:buFont typeface="Wingdings" panose="05000000000000000000" pitchFamily="2" charset="2"/>
              <a:buChar char="§"/>
            </a:pPr>
            <a:r>
              <a:rPr lang="en-US" dirty="0">
                <a:solidFill>
                  <a:schemeClr val="tx1">
                    <a:lumMod val="65000"/>
                    <a:lumOff val="35000"/>
                  </a:schemeClr>
                </a:solidFill>
                <a:cs typeface="Calibri"/>
              </a:rPr>
              <a:t>BSM has conducted on-site field visits, phone surveys, and one-on-one interviews with urology groups to identify areas of opportunity and best practices around operations, management structures, and consolidation strategies. </a:t>
            </a:r>
            <a:endParaRPr lang="en-US" dirty="0">
              <a:solidFill>
                <a:schemeClr val="tx1">
                  <a:lumMod val="65000"/>
                  <a:lumOff val="35000"/>
                </a:schemeClr>
              </a:solidFill>
            </a:endParaRPr>
          </a:p>
        </p:txBody>
      </p:sp>
      <p:sp>
        <p:nvSpPr>
          <p:cNvPr id="7" name="Slide Number Placeholder 1"/>
          <p:cNvSpPr>
            <a:spLocks noGrp="1"/>
          </p:cNvSpPr>
          <p:nvPr>
            <p:ph type="sldNum" sz="quarter" idx="12"/>
          </p:nvPr>
        </p:nvSpPr>
        <p:spPr>
          <a:xfrm>
            <a:off x="8237108" y="4624468"/>
            <a:ext cx="449693" cy="273844"/>
          </a:xfrm>
        </p:spPr>
        <p:txBody>
          <a:bodyPr/>
          <a:lstStyle/>
          <a:p>
            <a:fld id="{892CD560-82AA-9F4D-969F-FC3316F1C266}" type="slidenum">
              <a:rPr lang="en-US" smtClean="0"/>
              <a:t>2</a:t>
            </a:fld>
            <a:endParaRPr lang="en-US" dirty="0"/>
          </a:p>
        </p:txBody>
      </p:sp>
      <p:pic>
        <p:nvPicPr>
          <p:cNvPr id="3" name="Picture 2" descr="Business_meeting_512.pn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25447" y="1699846"/>
            <a:ext cx="2986454" cy="2986454"/>
          </a:xfrm>
          <a:prstGeom prst="rect">
            <a:avLst/>
          </a:prstGeom>
        </p:spPr>
      </p:pic>
    </p:spTree>
    <p:extLst>
      <p:ext uri="{BB962C8B-B14F-4D97-AF65-F5344CB8AC3E}">
        <p14:creationId xmlns:p14="http://schemas.microsoft.com/office/powerpoint/2010/main" val="3098851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39846" y="1849641"/>
            <a:ext cx="4446955" cy="2540001"/>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dirty="0" smtClean="0"/>
              <a:t>Model #2: Productivity-Based Model </a:t>
            </a:r>
            <a:endParaRPr lang="en-US" dirty="0"/>
          </a:p>
        </p:txBody>
      </p:sp>
      <p:sp>
        <p:nvSpPr>
          <p:cNvPr id="4" name="Slide Number Placeholder 1"/>
          <p:cNvSpPr>
            <a:spLocks noGrp="1"/>
          </p:cNvSpPr>
          <p:nvPr>
            <p:ph type="sldNum" sz="quarter" idx="12"/>
          </p:nvPr>
        </p:nvSpPr>
        <p:spPr/>
        <p:txBody>
          <a:bodyPr/>
          <a:lstStyle/>
          <a:p>
            <a:fld id="{892CD560-82AA-9F4D-969F-FC3316F1C266}" type="slidenum">
              <a:rPr lang="en-US" smtClean="0"/>
              <a:t>20</a:t>
            </a:fld>
            <a:endParaRPr lang="en-US" dirty="0"/>
          </a:p>
        </p:txBody>
      </p:sp>
      <p:sp>
        <p:nvSpPr>
          <p:cNvPr id="12" name="Rectangle 11"/>
          <p:cNvSpPr/>
          <p:nvPr/>
        </p:nvSpPr>
        <p:spPr>
          <a:xfrm>
            <a:off x="457201" y="1465384"/>
            <a:ext cx="4342748" cy="2468359"/>
          </a:xfrm>
          <a:prstGeom prst="rect">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ffiliate_marketing_512.png"/>
          <p:cNvPicPr>
            <a:picLocks noChangeAspect="1"/>
          </p:cNvPicPr>
          <p:nvPr/>
        </p:nvPicPr>
        <p:blipFill>
          <a:blip r:embed="rId2">
            <a:lum bright="70000" contrast="-70000"/>
            <a:alphaModFix amt="37000"/>
            <a:extLst>
              <a:ext uri="{28A0092B-C50C-407E-A947-70E740481C1C}">
                <a14:useLocalDpi xmlns:a14="http://schemas.microsoft.com/office/drawing/2010/main" val="0"/>
              </a:ext>
            </a:extLst>
          </a:blip>
          <a:stretch>
            <a:fillRect/>
          </a:stretch>
        </p:blipFill>
        <p:spPr>
          <a:xfrm>
            <a:off x="4044462" y="2155474"/>
            <a:ext cx="1413282" cy="1413282"/>
          </a:xfrm>
          <a:prstGeom prst="rect">
            <a:avLst/>
          </a:prstGeom>
        </p:spPr>
      </p:pic>
      <p:sp>
        <p:nvSpPr>
          <p:cNvPr id="6" name="Content Placeholder 5"/>
          <p:cNvSpPr>
            <a:spLocks noGrp="1"/>
          </p:cNvSpPr>
          <p:nvPr>
            <p:ph idx="1"/>
          </p:nvPr>
        </p:nvSpPr>
        <p:spPr>
          <a:xfrm>
            <a:off x="5574976" y="1901742"/>
            <a:ext cx="3087078" cy="2422769"/>
          </a:xfrm>
        </p:spPr>
        <p:txBody>
          <a:bodyPr numCol="1" spcCol="180000">
            <a:normAutofit/>
          </a:bodyPr>
          <a:lstStyle/>
          <a:p>
            <a:pPr marL="0" indent="0">
              <a:lnSpc>
                <a:spcPts val="2000"/>
              </a:lnSpc>
              <a:spcBef>
                <a:spcPts val="300"/>
              </a:spcBef>
              <a:spcAft>
                <a:spcPts val="300"/>
              </a:spcAft>
              <a:buNone/>
            </a:pPr>
            <a:r>
              <a:rPr lang="en-US" sz="1300" dirty="0" smtClean="0">
                <a:solidFill>
                  <a:srgbClr val="FFFFFF"/>
                </a:solidFill>
              </a:rPr>
              <a:t>Direct </a:t>
            </a:r>
            <a:r>
              <a:rPr lang="en-US" sz="1300" dirty="0">
                <a:solidFill>
                  <a:srgbClr val="FFFFFF"/>
                </a:solidFill>
              </a:rPr>
              <a:t>expenses would include the items noted above and relate directly to the production of revenue. Shared expenses include the general and administrative expenses associated with operating the practice. Non-shared overhead items include the physician direct expenses noted above and are generally allocated by individual shareholder</a:t>
            </a:r>
            <a:r>
              <a:rPr lang="en-US" sz="1300" dirty="0" smtClean="0">
                <a:solidFill>
                  <a:srgbClr val="FFFFFF"/>
                </a:solidFill>
              </a:rPr>
              <a:t>.</a:t>
            </a:r>
            <a:endParaRPr lang="en-US" sz="1300" dirty="0">
              <a:solidFill>
                <a:srgbClr val="FFFFFF"/>
              </a:solidFill>
            </a:endParaRPr>
          </a:p>
        </p:txBody>
      </p:sp>
      <p:sp>
        <p:nvSpPr>
          <p:cNvPr id="13" name="Content Placeholder 5"/>
          <p:cNvSpPr txBox="1">
            <a:spLocks/>
          </p:cNvSpPr>
          <p:nvPr/>
        </p:nvSpPr>
        <p:spPr>
          <a:xfrm>
            <a:off x="573130" y="1618796"/>
            <a:ext cx="3744870" cy="2288897"/>
          </a:xfrm>
          <a:prstGeom prst="rect">
            <a:avLst/>
          </a:prstGeom>
        </p:spPr>
        <p:txBody>
          <a:bodyPr vert="horz" lIns="91440" tIns="45720" rIns="91440" bIns="45720" numCol="1" spcCol="18000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000"/>
              </a:lnSpc>
              <a:spcBef>
                <a:spcPts val="300"/>
              </a:spcBef>
              <a:spcAft>
                <a:spcPts val="300"/>
              </a:spcAft>
              <a:buFont typeface="Arial"/>
              <a:buNone/>
            </a:pPr>
            <a:r>
              <a:rPr lang="en-US" sz="1300" dirty="0" smtClean="0">
                <a:solidFill>
                  <a:srgbClr val="FFFFFF"/>
                </a:solidFill>
              </a:rPr>
              <a:t>The second approach to compensation commonly found in urology group practices is a more “individualistic” approach where revenue is allocated to individual shareholders and overhead expenses are assigned based on an agreed upon formula. In these models, there are several categories of overhead expense including direct overhead, shared and non-shared expenses. </a:t>
            </a:r>
            <a:endParaRPr lang="en-US" sz="1300" dirty="0">
              <a:solidFill>
                <a:srgbClr val="FFFFFF"/>
              </a:solidFill>
            </a:endParaRPr>
          </a:p>
        </p:txBody>
      </p:sp>
    </p:spTree>
    <p:extLst>
      <p:ext uri="{BB962C8B-B14F-4D97-AF65-F5344CB8AC3E}">
        <p14:creationId xmlns:p14="http://schemas.microsoft.com/office/powerpoint/2010/main" val="37354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545491" y="278193"/>
            <a:ext cx="6067995" cy="4267756"/>
          </a:xfrm>
          <a:prstGeom prst="rect">
            <a:avLst/>
          </a:prstGeom>
          <a:ln>
            <a:solidFill>
              <a:schemeClr val="tx1"/>
            </a:solidFill>
          </a:ln>
          <a:effectLst>
            <a:outerShdw blurRad="50800" dist="38100" dir="5400000" algn="t" rotWithShape="0">
              <a:prstClr val="black">
                <a:alpha val="40000"/>
              </a:prstClr>
            </a:outerShdw>
          </a:effectLst>
        </p:spPr>
      </p:pic>
      <p:sp>
        <p:nvSpPr>
          <p:cNvPr id="4" name="Slide Number Placeholder 1"/>
          <p:cNvSpPr>
            <a:spLocks noGrp="1"/>
          </p:cNvSpPr>
          <p:nvPr>
            <p:ph type="sldNum" sz="quarter" idx="12"/>
          </p:nvPr>
        </p:nvSpPr>
        <p:spPr>
          <a:xfrm>
            <a:off x="8237108" y="4624468"/>
            <a:ext cx="449693" cy="273844"/>
          </a:xfrm>
        </p:spPr>
        <p:txBody>
          <a:bodyPr/>
          <a:lstStyle/>
          <a:p>
            <a:fld id="{892CD560-82AA-9F4D-969F-FC3316F1C266}" type="slidenum">
              <a:rPr lang="en-US" smtClean="0"/>
              <a:t>21</a:t>
            </a:fld>
            <a:endParaRPr lang="en-US" dirty="0"/>
          </a:p>
        </p:txBody>
      </p:sp>
    </p:spTree>
    <p:extLst>
      <p:ext uri="{BB962C8B-B14F-4D97-AF65-F5344CB8AC3E}">
        <p14:creationId xmlns:p14="http://schemas.microsoft.com/office/powerpoint/2010/main" val="229349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9437" y="2537498"/>
            <a:ext cx="7507672" cy="1413586"/>
          </a:xfrm>
        </p:spPr>
        <p:txBody>
          <a:bodyPr>
            <a:normAutofit/>
          </a:bodyPr>
          <a:lstStyle/>
          <a:p>
            <a:pPr algn="ctr"/>
            <a:r>
              <a:rPr lang="en-US" sz="3600" kern="1200" cap="none" dirty="0" smtClean="0"/>
              <a:t>THANK YOU </a:t>
            </a:r>
            <a:endParaRPr lang="en-US" sz="3600" kern="1200" cap="none" dirty="0"/>
          </a:p>
        </p:txBody>
      </p:sp>
      <p:sp>
        <p:nvSpPr>
          <p:cNvPr id="4" name="Slide Number Placeholder 1"/>
          <p:cNvSpPr>
            <a:spLocks noGrp="1"/>
          </p:cNvSpPr>
          <p:nvPr>
            <p:ph type="sldNum" sz="quarter" idx="12"/>
          </p:nvPr>
        </p:nvSpPr>
        <p:spPr/>
        <p:txBody>
          <a:bodyPr/>
          <a:lstStyle/>
          <a:p>
            <a:fld id="{892CD560-82AA-9F4D-969F-FC3316F1C266}" type="slidenum">
              <a:rPr lang="en-US" smtClean="0"/>
              <a:t>22</a:t>
            </a:fld>
            <a:endParaRPr lang="en-US" dirty="0"/>
          </a:p>
        </p:txBody>
      </p:sp>
    </p:spTree>
    <p:extLst>
      <p:ext uri="{BB962C8B-B14F-4D97-AF65-F5344CB8AC3E}">
        <p14:creationId xmlns:p14="http://schemas.microsoft.com/office/powerpoint/2010/main" val="176380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prstGeom prst="rect">
            <a:avLst/>
          </a:prstGeom>
        </p:spPr>
        <p:txBody>
          <a:bodyPr>
            <a:normAutofit/>
          </a:bodyPr>
          <a:lstStyle/>
          <a:p>
            <a:r>
              <a:rPr lang="en-US" dirty="0">
                <a:cs typeface="Myriad Pro"/>
              </a:rPr>
              <a:t>Management Structures Secret Sauce</a:t>
            </a:r>
          </a:p>
        </p:txBody>
      </p:sp>
      <p:sp>
        <p:nvSpPr>
          <p:cNvPr id="2" name="Content Placeholder 1"/>
          <p:cNvSpPr>
            <a:spLocks noGrp="1"/>
          </p:cNvSpPr>
          <p:nvPr>
            <p:ph idx="1"/>
          </p:nvPr>
        </p:nvSpPr>
        <p:spPr>
          <a:xfrm>
            <a:off x="3689944" y="1471894"/>
            <a:ext cx="4879626" cy="2839591"/>
          </a:xfrm>
        </p:spPr>
        <p:txBody>
          <a:bodyPr>
            <a:normAutofit/>
          </a:bodyPr>
          <a:lstStyle/>
          <a:p>
            <a:pPr marL="285750" lvl="1" eaLnBrk="0" hangingPunct="0">
              <a:lnSpc>
                <a:spcPts val="2700"/>
              </a:lnSpc>
              <a:spcBef>
                <a:spcPts val="400"/>
              </a:spcBef>
              <a:spcAft>
                <a:spcPts val="400"/>
              </a:spcAft>
              <a:buClr>
                <a:schemeClr val="tx2"/>
              </a:buClr>
              <a:buFont typeface="Arial"/>
              <a:buChar char="•"/>
              <a:defRPr/>
            </a:pPr>
            <a:r>
              <a:rPr lang="en-US" sz="1500" dirty="0">
                <a:cs typeface="Calibri"/>
              </a:rPr>
              <a:t>Strong synergies/communication between the physician lead and operations lead</a:t>
            </a:r>
          </a:p>
          <a:p>
            <a:pPr marL="285750" lvl="1" eaLnBrk="0" hangingPunct="0">
              <a:lnSpc>
                <a:spcPts val="2700"/>
              </a:lnSpc>
              <a:spcBef>
                <a:spcPts val="400"/>
              </a:spcBef>
              <a:spcAft>
                <a:spcPts val="400"/>
              </a:spcAft>
              <a:buClr>
                <a:schemeClr val="tx2"/>
              </a:buClr>
              <a:buFont typeface="Arial"/>
              <a:buChar char="•"/>
              <a:defRPr/>
            </a:pPr>
            <a:r>
              <a:rPr lang="en-US" sz="1500" dirty="0">
                <a:cs typeface="Calibri"/>
              </a:rPr>
              <a:t>Culture conducive to alignment and collaboration</a:t>
            </a:r>
          </a:p>
          <a:p>
            <a:pPr marL="285750" lvl="1" eaLnBrk="0" hangingPunct="0">
              <a:lnSpc>
                <a:spcPts val="2700"/>
              </a:lnSpc>
              <a:spcBef>
                <a:spcPts val="400"/>
              </a:spcBef>
              <a:spcAft>
                <a:spcPts val="400"/>
              </a:spcAft>
              <a:buClr>
                <a:schemeClr val="tx2"/>
              </a:buClr>
              <a:buFont typeface="Arial"/>
              <a:buChar char="•"/>
              <a:defRPr/>
            </a:pPr>
            <a:r>
              <a:rPr lang="en-US" sz="1500" dirty="0"/>
              <a:t>A good balance between four elements: clinical, financial, operational, and vocational</a:t>
            </a:r>
          </a:p>
          <a:p>
            <a:pPr marL="285750" lvl="1" eaLnBrk="0" hangingPunct="0">
              <a:lnSpc>
                <a:spcPts val="2700"/>
              </a:lnSpc>
              <a:spcBef>
                <a:spcPts val="400"/>
              </a:spcBef>
              <a:spcAft>
                <a:spcPts val="400"/>
              </a:spcAft>
              <a:buClr>
                <a:schemeClr val="tx2"/>
              </a:buClr>
              <a:buFont typeface="Arial"/>
              <a:buChar char="•"/>
              <a:defRPr/>
            </a:pPr>
            <a:r>
              <a:rPr lang="en-US" sz="1500" dirty="0">
                <a:cs typeface="Calibri"/>
              </a:rPr>
              <a:t>A sense of </a:t>
            </a:r>
            <a:r>
              <a:rPr lang="en-US" sz="1500" dirty="0"/>
              <a:t>responsibility, accountability, transparency, and outcomes toward the management of the </a:t>
            </a:r>
            <a:r>
              <a:rPr lang="en-US" sz="1500" dirty="0" smtClean="0"/>
              <a:t>group</a:t>
            </a:r>
            <a:endParaRPr lang="en-US" sz="1500" dirty="0"/>
          </a:p>
        </p:txBody>
      </p:sp>
      <p:sp>
        <p:nvSpPr>
          <p:cNvPr id="7" name="Slide Number Placeholder 1"/>
          <p:cNvSpPr>
            <a:spLocks noGrp="1"/>
          </p:cNvSpPr>
          <p:nvPr>
            <p:ph type="sldNum" sz="quarter" idx="12"/>
          </p:nvPr>
        </p:nvSpPr>
        <p:spPr/>
        <p:txBody>
          <a:bodyPr/>
          <a:lstStyle/>
          <a:p>
            <a:fld id="{892CD560-82AA-9F4D-969F-FC3316F1C266}" type="slidenum">
              <a:rPr lang="en-US" smtClean="0"/>
              <a:t>3</a:t>
            </a:fld>
            <a:endParaRPr lang="en-US" dirty="0"/>
          </a:p>
        </p:txBody>
      </p:sp>
      <p:sp>
        <p:nvSpPr>
          <p:cNvPr id="8" name="Content Placeholder 1"/>
          <p:cNvSpPr txBox="1">
            <a:spLocks/>
          </p:cNvSpPr>
          <p:nvPr/>
        </p:nvSpPr>
        <p:spPr>
          <a:xfrm>
            <a:off x="579640" y="1846740"/>
            <a:ext cx="2762013" cy="20710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2600"/>
              </a:lnSpc>
              <a:spcBef>
                <a:spcPts val="400"/>
              </a:spcBef>
              <a:spcAft>
                <a:spcPts val="400"/>
              </a:spcAft>
              <a:buNone/>
              <a:defRPr/>
            </a:pPr>
            <a:r>
              <a:rPr lang="en-US" sz="2000" b="1" dirty="0">
                <a:cs typeface="Calibri"/>
              </a:rPr>
              <a:t>No matter what the practice model, these are the qualities that exist in “best practice” management models:</a:t>
            </a:r>
          </a:p>
        </p:txBody>
      </p:sp>
      <p:grpSp>
        <p:nvGrpSpPr>
          <p:cNvPr id="11" name="Group 10"/>
          <p:cNvGrpSpPr/>
          <p:nvPr/>
        </p:nvGrpSpPr>
        <p:grpSpPr>
          <a:xfrm>
            <a:off x="3184845" y="2619995"/>
            <a:ext cx="433390" cy="433390"/>
            <a:chOff x="3608680" y="1655320"/>
            <a:chExt cx="433390" cy="433390"/>
          </a:xfrm>
        </p:grpSpPr>
        <p:sp>
          <p:nvSpPr>
            <p:cNvPr id="9" name="Pie 8"/>
            <p:cNvSpPr/>
            <p:nvPr/>
          </p:nvSpPr>
          <p:spPr>
            <a:xfrm flipH="1">
              <a:off x="3608680" y="1655320"/>
              <a:ext cx="433390" cy="433390"/>
            </a:xfrm>
            <a:prstGeom prst="pie">
              <a:avLst>
                <a:gd name="adj1" fmla="val 5421735"/>
                <a:gd name="adj2" fmla="val 16200000"/>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p:cNvSpPr txBox="1">
              <a:spLocks/>
            </p:cNvSpPr>
            <p:nvPr/>
          </p:nvSpPr>
          <p:spPr>
            <a:xfrm>
              <a:off x="3807174" y="1673378"/>
              <a:ext cx="234896" cy="391256"/>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000"/>
                </a:lnSpc>
                <a:spcBef>
                  <a:spcPts val="300"/>
                </a:spcBef>
                <a:spcAft>
                  <a:spcPts val="300"/>
                </a:spcAft>
                <a:buNone/>
              </a:pPr>
              <a:endParaRPr lang="en-US" sz="1200" dirty="0">
                <a:solidFill>
                  <a:schemeClr val="bg1"/>
                </a:solidFill>
              </a:endParaRPr>
            </a:p>
          </p:txBody>
        </p:sp>
      </p:grpSp>
      <p:cxnSp>
        <p:nvCxnSpPr>
          <p:cNvPr id="12" name="Straight Connector 11"/>
          <p:cNvCxnSpPr/>
          <p:nvPr/>
        </p:nvCxnSpPr>
        <p:spPr>
          <a:xfrm flipV="1">
            <a:off x="3401540" y="1556562"/>
            <a:ext cx="0" cy="2735384"/>
          </a:xfrm>
          <a:prstGeom prst="line">
            <a:avLst/>
          </a:prstGeom>
          <a:ln w="6350" cmpd="sng">
            <a:solidFill>
              <a:srgbClr val="5E5E5E"/>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11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50508" y="2832773"/>
            <a:ext cx="7086600" cy="1367996"/>
          </a:xfrm>
        </p:spPr>
        <p:txBody>
          <a:bodyPr>
            <a:normAutofit/>
          </a:bodyPr>
          <a:lstStyle/>
          <a:p>
            <a:pPr algn="r"/>
            <a:r>
              <a:rPr lang="en-US" sz="3600" kern="1200" cap="none" dirty="0" smtClean="0"/>
              <a:t>History and Evolution of the Large Urology Group Practice</a:t>
            </a:r>
            <a:endParaRPr lang="en-US" sz="3600" kern="1200" cap="none" dirty="0"/>
          </a:p>
        </p:txBody>
      </p:sp>
      <p:sp>
        <p:nvSpPr>
          <p:cNvPr id="4" name="Slide Number Placeholder 1"/>
          <p:cNvSpPr>
            <a:spLocks noGrp="1"/>
          </p:cNvSpPr>
          <p:nvPr>
            <p:ph type="sldNum" sz="quarter" idx="12"/>
          </p:nvPr>
        </p:nvSpPr>
        <p:spPr/>
        <p:txBody>
          <a:bodyPr/>
          <a:lstStyle/>
          <a:p>
            <a:fld id="{892CD560-82AA-9F4D-969F-FC3316F1C266}" type="slidenum">
              <a:rPr lang="en-US" smtClean="0"/>
              <a:t>4</a:t>
            </a:fld>
            <a:endParaRPr lang="en-US" dirty="0"/>
          </a:p>
        </p:txBody>
      </p:sp>
    </p:spTree>
    <p:extLst>
      <p:ext uri="{BB962C8B-B14F-4D97-AF65-F5344CB8AC3E}">
        <p14:creationId xmlns:p14="http://schemas.microsoft.com/office/powerpoint/2010/main" val="209628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prstGeom prst="rect">
            <a:avLst/>
          </a:prstGeom>
        </p:spPr>
        <p:txBody>
          <a:bodyPr>
            <a:normAutofit/>
          </a:bodyPr>
          <a:lstStyle/>
          <a:p>
            <a:r>
              <a:rPr lang="en-US" dirty="0" smtClean="0">
                <a:cs typeface="Myriad Pro"/>
              </a:rPr>
              <a:t>Benefits of Consolidation</a:t>
            </a:r>
            <a:endParaRPr lang="en-US" dirty="0">
              <a:cs typeface="Myriad Pro"/>
            </a:endParaRPr>
          </a:p>
        </p:txBody>
      </p:sp>
      <p:sp>
        <p:nvSpPr>
          <p:cNvPr id="9" name="Slide Number Placeholder 1"/>
          <p:cNvSpPr>
            <a:spLocks noGrp="1"/>
          </p:cNvSpPr>
          <p:nvPr>
            <p:ph type="sldNum" sz="quarter" idx="12"/>
          </p:nvPr>
        </p:nvSpPr>
        <p:spPr/>
        <p:txBody>
          <a:bodyPr/>
          <a:lstStyle/>
          <a:p>
            <a:fld id="{892CD560-82AA-9F4D-969F-FC3316F1C266}" type="slidenum">
              <a:rPr lang="en-US" smtClean="0"/>
              <a:t>5</a:t>
            </a:fld>
            <a:endParaRPr lang="en-US" dirty="0"/>
          </a:p>
        </p:txBody>
      </p:sp>
      <p:sp>
        <p:nvSpPr>
          <p:cNvPr id="4" name="Isosceles Triangle 3"/>
          <p:cNvSpPr/>
          <p:nvPr/>
        </p:nvSpPr>
        <p:spPr>
          <a:xfrm>
            <a:off x="933939" y="1431415"/>
            <a:ext cx="3788074" cy="2890899"/>
          </a:xfrm>
          <a:prstGeom prst="triangl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2831741" y="1531101"/>
            <a:ext cx="5159489" cy="478494"/>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Corbel"/>
                <a:cs typeface="Corbel"/>
              </a:rPr>
              <a:t>“Strength in numbers” for legal, regulatory, financial considerations </a:t>
            </a:r>
          </a:p>
        </p:txBody>
      </p:sp>
      <p:sp>
        <p:nvSpPr>
          <p:cNvPr id="6" name="Rounded Rectangle 5"/>
          <p:cNvSpPr/>
          <p:nvPr/>
        </p:nvSpPr>
        <p:spPr>
          <a:xfrm>
            <a:off x="2831741" y="2086852"/>
            <a:ext cx="5159489" cy="478494"/>
          </a:xfrm>
          <a:prstGeom prst="roundRect">
            <a:avLst/>
          </a:prstGeom>
          <a:solidFill>
            <a:srgbClr val="385E5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solidFill>
                  <a:srgbClr val="FFFFFF"/>
                </a:solidFill>
                <a:latin typeface="Corbel"/>
                <a:cs typeface="Corbel"/>
              </a:rPr>
              <a:t>Group practice purchase </a:t>
            </a:r>
            <a:r>
              <a:rPr lang="en-US" sz="1400" dirty="0" smtClean="0">
                <a:solidFill>
                  <a:srgbClr val="FFFFFF"/>
                </a:solidFill>
                <a:latin typeface="Corbel"/>
                <a:cs typeface="Corbel"/>
              </a:rPr>
              <a:t>decisions</a:t>
            </a:r>
            <a:endParaRPr lang="en-US" sz="1400" dirty="0">
              <a:solidFill>
                <a:srgbClr val="FFFFFF"/>
              </a:solidFill>
              <a:latin typeface="Corbel"/>
              <a:cs typeface="Corbel"/>
            </a:endParaRPr>
          </a:p>
        </p:txBody>
      </p:sp>
      <p:sp>
        <p:nvSpPr>
          <p:cNvPr id="7" name="Rounded Rectangle 6"/>
          <p:cNvSpPr/>
          <p:nvPr/>
        </p:nvSpPr>
        <p:spPr>
          <a:xfrm>
            <a:off x="2831741" y="3198353"/>
            <a:ext cx="5159489" cy="478494"/>
          </a:xfrm>
          <a:prstGeom prst="roundRect">
            <a:avLst/>
          </a:prstGeom>
          <a:solidFill>
            <a:srgbClr val="385E5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solidFill>
                  <a:srgbClr val="FFFFFF"/>
                </a:solidFill>
                <a:latin typeface="Corbel"/>
                <a:cs typeface="Corbel"/>
              </a:rPr>
              <a:t>Streamlined </a:t>
            </a:r>
            <a:r>
              <a:rPr lang="en-US" sz="1400" dirty="0" smtClean="0">
                <a:solidFill>
                  <a:srgbClr val="FFFFFF"/>
                </a:solidFill>
                <a:latin typeface="Corbel"/>
                <a:cs typeface="Corbel"/>
              </a:rPr>
              <a:t>patient </a:t>
            </a:r>
            <a:r>
              <a:rPr lang="en-US" sz="1400" dirty="0">
                <a:solidFill>
                  <a:srgbClr val="FFFFFF"/>
                </a:solidFill>
                <a:latin typeface="Corbel"/>
                <a:cs typeface="Corbel"/>
              </a:rPr>
              <a:t>c</a:t>
            </a:r>
            <a:r>
              <a:rPr lang="en-US" sz="1400" dirty="0" smtClean="0">
                <a:solidFill>
                  <a:srgbClr val="FFFFFF"/>
                </a:solidFill>
                <a:latin typeface="Corbel"/>
                <a:cs typeface="Corbel"/>
              </a:rPr>
              <a:t>are </a:t>
            </a:r>
            <a:r>
              <a:rPr lang="en-US" sz="1400" dirty="0">
                <a:solidFill>
                  <a:srgbClr val="FFFFFF"/>
                </a:solidFill>
                <a:latin typeface="Corbel"/>
                <a:cs typeface="Corbel"/>
              </a:rPr>
              <a:t>with </a:t>
            </a:r>
            <a:r>
              <a:rPr lang="en-US" sz="1400" dirty="0" smtClean="0">
                <a:solidFill>
                  <a:srgbClr val="FFFFFF"/>
                </a:solidFill>
                <a:latin typeface="Corbel"/>
                <a:cs typeface="Corbel"/>
              </a:rPr>
              <a:t>integrated </a:t>
            </a:r>
            <a:r>
              <a:rPr lang="en-US" sz="1400" dirty="0">
                <a:solidFill>
                  <a:srgbClr val="FFFFFF"/>
                </a:solidFill>
                <a:latin typeface="Corbel"/>
                <a:cs typeface="Corbel"/>
              </a:rPr>
              <a:t>m</a:t>
            </a:r>
            <a:r>
              <a:rPr lang="en-US" sz="1400" dirty="0" smtClean="0">
                <a:solidFill>
                  <a:srgbClr val="FFFFFF"/>
                </a:solidFill>
                <a:latin typeface="Corbel"/>
                <a:cs typeface="Corbel"/>
              </a:rPr>
              <a:t>odel </a:t>
            </a:r>
            <a:endParaRPr lang="en-US" sz="1400" dirty="0">
              <a:solidFill>
                <a:srgbClr val="FFFFFF"/>
              </a:solidFill>
              <a:latin typeface="Corbel"/>
              <a:cs typeface="Corbel"/>
            </a:endParaRPr>
          </a:p>
          <a:p>
            <a:pPr marL="0" lvl="1" algn="ctr"/>
            <a:r>
              <a:rPr lang="en-US" sz="1400" dirty="0">
                <a:solidFill>
                  <a:srgbClr val="FFFFFF"/>
                </a:solidFill>
                <a:latin typeface="Corbel"/>
                <a:cs typeface="Corbel"/>
              </a:rPr>
              <a:t>“</a:t>
            </a:r>
            <a:r>
              <a:rPr lang="en-US" sz="1400" dirty="0" smtClean="0">
                <a:solidFill>
                  <a:srgbClr val="FFFFFF"/>
                </a:solidFill>
                <a:latin typeface="Corbel"/>
                <a:cs typeface="Corbel"/>
              </a:rPr>
              <a:t>One-stop </a:t>
            </a:r>
            <a:r>
              <a:rPr lang="en-US" sz="1400" dirty="0">
                <a:solidFill>
                  <a:srgbClr val="FFFFFF"/>
                </a:solidFill>
                <a:latin typeface="Corbel"/>
                <a:cs typeface="Corbel"/>
              </a:rPr>
              <a:t>shop”; referrals may remain </a:t>
            </a:r>
            <a:r>
              <a:rPr lang="en-US" sz="1400" dirty="0" smtClean="0">
                <a:solidFill>
                  <a:srgbClr val="FFFFFF"/>
                </a:solidFill>
                <a:latin typeface="Corbel"/>
                <a:cs typeface="Corbel"/>
              </a:rPr>
              <a:t>in-house</a:t>
            </a:r>
            <a:endParaRPr lang="en-US" sz="1400" dirty="0">
              <a:solidFill>
                <a:srgbClr val="FFFFFF"/>
              </a:solidFill>
              <a:latin typeface="Corbel"/>
              <a:cs typeface="Corbel"/>
            </a:endParaRPr>
          </a:p>
        </p:txBody>
      </p:sp>
      <p:sp>
        <p:nvSpPr>
          <p:cNvPr id="8" name="Rounded Rectangle 7"/>
          <p:cNvSpPr/>
          <p:nvPr/>
        </p:nvSpPr>
        <p:spPr>
          <a:xfrm>
            <a:off x="2831741" y="3754103"/>
            <a:ext cx="5159489" cy="478494"/>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Corbel"/>
                <a:cs typeface="Corbel"/>
              </a:rPr>
              <a:t>Overhead can be shared among “divisions” rather than covered by a few physicians</a:t>
            </a:r>
          </a:p>
        </p:txBody>
      </p:sp>
      <p:sp>
        <p:nvSpPr>
          <p:cNvPr id="10" name="Rounded Rectangle 9"/>
          <p:cNvSpPr/>
          <p:nvPr/>
        </p:nvSpPr>
        <p:spPr>
          <a:xfrm>
            <a:off x="2831741" y="2642602"/>
            <a:ext cx="5159489" cy="478494"/>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Corbel"/>
                <a:cs typeface="Corbel"/>
              </a:rPr>
              <a:t>Third-party payer and vendor negotiations</a:t>
            </a:r>
          </a:p>
        </p:txBody>
      </p:sp>
    </p:spTree>
    <p:extLst>
      <p:ext uri="{BB962C8B-B14F-4D97-AF65-F5344CB8AC3E}">
        <p14:creationId xmlns:p14="http://schemas.microsoft.com/office/powerpoint/2010/main" val="164613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prstGeom prst="rect">
            <a:avLst/>
          </a:prstGeom>
        </p:spPr>
        <p:txBody>
          <a:bodyPr>
            <a:normAutofit/>
          </a:bodyPr>
          <a:lstStyle/>
          <a:p>
            <a:r>
              <a:rPr lang="en-US" dirty="0" smtClean="0">
                <a:cs typeface="Myriad Pro"/>
              </a:rPr>
              <a:t>Drawbacks of Consolidation</a:t>
            </a:r>
            <a:endParaRPr lang="en-US" dirty="0">
              <a:cs typeface="Myriad Pro"/>
            </a:endParaRPr>
          </a:p>
        </p:txBody>
      </p:sp>
      <p:sp>
        <p:nvSpPr>
          <p:cNvPr id="10" name="Slide Number Placeholder 1"/>
          <p:cNvSpPr>
            <a:spLocks noGrp="1"/>
          </p:cNvSpPr>
          <p:nvPr>
            <p:ph type="sldNum" sz="quarter" idx="12"/>
          </p:nvPr>
        </p:nvSpPr>
        <p:spPr/>
        <p:txBody>
          <a:bodyPr/>
          <a:lstStyle/>
          <a:p>
            <a:fld id="{892CD560-82AA-9F4D-969F-FC3316F1C266}" type="slidenum">
              <a:rPr lang="en-US" smtClean="0"/>
              <a:t>6</a:t>
            </a:fld>
            <a:endParaRPr lang="en-US" dirty="0"/>
          </a:p>
        </p:txBody>
      </p:sp>
      <p:sp>
        <p:nvSpPr>
          <p:cNvPr id="11" name="Isosceles Triangle 10"/>
          <p:cNvSpPr/>
          <p:nvPr/>
        </p:nvSpPr>
        <p:spPr>
          <a:xfrm flipH="1" flipV="1">
            <a:off x="4203156" y="1431415"/>
            <a:ext cx="3788074" cy="2890899"/>
          </a:xfrm>
          <a:prstGeom prst="triangle">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flipH="1">
            <a:off x="933939" y="3744134"/>
            <a:ext cx="5159489" cy="478494"/>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Corbel"/>
                <a:cs typeface="Corbel"/>
              </a:rPr>
              <a:t>Human resource and personnel issues</a:t>
            </a:r>
          </a:p>
        </p:txBody>
      </p:sp>
      <p:sp>
        <p:nvSpPr>
          <p:cNvPr id="14" name="Rounded Rectangle 13"/>
          <p:cNvSpPr/>
          <p:nvPr/>
        </p:nvSpPr>
        <p:spPr>
          <a:xfrm flipH="1">
            <a:off x="933939" y="3188383"/>
            <a:ext cx="5159489" cy="478494"/>
          </a:xfrm>
          <a:prstGeom prst="roundRect">
            <a:avLst/>
          </a:prstGeom>
          <a:solidFill>
            <a:srgbClr val="385E5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Corbel"/>
                <a:cs typeface="Corbel"/>
              </a:rPr>
              <a:t>Many </a:t>
            </a:r>
            <a:r>
              <a:rPr lang="en-US" sz="1400" dirty="0" smtClean="0">
                <a:latin typeface="Corbel"/>
                <a:cs typeface="Corbel"/>
              </a:rPr>
              <a:t>health systems and physician groups  </a:t>
            </a:r>
            <a:r>
              <a:rPr lang="en-US" sz="1400" dirty="0">
                <a:latin typeface="Corbel"/>
                <a:cs typeface="Corbel"/>
              </a:rPr>
              <a:t>lack the ability to “move fast” with the upcoming changes in healthcare </a:t>
            </a:r>
            <a:endParaRPr lang="en-US" sz="1400" dirty="0">
              <a:solidFill>
                <a:srgbClr val="4F837E"/>
              </a:solidFill>
              <a:latin typeface="Corbel"/>
              <a:cs typeface="Corbel"/>
            </a:endParaRPr>
          </a:p>
        </p:txBody>
      </p:sp>
      <p:sp>
        <p:nvSpPr>
          <p:cNvPr id="15" name="Rounded Rectangle 14"/>
          <p:cNvSpPr/>
          <p:nvPr/>
        </p:nvSpPr>
        <p:spPr>
          <a:xfrm flipH="1">
            <a:off x="933939" y="2076882"/>
            <a:ext cx="5159489" cy="478494"/>
          </a:xfrm>
          <a:prstGeom prst="roundRect">
            <a:avLst/>
          </a:prstGeom>
          <a:solidFill>
            <a:srgbClr val="385E5A"/>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smtClean="0">
                <a:latin typeface="Corbel"/>
                <a:cs typeface="Corbel"/>
              </a:rPr>
              <a:t>Clinical integration </a:t>
            </a:r>
            <a:r>
              <a:rPr lang="en-US" sz="1400" dirty="0">
                <a:latin typeface="Corbel"/>
                <a:cs typeface="Corbel"/>
              </a:rPr>
              <a:t>may be difficult</a:t>
            </a:r>
          </a:p>
        </p:txBody>
      </p:sp>
      <p:sp>
        <p:nvSpPr>
          <p:cNvPr id="16" name="Rounded Rectangle 15"/>
          <p:cNvSpPr/>
          <p:nvPr/>
        </p:nvSpPr>
        <p:spPr>
          <a:xfrm flipH="1">
            <a:off x="933939" y="1521132"/>
            <a:ext cx="5159489" cy="478494"/>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Corbel"/>
                <a:cs typeface="Corbel"/>
              </a:rPr>
              <a:t>Compensation, culture clashes, and c-suite creation</a:t>
            </a:r>
            <a:endParaRPr lang="en-US" sz="1400" dirty="0">
              <a:solidFill>
                <a:srgbClr val="4F837E"/>
              </a:solidFill>
              <a:latin typeface="Corbel"/>
              <a:cs typeface="Corbel"/>
            </a:endParaRPr>
          </a:p>
        </p:txBody>
      </p:sp>
      <p:sp>
        <p:nvSpPr>
          <p:cNvPr id="17" name="Rounded Rectangle 16"/>
          <p:cNvSpPr/>
          <p:nvPr/>
        </p:nvSpPr>
        <p:spPr>
          <a:xfrm flipH="1">
            <a:off x="933939" y="2632633"/>
            <a:ext cx="5159489" cy="478494"/>
          </a:xfrm>
          <a:prstGeom prst="roundRect">
            <a:avLst/>
          </a:prstGeom>
          <a:solidFill>
            <a:schemeClr val="tx1">
              <a:lumMod val="65000"/>
              <a:lumOff val="3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400" dirty="0">
                <a:latin typeface="Corbel"/>
                <a:cs typeface="Corbel"/>
              </a:rPr>
              <a:t>Belief systems of </a:t>
            </a:r>
            <a:r>
              <a:rPr lang="en-US" sz="1400" dirty="0" smtClean="0">
                <a:latin typeface="Corbel"/>
                <a:cs typeface="Corbel"/>
              </a:rPr>
              <a:t>physicians </a:t>
            </a:r>
            <a:r>
              <a:rPr lang="en-US" sz="1400" dirty="0">
                <a:latin typeface="Corbel"/>
                <a:cs typeface="Corbel"/>
              </a:rPr>
              <a:t>and administrators are inconsistent across divisions</a:t>
            </a:r>
          </a:p>
        </p:txBody>
      </p:sp>
    </p:spTree>
    <p:extLst>
      <p:ext uri="{BB962C8B-B14F-4D97-AF65-F5344CB8AC3E}">
        <p14:creationId xmlns:p14="http://schemas.microsoft.com/office/powerpoint/2010/main" val="245987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9437" y="2832773"/>
            <a:ext cx="7507672" cy="1413586"/>
          </a:xfrm>
        </p:spPr>
        <p:txBody>
          <a:bodyPr>
            <a:normAutofit/>
          </a:bodyPr>
          <a:lstStyle/>
          <a:p>
            <a:pPr algn="r"/>
            <a:r>
              <a:rPr lang="en-US" sz="3600" kern="1200" cap="none" dirty="0" smtClean="0"/>
              <a:t>Creating Optimal Group Governance</a:t>
            </a:r>
            <a:endParaRPr lang="en-US" sz="3600" kern="1200" cap="none" dirty="0"/>
          </a:p>
        </p:txBody>
      </p:sp>
      <p:sp>
        <p:nvSpPr>
          <p:cNvPr id="4" name="Slide Number Placeholder 1"/>
          <p:cNvSpPr>
            <a:spLocks noGrp="1"/>
          </p:cNvSpPr>
          <p:nvPr>
            <p:ph type="sldNum" sz="quarter" idx="12"/>
          </p:nvPr>
        </p:nvSpPr>
        <p:spPr/>
        <p:txBody>
          <a:bodyPr/>
          <a:lstStyle/>
          <a:p>
            <a:fld id="{892CD560-82AA-9F4D-969F-FC3316F1C266}" type="slidenum">
              <a:rPr lang="en-US" smtClean="0"/>
              <a:t>7</a:t>
            </a:fld>
            <a:endParaRPr lang="en-US" dirty="0"/>
          </a:p>
        </p:txBody>
      </p:sp>
    </p:spTree>
    <p:extLst>
      <p:ext uri="{BB962C8B-B14F-4D97-AF65-F5344CB8AC3E}">
        <p14:creationId xmlns:p14="http://schemas.microsoft.com/office/powerpoint/2010/main" val="1853096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9550" y="2171700"/>
            <a:ext cx="1671251" cy="1569660"/>
          </a:xfrm>
          <a:prstGeom prst="rect">
            <a:avLst/>
          </a:prstGeom>
          <a:noFill/>
        </p:spPr>
        <p:txBody>
          <a:bodyPr wrap="none" lIns="91440" tIns="45720" rIns="91440" bIns="45720">
            <a:spAutoFit/>
          </a:bodyPr>
          <a:lstStyle/>
          <a:p>
            <a:pPr algn="ctr"/>
            <a:r>
              <a:rPr lang="en-GB" sz="9600" b="1" cap="none" spc="0" dirty="0" smtClean="0">
                <a:ln w="12700">
                  <a:noFill/>
                  <a:prstDash val="solid"/>
                </a:ln>
                <a:solidFill>
                  <a:srgbClr val="C2DEDC"/>
                </a:solidFill>
                <a:effectLst>
                  <a:outerShdw blurRad="41275" dist="20320" dir="1800000" algn="tl" rotWithShape="0">
                    <a:srgbClr val="000000">
                      <a:alpha val="40000"/>
                    </a:srgbClr>
                  </a:outerShdw>
                </a:effectLst>
                <a:latin typeface="Corbel"/>
                <a:cs typeface="Corbel"/>
              </a:rPr>
              <a:t>vs.</a:t>
            </a:r>
            <a:endParaRPr lang="en-GB" sz="9600" b="1" cap="none" spc="0" dirty="0">
              <a:ln w="12700">
                <a:noFill/>
                <a:prstDash val="solid"/>
              </a:ln>
              <a:solidFill>
                <a:srgbClr val="C2DEDC"/>
              </a:solidFill>
              <a:effectLst>
                <a:outerShdw blurRad="41275" dist="20320" dir="1800000" algn="tl" rotWithShape="0">
                  <a:srgbClr val="000000">
                    <a:alpha val="40000"/>
                  </a:srgbClr>
                </a:outerShdw>
              </a:effectLst>
              <a:latin typeface="Corbel"/>
              <a:cs typeface="Corbel"/>
            </a:endParaRPr>
          </a:p>
        </p:txBody>
      </p:sp>
      <p:sp>
        <p:nvSpPr>
          <p:cNvPr id="8" name="Title 1"/>
          <p:cNvSpPr>
            <a:spLocks noGrp="1"/>
          </p:cNvSpPr>
          <p:nvPr>
            <p:ph type="title"/>
          </p:nvPr>
        </p:nvSpPr>
        <p:spPr>
          <a:prstGeom prst="rect">
            <a:avLst/>
          </a:prstGeom>
        </p:spPr>
        <p:txBody>
          <a:bodyPr>
            <a:normAutofit/>
          </a:bodyPr>
          <a:lstStyle/>
          <a:p>
            <a:r>
              <a:rPr lang="en-US" dirty="0" smtClean="0">
                <a:cs typeface="Myriad Pro"/>
              </a:rPr>
              <a:t>Successful Group vs. Successful Physicians</a:t>
            </a:r>
            <a:endParaRPr lang="en-US" dirty="0">
              <a:cs typeface="Myriad Pro"/>
            </a:endParaRPr>
          </a:p>
        </p:txBody>
      </p:sp>
      <p:sp>
        <p:nvSpPr>
          <p:cNvPr id="2" name="Content Placeholder 1"/>
          <p:cNvSpPr>
            <a:spLocks noGrp="1"/>
          </p:cNvSpPr>
          <p:nvPr>
            <p:ph idx="1"/>
          </p:nvPr>
        </p:nvSpPr>
        <p:spPr>
          <a:xfrm>
            <a:off x="457200" y="1376159"/>
            <a:ext cx="8229600" cy="486507"/>
          </a:xfrm>
        </p:spPr>
        <p:txBody>
          <a:bodyPr>
            <a:noAutofit/>
          </a:bodyPr>
          <a:lstStyle/>
          <a:p>
            <a:pPr marL="0" indent="0" algn="ctr">
              <a:buNone/>
            </a:pPr>
            <a:r>
              <a:rPr lang="en-US" dirty="0">
                <a:cs typeface="Calibri"/>
              </a:rPr>
              <a:t>There’s a world of difference between a </a:t>
            </a:r>
            <a:r>
              <a:rPr lang="en-US" b="1" dirty="0">
                <a:cs typeface="Calibri"/>
              </a:rPr>
              <a:t>successful medical group </a:t>
            </a:r>
            <a:r>
              <a:rPr lang="en-US" dirty="0">
                <a:cs typeface="Calibri"/>
              </a:rPr>
              <a:t>and a </a:t>
            </a:r>
            <a:r>
              <a:rPr lang="en-US" b="1" dirty="0">
                <a:cs typeface="Calibri"/>
              </a:rPr>
              <a:t>group of successful physicians</a:t>
            </a:r>
          </a:p>
          <a:p>
            <a:pPr marL="0" indent="0" algn="ctr">
              <a:buNone/>
            </a:pPr>
            <a:endParaRPr lang="en-US" dirty="0"/>
          </a:p>
        </p:txBody>
      </p:sp>
      <p:sp>
        <p:nvSpPr>
          <p:cNvPr id="10" name="Slide Number Placeholder 1"/>
          <p:cNvSpPr>
            <a:spLocks noGrp="1"/>
          </p:cNvSpPr>
          <p:nvPr>
            <p:ph type="sldNum" sz="quarter" idx="12"/>
          </p:nvPr>
        </p:nvSpPr>
        <p:spPr/>
        <p:txBody>
          <a:bodyPr/>
          <a:lstStyle/>
          <a:p>
            <a:fld id="{892CD560-82AA-9F4D-969F-FC3316F1C266}" type="slidenum">
              <a:rPr lang="en-US" smtClean="0"/>
              <a:t>8</a:t>
            </a:fld>
            <a:endParaRPr lang="en-US" dirty="0"/>
          </a:p>
        </p:txBody>
      </p:sp>
      <p:sp>
        <p:nvSpPr>
          <p:cNvPr id="7" name="Rounded Rectangle 6"/>
          <p:cNvSpPr/>
          <p:nvPr/>
        </p:nvSpPr>
        <p:spPr>
          <a:xfrm>
            <a:off x="609600" y="2090614"/>
            <a:ext cx="3070144" cy="2193987"/>
          </a:xfrm>
          <a:prstGeom prst="roundRect">
            <a:avLst>
              <a:gd name="adj" fmla="val 8900"/>
            </a:avLst>
          </a:prstGeom>
          <a:solidFill>
            <a:srgbClr val="457A70"/>
          </a:solidFill>
          <a:ln/>
        </p:spPr>
        <p:style>
          <a:lnRef idx="3">
            <a:schemeClr val="lt1"/>
          </a:lnRef>
          <a:fillRef idx="1">
            <a:schemeClr val="accent4"/>
          </a:fillRef>
          <a:effectRef idx="1">
            <a:schemeClr val="accent4"/>
          </a:effectRef>
          <a:fontRef idx="minor">
            <a:schemeClr val="lt1"/>
          </a:fontRef>
        </p:style>
        <p:txBody>
          <a:bodyPr lIns="91440" tIns="0" rIns="0" bIns="0" numCol="1" anchor="t" anchorCtr="0"/>
          <a:lstStyle/>
          <a:p>
            <a:pPr marL="274320" indent="-274320">
              <a:lnSpc>
                <a:spcPts val="3000"/>
              </a:lnSpc>
              <a:spcBef>
                <a:spcPts val="0"/>
              </a:spcBef>
              <a:spcAft>
                <a:spcPts val="1000"/>
              </a:spcAft>
              <a:buFont typeface="Arial"/>
              <a:buChar char="•"/>
            </a:pPr>
            <a:r>
              <a:rPr lang="en-US" sz="1500" dirty="0">
                <a:solidFill>
                  <a:schemeClr val="bg1"/>
                </a:solidFill>
                <a:latin typeface="Corbel"/>
                <a:cs typeface="Corbel"/>
              </a:rPr>
              <a:t>Collaboration</a:t>
            </a:r>
          </a:p>
          <a:p>
            <a:pPr marL="274320" indent="-274320">
              <a:spcBef>
                <a:spcPts val="0"/>
              </a:spcBef>
              <a:spcAft>
                <a:spcPts val="1000"/>
              </a:spcAft>
              <a:buFont typeface="Arial"/>
              <a:buChar char="•"/>
            </a:pPr>
            <a:r>
              <a:rPr lang="en-US" sz="1500" dirty="0">
                <a:solidFill>
                  <a:schemeClr val="bg1"/>
                </a:solidFill>
                <a:latin typeface="Corbel"/>
                <a:cs typeface="Corbel"/>
              </a:rPr>
              <a:t>Bound by common vision, mission, and </a:t>
            </a:r>
            <a:r>
              <a:rPr lang="en-US" sz="1500" dirty="0" smtClean="0">
                <a:solidFill>
                  <a:schemeClr val="bg1"/>
                </a:solidFill>
                <a:latin typeface="Corbel"/>
                <a:cs typeface="Corbel"/>
              </a:rPr>
              <a:t>purpose </a:t>
            </a:r>
            <a:endParaRPr lang="en-US" sz="1500" dirty="0">
              <a:solidFill>
                <a:schemeClr val="bg1"/>
              </a:solidFill>
              <a:latin typeface="Corbel"/>
              <a:cs typeface="Corbel"/>
            </a:endParaRPr>
          </a:p>
          <a:p>
            <a:pPr marL="274320" indent="-274320">
              <a:spcBef>
                <a:spcPts val="0"/>
              </a:spcBef>
              <a:spcAft>
                <a:spcPts val="1000"/>
              </a:spcAft>
              <a:buFont typeface="Arial"/>
              <a:buChar char="•"/>
            </a:pPr>
            <a:r>
              <a:rPr lang="en-US" sz="1500" dirty="0">
                <a:solidFill>
                  <a:schemeClr val="bg1"/>
                </a:solidFill>
                <a:latin typeface="Corbel"/>
                <a:cs typeface="Corbel"/>
              </a:rPr>
              <a:t>Accountability to the group </a:t>
            </a:r>
          </a:p>
          <a:p>
            <a:pPr marL="274320" indent="-274320">
              <a:spcBef>
                <a:spcPts val="0"/>
              </a:spcBef>
              <a:spcAft>
                <a:spcPts val="1000"/>
              </a:spcAft>
              <a:buFont typeface="Arial"/>
              <a:buChar char="•"/>
            </a:pPr>
            <a:r>
              <a:rPr lang="en-US" sz="1500" dirty="0">
                <a:solidFill>
                  <a:schemeClr val="bg1"/>
                </a:solidFill>
                <a:latin typeface="Corbel"/>
                <a:cs typeface="Corbel"/>
              </a:rPr>
              <a:t>Integration </a:t>
            </a:r>
            <a:r>
              <a:rPr lang="en-US" sz="1500" dirty="0" smtClean="0">
                <a:solidFill>
                  <a:schemeClr val="bg1"/>
                </a:solidFill>
                <a:latin typeface="Corbel"/>
                <a:cs typeface="Corbel"/>
              </a:rPr>
              <a:t>and/or </a:t>
            </a:r>
            <a:r>
              <a:rPr lang="en-US" sz="1500" dirty="0">
                <a:solidFill>
                  <a:schemeClr val="bg1"/>
                </a:solidFill>
                <a:latin typeface="Corbel"/>
                <a:cs typeface="Corbel"/>
              </a:rPr>
              <a:t>interdependence </a:t>
            </a:r>
          </a:p>
        </p:txBody>
      </p:sp>
      <p:sp>
        <p:nvSpPr>
          <p:cNvPr id="9" name="Rounded Rectangle 8"/>
          <p:cNvSpPr/>
          <p:nvPr/>
        </p:nvSpPr>
        <p:spPr>
          <a:xfrm>
            <a:off x="5483795" y="2090614"/>
            <a:ext cx="3050605" cy="2193987"/>
          </a:xfrm>
          <a:prstGeom prst="roundRect">
            <a:avLst>
              <a:gd name="adj" fmla="val 8900"/>
            </a:avLst>
          </a:prstGeom>
          <a:solidFill>
            <a:srgbClr val="457A70"/>
          </a:solidFill>
          <a:ln/>
        </p:spPr>
        <p:style>
          <a:lnRef idx="3">
            <a:schemeClr val="lt1"/>
          </a:lnRef>
          <a:fillRef idx="1">
            <a:schemeClr val="accent4"/>
          </a:fillRef>
          <a:effectRef idx="1">
            <a:schemeClr val="accent4"/>
          </a:effectRef>
          <a:fontRef idx="minor">
            <a:schemeClr val="lt1"/>
          </a:fontRef>
        </p:style>
        <p:txBody>
          <a:bodyPr lIns="91440" tIns="0" rIns="0" bIns="0" anchor="t" anchorCtr="0"/>
          <a:lstStyle/>
          <a:p>
            <a:pPr marL="274320" indent="-274320">
              <a:lnSpc>
                <a:spcPts val="3000"/>
              </a:lnSpc>
              <a:spcBef>
                <a:spcPts val="0"/>
              </a:spcBef>
              <a:spcAft>
                <a:spcPts val="1000"/>
              </a:spcAft>
              <a:buFont typeface="Arial"/>
              <a:buChar char="•"/>
            </a:pPr>
            <a:r>
              <a:rPr lang="en-US" sz="1500" dirty="0">
                <a:latin typeface="Corbel"/>
                <a:cs typeface="Corbel"/>
              </a:rPr>
              <a:t>Collegiality</a:t>
            </a:r>
          </a:p>
          <a:p>
            <a:pPr marL="274320" indent="-274320">
              <a:spcBef>
                <a:spcPts val="0"/>
              </a:spcBef>
              <a:spcAft>
                <a:spcPts val="1000"/>
              </a:spcAft>
              <a:buFont typeface="Arial"/>
              <a:buChar char="•"/>
            </a:pPr>
            <a:r>
              <a:rPr lang="en-US" sz="1500" dirty="0">
                <a:latin typeface="Corbel"/>
                <a:cs typeface="Corbel"/>
              </a:rPr>
              <a:t>Bound by professional background </a:t>
            </a:r>
          </a:p>
          <a:p>
            <a:pPr marL="274320" indent="-274320">
              <a:spcBef>
                <a:spcPts val="0"/>
              </a:spcBef>
              <a:spcAft>
                <a:spcPts val="1000"/>
              </a:spcAft>
              <a:buFont typeface="Arial"/>
              <a:buChar char="•"/>
            </a:pPr>
            <a:r>
              <a:rPr lang="en-US" sz="1500" dirty="0">
                <a:latin typeface="Corbel"/>
                <a:cs typeface="Corbel"/>
              </a:rPr>
              <a:t>You do what you want and I do what I want</a:t>
            </a:r>
          </a:p>
          <a:p>
            <a:pPr marL="274320" indent="-274320">
              <a:spcBef>
                <a:spcPts val="0"/>
              </a:spcBef>
              <a:spcAft>
                <a:spcPts val="1000"/>
              </a:spcAft>
              <a:buFont typeface="Arial"/>
              <a:buChar char="•"/>
            </a:pPr>
            <a:r>
              <a:rPr lang="en-US" sz="1500" dirty="0">
                <a:latin typeface="Corbel"/>
                <a:cs typeface="Corbel"/>
              </a:rPr>
              <a:t>Autonomy and </a:t>
            </a:r>
            <a:r>
              <a:rPr lang="en-US" sz="1500" dirty="0" smtClean="0">
                <a:latin typeface="Corbel"/>
                <a:cs typeface="Corbel"/>
              </a:rPr>
              <a:t>independence</a:t>
            </a:r>
            <a:endParaRPr lang="en-US" sz="1500" dirty="0">
              <a:latin typeface="Corbel"/>
              <a:cs typeface="Corbel"/>
            </a:endParaRPr>
          </a:p>
        </p:txBody>
      </p:sp>
    </p:spTree>
    <p:extLst>
      <p:ext uri="{BB962C8B-B14F-4D97-AF65-F5344CB8AC3E}">
        <p14:creationId xmlns:p14="http://schemas.microsoft.com/office/powerpoint/2010/main" val="386652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prstGeom prst="rect">
            <a:avLst/>
          </a:prstGeom>
        </p:spPr>
        <p:txBody>
          <a:bodyPr>
            <a:normAutofit/>
          </a:bodyPr>
          <a:lstStyle/>
          <a:p>
            <a:r>
              <a:rPr lang="en-US" dirty="0" smtClean="0">
                <a:cs typeface="Myriad Pro"/>
              </a:rPr>
              <a:t>Emerging Business Models in Healthcare: </a:t>
            </a:r>
            <a:endParaRPr lang="en-US" dirty="0">
              <a:cs typeface="Myriad Pro"/>
            </a:endParaRPr>
          </a:p>
        </p:txBody>
      </p:sp>
      <p:sp>
        <p:nvSpPr>
          <p:cNvPr id="2" name="Content Placeholder 1"/>
          <p:cNvSpPr>
            <a:spLocks noGrp="1"/>
          </p:cNvSpPr>
          <p:nvPr>
            <p:ph idx="1"/>
          </p:nvPr>
        </p:nvSpPr>
        <p:spPr>
          <a:xfrm>
            <a:off x="3689944" y="1471894"/>
            <a:ext cx="4879626" cy="2839591"/>
          </a:xfrm>
        </p:spPr>
        <p:txBody>
          <a:bodyPr>
            <a:noAutofit/>
          </a:bodyPr>
          <a:lstStyle/>
          <a:p>
            <a:pPr marL="285750" lvl="1" eaLnBrk="0" hangingPunct="0">
              <a:lnSpc>
                <a:spcPts val="1800"/>
              </a:lnSpc>
              <a:spcBef>
                <a:spcPts val="400"/>
              </a:spcBef>
              <a:spcAft>
                <a:spcPts val="400"/>
              </a:spcAft>
              <a:buClr>
                <a:schemeClr val="tx2"/>
              </a:buClr>
              <a:buSzPct val="80000"/>
              <a:buFont typeface="Arial"/>
              <a:buChar char="•"/>
              <a:defRPr/>
            </a:pPr>
            <a:r>
              <a:rPr lang="en-US" sz="1500" dirty="0">
                <a:cs typeface="ＭＳ Ｐゴシック"/>
              </a:rPr>
              <a:t>Volume to value pay structure, outcomes, protocols </a:t>
            </a:r>
          </a:p>
          <a:p>
            <a:pPr marL="285750" lvl="1" eaLnBrk="0" hangingPunct="0">
              <a:lnSpc>
                <a:spcPts val="1800"/>
              </a:lnSpc>
              <a:spcBef>
                <a:spcPts val="400"/>
              </a:spcBef>
              <a:spcAft>
                <a:spcPts val="400"/>
              </a:spcAft>
              <a:buClr>
                <a:schemeClr val="tx2"/>
              </a:buClr>
              <a:buSzPct val="80000"/>
              <a:buFont typeface="Arial"/>
              <a:buChar char="•"/>
              <a:defRPr/>
            </a:pPr>
            <a:r>
              <a:rPr lang="en-US" sz="1500" dirty="0"/>
              <a:t>Doctors </a:t>
            </a:r>
            <a:r>
              <a:rPr lang="en-US" sz="1500" dirty="0" smtClean="0"/>
              <a:t>will be  </a:t>
            </a:r>
            <a:r>
              <a:rPr lang="en-US" sz="1500" dirty="0"/>
              <a:t>required to work more closely and collaboratively than ever before</a:t>
            </a:r>
          </a:p>
          <a:p>
            <a:pPr marL="285750" lvl="1" eaLnBrk="0" hangingPunct="0">
              <a:lnSpc>
                <a:spcPts val="1800"/>
              </a:lnSpc>
              <a:spcBef>
                <a:spcPts val="400"/>
              </a:spcBef>
              <a:spcAft>
                <a:spcPts val="400"/>
              </a:spcAft>
              <a:buClr>
                <a:schemeClr val="tx2"/>
              </a:buClr>
              <a:buSzPct val="80000"/>
              <a:buFont typeface="Arial"/>
              <a:buChar char="•"/>
              <a:defRPr/>
            </a:pPr>
            <a:r>
              <a:rPr lang="en-US" sz="1500" dirty="0"/>
              <a:t>There will have to be stronger emphasis on coordination of care across the continuum </a:t>
            </a:r>
          </a:p>
          <a:p>
            <a:pPr marL="285750" lvl="1" eaLnBrk="0" hangingPunct="0">
              <a:lnSpc>
                <a:spcPts val="1800"/>
              </a:lnSpc>
              <a:spcBef>
                <a:spcPts val="400"/>
              </a:spcBef>
              <a:spcAft>
                <a:spcPts val="400"/>
              </a:spcAft>
              <a:buClr>
                <a:schemeClr val="tx2"/>
              </a:buClr>
              <a:buSzPct val="80000"/>
              <a:buFont typeface="Arial"/>
              <a:buChar char="•"/>
              <a:defRPr/>
            </a:pPr>
            <a:r>
              <a:rPr lang="en-US" sz="1500" dirty="0"/>
              <a:t>Continuous pressure on utilization and price </a:t>
            </a:r>
          </a:p>
          <a:p>
            <a:pPr marL="285750" lvl="1" eaLnBrk="0" hangingPunct="0">
              <a:lnSpc>
                <a:spcPts val="1800"/>
              </a:lnSpc>
              <a:spcBef>
                <a:spcPts val="400"/>
              </a:spcBef>
              <a:spcAft>
                <a:spcPts val="400"/>
              </a:spcAft>
              <a:buClr>
                <a:schemeClr val="tx2"/>
              </a:buClr>
              <a:buSzPct val="80000"/>
              <a:buFont typeface="Arial"/>
              <a:buChar char="•"/>
              <a:defRPr/>
            </a:pPr>
            <a:r>
              <a:rPr lang="en-US" sz="1500" dirty="0"/>
              <a:t>Improved IT connectivity between doctors, patients, hospitals  </a:t>
            </a:r>
          </a:p>
          <a:p>
            <a:pPr marL="285750" lvl="1" eaLnBrk="0" hangingPunct="0">
              <a:lnSpc>
                <a:spcPts val="1800"/>
              </a:lnSpc>
              <a:spcBef>
                <a:spcPts val="400"/>
              </a:spcBef>
              <a:spcAft>
                <a:spcPts val="400"/>
              </a:spcAft>
              <a:buClr>
                <a:schemeClr val="tx2"/>
              </a:buClr>
              <a:buSzPct val="80000"/>
              <a:buFont typeface="Arial"/>
              <a:buChar char="•"/>
              <a:defRPr/>
            </a:pPr>
            <a:r>
              <a:rPr lang="en-US" sz="1500" dirty="0"/>
              <a:t>Increasing prevalence of population health management and risk-based contracting </a:t>
            </a:r>
          </a:p>
        </p:txBody>
      </p:sp>
      <p:sp>
        <p:nvSpPr>
          <p:cNvPr id="7" name="Slide Number Placeholder 1"/>
          <p:cNvSpPr>
            <a:spLocks noGrp="1"/>
          </p:cNvSpPr>
          <p:nvPr>
            <p:ph type="sldNum" sz="quarter" idx="12"/>
          </p:nvPr>
        </p:nvSpPr>
        <p:spPr/>
        <p:txBody>
          <a:bodyPr/>
          <a:lstStyle/>
          <a:p>
            <a:fld id="{892CD560-82AA-9F4D-969F-FC3316F1C266}" type="slidenum">
              <a:rPr lang="en-US" smtClean="0"/>
              <a:t>9</a:t>
            </a:fld>
            <a:endParaRPr lang="en-US" dirty="0"/>
          </a:p>
        </p:txBody>
      </p:sp>
      <p:sp>
        <p:nvSpPr>
          <p:cNvPr id="8" name="Content Placeholder 1"/>
          <p:cNvSpPr txBox="1">
            <a:spLocks/>
          </p:cNvSpPr>
          <p:nvPr/>
        </p:nvSpPr>
        <p:spPr>
          <a:xfrm>
            <a:off x="579640" y="2061663"/>
            <a:ext cx="2762013" cy="15399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ts val="2600"/>
              </a:lnSpc>
              <a:spcBef>
                <a:spcPts val="400"/>
              </a:spcBef>
              <a:spcAft>
                <a:spcPts val="400"/>
              </a:spcAft>
              <a:buNone/>
              <a:defRPr/>
            </a:pPr>
            <a:r>
              <a:rPr lang="en-US" sz="2000" b="1" dirty="0"/>
              <a:t>Emerging business models demand a higher degree of physician alignment</a:t>
            </a:r>
            <a:r>
              <a:rPr lang="en-US" sz="2000" b="1" dirty="0">
                <a:cs typeface="Calibri"/>
              </a:rPr>
              <a:t>:</a:t>
            </a:r>
          </a:p>
        </p:txBody>
      </p:sp>
      <p:grpSp>
        <p:nvGrpSpPr>
          <p:cNvPr id="11" name="Group 10"/>
          <p:cNvGrpSpPr/>
          <p:nvPr/>
        </p:nvGrpSpPr>
        <p:grpSpPr>
          <a:xfrm>
            <a:off x="3184845" y="2619995"/>
            <a:ext cx="433390" cy="433390"/>
            <a:chOff x="3608680" y="1655320"/>
            <a:chExt cx="433390" cy="433390"/>
          </a:xfrm>
        </p:grpSpPr>
        <p:sp>
          <p:nvSpPr>
            <p:cNvPr id="9" name="Pie 8"/>
            <p:cNvSpPr/>
            <p:nvPr/>
          </p:nvSpPr>
          <p:spPr>
            <a:xfrm flipH="1">
              <a:off x="3608680" y="1655320"/>
              <a:ext cx="433390" cy="433390"/>
            </a:xfrm>
            <a:prstGeom prst="pie">
              <a:avLst>
                <a:gd name="adj1" fmla="val 5421735"/>
                <a:gd name="adj2" fmla="val 16200000"/>
              </a:avLst>
            </a:prstGeom>
            <a:solidFill>
              <a:srgbClr val="457A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p:cNvSpPr txBox="1">
              <a:spLocks/>
            </p:cNvSpPr>
            <p:nvPr/>
          </p:nvSpPr>
          <p:spPr>
            <a:xfrm>
              <a:off x="3807174" y="1673378"/>
              <a:ext cx="234896" cy="391256"/>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18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18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18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000"/>
                </a:lnSpc>
                <a:spcBef>
                  <a:spcPts val="300"/>
                </a:spcBef>
                <a:spcAft>
                  <a:spcPts val="300"/>
                </a:spcAft>
                <a:buNone/>
              </a:pPr>
              <a:endParaRPr lang="en-US" sz="1200" dirty="0">
                <a:solidFill>
                  <a:schemeClr val="bg1"/>
                </a:solidFill>
              </a:endParaRPr>
            </a:p>
          </p:txBody>
        </p:sp>
      </p:grpSp>
      <p:cxnSp>
        <p:nvCxnSpPr>
          <p:cNvPr id="12" name="Straight Connector 11"/>
          <p:cNvCxnSpPr/>
          <p:nvPr/>
        </p:nvCxnSpPr>
        <p:spPr>
          <a:xfrm flipV="1">
            <a:off x="3401540" y="1556562"/>
            <a:ext cx="0" cy="2735384"/>
          </a:xfrm>
          <a:prstGeom prst="line">
            <a:avLst/>
          </a:prstGeom>
          <a:ln w="6350" cmpd="sng">
            <a:solidFill>
              <a:srgbClr val="5E5E5E"/>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69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BSM Urology 1">
      <a:dk1>
        <a:sysClr val="windowText" lastClr="000000"/>
      </a:dk1>
      <a:lt1>
        <a:sysClr val="window" lastClr="FFFFFF"/>
      </a:lt1>
      <a:dk2>
        <a:srgbClr val="5A9E82"/>
      </a:dk2>
      <a:lt2>
        <a:srgbClr val="EEECE1"/>
      </a:lt2>
      <a:accent1>
        <a:srgbClr val="457A70"/>
      </a:accent1>
      <a:accent2>
        <a:srgbClr val="7CACA7"/>
      </a:accent2>
      <a:accent3>
        <a:srgbClr val="7F7F7F"/>
      </a:accent3>
      <a:accent4>
        <a:srgbClr val="273A44"/>
      </a:accent4>
      <a:accent5>
        <a:srgbClr val="1C3039"/>
      </a:accent5>
      <a:accent6>
        <a:srgbClr val="E3E3E3"/>
      </a:accent6>
      <a:hlink>
        <a:srgbClr val="187F8E"/>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SM Urology 1">
      <a:dk1>
        <a:sysClr val="windowText" lastClr="000000"/>
      </a:dk1>
      <a:lt1>
        <a:sysClr val="window" lastClr="FFFFFF"/>
      </a:lt1>
      <a:dk2>
        <a:srgbClr val="5A9E82"/>
      </a:dk2>
      <a:lt2>
        <a:srgbClr val="EEECE1"/>
      </a:lt2>
      <a:accent1>
        <a:srgbClr val="457A70"/>
      </a:accent1>
      <a:accent2>
        <a:srgbClr val="7CACA7"/>
      </a:accent2>
      <a:accent3>
        <a:srgbClr val="7F7F7F"/>
      </a:accent3>
      <a:accent4>
        <a:srgbClr val="273A44"/>
      </a:accent4>
      <a:accent5>
        <a:srgbClr val="1C3039"/>
      </a:accent5>
      <a:accent6>
        <a:srgbClr val="E3E3E3"/>
      </a:accent6>
      <a:hlink>
        <a:srgbClr val="187F8E"/>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TotalTime>
  <Words>1645</Words>
  <Application>Microsoft Office PowerPoint</Application>
  <PresentationFormat>On-screen Show (16:9)</PresentationFormat>
  <Paragraphs>229</Paragraphs>
  <Slides>22</Slides>
  <Notes>11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Practice Management Structures: CEO and Physician Perspectives</vt:lpstr>
      <vt:lpstr>Research 2012-2015</vt:lpstr>
      <vt:lpstr>Management Structures Secret Sauce</vt:lpstr>
      <vt:lpstr>History and Evolution of the Large Urology Group Practice</vt:lpstr>
      <vt:lpstr>Benefits of Consolidation</vt:lpstr>
      <vt:lpstr>Drawbacks of Consolidation</vt:lpstr>
      <vt:lpstr>Creating Optimal Group Governance</vt:lpstr>
      <vt:lpstr>Successful Group vs. Successful Physicians</vt:lpstr>
      <vt:lpstr>Emerging Business Models in Healthcare: </vt:lpstr>
      <vt:lpstr>Creating a Successful Coordinated System of Care </vt:lpstr>
      <vt:lpstr>Building a Collaborative Enterprise </vt:lpstr>
      <vt:lpstr>Critical Factors for Optimal Performance:  </vt:lpstr>
      <vt:lpstr>MD Survey: Insight into Gap Analysis of Culture/Collaboration </vt:lpstr>
      <vt:lpstr>MD Survey: Insight into Gap Analysis of Culture/Collaboration </vt:lpstr>
      <vt:lpstr>Key Success Factors</vt:lpstr>
      <vt:lpstr>Strong Leadership: A Key to Successful Healthcare Management </vt:lpstr>
      <vt:lpstr>Compensation Structures Must Be Clear and Comprehensive  </vt:lpstr>
      <vt:lpstr>Model #1: Productivity with Shared Resource Allocation  </vt:lpstr>
      <vt:lpstr>PowerPoint Presentation</vt:lpstr>
      <vt:lpstr>Model #2: Productivity-Based Model </vt:lpstr>
      <vt:lpstr>PowerPoint Presentation</vt:lpstr>
      <vt:lpstr>THANK YOU </vt:lpstr>
    </vt:vector>
  </TitlesOfParts>
  <Company>Hayland Freelance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Haynes</dc:creator>
  <cp:lastModifiedBy>Georgi Petkov</cp:lastModifiedBy>
  <cp:revision>32</cp:revision>
  <dcterms:created xsi:type="dcterms:W3CDTF">2015-07-07T10:55:46Z</dcterms:created>
  <dcterms:modified xsi:type="dcterms:W3CDTF">2015-07-20T09:19:04Z</dcterms:modified>
</cp:coreProperties>
</file>