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77" r:id="rId3"/>
    <p:sldId id="273" r:id="rId4"/>
    <p:sldId id="289" r:id="rId5"/>
    <p:sldId id="279" r:id="rId6"/>
    <p:sldId id="259" r:id="rId7"/>
    <p:sldId id="295" r:id="rId8"/>
    <p:sldId id="280" r:id="rId9"/>
    <p:sldId id="275" r:id="rId10"/>
    <p:sldId id="263" r:id="rId11"/>
    <p:sldId id="291" r:id="rId12"/>
    <p:sldId id="281" r:id="rId13"/>
    <p:sldId id="283" r:id="rId14"/>
    <p:sldId id="313" r:id="rId15"/>
    <p:sldId id="262" r:id="rId16"/>
    <p:sldId id="282" r:id="rId17"/>
    <p:sldId id="314" r:id="rId18"/>
    <p:sldId id="316" r:id="rId19"/>
    <p:sldId id="315" r:id="rId20"/>
    <p:sldId id="267" r:id="rId21"/>
    <p:sldId id="319" r:id="rId22"/>
    <p:sldId id="284" r:id="rId23"/>
    <p:sldId id="271" r:id="rId24"/>
    <p:sldId id="285" r:id="rId25"/>
    <p:sldId id="266" r:id="rId26"/>
    <p:sldId id="322" r:id="rId27"/>
    <p:sldId id="321" r:id="rId28"/>
    <p:sldId id="265" r:id="rId29"/>
    <p:sldId id="320" r:id="rId30"/>
    <p:sldId id="286" r:id="rId31"/>
    <p:sldId id="317" r:id="rId32"/>
    <p:sldId id="323" r:id="rId33"/>
    <p:sldId id="325" r:id="rId34"/>
    <p:sldId id="256" r:id="rId35"/>
    <p:sldId id="287" r:id="rId36"/>
    <p:sldId id="288" r:id="rId37"/>
    <p:sldId id="297" r:id="rId38"/>
    <p:sldId id="308" r:id="rId39"/>
    <p:sldId id="296" r:id="rId40"/>
    <p:sldId id="307" r:id="rId41"/>
    <p:sldId id="299" r:id="rId42"/>
    <p:sldId id="306" r:id="rId43"/>
    <p:sldId id="309" r:id="rId44"/>
    <p:sldId id="294" r:id="rId45"/>
    <p:sldId id="311" r:id="rId46"/>
    <p:sldId id="324" r:id="rId47"/>
    <p:sldId id="326" r:id="rId48"/>
    <p:sldId id="327" r:id="rId49"/>
    <p:sldId id="328" r:id="rId50"/>
    <p:sldId id="318" r:id="rId51"/>
    <p:sldId id="329" r:id="rId52"/>
    <p:sldId id="33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A07A44-9695-455F-8E21-B6D0FFCB8F9C}" type="datetimeFigureOut">
              <a:rPr lang="ar-EG" smtClean="0"/>
              <a:t>25/10/1436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6AAAA4-10F7-4512-AD1D-D76D532FBF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6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CC9D-D202-4989-9B44-CD6788084C2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27B43A9-2DAC-426C-AB3C-45B0C3D9A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21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7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7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07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79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28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36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4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" y="-4763"/>
            <a:ext cx="9153525" cy="6867526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14F6C28-A73F-442D-9AFF-892E81624BB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350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" y="-4763"/>
            <a:ext cx="9153525" cy="6867526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14F6C28-A73F-442D-9AFF-892E81624BB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22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F8E33D-A1CE-47F8-875B-0561BB290F61}" type="datetimeFigureOut">
              <a:rPr lang="en-US" smtClean="0">
                <a:solidFill>
                  <a:prstClr val="white"/>
                </a:solidFill>
              </a:rPr>
              <a:pPr/>
              <a:t>8/10/2015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27B43A9-2DAC-426C-AB3C-45B0C3D9AB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64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001000" cy="3886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Design, Synthesis, Docking and </a:t>
            </a:r>
            <a:r>
              <a:rPr lang="en-US" b="1" dirty="0" smtClean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2D QSAR </a:t>
            </a:r>
            <a:r>
              <a:rPr lang="en-US" b="1" dirty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studies of novel 3,5-diaryl </a:t>
            </a:r>
            <a:r>
              <a:rPr lang="en-US" b="1" dirty="0" err="1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Pyrazole</a:t>
            </a:r>
            <a:r>
              <a:rPr lang="en-US" b="1" dirty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 Derivatives and their evaluation as  </a:t>
            </a:r>
            <a:r>
              <a:rPr lang="en-US" b="1" dirty="0" smtClean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Antioxidants </a:t>
            </a:r>
            <a:r>
              <a:rPr lang="en-US" b="1" dirty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and as </a:t>
            </a:r>
            <a:r>
              <a:rPr lang="en-US" b="1" dirty="0" err="1" smtClean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Immunomodulators</a:t>
            </a:r>
            <a:r>
              <a:rPr lang="en-US" b="1" dirty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, inhibitors of </a:t>
            </a:r>
            <a:r>
              <a:rPr lang="en-US" b="1" dirty="0" smtClean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TNF-</a:t>
            </a:r>
            <a:r>
              <a:rPr lang="el-GR" dirty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α</a:t>
            </a:r>
            <a:r>
              <a:rPr lang="en-US" dirty="0" smtClean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Chaparral Pro Light" pitchFamily="18" charset="0"/>
                <a:ea typeface="Calibri"/>
                <a:cs typeface="Arial"/>
              </a:rPr>
              <a:t>IL-2, IL-6</a:t>
            </a:r>
            <a:endParaRPr lang="ar-EG" dirty="0">
              <a:solidFill>
                <a:srgbClr val="C00000"/>
              </a:solidFill>
              <a:latin typeface="Chaparral Pro L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6934200" cy="2209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400" b="1" dirty="0" err="1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Dr</a:t>
            </a:r>
            <a:r>
              <a:rPr lang="en-US" sz="3400" b="1" dirty="0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 Dalia </a:t>
            </a:r>
            <a:r>
              <a:rPr lang="en-US" sz="3400" b="1" dirty="0" err="1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Soliman</a:t>
            </a:r>
            <a:endParaRPr lang="en-US" sz="3400" b="1" dirty="0" smtClean="0">
              <a:solidFill>
                <a:schemeClr val="tx2"/>
              </a:solidFill>
              <a:latin typeface="Chaparral Pro Light" pitchFamily="18" charset="0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400" b="1" dirty="0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Assoc. </a:t>
            </a:r>
            <a:r>
              <a:rPr lang="en-US" sz="3400" b="1" dirty="0" err="1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Proff</a:t>
            </a:r>
            <a:r>
              <a:rPr lang="en-US" sz="3400" b="1" dirty="0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. Of Pharmaceutical Chem.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400" b="1" dirty="0" err="1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Egyptain</a:t>
            </a:r>
            <a:r>
              <a:rPr lang="en-US" sz="3400" b="1" dirty="0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 Russian University/</a:t>
            </a:r>
            <a:r>
              <a:rPr lang="en-US" sz="3400" b="1" dirty="0" err="1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AlAzhar</a:t>
            </a:r>
            <a:r>
              <a:rPr lang="en-US" sz="3400" b="1" dirty="0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 University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400" b="1" dirty="0" smtClean="0">
                <a:solidFill>
                  <a:schemeClr val="tx2"/>
                </a:solidFill>
                <a:latin typeface="Chaparral Pro Light" pitchFamily="18" charset="0"/>
                <a:ea typeface="Calibri"/>
                <a:cs typeface="Arial"/>
              </a:rPr>
              <a:t>Cairo, Egypt</a:t>
            </a:r>
            <a:endParaRPr lang="en-US" sz="3400" b="1" dirty="0">
              <a:solidFill>
                <a:schemeClr val="tx2"/>
              </a:solidFill>
              <a:latin typeface="Chaparral Pro Light" pitchFamily="18" charset="0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666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Chaparral Pro Light" pitchFamily="18" charset="0"/>
              </a:rPr>
              <a:t>Examples of  </a:t>
            </a:r>
            <a:r>
              <a:rPr lang="en-US" sz="4000" b="1" dirty="0" err="1" smtClean="0">
                <a:solidFill>
                  <a:schemeClr val="accent2"/>
                </a:solidFill>
                <a:latin typeface="Chaparral Pro Light" pitchFamily="18" charset="0"/>
              </a:rPr>
              <a:t>pyrazole</a:t>
            </a:r>
            <a:r>
              <a:rPr lang="en-US" sz="4000" b="1" dirty="0" smtClean="0">
                <a:solidFill>
                  <a:schemeClr val="accent2"/>
                </a:solidFill>
                <a:latin typeface="Chaparral Pro Light" pitchFamily="18" charset="0"/>
              </a:rPr>
              <a:t> based scaffolds as </a:t>
            </a:r>
            <a:r>
              <a:rPr lang="en-US" sz="4000" b="1" dirty="0" err="1" smtClean="0">
                <a:solidFill>
                  <a:schemeClr val="accent2"/>
                </a:solidFill>
                <a:latin typeface="Chaparral Pro Light" pitchFamily="18" charset="0"/>
              </a:rPr>
              <a:t>immunomodulators</a:t>
            </a:r>
            <a:endParaRPr lang="ar-EG" sz="4000" b="1" dirty="0">
              <a:solidFill>
                <a:schemeClr val="accent2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9" y="622274"/>
            <a:ext cx="4353581" cy="22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481430" y="1058730"/>
                <a:ext cx="4795735" cy="166096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Clinical candidate SD0006</a:t>
                </a:r>
              </a:p>
              <a:p>
                <a:r>
                  <a:rPr lang="en-US" sz="2400" dirty="0" err="1" smtClean="0"/>
                  <a:t>Burnette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et al</a:t>
                </a:r>
                <a:r>
                  <a:rPr lang="en-US" sz="2400" dirty="0" smtClean="0"/>
                  <a:t>.,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Pharmacology (2009)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ea typeface="Calibri"/>
                    <a:cs typeface="Arial"/>
                  </a:rPr>
                  <a:t>TNF</a:t>
                </a:r>
                <a:r>
                  <a:rPr lang="en-US" sz="24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 </m:t>
                    </m:r>
                  </m:oMath>
                </a14:m>
                <a:r>
                  <a:rPr lang="en-US" sz="2400" dirty="0" smtClean="0"/>
                  <a:t>= 0.016 </a:t>
                </a:r>
                <a:r>
                  <a:rPr lang="en-US" sz="2400" dirty="0" err="1">
                    <a:latin typeface="Arial"/>
                    <a:ea typeface="Calibri"/>
                    <a:cs typeface="Arial"/>
                  </a:rPr>
                  <a:t>μmol</a:t>
                </a:r>
                <a:r>
                  <a:rPr lang="en-US" sz="2400" dirty="0">
                    <a:latin typeface="Arial"/>
                    <a:ea typeface="Calibri"/>
                    <a:cs typeface="Arial"/>
                  </a:rPr>
                  <a:t>/L</a:t>
                </a:r>
                <a:endParaRPr lang="en-US" sz="2400" dirty="0">
                  <a:ea typeface="Calibri"/>
                  <a:cs typeface="Arial"/>
                </a:endParaRPr>
              </a:p>
              <a:p>
                <a:endParaRPr lang="ar-EG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30" y="1058730"/>
                <a:ext cx="4795735" cy="1660968"/>
              </a:xfrm>
              <a:prstGeom prst="rect">
                <a:avLst/>
              </a:prstGeom>
              <a:blipFill rotWithShape="1">
                <a:blip r:embed="rId3"/>
                <a:stretch>
                  <a:fillRect l="-1906" t="-2941" r="-1779" b="-514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86788"/>
            <a:ext cx="6054071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19025" y="5307871"/>
                <a:ext cx="4694426" cy="184460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/>
                  <a:t>Das </a:t>
                </a:r>
                <a:r>
                  <a:rPr lang="en-US" sz="2400" i="1" dirty="0" smtClean="0"/>
                  <a:t>et al</a:t>
                </a:r>
                <a:r>
                  <a:rPr lang="en-US" sz="2400" dirty="0" smtClean="0"/>
                  <a:t>.,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Bioorg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Med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Chem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(2010)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p38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 IC50 = 2 </a:t>
                </a:r>
                <a:r>
                  <a:rPr lang="en-US" sz="2400" dirty="0" err="1" smtClean="0">
                    <a:solidFill>
                      <a:srgbClr val="C00000"/>
                    </a:solidFill>
                    <a:ea typeface="Calibri"/>
                    <a:cs typeface="Arial"/>
                  </a:rPr>
                  <a:t>nM</a:t>
                </a:r>
                <a:endParaRPr lang="en-US" sz="2400" dirty="0" smtClean="0">
                  <a:solidFill>
                    <a:srgbClr val="C00000"/>
                  </a:solidFill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TNF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𝛼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= 75 %</a:t>
                </a:r>
                <a:endParaRPr lang="en-US" sz="2400" dirty="0">
                  <a:solidFill>
                    <a:srgbClr val="C00000"/>
                  </a:solidFill>
                  <a:ea typeface="Calibri"/>
                  <a:cs typeface="Arial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025" y="5307871"/>
                <a:ext cx="4694426" cy="1844608"/>
              </a:xfrm>
              <a:prstGeom prst="rect">
                <a:avLst/>
              </a:prstGeom>
              <a:blipFill rotWithShape="1">
                <a:blip r:embed="rId5"/>
                <a:stretch>
                  <a:fillRect l="-2078" t="-2649" r="-390" b="-463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1001711"/>
            <a:ext cx="380938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9229" y="3514996"/>
                <a:ext cx="2812115" cy="198926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Pfizer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(SC 806) 2003</a:t>
                </a: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p38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ea typeface="Calibri"/>
                    <a:cs typeface="Arial"/>
                  </a:rPr>
                  <a:t> IC50 = 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50 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Nm</a:t>
                </a:r>
                <a:endParaRPr lang="en-US" sz="2000" dirty="0">
                  <a:solidFill>
                    <a:srgbClr val="C00000"/>
                  </a:solidFill>
                  <a:ea typeface="Calibri"/>
                  <a:cs typeface="Arial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TNF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𝛼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ea typeface="Calibri"/>
                    <a:cs typeface="Arial"/>
                  </a:rPr>
                  <a:t>= </a:t>
                </a:r>
                <a:r>
                  <a:rPr lang="en-US" sz="20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98 %, at 5mg/kg</a:t>
                </a:r>
                <a:r>
                  <a:rPr lang="en-US" sz="2400" dirty="0" smtClean="0">
                    <a:solidFill>
                      <a:srgbClr val="C00000"/>
                    </a:solidFill>
                    <a:ea typeface="Calibri"/>
                    <a:cs typeface="Arial"/>
                  </a:rPr>
                  <a:t> </a:t>
                </a:r>
                <a:endParaRPr lang="en-US" sz="2400" dirty="0">
                  <a:solidFill>
                    <a:srgbClr val="C00000"/>
                  </a:solidFill>
                  <a:ea typeface="Calibri"/>
                  <a:cs typeface="Arial"/>
                </a:endParaRPr>
              </a:p>
              <a:p>
                <a:endParaRPr lang="en-US" dirty="0" smtClean="0"/>
              </a:p>
              <a:p>
                <a:endParaRPr lang="ar-EG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9" y="3514996"/>
                <a:ext cx="2812115" cy="1989263"/>
              </a:xfrm>
              <a:prstGeom prst="rect">
                <a:avLst/>
              </a:prstGeom>
              <a:blipFill rotWithShape="1">
                <a:blip r:embed="rId3"/>
                <a:stretch>
                  <a:fillRect l="-2386" t="-1534" r="-4555" b="-429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28257"/>
            <a:ext cx="3657600" cy="288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88439" y="3657599"/>
                <a:ext cx="5672322" cy="18466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AdvGulliv-I"/>
                  </a:rPr>
                  <a:t>B. P. </a:t>
                </a:r>
                <a:r>
                  <a:rPr lang="en-US" sz="2000" dirty="0" err="1">
                    <a:latin typeface="AdvGulliv-I"/>
                  </a:rPr>
                  <a:t>Bandgar</a:t>
                </a:r>
                <a:r>
                  <a:rPr lang="en-US" sz="2000" dirty="0">
                    <a:latin typeface="AdvGulliv-I"/>
                  </a:rPr>
                  <a:t> </a:t>
                </a:r>
                <a:r>
                  <a:rPr lang="en-US" sz="2000" i="1" dirty="0">
                    <a:latin typeface="AdvGulliv-I"/>
                  </a:rPr>
                  <a:t>et al. </a:t>
                </a:r>
                <a:r>
                  <a:rPr lang="en-US" sz="2000" dirty="0" smtClean="0">
                    <a:latin typeface="AdvGulliv-I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AdvGulliv-I"/>
                  </a:rPr>
                  <a:t>Bioorg</a:t>
                </a:r>
                <a:r>
                  <a:rPr lang="en-US" sz="2000" dirty="0">
                    <a:solidFill>
                      <a:srgbClr val="C00000"/>
                    </a:solidFill>
                    <a:latin typeface="AdvGulliv-I"/>
                  </a:rPr>
                  <a:t>. Med. Chem. (2010)</a:t>
                </a:r>
                <a:endParaRPr lang="en-US" sz="2000" dirty="0">
                  <a:solidFill>
                    <a:srgbClr val="C00000"/>
                  </a:solidFill>
                  <a:ea typeface="Calibri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IL-6 = 47%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  <a:latin typeface="AdvGulliv-R"/>
                  </a:rPr>
                  <a:t>TNF-</a:t>
                </a:r>
                <a:r>
                  <a:rPr lang="en-US" sz="2000" dirty="0">
                    <a:solidFill>
                      <a:srgbClr val="C00000"/>
                    </a:solidFill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libri"/>
                        <a:cs typeface="Arial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dvPSMP13"/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dvPSMP13"/>
                  </a:rPr>
                  <a:t>= 24</a:t>
                </a:r>
                <a:r>
                  <a:rPr lang="en-US" sz="2000" dirty="0">
                    <a:solidFill>
                      <a:srgbClr val="C00000"/>
                    </a:solidFill>
                    <a:latin typeface="AdvPSMP13"/>
                  </a:rPr>
                  <a:t>%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inhibition at 10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/>
                    <a:ea typeface="Calibri"/>
                    <a:cs typeface="Arial"/>
                  </a:rPr>
                  <a:t>μM</a:t>
                </a:r>
              </a:p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endParaRPr lang="ar-EG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39" y="3657599"/>
                <a:ext cx="5672322" cy="1846659"/>
              </a:xfrm>
              <a:prstGeom prst="rect">
                <a:avLst/>
              </a:prstGeom>
              <a:blipFill rotWithShape="1">
                <a:blip r:embed="rId5"/>
                <a:stretch>
                  <a:fillRect l="-1074" t="-660" b="-495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9" y="1039259"/>
            <a:ext cx="28352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2922" y="4086552"/>
            <a:ext cx="16668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BTP-1=  417 </a:t>
            </a:r>
            <a:r>
              <a:rPr lang="en-US" dirty="0" err="1" smtClean="0">
                <a:solidFill>
                  <a:srgbClr val="C00000"/>
                </a:solidFill>
              </a:rPr>
              <a:t>nM</a:t>
            </a:r>
            <a:endParaRPr lang="ar-EG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39549"/>
            <a:ext cx="25812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8" y="3942973"/>
            <a:ext cx="16668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BTP-3 = 314 </a:t>
            </a:r>
            <a:r>
              <a:rPr lang="en-US" dirty="0" err="1" smtClean="0">
                <a:solidFill>
                  <a:srgbClr val="C00000"/>
                </a:solidFill>
              </a:rPr>
              <a:t>nM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814" y="545068"/>
            <a:ext cx="7264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IL-2</a:t>
            </a:r>
            <a:endParaRPr lang="ar-EG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9528" y="4692134"/>
            <a:ext cx="466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vPSTim"/>
              </a:rPr>
              <a:t>Wu </a:t>
            </a:r>
            <a:r>
              <a:rPr lang="en-US" dirty="0" smtClean="0">
                <a:latin typeface="AdvPSTim"/>
              </a:rPr>
              <a:t>Chen </a:t>
            </a:r>
            <a:r>
              <a:rPr lang="en-US" i="1" dirty="0" smtClean="0">
                <a:latin typeface="AdvPSTim"/>
              </a:rPr>
              <a:t>et al</a:t>
            </a:r>
            <a:r>
              <a:rPr lang="en-US" dirty="0" smtClean="0">
                <a:latin typeface="AdvPSTim"/>
              </a:rPr>
              <a:t>., </a:t>
            </a:r>
            <a:r>
              <a:rPr lang="en-US" dirty="0" smtClean="0">
                <a:solidFill>
                  <a:srgbClr val="C00000"/>
                </a:solidFill>
                <a:latin typeface="AdvPSTim"/>
              </a:rPr>
              <a:t>Cellular </a:t>
            </a:r>
            <a:r>
              <a:rPr lang="en-US" dirty="0">
                <a:solidFill>
                  <a:srgbClr val="C00000"/>
                </a:solidFill>
                <a:latin typeface="AdvPSTim"/>
              </a:rPr>
              <a:t>Immunology </a:t>
            </a:r>
            <a:r>
              <a:rPr lang="en-US" dirty="0" smtClean="0">
                <a:solidFill>
                  <a:srgbClr val="C00000"/>
                </a:solidFill>
                <a:latin typeface="AdvPSTim"/>
              </a:rPr>
              <a:t>(</a:t>
            </a:r>
            <a:r>
              <a:rPr lang="en-US" dirty="0">
                <a:solidFill>
                  <a:srgbClr val="C00000"/>
                </a:solidFill>
                <a:latin typeface="AdvPSTim"/>
              </a:rPr>
              <a:t>2002)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keletal formula of celecox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3803"/>
            <a:ext cx="2362200" cy="20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657600"/>
            <a:ext cx="3886200" cy="2511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chemeClr val="tx2"/>
                </a:solidFill>
                <a:ea typeface="Calibri"/>
                <a:cs typeface="Arial"/>
              </a:rPr>
              <a:t>Celecoxib</a:t>
            </a:r>
            <a:r>
              <a:rPr lang="en-US" sz="2000" b="1" dirty="0">
                <a:solidFill>
                  <a:schemeClr val="tx2"/>
                </a:solidFill>
                <a:ea typeface="Calibri"/>
                <a:cs typeface="Arial"/>
              </a:rPr>
              <a:t> </a:t>
            </a:r>
            <a:endParaRPr lang="en-US" sz="2000" b="1" dirty="0" smtClean="0">
              <a:solidFill>
                <a:schemeClr val="tx2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a typeface="Calibri"/>
                <a:cs typeface="Arial"/>
              </a:rPr>
              <a:t>Liu Y </a:t>
            </a:r>
            <a:r>
              <a:rPr lang="en-US" sz="2000" i="1" dirty="0" smtClean="0">
                <a:ea typeface="Calibri"/>
                <a:cs typeface="Arial"/>
              </a:rPr>
              <a:t>et al., </a:t>
            </a:r>
            <a:r>
              <a:rPr lang="en-US" sz="2000" dirty="0" smtClean="0">
                <a:solidFill>
                  <a:srgbClr val="C00000"/>
                </a:solidFill>
                <a:ea typeface="Calibri"/>
                <a:cs typeface="Arial"/>
              </a:rPr>
              <a:t>Cancer </a:t>
            </a:r>
            <a:r>
              <a:rPr lang="en-US" sz="2000" dirty="0" err="1" smtClean="0">
                <a:solidFill>
                  <a:srgbClr val="C00000"/>
                </a:solidFill>
                <a:ea typeface="Calibri"/>
                <a:cs typeface="Arial"/>
              </a:rPr>
              <a:t>Prev</a:t>
            </a:r>
            <a:r>
              <a:rPr lang="en-US" sz="2000" dirty="0" smtClean="0">
                <a:solidFill>
                  <a:srgbClr val="C00000"/>
                </a:solidFill>
                <a:ea typeface="Calibri"/>
                <a:cs typeface="Arial"/>
              </a:rPr>
              <a:t> Res (Phil 2011) </a:t>
            </a:r>
            <a:r>
              <a:rPr lang="en-US" sz="2000" dirty="0" smtClean="0">
                <a:ea typeface="Calibri"/>
                <a:cs typeface="Arial"/>
              </a:rPr>
              <a:t>Wang </a:t>
            </a:r>
            <a:r>
              <a:rPr lang="en-US" sz="2000" i="1" dirty="0" smtClean="0">
                <a:ea typeface="Calibri"/>
                <a:cs typeface="Arial"/>
              </a:rPr>
              <a:t>et al., </a:t>
            </a:r>
            <a:r>
              <a:rPr lang="en-US" sz="2000" dirty="0" err="1" smtClean="0">
                <a:solidFill>
                  <a:srgbClr val="C00000"/>
                </a:solidFill>
                <a:ea typeface="Calibri"/>
                <a:cs typeface="Arial"/>
              </a:rPr>
              <a:t>Oncol</a:t>
            </a:r>
            <a:r>
              <a:rPr lang="en-US" sz="2000" dirty="0" smtClean="0">
                <a:solidFill>
                  <a:srgbClr val="C00000"/>
                </a:solidFill>
                <a:ea typeface="Calibri"/>
                <a:cs typeface="Arial"/>
              </a:rPr>
              <a:t> Rep (2014)</a:t>
            </a:r>
            <a:endParaRPr lang="en-US" sz="2000" dirty="0">
              <a:solidFill>
                <a:srgbClr val="C00000"/>
              </a:solidFill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Arial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44" y="748115"/>
            <a:ext cx="3151187" cy="315118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5156200" y="3657600"/>
            <a:ext cx="3192605" cy="87434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ea typeface="Calibri"/>
                <a:cs typeface="Arial"/>
              </a:rPr>
              <a:t>Scuto</a:t>
            </a:r>
            <a:r>
              <a:rPr lang="en-US" sz="2000" dirty="0" smtClean="0">
                <a:ea typeface="Calibri"/>
                <a:cs typeface="Arial"/>
              </a:rPr>
              <a:t> et al</a:t>
            </a:r>
            <a:r>
              <a:rPr lang="en-US" sz="2000" dirty="0" smtClean="0">
                <a:solidFill>
                  <a:srgbClr val="C00000"/>
                </a:solidFill>
                <a:ea typeface="Calibri"/>
                <a:cs typeface="Arial"/>
              </a:rPr>
              <a:t>., Leukemia (2011)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81000"/>
            <a:ext cx="72648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IL-6</a:t>
            </a:r>
            <a:endParaRPr lang="ar-E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458200" cy="2133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Chaparral Pro Light" pitchFamily="18" charset="0"/>
              </a:rPr>
              <a:t>Aim of The Work</a:t>
            </a:r>
            <a:endParaRPr lang="ar-EG" sz="5400" b="1" dirty="0">
              <a:solidFill>
                <a:srgbClr val="C00000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50556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43" y="5979886"/>
            <a:ext cx="865852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Fig (3): </a:t>
            </a:r>
            <a:r>
              <a:rPr lang="en-US" dirty="0" smtClean="0"/>
              <a:t>Some representative examples of </a:t>
            </a:r>
            <a:r>
              <a:rPr lang="en-US" dirty="0" err="1" smtClean="0"/>
              <a:t>pyrazole</a:t>
            </a:r>
            <a:r>
              <a:rPr lang="en-US" dirty="0" smtClean="0"/>
              <a:t>-based cytokine inhibitors and the novel </a:t>
            </a:r>
          </a:p>
          <a:p>
            <a:r>
              <a:rPr lang="en-US" dirty="0" smtClean="0"/>
              <a:t>compounds</a:t>
            </a:r>
            <a:endParaRPr lang="ar-EG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421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45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Chaparral Pro Light" pitchFamily="18" charset="0"/>
              </a:rPr>
              <a:t>Synthesis</a:t>
            </a:r>
            <a:endParaRPr lang="ar-EG" sz="6600" b="1" dirty="0">
              <a:solidFill>
                <a:schemeClr val="accent2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40" y="228599"/>
            <a:ext cx="9203040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8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haparral Pro Light" pitchFamily="18" charset="0"/>
              </a:rPr>
              <a:t>Introduction</a:t>
            </a:r>
            <a:endParaRPr lang="ar-EG" b="1" dirty="0">
              <a:solidFill>
                <a:srgbClr val="C00000"/>
              </a:solidFill>
              <a:latin typeface="Chaparral Pro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0960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AdvGulliv-R"/>
              </a:rPr>
              <a:t>Orally active small molecules </a:t>
            </a:r>
            <a:r>
              <a:rPr lang="en-US" sz="2800" dirty="0">
                <a:solidFill>
                  <a:srgbClr val="000000"/>
                </a:solidFill>
                <a:latin typeface="AdvGulliv-R"/>
              </a:rPr>
              <a:t>that modify the </a:t>
            </a:r>
            <a:r>
              <a:rPr lang="en-US" sz="2800" dirty="0" smtClean="0">
                <a:solidFill>
                  <a:srgbClr val="000000"/>
                </a:solidFill>
                <a:latin typeface="AdvGulliv-R"/>
              </a:rPr>
              <a:t>pro-inflammatory cytokine </a:t>
            </a:r>
            <a:r>
              <a:rPr lang="en-US" sz="2800" dirty="0">
                <a:solidFill>
                  <a:srgbClr val="000000"/>
                </a:solidFill>
                <a:latin typeface="AdvGulliv-R"/>
              </a:rPr>
              <a:t>release associated </a:t>
            </a:r>
            <a:r>
              <a:rPr lang="en-US" sz="2800" dirty="0" smtClean="0">
                <a:solidFill>
                  <a:srgbClr val="000000"/>
                </a:solidFill>
                <a:latin typeface="AdvGulliv-R"/>
              </a:rPr>
              <a:t>with many auto-immune disorders such as </a:t>
            </a:r>
            <a:r>
              <a:rPr lang="en-US" sz="2800" dirty="0">
                <a:solidFill>
                  <a:schemeClr val="tx2"/>
                </a:solidFill>
                <a:latin typeface="AdvGulliv-R"/>
              </a:rPr>
              <a:t>rheumatoid arthritis (RA) </a:t>
            </a:r>
            <a:r>
              <a:rPr lang="en-US" sz="2800" dirty="0" smtClean="0">
                <a:solidFill>
                  <a:srgbClr val="000000"/>
                </a:solidFill>
                <a:latin typeface="AdvGulliv-R"/>
              </a:rPr>
              <a:t>have generated </a:t>
            </a:r>
            <a:r>
              <a:rPr lang="en-US" sz="2800" dirty="0">
                <a:solidFill>
                  <a:srgbClr val="000000"/>
                </a:solidFill>
                <a:latin typeface="AdvGulliv-R"/>
              </a:rPr>
              <a:t>considerable interest in the pharmaceutical industry</a:t>
            </a:r>
            <a:r>
              <a:rPr lang="en-US" sz="2800" dirty="0" smtClean="0">
                <a:solidFill>
                  <a:srgbClr val="000000"/>
                </a:solidFill>
                <a:latin typeface="AdvGulliv-R"/>
              </a:rPr>
              <a:t>.</a:t>
            </a:r>
            <a:r>
              <a:rPr lang="en-US" sz="2800" dirty="0" smtClean="0">
                <a:solidFill>
                  <a:srgbClr val="000066"/>
                </a:solidFill>
                <a:latin typeface="AdvGulliv-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dvGulliv-R"/>
              </a:rPr>
              <a:t>They </a:t>
            </a:r>
            <a:r>
              <a:rPr lang="en-US" sz="2800" dirty="0">
                <a:solidFill>
                  <a:srgbClr val="000000"/>
                </a:solidFill>
                <a:latin typeface="AdvGulliv-R"/>
              </a:rPr>
              <a:t>offer a cost-effective and </a:t>
            </a:r>
            <a:r>
              <a:rPr lang="en-US" sz="2800" dirty="0" smtClean="0">
                <a:solidFill>
                  <a:srgbClr val="000000"/>
                </a:solidFill>
                <a:latin typeface="AdvGulliv-R"/>
              </a:rPr>
              <a:t>convenient alternative </a:t>
            </a:r>
            <a:r>
              <a:rPr lang="en-US" sz="2800" dirty="0">
                <a:solidFill>
                  <a:srgbClr val="000000"/>
                </a:solidFill>
                <a:latin typeface="AdvGulliv-R"/>
              </a:rPr>
              <a:t>to biologics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such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as 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Enbrel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</a:rPr>
              <a:t>Remicade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</a:rPr>
              <a:t>Humira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sz="2800" dirty="0" err="1" smtClean="0">
                <a:solidFill>
                  <a:srgbClr val="C00000"/>
                </a:solidFill>
                <a:latin typeface="Times New Roman"/>
              </a:rPr>
              <a:t>Kineret</a:t>
            </a:r>
            <a:endParaRPr lang="en-US" sz="2800" dirty="0" smtClean="0">
              <a:solidFill>
                <a:srgbClr val="C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  <a:latin typeface="Times New Roman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These agents are </a:t>
            </a:r>
            <a:r>
              <a:rPr lang="en-US" sz="2800" b="1" dirty="0">
                <a:solidFill>
                  <a:schemeClr val="tx2"/>
                </a:solidFill>
                <a:latin typeface="Times New Roman"/>
              </a:rPr>
              <a:t>expensive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/>
              </a:rPr>
              <a:t>parenterally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administered. They are also under review for increased risk of </a:t>
            </a:r>
            <a:r>
              <a:rPr lang="en-US" sz="2800" b="1" dirty="0">
                <a:solidFill>
                  <a:schemeClr val="tx2"/>
                </a:solidFill>
                <a:latin typeface="Times New Roman"/>
              </a:rPr>
              <a:t>cancer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b="1" dirty="0">
                <a:solidFill>
                  <a:schemeClr val="tx2"/>
                </a:solidFill>
                <a:latin typeface="Times New Roman"/>
              </a:rPr>
              <a:t>infection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b="1" dirty="0">
                <a:solidFill>
                  <a:schemeClr val="tx2"/>
                </a:solidFill>
                <a:latin typeface="Times New Roman"/>
              </a:rPr>
              <a:t>multiple sclerosis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, and for the potential to induce </a:t>
            </a:r>
            <a:r>
              <a:rPr lang="en-US" sz="2800" b="1" dirty="0">
                <a:solidFill>
                  <a:schemeClr val="tx2"/>
                </a:solidFill>
                <a:latin typeface="Times New Roman"/>
              </a:rPr>
              <a:t>neutralizing antibodies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over the long term </a:t>
            </a:r>
            <a:endParaRPr lang="ar-EG" sz="2800" dirty="0"/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0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Chaparral Pro Light" pitchFamily="18" charset="0"/>
              </a:rPr>
              <a:t>Biological Evaluation</a:t>
            </a:r>
            <a:endParaRPr lang="ar-EG" dirty="0">
              <a:solidFill>
                <a:srgbClr val="C00000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3018"/>
            <a:ext cx="8322129" cy="4820345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en-US" dirty="0" smtClean="0"/>
              <a:t>The novel c</a:t>
            </a:r>
            <a:r>
              <a:rPr lang="en-US" sz="2800" dirty="0" smtClean="0"/>
              <a:t>ompounds </a:t>
            </a:r>
            <a:r>
              <a:rPr lang="en-US" sz="2800" dirty="0"/>
              <a:t>were </a:t>
            </a:r>
            <a:r>
              <a:rPr lang="en-US" sz="2800" dirty="0" smtClean="0"/>
              <a:t>evaluated </a:t>
            </a:r>
            <a:r>
              <a:rPr lang="en-US" sz="2800" dirty="0"/>
              <a:t>for their ability to inhibit </a:t>
            </a:r>
            <a:r>
              <a:rPr lang="en-US" dirty="0" smtClean="0"/>
              <a:t>LPS-induced </a:t>
            </a:r>
            <a:r>
              <a:rPr lang="en-US" dirty="0"/>
              <a:t>production of </a:t>
            </a:r>
            <a:r>
              <a:rPr lang="en-US" dirty="0" smtClean="0"/>
              <a:t>TNF-α, IL-2 and IL-6 </a:t>
            </a:r>
            <a:r>
              <a:rPr lang="en-US" dirty="0"/>
              <a:t>in rat</a:t>
            </a:r>
            <a:r>
              <a:rPr lang="en-US" sz="2800" dirty="0"/>
              <a:t> </a:t>
            </a:r>
            <a:r>
              <a:rPr lang="en-US" sz="2800" dirty="0" smtClean="0"/>
              <a:t>at </a:t>
            </a:r>
            <a:r>
              <a:rPr lang="en-US" sz="3600" b="1" u="sng" dirty="0" smtClean="0">
                <a:solidFill>
                  <a:schemeClr val="tx2"/>
                </a:solidFill>
              </a:rPr>
              <a:t>30 </a:t>
            </a:r>
            <a:r>
              <a:rPr lang="en-US" sz="3600" b="1" u="sng" dirty="0">
                <a:solidFill>
                  <a:schemeClr val="tx2"/>
                </a:solidFill>
              </a:rPr>
              <a:t>mg/kg </a:t>
            </a:r>
            <a:r>
              <a:rPr lang="en-US" sz="3600" b="1" u="sng" dirty="0" err="1">
                <a:solidFill>
                  <a:schemeClr val="tx2"/>
                </a:solidFill>
              </a:rPr>
              <a:t>p.o</a:t>
            </a:r>
            <a:r>
              <a:rPr lang="en-US" sz="3600" b="1" u="sng" dirty="0" err="1" smtClean="0">
                <a:solidFill>
                  <a:schemeClr val="tx2"/>
                </a:solidFill>
              </a:rPr>
              <a:t>.</a:t>
            </a:r>
            <a:r>
              <a:rPr lang="en-US" sz="3600" b="1" u="sng" dirty="0" smtClean="0">
                <a:solidFill>
                  <a:schemeClr val="tx2"/>
                </a:solidFill>
              </a:rPr>
              <a:t> </a:t>
            </a:r>
            <a:endParaRPr lang="en-US" sz="3600" b="1" u="sng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endParaRPr lang="en-US" sz="3600" b="1" u="sng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n-US" sz="3000" dirty="0" smtClean="0"/>
              <a:t>Enzyme-linked </a:t>
            </a:r>
            <a:r>
              <a:rPr lang="en-US" sz="3000" dirty="0" err="1" smtClean="0"/>
              <a:t>immunosorbent</a:t>
            </a:r>
            <a:r>
              <a:rPr lang="en-US" sz="3000" dirty="0" smtClean="0"/>
              <a:t> assay kit, life science </a:t>
            </a:r>
            <a:r>
              <a:rPr lang="en-US" sz="3000" dirty="0" err="1" smtClean="0"/>
              <a:t>inc.</a:t>
            </a:r>
            <a:r>
              <a:rPr lang="en-US" sz="3000" dirty="0" smtClean="0"/>
              <a:t> (E90133Ra), (E90073Ra), (E90079Ra</a:t>
            </a:r>
            <a:r>
              <a:rPr lang="en-US" sz="3000" dirty="0" smtClean="0"/>
              <a:t>).</a:t>
            </a:r>
          </a:p>
          <a:p>
            <a:pPr lvl="0" algn="just">
              <a:spcBef>
                <a:spcPts val="0"/>
              </a:spcBef>
            </a:pPr>
            <a:endParaRPr lang="en-US" sz="2800" b="1" u="sng" dirty="0"/>
          </a:p>
          <a:p>
            <a:pPr lvl="0" algn="just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</a:rPr>
              <a:t>Dexamethasone</a:t>
            </a:r>
            <a:r>
              <a:rPr lang="en-US" sz="2800" b="1" dirty="0"/>
              <a:t> </a:t>
            </a:r>
            <a:r>
              <a:rPr lang="en-US" sz="2800" dirty="0"/>
              <a:t>was used as a reference drug. </a:t>
            </a:r>
          </a:p>
          <a:p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1502229" y="6858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TNF-α, IL-2, IL-6 Assay In Rat (Acute LPS Model)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TNF-α 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ar-E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994592"/>
            <a:ext cx="3352800" cy="28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" y="5640689"/>
            <a:ext cx="307090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en-US" sz="2000" dirty="0"/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Dexamethasone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= 63%</a:t>
            </a:r>
            <a:endParaRPr lang="ar-EG" sz="20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6513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3250" y="3142289"/>
            <a:ext cx="131959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6a = 47%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973286"/>
            <a:ext cx="123783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6i = 50</a:t>
            </a:r>
            <a:r>
              <a:rPr lang="en-US" sz="2400" b="1" dirty="0">
                <a:solidFill>
                  <a:srgbClr val="C00000"/>
                </a:solidFill>
              </a:rPr>
              <a:t>%</a:t>
            </a:r>
            <a:endParaRPr lang="ar-EG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07" y="3770475"/>
            <a:ext cx="36464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33455" y="6129656"/>
            <a:ext cx="126509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6f </a:t>
            </a:r>
            <a:r>
              <a:rPr lang="en-US" sz="2400" b="1" dirty="0" smtClean="0">
                <a:solidFill>
                  <a:srgbClr val="C00000"/>
                </a:solidFill>
              </a:rPr>
              <a:t>= 48%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ar-EG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IL-2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4" y="1108554"/>
            <a:ext cx="3498056" cy="30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27" y="1202190"/>
            <a:ext cx="36464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791176"/>
            <a:ext cx="3214687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7143" y="6365131"/>
            <a:ext cx="138211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6g = 62 %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227" y="6349936"/>
            <a:ext cx="259699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Dexamethasone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C00000"/>
                </a:solidFill>
              </a:rPr>
              <a:t>66%</a:t>
            </a:r>
            <a:endParaRPr lang="ar-EG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973" y="4318000"/>
            <a:ext cx="13115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6i = 60 %</a:t>
            </a:r>
            <a:endParaRPr lang="ar-EG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8975" y="3881735"/>
            <a:ext cx="14157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6f = 58 %.</a:t>
            </a:r>
            <a:endParaRPr lang="ar-EG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IL-6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4971"/>
            <a:ext cx="3581400" cy="307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6171" y="5638800"/>
            <a:ext cx="31784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Dexamethasone </a:t>
            </a:r>
            <a:r>
              <a:rPr lang="en-US" b="1" dirty="0" smtClean="0">
                <a:solidFill>
                  <a:srgbClr val="C00000"/>
                </a:solidFill>
              </a:rPr>
              <a:t>= 57 % 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948150" cy="279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4743376"/>
            <a:ext cx="13115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6i = 45 %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0886" y="4542970"/>
            <a:ext cx="13340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6f = 42 %</a:t>
            </a:r>
            <a:endParaRPr lang="ar-EG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1500187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haparral Pro Light" pitchFamily="18" charset="0"/>
                <a:ea typeface="+mj-ea"/>
                <a:cs typeface="+mj-cs"/>
              </a:rPr>
              <a:t>Antioxidant Activities</a:t>
            </a:r>
            <a:endParaRPr lang="ar-EG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9" y="152400"/>
            <a:ext cx="9427029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ea typeface="Calibri"/>
              </a:rPr>
              <a:t>Increased </a:t>
            </a:r>
            <a:r>
              <a:rPr lang="en-US" sz="3600" dirty="0">
                <a:latin typeface="Times New Roman"/>
                <a:ea typeface="Calibri"/>
              </a:rPr>
              <a:t>generation of reactive oxygen species (ROS) has been observed in </a:t>
            </a:r>
            <a:r>
              <a:rPr lang="en-US" sz="3600" b="1" dirty="0">
                <a:solidFill>
                  <a:schemeClr val="tx2"/>
                </a:solidFill>
                <a:latin typeface="Times New Roman"/>
                <a:ea typeface="Calibri"/>
              </a:rPr>
              <a:t>degenerative </a:t>
            </a:r>
            <a:r>
              <a:rPr lang="en-US" sz="3600" dirty="0" smtClean="0">
                <a:latin typeface="Times New Roman"/>
                <a:ea typeface="Calibri"/>
              </a:rPr>
              <a:t>diseases. It has </a:t>
            </a:r>
            <a:r>
              <a:rPr lang="en-US" sz="3600" dirty="0">
                <a:latin typeface="Times New Roman"/>
                <a:ea typeface="Calibri"/>
              </a:rPr>
              <a:t>been reported that the </a:t>
            </a:r>
            <a:r>
              <a:rPr lang="en-US" sz="3600" dirty="0" err="1">
                <a:latin typeface="Times New Roman"/>
                <a:ea typeface="Calibri"/>
              </a:rPr>
              <a:t>pyrazole</a:t>
            </a:r>
            <a:r>
              <a:rPr lang="en-US" sz="3600" dirty="0">
                <a:latin typeface="Times New Roman"/>
                <a:ea typeface="Calibri"/>
              </a:rPr>
              <a:t> core possesses radical-scavenging ability and even its modulation in inflammatory response was </a:t>
            </a:r>
            <a:r>
              <a:rPr lang="en-US" sz="3600" dirty="0" smtClean="0">
                <a:latin typeface="Times New Roman"/>
                <a:ea typeface="Calibri"/>
              </a:rPr>
              <a:t>sometimes related </a:t>
            </a:r>
            <a:r>
              <a:rPr lang="en-US" sz="3600" dirty="0">
                <a:latin typeface="Times New Roman"/>
                <a:ea typeface="Calibri"/>
              </a:rPr>
              <a:t>to its considerable antioxidant </a:t>
            </a:r>
            <a:r>
              <a:rPr lang="en-US" sz="3600" dirty="0" smtClean="0">
                <a:latin typeface="Times New Roman"/>
                <a:ea typeface="Calibri"/>
              </a:rPr>
              <a:t>activity. </a:t>
            </a:r>
            <a:endParaRPr lang="ar-EG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561897" cy="225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00331" y="3868057"/>
            <a:ext cx="1561897" cy="2252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33" y="4190487"/>
            <a:ext cx="200799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8328" y="4244403"/>
            <a:ext cx="2007992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TextBox 7"/>
          <p:cNvSpPr txBox="1"/>
          <p:nvPr/>
        </p:nvSpPr>
        <p:spPr>
          <a:xfrm>
            <a:off x="1520371" y="6288477"/>
            <a:ext cx="75138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ea typeface="Calibri"/>
                <a:cs typeface="Arial"/>
              </a:rPr>
              <a:t>Tarun</a:t>
            </a:r>
            <a:r>
              <a:rPr lang="en-US" dirty="0" smtClean="0">
                <a:ea typeface="Calibri"/>
                <a:cs typeface="Arial"/>
              </a:rPr>
              <a:t> </a:t>
            </a:r>
            <a:r>
              <a:rPr lang="en-US" i="1" dirty="0" smtClean="0">
                <a:ea typeface="Calibri"/>
                <a:cs typeface="Arial"/>
              </a:rPr>
              <a:t>et al</a:t>
            </a:r>
            <a:r>
              <a:rPr lang="en-US" dirty="0" smtClean="0">
                <a:ea typeface="Calibri"/>
                <a:cs typeface="Arial"/>
              </a:rPr>
              <a:t>., </a:t>
            </a:r>
            <a:r>
              <a:rPr lang="en-US" dirty="0" smtClean="0">
                <a:solidFill>
                  <a:srgbClr val="C00000"/>
                </a:solidFill>
                <a:ea typeface="Calibri"/>
                <a:cs typeface="Arial"/>
              </a:rPr>
              <a:t>International journal of Research in Pharmacy and Science (2012) </a:t>
            </a:r>
          </a:p>
        </p:txBody>
      </p:sp>
    </p:spTree>
    <p:extLst>
      <p:ext uri="{BB962C8B-B14F-4D97-AF65-F5344CB8AC3E}">
        <p14:creationId xmlns:p14="http://schemas.microsoft.com/office/powerpoint/2010/main" val="1202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10600" cy="60198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Moreover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, it has been reported that certain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antioxidants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reduce LPS-induced inflammation and fever. </a:t>
            </a:r>
            <a:endParaRPr lang="ar-EG" dirty="0">
              <a:solidFill>
                <a:prstClr val="black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  <a:latin typeface="arial"/>
              </a:rPr>
              <a:t>Glutathione </a:t>
            </a:r>
            <a:r>
              <a:rPr lang="en-US" b="1" u="sng" dirty="0">
                <a:solidFill>
                  <a:srgbClr val="C00000"/>
                </a:solidFill>
                <a:latin typeface="arial"/>
              </a:rPr>
              <a:t>peroxidase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is an important enzyme in cellular antioxidant defense systems, detoxifying peroxides and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hydroperoxides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 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arial"/>
              </a:rPr>
              <a:t>If GPX activity is decreased, more hydrogen peroxide is present, which leads to direct tissue damage and activation of nuclear factor-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κB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–related inflammatory pathways.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971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953000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smtClean="0">
                <a:solidFill>
                  <a:srgbClr val="C00000"/>
                </a:solidFill>
              </a:rPr>
              <a:t>Superoxide </a:t>
            </a:r>
            <a:r>
              <a:rPr lang="en-US" b="1" u="sng" dirty="0" smtClean="0">
                <a:solidFill>
                  <a:srgbClr val="C00000"/>
                </a:solidFill>
              </a:rPr>
              <a:t>Dismutase (SOD)  </a:t>
            </a:r>
            <a:r>
              <a:rPr lang="en-US" dirty="0" smtClean="0">
                <a:solidFill>
                  <a:prstClr val="black"/>
                </a:solidFill>
              </a:rPr>
              <a:t>is one of the most important </a:t>
            </a:r>
            <a:r>
              <a:rPr lang="en-US" dirty="0" err="1" smtClean="0">
                <a:solidFill>
                  <a:prstClr val="black"/>
                </a:solidFill>
              </a:rPr>
              <a:t>antioxidative</a:t>
            </a:r>
            <a:r>
              <a:rPr lang="en-US" dirty="0" smtClean="0">
                <a:solidFill>
                  <a:prstClr val="black"/>
                </a:solidFill>
              </a:rPr>
              <a:t> enzymes. </a:t>
            </a:r>
          </a:p>
          <a:p>
            <a:pPr algn="just"/>
            <a:r>
              <a:rPr lang="en-US" dirty="0" smtClean="0">
                <a:solidFill>
                  <a:prstClr val="black"/>
                </a:solidFill>
              </a:rPr>
              <a:t>It </a:t>
            </a:r>
            <a:r>
              <a:rPr lang="en-US" dirty="0" smtClean="0">
                <a:solidFill>
                  <a:srgbClr val="252525"/>
                </a:solidFill>
                <a:latin typeface="Arial"/>
              </a:rPr>
              <a:t>catalyzes 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the </a:t>
            </a:r>
            <a:r>
              <a:rPr lang="en-US" dirty="0" err="1" smtClean="0">
                <a:solidFill>
                  <a:srgbClr val="252525"/>
                </a:solidFill>
                <a:latin typeface="Arial"/>
              </a:rPr>
              <a:t>dismutation</a:t>
            </a:r>
            <a:r>
              <a:rPr lang="en-US" dirty="0" smtClean="0">
                <a:solidFill>
                  <a:srgbClr val="252525"/>
                </a:solidFill>
                <a:latin typeface="Arial"/>
              </a:rPr>
              <a:t> of the </a:t>
            </a:r>
            <a:r>
              <a:rPr lang="en-US" dirty="0" smtClean="0">
                <a:latin typeface="Arial"/>
              </a:rPr>
              <a:t>superoxide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 (O</a:t>
            </a:r>
            <a:r>
              <a:rPr lang="en-US" baseline="-25000" dirty="0">
                <a:solidFill>
                  <a:srgbClr val="252525"/>
                </a:solidFill>
                <a:latin typeface="Arial"/>
              </a:rPr>
              <a:t>2</a:t>
            </a:r>
            <a:r>
              <a:rPr lang="en-US" baseline="30000" dirty="0">
                <a:solidFill>
                  <a:srgbClr val="252525"/>
                </a:solidFill>
                <a:latin typeface="Arial"/>
              </a:rPr>
              <a:t>−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) </a:t>
            </a:r>
            <a:r>
              <a:rPr lang="en-US" dirty="0" smtClean="0">
                <a:latin typeface="Arial"/>
              </a:rPr>
              <a:t>radical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 into </a:t>
            </a:r>
            <a:r>
              <a:rPr lang="en-US" dirty="0" smtClean="0">
                <a:solidFill>
                  <a:srgbClr val="252525"/>
                </a:solidFill>
                <a:latin typeface="Arial"/>
              </a:rPr>
              <a:t>either ordinary 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molecular </a:t>
            </a:r>
            <a:r>
              <a:rPr lang="en-US" dirty="0" smtClean="0">
                <a:latin typeface="Arial"/>
              </a:rPr>
              <a:t>oxygen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 (O</a:t>
            </a:r>
            <a:r>
              <a:rPr lang="en-US" baseline="-25000" dirty="0">
                <a:solidFill>
                  <a:srgbClr val="252525"/>
                </a:solidFill>
                <a:latin typeface="Arial"/>
              </a:rPr>
              <a:t>2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) or </a:t>
            </a:r>
            <a:r>
              <a:rPr lang="en-US" dirty="0" smtClean="0">
                <a:solidFill>
                  <a:srgbClr val="252525"/>
                </a:solidFill>
                <a:latin typeface="Arial"/>
              </a:rPr>
              <a:t>hydrogen peroxide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 (H</a:t>
            </a:r>
            <a:r>
              <a:rPr lang="en-US" baseline="-25000" dirty="0">
                <a:solidFill>
                  <a:srgbClr val="252525"/>
                </a:solidFill>
                <a:latin typeface="Arial"/>
              </a:rPr>
              <a:t>2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O</a:t>
            </a:r>
            <a:r>
              <a:rPr lang="en-US" baseline="-25000" dirty="0">
                <a:solidFill>
                  <a:srgbClr val="252525"/>
                </a:solidFill>
                <a:latin typeface="Arial"/>
              </a:rPr>
              <a:t>2</a:t>
            </a:r>
            <a:r>
              <a:rPr lang="en-US" dirty="0">
                <a:solidFill>
                  <a:srgbClr val="252525"/>
                </a:solidFill>
                <a:latin typeface="Arial"/>
              </a:rPr>
              <a:t>).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 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680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Antioxidant Activities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Glutathione Peroxidase</a:t>
            </a:r>
            <a:r>
              <a:rPr lang="en-US" dirty="0" smtClean="0"/>
              <a:t> Cellular activity Assay Kit was used to measure GPX.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LPS</a:t>
            </a:r>
            <a:r>
              <a:rPr lang="en-US" dirty="0" smtClean="0"/>
              <a:t> reduced it by 52%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Dexamethasone</a:t>
            </a:r>
            <a:r>
              <a:rPr lang="en-US" dirty="0" smtClean="0"/>
              <a:t> 51 %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All the tested compounds </a:t>
            </a:r>
            <a:r>
              <a:rPr lang="en-US" dirty="0" smtClean="0"/>
              <a:t>reduced GPX by 45-47 %. 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Superoxide Dismutase </a:t>
            </a:r>
            <a:r>
              <a:rPr lang="en-US" dirty="0" smtClean="0"/>
              <a:t>Activity Assay KIT </a:t>
            </a:r>
          </a:p>
          <a:p>
            <a:r>
              <a:rPr lang="en-US" sz="3500" b="1" dirty="0" smtClean="0">
                <a:solidFill>
                  <a:srgbClr val="1F497D"/>
                </a:solidFill>
              </a:rPr>
              <a:t>LPS</a:t>
            </a:r>
            <a:r>
              <a:rPr lang="en-US" sz="3500" dirty="0" smtClean="0">
                <a:solidFill>
                  <a:prstClr val="black"/>
                </a:solidFill>
              </a:rPr>
              <a:t> </a:t>
            </a:r>
            <a:r>
              <a:rPr lang="en-US" sz="3500" dirty="0">
                <a:solidFill>
                  <a:prstClr val="black"/>
                </a:solidFill>
              </a:rPr>
              <a:t>reduced it by </a:t>
            </a:r>
            <a:r>
              <a:rPr lang="en-US" sz="3500" dirty="0" smtClean="0">
                <a:solidFill>
                  <a:prstClr val="black"/>
                </a:solidFill>
              </a:rPr>
              <a:t>64%</a:t>
            </a:r>
            <a:endParaRPr lang="en-US" sz="3500" dirty="0">
              <a:solidFill>
                <a:prstClr val="black"/>
              </a:solidFill>
            </a:endParaRPr>
          </a:p>
          <a:p>
            <a:pPr lvl="0"/>
            <a:r>
              <a:rPr lang="en-US" sz="3500" b="1" dirty="0">
                <a:solidFill>
                  <a:srgbClr val="1F497D"/>
                </a:solidFill>
              </a:rPr>
              <a:t>Dexamethasone</a:t>
            </a:r>
            <a:r>
              <a:rPr lang="en-US" sz="3500" dirty="0">
                <a:solidFill>
                  <a:prstClr val="black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62 %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All the tested compounds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reduced </a:t>
            </a:r>
            <a:r>
              <a:rPr lang="en-US" sz="3600" dirty="0"/>
              <a:t>SOD in the range 57-52 %</a:t>
            </a:r>
          </a:p>
          <a:p>
            <a:pPr lvl="0"/>
            <a:r>
              <a:rPr lang="en-US" sz="3500" b="1" dirty="0" smtClean="0">
                <a:solidFill>
                  <a:schemeClr val="tx2"/>
                </a:solidFill>
              </a:rPr>
              <a:t>Finally, Compound </a:t>
            </a:r>
            <a:r>
              <a:rPr lang="en-US" b="1" dirty="0" smtClean="0">
                <a:solidFill>
                  <a:srgbClr val="C00000"/>
                </a:solidFill>
              </a:rPr>
              <a:t>6i</a:t>
            </a:r>
            <a:r>
              <a:rPr lang="en-US" dirty="0" smtClean="0"/>
              <a:t> reduced the enzyme by  57%.</a:t>
            </a:r>
          </a:p>
        </p:txBody>
      </p:sp>
    </p:spTree>
    <p:extLst>
      <p:ext uri="{BB962C8B-B14F-4D97-AF65-F5344CB8AC3E}">
        <p14:creationId xmlns:p14="http://schemas.microsoft.com/office/powerpoint/2010/main" val="12828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04800"/>
            <a:ext cx="8991600" cy="6553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Tumor 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</a:rPr>
              <a:t>necrosis factor-α (TNF-α), </a:t>
            </a:r>
            <a:r>
              <a:rPr lang="en-US" dirty="0">
                <a:latin typeface="Times New Roman"/>
                <a:ea typeface="Calibri"/>
              </a:rPr>
              <a:t>one of the major pro-inflammatory cytokines, has been proven to be a potential target for these </a:t>
            </a:r>
            <a:r>
              <a:rPr lang="en-US" dirty="0" smtClean="0">
                <a:latin typeface="Times New Roman"/>
                <a:ea typeface="Calibri"/>
              </a:rPr>
              <a:t>agents.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TNF-α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has been called a sentinel cytokine or “the body's fire alarm”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/>
                <a:ea typeface="Calibri"/>
              </a:rPr>
              <a:t>overexpression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of TNF-α has been implicated in a number of serious inflammatory disorders such as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rheumatoid arthritis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multiple sclerosis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inflammatory bowel disease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graft-versus-host disease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, and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adult respiratory distress 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ea typeface="Calibri"/>
              </a:rPr>
              <a:t>syndrome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n-US" dirty="0">
              <a:latin typeface="Times New Roman"/>
              <a:ea typeface="Calibri"/>
            </a:endParaRPr>
          </a:p>
          <a:p>
            <a:r>
              <a:rPr lang="en-US" dirty="0" smtClean="0">
                <a:latin typeface="Times New Roman"/>
                <a:ea typeface="Calibri"/>
              </a:rPr>
              <a:t>TNF-α </a:t>
            </a:r>
            <a:r>
              <a:rPr lang="en-US" dirty="0">
                <a:latin typeface="Times New Roman"/>
                <a:ea typeface="Calibri"/>
              </a:rPr>
              <a:t>is a strong inducer of other pro-inflammatory cytokines such </a:t>
            </a:r>
            <a:r>
              <a:rPr lang="en-US" dirty="0" smtClean="0">
                <a:latin typeface="Times New Roman"/>
                <a:ea typeface="Calibri"/>
              </a:rPr>
              <a:t>as i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nterleukins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ea typeface="Calibri"/>
              </a:rPr>
              <a:t>IL-1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</a:rPr>
              <a:t>IL-6</a:t>
            </a:r>
            <a:r>
              <a:rPr lang="en-US" dirty="0">
                <a:latin typeface="Times New Roman"/>
                <a:ea typeface="Calibri"/>
              </a:rPr>
              <a:t> and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</a:rPr>
              <a:t>IL-8</a:t>
            </a:r>
            <a:r>
              <a:rPr lang="en-US" dirty="0">
                <a:latin typeface="Times New Roman"/>
                <a:ea typeface="Calibri"/>
              </a:rPr>
              <a:t> </a:t>
            </a:r>
            <a:endParaRPr lang="ar-EG" dirty="0">
              <a:solidFill>
                <a:prstClr val="black"/>
              </a:solidFill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582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2860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Chaparral Pro Light" pitchFamily="18" charset="0"/>
              </a:rPr>
              <a:t>2D QSAR Studies</a:t>
            </a:r>
            <a:endParaRPr lang="ar-EG" sz="6000" b="1" dirty="0">
              <a:solidFill>
                <a:srgbClr val="C00000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TimesNewRoman"/>
              </a:rPr>
              <a:t>Development of QSAR Models</a:t>
            </a:r>
          </a:p>
          <a:p>
            <a:r>
              <a:rPr lang="en-US" dirty="0">
                <a:latin typeface="TimesNewRoman"/>
              </a:rPr>
              <a:t>QSAR analyses for </a:t>
            </a:r>
            <a:r>
              <a:rPr lang="en-US" dirty="0" smtClean="0">
                <a:latin typeface="TimesNewRoman"/>
              </a:rPr>
              <a:t>inhibitory activities of </a:t>
            </a:r>
            <a:r>
              <a:rPr lang="en-US" dirty="0">
                <a:latin typeface="TimesNewRoman"/>
              </a:rPr>
              <a:t>the </a:t>
            </a:r>
            <a:r>
              <a:rPr lang="en-US" dirty="0" smtClean="0">
                <a:latin typeface="TimesNewRoman"/>
              </a:rPr>
              <a:t>synthesized </a:t>
            </a:r>
            <a:r>
              <a:rPr lang="en-US" dirty="0" err="1" smtClean="0">
                <a:latin typeface="TimesNewRoman"/>
              </a:rPr>
              <a:t>pyrazole</a:t>
            </a:r>
            <a:r>
              <a:rPr lang="en-US" dirty="0" smtClean="0">
                <a:latin typeface="TimesNewRoman"/>
              </a:rPr>
              <a:t> </a:t>
            </a:r>
            <a:r>
              <a:rPr lang="en-US" dirty="0">
                <a:latin typeface="TimesNewRoman"/>
              </a:rPr>
              <a:t>derivatives</a:t>
            </a:r>
            <a:r>
              <a:rPr lang="en-US" dirty="0" smtClean="0">
                <a:latin typeface="TimesNewRoman"/>
              </a:rPr>
              <a:t> against </a:t>
            </a:r>
            <a:r>
              <a:rPr lang="en-US" sz="4300" b="1" dirty="0" smtClean="0">
                <a:solidFill>
                  <a:schemeClr val="tx2"/>
                </a:solidFill>
                <a:ea typeface="+mj-ea"/>
                <a:cs typeface="+mj-cs"/>
              </a:rPr>
              <a:t>TNF-α</a:t>
            </a:r>
            <a:r>
              <a:rPr lang="en-US" sz="4300" b="1" dirty="0" smtClean="0">
                <a:ea typeface="+mj-ea"/>
                <a:cs typeface="+mj-cs"/>
              </a:rPr>
              <a:t>,</a:t>
            </a:r>
            <a:r>
              <a:rPr lang="en-US" sz="43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300" b="1" dirty="0" smtClean="0">
                <a:solidFill>
                  <a:schemeClr val="tx2"/>
                </a:solidFill>
                <a:ea typeface="+mj-ea"/>
                <a:cs typeface="+mj-cs"/>
              </a:rPr>
              <a:t>IL-2</a:t>
            </a:r>
            <a:r>
              <a:rPr lang="en-US" sz="43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300" dirty="0" smtClean="0">
                <a:ea typeface="+mj-ea"/>
                <a:cs typeface="+mj-cs"/>
              </a:rPr>
              <a:t>and</a:t>
            </a:r>
            <a:r>
              <a:rPr lang="en-US" sz="43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300" b="1" dirty="0" smtClean="0">
                <a:solidFill>
                  <a:schemeClr val="tx2"/>
                </a:solidFill>
                <a:ea typeface="+mj-ea"/>
                <a:cs typeface="+mj-cs"/>
              </a:rPr>
              <a:t>IL-6</a:t>
            </a:r>
            <a:r>
              <a:rPr lang="en-US" sz="4300" b="1" dirty="0">
                <a:solidFill>
                  <a:srgbClr val="FF0000"/>
                </a:solidFill>
                <a:ea typeface="+mj-ea"/>
                <a:cs typeface="+mj-cs"/>
              </a:rPr>
              <a:t> </a:t>
            </a:r>
            <a:r>
              <a:rPr lang="en-US" dirty="0" smtClean="0">
                <a:latin typeface="TimesNewRoman"/>
              </a:rPr>
              <a:t>were </a:t>
            </a:r>
            <a:r>
              <a:rPr lang="en-US" dirty="0">
                <a:latin typeface="TimesNewRoman"/>
              </a:rPr>
              <a:t>performed in order to </a:t>
            </a:r>
            <a:r>
              <a:rPr lang="en-US" dirty="0" smtClean="0">
                <a:latin typeface="Arial"/>
                <a:ea typeface="Times New Roman"/>
              </a:rPr>
              <a:t>determine </a:t>
            </a:r>
            <a:r>
              <a:rPr lang="en-US" dirty="0">
                <a:latin typeface="Arial"/>
                <a:ea typeface="Times New Roman"/>
              </a:rPr>
              <a:t>the crucial factors governing this </a:t>
            </a:r>
            <a:r>
              <a:rPr lang="en-US" dirty="0" smtClean="0">
                <a:latin typeface="Arial"/>
                <a:ea typeface="Times New Roman"/>
              </a:rPr>
              <a:t>activity. </a:t>
            </a:r>
            <a:r>
              <a:rPr lang="en-US" dirty="0" smtClean="0">
                <a:latin typeface="TimesNewRoman"/>
              </a:rPr>
              <a:t>The </a:t>
            </a:r>
            <a:r>
              <a:rPr lang="en-US" dirty="0">
                <a:latin typeface="TimesNewRoman"/>
              </a:rPr>
              <a:t>analysis was run by means of the DS 2.5 software (Discovery Studio 2.5, </a:t>
            </a:r>
            <a:r>
              <a:rPr lang="en-US" dirty="0" err="1">
                <a:latin typeface="TimesNewRoman"/>
              </a:rPr>
              <a:t>Accelrys</a:t>
            </a:r>
            <a:r>
              <a:rPr lang="en-US" dirty="0">
                <a:latin typeface="TimesNewRoman"/>
              </a:rPr>
              <a:t>, Co., Ltd</a:t>
            </a:r>
            <a:r>
              <a:rPr lang="en-US" dirty="0" smtClean="0">
                <a:latin typeface="TimesNewRoman"/>
              </a:rPr>
              <a:t>., San </a:t>
            </a:r>
            <a:r>
              <a:rPr lang="en-US" dirty="0">
                <a:latin typeface="TimesNewRoman"/>
              </a:rPr>
              <a:t>Diego, CA, USA</a:t>
            </a:r>
            <a:r>
              <a:rPr lang="en-US" dirty="0" smtClean="0">
                <a:latin typeface="TimesNewRoman"/>
              </a:rPr>
              <a:t>).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NewRoman"/>
              </a:rPr>
              <a:t>Training set </a:t>
            </a:r>
            <a:r>
              <a:rPr lang="en-US" dirty="0" smtClean="0">
                <a:latin typeface="TimesNewRoman"/>
              </a:rPr>
              <a:t>was prepared from the synthesized compounds with their measured pIC50s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NewRoman"/>
              </a:rPr>
              <a:t>“Calculate </a:t>
            </a:r>
            <a:r>
              <a:rPr lang="en-US" b="1" dirty="0">
                <a:solidFill>
                  <a:srgbClr val="C00000"/>
                </a:solidFill>
                <a:latin typeface="TimesNewRoman"/>
              </a:rPr>
              <a:t>Molecular </a:t>
            </a:r>
            <a:r>
              <a:rPr lang="en-US" b="1" dirty="0" smtClean="0">
                <a:solidFill>
                  <a:srgbClr val="C00000"/>
                </a:solidFill>
                <a:latin typeface="TimesNewRoman"/>
              </a:rPr>
              <a:t>Properties</a:t>
            </a:r>
            <a:r>
              <a:rPr lang="en-US" dirty="0" smtClean="0">
                <a:latin typeface="TimesNewRoman"/>
              </a:rPr>
              <a:t>” module </a:t>
            </a:r>
            <a:r>
              <a:rPr lang="en-US" dirty="0">
                <a:latin typeface="TimesNewRoman"/>
              </a:rPr>
              <a:t>was used for </a:t>
            </a:r>
            <a:r>
              <a:rPr lang="en-US" dirty="0" smtClean="0">
                <a:latin typeface="TimesNewRoman"/>
              </a:rPr>
              <a:t>calculating different </a:t>
            </a:r>
            <a:r>
              <a:rPr lang="en-US" dirty="0">
                <a:latin typeface="TimesNewRoman"/>
              </a:rPr>
              <a:t>molecular properties for the training set compounds</a:t>
            </a:r>
            <a:r>
              <a:rPr lang="en-US" dirty="0" smtClean="0">
                <a:latin typeface="TimesNewRoman"/>
              </a:rPr>
              <a:t>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11343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62484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NewRoman"/>
              </a:rPr>
              <a:t>Genetic function approximation </a:t>
            </a:r>
            <a:r>
              <a:rPr lang="en-US" dirty="0">
                <a:latin typeface="TimesNewRoman"/>
              </a:rPr>
              <a:t>(GFA) was utilized to search for the </a:t>
            </a:r>
            <a:r>
              <a:rPr lang="en-US" b="1" dirty="0" smtClean="0">
                <a:solidFill>
                  <a:schemeClr val="tx2"/>
                </a:solidFill>
                <a:latin typeface="TimesNewRoman"/>
              </a:rPr>
              <a:t>best</a:t>
            </a:r>
            <a:r>
              <a:rPr lang="en-US" dirty="0" smtClean="0">
                <a:latin typeface="TimesNewRoman"/>
              </a:rPr>
              <a:t> possible </a:t>
            </a:r>
            <a:r>
              <a:rPr lang="en-US" dirty="0">
                <a:latin typeface="TimesNewRoman"/>
              </a:rPr>
              <a:t>QSAR regression equation capable of correlating the variations in the biological activities </a:t>
            </a:r>
            <a:r>
              <a:rPr lang="en-US" dirty="0" smtClean="0">
                <a:latin typeface="TimesNewRoman"/>
              </a:rPr>
              <a:t>of the </a:t>
            </a:r>
            <a:r>
              <a:rPr lang="en-US" dirty="0">
                <a:latin typeface="TimesNewRoman"/>
              </a:rPr>
              <a:t>training compounds with variations in the generated </a:t>
            </a:r>
            <a:r>
              <a:rPr lang="en-US" dirty="0" smtClean="0">
                <a:latin typeface="TimesNewRoman"/>
              </a:rPr>
              <a:t>descriptors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NewRoman"/>
              </a:rPr>
              <a:t>multiple </a:t>
            </a:r>
            <a:r>
              <a:rPr lang="en-US" b="1" dirty="0">
                <a:solidFill>
                  <a:srgbClr val="C00000"/>
                </a:solidFill>
                <a:latin typeface="TimesNewRoman"/>
              </a:rPr>
              <a:t>linear </a:t>
            </a:r>
            <a:r>
              <a:rPr lang="en-US" b="1" dirty="0" smtClean="0">
                <a:solidFill>
                  <a:srgbClr val="C00000"/>
                </a:solidFill>
                <a:latin typeface="TimesNewRoman"/>
              </a:rPr>
              <a:t>regression modeling</a:t>
            </a:r>
            <a:r>
              <a:rPr lang="en-US" b="1" dirty="0" smtClean="0">
                <a:latin typeface="TimesNewRoman"/>
              </a:rPr>
              <a:t> </a:t>
            </a:r>
            <a:r>
              <a:rPr lang="en-US" dirty="0">
                <a:latin typeface="TimesNewRoman"/>
              </a:rPr>
              <a:t>(MLR</a:t>
            </a:r>
            <a:r>
              <a:rPr lang="en-US" dirty="0" smtClean="0">
                <a:latin typeface="TimesNewRoman"/>
              </a:rPr>
              <a:t>)</a:t>
            </a:r>
          </a:p>
          <a:p>
            <a:r>
              <a:rPr lang="en-US" b="1" dirty="0">
                <a:solidFill>
                  <a:srgbClr val="C00000"/>
                </a:solidFill>
                <a:latin typeface="TimesNewRoman"/>
              </a:rPr>
              <a:t>QSAR model was validated </a:t>
            </a:r>
            <a:r>
              <a:rPr lang="en-US" dirty="0">
                <a:latin typeface="TimesNewRoman"/>
              </a:rPr>
              <a:t>employing leave </a:t>
            </a:r>
            <a:r>
              <a:rPr lang="en-US" b="1" dirty="0">
                <a:solidFill>
                  <a:schemeClr val="tx2"/>
                </a:solidFill>
                <a:latin typeface="TimesNewRoman"/>
              </a:rPr>
              <a:t>one-out </a:t>
            </a:r>
            <a:r>
              <a:rPr lang="en-US" b="1" dirty="0" smtClean="0">
                <a:solidFill>
                  <a:schemeClr val="tx2"/>
                </a:solidFill>
                <a:latin typeface="TimesNewRoman"/>
              </a:rPr>
              <a:t>cross-validation</a:t>
            </a:r>
            <a:r>
              <a:rPr lang="en-US" dirty="0" smtClean="0">
                <a:latin typeface="TimesNewRoman"/>
              </a:rPr>
              <a:t>, </a:t>
            </a:r>
            <a:r>
              <a:rPr lang="en-US" i="1" dirty="0" smtClean="0">
                <a:latin typeface="TimesNewRoman,Italic"/>
              </a:rPr>
              <a:t>r</a:t>
            </a:r>
            <a:r>
              <a:rPr lang="en-US" sz="1600" dirty="0" smtClean="0">
                <a:latin typeface="TimesNewRoman"/>
              </a:rPr>
              <a:t>2 </a:t>
            </a:r>
            <a:r>
              <a:rPr lang="en-US" dirty="0">
                <a:latin typeface="TimesNewRoman"/>
              </a:rPr>
              <a:t>(squared correlation coefficient </a:t>
            </a:r>
            <a:r>
              <a:rPr lang="en-US" dirty="0" smtClean="0">
                <a:latin typeface="TimesNewRoman"/>
              </a:rPr>
              <a:t>value) and </a:t>
            </a:r>
            <a:r>
              <a:rPr lang="en-US" i="1" dirty="0">
                <a:latin typeface="TimesNewRoman,Italic"/>
              </a:rPr>
              <a:t>r</a:t>
            </a:r>
            <a:r>
              <a:rPr lang="en-US" sz="1600" dirty="0">
                <a:latin typeface="TimesNewRoman"/>
              </a:rPr>
              <a:t>2 </a:t>
            </a:r>
            <a:r>
              <a:rPr lang="en-US" dirty="0">
                <a:latin typeface="TimesNewRoman"/>
              </a:rPr>
              <a:t>prediction (predictive squared correlation coefficient value), </a:t>
            </a:r>
            <a:r>
              <a:rPr lang="en-US" b="1" dirty="0">
                <a:solidFill>
                  <a:schemeClr val="tx2"/>
                </a:solidFill>
                <a:latin typeface="TimesNewRoman"/>
              </a:rPr>
              <a:t>residuals</a:t>
            </a:r>
            <a:r>
              <a:rPr lang="en-US" dirty="0">
                <a:latin typeface="TimesNewRoman"/>
              </a:rPr>
              <a:t> between the predicted </a:t>
            </a:r>
            <a:r>
              <a:rPr lang="en-US" dirty="0" smtClean="0">
                <a:latin typeface="TimesNewRoman"/>
              </a:rPr>
              <a:t>and experimental </a:t>
            </a:r>
            <a:r>
              <a:rPr lang="en-US" dirty="0">
                <a:latin typeface="TimesNewRoman"/>
              </a:rPr>
              <a:t>activity of the </a:t>
            </a:r>
            <a:r>
              <a:rPr lang="en-US" b="1" dirty="0">
                <a:solidFill>
                  <a:schemeClr val="tx2"/>
                </a:solidFill>
                <a:latin typeface="TimesNewRoman"/>
              </a:rPr>
              <a:t>test</a:t>
            </a:r>
            <a:r>
              <a:rPr lang="en-US" dirty="0">
                <a:latin typeface="TimesNewRoman"/>
              </a:rPr>
              <a:t> set and </a:t>
            </a:r>
            <a:r>
              <a:rPr lang="en-US" b="1" dirty="0">
                <a:solidFill>
                  <a:schemeClr val="tx2"/>
                </a:solidFill>
                <a:latin typeface="TimesNewRoman"/>
              </a:rPr>
              <a:t>training </a:t>
            </a:r>
            <a:r>
              <a:rPr lang="en-US" dirty="0">
                <a:latin typeface="TimesNewRoman"/>
              </a:rPr>
              <a:t>set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872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8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TNF</a:t>
            </a:r>
            <a:r>
              <a:rPr lang="en-US" b="1" dirty="0">
                <a:solidFill>
                  <a:srgbClr val="FF0000"/>
                </a:solidFill>
              </a:rPr>
              <a:t>-α </a:t>
            </a:r>
            <a:br>
              <a:rPr lang="en-US" b="1" dirty="0">
                <a:solidFill>
                  <a:srgbClr val="FF0000"/>
                </a:solidFill>
              </a:rPr>
            </a:b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43" y="5596112"/>
            <a:ext cx="3657600" cy="1222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279277"/>
            <a:ext cx="267143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Experimental pIC50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40943"/>
            <a:ext cx="91440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Fig (4)  </a:t>
            </a:r>
            <a:r>
              <a:rPr lang="en-US" dirty="0" smtClean="0"/>
              <a:t>Predicted versus experimental PIC50 of the tested compounds against  </a:t>
            </a:r>
            <a:r>
              <a:rPr lang="en-US" dirty="0">
                <a:ea typeface="+mj-ea"/>
                <a:cs typeface="+mj-cs"/>
              </a:rPr>
              <a:t>TNF-α </a:t>
            </a:r>
            <a:r>
              <a:rPr lang="en-US" dirty="0" smtClean="0">
                <a:ea typeface="+mj-ea"/>
                <a:cs typeface="+mj-cs"/>
              </a:rPr>
              <a:t> according to equation </a:t>
            </a:r>
            <a:r>
              <a:rPr lang="en-US" b="1" dirty="0" smtClean="0">
                <a:ea typeface="+mj-ea"/>
                <a:cs typeface="+mj-cs"/>
              </a:rPr>
              <a:t>1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r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0.769,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r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(prediction)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=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0.654, </a:t>
            </a:r>
            <a:r>
              <a:rPr lang="en-US" b="1" dirty="0" smtClean="0">
                <a:solidFill>
                  <a:srgbClr val="FF0000"/>
                </a:solidFill>
              </a:rPr>
              <a:t>Least </a:t>
            </a:r>
            <a:r>
              <a:rPr lang="en-US" b="1" dirty="0">
                <a:solidFill>
                  <a:srgbClr val="FF0000"/>
                </a:solidFill>
              </a:rPr>
              <a:t>square error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0.000572</a:t>
            </a:r>
          </a:p>
          <a:p>
            <a:endParaRPr lang="en-US" dirty="0">
              <a:solidFill>
                <a:srgbClr val="FF0000"/>
              </a:solidFill>
              <a:ea typeface="Calibri"/>
              <a:cs typeface="Arial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alia\Desktop\TNF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6" y="914400"/>
            <a:ext cx="8183118" cy="33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689399" y="2345912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Predicted pIC50</a:t>
            </a:r>
            <a:endParaRPr lang="ar-EG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84668" y="5638800"/>
            <a:ext cx="8699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ea typeface="+mj-ea"/>
                <a:cs typeface="+mj-cs"/>
              </a:rPr>
              <a:t>Equation (1) </a:t>
            </a:r>
            <a:r>
              <a:rPr lang="en-US" sz="2000" dirty="0" smtClean="0">
                <a:ea typeface="+mj-ea"/>
                <a:cs typeface="+mj-cs"/>
              </a:rPr>
              <a:t>representing the best performing QSAR model  for the activity </a:t>
            </a:r>
          </a:p>
          <a:p>
            <a:r>
              <a:rPr lang="en-US" sz="2000" dirty="0" smtClean="0">
                <a:ea typeface="+mj-ea"/>
                <a:cs typeface="+mj-cs"/>
              </a:rPr>
              <a:t>against TNF-α:</a:t>
            </a:r>
          </a:p>
          <a:p>
            <a:r>
              <a:rPr lang="en-US" sz="2000" dirty="0" smtClean="0">
                <a:ea typeface="+mj-ea"/>
                <a:cs typeface="+mj-cs"/>
              </a:rPr>
              <a:t>-logIC50 = </a:t>
            </a:r>
            <a:r>
              <a:rPr lang="ar-EG" dirty="0" smtClean="0"/>
              <a:t>- </a:t>
            </a:r>
            <a:r>
              <a:rPr lang="en-US" dirty="0" smtClean="0"/>
              <a:t>1.42953 – 0.16598 </a:t>
            </a:r>
            <a:r>
              <a:rPr lang="en-US" b="1" dirty="0" smtClean="0">
                <a:latin typeface="Arial"/>
              </a:rPr>
              <a:t>SC_3_C</a:t>
            </a:r>
            <a:r>
              <a:rPr lang="en-US" dirty="0" smtClean="0">
                <a:latin typeface="Arial"/>
              </a:rPr>
              <a:t> – 0.0033134 </a:t>
            </a:r>
            <a:r>
              <a:rPr lang="en-US" b="1" dirty="0" smtClean="0">
                <a:latin typeface="Arial"/>
              </a:rPr>
              <a:t>Jurs_WNSA_2</a:t>
            </a:r>
            <a:r>
              <a:rPr lang="en-US" dirty="0">
                <a:latin typeface="Arial"/>
              </a:rPr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562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lia\Desktop\I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026796" cy="36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666" y="5053531"/>
            <a:ext cx="8959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</a:rPr>
              <a:t>Fig (5)</a:t>
            </a:r>
            <a:r>
              <a:rPr lang="en-US" dirty="0" smtClean="0">
                <a:solidFill>
                  <a:prstClr val="black"/>
                </a:solidFill>
              </a:rPr>
              <a:t>:  </a:t>
            </a:r>
            <a:r>
              <a:rPr lang="en-US" dirty="0">
                <a:solidFill>
                  <a:prstClr val="black"/>
                </a:solidFill>
              </a:rPr>
              <a:t>Predicted versus experimental </a:t>
            </a:r>
            <a:r>
              <a:rPr lang="en-US" dirty="0" smtClean="0">
                <a:solidFill>
                  <a:prstClr val="black"/>
                </a:solidFill>
              </a:rPr>
              <a:t>pIC50 </a:t>
            </a:r>
            <a:r>
              <a:rPr lang="en-US" dirty="0">
                <a:solidFill>
                  <a:prstClr val="black"/>
                </a:solidFill>
              </a:rPr>
              <a:t>of the tested compounds against  </a:t>
            </a:r>
            <a:r>
              <a:rPr lang="en-US" dirty="0" smtClean="0">
                <a:solidFill>
                  <a:prstClr val="black"/>
                </a:solidFill>
              </a:rPr>
              <a:t>IL-2</a:t>
            </a:r>
            <a:r>
              <a:rPr lang="en-US" dirty="0">
                <a:solidFill>
                  <a:prstClr val="black"/>
                </a:solidFill>
              </a:rPr>
              <a:t>  according </a:t>
            </a:r>
          </a:p>
          <a:p>
            <a:r>
              <a:rPr lang="en-US" dirty="0">
                <a:solidFill>
                  <a:prstClr val="black"/>
                </a:solidFill>
              </a:rPr>
              <a:t>to equation </a:t>
            </a:r>
            <a:r>
              <a:rPr lang="en-US" dirty="0" smtClean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r</a:t>
            </a:r>
            <a:r>
              <a:rPr lang="en-US" baseline="30000" dirty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0.993,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r</a:t>
            </a:r>
            <a:r>
              <a:rPr lang="en-US" baseline="30000" dirty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 (prediction) =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0.892, </a:t>
            </a:r>
            <a:r>
              <a:rPr lang="en-US" dirty="0" smtClean="0">
                <a:solidFill>
                  <a:srgbClr val="FF0000"/>
                </a:solidFill>
              </a:rPr>
              <a:t>Least </a:t>
            </a:r>
            <a:r>
              <a:rPr lang="en-US" dirty="0">
                <a:solidFill>
                  <a:srgbClr val="FF0000"/>
                </a:solidFill>
              </a:rPr>
              <a:t>square error =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0.0054</a:t>
            </a:r>
          </a:p>
          <a:p>
            <a:endParaRPr lang="en-US" dirty="0">
              <a:solidFill>
                <a:srgbClr val="FF0000"/>
              </a:solidFill>
              <a:ea typeface="Calibri"/>
              <a:cs typeface="Arial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chemeClr val="tx2"/>
                </a:solidFill>
              </a:rPr>
              <a:t>Equation (2) </a:t>
            </a:r>
            <a:r>
              <a:rPr lang="en-US" dirty="0">
                <a:solidFill>
                  <a:prstClr val="black"/>
                </a:solidFill>
              </a:rPr>
              <a:t>= -2.2525 + 0.00049194 </a:t>
            </a:r>
            <a:r>
              <a:rPr lang="en-US" b="1" dirty="0" smtClean="0">
                <a:solidFill>
                  <a:prstClr val="black"/>
                </a:solidFill>
              </a:rPr>
              <a:t>PMI_Y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− 0.0039522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Molecular_Volume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920233" y="2626669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Predicted pIC50</a:t>
            </a:r>
            <a:endParaRPr lang="ar-EG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5725040"/>
            <a:ext cx="7981573" cy="12228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3482479" y="4482654"/>
            <a:ext cx="26714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Experimental pIC50</a:t>
            </a:r>
            <a:endParaRPr lang="ar-EG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75743" y="57872"/>
            <a:ext cx="103265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a typeface="+mj-ea"/>
                <a:cs typeface="+mj-cs"/>
              </a:rPr>
              <a:t>IL-2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576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lia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" y="998041"/>
            <a:ext cx="8675913" cy="33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70829" y="1371601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3123392" y="4336534"/>
            <a:ext cx="26714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Experimental pIC50</a:t>
            </a:r>
            <a:endParaRPr lang="ar-EG" sz="24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41241" y="2432129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Predicted pIC50</a:t>
            </a:r>
            <a:endParaRPr lang="ar-EG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23902" y="5007299"/>
            <a:ext cx="8767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</a:rPr>
              <a:t>Fig </a:t>
            </a:r>
            <a:r>
              <a:rPr lang="en-US" b="1" dirty="0" smtClean="0">
                <a:solidFill>
                  <a:schemeClr val="tx2"/>
                </a:solidFill>
              </a:rPr>
              <a:t>(6) </a:t>
            </a:r>
            <a:r>
              <a:rPr lang="en-US" dirty="0">
                <a:solidFill>
                  <a:prstClr val="black"/>
                </a:solidFill>
              </a:rPr>
              <a:t>Predicted versus experimental </a:t>
            </a:r>
            <a:r>
              <a:rPr lang="en-US" dirty="0" smtClean="0">
                <a:solidFill>
                  <a:prstClr val="black"/>
                </a:solidFill>
              </a:rPr>
              <a:t>pIC50 </a:t>
            </a:r>
            <a:r>
              <a:rPr lang="en-US" dirty="0">
                <a:solidFill>
                  <a:prstClr val="black"/>
                </a:solidFill>
              </a:rPr>
              <a:t>of the tested compounds against  </a:t>
            </a:r>
            <a:r>
              <a:rPr lang="en-US" dirty="0" smtClean="0">
                <a:solidFill>
                  <a:prstClr val="black"/>
                </a:solidFill>
              </a:rPr>
              <a:t>IL-6</a:t>
            </a:r>
            <a:r>
              <a:rPr lang="en-US" dirty="0">
                <a:solidFill>
                  <a:prstClr val="black"/>
                </a:solidFill>
              </a:rPr>
              <a:t>  according </a:t>
            </a:r>
          </a:p>
          <a:p>
            <a:r>
              <a:rPr lang="en-US" dirty="0">
                <a:solidFill>
                  <a:prstClr val="black"/>
                </a:solidFill>
              </a:rPr>
              <a:t>to equation </a:t>
            </a:r>
            <a:r>
              <a:rPr lang="en-US" dirty="0" smtClean="0">
                <a:solidFill>
                  <a:prstClr val="black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r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0.750,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r</a:t>
            </a:r>
            <a:r>
              <a:rPr lang="en-US" baseline="30000" dirty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 (prediction) =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60, </a:t>
            </a:r>
            <a:r>
              <a:rPr lang="en-US" dirty="0">
                <a:solidFill>
                  <a:srgbClr val="FF0000"/>
                </a:solidFill>
              </a:rPr>
              <a:t>Least square error =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0.019</a:t>
            </a:r>
          </a:p>
          <a:p>
            <a:endParaRPr lang="en-US" dirty="0">
              <a:solidFill>
                <a:srgbClr val="FF0000"/>
              </a:solidFill>
              <a:ea typeface="Calibri"/>
              <a:cs typeface="Arial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0"/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41714" y="5745963"/>
            <a:ext cx="8504086" cy="12228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ar-EG" dirty="0"/>
          </a:p>
        </p:txBody>
      </p:sp>
      <p:sp>
        <p:nvSpPr>
          <p:cNvPr id="3" name="TextBox 2"/>
          <p:cNvSpPr txBox="1"/>
          <p:nvPr/>
        </p:nvSpPr>
        <p:spPr>
          <a:xfrm>
            <a:off x="3974775" y="228600"/>
            <a:ext cx="103265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a typeface="+mj-ea"/>
                <a:cs typeface="+mj-cs"/>
              </a:rPr>
              <a:t>IL-6</a:t>
            </a:r>
            <a:endParaRPr lang="ar-EG" dirty="0"/>
          </a:p>
        </p:txBody>
      </p:sp>
      <p:sp>
        <p:nvSpPr>
          <p:cNvPr id="8" name="Rectangle 7"/>
          <p:cNvSpPr/>
          <p:nvPr/>
        </p:nvSpPr>
        <p:spPr>
          <a:xfrm>
            <a:off x="550474" y="5987867"/>
            <a:ext cx="7881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dirty="0" smtClean="0">
                <a:solidFill>
                  <a:schemeClr val="tx2"/>
                </a:solidFill>
              </a:rPr>
              <a:t>Equation (3) </a:t>
            </a:r>
            <a:r>
              <a:rPr lang="it-IT" sz="2000" dirty="0" smtClean="0">
                <a:solidFill>
                  <a:prstClr val="black"/>
                </a:solidFill>
              </a:rPr>
              <a:t>= </a:t>
            </a:r>
            <a:r>
              <a:rPr lang="it-IT" sz="2000" dirty="0">
                <a:solidFill>
                  <a:prstClr val="black"/>
                </a:solidFill>
              </a:rPr>
              <a:t>-2.0117 − 0.36899 </a:t>
            </a:r>
            <a:r>
              <a:rPr lang="it-IT" sz="2000" b="1" dirty="0" smtClean="0">
                <a:solidFill>
                  <a:prstClr val="black"/>
                </a:solidFill>
              </a:rPr>
              <a:t>Kappa_3_AM </a:t>
            </a:r>
            <a:r>
              <a:rPr lang="it-IT" sz="2000" dirty="0">
                <a:solidFill>
                  <a:prstClr val="black"/>
                </a:solidFill>
              </a:rPr>
              <a:t>+ 0.00066893 </a:t>
            </a:r>
            <a:r>
              <a:rPr lang="it-IT" sz="2000" b="1" dirty="0" smtClean="0">
                <a:solidFill>
                  <a:prstClr val="black"/>
                </a:solidFill>
              </a:rPr>
              <a:t>PMI_Y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9569" y="998041"/>
            <a:ext cx="1455260" cy="37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6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0574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/>
                </a:solidFill>
                <a:latin typeface="Chaparral Pro Light" pitchFamily="18" charset="0"/>
              </a:rPr>
              <a:t>Docking Studies</a:t>
            </a:r>
            <a:endParaRPr lang="ar-EG" sz="6000" b="1" dirty="0">
              <a:solidFill>
                <a:schemeClr val="accent2"/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IL-2 </a:t>
            </a:r>
            <a:endParaRPr lang="ar-E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Schematic representation of important interactions between SB 203580 and </a:t>
            </a:r>
            <a:r>
              <a:rPr lang="en-US" sz="3200" b="1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ITK</a:t>
            </a:r>
            <a:r>
              <a:rPr lang="en-US" sz="3200" b="1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.</a:t>
            </a:r>
            <a:r>
              <a:rPr lang="ar-EG" sz="3200" b="1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ar-EG" sz="3200" b="1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r>
              <a:rPr lang="en-US" sz="3200" b="1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endParaRPr lang="ar-E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585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6032998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tx2"/>
                </a:solidFill>
                <a:latin typeface="AdvGulliv-B"/>
                <a:ea typeface="+mj-ea"/>
                <a:cs typeface="+mj-cs"/>
              </a:rPr>
              <a:t>Fig </a:t>
            </a:r>
            <a:r>
              <a:rPr lang="en-US" b="1" dirty="0" smtClean="0">
                <a:solidFill>
                  <a:schemeClr val="tx2"/>
                </a:solidFill>
                <a:latin typeface="AdvGulliv-B"/>
                <a:ea typeface="+mj-ea"/>
                <a:cs typeface="+mj-cs"/>
              </a:rPr>
              <a:t>(7). </a:t>
            </a:r>
            <a:r>
              <a:rPr lang="en-US" dirty="0">
                <a:solidFill>
                  <a:prstClr val="black"/>
                </a:solidFill>
                <a:latin typeface="AdvGulliv-R"/>
                <a:ea typeface="+mj-ea"/>
                <a:cs typeface="+mj-cs"/>
              </a:rPr>
              <a:t>The structure and binding mode </a:t>
            </a:r>
            <a:r>
              <a:rPr lang="en-US" dirty="0" smtClean="0">
                <a:solidFill>
                  <a:prstClr val="black"/>
                </a:solidFill>
                <a:latin typeface="AdvGulliv-R"/>
                <a:ea typeface="+mj-ea"/>
                <a:cs typeface="+mj-cs"/>
              </a:rPr>
              <a:t>into the active site of ITK</a:t>
            </a:r>
            <a:endParaRPr lang="ar-EG" dirty="0">
              <a:solidFill>
                <a:prstClr val="black"/>
              </a:solidFill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lia\AppData\Local\Temp\Rar$DI38.964\dock 3- 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6" y="207599"/>
            <a:ext cx="8077200" cy="47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204" y="6012962"/>
            <a:ext cx="74131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 =</a:t>
            </a:r>
            <a:r>
              <a:rPr lang="en-US" sz="2400" b="1" dirty="0">
                <a:solidFill>
                  <a:schemeClr val="tx2"/>
                </a:solidFill>
                <a:latin typeface="Times New Roman"/>
                <a:ea typeface="Calibri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11.721,  </a:t>
            </a:r>
            <a:r>
              <a:rPr lang="en-US" sz="2400" b="1" dirty="0" smtClean="0">
                <a:solidFill>
                  <a:schemeClr val="tx2"/>
                </a:solidFill>
              </a:rPr>
              <a:t>E-</a:t>
            </a:r>
            <a:r>
              <a:rPr lang="en-US" sz="2400" b="1" dirty="0" err="1" smtClean="0">
                <a:solidFill>
                  <a:schemeClr val="tx2"/>
                </a:solidFill>
              </a:rPr>
              <a:t>Conf</a:t>
            </a:r>
            <a:r>
              <a:rPr lang="en-US" sz="2400" b="1" dirty="0" smtClean="0">
                <a:solidFill>
                  <a:schemeClr val="tx2"/>
                </a:solidFill>
              </a:rPr>
              <a:t> = </a:t>
            </a:r>
            <a:r>
              <a:rPr lang="en-US" sz="2400" b="1" dirty="0">
                <a:solidFill>
                  <a:schemeClr val="tx2"/>
                </a:solidFill>
                <a:latin typeface="Times New Roman"/>
                <a:ea typeface="Calibri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6.627 Kcal/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mol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, RMSD = 1.014</a:t>
            </a:r>
            <a:endParaRPr lang="ar-EG" sz="2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204" y="210275"/>
            <a:ext cx="8077202" cy="4766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185721" y="5118875"/>
            <a:ext cx="91861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Fig </a:t>
            </a:r>
            <a:r>
              <a:rPr lang="en-US" b="1" dirty="0" smtClean="0">
                <a:solidFill>
                  <a:schemeClr val="tx2"/>
                </a:solidFill>
              </a:rPr>
              <a:t>(8) </a:t>
            </a:r>
            <a:r>
              <a:rPr lang="en-US" dirty="0" smtClean="0"/>
              <a:t>: </a:t>
            </a:r>
            <a:r>
              <a:rPr lang="en-US" dirty="0" smtClean="0">
                <a:latin typeface="Times-Roman"/>
              </a:rPr>
              <a:t>Binding </a:t>
            </a:r>
            <a:r>
              <a:rPr lang="en-US" dirty="0">
                <a:latin typeface="Times-Roman"/>
              </a:rPr>
              <a:t>interactions </a:t>
            </a:r>
            <a:r>
              <a:rPr lang="en-US" dirty="0" smtClean="0">
                <a:latin typeface="Times-Roman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Times-Roman"/>
              </a:rPr>
              <a:t>6i</a:t>
            </a:r>
            <a:r>
              <a:rPr lang="en-US" dirty="0" smtClean="0">
                <a:latin typeface="Times-Roman"/>
              </a:rPr>
              <a:t> into the </a:t>
            </a:r>
            <a:r>
              <a:rPr lang="en-US" dirty="0">
                <a:latin typeface="Times-Roman"/>
              </a:rPr>
              <a:t>active site of </a:t>
            </a:r>
            <a:r>
              <a:rPr lang="en-US" dirty="0" smtClean="0">
                <a:latin typeface="Times-Roman"/>
              </a:rPr>
              <a:t>ITK </a:t>
            </a:r>
            <a:r>
              <a:rPr lang="en-US" dirty="0">
                <a:latin typeface="Times-Roman"/>
              </a:rPr>
              <a:t>(PDB ID: </a:t>
            </a:r>
            <a:r>
              <a:rPr lang="en-US" dirty="0" smtClean="0">
                <a:latin typeface="Times-Roman"/>
              </a:rPr>
              <a:t>1SM2</a:t>
            </a:r>
            <a:r>
              <a:rPr lang="en-US" dirty="0" smtClean="0">
                <a:latin typeface="Times-Roman"/>
              </a:rPr>
              <a:t>).</a:t>
            </a:r>
            <a:r>
              <a:rPr lang="en-US" dirty="0" smtClean="0">
                <a:latin typeface="Times New Roman"/>
                <a:ea typeface="Times New Roman"/>
              </a:rPr>
              <a:t>The </a:t>
            </a:r>
            <a:r>
              <a:rPr lang="en-US" dirty="0">
                <a:latin typeface="Times New Roman"/>
                <a:ea typeface="Times New Roman"/>
              </a:rPr>
              <a:t>important </a:t>
            </a:r>
            <a:endParaRPr lang="en-US" dirty="0" smtClean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amino </a:t>
            </a:r>
            <a:r>
              <a:rPr lang="en-US" dirty="0">
                <a:latin typeface="Times New Roman"/>
                <a:ea typeface="Times New Roman"/>
              </a:rPr>
              <a:t>acid residues are shown together with their respective number.</a:t>
            </a:r>
            <a:r>
              <a:rPr lang="en-US" dirty="0" smtClean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844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400"/>
            <a:ext cx="5791200" cy="634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386" y="6248400"/>
            <a:ext cx="88476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Figure (1): Receptor binding and biological actions of </a:t>
            </a:r>
            <a:r>
              <a:rPr lang="en-US" b="1" dirty="0" smtClean="0">
                <a:latin typeface="Times New Roman"/>
                <a:ea typeface="Calibri"/>
              </a:rPr>
              <a:t>TNF-α </a:t>
            </a:r>
            <a:r>
              <a:rPr lang="en-US" b="1" i="1" dirty="0" smtClean="0">
                <a:solidFill>
                  <a:schemeClr val="tx2"/>
                </a:solidFill>
                <a:latin typeface="Times New Roman"/>
                <a:ea typeface="Calibri"/>
              </a:rPr>
              <a:t>(</a:t>
            </a:r>
            <a:r>
              <a:rPr lang="en-US" b="1" i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Chem</a:t>
            </a:r>
            <a:r>
              <a:rPr lang="en-US" b="1" i="1" dirty="0" smtClean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Biol</a:t>
            </a:r>
            <a:r>
              <a:rPr lang="en-US" b="1" i="1" dirty="0" smtClean="0">
                <a:solidFill>
                  <a:schemeClr val="tx2"/>
                </a:solidFill>
                <a:latin typeface="Times New Roman"/>
                <a:ea typeface="Calibri"/>
              </a:rPr>
              <a:t> Drug Des 2010)</a:t>
            </a:r>
            <a:endParaRPr lang="ar-EG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-25400"/>
            <a:ext cx="5791200" cy="6343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98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6020284"/>
            <a:ext cx="8229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/>
              </a:rPr>
              <a:t>S = </a:t>
            </a: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</a:rPr>
              <a:t>-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13.221, E-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Conf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</a:rPr>
              <a:t>=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-3.626 Kcal/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mol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,  RMSD </a:t>
            </a: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</a:rPr>
              <a:t>=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1.26</a:t>
            </a:r>
            <a:endParaRPr lang="ar-EG" dirty="0"/>
          </a:p>
        </p:txBody>
      </p:sp>
      <p:pic>
        <p:nvPicPr>
          <p:cNvPr id="3" name="Picture 2" descr="C:\Users\dalia\AppData\Local\Temp\Rar$DI35.824\dock 1- 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938962" cy="47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299501"/>
            <a:ext cx="853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2"/>
                </a:solidFill>
                <a:latin typeface="AdvGulliv-B"/>
              </a:rPr>
              <a:t>Fig </a:t>
            </a:r>
            <a:r>
              <a:rPr lang="en-US" sz="1600" b="1" dirty="0" smtClean="0">
                <a:solidFill>
                  <a:schemeClr val="tx2"/>
                </a:solidFill>
                <a:latin typeface="AdvGulliv-B"/>
              </a:rPr>
              <a:t>(9). </a:t>
            </a:r>
            <a:r>
              <a:rPr lang="en-US" sz="1600" dirty="0" smtClean="0">
                <a:latin typeface="AdvGulliv-R"/>
              </a:rPr>
              <a:t>Binding mode </a:t>
            </a:r>
            <a:r>
              <a:rPr lang="en-US" sz="1600" dirty="0">
                <a:latin typeface="AdvGulliv-R"/>
              </a:rPr>
              <a:t>of </a:t>
            </a:r>
            <a:r>
              <a:rPr lang="en-US" sz="1600" b="1" dirty="0" smtClean="0">
                <a:solidFill>
                  <a:srgbClr val="C00000"/>
                </a:solidFill>
                <a:latin typeface="AdvGulliv-R"/>
              </a:rPr>
              <a:t>6f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into the active site of ITK (PDB ID: 1SM2).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The important amino acid residues are shown together with their respective number.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04800"/>
            <a:ext cx="6938962" cy="4762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00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lia\AppData\Local\Temp\Rar$DI14.5457\dock 1- 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8496"/>
            <a:ext cx="6827663" cy="45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672554"/>
            <a:ext cx="8077199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S = </a:t>
            </a: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</a:rPr>
              <a:t>-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12.991, E-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Conf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</a:rPr>
              <a:t>= -5.442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Kcal/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mol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, 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</a:rPr>
              <a:t>RMSD </a:t>
            </a:r>
            <a:r>
              <a:rPr lang="en-US" sz="2000" b="1" dirty="0">
                <a:solidFill>
                  <a:schemeClr val="tx2"/>
                </a:solidFill>
                <a:latin typeface="Times New Roman"/>
              </a:rPr>
              <a:t>= </a:t>
            </a: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</a:rPr>
              <a:t>1.454</a:t>
            </a:r>
          </a:p>
          <a:p>
            <a:endParaRPr lang="ar-E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087779"/>
            <a:ext cx="85344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2"/>
                </a:solidFill>
                <a:latin typeface="AdvGulliv-B"/>
              </a:rPr>
              <a:t>Fig (</a:t>
            </a:r>
            <a:r>
              <a:rPr lang="en-US" sz="1600" b="1" dirty="0" smtClean="0">
                <a:solidFill>
                  <a:schemeClr val="tx2"/>
                </a:solidFill>
                <a:latin typeface="AdvGulliv-B"/>
              </a:rPr>
              <a:t>10): </a:t>
            </a:r>
            <a:r>
              <a:rPr lang="en-US" sz="1600" dirty="0">
                <a:solidFill>
                  <a:prstClr val="black"/>
                </a:solidFill>
                <a:latin typeface="AdvGulliv-R"/>
              </a:rPr>
              <a:t>Binding mode of </a:t>
            </a:r>
            <a:r>
              <a:rPr lang="en-US" sz="1600" b="1" dirty="0">
                <a:solidFill>
                  <a:srgbClr val="C00000"/>
                </a:solidFill>
                <a:latin typeface="AdvGulliv-R"/>
              </a:rPr>
              <a:t>6f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into the active site of ITK (PDB ID: 1SM2).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The important amino acid residues are shown together with their respective number.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EG" dirty="0">
              <a:solidFill>
                <a:prstClr val="black"/>
              </a:solidFill>
            </a:endParaRPr>
          </a:p>
          <a:p>
            <a:endParaRPr lang="ar-EG" sz="1600" dirty="0"/>
          </a:p>
        </p:txBody>
      </p:sp>
      <p:sp>
        <p:nvSpPr>
          <p:cNvPr id="2" name="Rectangle 1"/>
          <p:cNvSpPr/>
          <p:nvPr/>
        </p:nvSpPr>
        <p:spPr>
          <a:xfrm>
            <a:off x="1066800" y="528496"/>
            <a:ext cx="6827663" cy="4541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0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7848600" cy="1752600"/>
          </a:xfrm>
        </p:spPr>
        <p:txBody>
          <a:bodyPr>
            <a:normAutofit fontScale="32500" lnSpcReduction="20000"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en-US" sz="6000" b="1" dirty="0" smtClean="0">
              <a:solidFill>
                <a:srgbClr val="C00000"/>
              </a:solidFill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US" sz="16600" b="1" dirty="0" smtClean="0">
                <a:solidFill>
                  <a:srgbClr val="C00000"/>
                </a:solidFill>
              </a:rPr>
              <a:t>TNF-</a:t>
            </a:r>
            <a:r>
              <a:rPr lang="en-US" sz="16600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α</a:t>
            </a:r>
            <a:endParaRPr lang="en-US" sz="16600" dirty="0">
              <a:solidFill>
                <a:srgbClr val="C00000"/>
              </a:solidFill>
              <a:ea typeface="Calibri"/>
              <a:cs typeface="Arial"/>
            </a:endParaRPr>
          </a:p>
          <a:p>
            <a:pPr algn="ctr"/>
            <a:endParaRPr lang="ar-E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" y="1102132"/>
            <a:ext cx="8916988" cy="5374868"/>
            <a:chOff x="76200" y="78281"/>
            <a:chExt cx="8916988" cy="6289268"/>
          </a:xfrm>
        </p:grpSpPr>
        <p:sp>
          <p:nvSpPr>
            <p:cNvPr id="12" name="Rounded Rectangle 11"/>
            <p:cNvSpPr/>
            <p:nvPr/>
          </p:nvSpPr>
          <p:spPr>
            <a:xfrm>
              <a:off x="460799" y="4665463"/>
              <a:ext cx="1154084" cy="46720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26" name="Picture 2" descr="E:\PHD\phd word\phd presentation\Picture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3"/>
            <a:stretch/>
          </p:blipFill>
          <p:spPr bwMode="auto">
            <a:xfrm>
              <a:off x="76200" y="152400"/>
              <a:ext cx="8916988" cy="62151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4571206" y="685800"/>
              <a:ext cx="1524794" cy="762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33600" y="2667000"/>
              <a:ext cx="1066800" cy="762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71406" y="2819400"/>
              <a:ext cx="1524794" cy="762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3013" y="2786149"/>
              <a:ext cx="889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linker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905744">
              <a:off x="5631337" y="4185729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Phosphate binding ribbon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74798" y="802178"/>
              <a:ext cx="1645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Hydrophobic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pocket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04800" y="4023936"/>
              <a:ext cx="1107252" cy="528227"/>
              <a:chOff x="-3581400" y="2519773"/>
              <a:chExt cx="1107252" cy="528227"/>
            </a:xfrm>
            <a:solidFill>
              <a:srgbClr val="FFFF00"/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-3581400" y="2519773"/>
                <a:ext cx="1107252" cy="528227"/>
              </a:xfrm>
              <a:prstGeom prst="roundRect">
                <a:avLst/>
              </a:prstGeom>
              <a:grpFill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3581400" y="2601146"/>
                <a:ext cx="1031051" cy="369332"/>
              </a:xfrm>
              <a:prstGeom prst="rect">
                <a:avLst/>
              </a:prstGeom>
              <a:grpFill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 109</a:t>
                </a:r>
                <a:endPara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397602" y="78281"/>
              <a:ext cx="1098198" cy="455119"/>
              <a:chOff x="-3581400" y="2519773"/>
              <a:chExt cx="1107252" cy="528227"/>
            </a:xfrm>
            <a:solidFill>
              <a:srgbClr val="FFFF00"/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-3581400" y="2519773"/>
                <a:ext cx="1107252" cy="528227"/>
              </a:xfrm>
              <a:prstGeom prst="roundRect">
                <a:avLst/>
              </a:prstGeom>
              <a:grpFill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3581400" y="2601146"/>
                <a:ext cx="1005403" cy="369332"/>
              </a:xfrm>
              <a:prstGeom prst="rect">
                <a:avLst/>
              </a:prstGeom>
              <a:grpFill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</a:t>
                </a:r>
                <a:r>
                  <a:rPr lang="en-US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106</a:t>
                </a:r>
                <a:endPara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Schematic representation of important interactions between SB 203580 and </a:t>
            </a:r>
            <a:r>
              <a:rPr lang="en-US" sz="3200" b="1" dirty="0" smtClean="0">
                <a:solidFill>
                  <a:srgbClr val="C00000"/>
                </a:solidFill>
              </a:rPr>
              <a:t>p38</a:t>
            </a:r>
            <a:r>
              <a:rPr lang="el-GR" sz="3200" b="1" dirty="0">
                <a:solidFill>
                  <a:srgbClr val="C00000"/>
                </a:solidFill>
              </a:rPr>
              <a:t>α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477000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Med Res Rev.</a:t>
            </a:r>
            <a:r>
              <a:rPr lang="en-US" b="1" dirty="0">
                <a:solidFill>
                  <a:srgbClr val="C00000"/>
                </a:solidFill>
              </a:rPr>
              <a:t> 2006, 26, 1-62.</a:t>
            </a:r>
          </a:p>
        </p:txBody>
      </p:sp>
    </p:spTree>
    <p:extLst>
      <p:ext uri="{BB962C8B-B14F-4D97-AF65-F5344CB8AC3E}">
        <p14:creationId xmlns:p14="http://schemas.microsoft.com/office/powerpoint/2010/main" val="35955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lia\AppData\Local\Temp\Rar$DI44.165\Dock 12- 36 VIII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38" y="454819"/>
            <a:ext cx="6553200" cy="49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9438" y="454819"/>
            <a:ext cx="6553200" cy="4953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457200" y="5433632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Fig (11):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Binding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interactions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Times-Roman"/>
              </a:rPr>
              <a:t>6f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 into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the active site of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p38</a:t>
            </a:r>
            <a:r>
              <a:rPr lang="el-GR" dirty="0">
                <a:solidFill>
                  <a:prstClr val="black"/>
                </a:solidFill>
                <a:latin typeface="Times-Roman"/>
              </a:rPr>
              <a:t>α</a:t>
            </a:r>
            <a:r>
              <a:rPr lang="el-GR" sz="3200" b="1" dirty="0" smtClean="0">
                <a:solidFill>
                  <a:srgbClr val="C00000"/>
                </a:solidFill>
                <a:latin typeface="Century Gothic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PDB ID: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1GM2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).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The important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amino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acid residues are shown together with their respective number.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295406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S = -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13.59,  E-</a:t>
            </a:r>
            <a:r>
              <a:rPr lang="en-US" sz="2000" b="1" dirty="0" err="1" smtClean="0">
                <a:solidFill>
                  <a:srgbClr val="1F497D"/>
                </a:solidFill>
                <a:latin typeface="Times New Roman"/>
                <a:ea typeface="Calibri"/>
              </a:rPr>
              <a:t>Conf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= 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-4.842 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Kcal/</a:t>
            </a:r>
            <a:r>
              <a:rPr lang="en-US" sz="2000" b="1" dirty="0" err="1">
                <a:solidFill>
                  <a:srgbClr val="1F497D"/>
                </a:solidFill>
                <a:latin typeface="Times New Roman"/>
                <a:ea typeface="Calibri"/>
              </a:rPr>
              <a:t>mol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,  </a:t>
            </a:r>
            <a:r>
              <a:rPr lang="en-US" sz="2000" b="1" dirty="0">
                <a:solidFill>
                  <a:srgbClr val="1F497D"/>
                </a:solidFill>
                <a:latin typeface="Times New Roman"/>
              </a:rPr>
              <a:t>RMSD = 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0.843</a:t>
            </a:r>
            <a:endParaRPr lang="en-US" sz="2000" b="1" dirty="0">
              <a:solidFill>
                <a:srgbClr val="1F497D"/>
              </a:solidFill>
              <a:latin typeface="Times New Roman"/>
              <a:ea typeface="Calibri"/>
            </a:endParaRPr>
          </a:p>
          <a:p>
            <a:pPr lvl="0"/>
            <a:endParaRPr lang="ar-EG" dirty="0">
              <a:solidFill>
                <a:prstClr val="black"/>
              </a:solidFill>
            </a:endParaRPr>
          </a:p>
          <a:p>
            <a:r>
              <a:rPr lang="en-US" dirty="0" smtClean="0">
                <a:latin typeface="Times New Roman"/>
                <a:ea typeface="Calibri"/>
              </a:rPr>
              <a:t>-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511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lia\Desktop\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57200"/>
            <a:ext cx="7387169" cy="48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599" y="457200"/>
            <a:ext cx="7387169" cy="4890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416983" y="5433632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Fig (12): </a:t>
            </a:r>
            <a:r>
              <a:rPr lang="en-US" dirty="0" smtClean="0">
                <a:latin typeface="Times-Roman"/>
              </a:rPr>
              <a:t>3D representation of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binding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interactions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Times-Roman"/>
              </a:rPr>
              <a:t>6f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within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the active site of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p38</a:t>
            </a:r>
            <a:r>
              <a:rPr lang="el-GR" dirty="0">
                <a:solidFill>
                  <a:prstClr val="black"/>
                </a:solidFill>
                <a:latin typeface="Times-Roman"/>
              </a:rPr>
              <a:t>α</a:t>
            </a:r>
            <a:r>
              <a:rPr lang="el-GR" sz="3200" b="1" dirty="0" smtClean="0">
                <a:solidFill>
                  <a:srgbClr val="C00000"/>
                </a:solidFill>
                <a:latin typeface="Century Gothic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PDB ID: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1GM2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).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The important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amino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acid residues are shown together with their respective number.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E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50" y="76201"/>
            <a:ext cx="681496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433632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Fig (</a:t>
            </a:r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13):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Binding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interactions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Times-Roman"/>
              </a:rPr>
              <a:t>6i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into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the active site of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p38</a:t>
            </a:r>
            <a:r>
              <a:rPr lang="el-GR" dirty="0">
                <a:solidFill>
                  <a:prstClr val="black"/>
                </a:solidFill>
                <a:latin typeface="Times-Roman"/>
              </a:rPr>
              <a:t>α</a:t>
            </a:r>
            <a:r>
              <a:rPr lang="el-GR" sz="3200" b="1" dirty="0" smtClean="0">
                <a:solidFill>
                  <a:srgbClr val="C00000"/>
                </a:solidFill>
                <a:latin typeface="Century Gothic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PDB ID: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1GM2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).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The important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amino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acid residues are shown together with their respective number.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295406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S = -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11.650, 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E-</a:t>
            </a:r>
            <a:r>
              <a:rPr lang="en-US" sz="2000" b="1" dirty="0" err="1">
                <a:solidFill>
                  <a:srgbClr val="1F497D"/>
                </a:solidFill>
                <a:latin typeface="Times New Roman"/>
                <a:ea typeface="Calibri"/>
              </a:rPr>
              <a:t>Conf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 = 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-3.842 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Kcal/</a:t>
            </a:r>
            <a:r>
              <a:rPr lang="en-US" sz="2000" b="1" dirty="0" err="1">
                <a:solidFill>
                  <a:srgbClr val="1F497D"/>
                </a:solidFill>
                <a:latin typeface="Times New Roman"/>
                <a:ea typeface="Calibri"/>
              </a:rPr>
              <a:t>mol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,  </a:t>
            </a:r>
            <a:r>
              <a:rPr lang="en-US" sz="2000" b="1" dirty="0">
                <a:solidFill>
                  <a:srgbClr val="1F497D"/>
                </a:solidFill>
                <a:latin typeface="Times New Roman"/>
              </a:rPr>
              <a:t>RMSD = 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2.23</a:t>
            </a:r>
            <a:endParaRPr lang="en-US" sz="2000" b="1" dirty="0">
              <a:solidFill>
                <a:srgbClr val="1F497D"/>
              </a:solidFill>
              <a:latin typeface="Times New Roman"/>
              <a:ea typeface="Calibri"/>
            </a:endParaRPr>
          </a:p>
          <a:p>
            <a:pPr lvl="0"/>
            <a:endParaRPr lang="ar-EG" dirty="0">
              <a:solidFill>
                <a:prstClr val="black"/>
              </a:solidFill>
            </a:endParaRPr>
          </a:p>
          <a:p>
            <a:r>
              <a:rPr lang="en-US" dirty="0" smtClean="0">
                <a:latin typeface="Times New Roman"/>
                <a:ea typeface="Calibri"/>
              </a:rPr>
              <a:t>-</a:t>
            </a:r>
            <a:endParaRPr lang="ar-EG" dirty="0"/>
          </a:p>
        </p:txBody>
      </p:sp>
      <p:sp>
        <p:nvSpPr>
          <p:cNvPr id="3" name="Rectangle 2"/>
          <p:cNvSpPr/>
          <p:nvPr/>
        </p:nvSpPr>
        <p:spPr>
          <a:xfrm>
            <a:off x="1313250" y="76201"/>
            <a:ext cx="6814969" cy="5357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57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lia\AppData\Local\Temp\Rar$DI16.7386\Dock 13- 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381000"/>
            <a:ext cx="6248400" cy="49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006" y="381000"/>
            <a:ext cx="6248400" cy="49055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685800" y="6295406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S = -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11.897,  E-</a:t>
            </a:r>
            <a:r>
              <a:rPr lang="en-US" sz="2000" b="1" dirty="0" err="1" smtClean="0">
                <a:solidFill>
                  <a:srgbClr val="1F497D"/>
                </a:solidFill>
                <a:latin typeface="Times New Roman"/>
                <a:ea typeface="Calibri"/>
              </a:rPr>
              <a:t>Conf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= 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1.032, Kcal/</a:t>
            </a:r>
            <a:r>
              <a:rPr lang="en-US" sz="2000" b="1" dirty="0" err="1" smtClean="0">
                <a:solidFill>
                  <a:srgbClr val="1F497D"/>
                </a:solidFill>
                <a:latin typeface="Times New Roman"/>
                <a:ea typeface="Calibri"/>
              </a:rPr>
              <a:t>mol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,  </a:t>
            </a:r>
            <a:r>
              <a:rPr lang="en-US" sz="2000" b="1" dirty="0">
                <a:solidFill>
                  <a:srgbClr val="1F497D"/>
                </a:solidFill>
                <a:latin typeface="Times New Roman"/>
              </a:rPr>
              <a:t>RMSD = </a:t>
            </a:r>
            <a:r>
              <a:rPr lang="en-US" sz="2000" b="1" dirty="0">
                <a:solidFill>
                  <a:schemeClr val="tx2"/>
                </a:solidFill>
                <a:latin typeface="Times New Roman"/>
                <a:ea typeface="Calibri"/>
              </a:rPr>
              <a:t>1.762</a:t>
            </a:r>
            <a:endParaRPr lang="ar-EG" b="1" dirty="0">
              <a:solidFill>
                <a:schemeClr val="tx2"/>
              </a:solidFill>
            </a:endParaRPr>
          </a:p>
          <a:p>
            <a:r>
              <a:rPr lang="en-US" dirty="0" smtClean="0">
                <a:latin typeface="Times New Roman"/>
                <a:ea typeface="Calibri"/>
              </a:rPr>
              <a:t>-</a:t>
            </a:r>
            <a:endParaRPr lang="ar-EG" dirty="0"/>
          </a:p>
        </p:txBody>
      </p:sp>
      <p:sp>
        <p:nvSpPr>
          <p:cNvPr id="7" name="Rectangle 6"/>
          <p:cNvSpPr/>
          <p:nvPr/>
        </p:nvSpPr>
        <p:spPr>
          <a:xfrm>
            <a:off x="304006" y="5433632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Fig (</a:t>
            </a:r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14):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Binding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interactions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Times-Roman"/>
              </a:rPr>
              <a:t>6j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into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the active site of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p38</a:t>
            </a:r>
            <a:r>
              <a:rPr lang="el-GR" dirty="0">
                <a:solidFill>
                  <a:prstClr val="black"/>
                </a:solidFill>
                <a:latin typeface="Times-Roman"/>
              </a:rPr>
              <a:t>α</a:t>
            </a:r>
            <a:r>
              <a:rPr lang="el-GR" sz="3200" b="1" dirty="0" smtClean="0">
                <a:solidFill>
                  <a:srgbClr val="C00000"/>
                </a:solidFill>
                <a:latin typeface="Century Gothic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PDB ID: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1GM2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).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The important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amino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acid residues are shown together with their respective number.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E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lia\AppData\Local\Temp\Rar$DI18.1434\Dock 12- 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54090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85800"/>
            <a:ext cx="7540904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837406" y="6211888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S = -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13.11,  E-</a:t>
            </a:r>
            <a:r>
              <a:rPr lang="en-US" sz="2000" b="1" dirty="0" err="1" smtClean="0">
                <a:solidFill>
                  <a:srgbClr val="1F497D"/>
                </a:solidFill>
                <a:latin typeface="Times New Roman"/>
                <a:ea typeface="Calibri"/>
              </a:rPr>
              <a:t>Conf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= </a:t>
            </a:r>
            <a:r>
              <a:rPr lang="en-US" sz="2000" b="1" dirty="0" smtClean="0">
                <a:solidFill>
                  <a:srgbClr val="1F497D"/>
                </a:solidFill>
                <a:latin typeface="Times New Roman"/>
                <a:ea typeface="Calibri"/>
              </a:rPr>
              <a:t>1.184, Kcal/</a:t>
            </a:r>
            <a:r>
              <a:rPr lang="en-US" sz="2000" b="1" dirty="0" err="1" smtClean="0">
                <a:solidFill>
                  <a:srgbClr val="1F497D"/>
                </a:solidFill>
                <a:latin typeface="Times New Roman"/>
                <a:ea typeface="Calibri"/>
              </a:rPr>
              <a:t>mol</a:t>
            </a:r>
            <a:r>
              <a:rPr lang="en-US" sz="2000" b="1" dirty="0">
                <a:solidFill>
                  <a:srgbClr val="1F497D"/>
                </a:solidFill>
                <a:latin typeface="Times New Roman"/>
                <a:ea typeface="Calibri"/>
              </a:rPr>
              <a:t>,  </a:t>
            </a:r>
            <a:r>
              <a:rPr lang="en-US" sz="2000" b="1" dirty="0">
                <a:solidFill>
                  <a:srgbClr val="1F497D"/>
                </a:solidFill>
                <a:latin typeface="Times New Roman"/>
              </a:rPr>
              <a:t>RMSD =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1.184</a:t>
            </a:r>
            <a:endParaRPr lang="ar-EG" b="1" dirty="0">
              <a:solidFill>
                <a:schemeClr val="tx2"/>
              </a:solidFill>
            </a:endParaRPr>
          </a:p>
          <a:p>
            <a:r>
              <a:rPr lang="en-US" dirty="0" smtClean="0">
                <a:latin typeface="Times New Roman"/>
                <a:ea typeface="Calibri"/>
              </a:rPr>
              <a:t>-</a:t>
            </a:r>
            <a:endParaRPr lang="ar-EG" dirty="0"/>
          </a:p>
        </p:txBody>
      </p:sp>
      <p:sp>
        <p:nvSpPr>
          <p:cNvPr id="7" name="Rectangle 6"/>
          <p:cNvSpPr/>
          <p:nvPr/>
        </p:nvSpPr>
        <p:spPr>
          <a:xfrm>
            <a:off x="304006" y="5433632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Fig (</a:t>
            </a:r>
            <a:r>
              <a:rPr lang="en-US" b="1" dirty="0" smtClean="0">
                <a:solidFill>
                  <a:schemeClr val="tx2"/>
                </a:solidFill>
                <a:latin typeface="Times-Roman"/>
              </a:rPr>
              <a:t>15):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Binding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interactions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Times-Roman"/>
              </a:rPr>
              <a:t>6a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into 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the active site of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p38</a:t>
            </a:r>
            <a:r>
              <a:rPr lang="el-GR" dirty="0">
                <a:solidFill>
                  <a:prstClr val="black"/>
                </a:solidFill>
                <a:latin typeface="Times-Roman"/>
              </a:rPr>
              <a:t>α</a:t>
            </a:r>
            <a:r>
              <a:rPr lang="el-GR" sz="3200" b="1" dirty="0" smtClean="0">
                <a:solidFill>
                  <a:srgbClr val="C00000"/>
                </a:solidFill>
                <a:latin typeface="Century Gothic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PDB ID: </a:t>
            </a:r>
            <a:r>
              <a:rPr lang="en-US" dirty="0" smtClean="0">
                <a:solidFill>
                  <a:prstClr val="black"/>
                </a:solidFill>
                <a:latin typeface="Times-Roman"/>
              </a:rPr>
              <a:t>1GM2</a:t>
            </a:r>
            <a:r>
              <a:rPr lang="en-US" dirty="0">
                <a:solidFill>
                  <a:prstClr val="black"/>
                </a:solidFill>
                <a:latin typeface="Times-Roman"/>
              </a:rPr>
              <a:t>).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The important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amino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acid residues are shown together with their respective number.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E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haparral Pro Light" pitchFamily="18" charset="0"/>
              </a:rPr>
              <a:t>Conclusions</a:t>
            </a:r>
            <a:endParaRPr lang="ar-EG" b="1" dirty="0">
              <a:solidFill>
                <a:srgbClr val="C00000"/>
              </a:solidFill>
              <a:latin typeface="Chaparral Pro Ligh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13534379" cy="6019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dvGulliv-R"/>
              </a:rPr>
              <a:t>In an attempt to generate </a:t>
            </a: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3,5-diaryl </a:t>
            </a:r>
            <a:r>
              <a:rPr lang="en-US" sz="2400" b="1" dirty="0" err="1" smtClean="0">
                <a:solidFill>
                  <a:schemeClr val="tx2"/>
                </a:solidFill>
                <a:latin typeface="AdvGulliv-R"/>
              </a:rPr>
              <a:t>pyrazoles</a:t>
            </a: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 as </a:t>
            </a:r>
          </a:p>
          <a:p>
            <a:r>
              <a:rPr lang="en-US" sz="2400" b="1" dirty="0" err="1" smtClean="0">
                <a:solidFill>
                  <a:schemeClr val="tx2"/>
                </a:solidFill>
                <a:latin typeface="AdvGulliv-R"/>
              </a:rPr>
              <a:t>immunomodularors</a:t>
            </a: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 through inhibition of multiple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pro-inflammatory cytokines such as TNF-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ea typeface="Calibri"/>
                <a:cs typeface="Arial"/>
              </a:rPr>
              <a:t>α</a:t>
            </a: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, IL-2, and IL-6 novel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dvGulliv-B"/>
              </a:rPr>
              <a:t>derivatives were synthesized and evaluated against these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B"/>
              </a:rPr>
              <a:t>cytokines.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Compounds </a:t>
            </a:r>
            <a:r>
              <a:rPr lang="en-US" sz="2400" b="1" dirty="0" smtClean="0">
                <a:solidFill>
                  <a:srgbClr val="C00000"/>
                </a:solidFill>
                <a:latin typeface="AdvGulliv-R"/>
              </a:rPr>
              <a:t>6i</a:t>
            </a: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 and </a:t>
            </a:r>
            <a:r>
              <a:rPr lang="en-US" sz="2400" b="1" dirty="0" smtClean="0">
                <a:solidFill>
                  <a:srgbClr val="C00000"/>
                </a:solidFill>
                <a:latin typeface="AdvGulliv-R"/>
              </a:rPr>
              <a:t>6f</a:t>
            </a: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 demonstrated significant inhibitory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 activities against the three cytokines compared to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the reference dexamethasone.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A 2D QSAR model was generated for each of these activities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 where the models were characterized by high correlation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coefficient values and good predictive ability.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The biological results were in agreement with docking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scores and binding interactions into the active sites of the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enzymes</a:t>
            </a:r>
            <a:r>
              <a:rPr lang="en-US" sz="2400" b="1" dirty="0" smtClean="0">
                <a:solidFill>
                  <a:schemeClr val="tx2"/>
                </a:solidFill>
                <a:latin typeface="AdvGulliv-R"/>
              </a:rPr>
              <a:t>. </a:t>
            </a:r>
          </a:p>
          <a:p>
            <a:endParaRPr lang="en-US" dirty="0">
              <a:solidFill>
                <a:prstClr val="black"/>
              </a:solidFill>
              <a:latin typeface="AdvGulliv-R"/>
            </a:endParaRPr>
          </a:p>
          <a:p>
            <a:r>
              <a:rPr lang="en-US" dirty="0" smtClean="0">
                <a:latin typeface="AdvGulliv-R"/>
              </a:rPr>
              <a:t>.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456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ea typeface="Calibri"/>
                <a:cs typeface="Arial"/>
              </a:rPr>
              <a:t>IL-6 </a:t>
            </a:r>
            <a:r>
              <a:rPr lang="en-US" dirty="0" smtClean="0">
                <a:ea typeface="Calibri"/>
                <a:cs typeface="Arial"/>
              </a:rPr>
              <a:t>is </a:t>
            </a:r>
            <a:r>
              <a:rPr lang="en-US" dirty="0">
                <a:ea typeface="Calibri"/>
                <a:cs typeface="Arial"/>
              </a:rPr>
              <a:t>a potent pro-inflammatory agent that plays a crucial role in the pathogenesis of </a:t>
            </a:r>
            <a:r>
              <a:rPr lang="en-US" b="1" dirty="0">
                <a:solidFill>
                  <a:schemeClr val="tx2"/>
                </a:solidFill>
                <a:ea typeface="Calibri"/>
                <a:cs typeface="Arial"/>
              </a:rPr>
              <a:t>systemic</a:t>
            </a:r>
            <a:r>
              <a:rPr lang="en-US" dirty="0">
                <a:solidFill>
                  <a:schemeClr val="tx2"/>
                </a:solidFill>
                <a:ea typeface="Calibri"/>
                <a:cs typeface="Arial"/>
              </a:rPr>
              <a:t> </a:t>
            </a:r>
            <a:r>
              <a:rPr lang="en-US" dirty="0">
                <a:ea typeface="Calibri"/>
                <a:cs typeface="Arial"/>
              </a:rPr>
              <a:t>inflammatory disease. Targeting this pathway in rheumatoid arthritis (RA) seems an attractive </a:t>
            </a:r>
            <a:r>
              <a:rPr lang="en-US" dirty="0" smtClean="0">
                <a:ea typeface="Calibri"/>
                <a:cs typeface="Arial"/>
              </a:rPr>
              <a:t>route </a:t>
            </a:r>
            <a:r>
              <a:rPr lang="en-US" dirty="0">
                <a:ea typeface="Calibri"/>
                <a:cs typeface="Arial"/>
              </a:rPr>
              <a:t>as IL-6 is important for both </a:t>
            </a:r>
            <a:r>
              <a:rPr lang="en-US" b="1" dirty="0">
                <a:solidFill>
                  <a:schemeClr val="tx2"/>
                </a:solidFill>
                <a:ea typeface="Calibri"/>
                <a:cs typeface="Arial"/>
              </a:rPr>
              <a:t>joint destruction </a:t>
            </a:r>
            <a:r>
              <a:rPr lang="en-US" dirty="0">
                <a:ea typeface="Calibri"/>
                <a:cs typeface="Arial"/>
              </a:rPr>
              <a:t>and </a:t>
            </a:r>
            <a:r>
              <a:rPr lang="en-US" b="1" dirty="0">
                <a:solidFill>
                  <a:schemeClr val="tx2"/>
                </a:solidFill>
                <a:ea typeface="Calibri"/>
                <a:cs typeface="Arial"/>
              </a:rPr>
              <a:t>systemic manifestations</a:t>
            </a:r>
            <a:r>
              <a:rPr lang="en-US" dirty="0" smtClean="0">
                <a:ea typeface="Calibri"/>
                <a:cs typeface="Arial"/>
              </a:rPr>
              <a:t>.</a:t>
            </a:r>
          </a:p>
          <a:p>
            <a:r>
              <a:rPr lang="en-US" dirty="0">
                <a:ea typeface="Calibri"/>
                <a:cs typeface="Arial"/>
              </a:rPr>
              <a:t> It promotes inflammatory events through the expansion and activation of </a:t>
            </a:r>
            <a:r>
              <a:rPr lang="en-US" b="1" dirty="0">
                <a:solidFill>
                  <a:schemeClr val="tx2"/>
                </a:solidFill>
                <a:ea typeface="Calibri"/>
                <a:cs typeface="Arial"/>
              </a:rPr>
              <a:t>T cells </a:t>
            </a:r>
            <a:r>
              <a:rPr lang="en-US" dirty="0">
                <a:ea typeface="Calibri"/>
                <a:cs typeface="Arial"/>
              </a:rPr>
              <a:t>and the differentiation of </a:t>
            </a:r>
            <a:r>
              <a:rPr lang="en-US" b="1" dirty="0">
                <a:solidFill>
                  <a:schemeClr val="tx2"/>
                </a:solidFill>
                <a:ea typeface="Calibri"/>
                <a:cs typeface="Arial"/>
              </a:rPr>
              <a:t>B cells</a:t>
            </a:r>
            <a:r>
              <a:rPr lang="en-US" dirty="0">
                <a:ea typeface="Calibri"/>
                <a:cs typeface="Arial"/>
              </a:rPr>
              <a:t>. </a:t>
            </a:r>
            <a:endParaRPr lang="en-US" dirty="0" smtClean="0">
              <a:ea typeface="Calibri"/>
              <a:cs typeface="Arial"/>
            </a:endParaRPr>
          </a:p>
          <a:p>
            <a:r>
              <a:rPr lang="en-US" dirty="0" smtClean="0">
                <a:ea typeface="Calibri"/>
                <a:cs typeface="Arial"/>
              </a:rPr>
              <a:t>IL-6 </a:t>
            </a:r>
            <a:r>
              <a:rPr lang="en-US" dirty="0">
                <a:ea typeface="Calibri"/>
                <a:cs typeface="Arial"/>
              </a:rPr>
              <a:t>blockade is a major advancement in the treatment of RA as it targets a unique molecule.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25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Synthesis:</a:t>
            </a:r>
            <a:r>
              <a:rPr lang="en-US" dirty="0" smtClean="0"/>
              <a:t> Al-</a:t>
            </a:r>
            <a:r>
              <a:rPr lang="en-US" dirty="0" err="1" smtClean="0"/>
              <a:t>Azhar</a:t>
            </a:r>
            <a:r>
              <a:rPr lang="en-US" dirty="0" smtClean="0"/>
              <a:t> University, Pharmaceutical Chemistry Department.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Biological evaluation</a:t>
            </a:r>
            <a:r>
              <a:rPr lang="en-US" dirty="0" smtClean="0"/>
              <a:t>: Biochemistry lab at Animal Reproduction </a:t>
            </a:r>
            <a:r>
              <a:rPr lang="en-US" dirty="0" err="1" smtClean="0"/>
              <a:t>Institue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 err="1" smtClean="0">
                <a:solidFill>
                  <a:srgbClr val="C00000"/>
                </a:solidFill>
              </a:rPr>
              <a:t>Silico</a:t>
            </a:r>
            <a:r>
              <a:rPr lang="en-US" b="1" dirty="0" smtClean="0">
                <a:solidFill>
                  <a:srgbClr val="C00000"/>
                </a:solidFill>
              </a:rPr>
              <a:t> studies: </a:t>
            </a:r>
            <a:r>
              <a:rPr lang="en-US" dirty="0" smtClean="0"/>
              <a:t>were performed on MOE.10 and DS 2.5 </a:t>
            </a:r>
            <a:r>
              <a:rPr lang="en-US" dirty="0" err="1" smtClean="0"/>
              <a:t>softwares</a:t>
            </a:r>
            <a:r>
              <a:rPr lang="en-US" dirty="0" smtClean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95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ar-EG" sz="8000" b="1" dirty="0">
              <a:solidFill>
                <a:srgbClr val="C00000"/>
              </a:solidFill>
              <a:latin typeface="Brush Script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477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sz="3900" b="1" dirty="0">
                <a:solidFill>
                  <a:srgbClr val="C00000"/>
                </a:solidFill>
                <a:latin typeface="Times New Roman"/>
                <a:ea typeface="Calibri"/>
              </a:rPr>
              <a:t>IL-2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smtClean="0">
                <a:latin typeface="Times New Roman"/>
                <a:ea typeface="Calibri"/>
              </a:rPr>
              <a:t>proved </a:t>
            </a:r>
            <a:r>
              <a:rPr lang="en-US" dirty="0">
                <a:latin typeface="Times New Roman"/>
                <a:ea typeface="Calibri"/>
              </a:rPr>
              <a:t>to play a pivotal role in regulating immune response, </a:t>
            </a:r>
            <a:r>
              <a:rPr lang="en-US" dirty="0" smtClean="0">
                <a:latin typeface="Times New Roman"/>
                <a:ea typeface="Calibri"/>
              </a:rPr>
              <a:t>its suppression has </a:t>
            </a:r>
            <a:r>
              <a:rPr lang="en-US" dirty="0">
                <a:latin typeface="Times New Roman"/>
                <a:ea typeface="Calibri"/>
              </a:rPr>
              <a:t>been widely used to prevent </a:t>
            </a:r>
            <a:r>
              <a:rPr lang="en-US" b="1" dirty="0">
                <a:solidFill>
                  <a:schemeClr val="tx2"/>
                </a:solidFill>
                <a:latin typeface="Times New Roman"/>
                <a:ea typeface="Calibri"/>
              </a:rPr>
              <a:t>allograft rejection </a:t>
            </a:r>
            <a:r>
              <a:rPr lang="en-US" dirty="0">
                <a:latin typeface="Times New Roman"/>
                <a:ea typeface="Calibri"/>
              </a:rPr>
              <a:t>in organ </a:t>
            </a:r>
            <a:r>
              <a:rPr lang="en-US" dirty="0" err="1" smtClean="0">
                <a:latin typeface="Times New Roman"/>
                <a:ea typeface="Calibri"/>
              </a:rPr>
              <a:t>transplantion</a:t>
            </a:r>
            <a:r>
              <a:rPr lang="en-US" dirty="0" smtClean="0">
                <a:latin typeface="Times New Roman"/>
                <a:ea typeface="Calibri"/>
              </a:rPr>
              <a:t>. </a:t>
            </a:r>
          </a:p>
          <a:p>
            <a:r>
              <a:rPr lang="en-US" dirty="0" smtClean="0">
                <a:solidFill>
                  <a:srgbClr val="000000"/>
                </a:solidFill>
                <a:latin typeface="AdvGulliv-R"/>
              </a:rPr>
              <a:t>IL-2 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inducible T-cell kinase (ITK) </a:t>
            </a:r>
            <a:r>
              <a:rPr lang="en-US" dirty="0" smtClean="0">
                <a:solidFill>
                  <a:srgbClr val="000000"/>
                </a:solidFill>
                <a:latin typeface="AdvGulliv-R"/>
              </a:rPr>
              <a:t>has 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been </a:t>
            </a:r>
            <a:r>
              <a:rPr lang="en-US" dirty="0" smtClean="0">
                <a:solidFill>
                  <a:srgbClr val="000000"/>
                </a:solidFill>
                <a:latin typeface="AdvGulliv-R"/>
              </a:rPr>
              <a:t>found to 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play an important role in T-cell activation and </a:t>
            </a:r>
            <a:r>
              <a:rPr lang="en-US" dirty="0" smtClean="0">
                <a:solidFill>
                  <a:srgbClr val="000000"/>
                </a:solidFill>
                <a:latin typeface="AdvGulliv-R"/>
              </a:rPr>
              <a:t>proliferation, where it is primarily expressed. </a:t>
            </a:r>
          </a:p>
          <a:p>
            <a:r>
              <a:rPr lang="en-US" dirty="0" smtClean="0">
                <a:solidFill>
                  <a:srgbClr val="000000"/>
                </a:solidFill>
                <a:latin typeface="AdvGulliv-R"/>
              </a:rPr>
              <a:t>Therefore, ITK represents 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AdvGulliv-R"/>
              </a:rPr>
              <a:t>novel potential 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target for anti-inflammatory therapy in a variety of </a:t>
            </a:r>
            <a:r>
              <a:rPr lang="en-US" dirty="0" smtClean="0">
                <a:solidFill>
                  <a:srgbClr val="000000"/>
                </a:solidFill>
                <a:latin typeface="AdvGulliv-R"/>
              </a:rPr>
              <a:t>indications such </a:t>
            </a:r>
            <a:r>
              <a:rPr lang="en-US" dirty="0">
                <a:solidFill>
                  <a:srgbClr val="000000"/>
                </a:solidFill>
                <a:latin typeface="AdvGulliv-R"/>
              </a:rPr>
              <a:t>as psoriasis and allergic asthma.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183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4200" b="1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P38-</a:t>
            </a:r>
            <a:r>
              <a:rPr lang="en-US" sz="4200" b="1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α</a:t>
            </a:r>
            <a:r>
              <a:rPr lang="en-US" sz="4200" b="1" dirty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also </a:t>
            </a:r>
            <a:r>
              <a:rPr lang="en-US" dirty="0">
                <a:latin typeface="Times New Roman"/>
                <a:ea typeface="Calibri"/>
                <a:cs typeface="Arial"/>
              </a:rPr>
              <a:t>known as cytokine-suppressive anti-inflammatory drug binding protein (CSBP), is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a member </a:t>
            </a:r>
            <a:r>
              <a:rPr lang="en-US" dirty="0">
                <a:latin typeface="Times New Roman"/>
                <a:ea typeface="Calibri"/>
                <a:cs typeface="Arial"/>
              </a:rPr>
              <a:t>of the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mitogen activated protein </a:t>
            </a:r>
            <a:r>
              <a:rPr lang="en-US" dirty="0">
                <a:latin typeface="Times New Roman"/>
                <a:ea typeface="Calibri"/>
                <a:cs typeface="Arial"/>
              </a:rPr>
              <a:t>(MAP) kinase family that is involved in stress and inflammatory response signal transduction pathways. </a:t>
            </a:r>
            <a:endParaRPr lang="en-US" dirty="0" smtClean="0">
              <a:latin typeface="Times New Roman"/>
              <a:ea typeface="Calibri"/>
              <a:cs typeface="Arial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</a:rPr>
              <a:t>It </a:t>
            </a:r>
            <a:r>
              <a:rPr lang="en-US" dirty="0">
                <a:latin typeface="Times New Roman"/>
                <a:ea typeface="Calibri"/>
              </a:rPr>
              <a:t>is critical for the production and activity of multiple pro-inflammatory cytokines, including </a:t>
            </a:r>
            <a:r>
              <a:rPr lang="en-US" u="sng" dirty="0">
                <a:solidFill>
                  <a:srgbClr val="0070C0"/>
                </a:solidFill>
                <a:latin typeface="Times New Roman"/>
                <a:ea typeface="Calibri"/>
              </a:rPr>
              <a:t>TNF-α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u="sng" dirty="0">
                <a:solidFill>
                  <a:srgbClr val="0070C0"/>
                </a:solidFill>
                <a:latin typeface="Times New Roman"/>
                <a:ea typeface="Calibri"/>
              </a:rPr>
              <a:t>IL-1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u="sng" dirty="0">
                <a:solidFill>
                  <a:srgbClr val="0070C0"/>
                </a:solidFill>
                <a:latin typeface="Times New Roman"/>
                <a:ea typeface="Calibri"/>
              </a:rPr>
              <a:t>IL-6</a:t>
            </a:r>
            <a:r>
              <a:rPr lang="en-US" dirty="0">
                <a:latin typeface="Times New Roman"/>
                <a:ea typeface="Calibri"/>
              </a:rPr>
              <a:t>, and </a:t>
            </a:r>
            <a:r>
              <a:rPr lang="en-US" u="sng" dirty="0">
                <a:solidFill>
                  <a:srgbClr val="0070C0"/>
                </a:solidFill>
                <a:latin typeface="Times New Roman"/>
                <a:ea typeface="Calibri"/>
              </a:rPr>
              <a:t>IL-8</a:t>
            </a:r>
            <a:r>
              <a:rPr lang="en-US" dirty="0">
                <a:latin typeface="Times New Roman"/>
                <a:ea typeface="Calibri"/>
              </a:rPr>
              <a:t>, in cells such as macrophages, monocytes, synovial cells, and endothelial cells.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368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867400" cy="55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968" y="6198130"/>
            <a:ext cx="7945765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Times New Roman"/>
                <a:ea typeface="Calibri"/>
                <a:cs typeface="Arial"/>
              </a:rPr>
              <a:t>Figure (2): P38 MAPK regulation of </a:t>
            </a:r>
            <a:r>
              <a:rPr lang="en-US" b="1" dirty="0" smtClean="0">
                <a:latin typeface="Times New Roman"/>
                <a:ea typeface="Calibri"/>
                <a:cs typeface="Arial"/>
              </a:rPr>
              <a:t>inflammation </a:t>
            </a:r>
            <a:r>
              <a:rPr lang="en-US" b="1" i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b="1" i="1" dirty="0" err="1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Pharmacol</a:t>
            </a:r>
            <a:r>
              <a:rPr lang="en-US" b="1" i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Ther</a:t>
            </a:r>
            <a:r>
              <a:rPr lang="en-US" b="1" i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 1999)</a:t>
            </a:r>
            <a:endParaRPr lang="en-US" sz="1600" i="1" dirty="0">
              <a:solidFill>
                <a:schemeClr val="tx2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867400" cy="5503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467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AdvGulliv-R"/>
              </a:rPr>
              <a:t>Therefore, inhibition of these </a:t>
            </a:r>
            <a:r>
              <a:rPr lang="en-US" dirty="0" smtClean="0">
                <a:latin typeface="AdvGulliv-R"/>
              </a:rPr>
              <a:t>targets has </a:t>
            </a:r>
            <a:r>
              <a:rPr lang="en-US" dirty="0">
                <a:latin typeface="AdvGulliv-R"/>
              </a:rPr>
              <a:t>become a major focus of current drug discovery and </a:t>
            </a:r>
            <a:r>
              <a:rPr lang="en-US" dirty="0" smtClean="0">
                <a:latin typeface="AdvGulliv-R"/>
              </a:rPr>
              <a:t>development in treatment of severe inflammatory disorders.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013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1714</Words>
  <Application>Microsoft Office PowerPoint</Application>
  <PresentationFormat>On-screen Show (4:3)</PresentationFormat>
  <Paragraphs>186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1_Verve</vt:lpstr>
      <vt:lpstr>Design, Synthesis, Docking and 2D QSAR studies of novel 3,5-diaryl Pyrazole Derivatives and their evaluation as  Antioxidants and as Immunomodulators, inhibitors of TNF-α, IL-2, IL-6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TNF-α  </vt:lpstr>
      <vt:lpstr>IL-2</vt:lpstr>
      <vt:lpstr>IL-6</vt:lpstr>
      <vt:lpstr>PowerPoint Presentation</vt:lpstr>
      <vt:lpstr>PowerPoint Presentation</vt:lpstr>
      <vt:lpstr>PowerPoint Presentation</vt:lpstr>
      <vt:lpstr>PowerPoint Presentation</vt:lpstr>
      <vt:lpstr>Antioxidant Activities</vt:lpstr>
      <vt:lpstr>PowerPoint Presentation</vt:lpstr>
      <vt:lpstr>PowerPoint Presentation</vt:lpstr>
      <vt:lpstr>PowerPoint Presentation</vt:lpstr>
      <vt:lpstr>TNF-α  </vt:lpstr>
      <vt:lpstr>PowerPoint Presentation</vt:lpstr>
      <vt:lpstr>PowerPoint Presentation</vt:lpstr>
      <vt:lpstr>PowerPoint Presentation</vt:lpstr>
      <vt:lpstr>PowerPoint Presentation</vt:lpstr>
      <vt:lpstr>Schematic representation of important interactions between SB 203580 and ITK.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TNF</dc:title>
  <dc:creator>dalia</dc:creator>
  <cp:lastModifiedBy>dalia</cp:lastModifiedBy>
  <cp:revision>100</cp:revision>
  <dcterms:created xsi:type="dcterms:W3CDTF">2006-08-16T00:00:00Z</dcterms:created>
  <dcterms:modified xsi:type="dcterms:W3CDTF">2015-08-09T23:14:59Z</dcterms:modified>
</cp:coreProperties>
</file>