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381" r:id="rId2"/>
    <p:sldId id="382" r:id="rId3"/>
    <p:sldId id="383" r:id="rId4"/>
    <p:sldId id="384" r:id="rId5"/>
    <p:sldId id="385" r:id="rId6"/>
    <p:sldId id="386" r:id="rId7"/>
    <p:sldId id="389" r:id="rId8"/>
    <p:sldId id="257" r:id="rId9"/>
    <p:sldId id="354" r:id="rId10"/>
    <p:sldId id="368" r:id="rId11"/>
    <p:sldId id="367" r:id="rId12"/>
    <p:sldId id="259" r:id="rId13"/>
    <p:sldId id="380" r:id="rId14"/>
    <p:sldId id="293" r:id="rId15"/>
    <p:sldId id="294" r:id="rId16"/>
    <p:sldId id="292" r:id="rId17"/>
    <p:sldId id="266" r:id="rId18"/>
    <p:sldId id="270" r:id="rId19"/>
    <p:sldId id="319" r:id="rId20"/>
    <p:sldId id="329" r:id="rId21"/>
    <p:sldId id="317" r:id="rId22"/>
    <p:sldId id="312" r:id="rId23"/>
    <p:sldId id="313" r:id="rId24"/>
    <p:sldId id="314" r:id="rId25"/>
    <p:sldId id="352" r:id="rId26"/>
    <p:sldId id="356" r:id="rId27"/>
    <p:sldId id="335" r:id="rId28"/>
    <p:sldId id="353" r:id="rId29"/>
    <p:sldId id="359" r:id="rId30"/>
    <p:sldId id="339" r:id="rId31"/>
    <p:sldId id="280" r:id="rId32"/>
    <p:sldId id="350" r:id="rId33"/>
    <p:sldId id="281" r:id="rId34"/>
    <p:sldId id="341" r:id="rId35"/>
    <p:sldId id="282" r:id="rId36"/>
    <p:sldId id="283" r:id="rId37"/>
    <p:sldId id="284" r:id="rId38"/>
    <p:sldId id="285" r:id="rId39"/>
    <p:sldId id="286" r:id="rId40"/>
    <p:sldId id="296" r:id="rId41"/>
    <p:sldId id="297" r:id="rId42"/>
    <p:sldId id="400" r:id="rId43"/>
    <p:sldId id="369" r:id="rId44"/>
    <p:sldId id="370" r:id="rId45"/>
    <p:sldId id="404" r:id="rId46"/>
    <p:sldId id="406" r:id="rId47"/>
    <p:sldId id="35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08A82E"/>
    <a:srgbClr val="000066"/>
    <a:srgbClr val="E0D9F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70" autoAdjust="0"/>
    <p:restoredTop sz="86380" autoAdjust="0"/>
  </p:normalViewPr>
  <p:slideViewPr>
    <p:cSldViewPr>
      <p:cViewPr varScale="1">
        <p:scale>
          <a:sx n="64" d="100"/>
          <a:sy n="64" d="100"/>
        </p:scale>
        <p:origin x="-306" y="-96"/>
      </p:cViewPr>
      <p:guideLst>
        <p:guide orient="horz" pos="2160"/>
        <p:guide pos="2880"/>
      </p:guideLst>
    </p:cSldViewPr>
  </p:slideViewPr>
  <p:outlineViewPr>
    <p:cViewPr>
      <p:scale>
        <a:sx n="33" d="100"/>
        <a:sy n="33" d="100"/>
      </p:scale>
      <p:origin x="240" y="24144"/>
    </p:cViewPr>
  </p:outlineViewPr>
  <p:notesTextViewPr>
    <p:cViewPr>
      <p:scale>
        <a:sx n="100" d="100"/>
        <a:sy n="100" d="100"/>
      </p:scale>
      <p:origin x="0" y="0"/>
    </p:cViewPr>
  </p:notesTextViewPr>
  <p:sorterViewPr>
    <p:cViewPr>
      <p:scale>
        <a:sx n="90" d="100"/>
        <a:sy n="90" d="100"/>
      </p:scale>
      <p:origin x="0" y="13032"/>
    </p:cViewPr>
  </p:sorter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7"/>
  <c:chart>
    <c:autoTitleDeleted val="1"/>
    <c:plotArea>
      <c:layout>
        <c:manualLayout>
          <c:layoutTarget val="inner"/>
          <c:xMode val="edge"/>
          <c:yMode val="edge"/>
          <c:x val="7.1448062235463808E-2"/>
          <c:y val="0.14835436930677784"/>
          <c:w val="0.86260457307701577"/>
          <c:h val="0.64605585147445155"/>
        </c:manualLayout>
      </c:layout>
      <c:barChart>
        <c:barDir val="col"/>
        <c:grouping val="clustered"/>
        <c:ser>
          <c:idx val="0"/>
          <c:order val="0"/>
          <c:tx>
            <c:strRef>
              <c:f>Sheet1!$B$1</c:f>
              <c:strCache>
                <c:ptCount val="1"/>
                <c:pt idx="0">
                  <c:v>Yearly distribution of poisoning victims</c:v>
                </c:pt>
              </c:strCache>
            </c:strRef>
          </c:tx>
          <c:spPr>
            <a:solidFill>
              <a:srgbClr val="00FFFF"/>
            </a:solidFill>
          </c:spPr>
          <c:dPt>
            <c:idx val="1"/>
            <c:spPr>
              <a:solidFill>
                <a:srgbClr val="00FFFF"/>
              </a:solidFill>
            </c:spPr>
          </c:dPt>
          <c:dPt>
            <c:idx val="2"/>
            <c:spPr>
              <a:solidFill>
                <a:srgbClr val="00FFFF"/>
              </a:solidFill>
            </c:spPr>
          </c:dPt>
          <c:dLbls>
            <c:dLbl>
              <c:idx val="0"/>
              <c:layout/>
              <c:tx>
                <c:rich>
                  <a:bodyPr/>
                  <a:lstStyle/>
                  <a:p>
                    <a:r>
                      <a:rPr lang="en-US" sz="1400" dirty="0" smtClean="0"/>
                      <a:t>218 </a:t>
                    </a:r>
                    <a:endParaRPr lang="en-US" sz="1400" dirty="0"/>
                  </a:p>
                </c:rich>
              </c:tx>
              <c:showVal val="1"/>
            </c:dLbl>
            <c:dLbl>
              <c:idx val="1"/>
              <c:layout/>
              <c:tx>
                <c:rich>
                  <a:bodyPr/>
                  <a:lstStyle/>
                  <a:p>
                    <a:r>
                      <a:rPr lang="en-US" sz="1400" dirty="0" smtClean="0"/>
                      <a:t>406 </a:t>
                    </a:r>
                    <a:endParaRPr lang="en-US" sz="1400" dirty="0"/>
                  </a:p>
                </c:rich>
              </c:tx>
              <c:showVal val="1"/>
            </c:dLbl>
            <c:dLbl>
              <c:idx val="2"/>
              <c:layout/>
              <c:tx>
                <c:rich>
                  <a:bodyPr/>
                  <a:lstStyle/>
                  <a:p>
                    <a:r>
                      <a:rPr lang="en-US" sz="1400" dirty="0" smtClean="0"/>
                      <a:t>502 </a:t>
                    </a:r>
                    <a:endParaRPr lang="en-US" sz="1400" dirty="0"/>
                  </a:p>
                </c:rich>
              </c:tx>
              <c:showVal val="1"/>
            </c:dLbl>
            <c:txPr>
              <a:bodyPr/>
              <a:lstStyle/>
              <a:p>
                <a:pPr>
                  <a:defRPr sz="1400"/>
                </a:pPr>
                <a:endParaRPr lang="en-US"/>
              </a:p>
            </c:txPr>
            <c:showVal val="1"/>
          </c:dLbls>
          <c:cat>
            <c:numRef>
              <c:f>Sheet1!$A$2:$A$4</c:f>
              <c:numCache>
                <c:formatCode>General</c:formatCode>
                <c:ptCount val="3"/>
                <c:pt idx="0">
                  <c:v>2011</c:v>
                </c:pt>
                <c:pt idx="1">
                  <c:v>2012</c:v>
                </c:pt>
                <c:pt idx="2">
                  <c:v>2013</c:v>
                </c:pt>
              </c:numCache>
            </c:numRef>
          </c:cat>
          <c:val>
            <c:numRef>
              <c:f>Sheet1!$B$2:$B$4</c:f>
              <c:numCache>
                <c:formatCode>0%</c:formatCode>
                <c:ptCount val="3"/>
                <c:pt idx="0">
                  <c:v>0.19000000000000095</c:v>
                </c:pt>
                <c:pt idx="1">
                  <c:v>0.36000000000000032</c:v>
                </c:pt>
                <c:pt idx="2">
                  <c:v>0.45</c:v>
                </c:pt>
              </c:numCache>
            </c:numRef>
          </c:val>
        </c:ser>
        <c:gapWidth val="241"/>
        <c:axId val="72780800"/>
        <c:axId val="73425664"/>
      </c:barChart>
      <c:catAx>
        <c:axId val="72780800"/>
        <c:scaling>
          <c:orientation val="minMax"/>
        </c:scaling>
        <c:axPos val="b"/>
        <c:numFmt formatCode="General" sourceLinked="1"/>
        <c:tickLblPos val="nextTo"/>
        <c:txPr>
          <a:bodyPr/>
          <a:lstStyle/>
          <a:p>
            <a:pPr>
              <a:defRPr sz="1400"/>
            </a:pPr>
            <a:endParaRPr lang="en-US"/>
          </a:p>
        </c:txPr>
        <c:crossAx val="73425664"/>
        <c:crosses val="autoZero"/>
        <c:auto val="1"/>
        <c:lblAlgn val="ctr"/>
        <c:lblOffset val="100"/>
      </c:catAx>
      <c:valAx>
        <c:axId val="73425664"/>
        <c:scaling>
          <c:orientation val="minMax"/>
        </c:scaling>
        <c:delete val="1"/>
        <c:axPos val="l"/>
        <c:numFmt formatCode="0%" sourceLinked="1"/>
        <c:tickLblPos val="none"/>
        <c:crossAx val="72780800"/>
        <c:crosses val="autoZero"/>
        <c:crossBetween val="between"/>
      </c:valAx>
    </c:plotArea>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Time of exposure to poisonous substances</c:v>
                </c:pt>
              </c:strCache>
            </c:strRef>
          </c:tx>
          <c:spPr>
            <a:solidFill>
              <a:srgbClr val="00FFFF"/>
            </a:solidFill>
          </c:spPr>
          <c:dLbls>
            <c:dLbl>
              <c:idx val="0"/>
              <c:layout/>
              <c:tx>
                <c:rich>
                  <a:bodyPr/>
                  <a:lstStyle/>
                  <a:p>
                    <a:r>
                      <a:rPr lang="en-US" dirty="0" smtClean="0"/>
                      <a:t>26 </a:t>
                    </a:r>
                    <a:endParaRPr lang="en-US" dirty="0"/>
                  </a:p>
                </c:rich>
              </c:tx>
              <c:showVal val="1"/>
            </c:dLbl>
            <c:dLbl>
              <c:idx val="1"/>
              <c:layout/>
              <c:tx>
                <c:rich>
                  <a:bodyPr/>
                  <a:lstStyle/>
                  <a:p>
                    <a:r>
                      <a:rPr lang="en-US" dirty="0" smtClean="0"/>
                      <a:t>140 </a:t>
                    </a:r>
                    <a:endParaRPr lang="en-US" dirty="0"/>
                  </a:p>
                </c:rich>
              </c:tx>
              <c:showVal val="1"/>
            </c:dLbl>
            <c:dLbl>
              <c:idx val="2"/>
              <c:layout/>
              <c:tx>
                <c:rich>
                  <a:bodyPr/>
                  <a:lstStyle/>
                  <a:p>
                    <a:r>
                      <a:rPr lang="en-US" dirty="0" smtClean="0"/>
                      <a:t>319 </a:t>
                    </a:r>
                    <a:endParaRPr lang="en-US" dirty="0"/>
                  </a:p>
                </c:rich>
              </c:tx>
              <c:showVal val="1"/>
            </c:dLbl>
            <c:dLbl>
              <c:idx val="3"/>
              <c:layout/>
              <c:tx>
                <c:rich>
                  <a:bodyPr/>
                  <a:lstStyle/>
                  <a:p>
                    <a:r>
                      <a:rPr lang="en-US" dirty="0" smtClean="0"/>
                      <a:t>641 </a:t>
                    </a:r>
                    <a:endParaRPr lang="en-US" dirty="0"/>
                  </a:p>
                </c:rich>
              </c:tx>
              <c:showVal val="1"/>
            </c:dLbl>
            <c:showVal val="1"/>
          </c:dLbls>
          <c:cat>
            <c:strRef>
              <c:f>Sheet1!$A$2:$A$5</c:f>
              <c:strCache>
                <c:ptCount val="4"/>
                <c:pt idx="0">
                  <c:v>0-6hrs</c:v>
                </c:pt>
                <c:pt idx="1">
                  <c:v>6-12hrs</c:v>
                </c:pt>
                <c:pt idx="2">
                  <c:v>12-18hrs</c:v>
                </c:pt>
                <c:pt idx="3">
                  <c:v>18-24hrs</c:v>
                </c:pt>
              </c:strCache>
            </c:strRef>
          </c:cat>
          <c:val>
            <c:numRef>
              <c:f>Sheet1!$B$2:$B$5</c:f>
              <c:numCache>
                <c:formatCode>0.00%</c:formatCode>
                <c:ptCount val="4"/>
                <c:pt idx="0">
                  <c:v>2.3E-2</c:v>
                </c:pt>
                <c:pt idx="1">
                  <c:v>0.12400000000000012</c:v>
                </c:pt>
                <c:pt idx="2">
                  <c:v>0.28300000000000008</c:v>
                </c:pt>
                <c:pt idx="3">
                  <c:v>0.56899999999999995</c:v>
                </c:pt>
              </c:numCache>
            </c:numRef>
          </c:val>
        </c:ser>
        <c:gapWidth val="225"/>
        <c:axId val="80770560"/>
        <c:axId val="80772096"/>
      </c:barChart>
      <c:catAx>
        <c:axId val="80770560"/>
        <c:scaling>
          <c:orientation val="minMax"/>
        </c:scaling>
        <c:axPos val="b"/>
        <c:tickLblPos val="nextTo"/>
        <c:crossAx val="80772096"/>
        <c:crosses val="autoZero"/>
        <c:auto val="1"/>
        <c:lblAlgn val="ctr"/>
        <c:lblOffset val="100"/>
      </c:catAx>
      <c:valAx>
        <c:axId val="80772096"/>
        <c:scaling>
          <c:orientation val="minMax"/>
        </c:scaling>
        <c:delete val="1"/>
        <c:axPos val="l"/>
        <c:numFmt formatCode="0.00%" sourceLinked="1"/>
        <c:tickLblPos val="none"/>
        <c:crossAx val="80770560"/>
        <c:crosses val="autoZero"/>
        <c:crossBetween val="between"/>
      </c:valAx>
      <c:spPr>
        <a:noFill/>
        <a:ln w="25400">
          <a:noFill/>
        </a:ln>
      </c:spPr>
    </c:plotArea>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31"/>
  <c:chart>
    <c:autoTitleDeleted val="1"/>
    <c:plotArea>
      <c:layout>
        <c:manualLayout>
          <c:layoutTarget val="inner"/>
          <c:xMode val="edge"/>
          <c:yMode val="edge"/>
          <c:x val="3.3070401598030333E-2"/>
          <c:y val="0.13725490196078433"/>
          <c:w val="0.90498269574710055"/>
          <c:h val="0.5567209613504196"/>
        </c:manualLayout>
      </c:layout>
      <c:barChart>
        <c:barDir val="col"/>
        <c:grouping val="clustered"/>
        <c:ser>
          <c:idx val="0"/>
          <c:order val="0"/>
          <c:tx>
            <c:strRef>
              <c:f>Sheet1!$B$1</c:f>
              <c:strCache>
                <c:ptCount val="1"/>
                <c:pt idx="0">
                  <c:v>Month wise distribution of acute poisoning</c:v>
                </c:pt>
              </c:strCache>
            </c:strRef>
          </c:tx>
          <c:spPr>
            <a:solidFill>
              <a:srgbClr val="00FFFF"/>
            </a:solidFill>
          </c:spPr>
          <c:dLbls>
            <c:dLbl>
              <c:idx val="4"/>
              <c:layout>
                <c:manualLayout>
                  <c:x val="1.4749262536873156E-3"/>
                  <c:y val="0"/>
                </c:manualLayout>
              </c:layout>
              <c:showVal val="1"/>
            </c:dLbl>
            <c:txPr>
              <a:bodyPr/>
              <a:lstStyle/>
              <a:p>
                <a:pPr>
                  <a:defRPr sz="1600"/>
                </a:pPr>
                <a:endParaRPr lang="en-US"/>
              </a:p>
            </c:txPr>
            <c:showVal val="1"/>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0</c:formatCode>
                <c:ptCount val="12"/>
                <c:pt idx="0">
                  <c:v>82</c:v>
                </c:pt>
                <c:pt idx="1">
                  <c:v>80</c:v>
                </c:pt>
                <c:pt idx="2">
                  <c:v>85</c:v>
                </c:pt>
                <c:pt idx="3">
                  <c:v>89</c:v>
                </c:pt>
                <c:pt idx="4">
                  <c:v>113</c:v>
                </c:pt>
                <c:pt idx="5">
                  <c:v>107</c:v>
                </c:pt>
                <c:pt idx="6">
                  <c:v>107</c:v>
                </c:pt>
                <c:pt idx="7">
                  <c:v>106</c:v>
                </c:pt>
                <c:pt idx="8">
                  <c:v>103</c:v>
                </c:pt>
                <c:pt idx="9">
                  <c:v>96</c:v>
                </c:pt>
                <c:pt idx="10">
                  <c:v>81</c:v>
                </c:pt>
                <c:pt idx="11">
                  <c:v>77</c:v>
                </c:pt>
              </c:numCache>
            </c:numRef>
          </c:val>
        </c:ser>
        <c:axId val="80656256"/>
        <c:axId val="80657792"/>
      </c:barChart>
      <c:catAx>
        <c:axId val="80656256"/>
        <c:scaling>
          <c:orientation val="minMax"/>
        </c:scaling>
        <c:axPos val="b"/>
        <c:tickLblPos val="nextTo"/>
        <c:txPr>
          <a:bodyPr/>
          <a:lstStyle/>
          <a:p>
            <a:pPr>
              <a:defRPr sz="1600" b="1">
                <a:solidFill>
                  <a:schemeClr val="tx1"/>
                </a:solidFill>
              </a:defRPr>
            </a:pPr>
            <a:endParaRPr lang="en-US"/>
          </a:p>
        </c:txPr>
        <c:crossAx val="80657792"/>
        <c:crosses val="autoZero"/>
        <c:auto val="1"/>
        <c:lblAlgn val="ctr"/>
        <c:lblOffset val="100"/>
      </c:catAx>
      <c:valAx>
        <c:axId val="80657792"/>
        <c:scaling>
          <c:orientation val="minMax"/>
          <c:min val="0"/>
        </c:scaling>
        <c:delete val="1"/>
        <c:axPos val="l"/>
        <c:numFmt formatCode="0" sourceLinked="1"/>
        <c:tickLblPos val="none"/>
        <c:crossAx val="80656256"/>
        <c:crosses val="autoZero"/>
        <c:crossBetween val="between"/>
        <c:minorUnit val="4.0000000000000114E-3"/>
      </c:valAx>
      <c:spPr>
        <a:noFill/>
      </c:spPr>
    </c:plotArea>
    <c:plotVisOnly val="1"/>
    <c:dispBlanksAs val="gap"/>
  </c:chart>
  <c:spPr>
    <a:noFill/>
  </c:spPr>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1.8348623853211021E-2"/>
          <c:y val="0.1917487717881419"/>
          <c:w val="0.94571191322323833"/>
          <c:h val="0.67756915001009654"/>
        </c:manualLayout>
      </c:layout>
      <c:bar3DChart>
        <c:barDir val="col"/>
        <c:grouping val="clustered"/>
        <c:ser>
          <c:idx val="0"/>
          <c:order val="0"/>
          <c:tx>
            <c:strRef>
              <c:f>Sheet1!$B$1</c:f>
              <c:strCache>
                <c:ptCount val="1"/>
                <c:pt idx="0">
                  <c:v>Series 1</c:v>
                </c:pt>
              </c:strCache>
            </c:strRef>
          </c:tx>
          <c:spPr>
            <a:solidFill>
              <a:srgbClr val="00FFFF"/>
            </a:solidFill>
          </c:spPr>
          <c:dLbls>
            <c:dLbl>
              <c:idx val="0"/>
              <c:layout>
                <c:manualLayout>
                  <c:x val="1.0703363914373088E-2"/>
                  <c:y val="-2.9411764705882353E-2"/>
                </c:manualLayout>
              </c:layout>
              <c:tx>
                <c:rich>
                  <a:bodyPr/>
                  <a:lstStyle/>
                  <a:p>
                    <a:r>
                      <a:rPr lang="en-US" dirty="0" smtClean="0"/>
                      <a:t>497 </a:t>
                    </a:r>
                    <a:endParaRPr lang="en-US" dirty="0"/>
                  </a:p>
                </c:rich>
              </c:tx>
              <c:showVal val="1"/>
            </c:dLbl>
            <c:dLbl>
              <c:idx val="1"/>
              <c:layout>
                <c:manualLayout>
                  <c:x val="1.37614678899084E-2"/>
                  <c:y val="-4.4117647058824538E-2"/>
                </c:manualLayout>
              </c:layout>
              <c:tx>
                <c:rich>
                  <a:bodyPr/>
                  <a:lstStyle/>
                  <a:p>
                    <a:r>
                      <a:rPr lang="en-US" dirty="0" smtClean="0"/>
                      <a:t>69 </a:t>
                    </a:r>
                    <a:endParaRPr lang="en-US" dirty="0"/>
                  </a:p>
                </c:rich>
              </c:tx>
              <c:showVal val="1"/>
            </c:dLbl>
            <c:dLbl>
              <c:idx val="2"/>
              <c:layout>
                <c:manualLayout>
                  <c:x val="1.5290519877675841E-2"/>
                  <c:y val="-3.1862745098039241E-2"/>
                </c:manualLayout>
              </c:layout>
              <c:tx>
                <c:rich>
                  <a:bodyPr/>
                  <a:lstStyle/>
                  <a:p>
                    <a:r>
                      <a:rPr lang="en-US" dirty="0" smtClean="0"/>
                      <a:t>18 </a:t>
                    </a:r>
                    <a:endParaRPr lang="en-US" dirty="0"/>
                  </a:p>
                </c:rich>
              </c:tx>
              <c:showVal val="1"/>
            </c:dLbl>
            <c:dLbl>
              <c:idx val="3"/>
              <c:layout>
                <c:manualLayout>
                  <c:x val="1.5290399479881639E-2"/>
                  <c:y val="-3.6764705882352942E-2"/>
                </c:manualLayout>
              </c:layout>
              <c:tx>
                <c:rich>
                  <a:bodyPr/>
                  <a:lstStyle/>
                  <a:p>
                    <a:r>
                      <a:rPr lang="en-US" dirty="0" smtClean="0"/>
                      <a:t>542 </a:t>
                    </a:r>
                    <a:endParaRPr lang="en-US" dirty="0"/>
                  </a:p>
                </c:rich>
              </c:tx>
              <c:showVal val="1"/>
            </c:dLbl>
            <c:showVal val="1"/>
          </c:dLbls>
          <c:cat>
            <c:strRef>
              <c:f>Sheet1!$A$2:$A$5</c:f>
              <c:strCache>
                <c:ptCount val="4"/>
                <c:pt idx="0">
                  <c:v>Hired vehicle</c:v>
                </c:pt>
                <c:pt idx="1">
                  <c:v>Police van</c:v>
                </c:pt>
                <c:pt idx="2">
                  <c:v>Ambulance</c:v>
                </c:pt>
                <c:pt idx="3">
                  <c:v>Own vehicle</c:v>
                </c:pt>
              </c:strCache>
            </c:strRef>
          </c:cat>
          <c:val>
            <c:numRef>
              <c:f>Sheet1!$B$2:$B$5</c:f>
              <c:numCache>
                <c:formatCode>0.00%</c:formatCode>
                <c:ptCount val="4"/>
                <c:pt idx="0">
                  <c:v>0.441</c:v>
                </c:pt>
                <c:pt idx="1">
                  <c:v>6.1000000000000013E-2</c:v>
                </c:pt>
                <c:pt idx="2">
                  <c:v>1.6000000000000021E-2</c:v>
                </c:pt>
                <c:pt idx="3">
                  <c:v>0.48100000000000032</c:v>
                </c:pt>
              </c:numCache>
            </c:numRef>
          </c:val>
        </c:ser>
        <c:gapWidth val="208"/>
        <c:shape val="cylinder"/>
        <c:axId val="81467648"/>
        <c:axId val="81489920"/>
        <c:axId val="0"/>
      </c:bar3DChart>
      <c:catAx>
        <c:axId val="81467648"/>
        <c:scaling>
          <c:orientation val="minMax"/>
        </c:scaling>
        <c:axPos val="b"/>
        <c:tickLblPos val="nextTo"/>
        <c:crossAx val="81489920"/>
        <c:crosses val="autoZero"/>
        <c:auto val="1"/>
        <c:lblAlgn val="ctr"/>
        <c:lblOffset val="100"/>
      </c:catAx>
      <c:valAx>
        <c:axId val="81489920"/>
        <c:scaling>
          <c:orientation val="minMax"/>
        </c:scaling>
        <c:delete val="1"/>
        <c:axPos val="l"/>
        <c:numFmt formatCode="0.00%" sourceLinked="1"/>
        <c:tickLblPos val="none"/>
        <c:crossAx val="81467648"/>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4000" b="1" kern="1200" dirty="0" smtClean="0">
                <a:solidFill>
                  <a:schemeClr val="tx1"/>
                </a:solidFill>
                <a:latin typeface="+mj-lt"/>
                <a:ea typeface="+mj-ea"/>
                <a:cs typeface="+mj-cs"/>
              </a:defRPr>
            </a:pPr>
            <a:r>
              <a:rPr lang="en-US" sz="2000" dirty="0" smtClean="0">
                <a:solidFill>
                  <a:srgbClr val="FFFF00"/>
                </a:solidFill>
              </a:rPr>
              <a:t>Relationship between Educational Qualification and incidence of acute poisoning among the students (n=315)</a:t>
            </a:r>
            <a:endParaRPr lang="en-US" sz="2000" dirty="0">
              <a:solidFill>
                <a:srgbClr val="FFFF00"/>
              </a:solidFill>
            </a:endParaRPr>
          </a:p>
        </c:rich>
      </c:tx>
      <c:layout>
        <c:manualLayout>
          <c:xMode val="edge"/>
          <c:yMode val="edge"/>
          <c:x val="7.8893456901958134E-2"/>
          <c:y val="1.782368924954798E-4"/>
        </c:manualLayout>
      </c:layout>
    </c:title>
    <c:view3D>
      <c:rAngAx val="1"/>
    </c:view3D>
    <c:plotArea>
      <c:layout/>
      <c:bar3DChart>
        <c:barDir val="col"/>
        <c:grouping val="clustered"/>
        <c:ser>
          <c:idx val="0"/>
          <c:order val="0"/>
          <c:tx>
            <c:strRef>
              <c:f>Sheet1!$B$1</c:f>
              <c:strCache>
                <c:ptCount val="1"/>
                <c:pt idx="0">
                  <c:v>Student wise distribution of acute poisoning</c:v>
                </c:pt>
              </c:strCache>
            </c:strRef>
          </c:tx>
          <c:spPr>
            <a:solidFill>
              <a:srgbClr val="00FFFF"/>
            </a:solidFill>
          </c:spPr>
          <c:dLbls>
            <c:dLbl>
              <c:idx val="0"/>
              <c:layout>
                <c:manualLayout>
                  <c:x val="6.0606060606060623E-3"/>
                  <c:y val="-9.3376122144792056E-3"/>
                </c:manualLayout>
              </c:layout>
              <c:tx>
                <c:rich>
                  <a:bodyPr/>
                  <a:lstStyle/>
                  <a:p>
                    <a:r>
                      <a:rPr lang="en-US" dirty="0" smtClean="0"/>
                      <a:t>29</a:t>
                    </a:r>
                    <a:endParaRPr lang="en-US" dirty="0"/>
                  </a:p>
                </c:rich>
              </c:tx>
              <c:showVal val="1"/>
            </c:dLbl>
            <c:dLbl>
              <c:idx val="1"/>
              <c:layout>
                <c:manualLayout>
                  <c:x val="6.0606060606060623E-3"/>
                  <c:y val="-1.4006418321718606E-2"/>
                </c:manualLayout>
              </c:layout>
              <c:tx>
                <c:rich>
                  <a:bodyPr/>
                  <a:lstStyle/>
                  <a:p>
                    <a:r>
                      <a:rPr lang="en-US" dirty="0" smtClean="0"/>
                      <a:t>65 </a:t>
                    </a:r>
                    <a:endParaRPr lang="en-US" dirty="0"/>
                  </a:p>
                </c:rich>
              </c:tx>
              <c:showVal val="1"/>
            </c:dLbl>
            <c:dLbl>
              <c:idx val="2"/>
              <c:layout>
                <c:manualLayout>
                  <c:x val="3.0303030303030004E-3"/>
                  <c:y val="-9.3376122144792056E-3"/>
                </c:manualLayout>
              </c:layout>
              <c:tx>
                <c:rich>
                  <a:bodyPr/>
                  <a:lstStyle/>
                  <a:p>
                    <a:r>
                      <a:rPr lang="en-US" dirty="0" smtClean="0"/>
                      <a:t>76 </a:t>
                    </a:r>
                    <a:endParaRPr lang="en-US" dirty="0"/>
                  </a:p>
                </c:rich>
              </c:tx>
              <c:showVal val="1"/>
            </c:dLbl>
            <c:dLbl>
              <c:idx val="3"/>
              <c:layout>
                <c:manualLayout>
                  <c:x val="9.0909090909091547E-3"/>
                  <c:y val="-4.6688061072395351E-3"/>
                </c:manualLayout>
              </c:layout>
              <c:tx>
                <c:rich>
                  <a:bodyPr/>
                  <a:lstStyle/>
                  <a:p>
                    <a:r>
                      <a:rPr lang="en-US" dirty="0" smtClean="0"/>
                      <a:t>145 </a:t>
                    </a:r>
                    <a:endParaRPr lang="en-US" dirty="0"/>
                  </a:p>
                </c:rich>
              </c:tx>
              <c:showVal val="1"/>
            </c:dLbl>
            <c:dLbl>
              <c:idx val="4"/>
              <c:layout>
                <c:manualLayout>
                  <c:x val="9.0909090909091547E-3"/>
                  <c:y val="-7.0032091608594098E-3"/>
                </c:manualLayout>
              </c:layout>
              <c:tx>
                <c:rich>
                  <a:bodyPr/>
                  <a:lstStyle/>
                  <a:p>
                    <a:r>
                      <a:rPr lang="en-US" dirty="0" smtClean="0"/>
                      <a:t>26 </a:t>
                    </a:r>
                    <a:endParaRPr lang="en-US" dirty="0"/>
                  </a:p>
                </c:rich>
              </c:tx>
              <c:showVal val="1"/>
            </c:dLbl>
            <c:showVal val="1"/>
          </c:dLbls>
          <c:cat>
            <c:strRef>
              <c:f>Sheet1!$A$2:$A$5</c:f>
              <c:strCache>
                <c:ptCount val="4"/>
                <c:pt idx="0">
                  <c:v>Elementry Level</c:v>
                </c:pt>
                <c:pt idx="1">
                  <c:v>High School</c:v>
                </c:pt>
                <c:pt idx="2">
                  <c:v>Secondary School</c:v>
                </c:pt>
                <c:pt idx="3">
                  <c:v>Graduation</c:v>
                </c:pt>
              </c:strCache>
            </c:strRef>
          </c:cat>
          <c:val>
            <c:numRef>
              <c:f>Sheet1!$B$2:$B$5</c:f>
              <c:numCache>
                <c:formatCode>0%</c:formatCode>
                <c:ptCount val="4"/>
                <c:pt idx="0">
                  <c:v>9.0000000000000024E-2</c:v>
                </c:pt>
                <c:pt idx="1">
                  <c:v>0.21000000000000016</c:v>
                </c:pt>
                <c:pt idx="2">
                  <c:v>0.24000000000000016</c:v>
                </c:pt>
                <c:pt idx="3">
                  <c:v>0.38000000000000039</c:v>
                </c:pt>
              </c:numCache>
            </c:numRef>
          </c:val>
        </c:ser>
        <c:shape val="pyramid"/>
        <c:axId val="63730432"/>
        <c:axId val="63731968"/>
        <c:axId val="0"/>
      </c:bar3DChart>
      <c:catAx>
        <c:axId val="63730432"/>
        <c:scaling>
          <c:orientation val="minMax"/>
        </c:scaling>
        <c:axPos val="b"/>
        <c:tickLblPos val="nextTo"/>
        <c:txPr>
          <a:bodyPr/>
          <a:lstStyle/>
          <a:p>
            <a:pPr>
              <a:defRPr sz="1600">
                <a:solidFill>
                  <a:schemeClr val="tx1"/>
                </a:solidFill>
              </a:defRPr>
            </a:pPr>
            <a:endParaRPr lang="en-US"/>
          </a:p>
        </c:txPr>
        <c:crossAx val="63731968"/>
        <c:crosses val="autoZero"/>
        <c:auto val="1"/>
        <c:lblAlgn val="ctr"/>
        <c:lblOffset val="100"/>
      </c:catAx>
      <c:valAx>
        <c:axId val="63731968"/>
        <c:scaling>
          <c:orientation val="minMax"/>
        </c:scaling>
        <c:delete val="1"/>
        <c:axPos val="l"/>
        <c:numFmt formatCode="0%" sourceLinked="1"/>
        <c:tickLblPos val="none"/>
        <c:crossAx val="63730432"/>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020010113414715"/>
          <c:y val="0.11306814242559322"/>
          <c:w val="0.51172770834838865"/>
          <c:h val="0.88537016206307562"/>
        </c:manualLayout>
      </c:layout>
      <c:pieChart>
        <c:varyColors val="1"/>
        <c:ser>
          <c:idx val="0"/>
          <c:order val="0"/>
          <c:tx>
            <c:strRef>
              <c:f>Sheet1!$B$1</c:f>
              <c:strCache>
                <c:ptCount val="1"/>
                <c:pt idx="0">
                  <c:v>Sales</c:v>
                </c:pt>
              </c:strCache>
            </c:strRef>
          </c:tx>
          <c:explosion val="26"/>
          <c:dPt>
            <c:idx val="0"/>
            <c:spPr>
              <a:solidFill>
                <a:srgbClr val="FF0000"/>
              </a:solidFill>
            </c:spPr>
          </c:dPt>
          <c:dPt>
            <c:idx val="1"/>
            <c:spPr>
              <a:solidFill>
                <a:srgbClr val="0000FF"/>
              </a:solidFill>
            </c:spPr>
          </c:dPt>
          <c:dPt>
            <c:idx val="2"/>
            <c:explosion val="20"/>
            <c:spPr>
              <a:gradFill>
                <a:gsLst>
                  <a:gs pos="0">
                    <a:schemeClr val="accent1">
                      <a:tint val="66000"/>
                      <a:satMod val="160000"/>
                      <a:lumMod val="0"/>
                      <a:lumOff val="100000"/>
                    </a:schemeClr>
                  </a:gs>
                  <a:gs pos="50000">
                    <a:schemeClr val="accent1">
                      <a:tint val="44500"/>
                      <a:satMod val="160000"/>
                    </a:schemeClr>
                  </a:gs>
                  <a:gs pos="100000">
                    <a:schemeClr val="accent1">
                      <a:tint val="23500"/>
                      <a:satMod val="160000"/>
                    </a:schemeClr>
                  </a:gs>
                </a:gsLst>
                <a:lin ang="5400000" scaled="0"/>
              </a:gradFill>
            </c:spPr>
          </c:dPt>
          <c:dLbls>
            <c:dLbl>
              <c:idx val="0"/>
              <c:layout>
                <c:manualLayout>
                  <c:x val="2.0355844942459116E-2"/>
                  <c:y val="-2.1322834645669288E-2"/>
                </c:manualLayout>
              </c:layout>
              <c:tx>
                <c:rich>
                  <a:bodyPr/>
                  <a:lstStyle/>
                  <a:p>
                    <a:r>
                      <a:rPr lang="en-US" dirty="0" smtClean="0"/>
                      <a:t>33</a:t>
                    </a:r>
                    <a:endParaRPr lang="en-US" dirty="0"/>
                  </a:p>
                </c:rich>
              </c:tx>
              <c:showVal val="1"/>
            </c:dLbl>
            <c:dLbl>
              <c:idx val="1"/>
              <c:layout>
                <c:manualLayout>
                  <c:x val="7.451607611548723E-3"/>
                  <c:y val="7.3361966117872334E-3"/>
                </c:manualLayout>
              </c:layout>
              <c:tx>
                <c:rich>
                  <a:bodyPr/>
                  <a:lstStyle/>
                  <a:p>
                    <a:r>
                      <a:rPr lang="en-US" dirty="0" smtClean="0"/>
                      <a:t>217</a:t>
                    </a:r>
                    <a:endParaRPr lang="en-US" dirty="0"/>
                  </a:p>
                </c:rich>
              </c:tx>
              <c:showVal val="1"/>
            </c:dLbl>
            <c:dLbl>
              <c:idx val="2"/>
              <c:layout>
                <c:manualLayout>
                  <c:x val="-3.9915518372703442E-2"/>
                  <c:y val="-8.2045573848723463E-2"/>
                </c:manualLayout>
              </c:layout>
              <c:tx>
                <c:rich>
                  <a:bodyPr/>
                  <a:lstStyle/>
                  <a:p>
                    <a:r>
                      <a:rPr lang="en-US" dirty="0" smtClean="0"/>
                      <a:t>876</a:t>
                    </a:r>
                    <a:endParaRPr lang="en-US" dirty="0"/>
                  </a:p>
                </c:rich>
              </c:tx>
              <c:showVal val="1"/>
            </c:dLbl>
            <c:dLbl>
              <c:idx val="3"/>
              <c:layout>
                <c:manualLayout>
                  <c:x val="-4.8893095093882503E-2"/>
                  <c:y val="1.8019804342639063E-2"/>
                </c:manualLayout>
              </c:layout>
              <c:showVal val="1"/>
            </c:dLbl>
            <c:showVal val="1"/>
            <c:showLeaderLines val="1"/>
          </c:dLbls>
          <c:cat>
            <c:strRef>
              <c:f>Sheet1!$A$2:$A$4</c:f>
              <c:strCache>
                <c:ptCount val="3"/>
                <c:pt idx="0">
                  <c:v>Single member</c:v>
                </c:pt>
                <c:pt idx="1">
                  <c:v>Joint</c:v>
                </c:pt>
                <c:pt idx="2">
                  <c:v>Nuclear</c:v>
                </c:pt>
              </c:strCache>
            </c:strRef>
          </c:cat>
          <c:val>
            <c:numRef>
              <c:f>Sheet1!$B$2:$B$4</c:f>
              <c:numCache>
                <c:formatCode>0.00%</c:formatCode>
                <c:ptCount val="3"/>
                <c:pt idx="0">
                  <c:v>2.9000000000000001E-2</c:v>
                </c:pt>
                <c:pt idx="1">
                  <c:v>0.193</c:v>
                </c:pt>
                <c:pt idx="2">
                  <c:v>0.77800000000000713</c:v>
                </c:pt>
              </c:numCache>
            </c:numRef>
          </c:val>
        </c:ser>
        <c:firstSliceAng val="0"/>
      </c:pieChart>
    </c:plotArea>
    <c:legend>
      <c:legendPos val="r"/>
      <c:layout/>
    </c:legend>
    <c:plotVisOnly val="1"/>
    <c:dispBlanksAs val="zero"/>
  </c:chart>
  <c:spPr>
    <a:noFill/>
  </c:spPr>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noFill/>
        <a:ln w="25400">
          <a:noFill/>
        </a:ln>
      </c:spPr>
    </c:sideWall>
    <c:backWall>
      <c:spPr>
        <a:noFill/>
        <a:ln w="25400">
          <a:noFill/>
        </a:ln>
      </c:spPr>
    </c:backWall>
    <c:plotArea>
      <c:layout>
        <c:manualLayout>
          <c:layoutTarget val="inner"/>
          <c:xMode val="edge"/>
          <c:yMode val="edge"/>
          <c:x val="9.0973410932329107E-2"/>
          <c:y val="0.17721997066543227"/>
          <c:w val="0.90445692114572418"/>
          <c:h val="0.46564083348102375"/>
        </c:manualLayout>
      </c:layout>
      <c:bar3DChart>
        <c:barDir val="col"/>
        <c:grouping val="clustered"/>
        <c:ser>
          <c:idx val="0"/>
          <c:order val="0"/>
          <c:tx>
            <c:strRef>
              <c:f>Sheet1!$B$1</c:f>
              <c:strCache>
                <c:ptCount val="1"/>
                <c:pt idx="0">
                  <c:v>Male</c:v>
                </c:pt>
              </c:strCache>
            </c:strRef>
          </c:tx>
          <c:spPr>
            <a:solidFill>
              <a:srgbClr val="00B0F0"/>
            </a:solidFill>
          </c:spPr>
          <c:dLbls>
            <c:showVal val="1"/>
          </c:dLbls>
          <c:cat>
            <c:strRef>
              <c:f>Sheet1!$A$2:$A$10</c:f>
              <c:strCache>
                <c:ptCount val="9"/>
                <c:pt idx="0">
                  <c:v>OPC/Carbamate</c:v>
                </c:pt>
                <c:pt idx="1">
                  <c:v>Therapeutic poison</c:v>
                </c:pt>
                <c:pt idx="2">
                  <c:v>Alcohol</c:v>
                </c:pt>
                <c:pt idx="3">
                  <c:v>Food based poison</c:v>
                </c:pt>
                <c:pt idx="4">
                  <c:v>Domestic poison</c:v>
                </c:pt>
                <c:pt idx="5">
                  <c:v>ALP</c:v>
                </c:pt>
                <c:pt idx="6">
                  <c:v>Hydro-carbon compounds</c:v>
                </c:pt>
                <c:pt idx="7">
                  <c:v>Corrosive</c:v>
                </c:pt>
                <c:pt idx="8">
                  <c:v>Chemical</c:v>
                </c:pt>
              </c:strCache>
            </c:strRef>
          </c:cat>
          <c:val>
            <c:numRef>
              <c:f>Sheet1!$B$2:$B$10</c:f>
              <c:numCache>
                <c:formatCode>General</c:formatCode>
                <c:ptCount val="9"/>
                <c:pt idx="0">
                  <c:v>217</c:v>
                </c:pt>
                <c:pt idx="1">
                  <c:v>157</c:v>
                </c:pt>
                <c:pt idx="2">
                  <c:v>92</c:v>
                </c:pt>
                <c:pt idx="3">
                  <c:v>54</c:v>
                </c:pt>
                <c:pt idx="4">
                  <c:v>27</c:v>
                </c:pt>
                <c:pt idx="5">
                  <c:v>24</c:v>
                </c:pt>
                <c:pt idx="6">
                  <c:v>17</c:v>
                </c:pt>
                <c:pt idx="7">
                  <c:v>4</c:v>
                </c:pt>
                <c:pt idx="8">
                  <c:v>2</c:v>
                </c:pt>
              </c:numCache>
            </c:numRef>
          </c:val>
        </c:ser>
        <c:shape val="cylinder"/>
        <c:axId val="74566272"/>
        <c:axId val="75362688"/>
        <c:axId val="0"/>
      </c:bar3DChart>
      <c:catAx>
        <c:axId val="74566272"/>
        <c:scaling>
          <c:orientation val="minMax"/>
        </c:scaling>
        <c:axPos val="b"/>
        <c:tickLblPos val="nextTo"/>
        <c:txPr>
          <a:bodyPr/>
          <a:lstStyle/>
          <a:p>
            <a:pPr>
              <a:defRPr sz="1600" b="1">
                <a:solidFill>
                  <a:schemeClr val="tx1"/>
                </a:solidFill>
              </a:defRPr>
            </a:pPr>
            <a:endParaRPr lang="en-US"/>
          </a:p>
        </c:txPr>
        <c:crossAx val="75362688"/>
        <c:crosses val="autoZero"/>
        <c:auto val="1"/>
        <c:lblAlgn val="ctr"/>
        <c:lblOffset val="100"/>
      </c:catAx>
      <c:valAx>
        <c:axId val="75362688"/>
        <c:scaling>
          <c:orientation val="minMax"/>
        </c:scaling>
        <c:delete val="1"/>
        <c:axPos val="l"/>
        <c:numFmt formatCode="General" sourceLinked="1"/>
        <c:tickLblPos val="none"/>
        <c:crossAx val="74566272"/>
        <c:crosses val="autoZero"/>
        <c:crossBetween val="between"/>
      </c:valAx>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noFill/>
        <a:ln w="25400">
          <a:noFill/>
        </a:ln>
      </c:spPr>
    </c:sideWall>
    <c:backWall>
      <c:spPr>
        <a:noFill/>
        <a:ln w="25400">
          <a:noFill/>
        </a:ln>
      </c:spPr>
    </c:backWall>
    <c:plotArea>
      <c:layout>
        <c:manualLayout>
          <c:layoutTarget val="inner"/>
          <c:xMode val="edge"/>
          <c:yMode val="edge"/>
          <c:x val="0.11674200447166452"/>
          <c:y val="5.9572911841902457E-2"/>
          <c:w val="0.86572178477690287"/>
          <c:h val="0.49995464721321736"/>
        </c:manualLayout>
      </c:layout>
      <c:bar3DChart>
        <c:barDir val="col"/>
        <c:grouping val="clustered"/>
        <c:ser>
          <c:idx val="0"/>
          <c:order val="0"/>
          <c:tx>
            <c:strRef>
              <c:f>Sheet1!$B$1</c:f>
              <c:strCache>
                <c:ptCount val="1"/>
                <c:pt idx="0">
                  <c:v>Male</c:v>
                </c:pt>
              </c:strCache>
            </c:strRef>
          </c:tx>
          <c:spPr>
            <a:solidFill>
              <a:srgbClr val="00B0F0"/>
            </a:solidFill>
          </c:spPr>
          <c:dLbls>
            <c:showVal val="1"/>
          </c:dLbls>
          <c:cat>
            <c:strRef>
              <c:f>Sheet1!$A$2:$A$10</c:f>
              <c:strCache>
                <c:ptCount val="9"/>
                <c:pt idx="0">
                  <c:v>OPC/Carbamate</c:v>
                </c:pt>
                <c:pt idx="1">
                  <c:v>Therapeutic poison</c:v>
                </c:pt>
                <c:pt idx="2">
                  <c:v>Food based poison</c:v>
                </c:pt>
                <c:pt idx="3">
                  <c:v>Domestic poison</c:v>
                </c:pt>
                <c:pt idx="4">
                  <c:v>Aluminium phosphide</c:v>
                </c:pt>
                <c:pt idx="5">
                  <c:v>Hydro-carbon compounds</c:v>
                </c:pt>
                <c:pt idx="6">
                  <c:v>Chemical</c:v>
                </c:pt>
                <c:pt idx="7">
                  <c:v>Corrosive</c:v>
                </c:pt>
                <c:pt idx="8">
                  <c:v>Alcohol</c:v>
                </c:pt>
              </c:strCache>
            </c:strRef>
          </c:cat>
          <c:val>
            <c:numRef>
              <c:f>Sheet1!$B$2:$B$10</c:f>
              <c:numCache>
                <c:formatCode>0</c:formatCode>
                <c:ptCount val="9"/>
                <c:pt idx="0">
                  <c:v>251</c:v>
                </c:pt>
                <c:pt idx="1">
                  <c:v>171</c:v>
                </c:pt>
                <c:pt idx="2">
                  <c:v>54</c:v>
                </c:pt>
                <c:pt idx="3">
                  <c:v>24</c:v>
                </c:pt>
                <c:pt idx="4">
                  <c:v>11</c:v>
                </c:pt>
                <c:pt idx="5">
                  <c:v>11</c:v>
                </c:pt>
                <c:pt idx="6">
                  <c:v>5</c:v>
                </c:pt>
                <c:pt idx="7">
                  <c:v>4</c:v>
                </c:pt>
                <c:pt idx="8">
                  <c:v>1</c:v>
                </c:pt>
              </c:numCache>
            </c:numRef>
          </c:val>
        </c:ser>
        <c:shape val="cylinder"/>
        <c:axId val="79167488"/>
        <c:axId val="79169024"/>
        <c:axId val="0"/>
      </c:bar3DChart>
      <c:catAx>
        <c:axId val="79167488"/>
        <c:scaling>
          <c:orientation val="minMax"/>
        </c:scaling>
        <c:axPos val="b"/>
        <c:tickLblPos val="nextTo"/>
        <c:txPr>
          <a:bodyPr/>
          <a:lstStyle/>
          <a:p>
            <a:pPr>
              <a:defRPr sz="1600" b="1">
                <a:solidFill>
                  <a:schemeClr val="tx1"/>
                </a:solidFill>
              </a:defRPr>
            </a:pPr>
            <a:endParaRPr lang="en-US"/>
          </a:p>
        </c:txPr>
        <c:crossAx val="79169024"/>
        <c:crosses val="autoZero"/>
        <c:auto val="1"/>
        <c:lblAlgn val="ctr"/>
        <c:lblOffset val="100"/>
      </c:catAx>
      <c:valAx>
        <c:axId val="79169024"/>
        <c:scaling>
          <c:orientation val="minMax"/>
        </c:scaling>
        <c:delete val="1"/>
        <c:axPos val="l"/>
        <c:numFmt formatCode="0" sourceLinked="1"/>
        <c:tickLblPos val="none"/>
        <c:crossAx val="79167488"/>
        <c:crosses val="autoZero"/>
        <c:crossBetween val="between"/>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9.7220135327120802E-2"/>
          <c:y val="2.8205128205128206E-2"/>
          <c:w val="0.89021611404079071"/>
          <c:h val="0.57356329497274361"/>
        </c:manualLayout>
      </c:layout>
      <c:bar3DChart>
        <c:barDir val="col"/>
        <c:grouping val="clustered"/>
        <c:ser>
          <c:idx val="0"/>
          <c:order val="0"/>
          <c:tx>
            <c:strRef>
              <c:f>Sheet1!$B$1</c:f>
              <c:strCache>
                <c:ptCount val="1"/>
                <c:pt idx="0">
                  <c:v>Male</c:v>
                </c:pt>
              </c:strCache>
            </c:strRef>
          </c:tx>
          <c:spPr>
            <a:solidFill>
              <a:srgbClr val="00B0F0"/>
            </a:solidFill>
          </c:spPr>
          <c:dLbls>
            <c:showVal val="1"/>
          </c:dLbls>
          <c:cat>
            <c:strRef>
              <c:f>Sheet1!$A$2:$A$13</c:f>
              <c:strCache>
                <c:ptCount val="11"/>
                <c:pt idx="0">
                  <c:v>Accidental poison</c:v>
                </c:pt>
                <c:pt idx="1">
                  <c:v>Sickness</c:v>
                </c:pt>
                <c:pt idx="2">
                  <c:v>Financial dispute/problem</c:v>
                </c:pt>
                <c:pt idx="3">
                  <c:v>Family dispute</c:v>
                </c:pt>
                <c:pt idx="4">
                  <c:v>Marital dispute</c:v>
                </c:pt>
                <c:pt idx="5">
                  <c:v>Failure in love affairs</c:v>
                </c:pt>
                <c:pt idx="6">
                  <c:v>Failure in exam.</c:v>
                </c:pt>
                <c:pt idx="7">
                  <c:v>Unemployment</c:v>
                </c:pt>
                <c:pt idx="8">
                  <c:v>Sibling rivalry</c:v>
                </c:pt>
                <c:pt idx="9">
                  <c:v>Loneliness</c:v>
                </c:pt>
                <c:pt idx="10">
                  <c:v>Victim of Robbery</c:v>
                </c:pt>
              </c:strCache>
            </c:strRef>
          </c:cat>
          <c:val>
            <c:numRef>
              <c:f>Sheet1!$B$2:$B$13</c:f>
              <c:numCache>
                <c:formatCode>0</c:formatCode>
                <c:ptCount val="12"/>
                <c:pt idx="0">
                  <c:v>146</c:v>
                </c:pt>
                <c:pt idx="1">
                  <c:v>114</c:v>
                </c:pt>
                <c:pt idx="2">
                  <c:v>102</c:v>
                </c:pt>
                <c:pt idx="3">
                  <c:v>93</c:v>
                </c:pt>
                <c:pt idx="4">
                  <c:v>38</c:v>
                </c:pt>
                <c:pt idx="5">
                  <c:v>35</c:v>
                </c:pt>
                <c:pt idx="6">
                  <c:v>25</c:v>
                </c:pt>
                <c:pt idx="7">
                  <c:v>14</c:v>
                </c:pt>
                <c:pt idx="8">
                  <c:v>11</c:v>
                </c:pt>
                <c:pt idx="9">
                  <c:v>8</c:v>
                </c:pt>
                <c:pt idx="10">
                  <c:v>6</c:v>
                </c:pt>
              </c:numCache>
            </c:numRef>
          </c:val>
        </c:ser>
        <c:shape val="cylinder"/>
        <c:axId val="79386112"/>
        <c:axId val="79387648"/>
        <c:axId val="0"/>
      </c:bar3DChart>
      <c:catAx>
        <c:axId val="79386112"/>
        <c:scaling>
          <c:orientation val="minMax"/>
        </c:scaling>
        <c:axPos val="b"/>
        <c:tickLblPos val="nextTo"/>
        <c:txPr>
          <a:bodyPr/>
          <a:lstStyle/>
          <a:p>
            <a:pPr>
              <a:defRPr sz="1400" b="1"/>
            </a:pPr>
            <a:endParaRPr lang="en-US"/>
          </a:p>
        </c:txPr>
        <c:crossAx val="79387648"/>
        <c:crosses val="autoZero"/>
        <c:auto val="1"/>
        <c:lblAlgn val="ctr"/>
        <c:lblOffset val="100"/>
      </c:catAx>
      <c:valAx>
        <c:axId val="79387648"/>
        <c:scaling>
          <c:orientation val="minMax"/>
        </c:scaling>
        <c:delete val="1"/>
        <c:axPos val="l"/>
        <c:numFmt formatCode="0" sourceLinked="1"/>
        <c:tickLblPos val="none"/>
        <c:crossAx val="79386112"/>
        <c:crosses val="autoZero"/>
        <c:crossBetween val="between"/>
      </c:valAx>
    </c:plotArea>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1"/>
          <c:order val="0"/>
          <c:tx>
            <c:strRef>
              <c:f>Sheet1!$B$1</c:f>
              <c:strCache>
                <c:ptCount val="1"/>
                <c:pt idx="0">
                  <c:v>Female</c:v>
                </c:pt>
              </c:strCache>
            </c:strRef>
          </c:tx>
          <c:spPr>
            <a:solidFill>
              <a:srgbClr val="00B0F0"/>
            </a:solidFill>
          </c:spPr>
          <c:invertIfNegative val="1"/>
          <c:dLbls>
            <c:showVal val="1"/>
          </c:dLbls>
          <c:cat>
            <c:strRef>
              <c:f>Sheet1!$A$2:$A$13</c:f>
              <c:strCache>
                <c:ptCount val="12"/>
                <c:pt idx="0">
                  <c:v>Sickness</c:v>
                </c:pt>
                <c:pt idx="1">
                  <c:v>Marital dispute</c:v>
                </c:pt>
                <c:pt idx="2">
                  <c:v>Family dispute</c:v>
                </c:pt>
                <c:pt idx="3">
                  <c:v>Accidental poison</c:v>
                </c:pt>
                <c:pt idx="4">
                  <c:v>Failure in exam.</c:v>
                </c:pt>
                <c:pt idx="5">
                  <c:v>Failure in love affairs</c:v>
                </c:pt>
                <c:pt idx="6">
                  <c:v>Financial dispute/problem</c:v>
                </c:pt>
                <c:pt idx="7">
                  <c:v>Sibling rivalry</c:v>
                </c:pt>
                <c:pt idx="8">
                  <c:v>Dowry</c:v>
                </c:pt>
                <c:pt idx="9">
                  <c:v>Unemployement</c:v>
                </c:pt>
                <c:pt idx="10">
                  <c:v>Loneliness</c:v>
                </c:pt>
                <c:pt idx="11">
                  <c:v>Victim of robbery</c:v>
                </c:pt>
              </c:strCache>
            </c:strRef>
          </c:cat>
          <c:val>
            <c:numRef>
              <c:f>Sheet1!$B$2:$B$13</c:f>
              <c:numCache>
                <c:formatCode>0</c:formatCode>
                <c:ptCount val="12"/>
                <c:pt idx="0">
                  <c:v>131</c:v>
                </c:pt>
                <c:pt idx="1">
                  <c:v>118</c:v>
                </c:pt>
                <c:pt idx="2">
                  <c:v>113</c:v>
                </c:pt>
                <c:pt idx="3">
                  <c:v>60</c:v>
                </c:pt>
                <c:pt idx="4">
                  <c:v>40</c:v>
                </c:pt>
                <c:pt idx="5">
                  <c:v>26</c:v>
                </c:pt>
                <c:pt idx="6">
                  <c:v>26</c:v>
                </c:pt>
                <c:pt idx="7">
                  <c:v>10</c:v>
                </c:pt>
                <c:pt idx="8">
                  <c:v>4</c:v>
                </c:pt>
                <c:pt idx="9">
                  <c:v>2</c:v>
                </c:pt>
                <c:pt idx="10">
                  <c:v>2</c:v>
                </c:pt>
                <c:pt idx="11">
                  <c:v>2</c:v>
                </c:pt>
              </c:numCache>
            </c:numRef>
          </c:val>
        </c:ser>
        <c:shape val="cylinder"/>
        <c:axId val="79445376"/>
        <c:axId val="79447168"/>
        <c:axId val="0"/>
      </c:bar3DChart>
      <c:catAx>
        <c:axId val="79445376"/>
        <c:scaling>
          <c:orientation val="minMax"/>
        </c:scaling>
        <c:axPos val="b"/>
        <c:tickLblPos val="nextTo"/>
        <c:txPr>
          <a:bodyPr/>
          <a:lstStyle/>
          <a:p>
            <a:pPr>
              <a:defRPr sz="1400" b="1">
                <a:solidFill>
                  <a:schemeClr val="tx1"/>
                </a:solidFill>
              </a:defRPr>
            </a:pPr>
            <a:endParaRPr lang="en-US"/>
          </a:p>
        </c:txPr>
        <c:crossAx val="79447168"/>
        <c:crosses val="autoZero"/>
        <c:auto val="1"/>
        <c:lblAlgn val="ctr"/>
        <c:lblOffset val="100"/>
      </c:catAx>
      <c:valAx>
        <c:axId val="79447168"/>
        <c:scaling>
          <c:orientation val="minMax"/>
        </c:scaling>
        <c:delete val="1"/>
        <c:axPos val="l"/>
        <c:numFmt formatCode="0" sourceLinked="1"/>
        <c:tickLblPos val="none"/>
        <c:crossAx val="79445376"/>
        <c:crosses val="autoZero"/>
        <c:crossBetween val="between"/>
      </c:valAx>
    </c:plotArea>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5942028985507305E-2"/>
          <c:y val="0.22821616581374771"/>
          <c:w val="0.96811594202898565"/>
          <c:h val="0.65905739727001422"/>
        </c:manualLayout>
      </c:layout>
      <c:barChart>
        <c:barDir val="col"/>
        <c:grouping val="clustered"/>
        <c:ser>
          <c:idx val="0"/>
          <c:order val="0"/>
          <c:tx>
            <c:strRef>
              <c:f>Sheet1!$B$1</c:f>
              <c:strCache>
                <c:ptCount val="1"/>
                <c:pt idx="0">
                  <c:v>Place of procuring the poisonous substances</c:v>
                </c:pt>
              </c:strCache>
            </c:strRef>
          </c:tx>
          <c:spPr>
            <a:solidFill>
              <a:srgbClr val="00FFFF"/>
            </a:solidFill>
            <a:ln cap="rnd"/>
          </c:spPr>
          <c:dLbls>
            <c:dLbl>
              <c:idx val="0"/>
              <c:layout/>
              <c:tx>
                <c:rich>
                  <a:bodyPr/>
                  <a:lstStyle/>
                  <a:p>
                    <a:r>
                      <a:rPr lang="en-US" dirty="0" smtClean="0"/>
                      <a:t>733 </a:t>
                    </a:r>
                    <a:endParaRPr lang="en-US" dirty="0"/>
                  </a:p>
                </c:rich>
              </c:tx>
              <c:showVal val="1"/>
            </c:dLbl>
            <c:dLbl>
              <c:idx val="1"/>
              <c:layout/>
              <c:tx>
                <c:rich>
                  <a:bodyPr/>
                  <a:lstStyle/>
                  <a:p>
                    <a:r>
                      <a:rPr lang="en-US" dirty="0" smtClean="0"/>
                      <a:t>349 </a:t>
                    </a:r>
                    <a:endParaRPr lang="en-US" dirty="0"/>
                  </a:p>
                </c:rich>
              </c:tx>
              <c:showVal val="1"/>
            </c:dLbl>
            <c:dLbl>
              <c:idx val="2"/>
              <c:layout/>
              <c:tx>
                <c:rich>
                  <a:bodyPr/>
                  <a:lstStyle/>
                  <a:p>
                    <a:r>
                      <a:rPr lang="en-US" dirty="0" smtClean="0"/>
                      <a:t>44 </a:t>
                    </a:r>
                    <a:endParaRPr lang="en-US" dirty="0"/>
                  </a:p>
                </c:rich>
              </c:tx>
              <c:showVal val="1"/>
            </c:dLbl>
            <c:showVal val="1"/>
          </c:dLbls>
          <c:cat>
            <c:strRef>
              <c:f>Sheet1!$A$2:$A$4</c:f>
              <c:strCache>
                <c:ptCount val="3"/>
                <c:pt idx="0">
                  <c:v>Home</c:v>
                </c:pt>
                <c:pt idx="1">
                  <c:v>Market </c:v>
                </c:pt>
                <c:pt idx="2">
                  <c:v>Working place</c:v>
                </c:pt>
              </c:strCache>
            </c:strRef>
          </c:cat>
          <c:val>
            <c:numRef>
              <c:f>Sheet1!$B$2:$B$4</c:f>
              <c:numCache>
                <c:formatCode>0.00%</c:formatCode>
                <c:ptCount val="3"/>
                <c:pt idx="0">
                  <c:v>0.65100000000000946</c:v>
                </c:pt>
                <c:pt idx="1">
                  <c:v>0.31000000000000238</c:v>
                </c:pt>
                <c:pt idx="2">
                  <c:v>3.9000000000000014E-2</c:v>
                </c:pt>
              </c:numCache>
            </c:numRef>
          </c:val>
        </c:ser>
        <c:gapWidth val="270"/>
        <c:axId val="80241024"/>
        <c:axId val="80242560"/>
      </c:barChart>
      <c:catAx>
        <c:axId val="80241024"/>
        <c:scaling>
          <c:orientation val="minMax"/>
        </c:scaling>
        <c:axPos val="b"/>
        <c:tickLblPos val="nextTo"/>
        <c:crossAx val="80242560"/>
        <c:crosses val="autoZero"/>
        <c:auto val="1"/>
        <c:lblAlgn val="ctr"/>
        <c:lblOffset val="100"/>
      </c:catAx>
      <c:valAx>
        <c:axId val="80242560"/>
        <c:scaling>
          <c:orientation val="minMax"/>
        </c:scaling>
        <c:delete val="1"/>
        <c:axPos val="l"/>
        <c:numFmt formatCode="0.00%" sourceLinked="1"/>
        <c:tickLblPos val="none"/>
        <c:crossAx val="80241024"/>
        <c:crosses val="autoZero"/>
        <c:crossBetween val="between"/>
      </c:valAx>
      <c:spPr>
        <a:noFill/>
        <a:ln w="25400">
          <a:noFill/>
        </a:ln>
      </c:spPr>
    </c:plotArea>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839122329335002"/>
          <c:y val="6.8985433679155897E-2"/>
          <c:w val="0.42963904628743826"/>
          <c:h val="0.89445717876509356"/>
        </c:manualLayout>
      </c:layout>
      <c:pieChart>
        <c:varyColors val="1"/>
        <c:ser>
          <c:idx val="0"/>
          <c:order val="0"/>
          <c:tx>
            <c:strRef>
              <c:f>Sheet1!$B$1</c:f>
              <c:strCache>
                <c:ptCount val="1"/>
                <c:pt idx="0">
                  <c:v>Series 1</c:v>
                </c:pt>
              </c:strCache>
            </c:strRef>
          </c:tx>
          <c:spPr>
            <a:solidFill>
              <a:srgbClr val="00B050"/>
            </a:solidFill>
          </c:spPr>
          <c:explosion val="25"/>
          <c:dPt>
            <c:idx val="0"/>
            <c:spPr>
              <a:solidFill>
                <a:schemeClr val="accent1">
                  <a:lumMod val="40000"/>
                  <a:lumOff val="60000"/>
                </a:schemeClr>
              </a:solidFill>
            </c:spPr>
          </c:dPt>
          <c:dPt>
            <c:idx val="1"/>
            <c:spPr>
              <a:solidFill>
                <a:srgbClr val="FF0000"/>
              </a:solidFill>
            </c:spPr>
          </c:dPt>
          <c:dPt>
            <c:idx val="3"/>
            <c:spPr>
              <a:solidFill>
                <a:srgbClr val="FFC000"/>
              </a:solidFill>
            </c:spPr>
          </c:dPt>
          <c:dLbls>
            <c:dLbl>
              <c:idx val="0"/>
              <c:layout>
                <c:manualLayout>
                  <c:x val="-4.3754629970319134E-2"/>
                  <c:y val="1.0248410982787177E-2"/>
                </c:manualLayout>
              </c:layout>
              <c:tx>
                <c:rich>
                  <a:bodyPr/>
                  <a:lstStyle/>
                  <a:p>
                    <a:r>
                      <a:rPr lang="en-US" dirty="0" smtClean="0"/>
                      <a:t>927</a:t>
                    </a:r>
                    <a:endParaRPr lang="en-US" dirty="0"/>
                  </a:p>
                </c:rich>
              </c:tx>
              <c:showVal val="1"/>
            </c:dLbl>
            <c:dLbl>
              <c:idx val="1"/>
              <c:layout>
                <c:manualLayout>
                  <c:x val="1.4156057595604288E-3"/>
                  <c:y val="-1.1285994332731877E-2"/>
                </c:manualLayout>
              </c:layout>
              <c:tx>
                <c:rich>
                  <a:bodyPr/>
                  <a:lstStyle/>
                  <a:p>
                    <a:r>
                      <a:rPr lang="en-US" dirty="0" smtClean="0"/>
                      <a:t>91</a:t>
                    </a:r>
                    <a:endParaRPr lang="en-US" dirty="0"/>
                  </a:p>
                </c:rich>
              </c:tx>
              <c:showVal val="1"/>
            </c:dLbl>
            <c:dLbl>
              <c:idx val="2"/>
              <c:layout>
                <c:manualLayout>
                  <c:x val="1.2095935437976796E-2"/>
                  <c:y val="-2.2365236081112651E-3"/>
                </c:manualLayout>
              </c:layout>
              <c:tx>
                <c:rich>
                  <a:bodyPr/>
                  <a:lstStyle/>
                  <a:p>
                    <a:r>
                      <a:rPr lang="en-US" dirty="0" smtClean="0"/>
                      <a:t>60</a:t>
                    </a:r>
                    <a:endParaRPr lang="en-US" dirty="0"/>
                  </a:p>
                </c:rich>
              </c:tx>
              <c:showVal val="1"/>
            </c:dLbl>
            <c:dLbl>
              <c:idx val="3"/>
              <c:layout>
                <c:manualLayout>
                  <c:x val="1.7423160889935521E-2"/>
                  <c:y val="3.0472440944881852E-4"/>
                </c:manualLayout>
              </c:layout>
              <c:tx>
                <c:rich>
                  <a:bodyPr/>
                  <a:lstStyle/>
                  <a:p>
                    <a:r>
                      <a:rPr lang="en-US" dirty="0" smtClean="0"/>
                      <a:t>48</a:t>
                    </a:r>
                    <a:endParaRPr lang="en-US" dirty="0"/>
                  </a:p>
                </c:rich>
              </c:tx>
              <c:showVal val="1"/>
            </c:dLbl>
            <c:showVal val="1"/>
            <c:showLeaderLines val="1"/>
          </c:dLbls>
          <c:cat>
            <c:strRef>
              <c:f>Sheet1!$A$2:$A$5</c:f>
              <c:strCache>
                <c:ptCount val="4"/>
                <c:pt idx="0">
                  <c:v>Home</c:v>
                </c:pt>
                <c:pt idx="1">
                  <c:v>Party</c:v>
                </c:pt>
                <c:pt idx="2">
                  <c:v>Market</c:v>
                </c:pt>
                <c:pt idx="3">
                  <c:v>Working place </c:v>
                </c:pt>
              </c:strCache>
            </c:strRef>
          </c:cat>
          <c:val>
            <c:numRef>
              <c:f>Sheet1!$B$2:$B$5</c:f>
              <c:numCache>
                <c:formatCode>0</c:formatCode>
                <c:ptCount val="4"/>
                <c:pt idx="0">
                  <c:v>927</c:v>
                </c:pt>
                <c:pt idx="1">
                  <c:v>91</c:v>
                </c:pt>
                <c:pt idx="2">
                  <c:v>60</c:v>
                </c:pt>
                <c:pt idx="3">
                  <c:v>48</c:v>
                </c:pt>
              </c:numCache>
            </c:numRef>
          </c:val>
        </c:ser>
        <c:firstSliceAng val="0"/>
      </c:pieChart>
      <c:spPr>
        <a:noFill/>
      </c:spPr>
    </c:plotArea>
    <c:legend>
      <c:legendPos val="r"/>
      <c:layout/>
    </c:legend>
    <c:plotVisOnly val="1"/>
    <c:dispBlanksAs val="zero"/>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7266B-5665-43F8-BDF2-DCDC0EB5BE65}" type="datetimeFigureOut">
              <a:rPr lang="en-US" smtClean="0"/>
              <a:pPr/>
              <a:t>9/24/2015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4AB98-5657-4C2D-AFC7-9A60FF5A242D}" type="slidenum">
              <a:rPr lang="en-US" smtClean="0"/>
              <a:pPr/>
              <a:t>‹#›</a:t>
            </a:fld>
            <a:endParaRPr lang="en-US"/>
          </a:p>
        </p:txBody>
      </p:sp>
    </p:spTree>
    <p:extLst>
      <p:ext uri="{BB962C8B-B14F-4D97-AF65-F5344CB8AC3E}">
        <p14:creationId xmlns="" xmlns:p14="http://schemas.microsoft.com/office/powerpoint/2010/main" val="3527728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5BCF5917-B6E5-4D9E-A541-8C4D0B3D98E3}" type="slidenum">
              <a:rPr lang="en-US" smtClean="0"/>
              <a:pPr/>
              <a:t>1</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C000"/>
                </a:solidFill>
                <a:latin typeface="Arial" pitchFamily="34" charset="0"/>
                <a:ea typeface="Times New Roman" pitchFamily="18" charset="0"/>
                <a:cs typeface="Arial" pitchFamily="34" charset="0"/>
              </a:rPr>
              <a:t>More cases of acute poisoning were reported in the age group of 19-40yrs(768,69.0%)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C000"/>
                </a:solidFill>
                <a:latin typeface="Arial" pitchFamily="34" charset="0"/>
                <a:ea typeface="Times New Roman" pitchFamily="18" charset="0"/>
                <a:cs typeface="Arial" pitchFamily="34" charset="0"/>
              </a:rPr>
              <a:t>Male preponderance in all age groups except in 5-10 &amp; 14-19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C000"/>
              </a:solidFill>
              <a:latin typeface="Arial" pitchFamily="34" charset="0"/>
              <a:ea typeface="Times New Roman" pitchFamily="18"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57200" fontAlgn="base">
              <a:spcBef>
                <a:spcPct val="0"/>
              </a:spcBef>
              <a:spcAft>
                <a:spcPct val="0"/>
              </a:spcAft>
              <a:buFont typeface="Wingdings" pitchFamily="2" charset="2"/>
              <a:buChar char="q"/>
            </a:pPr>
            <a:r>
              <a:rPr lang="en-US" dirty="0" smtClean="0">
                <a:solidFill>
                  <a:srgbClr val="FFC000"/>
                </a:solidFill>
                <a:latin typeface="Arial" pitchFamily="34" charset="0"/>
                <a:ea typeface="Times New Roman" pitchFamily="18" charset="0"/>
                <a:cs typeface="Arial" pitchFamily="34" charset="0"/>
              </a:rPr>
              <a:t>More cases of acute poisoning were reported from the urban area (68.8%).  </a:t>
            </a:r>
          </a:p>
          <a:p>
            <a:pPr indent="457200" fontAlgn="base">
              <a:spcBef>
                <a:spcPct val="0"/>
              </a:spcBef>
              <a:spcAft>
                <a:spcPct val="0"/>
              </a:spcAft>
              <a:buFont typeface="Wingdings" pitchFamily="2" charset="2"/>
              <a:buChar char="q"/>
            </a:pPr>
            <a:r>
              <a:rPr lang="en-US" dirty="0" smtClean="0">
                <a:solidFill>
                  <a:srgbClr val="FFC000"/>
                </a:solidFill>
                <a:latin typeface="Arial" pitchFamily="34" charset="0"/>
                <a:ea typeface="Times New Roman" pitchFamily="18" charset="0"/>
                <a:cs typeface="Arial" pitchFamily="34" charset="0"/>
              </a:rPr>
              <a:t>Married females &amp; Unmarried males were more involved in acute poisoning</a:t>
            </a:r>
          </a:p>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dirty="0" smtClean="0">
                <a:solidFill>
                  <a:srgbClr val="FFC000"/>
                </a:solidFill>
                <a:latin typeface="Arial" pitchFamily="34" charset="0"/>
                <a:ea typeface="Times New Roman" pitchFamily="18" charset="0"/>
                <a:cs typeface="Arial" pitchFamily="34" charset="0"/>
              </a:rPr>
              <a:t>Maximum incidence of acute poisoning was between 19-40 yrs (68%)</a:t>
            </a:r>
          </a:p>
          <a:p>
            <a:pPr>
              <a:buFont typeface="Wingdings" pitchFamily="2" charset="2"/>
              <a:buChar char="q"/>
            </a:pPr>
            <a:r>
              <a:rPr lang="en-US" dirty="0" smtClean="0">
                <a:solidFill>
                  <a:srgbClr val="FFC000"/>
                </a:solidFill>
                <a:latin typeface="Arial" pitchFamily="34" charset="0"/>
                <a:ea typeface="Times New Roman" pitchFamily="18" charset="0"/>
                <a:cs typeface="Arial" pitchFamily="34" charset="0"/>
              </a:rPr>
              <a:t> More cases of accidental poisoning in&lt;14years and &gt;40 years &amp; that of suicidal </a:t>
            </a:r>
          </a:p>
          <a:p>
            <a:r>
              <a:rPr lang="en-US" dirty="0" smtClean="0">
                <a:solidFill>
                  <a:srgbClr val="FFC000"/>
                </a:solidFill>
                <a:latin typeface="Arial" pitchFamily="34" charset="0"/>
                <a:ea typeface="Times New Roman" pitchFamily="18" charset="0"/>
                <a:cs typeface="Arial" pitchFamily="34" charset="0"/>
              </a:rPr>
              <a:t>    poisoning between 14-40 years </a:t>
            </a:r>
            <a:endParaRPr lang="en-US" dirty="0" smtClean="0">
              <a:solidFill>
                <a:srgbClr val="FFC000"/>
              </a:solidFill>
            </a:endParaRPr>
          </a:p>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rgbClr val="FFFF00"/>
                </a:solidFill>
              </a:rPr>
              <a:t>Proportion of Acute Poisoning with suicidal intent was  more then   accidental or homicidal  in both sexes </a:t>
            </a:r>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FF00"/>
                </a:solidFill>
              </a:rPr>
              <a:t>Acute poisoning with suicidal intent was more in both married and unmarried</a:t>
            </a:r>
          </a:p>
          <a:p>
            <a:r>
              <a:rPr lang="en-US" dirty="0" smtClean="0">
                <a:solidFill>
                  <a:srgbClr val="FFFF00"/>
                </a:solidFill>
              </a:rPr>
              <a:t> As a whole married persons were more involved</a:t>
            </a:r>
          </a:p>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 more cases of acute poisoning were from the urban area but its  incidence with suicidal intent was almost equal in both the areas.</a:t>
            </a:r>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57200" fontAlgn="base">
              <a:spcBef>
                <a:spcPct val="0"/>
              </a:spcBef>
              <a:spcAft>
                <a:spcPct val="0"/>
              </a:spcAft>
              <a:buFont typeface="Wingdings" pitchFamily="2" charset="2"/>
              <a:buChar char="q"/>
            </a:pPr>
            <a:r>
              <a:rPr lang="en-US" sz="1200" dirty="0" smtClean="0">
                <a:solidFill>
                  <a:srgbClr val="FFC000"/>
                </a:solidFill>
                <a:latin typeface="Arial" pitchFamily="34" charset="0"/>
                <a:ea typeface="Times New Roman" pitchFamily="18" charset="0"/>
                <a:cs typeface="Arial" pitchFamily="34" charset="0"/>
              </a:rPr>
              <a:t>More cases of acute poisoning were reported among students followed by house wives ,pvt. Job  workers  &amp; were  mostly suicidal</a:t>
            </a:r>
            <a:r>
              <a:rPr lang="en-US" sz="1400" dirty="0" smtClean="0">
                <a:solidFill>
                  <a:srgbClr val="FFC000"/>
                </a:solidFill>
                <a:latin typeface="Arial" pitchFamily="34" charset="0"/>
                <a:ea typeface="Times New Roman" pitchFamily="18" charset="0"/>
                <a:cs typeface="Arial" pitchFamily="34" charset="0"/>
              </a:rPr>
              <a:t>. </a:t>
            </a:r>
            <a:r>
              <a:rPr lang="en-US" sz="1200" dirty="0" smtClean="0">
                <a:solidFill>
                  <a:srgbClr val="FFC000"/>
                </a:solidFill>
                <a:latin typeface="Arial" pitchFamily="34" charset="0"/>
                <a:ea typeface="Times New Roman" pitchFamily="18" charset="0"/>
                <a:cs typeface="Arial" pitchFamily="34" charset="0"/>
              </a:rPr>
              <a:t>Businessman ,children &amp; farmers had mostly accidental poisoning</a:t>
            </a:r>
          </a:p>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25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57200" algn="just" fontAlgn="base">
              <a:spcBef>
                <a:spcPct val="0"/>
              </a:spcBef>
              <a:spcAft>
                <a:spcPct val="0"/>
              </a:spcAft>
              <a:buFont typeface="Wingdings" pitchFamily="2" charset="2"/>
              <a:buChar char="q"/>
            </a:pPr>
            <a:r>
              <a:rPr lang="en-US" dirty="0" smtClean="0">
                <a:solidFill>
                  <a:srgbClr val="FFC000"/>
                </a:solidFill>
                <a:latin typeface="Arial" pitchFamily="34" charset="0"/>
                <a:ea typeface="Times New Roman" pitchFamily="18" charset="0"/>
                <a:cs typeface="Arial" pitchFamily="34" charset="0"/>
              </a:rPr>
              <a:t>Maximum incidence of acute poisoning was among those who were having </a:t>
            </a:r>
          </a:p>
          <a:p>
            <a:pPr indent="457200" algn="just" fontAlgn="base">
              <a:spcBef>
                <a:spcPct val="0"/>
              </a:spcBef>
              <a:spcAft>
                <a:spcPct val="0"/>
              </a:spcAft>
            </a:pPr>
            <a:r>
              <a:rPr lang="en-US" dirty="0" smtClean="0">
                <a:solidFill>
                  <a:srgbClr val="FFC000"/>
                </a:solidFill>
                <a:latin typeface="Arial" pitchFamily="34" charset="0"/>
                <a:ea typeface="Times New Roman" pitchFamily="18" charset="0"/>
                <a:cs typeface="Arial" pitchFamily="34" charset="0"/>
              </a:rPr>
              <a:t>nuclear family (77.8%).</a:t>
            </a:r>
          </a:p>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OPC/ </a:t>
            </a:r>
            <a:r>
              <a:rPr lang="en-US" dirty="0" err="1" smtClean="0"/>
              <a:t>Carbamate</a:t>
            </a:r>
            <a:r>
              <a:rPr lang="en-US" dirty="0" smtClean="0"/>
              <a:t> followed by </a:t>
            </a:r>
            <a:r>
              <a:rPr lang="en-US" dirty="0" err="1" smtClean="0"/>
              <a:t>theraupeutic</a:t>
            </a:r>
            <a:r>
              <a:rPr lang="en-US" dirty="0" smtClean="0"/>
              <a:t> </a:t>
            </a:r>
            <a:r>
              <a:rPr lang="en-US" dirty="0" err="1" smtClean="0"/>
              <a:t>poison,alcohol</a:t>
            </a:r>
            <a:r>
              <a:rPr lang="en-US" dirty="0" smtClean="0"/>
              <a:t> and food based poisons were the most common.</a:t>
            </a:r>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Almost the same were there in females except that the alcohol was the least</a:t>
            </a:r>
            <a:r>
              <a:rPr lang="en-US" baseline="0" dirty="0" smtClean="0"/>
              <a:t> cause , whereas in males it was third most common cause.</a:t>
            </a:r>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Accidental</a:t>
            </a:r>
            <a:r>
              <a:rPr lang="en-US" baseline="0" dirty="0" smtClean="0"/>
              <a:t> poisoning followed by sickness ,disputes that is financial , family and marital disputes were the most common. </a:t>
            </a:r>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29</a:t>
            </a:fld>
            <a:endParaRPr lang="en-US"/>
          </a:p>
        </p:txBody>
      </p:sp>
    </p:spTree>
    <p:extLst>
      <p:ext uri="{BB962C8B-B14F-4D97-AF65-F5344CB8AC3E}">
        <p14:creationId xmlns="" xmlns:p14="http://schemas.microsoft.com/office/powerpoint/2010/main" val="1433825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Whereas in the females sickness</a:t>
            </a:r>
            <a:r>
              <a:rPr lang="en-US" baseline="0" dirty="0" smtClean="0"/>
              <a:t> followed by marital  and family disputes were the most common causes.</a:t>
            </a:r>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30</a:t>
            </a:fld>
            <a:endParaRPr lang="en-US" dirty="0"/>
          </a:p>
        </p:txBody>
      </p:sp>
    </p:spTree>
    <p:extLst>
      <p:ext uri="{BB962C8B-B14F-4D97-AF65-F5344CB8AC3E}">
        <p14:creationId xmlns="" xmlns:p14="http://schemas.microsoft.com/office/powerpoint/2010/main" val="1433825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C000"/>
                </a:solidFill>
                <a:latin typeface="Arial" pitchFamily="34" charset="0"/>
                <a:ea typeface="Times New Roman" pitchFamily="18" charset="0"/>
                <a:cs typeface="Arial" pitchFamily="34" charset="0"/>
              </a:rPr>
              <a:t>Majority of victims were exposed to poisonous substances at home (82.3%). </a:t>
            </a:r>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dirty="0" smtClean="0">
                <a:solidFill>
                  <a:srgbClr val="FFC000"/>
                </a:solidFill>
                <a:latin typeface="Arial" pitchFamily="34" charset="0"/>
                <a:ea typeface="Times New Roman" pitchFamily="18" charset="0"/>
                <a:cs typeface="Arial" pitchFamily="34" charset="0"/>
              </a:rPr>
              <a:t>In most</a:t>
            </a:r>
            <a:r>
              <a:rPr lang="en-US" dirty="0" smtClean="0">
                <a:solidFill>
                  <a:srgbClr val="FFC000"/>
                </a:solidFill>
              </a:rPr>
              <a:t> of</a:t>
            </a:r>
            <a:r>
              <a:rPr lang="en-US" dirty="0" smtClean="0">
                <a:solidFill>
                  <a:srgbClr val="FFC000"/>
                </a:solidFill>
                <a:latin typeface="Arial" pitchFamily="34" charset="0"/>
                <a:ea typeface="Times New Roman" pitchFamily="18" charset="0"/>
                <a:cs typeface="Arial" pitchFamily="34" charset="0"/>
              </a:rPr>
              <a:t> instances, time to exposure to poisonous substances was </a:t>
            </a:r>
          </a:p>
          <a:p>
            <a:r>
              <a:rPr lang="en-US" dirty="0" smtClean="0">
                <a:solidFill>
                  <a:srgbClr val="FFC000"/>
                </a:solidFill>
                <a:latin typeface="Arial" pitchFamily="34" charset="0"/>
                <a:ea typeface="Times New Roman" pitchFamily="18" charset="0"/>
                <a:cs typeface="Arial" pitchFamily="34" charset="0"/>
              </a:rPr>
              <a:t>       between 18-24 hours (56.9%) followed by 12-18hrs (28.3%)</a:t>
            </a:r>
          </a:p>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C000"/>
                </a:solidFill>
                <a:latin typeface="Arial" pitchFamily="34" charset="0"/>
                <a:ea typeface="Times New Roman" pitchFamily="18" charset="0"/>
                <a:cs typeface="Arial" pitchFamily="34" charset="0"/>
              </a:rPr>
              <a:t>Maximum number of cases of acute poisoning was reported in May to September &amp; least in December </a:t>
            </a:r>
          </a:p>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FFC000"/>
                </a:solidFill>
                <a:latin typeface="Arial" pitchFamily="34" charset="0"/>
                <a:ea typeface="Times New Roman" pitchFamily="18" charset="0"/>
                <a:cs typeface="Arial" pitchFamily="34" charset="0"/>
              </a:rPr>
              <a:t> Majority of victims of acute poisoning (95.5%) had not received any medical help at the site of exposure</a:t>
            </a:r>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Statistically when data was analyzed to provide a logistic regression equation</a:t>
            </a:r>
            <a:r>
              <a:rPr lang="en-US" baseline="0" dirty="0" smtClean="0"/>
              <a:t> for the mode of death ,it was found that six parameters namely occupation time of incidence ,type of poison consumed ,place  of procuring and place of consuming poison were found to be statistically significant to differentiate between suicidal and non-suicidal poisoning</a:t>
            </a:r>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41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8183D18-0C96-4EC6-9579-B671D5B112AB}" type="slidenum">
              <a:rPr lang="en-US" smtClean="0"/>
              <a:pPr/>
              <a:t>10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z="1000" dirty="0" smtClean="0">
                <a:solidFill>
                  <a:srgbClr val="66FFCC"/>
                </a:solidFill>
              </a:rPr>
              <a:t>CITY OF CHANDIGARH ,SITUATED IN THE NORTH -WEST REGION OF THE COUNTRY IS THE FIRST PLANNED CITY OF POST INDEPENDENCE  INDIA</a:t>
            </a:r>
          </a:p>
          <a:p>
            <a:r>
              <a:rPr lang="en-US" sz="1000" dirty="0" smtClean="0">
                <a:solidFill>
                  <a:srgbClr val="66FFCC"/>
                </a:solidFill>
              </a:rPr>
              <a:t>IT IS THE CAPITAL TO THE  STATES OF PUNJAB AND HARYANA AND ITSELF IS A UNION TERRITORY  DIRECTLY GOVERENED BY THE GOVT. OF INDIA. </a:t>
            </a:r>
          </a:p>
          <a:p>
            <a:r>
              <a:rPr lang="en-US" sz="1000" dirty="0" smtClean="0">
                <a:solidFill>
                  <a:srgbClr val="66FFCC"/>
                </a:solidFill>
              </a:rPr>
              <a:t>ALONG WITH ADJOINING PLANNED CITIES OF PANCHKULA &amp; MOHALI</a:t>
            </a:r>
          </a:p>
          <a:p>
            <a:r>
              <a:rPr lang="en-US" sz="1050" dirty="0" smtClean="0">
                <a:solidFill>
                  <a:srgbClr val="66FFCC"/>
                </a:solidFill>
              </a:rPr>
              <a:t> </a:t>
            </a:r>
            <a:r>
              <a:rPr lang="en-US" sz="1000" dirty="0" smtClean="0">
                <a:solidFill>
                  <a:srgbClr val="66FFCC"/>
                </a:solidFill>
              </a:rPr>
              <a:t>ARE OFTEN REFERRED  AS THE TRICITY OF CHANDIGARH</a:t>
            </a:r>
            <a:endParaRPr lang="en-US" sz="1000" dirty="0" smtClean="0"/>
          </a:p>
          <a:p>
            <a:endParaRPr lang="en-US"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Acute poison victims  were 218 in</a:t>
            </a:r>
            <a:r>
              <a:rPr lang="en-US" baseline="0" dirty="0" smtClean="0"/>
              <a:t> number</a:t>
            </a:r>
            <a:r>
              <a:rPr lang="en-US" dirty="0" smtClean="0"/>
              <a:t> in the year of 2011, almost doubled in the year</a:t>
            </a:r>
            <a:r>
              <a:rPr lang="en-US" baseline="0" dirty="0" smtClean="0"/>
              <a:t> 2012 and 2.3 times in the year 2013.</a:t>
            </a:r>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was a positive correlation between the educational qualification and incidence of acute poisoning ,as the level of education increased, incidence of acute poisoning also increased</a:t>
            </a:r>
            <a:endParaRPr lang="en-US" dirty="0"/>
          </a:p>
        </p:txBody>
      </p:sp>
      <p:sp>
        <p:nvSpPr>
          <p:cNvPr id="4" name="Slide Number Placeholder 3"/>
          <p:cNvSpPr>
            <a:spLocks noGrp="1"/>
          </p:cNvSpPr>
          <p:nvPr>
            <p:ph type="sldNum" sz="quarter" idx="10"/>
          </p:nvPr>
        </p:nvSpPr>
        <p:spPr/>
        <p:txBody>
          <a:bodyPr/>
          <a:lstStyle/>
          <a:p>
            <a:fld id="{CFE4AB98-5657-4C2D-AFC7-9A60FF5A242D}"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9/24/2015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contourW="12700" prstMaterial="softEdge">
              <a:contourClr>
                <a:srgbClr val="FFFF00"/>
              </a:contourClr>
            </a:sp3d>
          </a:bodyPr>
          <a:lstStyle>
            <a:lvl1pPr>
              <a:defRPr>
                <a:solidFill>
                  <a:srgbClr val="FFFF00"/>
                </a:solidFill>
                <a:effectLst>
                  <a:outerShdw blurRad="114300" dist="101600" dir="2700000" algn="tl" rotWithShape="0">
                    <a:srgbClr val="FFFF00">
                      <a:alpha val="40000"/>
                    </a:srgbClr>
                  </a:outerShdw>
                </a:effectLs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scene3d>
              <a:camera prst="orthographicFront"/>
              <a:lightRig rig="threePt" dir="t"/>
            </a:scene3d>
            <a:sp3d prstMaterial="matte"/>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9/24/2015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43467" y="4800600"/>
            <a:ext cx="7772400" cy="762000"/>
          </a:xfrm>
        </p:spPr>
        <p:txBody>
          <a:bodyPr>
            <a:normAutofit/>
            <a:scene3d>
              <a:camera prst="orthographicFront"/>
              <a:lightRig rig="soft" dir="t">
                <a:rot lat="0" lon="0" rev="16800000"/>
              </a:lightRig>
            </a:scene3d>
            <a:sp3d contourW="12700" prstMaterial="softEdge">
              <a:extrusionClr>
                <a:srgbClr val="FFFF00"/>
              </a:extrusionClr>
              <a:contourClr>
                <a:srgbClr val="FFFF00"/>
              </a:contourClr>
            </a:sp3d>
          </a:bodyPr>
          <a:lstStyle/>
          <a:p>
            <a:pPr>
              <a:defRPr/>
            </a:pPr>
            <a:r>
              <a:rPr lang="en-US" sz="2400" dirty="0" smtClean="0">
                <a:solidFill>
                  <a:srgbClr val="FFFF00"/>
                </a:solidFill>
                <a:effectLst/>
              </a:rPr>
              <a:t>Prof.(Dr</a:t>
            </a:r>
            <a:r>
              <a:rPr lang="en-US" sz="2400" dirty="0" smtClean="0">
                <a:effectLst/>
              </a:rPr>
              <a:t>.</a:t>
            </a:r>
            <a:r>
              <a:rPr lang="en-US" sz="2400" dirty="0" smtClean="0">
                <a:solidFill>
                  <a:srgbClr val="FFFF00"/>
                </a:solidFill>
                <a:effectLst/>
              </a:rPr>
              <a:t>)Dalbir Singh </a:t>
            </a:r>
            <a:endParaRPr lang="en-US" sz="2400" dirty="0" smtClean="0">
              <a:solidFill>
                <a:srgbClr val="FFFF00"/>
              </a:solidFill>
              <a:effectLst/>
            </a:endParaRPr>
          </a:p>
        </p:txBody>
      </p:sp>
      <p:sp>
        <p:nvSpPr>
          <p:cNvPr id="41987" name="Rectangle 6"/>
          <p:cNvSpPr>
            <a:spLocks noChangeArrowheads="1"/>
          </p:cNvSpPr>
          <p:nvPr/>
        </p:nvSpPr>
        <p:spPr bwMode="auto">
          <a:xfrm>
            <a:off x="237067" y="5257800"/>
            <a:ext cx="8669867" cy="1323439"/>
          </a:xfrm>
          <a:prstGeom prst="rect">
            <a:avLst/>
          </a:prstGeom>
          <a:noFill/>
          <a:ln w="9525">
            <a:noFill/>
            <a:miter lim="800000"/>
            <a:headEnd/>
            <a:tailEnd/>
          </a:ln>
        </p:spPr>
        <p:txBody>
          <a:bodyPr wrap="square">
            <a:spAutoFit/>
          </a:bodyPr>
          <a:lstStyle/>
          <a:p>
            <a:pPr algn="ctr" eaLnBrk="0" hangingPunct="0"/>
            <a:r>
              <a:rPr lang="en-US" sz="2600" b="1" dirty="0" smtClean="0">
                <a:solidFill>
                  <a:srgbClr val="00FFFF"/>
                </a:solidFill>
                <a:latin typeface="Arial" charset="0"/>
              </a:rPr>
              <a:t> </a:t>
            </a:r>
            <a:r>
              <a:rPr lang="en-US" b="1" dirty="0" smtClean="0">
                <a:solidFill>
                  <a:srgbClr val="00FFFF"/>
                </a:solidFill>
                <a:latin typeface="Arial" charset="0"/>
              </a:rPr>
              <a:t>HEAD</a:t>
            </a:r>
          </a:p>
          <a:p>
            <a:pPr algn="ctr" eaLnBrk="0" hangingPunct="0"/>
            <a:r>
              <a:rPr lang="en-US" b="1" dirty="0" smtClean="0">
                <a:solidFill>
                  <a:srgbClr val="00FFFF"/>
                </a:solidFill>
                <a:latin typeface="Arial" charset="0"/>
              </a:rPr>
              <a:t>DEPARTMENT </a:t>
            </a:r>
            <a:r>
              <a:rPr lang="en-US" b="1" dirty="0">
                <a:solidFill>
                  <a:srgbClr val="00FFFF"/>
                </a:solidFill>
                <a:latin typeface="Arial" charset="0"/>
              </a:rPr>
              <a:t>OF FORENSIC MEDICINE </a:t>
            </a:r>
            <a:br>
              <a:rPr lang="en-US" b="1" dirty="0">
                <a:solidFill>
                  <a:srgbClr val="00FFFF"/>
                </a:solidFill>
                <a:latin typeface="Arial" charset="0"/>
              </a:rPr>
            </a:br>
            <a:r>
              <a:rPr lang="en-US" b="1" dirty="0">
                <a:solidFill>
                  <a:srgbClr val="00FFFF"/>
                </a:solidFill>
                <a:latin typeface="Arial" charset="0"/>
              </a:rPr>
              <a:t>POSTGRADUATE INSTITUTE OF MEDICAL EDUCATION &amp; RESEARCH </a:t>
            </a:r>
            <a:r>
              <a:rPr lang="en-US" b="1" dirty="0" smtClean="0">
                <a:solidFill>
                  <a:srgbClr val="00FFFF"/>
                </a:solidFill>
                <a:latin typeface="Arial" charset="0"/>
              </a:rPr>
              <a:t> </a:t>
            </a:r>
            <a:r>
              <a:rPr lang="en-US" b="1" dirty="0">
                <a:solidFill>
                  <a:srgbClr val="00FFFF"/>
                </a:solidFill>
                <a:latin typeface="Arial" charset="0"/>
              </a:rPr>
              <a:t>CHANDIGARH  (INDIA)</a:t>
            </a:r>
          </a:p>
        </p:txBody>
      </p:sp>
      <p:pic>
        <p:nvPicPr>
          <p:cNvPr id="41988" name="Picture 10" descr="pgipic3"/>
          <p:cNvPicPr>
            <a:picLocks noGrp="1" noChangeAspect="1" noChangeArrowheads="1"/>
          </p:cNvPicPr>
          <p:nvPr>
            <p:ph idx="1"/>
          </p:nvPr>
        </p:nvPicPr>
        <p:blipFill>
          <a:blip r:embed="rId3" cstate="print"/>
          <a:srcRect/>
          <a:stretch>
            <a:fillRect/>
          </a:stretch>
        </p:blipFill>
        <p:spPr>
          <a:xfrm>
            <a:off x="533400" y="1676400"/>
            <a:ext cx="8128000" cy="3048000"/>
          </a:xfrm>
          <a:ln w="57150">
            <a:solidFill>
              <a:srgbClr val="66FFCC"/>
            </a:solidFill>
          </a:ln>
        </p:spPr>
      </p:pic>
      <p:sp>
        <p:nvSpPr>
          <p:cNvPr id="6" name="Rectangle 5"/>
          <p:cNvSpPr/>
          <p:nvPr/>
        </p:nvSpPr>
        <p:spPr>
          <a:xfrm>
            <a:off x="228600" y="152400"/>
            <a:ext cx="8534400" cy="1477328"/>
          </a:xfrm>
          <a:prstGeom prst="rect">
            <a:avLst/>
          </a:prstGeom>
        </p:spPr>
        <p:txBody>
          <a:bodyPr wrap="square">
            <a:spAutoFit/>
          </a:bodyPr>
          <a:lstStyle/>
          <a:p>
            <a:pPr algn="ctr"/>
            <a:r>
              <a:rPr lang="en-US" sz="3000" b="1" dirty="0" smtClean="0">
                <a:solidFill>
                  <a:srgbClr val="FF0000"/>
                </a:solidFill>
                <a:latin typeface="Arial" pitchFamily="34" charset="0"/>
                <a:cs typeface="Arial" pitchFamily="34" charset="0"/>
              </a:rPr>
              <a:t>EXTENT AND DETERMINANTS OF COSTS OF ACUTE POISONING IN TRICITY OF CHANDIGARH-AN EXPLORATORY STUDY</a:t>
            </a:r>
            <a:endParaRPr lang="en-US" sz="30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sz="half" idx="1"/>
          </p:nvPr>
        </p:nvGraphicFramePr>
        <p:xfrm>
          <a:off x="4724400" y="0"/>
          <a:ext cx="3994856" cy="3468688"/>
        </p:xfrm>
        <a:graphic>
          <a:graphicData uri="http://schemas.openxmlformats.org/presentationml/2006/ole">
            <p:oleObj spid="_x0000_s2050" name="CorelDRAW" r:id="rId4" imgW="7516800" imgH="5801400" progId="">
              <p:embed/>
            </p:oleObj>
          </a:graphicData>
        </a:graphic>
      </p:graphicFrame>
      <p:graphicFrame>
        <p:nvGraphicFramePr>
          <p:cNvPr id="1027" name="Object 3"/>
          <p:cNvGraphicFramePr>
            <a:graphicFrameLocks noChangeAspect="1"/>
          </p:cNvGraphicFramePr>
          <p:nvPr>
            <p:ph sz="half" idx="2"/>
          </p:nvPr>
        </p:nvGraphicFramePr>
        <p:xfrm>
          <a:off x="0" y="0"/>
          <a:ext cx="5105399" cy="6324600"/>
        </p:xfrm>
        <a:graphic>
          <a:graphicData uri="http://schemas.openxmlformats.org/presentationml/2006/ole">
            <p:oleObj spid="_x0000_s2051" name="CorelDRAW!" r:id="rId5" imgW="4143960" imgH="5154120" progId="">
              <p:embed/>
            </p:oleObj>
          </a:graphicData>
        </a:graphic>
      </p:graphicFrame>
      <p:sp>
        <p:nvSpPr>
          <p:cNvPr id="1028" name="Text Box 4"/>
          <p:cNvSpPr txBox="1">
            <a:spLocks noChangeArrowheads="1"/>
          </p:cNvSpPr>
          <p:nvPr/>
        </p:nvSpPr>
        <p:spPr bwMode="auto">
          <a:xfrm>
            <a:off x="-228600" y="6324600"/>
            <a:ext cx="5791200" cy="369332"/>
          </a:xfrm>
          <a:prstGeom prst="rect">
            <a:avLst/>
          </a:prstGeom>
          <a:noFill/>
          <a:ln w="9525">
            <a:noFill/>
            <a:miter lim="800000"/>
            <a:headEnd/>
            <a:tailEnd/>
          </a:ln>
        </p:spPr>
        <p:txBody>
          <a:bodyPr wrap="square">
            <a:spAutoFit/>
          </a:bodyPr>
          <a:lstStyle/>
          <a:p>
            <a:pPr algn="ctr"/>
            <a:r>
              <a:rPr lang="en-US" sz="1800" b="1" dirty="0" smtClean="0">
                <a:solidFill>
                  <a:srgbClr val="FFFF00"/>
                </a:solidFill>
              </a:rPr>
              <a:t>TRI CITY OF CHANDIGARH (SHADED </a:t>
            </a:r>
            <a:r>
              <a:rPr lang="en-US" sz="1800" b="1" dirty="0">
                <a:solidFill>
                  <a:srgbClr val="FFFF00"/>
                </a:solidFill>
              </a:rPr>
              <a:t>AREA)</a:t>
            </a:r>
          </a:p>
        </p:txBody>
      </p:sp>
      <p:sp>
        <p:nvSpPr>
          <p:cNvPr id="1030" name="Line 7"/>
          <p:cNvSpPr>
            <a:spLocks noChangeShapeType="1"/>
          </p:cNvSpPr>
          <p:nvPr/>
        </p:nvSpPr>
        <p:spPr bwMode="auto">
          <a:xfrm>
            <a:off x="1828800" y="1371600"/>
            <a:ext cx="4953000" cy="228600"/>
          </a:xfrm>
          <a:prstGeom prst="line">
            <a:avLst/>
          </a:prstGeom>
          <a:noFill/>
          <a:ln w="76200">
            <a:solidFill>
              <a:srgbClr val="FFFF00"/>
            </a:solidFill>
            <a:round/>
            <a:headEnd/>
            <a:tailEnd type="triangle" w="med" len="med"/>
          </a:ln>
        </p:spPr>
        <p:txBody>
          <a:bodyPr/>
          <a:lstStyle/>
          <a:p>
            <a:endParaRPr lang="en-US"/>
          </a:p>
        </p:txBody>
      </p:sp>
      <p:sp>
        <p:nvSpPr>
          <p:cNvPr id="1031" name="Line 9"/>
          <p:cNvSpPr>
            <a:spLocks noChangeShapeType="1"/>
          </p:cNvSpPr>
          <p:nvPr/>
        </p:nvSpPr>
        <p:spPr bwMode="auto">
          <a:xfrm flipH="1" flipV="1">
            <a:off x="6934200" y="1676400"/>
            <a:ext cx="685800" cy="457200"/>
          </a:xfrm>
          <a:prstGeom prst="line">
            <a:avLst/>
          </a:prstGeom>
          <a:noFill/>
          <a:ln w="38100">
            <a:solidFill>
              <a:srgbClr val="FFFF00"/>
            </a:solidFill>
            <a:round/>
            <a:headEnd/>
            <a:tailEnd type="triangle" w="med" len="med"/>
          </a:ln>
        </p:spPr>
        <p:txBody>
          <a:bodyPr/>
          <a:lstStyle/>
          <a:p>
            <a:endParaRPr lang="en-US"/>
          </a:p>
        </p:txBody>
      </p:sp>
      <p:sp>
        <p:nvSpPr>
          <p:cNvPr id="1034" name="Text Box 12"/>
          <p:cNvSpPr txBox="1">
            <a:spLocks noChangeArrowheads="1"/>
          </p:cNvSpPr>
          <p:nvPr/>
        </p:nvSpPr>
        <p:spPr bwMode="auto">
          <a:xfrm>
            <a:off x="7315200" y="2057401"/>
            <a:ext cx="1646605" cy="677108"/>
          </a:xfrm>
          <a:prstGeom prst="rect">
            <a:avLst/>
          </a:prstGeom>
          <a:noFill/>
          <a:ln w="9525">
            <a:noFill/>
            <a:miter lim="800000"/>
            <a:headEnd/>
            <a:tailEnd/>
          </a:ln>
        </p:spPr>
        <p:txBody>
          <a:bodyPr wrap="square">
            <a:spAutoFit/>
          </a:bodyPr>
          <a:lstStyle/>
          <a:p>
            <a:r>
              <a:rPr lang="en-US" b="1" dirty="0" smtClean="0"/>
              <a:t>   Tricity of</a:t>
            </a:r>
          </a:p>
          <a:p>
            <a:r>
              <a:rPr lang="en-US" sz="2000" b="1" dirty="0" smtClean="0"/>
              <a:t> </a:t>
            </a:r>
            <a:r>
              <a:rPr lang="en-US" sz="1600" b="1" dirty="0" smtClean="0"/>
              <a:t>Chandigarh</a:t>
            </a:r>
            <a:endParaRPr lang="en-US" sz="2000" b="1" dirty="0"/>
          </a:p>
        </p:txBody>
      </p:sp>
      <p:sp>
        <p:nvSpPr>
          <p:cNvPr id="8" name="Rectangle 7"/>
          <p:cNvSpPr/>
          <p:nvPr/>
        </p:nvSpPr>
        <p:spPr>
          <a:xfrm>
            <a:off x="5181600" y="3276600"/>
            <a:ext cx="3962400" cy="369332"/>
          </a:xfrm>
          <a:prstGeom prst="rect">
            <a:avLst/>
          </a:prstGeom>
        </p:spPr>
        <p:txBody>
          <a:bodyPr wrap="square">
            <a:spAutoFit/>
          </a:bodyPr>
          <a:lstStyle/>
          <a:p>
            <a:r>
              <a:rPr lang="en-US" dirty="0" smtClean="0">
                <a:solidFill>
                  <a:srgbClr val="66FFCC"/>
                </a:solidFill>
              </a:rPr>
              <a:t> </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G:\map_chandigarh.jpg"/>
          <p:cNvPicPr>
            <a:picLocks noChangeAspect="1" noChangeArrowheads="1"/>
          </p:cNvPicPr>
          <p:nvPr/>
        </p:nvPicPr>
        <p:blipFill>
          <a:blip r:embed="rId2" cstate="print"/>
          <a:srcRect/>
          <a:stretch>
            <a:fillRect/>
          </a:stretch>
        </p:blipFill>
        <p:spPr bwMode="auto">
          <a:xfrm>
            <a:off x="0" y="0"/>
            <a:ext cx="9144000" cy="6259499"/>
          </a:xfrm>
          <a:prstGeom prst="rect">
            <a:avLst/>
          </a:prstGeom>
          <a:noFill/>
        </p:spPr>
      </p:pic>
      <p:sp>
        <p:nvSpPr>
          <p:cNvPr id="5" name="Rectangle 4"/>
          <p:cNvSpPr/>
          <p:nvPr/>
        </p:nvSpPr>
        <p:spPr>
          <a:xfrm>
            <a:off x="1295400" y="6248400"/>
            <a:ext cx="6629400" cy="461665"/>
          </a:xfrm>
          <a:prstGeom prst="rect">
            <a:avLst/>
          </a:prstGeom>
        </p:spPr>
        <p:txBody>
          <a:bodyPr wrap="square">
            <a:spAutoFit/>
          </a:bodyPr>
          <a:lstStyle/>
          <a:p>
            <a:pPr algn="ctr"/>
            <a:r>
              <a:rPr lang="en-US" sz="2400" b="1" dirty="0" smtClean="0">
                <a:solidFill>
                  <a:srgbClr val="FFFF00"/>
                </a:solidFill>
              </a:rPr>
              <a:t>TRICITY OF CHANDIGARH</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10136"/>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200000"/>
              </a:lnSpc>
              <a:spcBef>
                <a:spcPct val="0"/>
              </a:spcBef>
              <a:spcAft>
                <a:spcPct val="0"/>
              </a:spcAft>
              <a:buClrTx/>
              <a:buSzTx/>
              <a:buFont typeface="Wingdings" pitchFamily="2" charset="2"/>
              <a:buChar char="Ø"/>
              <a:tabLst/>
            </a:pPr>
            <a:r>
              <a:rPr kumimoji="0" lang="en-US" sz="2400" b="1" i="0" u="none" strike="noStrike" spc="50" normalizeH="0" baseline="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Arial" pitchFamily="34" charset="0"/>
                <a:ea typeface="Times New Roman" pitchFamily="18" charset="0"/>
                <a:cs typeface="Arial" pitchFamily="34" charset="0"/>
              </a:rPr>
              <a:t>Study area      :   </a:t>
            </a:r>
            <a:r>
              <a:rPr kumimoji="0" lang="en-US" sz="2400" b="1" i="0" u="none" strike="noStrike" spc="50" normalizeH="0" baseline="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Tricity of Chandigarh</a:t>
            </a:r>
          </a:p>
          <a:p>
            <a:pPr marL="0" marR="0" lvl="0" indent="457200" defTabSz="914400" rtl="0" eaLnBrk="1" fontAlgn="base" latinLnBrk="0" hangingPunct="1">
              <a:spcBef>
                <a:spcPct val="0"/>
              </a:spcBef>
              <a:spcAft>
                <a:spcPct val="0"/>
              </a:spcAft>
              <a:buClrTx/>
              <a:buSzTx/>
              <a:buFont typeface="Wingdings" pitchFamily="2" charset="2"/>
              <a:buChar char="Ø"/>
              <a:tabLst/>
            </a:pPr>
            <a:r>
              <a:rPr lang="en-US" sz="2400" b="1"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Arial" pitchFamily="34" charset="0"/>
                <a:ea typeface="Times New Roman" pitchFamily="18" charset="0"/>
                <a:cs typeface="Arial" pitchFamily="34" charset="0"/>
              </a:rPr>
              <a:t>Source of data:   </a:t>
            </a:r>
            <a:r>
              <a:rPr kumimoji="0" lang="en-US" sz="2400" b="1" i="0" u="none" strike="noStrike" spc="50" normalizeH="0" baseline="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Police /Hospital records of tri city  			</a:t>
            </a:r>
            <a:r>
              <a:rPr kumimoji="0" lang="en-US" sz="2400" b="1" i="0" u="none" strike="noStrike" spc="50" normalizeH="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    </a:t>
            </a:r>
            <a:r>
              <a:rPr kumimoji="0" lang="en-US" sz="2400" b="1" i="0" u="none" strike="noStrike" spc="50" normalizeH="0" baseline="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of </a:t>
            </a:r>
            <a:r>
              <a:rPr lang="en-US" sz="2400" b="1" spc="5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 </a:t>
            </a:r>
            <a:r>
              <a:rPr kumimoji="0" lang="en-US" sz="2400" b="1" i="0" u="none" strike="noStrike" spc="50" normalizeH="0" baseline="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Chandigarh</a:t>
            </a:r>
          </a:p>
          <a:p>
            <a:pPr marL="0" marR="0" lvl="0" indent="457200" defTabSz="914400" rtl="0" eaLnBrk="1" fontAlgn="base" latinLnBrk="0" hangingPunct="1">
              <a:spcBef>
                <a:spcPct val="0"/>
              </a:spcBef>
              <a:spcAft>
                <a:spcPct val="0"/>
              </a:spcAft>
              <a:buClrTx/>
              <a:buSzTx/>
              <a:buFont typeface="Wingdings" pitchFamily="2" charset="2"/>
              <a:buChar char="Ø"/>
              <a:tabLst/>
            </a:pPr>
            <a:r>
              <a:rPr lang="en-US" sz="2400" b="1"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Arial" pitchFamily="34" charset="0"/>
                <a:ea typeface="Times New Roman" pitchFamily="18" charset="0"/>
                <a:cs typeface="Arial" pitchFamily="34" charset="0"/>
              </a:rPr>
              <a:t>Nature of data :   </a:t>
            </a:r>
            <a:r>
              <a:rPr lang="en-US" sz="2400" b="1" spc="5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I</a:t>
            </a:r>
            <a:r>
              <a:rPr kumimoji="0" lang="en-US" sz="2400" b="1" i="0" u="none" strike="noStrike" spc="50" normalizeH="0" baseline="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nformation regarding the victims of    </a:t>
            </a:r>
          </a:p>
          <a:p>
            <a:pPr marL="0" marR="0" lvl="0" indent="457200" defTabSz="914400" rtl="0" eaLnBrk="1" fontAlgn="base" latinLnBrk="0" hangingPunct="1">
              <a:spcBef>
                <a:spcPct val="0"/>
              </a:spcBef>
              <a:spcAft>
                <a:spcPct val="0"/>
              </a:spcAft>
              <a:buClrTx/>
              <a:buSzTx/>
              <a:tabLst/>
            </a:pPr>
            <a:r>
              <a:rPr lang="en-US" sz="2400" b="1" spc="5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                             </a:t>
            </a:r>
            <a:r>
              <a:rPr kumimoji="0" lang="en-US" sz="2400" b="1" i="0" u="none" strike="noStrike" spc="50" normalizeH="0" baseline="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acute poisoning from  tri city of  </a:t>
            </a:r>
          </a:p>
          <a:p>
            <a:pPr marL="0" marR="0" lvl="0" indent="457200" defTabSz="914400" rtl="0" eaLnBrk="1" fontAlgn="base" latinLnBrk="0" hangingPunct="1">
              <a:spcBef>
                <a:spcPct val="0"/>
              </a:spcBef>
              <a:spcAft>
                <a:spcPct val="0"/>
              </a:spcAft>
              <a:buClrTx/>
              <a:buSzTx/>
              <a:tabLst/>
            </a:pPr>
            <a:r>
              <a:rPr lang="en-US" sz="2400" b="1" spc="5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                             </a:t>
            </a:r>
            <a:r>
              <a:rPr kumimoji="0" lang="en-US" sz="2400" b="1" i="0" u="none" strike="noStrike" spc="50" normalizeH="0" baseline="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Chandigarh</a:t>
            </a:r>
          </a:p>
          <a:p>
            <a:pPr marL="0" marR="0" lvl="0" indent="457200" defTabSz="914400" rtl="0" eaLnBrk="1" fontAlgn="base" latinLnBrk="0" hangingPunct="1">
              <a:lnSpc>
                <a:spcPct val="200000"/>
              </a:lnSpc>
              <a:spcBef>
                <a:spcPct val="0"/>
              </a:spcBef>
              <a:spcAft>
                <a:spcPct val="0"/>
              </a:spcAft>
              <a:buClrTx/>
              <a:buSzTx/>
              <a:buFont typeface="Wingdings" pitchFamily="2" charset="2"/>
              <a:buChar char="Ø"/>
              <a:tabLst/>
            </a:pPr>
            <a:r>
              <a:rPr lang="en-US" sz="2400" b="1"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Arial" pitchFamily="34" charset="0"/>
                <a:ea typeface="Times New Roman" pitchFamily="18" charset="0"/>
                <a:cs typeface="Arial" pitchFamily="34" charset="0"/>
              </a:rPr>
              <a:t>Reference period:</a:t>
            </a:r>
            <a:r>
              <a:rPr lang="en-US" sz="2400" b="1" spc="5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1</a:t>
            </a:r>
            <a:r>
              <a:rPr kumimoji="0" lang="en-US" sz="2400" b="1" i="0" u="none" strike="noStrike" spc="50" normalizeH="0" baseline="3000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st</a:t>
            </a:r>
            <a:r>
              <a:rPr kumimoji="0" lang="en-US" sz="2400" b="1" i="0" u="none" strike="noStrike" spc="50" normalizeH="0" baseline="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 Jan </a:t>
            </a:r>
            <a:r>
              <a:rPr kumimoji="0" lang="en-US" sz="2400" b="1" i="0" u="none" strike="noStrike" spc="50" normalizeH="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2011</a:t>
            </a:r>
            <a:r>
              <a:rPr kumimoji="0" lang="en-US" sz="2400" b="1" i="0" u="none" strike="noStrike" spc="50" normalizeH="0" baseline="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 - 31</a:t>
            </a:r>
            <a:r>
              <a:rPr kumimoji="0" lang="en-US" sz="2400" b="1" i="0" u="none" strike="noStrike" spc="50" normalizeH="0" baseline="3000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st </a:t>
            </a:r>
            <a:r>
              <a:rPr kumimoji="0" lang="en-US" sz="2400" b="1" i="0" u="none" strike="noStrike" spc="50" normalizeH="0" baseline="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Dec</a:t>
            </a:r>
            <a:r>
              <a:rPr kumimoji="0" lang="en-US" sz="2400" b="1" i="0" u="none" strike="noStrike" spc="50" normalizeH="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 </a:t>
            </a:r>
            <a:r>
              <a:rPr kumimoji="0" lang="en-US" sz="2400" b="1" i="0" u="none" strike="noStrike" spc="50" normalizeH="0" baseline="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2013</a:t>
            </a:r>
            <a:r>
              <a:rPr kumimoji="0" lang="en-US" sz="2400" b="1" i="0" u="none" strike="noStrike" spc="50" normalizeH="0" baseline="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ea typeface="Times New Roman" pitchFamily="18" charset="0"/>
                <a:cs typeface="Arial" pitchFamily="34" charset="0"/>
              </a:rPr>
              <a:t> </a:t>
            </a:r>
          </a:p>
          <a:p>
            <a:pPr marL="0" marR="0" lvl="0" indent="457200" algn="just" defTabSz="914400" rtl="0" eaLnBrk="1" fontAlgn="base" latinLnBrk="0" hangingPunct="1">
              <a:lnSpc>
                <a:spcPct val="150000"/>
              </a:lnSpc>
              <a:spcBef>
                <a:spcPct val="0"/>
              </a:spcBef>
              <a:spcAft>
                <a:spcPct val="0"/>
              </a:spcAft>
              <a:buClrTx/>
              <a:buSzTx/>
              <a:buFont typeface="Wingdings" pitchFamily="2" charset="2"/>
              <a:buChar char="Ø"/>
              <a:tabLst/>
            </a:pPr>
            <a:r>
              <a:rPr lang="en-US" sz="2400" b="1"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Arial" pitchFamily="34" charset="0"/>
                <a:ea typeface="Times New Roman" pitchFamily="18" charset="0"/>
                <a:cs typeface="Arial" pitchFamily="34" charset="0"/>
              </a:rPr>
              <a:t>Tools                :</a:t>
            </a:r>
            <a:r>
              <a:rPr lang="en-US" sz="24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ea typeface="Times New Roman" pitchFamily="18" charset="0"/>
                <a:cs typeface="Arial" pitchFamily="34" charset="0"/>
              </a:rPr>
              <a:t>   </a:t>
            </a:r>
            <a:r>
              <a:rPr lang="en-US" sz="2400" b="1" spc="5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Structured questionnaire</a:t>
            </a:r>
          </a:p>
          <a:p>
            <a:pPr marL="0" marR="0" lvl="0" indent="457200" defTabSz="914400" rtl="0" eaLnBrk="1" fontAlgn="base" latinLnBrk="0" hangingPunct="1">
              <a:spcBef>
                <a:spcPct val="0"/>
              </a:spcBef>
              <a:spcAft>
                <a:spcPct val="0"/>
              </a:spcAft>
              <a:buClrTx/>
              <a:buSzTx/>
              <a:tabLst/>
            </a:pPr>
            <a:r>
              <a:rPr lang="en-US" sz="2400" b="1" spc="5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                             Medical records and bills available 			    were   reviewed</a:t>
            </a:r>
          </a:p>
          <a:p>
            <a:pPr indent="457200" algn="just" fontAlgn="base">
              <a:lnSpc>
                <a:spcPct val="200000"/>
              </a:lnSpc>
              <a:spcBef>
                <a:spcPct val="0"/>
              </a:spcBef>
              <a:spcAft>
                <a:spcPct val="0"/>
              </a:spcAft>
              <a:buFont typeface="Wingdings" pitchFamily="2" charset="2"/>
              <a:buChar char="Ø"/>
            </a:pPr>
            <a:r>
              <a:rPr lang="en-US" sz="2400" b="1"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Arial" pitchFamily="34" charset="0"/>
                <a:ea typeface="Times New Roman" pitchFamily="18" charset="0"/>
                <a:cs typeface="Arial" pitchFamily="34" charset="0"/>
              </a:rPr>
              <a:t>Analysis          :    </a:t>
            </a:r>
            <a:r>
              <a:rPr lang="en-US" sz="2400" b="1" spc="5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latin typeface="Arial" pitchFamily="34" charset="0"/>
                <a:ea typeface="Times New Roman" pitchFamily="18" charset="0"/>
                <a:cs typeface="Arial" pitchFamily="34" charset="0"/>
              </a:rPr>
              <a:t>IBM Statistics package (SPSS 18)</a:t>
            </a:r>
          </a:p>
          <a:p>
            <a:pPr marL="0" marR="0" lvl="0" indent="457200" algn="just"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4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lang="en-US" sz="1400" dirty="0" smtClean="0">
              <a:solidFill>
                <a:srgbClr val="FFC000"/>
              </a:solidFill>
              <a:latin typeface="Arial" pitchFamily="34" charset="0"/>
              <a:cs typeface="Arial" pitchFamily="34" charset="0"/>
            </a:endParaRPr>
          </a:p>
          <a:p>
            <a:pPr marL="0" marR="0" lvl="0" indent="457200" algn="just"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rgbClr val="FFC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914399"/>
          </a:xfrm>
        </p:spPr>
        <p:txBody>
          <a:bodyPr>
            <a:normAutofit fontScale="90000"/>
            <a:scene3d>
              <a:camera prst="orthographicFront"/>
              <a:lightRig rig="soft" dir="t">
                <a:rot lat="0" lon="0" rev="17220000"/>
              </a:lightRig>
            </a:scene3d>
            <a:sp3d extrusionH="57150" contourW="12700" prstMaterial="matte">
              <a:extrusionClr>
                <a:srgbClr val="FFFF00"/>
              </a:extrusionClr>
              <a:contourClr>
                <a:srgbClr val="FFFF00"/>
              </a:contourClr>
            </a:sp3d>
          </a:bodyPr>
          <a:lstStyle/>
          <a:p>
            <a:pPr fontAlgn="base">
              <a:spcAft>
                <a:spcPct val="0"/>
              </a:spcAft>
            </a:pPr>
            <a:r>
              <a:rPr lang="en-US" sz="4000" cap="none"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
            </a:r>
            <a:br>
              <a:rPr lang="en-US" sz="4000" cap="none"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br>
            <a:r>
              <a:rPr lang="en-US" sz="4000" cap="none" spc="50" dirty="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 </a:t>
            </a:r>
            <a:r>
              <a:rPr lang="en-US" sz="4000" cap="none"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
            </a:r>
            <a:br>
              <a:rPr lang="en-US" sz="4000" cap="none"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br>
            <a:r>
              <a:rPr lang="en-US" sz="4000" cap="none"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Distribution of cost </a:t>
            </a:r>
            <a:br>
              <a:rPr lang="en-US" sz="4000" cap="none"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br>
            <a:endParaRPr lang="en-US" sz="4000" cap="none" spc="50" dirty="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endParaRPr>
          </a:p>
        </p:txBody>
      </p:sp>
      <p:sp>
        <p:nvSpPr>
          <p:cNvPr id="3" name="Subtitle 2"/>
          <p:cNvSpPr>
            <a:spLocks noGrp="1"/>
          </p:cNvSpPr>
          <p:nvPr>
            <p:ph type="subTitle" idx="1"/>
          </p:nvPr>
        </p:nvSpPr>
        <p:spPr>
          <a:xfrm>
            <a:off x="304800" y="914400"/>
            <a:ext cx="8686800" cy="5715000"/>
          </a:xfrm>
          <a:noFill/>
        </p:spPr>
        <p:txBody>
          <a:bodyPr>
            <a:noAutofit/>
          </a:bodyPr>
          <a:lstStyle/>
          <a:p>
            <a:pPr algn="just"/>
            <a:r>
              <a:rPr lang="en-US" sz="1800" b="1" spc="50" dirty="0" smtClean="0">
                <a:ln w="13500">
                  <a:solidFill>
                    <a:schemeClr val="accent1">
                      <a:shade val="2500"/>
                      <a:alpha val="6500"/>
                    </a:schemeClr>
                  </a:solidFill>
                  <a:prstDash val="solid"/>
                </a:ln>
                <a:solidFill>
                  <a:schemeClr val="accent1">
                    <a:lumMod val="60000"/>
                    <a:lumOff val="40000"/>
                  </a:schemeClr>
                </a:solidFill>
                <a:effectLst>
                  <a:innerShdw blurRad="50900" dist="38500" dir="13500000">
                    <a:srgbClr val="000000">
                      <a:alpha val="60000"/>
                    </a:srgbClr>
                  </a:innerShdw>
                </a:effectLst>
                <a:latin typeface="Arial" pitchFamily="34" charset="0"/>
                <a:cs typeface="Arial" pitchFamily="34" charset="0"/>
              </a:rPr>
              <a:t>   Cost of acute poisoning cases calculated under three categories</a:t>
            </a:r>
            <a:endParaRPr lang="en-US" sz="18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cs typeface="Arial" pitchFamily="34" charset="0"/>
            </a:endParaRPr>
          </a:p>
          <a:p>
            <a:pPr lvl="0" algn="just">
              <a:buFont typeface="Wingdings" pitchFamily="2" charset="2"/>
              <a:buChar char="Ø"/>
            </a:pPr>
            <a:r>
              <a:rPr lang="en-US" sz="18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cs typeface="Arial" pitchFamily="34" charset="0"/>
              </a:rPr>
              <a:t> </a:t>
            </a:r>
            <a:r>
              <a:rPr lang="en-US" sz="1800" b="1" spc="50" dirty="0" smtClean="0">
                <a:ln w="13500">
                  <a:solidFill>
                    <a:schemeClr val="accent1">
                      <a:shade val="2500"/>
                      <a:alpha val="6500"/>
                    </a:schemeClr>
                  </a:solidFill>
                  <a:prstDash val="solid"/>
                </a:ln>
                <a:solidFill>
                  <a:schemeClr val="accent1">
                    <a:lumMod val="40000"/>
                    <a:lumOff val="60000"/>
                  </a:schemeClr>
                </a:solidFill>
                <a:effectLst>
                  <a:innerShdw blurRad="50900" dist="38500" dir="13500000">
                    <a:srgbClr val="000000">
                      <a:alpha val="60000"/>
                    </a:srgbClr>
                  </a:innerShdw>
                </a:effectLst>
                <a:latin typeface="Arial" pitchFamily="34" charset="0"/>
                <a:cs typeface="Arial" pitchFamily="34" charset="0"/>
              </a:rPr>
              <a:t>Direct cost:</a:t>
            </a:r>
          </a:p>
          <a:p>
            <a:pPr lvl="0" algn="just"/>
            <a:r>
              <a:rPr lang="en-US" sz="18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cs typeface="Arial" pitchFamily="34" charset="0"/>
              </a:rPr>
              <a:t>                     Cost incurred on medical treatment like expenditure on    </a:t>
            </a:r>
          </a:p>
          <a:p>
            <a:pPr lvl="0" algn="just"/>
            <a:r>
              <a:rPr lang="en-US" sz="18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cs typeface="Arial" pitchFamily="34" charset="0"/>
              </a:rPr>
              <a:t>                     hospitalization, medicines and other emergency services</a:t>
            </a:r>
            <a:r>
              <a:rPr lang="en-US" sz="1800" b="1" spc="50" dirty="0" smtClean="0">
                <a:ln w="13500">
                  <a:solidFill>
                    <a:schemeClr val="accent1">
                      <a:shade val="2500"/>
                      <a:alpha val="6500"/>
                    </a:schemeClr>
                  </a:solidFill>
                  <a:prstDash val="solid"/>
                </a:ln>
                <a:solidFill>
                  <a:schemeClr val="accent1">
                    <a:lumMod val="60000"/>
                    <a:lumOff val="40000"/>
                  </a:schemeClr>
                </a:solidFill>
                <a:effectLst>
                  <a:innerShdw blurRad="50900" dist="38500" dir="13500000">
                    <a:srgbClr val="000000">
                      <a:alpha val="60000"/>
                    </a:srgbClr>
                  </a:innerShdw>
                </a:effectLst>
                <a:latin typeface="Arial" pitchFamily="34" charset="0"/>
                <a:cs typeface="Arial" pitchFamily="34" charset="0"/>
              </a:rPr>
              <a:t>.</a:t>
            </a:r>
            <a:endParaRPr lang="en-US" sz="18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cs typeface="Arial" pitchFamily="34" charset="0"/>
            </a:endParaRPr>
          </a:p>
          <a:p>
            <a:pPr lvl="0" algn="just">
              <a:buFont typeface="Wingdings" pitchFamily="2" charset="2"/>
              <a:buChar char="Ø"/>
            </a:pPr>
            <a:r>
              <a:rPr lang="en-US" sz="18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cs typeface="Arial" pitchFamily="34" charset="0"/>
              </a:rPr>
              <a:t> </a:t>
            </a:r>
            <a:r>
              <a:rPr lang="en-US" sz="1800" b="1" spc="50" dirty="0" smtClean="0">
                <a:ln w="13500">
                  <a:solidFill>
                    <a:schemeClr val="accent1">
                      <a:shade val="2500"/>
                      <a:alpha val="6500"/>
                    </a:schemeClr>
                  </a:solidFill>
                  <a:prstDash val="solid"/>
                </a:ln>
                <a:solidFill>
                  <a:schemeClr val="accent1">
                    <a:lumMod val="40000"/>
                    <a:lumOff val="60000"/>
                  </a:schemeClr>
                </a:solidFill>
                <a:effectLst>
                  <a:innerShdw blurRad="50900" dist="38500" dir="13500000">
                    <a:srgbClr val="000000">
                      <a:alpha val="60000"/>
                    </a:srgbClr>
                  </a:innerShdw>
                </a:effectLst>
                <a:latin typeface="Arial" pitchFamily="34" charset="0"/>
                <a:cs typeface="Arial" pitchFamily="34" charset="0"/>
              </a:rPr>
              <a:t>Indirect cost:</a:t>
            </a:r>
          </a:p>
          <a:p>
            <a:pPr lvl="0" algn="l"/>
            <a:r>
              <a:rPr lang="en-US" sz="18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cs typeface="Arial" pitchFamily="34" charset="0"/>
              </a:rPr>
              <a:t>                      Cost of emergency transport to the hospital and transport   	         during follow up care made by victims or their relatives  		         during treatment.  </a:t>
            </a:r>
          </a:p>
          <a:p>
            <a:pPr lvl="0" algn="just">
              <a:buFont typeface="Wingdings" pitchFamily="2" charset="2"/>
              <a:buChar char="Ø"/>
            </a:pPr>
            <a:r>
              <a:rPr lang="en-US" sz="18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cs typeface="Arial" pitchFamily="34" charset="0"/>
              </a:rPr>
              <a:t> </a:t>
            </a:r>
            <a:r>
              <a:rPr lang="en-US" sz="1800" b="1" spc="50" dirty="0" smtClean="0">
                <a:ln w="13500">
                  <a:solidFill>
                    <a:schemeClr val="accent1">
                      <a:shade val="2500"/>
                      <a:alpha val="6500"/>
                    </a:schemeClr>
                  </a:solidFill>
                  <a:prstDash val="solid"/>
                </a:ln>
                <a:solidFill>
                  <a:schemeClr val="accent1">
                    <a:lumMod val="40000"/>
                    <a:lumOff val="60000"/>
                  </a:schemeClr>
                </a:solidFill>
                <a:effectLst>
                  <a:innerShdw blurRad="50900" dist="38500" dir="13500000">
                    <a:srgbClr val="000000">
                      <a:alpha val="60000"/>
                    </a:srgbClr>
                  </a:innerShdw>
                </a:effectLst>
                <a:latin typeface="Arial" pitchFamily="34" charset="0"/>
                <a:cs typeface="Arial" pitchFamily="34" charset="0"/>
              </a:rPr>
              <a:t>Productivity cost:</a:t>
            </a:r>
          </a:p>
          <a:p>
            <a:pPr lvl="0" algn="just"/>
            <a:r>
              <a:rPr lang="en-US" sz="18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cs typeface="Arial" pitchFamily="34" charset="0"/>
              </a:rPr>
              <a:t>                      Costs refer to lost production capacity of individuals as a    </a:t>
            </a:r>
          </a:p>
          <a:p>
            <a:pPr lvl="0" algn="just"/>
            <a:r>
              <a:rPr lang="en-US" sz="18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cs typeface="Arial" pitchFamily="34" charset="0"/>
              </a:rPr>
              <a:t>                      consequence of acute poisoning divided into 2 headings</a:t>
            </a:r>
            <a:r>
              <a:rPr lang="en-US" sz="1800" b="1" spc="50" dirty="0" smtClean="0">
                <a:ln w="13500">
                  <a:solidFill>
                    <a:schemeClr val="accent1">
                      <a:shade val="2500"/>
                      <a:alpha val="6500"/>
                    </a:schemeClr>
                  </a:solidFill>
                  <a:prstDash val="solid"/>
                </a:ln>
                <a:solidFill>
                  <a:schemeClr val="accent1">
                    <a:lumMod val="75000"/>
                  </a:schemeClr>
                </a:solidFill>
                <a:effectLst>
                  <a:innerShdw blurRad="50900" dist="38500" dir="13500000">
                    <a:srgbClr val="000000">
                      <a:alpha val="60000"/>
                    </a:srgbClr>
                  </a:innerShdw>
                </a:effectLst>
                <a:latin typeface="Arial" pitchFamily="34" charset="0"/>
                <a:cs typeface="Arial" pitchFamily="34" charset="0"/>
              </a:rPr>
              <a:t>:</a:t>
            </a:r>
            <a:endParaRPr lang="en-US" sz="18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cs typeface="Arial" pitchFamily="34" charset="0"/>
            </a:endParaRPr>
          </a:p>
          <a:p>
            <a:pPr lvl="0" algn="just"/>
            <a:r>
              <a:rPr lang="en-US" sz="18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cs typeface="Arial" pitchFamily="34" charset="0"/>
              </a:rPr>
              <a:t>	</a:t>
            </a:r>
            <a:r>
              <a:rPr lang="en-US" sz="1800" b="1" spc="50" dirty="0" smtClean="0">
                <a:ln w="13500">
                  <a:solidFill>
                    <a:schemeClr val="accent1">
                      <a:shade val="2500"/>
                      <a:alpha val="6500"/>
                    </a:schemeClr>
                  </a:solidFill>
                  <a:prstDash val="solid"/>
                </a:ln>
                <a:solidFill>
                  <a:schemeClr val="accent1">
                    <a:lumMod val="40000"/>
                    <a:lumOff val="60000"/>
                  </a:schemeClr>
                </a:solidFill>
                <a:effectLst>
                  <a:innerShdw blurRad="50900" dist="38500" dir="13500000">
                    <a:srgbClr val="000000">
                      <a:alpha val="60000"/>
                    </a:srgbClr>
                  </a:innerShdw>
                </a:effectLst>
                <a:latin typeface="Arial" pitchFamily="34" charset="0"/>
                <a:cs typeface="Arial" pitchFamily="34" charset="0"/>
              </a:rPr>
              <a:t>Morbidity cost:</a:t>
            </a:r>
          </a:p>
          <a:p>
            <a:pPr lvl="0" algn="just"/>
            <a:r>
              <a:rPr lang="en-US" sz="18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cs typeface="Arial" pitchFamily="34" charset="0"/>
              </a:rPr>
              <a:t>                      Value of lost output resulting from the reduced productivity  	         including the value of lost workdays and lost housekeeping    	         days because of acute poisoning.</a:t>
            </a:r>
          </a:p>
          <a:p>
            <a:pPr lvl="0" algn="just"/>
            <a:r>
              <a:rPr lang="en-US" sz="18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cs typeface="Arial" pitchFamily="34" charset="0"/>
              </a:rPr>
              <a:t>	</a:t>
            </a:r>
            <a:r>
              <a:rPr lang="en-US" sz="1800" b="1" spc="50" dirty="0" smtClean="0">
                <a:ln w="13500">
                  <a:solidFill>
                    <a:schemeClr val="accent1">
                      <a:shade val="2500"/>
                      <a:alpha val="6500"/>
                    </a:schemeClr>
                  </a:solidFill>
                  <a:prstDash val="solid"/>
                </a:ln>
                <a:solidFill>
                  <a:schemeClr val="accent1">
                    <a:lumMod val="40000"/>
                    <a:lumOff val="60000"/>
                  </a:schemeClr>
                </a:solidFill>
                <a:effectLst>
                  <a:innerShdw blurRad="50900" dist="38500" dir="13500000">
                    <a:srgbClr val="000000">
                      <a:alpha val="60000"/>
                    </a:srgbClr>
                  </a:innerShdw>
                </a:effectLst>
                <a:latin typeface="Arial" pitchFamily="34" charset="0"/>
                <a:cs typeface="Arial" pitchFamily="34" charset="0"/>
              </a:rPr>
              <a:t>Mortality cost: </a:t>
            </a:r>
          </a:p>
          <a:p>
            <a:pPr lvl="0" algn="just"/>
            <a:r>
              <a:rPr lang="en-US" sz="1800" b="1" spc="50" dirty="0"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Arial" pitchFamily="34" charset="0"/>
                <a:cs typeface="Arial" pitchFamily="34" charset="0"/>
              </a:rPr>
              <a:t>                      Value of lost output resulting from premature death.  </a:t>
            </a:r>
          </a:p>
          <a:p>
            <a:pPr lvl="0" algn="just"/>
            <a:endParaRPr lang="en-US" sz="1600" b="1" spc="50" dirty="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Study Design </a:t>
            </a:r>
            <a:endParaRPr lang="en-US" b="1" dirty="0">
              <a:solidFill>
                <a:srgbClr val="FFFF00"/>
              </a:solidFill>
            </a:endParaRPr>
          </a:p>
        </p:txBody>
      </p:sp>
      <p:sp>
        <p:nvSpPr>
          <p:cNvPr id="6" name="Content Placeholder 5"/>
          <p:cNvSpPr>
            <a:spLocks noGrp="1"/>
          </p:cNvSpPr>
          <p:nvPr>
            <p:ph idx="1"/>
          </p:nvPr>
        </p:nvSpPr>
        <p:spPr>
          <a:xfrm>
            <a:off x="533400" y="1371600"/>
            <a:ext cx="8382000" cy="5105400"/>
          </a:xfrm>
          <a:ln w="38100">
            <a:solidFill>
              <a:schemeClr val="accent1">
                <a:lumMod val="60000"/>
                <a:lumOff val="40000"/>
              </a:schemeClr>
            </a:solidFill>
          </a:ln>
        </p:spPr>
        <p:txBody>
          <a:bodyPr>
            <a:normAutofit fontScale="25000" lnSpcReduction="20000"/>
          </a:bodyPr>
          <a:lstStyle/>
          <a:p>
            <a:pPr>
              <a:buNone/>
            </a:pPr>
            <a:r>
              <a:rPr lang="en-US" b="1" dirty="0" smtClean="0">
                <a:solidFill>
                  <a:srgbClr val="00FFFF"/>
                </a:solidFill>
              </a:rPr>
              <a:t> </a:t>
            </a:r>
          </a:p>
          <a:p>
            <a:pPr>
              <a:buNone/>
            </a:pPr>
            <a:r>
              <a:rPr lang="en-US" b="1" dirty="0" smtClean="0">
                <a:solidFill>
                  <a:srgbClr val="00FFFF"/>
                </a:solidFill>
              </a:rPr>
              <a:t> </a:t>
            </a:r>
          </a:p>
          <a:p>
            <a:pPr>
              <a:buNone/>
            </a:pPr>
            <a:r>
              <a:rPr lang="en-US" sz="5600" b="1" dirty="0" smtClean="0">
                <a:solidFill>
                  <a:srgbClr val="00FFFF"/>
                </a:solidFill>
                <a:latin typeface="Arial" pitchFamily="34" charset="0"/>
                <a:cs typeface="Arial" pitchFamily="34" charset="0"/>
              </a:rPr>
              <a:t>                                  </a:t>
            </a:r>
            <a:br>
              <a:rPr lang="en-US" sz="5600" b="1" dirty="0" smtClean="0">
                <a:solidFill>
                  <a:srgbClr val="00FFFF"/>
                </a:solidFill>
                <a:latin typeface="Arial" pitchFamily="34" charset="0"/>
                <a:cs typeface="Arial" pitchFamily="34" charset="0"/>
              </a:rPr>
            </a:br>
            <a:r>
              <a:rPr lang="en-US" sz="5600" b="1" dirty="0" smtClean="0">
                <a:solidFill>
                  <a:srgbClr val="00FFFF"/>
                </a:solidFill>
                <a:latin typeface="Arial" pitchFamily="34" charset="0"/>
                <a:cs typeface="Arial" pitchFamily="34" charset="0"/>
              </a:rPr>
              <a:t>        </a:t>
            </a:r>
          </a:p>
          <a:p>
            <a:pPr>
              <a:buNone/>
            </a:pPr>
            <a:r>
              <a:rPr lang="en-US" sz="5500" b="1" dirty="0" smtClean="0">
                <a:solidFill>
                  <a:srgbClr val="00FFFF"/>
                </a:solidFill>
                <a:latin typeface="Arial" pitchFamily="34" charset="0"/>
                <a:cs typeface="Arial" pitchFamily="34" charset="0"/>
              </a:rPr>
              <a:t>                  </a:t>
            </a:r>
          </a:p>
          <a:p>
            <a:pPr>
              <a:buNone/>
            </a:pPr>
            <a:r>
              <a:rPr lang="en-US" sz="5500" b="1" dirty="0" smtClean="0">
                <a:solidFill>
                  <a:srgbClr val="00FFFF"/>
                </a:solidFill>
                <a:latin typeface="Arial" pitchFamily="34" charset="0"/>
                <a:cs typeface="Arial" pitchFamily="34" charset="0"/>
              </a:rPr>
              <a:t>		Applied the Eligibility Criteria</a:t>
            </a:r>
          </a:p>
          <a:p>
            <a:pPr>
              <a:buNone/>
            </a:pPr>
            <a:endParaRPr lang="en-US" sz="5500" b="1" dirty="0" smtClean="0">
              <a:solidFill>
                <a:srgbClr val="00FFFF"/>
              </a:solidFill>
              <a:latin typeface="Arial" pitchFamily="34" charset="0"/>
              <a:cs typeface="Arial" pitchFamily="34" charset="0"/>
            </a:endParaRPr>
          </a:p>
          <a:p>
            <a:pPr>
              <a:buNone/>
            </a:pPr>
            <a:endParaRPr lang="en-US" sz="5500" b="1" dirty="0" smtClean="0">
              <a:solidFill>
                <a:srgbClr val="00FFFF"/>
              </a:solidFill>
              <a:latin typeface="Arial" pitchFamily="34" charset="0"/>
              <a:cs typeface="Arial" pitchFamily="34" charset="0"/>
            </a:endParaRPr>
          </a:p>
          <a:p>
            <a:pPr>
              <a:buNone/>
            </a:pPr>
            <a:r>
              <a:rPr lang="en-US" sz="5500" b="1" dirty="0" smtClean="0">
                <a:solidFill>
                  <a:srgbClr val="00FFFF"/>
                </a:solidFill>
                <a:latin typeface="Arial" pitchFamily="34" charset="0"/>
                <a:cs typeface="Arial" pitchFamily="34" charset="0"/>
              </a:rPr>
              <a:t>Resident of tricity of Chandigarh (</a:t>
            </a:r>
            <a:r>
              <a:rPr lang="en-US" sz="5500" b="1" dirty="0" smtClean="0">
                <a:solidFill>
                  <a:srgbClr val="FFC000"/>
                </a:solidFill>
                <a:latin typeface="Arial" pitchFamily="34" charset="0"/>
                <a:cs typeface="Arial" pitchFamily="34" charset="0"/>
              </a:rPr>
              <a:t>1799</a:t>
            </a:r>
            <a:r>
              <a:rPr lang="en-US" sz="5500" b="1" dirty="0" smtClean="0">
                <a:solidFill>
                  <a:srgbClr val="00FFFF"/>
                </a:solidFill>
                <a:latin typeface="Arial" pitchFamily="34" charset="0"/>
                <a:cs typeface="Arial" pitchFamily="34" charset="0"/>
              </a:rPr>
              <a:t>)	                     Not resident of tricity of Chandigarh (</a:t>
            </a:r>
            <a:r>
              <a:rPr lang="en-US" sz="5500" b="1" dirty="0" smtClean="0">
                <a:solidFill>
                  <a:srgbClr val="FFC000"/>
                </a:solidFill>
                <a:latin typeface="Arial" pitchFamily="34" charset="0"/>
                <a:cs typeface="Arial" pitchFamily="34" charset="0"/>
              </a:rPr>
              <a:t>111</a:t>
            </a:r>
            <a:r>
              <a:rPr lang="en-US" sz="5500" b="1" dirty="0" smtClean="0">
                <a:solidFill>
                  <a:srgbClr val="00FFFF"/>
                </a:solidFill>
                <a:latin typeface="Arial" pitchFamily="34" charset="0"/>
                <a:cs typeface="Arial" pitchFamily="34" charset="0"/>
              </a:rPr>
              <a:t>)    </a:t>
            </a:r>
          </a:p>
          <a:p>
            <a:pPr>
              <a:buNone/>
            </a:pPr>
            <a:r>
              <a:rPr lang="en-US" sz="5500" b="1" dirty="0" smtClean="0">
                <a:solidFill>
                  <a:srgbClr val="00FFFF"/>
                </a:solidFill>
                <a:latin typeface="Arial" pitchFamily="34" charset="0"/>
                <a:cs typeface="Arial" pitchFamily="34" charset="0"/>
              </a:rPr>
              <a:t>           (</a:t>
            </a:r>
            <a:r>
              <a:rPr lang="en-US" sz="5500" b="1" dirty="0" smtClean="0">
                <a:solidFill>
                  <a:srgbClr val="FFFF00"/>
                </a:solidFill>
                <a:latin typeface="Arial" pitchFamily="34" charset="0"/>
                <a:cs typeface="Arial" pitchFamily="34" charset="0"/>
              </a:rPr>
              <a:t>Eligible</a:t>
            </a:r>
            <a:r>
              <a:rPr lang="en-US" sz="5500" b="1" dirty="0" smtClean="0">
                <a:solidFill>
                  <a:srgbClr val="00FFFF"/>
                </a:solidFill>
                <a:latin typeface="Arial" pitchFamily="34" charset="0"/>
                <a:cs typeface="Arial" pitchFamily="34" charset="0"/>
              </a:rPr>
              <a:t>)                                                                                (</a:t>
            </a:r>
            <a:r>
              <a:rPr lang="en-US" sz="5500" b="1" dirty="0" smtClean="0">
                <a:solidFill>
                  <a:srgbClr val="FF0000"/>
                </a:solidFill>
                <a:latin typeface="Arial" pitchFamily="34" charset="0"/>
                <a:cs typeface="Arial" pitchFamily="34" charset="0"/>
              </a:rPr>
              <a:t>Not eligible, Excluded</a:t>
            </a:r>
            <a:r>
              <a:rPr lang="en-US" sz="5500" b="1" dirty="0" smtClean="0">
                <a:solidFill>
                  <a:srgbClr val="00FFFF"/>
                </a:solidFill>
                <a:latin typeface="Arial" pitchFamily="34" charset="0"/>
                <a:cs typeface="Arial" pitchFamily="34" charset="0"/>
              </a:rPr>
              <a:t>)</a:t>
            </a:r>
          </a:p>
          <a:p>
            <a:pPr>
              <a:buNone/>
            </a:pPr>
            <a:r>
              <a:rPr lang="en-US" sz="5500" b="1" dirty="0" smtClean="0">
                <a:solidFill>
                  <a:srgbClr val="00FFFF"/>
                </a:solidFill>
                <a:latin typeface="Arial" pitchFamily="34" charset="0"/>
                <a:cs typeface="Arial" pitchFamily="34" charset="0"/>
              </a:rPr>
              <a:t>	                     </a:t>
            </a:r>
          </a:p>
          <a:p>
            <a:pPr>
              <a:buNone/>
            </a:pPr>
            <a:r>
              <a:rPr lang="en-US" sz="5500" b="1" dirty="0" smtClean="0">
                <a:solidFill>
                  <a:srgbClr val="00FFFF"/>
                </a:solidFill>
                <a:latin typeface="Arial" pitchFamily="34" charset="0"/>
                <a:cs typeface="Arial" pitchFamily="34" charset="0"/>
              </a:rPr>
              <a:t>                        </a:t>
            </a:r>
          </a:p>
          <a:p>
            <a:pPr>
              <a:buNone/>
            </a:pPr>
            <a:r>
              <a:rPr lang="en-US" sz="5500" b="1" dirty="0" smtClean="0">
                <a:solidFill>
                  <a:srgbClr val="00FFFF"/>
                </a:solidFill>
                <a:latin typeface="Arial" pitchFamily="34" charset="0"/>
                <a:cs typeface="Arial" pitchFamily="34" charset="0"/>
              </a:rPr>
              <a:t> Made a list &amp; attempt was </a:t>
            </a:r>
          </a:p>
          <a:p>
            <a:pPr>
              <a:buNone/>
            </a:pPr>
            <a:r>
              <a:rPr lang="en-US" sz="5500" b="1" dirty="0" smtClean="0">
                <a:solidFill>
                  <a:srgbClr val="00FFFF"/>
                </a:solidFill>
                <a:latin typeface="Arial" pitchFamily="34" charset="0"/>
                <a:cs typeface="Arial" pitchFamily="34" charset="0"/>
              </a:rPr>
              <a:t> made to trace the victim</a:t>
            </a:r>
          </a:p>
          <a:p>
            <a:pPr>
              <a:buNone/>
            </a:pPr>
            <a:endParaRPr lang="en-US" sz="5500" b="1" dirty="0" smtClean="0">
              <a:solidFill>
                <a:srgbClr val="00FFFF"/>
              </a:solidFill>
              <a:latin typeface="Arial" pitchFamily="34" charset="0"/>
              <a:cs typeface="Arial" pitchFamily="34" charset="0"/>
            </a:endParaRPr>
          </a:p>
          <a:p>
            <a:pPr>
              <a:buNone/>
            </a:pPr>
            <a:r>
              <a:rPr lang="en-US" sz="5500" b="1" dirty="0" smtClean="0">
                <a:solidFill>
                  <a:srgbClr val="00FFFF"/>
                </a:solidFill>
                <a:latin typeface="Arial" pitchFamily="34" charset="0"/>
                <a:cs typeface="Arial" pitchFamily="34" charset="0"/>
              </a:rPr>
              <a:t> 		</a:t>
            </a:r>
          </a:p>
          <a:p>
            <a:pPr>
              <a:buNone/>
            </a:pPr>
            <a:r>
              <a:rPr lang="en-US" sz="5500" b="1" dirty="0" smtClean="0">
                <a:solidFill>
                  <a:srgbClr val="00FFFF"/>
                </a:solidFill>
                <a:latin typeface="Arial" pitchFamily="34" charset="0"/>
                <a:cs typeface="Arial" pitchFamily="34" charset="0"/>
              </a:rPr>
              <a:t> </a:t>
            </a:r>
          </a:p>
          <a:p>
            <a:pPr>
              <a:buNone/>
            </a:pPr>
            <a:endParaRPr lang="en-US" sz="5500" b="1" dirty="0" smtClean="0">
              <a:solidFill>
                <a:srgbClr val="00FFFF"/>
              </a:solidFill>
              <a:latin typeface="Arial" pitchFamily="34" charset="0"/>
              <a:cs typeface="Arial" pitchFamily="34" charset="0"/>
            </a:endParaRPr>
          </a:p>
          <a:p>
            <a:pPr>
              <a:buNone/>
            </a:pPr>
            <a:r>
              <a:rPr lang="en-US" sz="5500" b="1" dirty="0" smtClean="0">
                <a:solidFill>
                  <a:srgbClr val="00FFFF"/>
                </a:solidFill>
                <a:latin typeface="Arial" pitchFamily="34" charset="0"/>
                <a:cs typeface="Arial" pitchFamily="34" charset="0"/>
              </a:rPr>
              <a:t>    Traceable (</a:t>
            </a:r>
            <a:r>
              <a:rPr lang="en-US" sz="5500" b="1" dirty="0" smtClean="0">
                <a:solidFill>
                  <a:srgbClr val="FFC000"/>
                </a:solidFill>
                <a:latin typeface="Arial" pitchFamily="34" charset="0"/>
                <a:cs typeface="Arial" pitchFamily="34" charset="0"/>
              </a:rPr>
              <a:t>1238</a:t>
            </a:r>
            <a:r>
              <a:rPr lang="en-US" sz="5500" b="1" dirty="0" smtClean="0">
                <a:solidFill>
                  <a:srgbClr val="00FFFF"/>
                </a:solidFill>
                <a:latin typeface="Arial" pitchFamily="34" charset="0"/>
                <a:cs typeface="Arial" pitchFamily="34" charset="0"/>
              </a:rPr>
              <a:t>)	                                                   Untraceable (</a:t>
            </a:r>
            <a:r>
              <a:rPr lang="en-US" sz="5500" b="1" dirty="0" smtClean="0">
                <a:solidFill>
                  <a:srgbClr val="FFC000"/>
                </a:solidFill>
                <a:latin typeface="Arial" pitchFamily="34" charset="0"/>
                <a:cs typeface="Arial" pitchFamily="34" charset="0"/>
              </a:rPr>
              <a:t>561</a:t>
            </a:r>
            <a:r>
              <a:rPr lang="en-US" sz="5500" b="1" dirty="0" smtClean="0">
                <a:solidFill>
                  <a:srgbClr val="00FFFF"/>
                </a:solidFill>
                <a:latin typeface="Arial" pitchFamily="34" charset="0"/>
                <a:cs typeface="Arial" pitchFamily="34" charset="0"/>
              </a:rPr>
              <a:t>)</a:t>
            </a:r>
          </a:p>
          <a:p>
            <a:pPr>
              <a:buNone/>
            </a:pPr>
            <a:r>
              <a:rPr lang="en-US" sz="5500" b="1" dirty="0" smtClean="0">
                <a:solidFill>
                  <a:srgbClr val="00FFFF"/>
                </a:solidFill>
                <a:latin typeface="Arial" pitchFamily="34" charset="0"/>
                <a:cs typeface="Arial" pitchFamily="34" charset="0"/>
              </a:rPr>
              <a:t>                        </a:t>
            </a:r>
          </a:p>
          <a:p>
            <a:pPr>
              <a:buNone/>
            </a:pPr>
            <a:r>
              <a:rPr lang="en-US" sz="5500" b="1" dirty="0" smtClean="0">
                <a:solidFill>
                  <a:srgbClr val="00FFFF"/>
                </a:solidFill>
                <a:latin typeface="Arial" pitchFamily="34" charset="0"/>
                <a:cs typeface="Arial" pitchFamily="34" charset="0"/>
              </a:rPr>
              <a:t>     		</a:t>
            </a:r>
          </a:p>
          <a:p>
            <a:pPr>
              <a:buNone/>
            </a:pPr>
            <a:r>
              <a:rPr lang="en-US" sz="5500" b="1" dirty="0" smtClean="0">
                <a:solidFill>
                  <a:srgbClr val="00FFFF"/>
                </a:solidFill>
                <a:latin typeface="Arial" pitchFamily="34" charset="0"/>
                <a:cs typeface="Arial" pitchFamily="34" charset="0"/>
              </a:rPr>
              <a:t>			</a:t>
            </a:r>
          </a:p>
          <a:p>
            <a:pPr>
              <a:buNone/>
            </a:pPr>
            <a:r>
              <a:rPr lang="en-US" sz="5500" b="1" dirty="0" smtClean="0">
                <a:solidFill>
                  <a:srgbClr val="00FFFF"/>
                </a:solidFill>
                <a:latin typeface="Arial" pitchFamily="34" charset="0"/>
                <a:cs typeface="Arial" pitchFamily="34" charset="0"/>
              </a:rPr>
              <a:t>          </a:t>
            </a:r>
          </a:p>
          <a:p>
            <a:pPr>
              <a:buNone/>
            </a:pPr>
            <a:r>
              <a:rPr lang="en-US" sz="5500" b="1" dirty="0" smtClean="0">
                <a:solidFill>
                  <a:srgbClr val="00FFFF"/>
                </a:solidFill>
                <a:latin typeface="Arial" pitchFamily="34" charset="0"/>
                <a:cs typeface="Arial" pitchFamily="34" charset="0"/>
              </a:rPr>
              <a:t>  Consent given (</a:t>
            </a:r>
            <a:r>
              <a:rPr lang="en-US" sz="5500" b="1" dirty="0" smtClean="0">
                <a:solidFill>
                  <a:srgbClr val="FFC000"/>
                </a:solidFill>
                <a:latin typeface="Arial" pitchFamily="34" charset="0"/>
                <a:cs typeface="Arial" pitchFamily="34" charset="0"/>
              </a:rPr>
              <a:t>1126</a:t>
            </a:r>
            <a:r>
              <a:rPr lang="en-US" sz="5500" b="1" dirty="0" smtClean="0">
                <a:solidFill>
                  <a:srgbClr val="00FFFF"/>
                </a:solidFill>
                <a:latin typeface="Arial" pitchFamily="34" charset="0"/>
                <a:cs typeface="Arial" pitchFamily="34" charset="0"/>
              </a:rPr>
              <a:t>)		   Consent not given (</a:t>
            </a:r>
            <a:r>
              <a:rPr lang="en-US" sz="5500" b="1" dirty="0" smtClean="0">
                <a:solidFill>
                  <a:srgbClr val="FFC000"/>
                </a:solidFill>
                <a:latin typeface="Arial" pitchFamily="34" charset="0"/>
                <a:cs typeface="Arial" pitchFamily="34" charset="0"/>
              </a:rPr>
              <a:t>112</a:t>
            </a:r>
            <a:r>
              <a:rPr lang="en-US" sz="5500" b="1" dirty="0" smtClean="0">
                <a:solidFill>
                  <a:srgbClr val="00FFFF"/>
                </a:solidFill>
                <a:latin typeface="Arial" pitchFamily="34" charset="0"/>
                <a:cs typeface="Arial" pitchFamily="34" charset="0"/>
              </a:rPr>
              <a:t>)</a:t>
            </a:r>
          </a:p>
          <a:p>
            <a:pPr>
              <a:buNone/>
            </a:pPr>
            <a:r>
              <a:rPr lang="en-US" sz="5500" b="1" dirty="0" smtClean="0">
                <a:solidFill>
                  <a:srgbClr val="00FFFF"/>
                </a:solidFill>
              </a:rPr>
              <a:t>	</a:t>
            </a:r>
          </a:p>
          <a:p>
            <a:pPr>
              <a:buNone/>
            </a:pPr>
            <a:r>
              <a:rPr lang="en-US" sz="5500" b="1" dirty="0" smtClean="0">
                <a:solidFill>
                  <a:srgbClr val="00FFFF"/>
                </a:solidFill>
              </a:rPr>
              <a:t>                                                                                                                                                                      </a:t>
            </a:r>
            <a:r>
              <a:rPr lang="en-US" sz="7200" b="1" dirty="0" smtClean="0">
                <a:solidFill>
                  <a:srgbClr val="00FFFF"/>
                </a:solidFill>
              </a:rPr>
              <a:t>cont</a:t>
            </a:r>
            <a:r>
              <a:rPr lang="en-US" sz="5500" b="1" dirty="0" smtClean="0">
                <a:solidFill>
                  <a:srgbClr val="00FFFF"/>
                </a:solidFill>
              </a:rPr>
              <a:t>.			</a:t>
            </a:r>
          </a:p>
        </p:txBody>
      </p:sp>
      <p:cxnSp>
        <p:nvCxnSpPr>
          <p:cNvPr id="19" name="Straight Connector 18"/>
          <p:cNvCxnSpPr/>
          <p:nvPr/>
        </p:nvCxnSpPr>
        <p:spPr>
          <a:xfrm>
            <a:off x="1676400" y="2438400"/>
            <a:ext cx="51054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485900" y="2628900"/>
            <a:ext cx="381000" cy="1588"/>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6591300" y="2628900"/>
            <a:ext cx="381000" cy="1588"/>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1524794" y="4342606"/>
            <a:ext cx="457200" cy="1588"/>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52600" y="4572000"/>
            <a:ext cx="3962400" cy="1588"/>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752600" y="3276600"/>
            <a:ext cx="0" cy="381000"/>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1524000" y="4800600"/>
            <a:ext cx="457200" cy="1588"/>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5486400" y="4800600"/>
            <a:ext cx="457200" cy="1588"/>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752600" y="5638800"/>
            <a:ext cx="35814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1561703" y="5371703"/>
            <a:ext cx="381000" cy="794"/>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1562100" y="5828506"/>
            <a:ext cx="381000" cy="1588"/>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105400" y="5867400"/>
            <a:ext cx="457200" cy="1588"/>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477000" y="6096000"/>
            <a:ext cx="381000" cy="0"/>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6323806" y="5562600"/>
            <a:ext cx="1067594" cy="794"/>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858000" y="3962400"/>
            <a:ext cx="0" cy="1219200"/>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6363494" y="3694906"/>
            <a:ext cx="990600" cy="1588"/>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267200" y="1981200"/>
            <a:ext cx="0" cy="304800"/>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524000" y="1447800"/>
            <a:ext cx="5486400" cy="533400"/>
          </a:xfrm>
          <a:prstGeom prst="rect">
            <a:avLst/>
          </a:prstGeom>
          <a:noFill/>
          <a:ln w="57150">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rgbClr val="00FFFF"/>
                </a:solidFill>
              </a:rPr>
              <a:t>Particulars of </a:t>
            </a:r>
            <a:r>
              <a:rPr lang="en-US" sz="1600" b="1" dirty="0" smtClean="0">
                <a:solidFill>
                  <a:srgbClr val="FFC000"/>
                </a:solidFill>
              </a:rPr>
              <a:t>1910</a:t>
            </a:r>
            <a:r>
              <a:rPr lang="en-US" sz="1600" b="1" dirty="0" smtClean="0">
                <a:solidFill>
                  <a:srgbClr val="00FFFF"/>
                </a:solidFill>
              </a:rPr>
              <a:t> poisoning victims collected from Police stations/ Hospitals</a:t>
            </a:r>
            <a:endParaRPr lang="en-US" sz="1600" b="1" dirty="0">
              <a:solidFill>
                <a:srgbClr val="00FFFF"/>
              </a:solidFill>
            </a:endParaRPr>
          </a:p>
        </p:txBody>
      </p:sp>
      <p:cxnSp>
        <p:nvCxnSpPr>
          <p:cNvPr id="34" name="Straight Arrow Connector 33"/>
          <p:cNvCxnSpPr/>
          <p:nvPr/>
        </p:nvCxnSpPr>
        <p:spPr>
          <a:xfrm>
            <a:off x="6477000" y="5105400"/>
            <a:ext cx="381000" cy="0"/>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914400" y="228600"/>
            <a:ext cx="7772400" cy="6477000"/>
          </a:xfrm>
          <a:ln w="34925">
            <a:solidFill>
              <a:srgbClr val="000066"/>
            </a:solidFill>
          </a:ln>
        </p:spPr>
        <p:txBody>
          <a:bodyPr>
            <a:normAutofit fontScale="32500" lnSpcReduction="20000"/>
          </a:bodyPr>
          <a:lstStyle/>
          <a:p>
            <a:pPr>
              <a:buNone/>
            </a:pPr>
            <a:r>
              <a:rPr lang="en-US" b="1" dirty="0" smtClean="0">
                <a:latin typeface="Arial" pitchFamily="34" charset="0"/>
                <a:cs typeface="Arial" pitchFamily="34" charset="0"/>
              </a:rPr>
              <a:t>				</a:t>
            </a:r>
          </a:p>
          <a:p>
            <a:pPr>
              <a:buNone/>
            </a:pPr>
            <a:r>
              <a:rPr lang="en-US" b="1" dirty="0" smtClean="0">
                <a:latin typeface="Arial" pitchFamily="34" charset="0"/>
                <a:cs typeface="Arial" pitchFamily="34" charset="0"/>
              </a:rPr>
              <a:t>                        </a:t>
            </a:r>
          </a:p>
          <a:p>
            <a:pPr>
              <a:buNone/>
            </a:pPr>
            <a:r>
              <a:rPr lang="en-US" b="1" dirty="0" smtClean="0">
                <a:solidFill>
                  <a:srgbClr val="00FFFF"/>
                </a:solidFill>
                <a:latin typeface="Arial" pitchFamily="34" charset="0"/>
                <a:cs typeface="Arial" pitchFamily="34" charset="0"/>
              </a:rPr>
              <a:t>                                                                    </a:t>
            </a:r>
            <a:r>
              <a:rPr lang="en-US" sz="4300" b="1" dirty="0" smtClean="0">
                <a:solidFill>
                  <a:srgbClr val="00FFFF"/>
                </a:solidFill>
                <a:latin typeface="Arial" pitchFamily="34" charset="0"/>
                <a:cs typeface="Arial" pitchFamily="34" charset="0"/>
              </a:rPr>
              <a:t>Consent given (</a:t>
            </a:r>
            <a:r>
              <a:rPr lang="en-US" sz="4300" b="1" dirty="0" smtClean="0">
                <a:solidFill>
                  <a:srgbClr val="FFC000"/>
                </a:solidFill>
                <a:latin typeface="Arial" pitchFamily="34" charset="0"/>
                <a:cs typeface="Arial" pitchFamily="34" charset="0"/>
              </a:rPr>
              <a:t>1126</a:t>
            </a:r>
            <a:r>
              <a:rPr lang="en-US" sz="4300" b="1" dirty="0" smtClean="0">
                <a:solidFill>
                  <a:srgbClr val="00FFFF"/>
                </a:solidFill>
                <a:latin typeface="Arial" pitchFamily="34" charset="0"/>
                <a:cs typeface="Arial" pitchFamily="34" charset="0"/>
              </a:rPr>
              <a:t>)		</a:t>
            </a:r>
          </a:p>
          <a:p>
            <a:endParaRPr lang="en-US" sz="4300" b="1" dirty="0" smtClean="0">
              <a:solidFill>
                <a:srgbClr val="00FFFF"/>
              </a:solidFill>
              <a:latin typeface="Arial" pitchFamily="34" charset="0"/>
              <a:cs typeface="Arial" pitchFamily="34" charset="0"/>
            </a:endParaRPr>
          </a:p>
          <a:p>
            <a:pPr>
              <a:buNone/>
            </a:pPr>
            <a:r>
              <a:rPr lang="en-US" sz="4300" b="1" dirty="0" smtClean="0">
                <a:solidFill>
                  <a:srgbClr val="00FFFF"/>
                </a:solidFill>
                <a:latin typeface="Arial" pitchFamily="34" charset="0"/>
                <a:cs typeface="Arial" pitchFamily="34" charset="0"/>
              </a:rPr>
              <a:t> </a:t>
            </a:r>
          </a:p>
          <a:p>
            <a:pPr>
              <a:buNone/>
            </a:pPr>
            <a:r>
              <a:rPr lang="en-US" sz="4300" b="1" dirty="0" smtClean="0">
                <a:solidFill>
                  <a:srgbClr val="00FFFF"/>
                </a:solidFill>
                <a:latin typeface="Arial" pitchFamily="34" charset="0"/>
                <a:cs typeface="Arial" pitchFamily="34" charset="0"/>
              </a:rPr>
              <a:t>			           Status of Victim</a:t>
            </a:r>
          </a:p>
          <a:p>
            <a:pPr>
              <a:buNone/>
            </a:pPr>
            <a:endParaRPr lang="en-US" sz="4300" b="1" dirty="0" smtClean="0">
              <a:solidFill>
                <a:srgbClr val="00FFFF"/>
              </a:solidFill>
              <a:latin typeface="Arial" pitchFamily="34" charset="0"/>
              <a:cs typeface="Arial" pitchFamily="34" charset="0"/>
            </a:endParaRPr>
          </a:p>
          <a:p>
            <a:pPr>
              <a:buNone/>
            </a:pPr>
            <a:r>
              <a:rPr lang="en-US" sz="4300" b="1" dirty="0" smtClean="0">
                <a:solidFill>
                  <a:srgbClr val="00FFFF"/>
                </a:solidFill>
                <a:latin typeface="Arial" pitchFamily="34" charset="0"/>
                <a:cs typeface="Arial" pitchFamily="34" charset="0"/>
              </a:rPr>
              <a:t>	</a:t>
            </a:r>
          </a:p>
          <a:p>
            <a:pPr>
              <a:buNone/>
            </a:pPr>
            <a:r>
              <a:rPr lang="en-US" sz="4300" b="1" dirty="0" smtClean="0">
                <a:solidFill>
                  <a:srgbClr val="00FFFF"/>
                </a:solidFill>
                <a:latin typeface="Arial" pitchFamily="34" charset="0"/>
                <a:cs typeface="Arial" pitchFamily="34" charset="0"/>
              </a:rPr>
              <a:t>	</a:t>
            </a:r>
          </a:p>
          <a:p>
            <a:pPr>
              <a:buNone/>
            </a:pPr>
            <a:endParaRPr lang="en-US" sz="4300" b="1" dirty="0" smtClean="0">
              <a:solidFill>
                <a:srgbClr val="00FFFF"/>
              </a:solidFill>
              <a:latin typeface="Arial" pitchFamily="34" charset="0"/>
              <a:cs typeface="Arial" pitchFamily="34" charset="0"/>
            </a:endParaRPr>
          </a:p>
          <a:p>
            <a:pPr>
              <a:buNone/>
            </a:pPr>
            <a:endParaRPr lang="en-US" sz="4300" b="1" dirty="0" smtClean="0">
              <a:solidFill>
                <a:srgbClr val="00FFFF"/>
              </a:solidFill>
              <a:latin typeface="Arial" pitchFamily="34" charset="0"/>
              <a:cs typeface="Arial" pitchFamily="34" charset="0"/>
            </a:endParaRPr>
          </a:p>
          <a:p>
            <a:pPr>
              <a:buNone/>
            </a:pPr>
            <a:r>
              <a:rPr lang="en-US" sz="4300" b="1" dirty="0" smtClean="0">
                <a:solidFill>
                  <a:srgbClr val="00FFFF"/>
                </a:solidFill>
                <a:latin typeface="Arial" pitchFamily="34" charset="0"/>
                <a:cs typeface="Arial" pitchFamily="34" charset="0"/>
              </a:rPr>
              <a:t>Alive (</a:t>
            </a:r>
            <a:r>
              <a:rPr lang="en-US" sz="4300" b="1" dirty="0" smtClean="0">
                <a:solidFill>
                  <a:srgbClr val="FFC000"/>
                </a:solidFill>
                <a:latin typeface="Arial" pitchFamily="34" charset="0"/>
                <a:cs typeface="Arial" pitchFamily="34" charset="0"/>
              </a:rPr>
              <a:t>1042</a:t>
            </a:r>
            <a:r>
              <a:rPr lang="en-US" sz="4300" b="1" dirty="0" smtClean="0">
                <a:solidFill>
                  <a:srgbClr val="00FFFF"/>
                </a:solidFill>
                <a:latin typeface="Arial" pitchFamily="34" charset="0"/>
                <a:cs typeface="Arial" pitchFamily="34" charset="0"/>
              </a:rPr>
              <a:t>)	                                                                               Dead (</a:t>
            </a:r>
            <a:r>
              <a:rPr lang="en-US" sz="4300" b="1" dirty="0" smtClean="0">
                <a:solidFill>
                  <a:srgbClr val="FFC000"/>
                </a:solidFill>
                <a:latin typeface="Arial" pitchFamily="34" charset="0"/>
                <a:cs typeface="Arial" pitchFamily="34" charset="0"/>
              </a:rPr>
              <a:t>84</a:t>
            </a:r>
            <a:r>
              <a:rPr lang="en-US" sz="4300" b="1" dirty="0" smtClean="0">
                <a:solidFill>
                  <a:srgbClr val="00FFFF"/>
                </a:solidFill>
                <a:latin typeface="Arial" pitchFamily="34" charset="0"/>
                <a:cs typeface="Arial" pitchFamily="34" charset="0"/>
              </a:rPr>
              <a:t>)</a:t>
            </a:r>
          </a:p>
          <a:p>
            <a:pPr>
              <a:buNone/>
            </a:pPr>
            <a:r>
              <a:rPr lang="en-US" sz="4300" b="1" dirty="0" smtClean="0">
                <a:solidFill>
                  <a:srgbClr val="00FFFF"/>
                </a:solidFill>
                <a:latin typeface="Arial" pitchFamily="34" charset="0"/>
                <a:cs typeface="Arial" pitchFamily="34" charset="0"/>
              </a:rPr>
              <a:t> </a:t>
            </a:r>
          </a:p>
          <a:p>
            <a:pPr>
              <a:buNone/>
            </a:pPr>
            <a:endParaRPr lang="en-US" sz="4300" b="1" dirty="0" smtClean="0">
              <a:solidFill>
                <a:srgbClr val="00FFFF"/>
              </a:solidFill>
              <a:latin typeface="Arial" pitchFamily="34" charset="0"/>
              <a:cs typeface="Arial" pitchFamily="34" charset="0"/>
            </a:endParaRPr>
          </a:p>
          <a:p>
            <a:pPr>
              <a:buNone/>
            </a:pPr>
            <a:r>
              <a:rPr lang="en-US" sz="4300" b="1" dirty="0" smtClean="0">
                <a:solidFill>
                  <a:srgbClr val="00FFFF"/>
                </a:solidFill>
                <a:latin typeface="Arial" pitchFamily="34" charset="0"/>
                <a:cs typeface="Arial" pitchFamily="34" charset="0"/>
              </a:rPr>
              <a:t> Interview of Victim (</a:t>
            </a:r>
            <a:r>
              <a:rPr lang="en-US" sz="4300" b="1" dirty="0" smtClean="0">
                <a:solidFill>
                  <a:srgbClr val="FFC000"/>
                </a:solidFill>
                <a:latin typeface="Arial" pitchFamily="34" charset="0"/>
                <a:cs typeface="Arial" pitchFamily="34" charset="0"/>
              </a:rPr>
              <a:t>398</a:t>
            </a:r>
            <a:r>
              <a:rPr lang="en-US" sz="4300" b="1" dirty="0" smtClean="0">
                <a:solidFill>
                  <a:srgbClr val="00FFFF"/>
                </a:solidFill>
                <a:latin typeface="Arial" pitchFamily="34" charset="0"/>
                <a:cs typeface="Arial" pitchFamily="34" charset="0"/>
              </a:rPr>
              <a:t>), Family (</a:t>
            </a:r>
            <a:r>
              <a:rPr lang="en-US" sz="4300" b="1" dirty="0" smtClean="0">
                <a:solidFill>
                  <a:srgbClr val="FFC000"/>
                </a:solidFill>
                <a:latin typeface="Arial" pitchFamily="34" charset="0"/>
                <a:cs typeface="Arial" pitchFamily="34" charset="0"/>
              </a:rPr>
              <a:t>447</a:t>
            </a:r>
            <a:r>
              <a:rPr lang="en-US" sz="4300" b="1" dirty="0" smtClean="0">
                <a:solidFill>
                  <a:srgbClr val="00FFFF"/>
                </a:solidFill>
                <a:latin typeface="Arial" pitchFamily="34" charset="0"/>
                <a:cs typeface="Arial" pitchFamily="34" charset="0"/>
              </a:rPr>
              <a:t>) &amp; Relative (</a:t>
            </a:r>
            <a:r>
              <a:rPr lang="en-US" sz="4300" b="1" dirty="0" smtClean="0">
                <a:solidFill>
                  <a:srgbClr val="FFC000"/>
                </a:solidFill>
                <a:latin typeface="Arial" pitchFamily="34" charset="0"/>
                <a:cs typeface="Arial" pitchFamily="34" charset="0"/>
              </a:rPr>
              <a:t>197</a:t>
            </a:r>
            <a:r>
              <a:rPr lang="en-US" sz="4300" b="1" dirty="0" smtClean="0">
                <a:solidFill>
                  <a:srgbClr val="00FFFF"/>
                </a:solidFill>
                <a:latin typeface="Arial" pitchFamily="34" charset="0"/>
                <a:cs typeface="Arial" pitchFamily="34" charset="0"/>
              </a:rPr>
              <a:t>)             Interview Family (</a:t>
            </a:r>
            <a:r>
              <a:rPr lang="en-US" sz="4300" b="1" dirty="0" smtClean="0">
                <a:solidFill>
                  <a:srgbClr val="FFC000"/>
                </a:solidFill>
                <a:latin typeface="Arial" pitchFamily="34" charset="0"/>
                <a:cs typeface="Arial" pitchFamily="34" charset="0"/>
              </a:rPr>
              <a:t>84</a:t>
            </a:r>
            <a:r>
              <a:rPr lang="en-US" sz="4300" b="1" dirty="0" smtClean="0">
                <a:solidFill>
                  <a:srgbClr val="00FFFF"/>
                </a:solidFill>
                <a:latin typeface="Arial" pitchFamily="34" charset="0"/>
                <a:cs typeface="Arial" pitchFamily="34" charset="0"/>
              </a:rPr>
              <a:t>)</a:t>
            </a:r>
          </a:p>
          <a:p>
            <a:pPr>
              <a:buNone/>
            </a:pPr>
            <a:r>
              <a:rPr lang="en-US" sz="4300" b="1" dirty="0" smtClean="0">
                <a:solidFill>
                  <a:srgbClr val="00FFFF"/>
                </a:solidFill>
                <a:latin typeface="Arial" pitchFamily="34" charset="0"/>
                <a:cs typeface="Arial" pitchFamily="34" charset="0"/>
              </a:rPr>
              <a:t>            </a:t>
            </a:r>
          </a:p>
          <a:p>
            <a:pPr>
              <a:buNone/>
            </a:pPr>
            <a:endParaRPr lang="en-US" sz="4300" b="1" dirty="0" smtClean="0">
              <a:solidFill>
                <a:srgbClr val="00FFFF"/>
              </a:solidFill>
              <a:latin typeface="Arial" pitchFamily="34" charset="0"/>
              <a:cs typeface="Arial" pitchFamily="34" charset="0"/>
            </a:endParaRPr>
          </a:p>
          <a:p>
            <a:pPr>
              <a:buNone/>
            </a:pPr>
            <a:r>
              <a:rPr lang="en-US" sz="4300" b="1" dirty="0" smtClean="0">
                <a:solidFill>
                  <a:srgbClr val="00FFFF"/>
                </a:solidFill>
                <a:latin typeface="Arial" pitchFamily="34" charset="0"/>
                <a:cs typeface="Arial" pitchFamily="34" charset="0"/>
              </a:rPr>
              <a:t> </a:t>
            </a:r>
          </a:p>
          <a:p>
            <a:pPr>
              <a:buNone/>
            </a:pPr>
            <a:r>
              <a:rPr lang="en-US" sz="4300" b="1" dirty="0" smtClean="0">
                <a:solidFill>
                  <a:srgbClr val="00FFFF"/>
                </a:solidFill>
                <a:latin typeface="Arial" pitchFamily="34" charset="0"/>
                <a:cs typeface="Arial" pitchFamily="34" charset="0"/>
              </a:rPr>
              <a:t>		                      Distribution of Cost</a:t>
            </a:r>
          </a:p>
          <a:p>
            <a:pPr>
              <a:buNone/>
            </a:pPr>
            <a:r>
              <a:rPr lang="en-US" sz="4300" b="1" dirty="0" smtClean="0">
                <a:solidFill>
                  <a:srgbClr val="00FFFF"/>
                </a:solidFill>
                <a:latin typeface="Arial" pitchFamily="34" charset="0"/>
                <a:cs typeface="Arial" pitchFamily="34" charset="0"/>
              </a:rPr>
              <a:t>			</a:t>
            </a:r>
            <a:br>
              <a:rPr lang="en-US" sz="4300" b="1" dirty="0" smtClean="0">
                <a:solidFill>
                  <a:srgbClr val="00FFFF"/>
                </a:solidFill>
                <a:latin typeface="Arial" pitchFamily="34" charset="0"/>
                <a:cs typeface="Arial" pitchFamily="34" charset="0"/>
              </a:rPr>
            </a:br>
            <a:endParaRPr lang="en-US" sz="4300" b="1" dirty="0" smtClean="0">
              <a:solidFill>
                <a:srgbClr val="00FFFF"/>
              </a:solidFill>
              <a:latin typeface="Arial" pitchFamily="34" charset="0"/>
              <a:cs typeface="Arial" pitchFamily="34" charset="0"/>
            </a:endParaRPr>
          </a:p>
          <a:p>
            <a:pPr>
              <a:buNone/>
            </a:pPr>
            <a:r>
              <a:rPr lang="en-US" sz="4300" b="1" dirty="0" smtClean="0">
                <a:solidFill>
                  <a:srgbClr val="00FFFF"/>
                </a:solidFill>
                <a:latin typeface="Arial" pitchFamily="34" charset="0"/>
                <a:cs typeface="Arial" pitchFamily="34" charset="0"/>
              </a:rPr>
              <a:t>Direct Cost	               Indirect Cost                                   Productivity Cost </a:t>
            </a:r>
          </a:p>
          <a:p>
            <a:pPr>
              <a:buNone/>
            </a:pPr>
            <a:r>
              <a:rPr lang="en-US" sz="4300" b="1" dirty="0" smtClean="0">
                <a:solidFill>
                  <a:srgbClr val="00FFFF"/>
                </a:solidFill>
                <a:latin typeface="Arial" pitchFamily="34" charset="0"/>
                <a:cs typeface="Arial" pitchFamily="34" charset="0"/>
              </a:rPr>
              <a:t>( </a:t>
            </a:r>
            <a:r>
              <a:rPr lang="en-US" sz="4300" b="1" dirty="0" smtClean="0">
                <a:solidFill>
                  <a:srgbClr val="FFC000"/>
                </a:solidFill>
                <a:latin typeface="Arial" pitchFamily="34" charset="0"/>
                <a:cs typeface="Arial" pitchFamily="34" charset="0"/>
              </a:rPr>
              <a:t>$. </a:t>
            </a:r>
            <a:r>
              <a:rPr lang="en-US" sz="4900" b="1" dirty="0" smtClean="0">
                <a:solidFill>
                  <a:srgbClr val="FF0000"/>
                </a:solidFill>
              </a:rPr>
              <a:t>82,377.65 </a:t>
            </a:r>
            <a:r>
              <a:rPr lang="en-US" sz="4300" b="1" dirty="0" smtClean="0">
                <a:solidFill>
                  <a:srgbClr val="00FFFF"/>
                </a:solidFill>
                <a:latin typeface="Arial" pitchFamily="34" charset="0"/>
                <a:cs typeface="Arial" pitchFamily="34" charset="0"/>
              </a:rPr>
              <a:t>)                       ( </a:t>
            </a:r>
            <a:r>
              <a:rPr lang="en-US" sz="4900" b="1" dirty="0" smtClean="0">
                <a:solidFill>
                  <a:srgbClr val="FFC000"/>
                </a:solidFill>
                <a:latin typeface="Arial" pitchFamily="34" charset="0"/>
                <a:cs typeface="Arial" pitchFamily="34" charset="0"/>
              </a:rPr>
              <a:t>$.</a:t>
            </a:r>
            <a:r>
              <a:rPr lang="en-US" sz="4900" b="1" dirty="0" smtClean="0">
                <a:solidFill>
                  <a:srgbClr val="FF0000"/>
                </a:solidFill>
                <a:latin typeface="Arial" pitchFamily="34" charset="0"/>
                <a:cs typeface="Arial" pitchFamily="34" charset="0"/>
              </a:rPr>
              <a:t> 13,391.03</a:t>
            </a:r>
            <a:r>
              <a:rPr lang="en-US" sz="4300" b="1" dirty="0" smtClean="0">
                <a:solidFill>
                  <a:srgbClr val="FF0000"/>
                </a:solidFill>
                <a:latin typeface="Arial" pitchFamily="34" charset="0"/>
                <a:cs typeface="Arial" pitchFamily="34" charset="0"/>
              </a:rPr>
              <a:t> </a:t>
            </a:r>
            <a:r>
              <a:rPr lang="en-US" sz="4300" b="1" dirty="0" smtClean="0">
                <a:solidFill>
                  <a:srgbClr val="00FFFF"/>
                </a:solidFill>
                <a:latin typeface="Arial" pitchFamily="34" charset="0"/>
                <a:cs typeface="Arial" pitchFamily="34" charset="0"/>
              </a:rPr>
              <a:t>)                                ( </a:t>
            </a:r>
            <a:r>
              <a:rPr lang="en-US" sz="4900" b="1" dirty="0" smtClean="0">
                <a:solidFill>
                  <a:srgbClr val="FFC000"/>
                </a:solidFill>
                <a:latin typeface="Arial" pitchFamily="34" charset="0"/>
                <a:cs typeface="Arial" pitchFamily="34" charset="0"/>
              </a:rPr>
              <a:t>$.</a:t>
            </a:r>
            <a:r>
              <a:rPr lang="en-US" sz="4900" b="1" dirty="0" smtClean="0">
                <a:solidFill>
                  <a:srgbClr val="FF0000"/>
                </a:solidFill>
                <a:latin typeface="Arial" pitchFamily="34" charset="0"/>
                <a:cs typeface="Arial" pitchFamily="34" charset="0"/>
              </a:rPr>
              <a:t> 5,599872.77</a:t>
            </a:r>
            <a:r>
              <a:rPr lang="en-US" sz="4300" b="1" dirty="0" smtClean="0">
                <a:solidFill>
                  <a:srgbClr val="FF0000"/>
                </a:solidFill>
                <a:latin typeface="Arial" pitchFamily="34" charset="0"/>
                <a:cs typeface="Arial" pitchFamily="34" charset="0"/>
              </a:rPr>
              <a:t> </a:t>
            </a:r>
            <a:r>
              <a:rPr lang="en-US" sz="4300" b="1" dirty="0" smtClean="0">
                <a:solidFill>
                  <a:srgbClr val="00FFFF"/>
                </a:solidFill>
                <a:latin typeface="Arial" pitchFamily="34" charset="0"/>
                <a:cs typeface="Arial" pitchFamily="34" charset="0"/>
              </a:rPr>
              <a:t>)</a:t>
            </a:r>
          </a:p>
          <a:p>
            <a:pPr>
              <a:buNone/>
            </a:pPr>
            <a:r>
              <a:rPr lang="en-US" sz="4300" b="1" dirty="0" smtClean="0">
                <a:solidFill>
                  <a:srgbClr val="00FFFF"/>
                </a:solidFill>
                <a:latin typeface="Arial" pitchFamily="34" charset="0"/>
                <a:cs typeface="Arial" pitchFamily="34" charset="0"/>
              </a:rPr>
              <a:t>                                             </a:t>
            </a:r>
          </a:p>
          <a:p>
            <a:pPr>
              <a:buNone/>
            </a:pPr>
            <a:r>
              <a:rPr lang="en-US" sz="4300" b="1" dirty="0" smtClean="0">
                <a:solidFill>
                  <a:srgbClr val="00FFFF"/>
                </a:solidFill>
                <a:latin typeface="Arial" pitchFamily="34" charset="0"/>
                <a:cs typeface="Arial" pitchFamily="34" charset="0"/>
              </a:rPr>
              <a:t>                                                    </a:t>
            </a:r>
          </a:p>
          <a:p>
            <a:pPr>
              <a:buNone/>
            </a:pPr>
            <a:r>
              <a:rPr lang="en-US" sz="4300" b="1" dirty="0" smtClean="0">
                <a:solidFill>
                  <a:srgbClr val="00FFFF"/>
                </a:solidFill>
                <a:latin typeface="Arial" pitchFamily="34" charset="0"/>
                <a:cs typeface="Arial" pitchFamily="34" charset="0"/>
              </a:rPr>
              <a:t>                                                       </a:t>
            </a:r>
          </a:p>
          <a:p>
            <a:pPr>
              <a:buNone/>
            </a:pPr>
            <a:r>
              <a:rPr lang="en-US" sz="4300" b="1" dirty="0" smtClean="0">
                <a:solidFill>
                  <a:srgbClr val="00FFFF"/>
                </a:solidFill>
                <a:latin typeface="Arial" pitchFamily="34" charset="0"/>
                <a:cs typeface="Arial" pitchFamily="34" charset="0"/>
              </a:rPr>
              <a:t>                                                     </a:t>
            </a:r>
          </a:p>
          <a:p>
            <a:pPr>
              <a:buNone/>
            </a:pPr>
            <a:r>
              <a:rPr lang="en-US" sz="4300" b="1" dirty="0" smtClean="0">
                <a:solidFill>
                  <a:srgbClr val="00FFFF"/>
                </a:solidFill>
                <a:latin typeface="Arial" pitchFamily="34" charset="0"/>
                <a:cs typeface="Arial" pitchFamily="34" charset="0"/>
              </a:rPr>
              <a:t>                                        Total Cost (</a:t>
            </a:r>
            <a:r>
              <a:rPr lang="en-US" sz="4300" b="1" dirty="0" smtClean="0">
                <a:solidFill>
                  <a:srgbClr val="FFC000"/>
                </a:solidFill>
                <a:latin typeface="Arial" pitchFamily="34" charset="0"/>
                <a:cs typeface="Arial" pitchFamily="34" charset="0"/>
              </a:rPr>
              <a:t>$. </a:t>
            </a:r>
            <a:r>
              <a:rPr lang="en-US" sz="4300" b="1" dirty="0" smtClean="0">
                <a:solidFill>
                  <a:srgbClr val="FF0000"/>
                </a:solidFill>
                <a:latin typeface="Arial" pitchFamily="34" charset="0"/>
                <a:cs typeface="Arial" pitchFamily="34" charset="0"/>
              </a:rPr>
              <a:t>5,695641.45 </a:t>
            </a:r>
            <a:r>
              <a:rPr lang="en-US" sz="4300" b="1" dirty="0" smtClean="0">
                <a:solidFill>
                  <a:srgbClr val="00FFFF"/>
                </a:solidFill>
                <a:latin typeface="Arial" pitchFamily="34" charset="0"/>
                <a:cs typeface="Arial" pitchFamily="34" charset="0"/>
              </a:rPr>
              <a:t>)</a:t>
            </a:r>
          </a:p>
          <a:p>
            <a:pPr>
              <a:buNone/>
            </a:pPr>
            <a:r>
              <a:rPr lang="en-US" sz="4300" b="1" dirty="0" smtClean="0">
                <a:solidFill>
                  <a:srgbClr val="00FFFF"/>
                </a:solidFill>
              </a:rPr>
              <a:t> </a:t>
            </a:r>
          </a:p>
          <a:p>
            <a:endParaRPr lang="en-US" b="1" dirty="0"/>
          </a:p>
        </p:txBody>
      </p:sp>
      <p:cxnSp>
        <p:nvCxnSpPr>
          <p:cNvPr id="5" name="Straight Arrow Connector 4"/>
          <p:cNvCxnSpPr/>
          <p:nvPr/>
        </p:nvCxnSpPr>
        <p:spPr>
          <a:xfrm rot="5400000">
            <a:off x="3848100" y="952500"/>
            <a:ext cx="381000" cy="1588"/>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1181894" y="2857500"/>
            <a:ext cx="380206" cy="794"/>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781800" y="2894806"/>
            <a:ext cx="456406" cy="794"/>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71600" y="1905000"/>
            <a:ext cx="5638800" cy="1588"/>
          </a:xfrm>
          <a:prstGeom prst="line">
            <a:avLst/>
          </a:prstGeom>
          <a:ln w="349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1143000" y="2133600"/>
            <a:ext cx="457200" cy="1588"/>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781800" y="2133600"/>
            <a:ext cx="457200" cy="1588"/>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71600" y="3581400"/>
            <a:ext cx="5638800" cy="1588"/>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219200" y="3428206"/>
            <a:ext cx="304800" cy="1588"/>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6858000" y="3428206"/>
            <a:ext cx="304800" cy="1588"/>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3772694" y="3771106"/>
            <a:ext cx="381000" cy="1588"/>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71600" y="4191000"/>
            <a:ext cx="5638800" cy="1588"/>
          </a:xfrm>
          <a:prstGeom prst="line">
            <a:avLst/>
          </a:prstGeom>
          <a:ln w="349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1181100" y="4381500"/>
            <a:ext cx="381000" cy="1588"/>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772694" y="4381500"/>
            <a:ext cx="380206" cy="794"/>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6819900" y="4381500"/>
            <a:ext cx="381000" cy="1588"/>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4038600" y="4953000"/>
            <a:ext cx="2819400" cy="762000"/>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524000" y="4953000"/>
            <a:ext cx="2362200" cy="762000"/>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3619500" y="5295900"/>
            <a:ext cx="685800" cy="1588"/>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3810000" y="1676400"/>
            <a:ext cx="457200" cy="1588"/>
          </a:xfrm>
          <a:prstGeom prst="straightConnector1">
            <a:avLst/>
          </a:prstGeom>
          <a:ln w="349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lstStyle/>
          <a:p>
            <a:r>
              <a:rPr lang="en-US" sz="6000"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Arial" pitchFamily="34" charset="0"/>
                <a:cs typeface="Arial" pitchFamily="34" charset="0"/>
              </a:rPr>
              <a:t>RESULTS</a:t>
            </a:r>
            <a:endParaRPr lang="en-US" sz="6000" spc="50" dirty="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4140382270"/>
              </p:ext>
            </p:extLst>
          </p:nvPr>
        </p:nvGraphicFramePr>
        <p:xfrm>
          <a:off x="304800" y="1219200"/>
          <a:ext cx="84582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33400" y="646093"/>
            <a:ext cx="8153400" cy="954107"/>
          </a:xfrm>
          <a:prstGeom prst="rect">
            <a:avLst/>
          </a:prstGeom>
        </p:spPr>
        <p:txBody>
          <a:bodyPr wrap="square">
            <a:spAutoFit/>
          </a:bodyPr>
          <a:lstStyle/>
          <a:p>
            <a:pPr algn="ctr">
              <a:defRPr sz="1600" b="1" i="0" u="none" strike="noStrike" kern="1200" baseline="0">
                <a:solidFill>
                  <a:prstClr val="white"/>
                </a:solidFill>
                <a:latin typeface="+mn-lt"/>
                <a:ea typeface="+mn-ea"/>
                <a:cs typeface="+mn-cs"/>
              </a:defRPr>
            </a:pPr>
            <a:r>
              <a:rPr lang="en-US" sz="2000" dirty="0" smtClean="0">
                <a:solidFill>
                  <a:srgbClr val="FFFF00"/>
                </a:solidFill>
              </a:rPr>
              <a:t>YEAR WISE DISTRIBUTION OF  ACUTE POISONING VICTIMS </a:t>
            </a:r>
          </a:p>
          <a:p>
            <a:pPr algn="ctr">
              <a:defRPr sz="1600" b="1" i="0" u="none" strike="noStrike" kern="1200" baseline="0">
                <a:solidFill>
                  <a:prstClr val="white"/>
                </a:solidFill>
                <a:latin typeface="+mn-lt"/>
                <a:ea typeface="+mn-ea"/>
                <a:cs typeface="+mn-cs"/>
              </a:defRPr>
            </a:pPr>
            <a:r>
              <a:rPr lang="en-US" sz="2000" dirty="0" smtClean="0">
                <a:solidFill>
                  <a:srgbClr val="FFFF00"/>
                </a:solidFill>
              </a:rPr>
              <a:t>(N=1126)</a:t>
            </a:r>
          </a:p>
          <a:p>
            <a:pPr algn="ctr">
              <a:defRPr sz="1600" b="1" i="0" u="none" strike="noStrike" kern="1200" baseline="0">
                <a:solidFill>
                  <a:prstClr val="white"/>
                </a:solidFill>
                <a:latin typeface="+mn-lt"/>
                <a:ea typeface="+mn-ea"/>
                <a:cs typeface="+mn-cs"/>
              </a:defRPr>
            </a:pPr>
            <a:endParaRPr lang="en-US"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998031307"/>
              </p:ext>
            </p:extLst>
          </p:nvPr>
        </p:nvGraphicFramePr>
        <p:xfrm>
          <a:off x="304800" y="381000"/>
          <a:ext cx="8610600" cy="57451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spc="50" dirty="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Age and sex wise distribution of acute poisoning victims</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246833715"/>
              </p:ext>
            </p:extLst>
          </p:nvPr>
        </p:nvGraphicFramePr>
        <p:xfrm>
          <a:off x="457200" y="1981200"/>
          <a:ext cx="8229600" cy="4038600"/>
        </p:xfrm>
        <a:graphic>
          <a:graphicData uri="http://schemas.openxmlformats.org/drawingml/2006/table">
            <a:tbl>
              <a:tblPr firstRow="1" bandRow="1">
                <a:tableStyleId>{5940675A-B579-460E-94D1-54222C63F5DA}</a:tableStyleId>
              </a:tblPr>
              <a:tblGrid>
                <a:gridCol w="1143000"/>
                <a:gridCol w="1143000"/>
                <a:gridCol w="2651760"/>
                <a:gridCol w="1645920"/>
                <a:gridCol w="1645920"/>
              </a:tblGrid>
              <a:tr h="336550">
                <a:tc rowSpan="2" gridSpan="2">
                  <a:txBody>
                    <a:bodyPr/>
                    <a:lstStyle/>
                    <a:p>
                      <a:pPr marL="38100" marR="38100" algn="ctr">
                        <a:lnSpc>
                          <a:spcPct val="115000"/>
                        </a:lnSpc>
                        <a:spcBef>
                          <a:spcPts val="0"/>
                        </a:spcBef>
                        <a:spcAft>
                          <a:spcPts val="0"/>
                        </a:spcAft>
                      </a:pPr>
                      <a:r>
                        <a:rPr kumimoji="0" lang="en-US" sz="1800" kern="1200" dirty="0">
                          <a:solidFill>
                            <a:srgbClr val="00FFFF"/>
                          </a:solidFill>
                        </a:rPr>
                        <a:t>Age in years </a:t>
                      </a:r>
                      <a:endParaRPr kumimoji="0" lang="en-US" sz="1800" kern="1200" dirty="0">
                        <a:solidFill>
                          <a:srgbClr val="00FFFF"/>
                        </a:solidFill>
                        <a:latin typeface="+mn-lt"/>
                        <a:ea typeface="+mn-ea"/>
                        <a:cs typeface="+mn-cs"/>
                      </a:endParaRPr>
                    </a:p>
                  </a:txBody>
                  <a:tcPr marL="0" marR="0" marT="0" marB="0" anchor="ctr"/>
                </a:tc>
                <a:tc rowSpan="2" hMerge="1">
                  <a:txBody>
                    <a:bodyPr/>
                    <a:lstStyle/>
                    <a:p>
                      <a:endParaRPr lang="en-US"/>
                    </a:p>
                  </a:txBody>
                  <a:tcPr/>
                </a:tc>
                <a:tc gridSpan="2">
                  <a:txBody>
                    <a:bodyPr/>
                    <a:lstStyle/>
                    <a:p>
                      <a:pPr marL="38100" marR="38100" algn="ctr">
                        <a:lnSpc>
                          <a:spcPct val="115000"/>
                        </a:lnSpc>
                        <a:spcBef>
                          <a:spcPts val="0"/>
                        </a:spcBef>
                        <a:spcAft>
                          <a:spcPts val="0"/>
                        </a:spcAft>
                      </a:pPr>
                      <a:r>
                        <a:rPr kumimoji="0" lang="en-US" sz="1800" kern="1200" dirty="0">
                          <a:solidFill>
                            <a:srgbClr val="00FFFF"/>
                          </a:solidFill>
                        </a:rPr>
                        <a:t>Sex</a:t>
                      </a:r>
                      <a:endParaRPr kumimoji="0" lang="en-US" sz="1800" kern="1200" dirty="0">
                        <a:solidFill>
                          <a:srgbClr val="00FFFF"/>
                        </a:solidFill>
                        <a:latin typeface="+mn-lt"/>
                        <a:ea typeface="+mn-ea"/>
                        <a:cs typeface="+mn-cs"/>
                      </a:endParaRPr>
                    </a:p>
                  </a:txBody>
                  <a:tcPr marL="0" marR="0" marT="0" marB="0" anchor="ctr"/>
                </a:tc>
                <a:tc hMerge="1">
                  <a:txBody>
                    <a:bodyPr/>
                    <a:lstStyle/>
                    <a:p>
                      <a:endParaRPr lang="en-US"/>
                    </a:p>
                  </a:txBody>
                  <a:tcPr/>
                </a:tc>
                <a:tc rowSpan="2">
                  <a:txBody>
                    <a:bodyPr/>
                    <a:lstStyle/>
                    <a:p>
                      <a:pPr marL="38100" marR="38100" algn="ctr">
                        <a:lnSpc>
                          <a:spcPct val="115000"/>
                        </a:lnSpc>
                        <a:spcBef>
                          <a:spcPts val="0"/>
                        </a:spcBef>
                        <a:spcAft>
                          <a:spcPts val="0"/>
                        </a:spcAft>
                      </a:pPr>
                      <a:r>
                        <a:rPr kumimoji="0" lang="en-US" sz="1800" kern="1200" dirty="0">
                          <a:solidFill>
                            <a:srgbClr val="00FFFF"/>
                          </a:solidFill>
                        </a:rPr>
                        <a:t>Total</a:t>
                      </a:r>
                      <a:endParaRPr kumimoji="0" lang="en-US" sz="1800" kern="1200" dirty="0">
                        <a:solidFill>
                          <a:srgbClr val="00FFFF"/>
                        </a:solidFill>
                        <a:latin typeface="+mn-lt"/>
                        <a:ea typeface="+mn-ea"/>
                        <a:cs typeface="+mn-cs"/>
                      </a:endParaRPr>
                    </a:p>
                  </a:txBody>
                  <a:tcPr marL="0" marR="0" marT="0" marB="0" anchor="ctr"/>
                </a:tc>
              </a:tr>
              <a:tr h="336550">
                <a:tc gridSpan="2" vMerge="1">
                  <a:txBody>
                    <a:bodyPr/>
                    <a:lstStyle/>
                    <a:p>
                      <a:endParaRPr lang="en-US"/>
                    </a:p>
                  </a:txBody>
                  <a:tcPr/>
                </a:tc>
                <a:tc hMerge="1" vMerge="1">
                  <a:txBody>
                    <a:bodyPr/>
                    <a:lstStyle/>
                    <a:p>
                      <a:endParaRPr lang="en-US"/>
                    </a:p>
                  </a:txBody>
                  <a:tcPr/>
                </a:tc>
                <a:tc>
                  <a:txBody>
                    <a:bodyPr/>
                    <a:lstStyle/>
                    <a:p>
                      <a:pPr marL="38100" marR="38100" algn="ctr">
                        <a:lnSpc>
                          <a:spcPct val="115000"/>
                        </a:lnSpc>
                        <a:spcBef>
                          <a:spcPts val="0"/>
                        </a:spcBef>
                        <a:spcAft>
                          <a:spcPts val="0"/>
                        </a:spcAft>
                      </a:pPr>
                      <a:r>
                        <a:rPr kumimoji="0" lang="en-US" sz="1800" kern="1200" dirty="0">
                          <a:solidFill>
                            <a:srgbClr val="00FFFF"/>
                          </a:solidFill>
                        </a:rPr>
                        <a:t>Male</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Female</a:t>
                      </a:r>
                      <a:endParaRPr kumimoji="0" lang="en-US" sz="1800" b="1" kern="1200" dirty="0">
                        <a:solidFill>
                          <a:srgbClr val="00FFFF"/>
                        </a:solidFill>
                        <a:latin typeface="+mn-lt"/>
                        <a:ea typeface="+mn-ea"/>
                        <a:cs typeface="+mn-cs"/>
                      </a:endParaRPr>
                    </a:p>
                  </a:txBody>
                  <a:tcPr marL="0" marR="0" marT="0" marB="0" anchor="ctr"/>
                </a:tc>
                <a:tc vMerge="1">
                  <a:txBody>
                    <a:bodyPr/>
                    <a:lstStyle/>
                    <a:p>
                      <a:endParaRPr lang="en-US"/>
                    </a:p>
                  </a:txBody>
                  <a:tcPr/>
                </a:tc>
              </a:tr>
              <a:tr h="336550">
                <a:tc rowSpan="3">
                  <a:txBody>
                    <a:bodyPr/>
                    <a:lstStyle/>
                    <a:p>
                      <a:pPr marL="38100" marR="38100" algn="ctr">
                        <a:lnSpc>
                          <a:spcPct val="115000"/>
                        </a:lnSpc>
                        <a:spcBef>
                          <a:spcPts val="0"/>
                        </a:spcBef>
                        <a:spcAft>
                          <a:spcPts val="0"/>
                        </a:spcAft>
                      </a:pPr>
                      <a:r>
                        <a:rPr kumimoji="0" lang="en-US" sz="1800" kern="1200" dirty="0" smtClean="0">
                          <a:solidFill>
                            <a:srgbClr val="00FFFF"/>
                          </a:solidFill>
                        </a:rPr>
                        <a:t>                 &lt;14</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smtClean="0">
                          <a:solidFill>
                            <a:srgbClr val="00FFFF"/>
                          </a:solidFill>
                        </a:rPr>
                        <a:t>&lt;5</a:t>
                      </a:r>
                      <a:endParaRPr kumimoji="0" lang="en-US" sz="1800" b="1" kern="1200" dirty="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32(61.5%)</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20(38.5%)</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52(4.6%)</a:t>
                      </a:r>
                      <a:endParaRPr lang="en-US" sz="1800" kern="1200" dirty="0" smtClean="0">
                        <a:solidFill>
                          <a:srgbClr val="00FFFF"/>
                        </a:solidFill>
                        <a:latin typeface="+mn-lt"/>
                        <a:ea typeface="+mn-ea"/>
                        <a:cs typeface="+mn-cs"/>
                      </a:endParaRPr>
                    </a:p>
                  </a:txBody>
                  <a:tcPr marL="0" marR="0" marT="0" marB="0" anchor="ctr"/>
                </a:tc>
              </a:tr>
              <a:tr h="336550">
                <a:tc vMerge="1">
                  <a:txBody>
                    <a:bodyPr/>
                    <a:lstStyle/>
                    <a:p>
                      <a:endParaRPr lang="en-US"/>
                    </a:p>
                  </a:txBody>
                  <a:tcPr/>
                </a:tc>
                <a:tc>
                  <a:txBody>
                    <a:bodyPr/>
                    <a:lstStyle/>
                    <a:p>
                      <a:pPr marL="38100" marR="38100" algn="ctr">
                        <a:lnSpc>
                          <a:spcPct val="115000"/>
                        </a:lnSpc>
                        <a:spcBef>
                          <a:spcPts val="0"/>
                        </a:spcBef>
                        <a:spcAft>
                          <a:spcPts val="0"/>
                        </a:spcAft>
                      </a:pPr>
                      <a:r>
                        <a:rPr kumimoji="0" lang="en-US" sz="1800" kern="1200" dirty="0">
                          <a:solidFill>
                            <a:srgbClr val="FFC000"/>
                          </a:solidFill>
                        </a:rPr>
                        <a:t>5-10</a:t>
                      </a:r>
                      <a:endParaRPr kumimoji="0" lang="en-US" sz="1800" b="1" kern="1200" dirty="0">
                        <a:solidFill>
                          <a:srgbClr val="FFC000"/>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8(42.1%)</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FFC000"/>
                          </a:solidFill>
                        </a:rPr>
                        <a:t>11(57.9%)</a:t>
                      </a:r>
                      <a:endParaRPr lang="en-US" sz="1800" kern="1200" dirty="0" smtClean="0">
                        <a:solidFill>
                          <a:srgbClr val="FFC000"/>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19(1.7%)</a:t>
                      </a:r>
                      <a:endParaRPr lang="en-US" sz="1800" kern="1200" dirty="0" smtClean="0">
                        <a:solidFill>
                          <a:srgbClr val="00FFFF"/>
                        </a:solidFill>
                        <a:latin typeface="+mn-lt"/>
                        <a:ea typeface="+mn-ea"/>
                        <a:cs typeface="+mn-cs"/>
                      </a:endParaRPr>
                    </a:p>
                  </a:txBody>
                  <a:tcPr marL="0" marR="0" marT="0" marB="0" anchor="ctr"/>
                </a:tc>
              </a:tr>
              <a:tr h="336550">
                <a:tc vMerge="1">
                  <a:txBody>
                    <a:bodyPr/>
                    <a:lstStyle/>
                    <a:p>
                      <a:endParaRPr lang="en-US"/>
                    </a:p>
                  </a:txBody>
                  <a:tcPr/>
                </a:tc>
                <a:tc>
                  <a:txBody>
                    <a:bodyPr/>
                    <a:lstStyle/>
                    <a:p>
                      <a:pPr marL="38100" marR="38100" algn="ctr">
                        <a:lnSpc>
                          <a:spcPct val="115000"/>
                        </a:lnSpc>
                        <a:spcBef>
                          <a:spcPts val="0"/>
                        </a:spcBef>
                        <a:spcAft>
                          <a:spcPts val="0"/>
                        </a:spcAft>
                      </a:pPr>
                      <a:r>
                        <a:rPr kumimoji="0" lang="en-US" sz="1800" kern="1200" dirty="0">
                          <a:solidFill>
                            <a:srgbClr val="00FFFF"/>
                          </a:solidFill>
                        </a:rPr>
                        <a:t>10-14</a:t>
                      </a:r>
                      <a:endParaRPr kumimoji="0" lang="en-US" sz="1800" b="1" kern="1200" dirty="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5(62.5%)</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3(37.5%)</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8(0.7%)</a:t>
                      </a:r>
                      <a:endParaRPr lang="en-US" sz="1800" kern="1200" dirty="0" smtClean="0">
                        <a:solidFill>
                          <a:srgbClr val="00FFFF"/>
                        </a:solidFill>
                        <a:latin typeface="+mn-lt"/>
                        <a:ea typeface="+mn-ea"/>
                        <a:cs typeface="+mn-cs"/>
                      </a:endParaRPr>
                    </a:p>
                  </a:txBody>
                  <a:tcPr marL="0" marR="0" marT="0" marB="0" anchor="ctr"/>
                </a:tc>
              </a:tr>
              <a:tr h="336550">
                <a:tc>
                  <a:txBody>
                    <a:bodyPr/>
                    <a:lstStyle/>
                    <a:p>
                      <a:endParaRPr lang="en-US" dirty="0">
                        <a:solidFill>
                          <a:srgbClr val="00FFFF"/>
                        </a:solidFill>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Total </a:t>
                      </a:r>
                      <a:endParaRPr kumimoji="0" lang="en-US" sz="1800" b="1" kern="1200" dirty="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45(57%)</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34(43%)</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79(7%)</a:t>
                      </a:r>
                      <a:endParaRPr lang="en-US" sz="1800" kern="1200" dirty="0" smtClean="0">
                        <a:solidFill>
                          <a:srgbClr val="00FFFF"/>
                        </a:solidFill>
                        <a:latin typeface="+mn-lt"/>
                        <a:ea typeface="+mn-ea"/>
                        <a:cs typeface="+mn-cs"/>
                      </a:endParaRPr>
                    </a:p>
                  </a:txBody>
                  <a:tcPr marL="0" marR="0" marT="0" marB="0" anchor="ctr"/>
                </a:tc>
              </a:tr>
              <a:tr h="336550">
                <a:tc gridSpan="2">
                  <a:txBody>
                    <a:bodyPr/>
                    <a:lstStyle/>
                    <a:p>
                      <a:pPr marL="38100" marR="38100" algn="l">
                        <a:lnSpc>
                          <a:spcPct val="115000"/>
                        </a:lnSpc>
                        <a:spcBef>
                          <a:spcPts val="0"/>
                        </a:spcBef>
                        <a:spcAft>
                          <a:spcPts val="0"/>
                        </a:spcAft>
                      </a:pPr>
                      <a:r>
                        <a:rPr kumimoji="0" lang="en-US" sz="1800" kern="1200" dirty="0" smtClean="0">
                          <a:solidFill>
                            <a:srgbClr val="FFC000"/>
                          </a:solidFill>
                        </a:rPr>
                        <a:t>     14-19</a:t>
                      </a:r>
                      <a:endParaRPr kumimoji="0" lang="en-US" sz="1800" b="1" kern="1200" dirty="0">
                        <a:solidFill>
                          <a:srgbClr val="FFC000"/>
                        </a:solidFill>
                        <a:latin typeface="+mn-lt"/>
                        <a:ea typeface="+mn-ea"/>
                        <a:cs typeface="+mn-cs"/>
                      </a:endParaRPr>
                    </a:p>
                  </a:txBody>
                  <a:tcPr marL="0" marR="0" marT="0" marB="0" anchor="ctr"/>
                </a:tc>
                <a:tc hMerge="1">
                  <a:txBody>
                    <a:bodyPr/>
                    <a:lstStyle/>
                    <a:p>
                      <a:endParaRPr lang="en-US"/>
                    </a:p>
                  </a:txBody>
                  <a:tcP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47(39.5%)</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FFC000"/>
                          </a:solidFill>
                        </a:rPr>
                        <a:t>72(60.5%)</a:t>
                      </a:r>
                      <a:endParaRPr lang="en-US" sz="1800" kern="1200" dirty="0" smtClean="0">
                        <a:solidFill>
                          <a:srgbClr val="FFC000"/>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119(10.6%)</a:t>
                      </a:r>
                      <a:endParaRPr lang="en-US" sz="1800" kern="1200" dirty="0" smtClean="0">
                        <a:solidFill>
                          <a:srgbClr val="00FFFF"/>
                        </a:solidFill>
                        <a:latin typeface="+mn-lt"/>
                        <a:ea typeface="+mn-ea"/>
                        <a:cs typeface="+mn-cs"/>
                      </a:endParaRPr>
                    </a:p>
                  </a:txBody>
                  <a:tcPr marL="0" marR="0" marT="0" marB="0" anchor="ctr"/>
                </a:tc>
              </a:tr>
              <a:tr h="336550">
                <a:tc gridSpan="2">
                  <a:txBody>
                    <a:bodyPr/>
                    <a:lstStyle/>
                    <a:p>
                      <a:pPr marL="38100" marR="38100" algn="l">
                        <a:lnSpc>
                          <a:spcPct val="115000"/>
                        </a:lnSpc>
                        <a:spcBef>
                          <a:spcPts val="0"/>
                        </a:spcBef>
                        <a:spcAft>
                          <a:spcPts val="0"/>
                        </a:spcAft>
                      </a:pPr>
                      <a:r>
                        <a:rPr kumimoji="0" lang="en-US" sz="1800" kern="1200" dirty="0" smtClean="0">
                          <a:solidFill>
                            <a:srgbClr val="FFC000"/>
                          </a:solidFill>
                        </a:rPr>
                        <a:t>     19-26</a:t>
                      </a:r>
                      <a:endParaRPr kumimoji="0" lang="en-US" sz="1800" b="1" kern="1200" dirty="0">
                        <a:solidFill>
                          <a:srgbClr val="FFC000"/>
                        </a:solidFill>
                        <a:latin typeface="+mn-lt"/>
                        <a:ea typeface="+mn-ea"/>
                        <a:cs typeface="+mn-cs"/>
                      </a:endParaRPr>
                    </a:p>
                  </a:txBody>
                  <a:tcPr marL="0" marR="0" marT="0" marB="0" anchor="ctr"/>
                </a:tc>
                <a:tc hMerge="1">
                  <a:txBody>
                    <a:bodyPr/>
                    <a:lstStyle/>
                    <a:p>
                      <a:endParaRPr lang="en-US"/>
                    </a:p>
                  </a:txBody>
                  <a:tcP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204(50.0%)</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204(50.0%)</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FFC000"/>
                          </a:solidFill>
                        </a:rPr>
                        <a:t>408(36.2%)</a:t>
                      </a:r>
                      <a:endParaRPr lang="en-US" sz="1800" kern="1200" dirty="0" smtClean="0">
                        <a:solidFill>
                          <a:srgbClr val="FFC000"/>
                        </a:solidFill>
                        <a:latin typeface="+mn-lt"/>
                        <a:ea typeface="+mn-ea"/>
                        <a:cs typeface="+mn-cs"/>
                      </a:endParaRPr>
                    </a:p>
                  </a:txBody>
                  <a:tcPr marL="0" marR="0" marT="0" marB="0" anchor="ctr"/>
                </a:tc>
              </a:tr>
              <a:tr h="336550">
                <a:tc gridSpan="2">
                  <a:txBody>
                    <a:bodyPr/>
                    <a:lstStyle/>
                    <a:p>
                      <a:pPr marL="38100" marR="38100" algn="l">
                        <a:lnSpc>
                          <a:spcPct val="115000"/>
                        </a:lnSpc>
                        <a:spcBef>
                          <a:spcPts val="0"/>
                        </a:spcBef>
                        <a:spcAft>
                          <a:spcPts val="0"/>
                        </a:spcAft>
                      </a:pPr>
                      <a:r>
                        <a:rPr kumimoji="0" lang="en-US" sz="1800" kern="1200" dirty="0" smtClean="0">
                          <a:solidFill>
                            <a:srgbClr val="FFC000"/>
                          </a:solidFill>
                        </a:rPr>
                        <a:t>     26-40</a:t>
                      </a:r>
                      <a:endParaRPr kumimoji="0" lang="en-US" sz="1800" b="1" kern="1200" dirty="0">
                        <a:solidFill>
                          <a:srgbClr val="FFC000"/>
                        </a:solidFill>
                        <a:latin typeface="+mn-lt"/>
                        <a:ea typeface="+mn-ea"/>
                        <a:cs typeface="+mn-cs"/>
                      </a:endParaRPr>
                    </a:p>
                  </a:txBody>
                  <a:tcPr marL="0" marR="0" marT="0" marB="0" anchor="ctr"/>
                </a:tc>
                <a:tc hMerge="1">
                  <a:txBody>
                    <a:bodyPr/>
                    <a:lstStyle/>
                    <a:p>
                      <a:endParaRPr lang="en-US"/>
                    </a:p>
                  </a:txBody>
                  <a:tcP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186(52.2%)</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170(47.8%)</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FFC000"/>
                          </a:solidFill>
                        </a:rPr>
                        <a:t>356(31.6%)</a:t>
                      </a:r>
                      <a:endParaRPr lang="en-US" sz="1800" kern="1200" dirty="0" smtClean="0">
                        <a:solidFill>
                          <a:srgbClr val="FFC000"/>
                        </a:solidFill>
                        <a:latin typeface="+mn-lt"/>
                        <a:ea typeface="+mn-ea"/>
                        <a:cs typeface="+mn-cs"/>
                      </a:endParaRPr>
                    </a:p>
                  </a:txBody>
                  <a:tcPr marL="0" marR="0" marT="0" marB="0" anchor="ctr"/>
                </a:tc>
              </a:tr>
              <a:tr h="336550">
                <a:tc gridSpan="2">
                  <a:txBody>
                    <a:bodyPr/>
                    <a:lstStyle/>
                    <a:p>
                      <a:pPr marL="38100" marR="38100" algn="l">
                        <a:lnSpc>
                          <a:spcPct val="115000"/>
                        </a:lnSpc>
                        <a:spcBef>
                          <a:spcPts val="0"/>
                        </a:spcBef>
                        <a:spcAft>
                          <a:spcPts val="0"/>
                        </a:spcAft>
                      </a:pPr>
                      <a:r>
                        <a:rPr kumimoji="0" lang="en-US" sz="1800" kern="1200" dirty="0" smtClean="0">
                          <a:solidFill>
                            <a:srgbClr val="00FFFF"/>
                          </a:solidFill>
                        </a:rPr>
                        <a:t>     40-60</a:t>
                      </a:r>
                      <a:endParaRPr kumimoji="0" lang="en-US" sz="1800" b="1" kern="1200" dirty="0">
                        <a:solidFill>
                          <a:srgbClr val="00FFFF"/>
                        </a:solidFill>
                        <a:latin typeface="+mn-lt"/>
                        <a:ea typeface="+mn-ea"/>
                        <a:cs typeface="+mn-cs"/>
                      </a:endParaRPr>
                    </a:p>
                  </a:txBody>
                  <a:tcPr marL="0" marR="0" marT="0" marB="0" anchor="ctr"/>
                </a:tc>
                <a:tc hMerge="1">
                  <a:txBody>
                    <a:bodyPr/>
                    <a:lstStyle/>
                    <a:p>
                      <a:endParaRPr lang="en-US"/>
                    </a:p>
                  </a:txBody>
                  <a:tcP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95(68.8%)</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43(31.2%)</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138(12.3%)</a:t>
                      </a:r>
                      <a:endParaRPr lang="en-US" sz="1800" kern="1200" dirty="0" smtClean="0">
                        <a:solidFill>
                          <a:srgbClr val="00FFFF"/>
                        </a:solidFill>
                        <a:latin typeface="+mn-lt"/>
                        <a:ea typeface="+mn-ea"/>
                        <a:cs typeface="+mn-cs"/>
                      </a:endParaRPr>
                    </a:p>
                  </a:txBody>
                  <a:tcPr marL="0" marR="0" marT="0" marB="0" anchor="ctr"/>
                </a:tc>
              </a:tr>
              <a:tr h="336550">
                <a:tc gridSpan="2">
                  <a:txBody>
                    <a:bodyPr/>
                    <a:lstStyle/>
                    <a:p>
                      <a:pPr marL="38100" marR="38100" algn="l">
                        <a:lnSpc>
                          <a:spcPct val="115000"/>
                        </a:lnSpc>
                        <a:spcBef>
                          <a:spcPts val="0"/>
                        </a:spcBef>
                        <a:spcAft>
                          <a:spcPts val="0"/>
                        </a:spcAft>
                      </a:pPr>
                      <a:r>
                        <a:rPr kumimoji="0" lang="en-US" sz="1800" kern="1200" dirty="0" smtClean="0">
                          <a:solidFill>
                            <a:srgbClr val="00FFFF"/>
                          </a:solidFill>
                        </a:rPr>
                        <a:t>      &gt;60</a:t>
                      </a:r>
                      <a:endParaRPr kumimoji="0" lang="en-US" sz="1800" b="1" kern="1200" dirty="0">
                        <a:solidFill>
                          <a:srgbClr val="00FFFF"/>
                        </a:solidFill>
                        <a:latin typeface="+mn-lt"/>
                        <a:ea typeface="+mn-ea"/>
                        <a:cs typeface="+mn-cs"/>
                      </a:endParaRPr>
                    </a:p>
                  </a:txBody>
                  <a:tcPr marL="0" marR="0" marT="0" marB="0" anchor="ctr"/>
                </a:tc>
                <a:tc hMerge="1">
                  <a:txBody>
                    <a:bodyPr/>
                    <a:lstStyle/>
                    <a:p>
                      <a:endParaRPr lang="en-US"/>
                    </a:p>
                  </a:txBody>
                  <a:tcP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17(65.4%)</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9(34.6%)</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26(2.3%)</a:t>
                      </a:r>
                      <a:endParaRPr lang="en-US" sz="1800" kern="1200" dirty="0" smtClean="0">
                        <a:solidFill>
                          <a:srgbClr val="00FFFF"/>
                        </a:solidFill>
                        <a:latin typeface="+mn-lt"/>
                        <a:ea typeface="+mn-ea"/>
                        <a:cs typeface="+mn-cs"/>
                      </a:endParaRPr>
                    </a:p>
                  </a:txBody>
                  <a:tcPr marL="0" marR="0" marT="0" marB="0" anchor="ctr"/>
                </a:tc>
              </a:tr>
              <a:tr h="336550">
                <a:tc gridSpan="2">
                  <a:txBody>
                    <a:bodyPr/>
                    <a:lstStyle/>
                    <a:p>
                      <a:pPr marL="38100" marR="38100" algn="l">
                        <a:lnSpc>
                          <a:spcPct val="115000"/>
                        </a:lnSpc>
                        <a:spcBef>
                          <a:spcPts val="0"/>
                        </a:spcBef>
                        <a:spcAft>
                          <a:spcPts val="0"/>
                        </a:spcAft>
                      </a:pPr>
                      <a:r>
                        <a:rPr kumimoji="0" lang="en-US" sz="1800" kern="1200" dirty="0" smtClean="0">
                          <a:solidFill>
                            <a:srgbClr val="00FFFF"/>
                          </a:solidFill>
                        </a:rPr>
                        <a:t>     Total</a:t>
                      </a:r>
                      <a:endParaRPr kumimoji="0" lang="en-US" sz="1800" b="1" kern="1200" dirty="0">
                        <a:solidFill>
                          <a:srgbClr val="00FFFF"/>
                        </a:solidFill>
                        <a:latin typeface="+mn-lt"/>
                        <a:ea typeface="+mn-ea"/>
                        <a:cs typeface="+mn-cs"/>
                      </a:endParaRPr>
                    </a:p>
                  </a:txBody>
                  <a:tcPr marL="0" marR="0" marT="0" marB="0" anchor="ctr"/>
                </a:tc>
                <a:tc hMerge="1">
                  <a:txBody>
                    <a:bodyPr/>
                    <a:lstStyle/>
                    <a:p>
                      <a:endParaRPr lang="en-US"/>
                    </a:p>
                  </a:txBody>
                  <a:tcP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594(52.8%)</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532(47.2%)</a:t>
                      </a:r>
                      <a:endParaRPr lang="en-US" sz="1800" kern="1200" dirty="0" smtClean="0">
                        <a:solidFill>
                          <a:srgbClr val="00FFFF"/>
                        </a:solidFill>
                        <a:latin typeface="+mn-lt"/>
                        <a:ea typeface="+mn-ea"/>
                        <a:cs typeface="+mn-cs"/>
                      </a:endParaRPr>
                    </a:p>
                  </a:txBody>
                  <a:tcPr marL="0" marR="0" marT="0" marB="0" anchor="ctr"/>
                </a:tc>
                <a:tc>
                  <a:txBody>
                    <a:bodyPr/>
                    <a:lstStyle/>
                    <a:p>
                      <a:pPr marL="0" marR="38100" algn="ctr" defTabSz="914400" rtl="0" eaLnBrk="1" latinLnBrk="0" hangingPunct="1">
                        <a:lnSpc>
                          <a:spcPct val="115000"/>
                        </a:lnSpc>
                        <a:spcBef>
                          <a:spcPts val="0"/>
                        </a:spcBef>
                        <a:spcAft>
                          <a:spcPts val="0"/>
                        </a:spcAft>
                      </a:pPr>
                      <a:r>
                        <a:rPr lang="en-US" sz="1800" kern="1200" dirty="0" smtClean="0">
                          <a:solidFill>
                            <a:srgbClr val="00FFFF"/>
                          </a:solidFill>
                        </a:rPr>
                        <a:t>1126(100.0%)</a:t>
                      </a:r>
                      <a:endParaRPr lang="en-US" sz="1800" kern="1200" dirty="0" smtClean="0">
                        <a:solidFill>
                          <a:srgbClr val="00FFFF"/>
                        </a:solidFill>
                        <a:latin typeface="+mn-lt"/>
                        <a:ea typeface="+mn-ea"/>
                        <a:cs typeface="+mn-cs"/>
                      </a:endParaRPr>
                    </a:p>
                  </a:txBody>
                  <a:tcPr marL="0" marR="0" marT="0" marB="0" anchor="ctr"/>
                </a:tc>
              </a:tr>
            </a:tbl>
          </a:graphicData>
        </a:graphic>
      </p:graphicFrame>
    </p:spTree>
    <p:extLst>
      <p:ext uri="{BB962C8B-B14F-4D97-AF65-F5344CB8AC3E}">
        <p14:creationId xmlns="" xmlns:p14="http://schemas.microsoft.com/office/powerpoint/2010/main" val="43877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Grp="1" noChangeArrowheads="1"/>
          </p:cNvSpPr>
          <p:nvPr>
            <p:ph type="body" idx="1"/>
          </p:nvPr>
        </p:nvSpPr>
        <p:spPr>
          <a:xfrm>
            <a:off x="304800" y="762000"/>
            <a:ext cx="8534400" cy="5486400"/>
          </a:xfrm>
        </p:spPr>
        <p:txBody>
          <a:bodyPr>
            <a:normAutofit fontScale="85000" lnSpcReduction="10000"/>
          </a:bodyPr>
          <a:lstStyle/>
          <a:p>
            <a:pPr algn="just">
              <a:lnSpc>
                <a:spcPct val="190000"/>
              </a:lnSpc>
              <a:buFontTx/>
              <a:buNone/>
            </a:pPr>
            <a:r>
              <a:rPr lang="en-US" sz="3600" dirty="0" smtClean="0">
                <a:solidFill>
                  <a:srgbClr val="00FFFF"/>
                </a:solidFill>
              </a:rPr>
              <a:t>	MORTALITY DUE TO  ACUTE POISONING HAS AN ENORMOUS MEDICAL, LEGAL, SOCIAL AND ECONOMICAL SIGNIFICANCE OWING TO THE INVOLVMENT OF YOUGER AND PRODUCTIVE AGE GROUPS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FFF00"/>
                </a:solidFill>
              </a:rPr>
              <a:t>Urban/rural and marital status wise distribution of acute poisoning cases</a:t>
            </a:r>
            <a:endParaRPr lang="en-US" sz="3200" b="1" dirty="0">
              <a:solidFill>
                <a:srgbClr val="FFFF00"/>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2632689867"/>
              </p:ext>
            </p:extLst>
          </p:nvPr>
        </p:nvGraphicFramePr>
        <p:xfrm>
          <a:off x="381001" y="2057402"/>
          <a:ext cx="8534399" cy="3886198"/>
        </p:xfrm>
        <a:graphic>
          <a:graphicData uri="http://schemas.openxmlformats.org/drawingml/2006/table">
            <a:tbl>
              <a:tblPr firstRow="1" bandRow="1">
                <a:tableStyleId>{5940675A-B579-460E-94D1-54222C63F5DA}</a:tableStyleId>
              </a:tblPr>
              <a:tblGrid>
                <a:gridCol w="1523999"/>
                <a:gridCol w="1219200"/>
                <a:gridCol w="1213658"/>
                <a:gridCol w="1213020"/>
                <a:gridCol w="1559169"/>
                <a:gridCol w="902677"/>
                <a:gridCol w="902676"/>
              </a:tblGrid>
              <a:tr h="330119">
                <a:tc rowSpan="2">
                  <a:txBody>
                    <a:bodyPr/>
                    <a:lstStyle/>
                    <a:p>
                      <a:pPr marL="38100" marR="38100" algn="ctr">
                        <a:lnSpc>
                          <a:spcPct val="115000"/>
                        </a:lnSpc>
                        <a:spcBef>
                          <a:spcPts val="0"/>
                        </a:spcBef>
                        <a:spcAft>
                          <a:spcPts val="0"/>
                        </a:spcAft>
                      </a:pPr>
                      <a:r>
                        <a:rPr lang="en-US" sz="1800" kern="1200" dirty="0" smtClean="0">
                          <a:solidFill>
                            <a:srgbClr val="00FFFF"/>
                          </a:solidFill>
                        </a:rPr>
                        <a:t>Socio-demographic variable </a:t>
                      </a:r>
                      <a:endParaRPr lang="en-US" sz="1800" kern="1200" dirty="0" smtClean="0">
                        <a:solidFill>
                          <a:srgbClr val="00FFFF"/>
                        </a:solidFill>
                        <a:latin typeface="+mn-lt"/>
                        <a:ea typeface="+mn-ea"/>
                        <a:cs typeface="+mn-cs"/>
                      </a:endParaRPr>
                    </a:p>
                  </a:txBody>
                  <a:tcPr marL="0" marR="0" marT="0" marB="0" anchor="ctr"/>
                </a:tc>
                <a:tc rowSpan="2">
                  <a:txBody>
                    <a:bodyPr/>
                    <a:lstStyle/>
                    <a:p>
                      <a:pPr marL="38100" marR="38100" algn="ctr">
                        <a:lnSpc>
                          <a:spcPct val="115000"/>
                        </a:lnSpc>
                        <a:spcBef>
                          <a:spcPts val="0"/>
                        </a:spcBef>
                        <a:spcAft>
                          <a:spcPts val="0"/>
                        </a:spcAft>
                      </a:pPr>
                      <a:r>
                        <a:rPr lang="en-US" sz="1800" kern="1200" dirty="0" smtClean="0">
                          <a:solidFill>
                            <a:srgbClr val="00FFFF"/>
                          </a:solidFill>
                        </a:rPr>
                        <a:t>Group</a:t>
                      </a:r>
                      <a:endParaRPr lang="en-US" sz="1800" kern="1200" dirty="0" smtClean="0">
                        <a:solidFill>
                          <a:srgbClr val="00FFFF"/>
                        </a:solidFill>
                        <a:latin typeface="+mn-lt"/>
                        <a:ea typeface="+mn-ea"/>
                        <a:cs typeface="+mn-cs"/>
                      </a:endParaRPr>
                    </a:p>
                  </a:txBody>
                  <a:tcPr marL="0" marR="0" marT="0" marB="0" anchor="ctr"/>
                </a:tc>
                <a:tc gridSpan="2">
                  <a:txBody>
                    <a:bodyPr/>
                    <a:lstStyle/>
                    <a:p>
                      <a:pPr marL="38100" marR="38100" algn="ctr">
                        <a:lnSpc>
                          <a:spcPct val="115000"/>
                        </a:lnSpc>
                        <a:spcBef>
                          <a:spcPts val="0"/>
                        </a:spcBef>
                        <a:spcAft>
                          <a:spcPts val="0"/>
                        </a:spcAft>
                      </a:pPr>
                      <a:r>
                        <a:rPr lang="en-US" sz="1800" kern="1200" dirty="0" smtClean="0">
                          <a:solidFill>
                            <a:srgbClr val="00FFFF"/>
                          </a:solidFill>
                        </a:rPr>
                        <a:t>Sex</a:t>
                      </a:r>
                      <a:endParaRPr lang="en-US" sz="1800" kern="1200" dirty="0" smtClean="0">
                        <a:solidFill>
                          <a:srgbClr val="00FFFF"/>
                        </a:solidFill>
                        <a:latin typeface="+mn-lt"/>
                        <a:ea typeface="+mn-ea"/>
                        <a:cs typeface="+mn-cs"/>
                      </a:endParaRPr>
                    </a:p>
                  </a:txBody>
                  <a:tcPr marL="0" marR="0" marT="0" marB="0" anchor="ctr"/>
                </a:tc>
                <a:tc hMerge="1">
                  <a:txBody>
                    <a:bodyPr/>
                    <a:lstStyle/>
                    <a:p>
                      <a:endParaRPr lang="en-US"/>
                    </a:p>
                  </a:txBody>
                  <a:tcPr/>
                </a:tc>
                <a:tc rowSpan="2">
                  <a:txBody>
                    <a:bodyPr/>
                    <a:lstStyle/>
                    <a:p>
                      <a:pPr marL="38100" marR="38100" algn="ctr">
                        <a:lnSpc>
                          <a:spcPct val="115000"/>
                        </a:lnSpc>
                        <a:spcBef>
                          <a:spcPts val="0"/>
                        </a:spcBef>
                        <a:spcAft>
                          <a:spcPts val="0"/>
                        </a:spcAft>
                      </a:pPr>
                      <a:r>
                        <a:rPr lang="en-US" sz="1800" kern="1200" dirty="0" smtClean="0">
                          <a:solidFill>
                            <a:srgbClr val="00FFFF"/>
                          </a:solidFill>
                        </a:rPr>
                        <a:t>Total</a:t>
                      </a:r>
                      <a:endParaRPr lang="en-US" sz="1800" kern="1200" dirty="0" smtClean="0">
                        <a:solidFill>
                          <a:srgbClr val="00FFFF"/>
                        </a:solidFill>
                        <a:latin typeface="+mn-lt"/>
                        <a:ea typeface="+mn-ea"/>
                        <a:cs typeface="+mn-cs"/>
                      </a:endParaRPr>
                    </a:p>
                  </a:txBody>
                  <a:tcPr marL="0" marR="0" marT="0" marB="0" anchor="ctr"/>
                </a:tc>
                <a:tc rowSpan="2">
                  <a:txBody>
                    <a:bodyPr/>
                    <a:lstStyle/>
                    <a:p>
                      <a:pPr marL="0" marR="0" algn="ctr">
                        <a:lnSpc>
                          <a:spcPct val="115000"/>
                        </a:lnSpc>
                        <a:spcBef>
                          <a:spcPts val="0"/>
                        </a:spcBef>
                        <a:spcAft>
                          <a:spcPts val="0"/>
                        </a:spcAft>
                      </a:pPr>
                      <a:r>
                        <a:rPr lang="en-US" sz="1800" kern="1200" dirty="0" smtClean="0">
                          <a:solidFill>
                            <a:srgbClr val="00FFFF"/>
                          </a:solidFill>
                        </a:rPr>
                        <a:t>Pearson</a:t>
                      </a:r>
                    </a:p>
                    <a:p>
                      <a:pPr marL="0" marR="0" algn="ctr">
                        <a:lnSpc>
                          <a:spcPct val="115000"/>
                        </a:lnSpc>
                        <a:spcBef>
                          <a:spcPts val="0"/>
                        </a:spcBef>
                        <a:spcAft>
                          <a:spcPts val="0"/>
                        </a:spcAft>
                      </a:pPr>
                      <a:r>
                        <a:rPr lang="en-US" sz="1800" kern="1200" dirty="0" smtClean="0">
                          <a:solidFill>
                            <a:srgbClr val="00FFFF"/>
                          </a:solidFill>
                        </a:rPr>
                        <a:t>Chi- Square</a:t>
                      </a:r>
                      <a:endParaRPr lang="en-US" sz="1800" kern="1200" dirty="0" smtClean="0">
                        <a:solidFill>
                          <a:srgbClr val="00FFFF"/>
                        </a:solidFill>
                        <a:latin typeface="+mn-lt"/>
                        <a:ea typeface="+mn-ea"/>
                        <a:cs typeface="+mn-cs"/>
                      </a:endParaRPr>
                    </a:p>
                  </a:txBody>
                  <a:tcPr marL="0" marR="0" marT="0" marB="0" anchor="ctr"/>
                </a:tc>
                <a:tc rowSpan="2">
                  <a:txBody>
                    <a:bodyPr/>
                    <a:lstStyle/>
                    <a:p>
                      <a:pPr marL="0" marR="0" algn="ctr">
                        <a:lnSpc>
                          <a:spcPct val="115000"/>
                        </a:lnSpc>
                        <a:spcBef>
                          <a:spcPts val="0"/>
                        </a:spcBef>
                        <a:spcAft>
                          <a:spcPts val="0"/>
                        </a:spcAft>
                      </a:pPr>
                      <a:r>
                        <a:rPr lang="en-US" sz="1800" kern="1200" dirty="0" smtClean="0">
                          <a:solidFill>
                            <a:srgbClr val="00FFFF"/>
                          </a:solidFill>
                        </a:rPr>
                        <a:t>p-value</a:t>
                      </a:r>
                      <a:endParaRPr lang="en-US" sz="1800" kern="1200" dirty="0" smtClean="0">
                        <a:solidFill>
                          <a:srgbClr val="00FFFF"/>
                        </a:solidFill>
                        <a:latin typeface="+mn-lt"/>
                        <a:ea typeface="+mn-ea"/>
                        <a:cs typeface="+mn-cs"/>
                      </a:endParaRPr>
                    </a:p>
                  </a:txBody>
                  <a:tcPr marL="0" marR="0" marT="0" marB="0" anchor="ctr"/>
                </a:tc>
              </a:tr>
              <a:tr h="790159">
                <a:tc vMerge="1">
                  <a:txBody>
                    <a:bodyPr/>
                    <a:lstStyle/>
                    <a:p>
                      <a:endParaRPr lang="en-US"/>
                    </a:p>
                  </a:txBody>
                  <a:tcPr/>
                </a:tc>
                <a:tc vMerge="1">
                  <a:txBody>
                    <a:bodyPr/>
                    <a:lstStyle/>
                    <a:p>
                      <a:endParaRPr lang="en-US"/>
                    </a:p>
                  </a:txBody>
                  <a:tcPr/>
                </a:tc>
                <a:tc>
                  <a:txBody>
                    <a:bodyPr/>
                    <a:lstStyle/>
                    <a:p>
                      <a:pPr marL="38100" marR="38100" algn="ctr">
                        <a:lnSpc>
                          <a:spcPct val="115000"/>
                        </a:lnSpc>
                        <a:spcBef>
                          <a:spcPts val="0"/>
                        </a:spcBef>
                        <a:spcAft>
                          <a:spcPts val="0"/>
                        </a:spcAft>
                      </a:pPr>
                      <a:r>
                        <a:rPr lang="en-US" sz="1800" kern="1200" dirty="0" smtClean="0">
                          <a:solidFill>
                            <a:srgbClr val="00FFFF"/>
                          </a:solidFill>
                        </a:rPr>
                        <a:t>Male</a:t>
                      </a:r>
                      <a:endParaRPr lang="en-US" sz="1800" b="1"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Female</a:t>
                      </a:r>
                      <a:endParaRPr lang="en-US" sz="1800" b="1" kern="1200" dirty="0" smtClean="0">
                        <a:solidFill>
                          <a:srgbClr val="00FFFF"/>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553184">
                <a:tc rowSpan="2">
                  <a:txBody>
                    <a:bodyPr/>
                    <a:lstStyle/>
                    <a:p>
                      <a:pPr marL="38100" marR="38100" algn="ctr">
                        <a:lnSpc>
                          <a:spcPct val="115000"/>
                        </a:lnSpc>
                        <a:spcBef>
                          <a:spcPts val="0"/>
                        </a:spcBef>
                        <a:spcAft>
                          <a:spcPts val="0"/>
                        </a:spcAft>
                      </a:pPr>
                      <a:r>
                        <a:rPr lang="en-US" sz="1800" kern="1200" dirty="0" smtClean="0">
                          <a:solidFill>
                            <a:srgbClr val="00FFFF"/>
                          </a:solidFill>
                        </a:rPr>
                        <a:t>Area</a:t>
                      </a:r>
                      <a:endParaRPr lang="en-US" sz="1800" b="1"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FFC000"/>
                          </a:solidFill>
                        </a:rPr>
                        <a:t>Urban</a:t>
                      </a:r>
                      <a:endParaRPr lang="en-US" sz="1800" b="1" kern="1200" dirty="0" smtClean="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FFC000"/>
                          </a:solidFill>
                        </a:rPr>
                        <a:t>404(52.1%)</a:t>
                      </a:r>
                      <a:endParaRPr lang="en-US" sz="1800" kern="1200" dirty="0" smtClean="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FFC000"/>
                          </a:solidFill>
                        </a:rPr>
                        <a:t>371(47.9%)</a:t>
                      </a:r>
                      <a:endParaRPr lang="en-US" sz="1800" kern="1200" dirty="0" smtClean="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FFC000"/>
                          </a:solidFill>
                        </a:rPr>
                        <a:t>775(68.8%)</a:t>
                      </a:r>
                      <a:endParaRPr lang="en-US" sz="1800" kern="1200" dirty="0" smtClean="0">
                        <a:solidFill>
                          <a:srgbClr val="FFC000"/>
                        </a:solidFill>
                        <a:latin typeface="+mn-lt"/>
                        <a:ea typeface="+mn-ea"/>
                        <a:cs typeface="+mn-cs"/>
                      </a:endParaRPr>
                    </a:p>
                  </a:txBody>
                  <a:tcPr marL="0" marR="0" marT="0" marB="0" anchor="ctr"/>
                </a:tc>
                <a:tc rowSpan="2">
                  <a:txBody>
                    <a:bodyPr/>
                    <a:lstStyle/>
                    <a:p>
                      <a:pPr marL="38100" marR="38100" algn="ctr">
                        <a:lnSpc>
                          <a:spcPct val="115000"/>
                        </a:lnSpc>
                        <a:spcBef>
                          <a:spcPts val="0"/>
                        </a:spcBef>
                        <a:spcAft>
                          <a:spcPts val="0"/>
                        </a:spcAft>
                      </a:pPr>
                      <a:r>
                        <a:rPr lang="en-US" sz="1800" kern="1200" dirty="0" smtClean="0">
                          <a:solidFill>
                            <a:srgbClr val="00FFFF"/>
                          </a:solidFill>
                        </a:rPr>
                        <a:t>.388</a:t>
                      </a:r>
                      <a:endParaRPr lang="en-US" sz="1800" kern="1200" dirty="0" smtClean="0">
                        <a:solidFill>
                          <a:srgbClr val="00FFFF"/>
                        </a:solidFill>
                        <a:latin typeface="+mn-lt"/>
                        <a:ea typeface="+mn-ea"/>
                        <a:cs typeface="+mn-cs"/>
                      </a:endParaRPr>
                    </a:p>
                  </a:txBody>
                  <a:tcPr marL="0" marR="0" marT="0" marB="0"/>
                </a:tc>
                <a:tc rowSpan="2">
                  <a:txBody>
                    <a:bodyPr/>
                    <a:lstStyle/>
                    <a:p>
                      <a:pPr marL="38100" marR="38100" algn="ctr">
                        <a:lnSpc>
                          <a:spcPct val="115000"/>
                        </a:lnSpc>
                        <a:spcBef>
                          <a:spcPts val="0"/>
                        </a:spcBef>
                        <a:spcAft>
                          <a:spcPts val="0"/>
                        </a:spcAft>
                      </a:pPr>
                      <a:r>
                        <a:rPr lang="en-US" sz="1800" kern="1200" dirty="0" smtClean="0">
                          <a:solidFill>
                            <a:srgbClr val="00FFFF"/>
                          </a:solidFill>
                        </a:rPr>
                        <a:t>.533ns</a:t>
                      </a:r>
                      <a:endParaRPr lang="en-US" sz="1800" kern="1200" dirty="0" smtClean="0">
                        <a:solidFill>
                          <a:srgbClr val="00FFFF"/>
                        </a:solidFill>
                        <a:latin typeface="+mn-lt"/>
                        <a:ea typeface="+mn-ea"/>
                        <a:cs typeface="+mn-cs"/>
                      </a:endParaRPr>
                    </a:p>
                  </a:txBody>
                  <a:tcPr marL="0" marR="0" marT="0" marB="0"/>
                </a:tc>
              </a:tr>
              <a:tr h="553184">
                <a:tc vMerge="1">
                  <a:txBody>
                    <a:bodyPr/>
                    <a:lstStyle/>
                    <a:p>
                      <a:endParaRPr lang="en-US"/>
                    </a:p>
                  </a:txBody>
                  <a:tcPr/>
                </a:tc>
                <a:tc>
                  <a:txBody>
                    <a:bodyPr/>
                    <a:lstStyle/>
                    <a:p>
                      <a:pPr marL="38100" marR="38100" algn="ctr">
                        <a:lnSpc>
                          <a:spcPct val="115000"/>
                        </a:lnSpc>
                        <a:spcBef>
                          <a:spcPts val="0"/>
                        </a:spcBef>
                        <a:spcAft>
                          <a:spcPts val="0"/>
                        </a:spcAft>
                      </a:pPr>
                      <a:r>
                        <a:rPr lang="en-US" sz="1800" kern="1200" dirty="0" smtClean="0">
                          <a:solidFill>
                            <a:srgbClr val="00FFFF"/>
                          </a:solidFill>
                        </a:rPr>
                        <a:t>Rural</a:t>
                      </a:r>
                      <a:endParaRPr lang="en-US" sz="1800" b="1"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190(54.1%)</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161(45.9%)</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351(31.2%)</a:t>
                      </a:r>
                      <a:endParaRPr lang="en-US" sz="1800" kern="1200" dirty="0" smtClean="0">
                        <a:solidFill>
                          <a:srgbClr val="00FFFF"/>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553184">
                <a:tc rowSpan="2">
                  <a:txBody>
                    <a:bodyPr/>
                    <a:lstStyle/>
                    <a:p>
                      <a:pPr marL="38100" marR="38100" algn="ctr">
                        <a:lnSpc>
                          <a:spcPct val="115000"/>
                        </a:lnSpc>
                        <a:spcBef>
                          <a:spcPts val="0"/>
                        </a:spcBef>
                        <a:spcAft>
                          <a:spcPts val="0"/>
                        </a:spcAft>
                      </a:pPr>
                      <a:r>
                        <a:rPr lang="en-US" sz="1800" kern="1200" dirty="0" smtClean="0">
                          <a:solidFill>
                            <a:srgbClr val="00FFFF"/>
                          </a:solidFill>
                        </a:rPr>
                        <a:t>Marital status</a:t>
                      </a:r>
                      <a:endParaRPr lang="en-US" sz="1800" b="1"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Married</a:t>
                      </a:r>
                      <a:endParaRPr lang="en-US" sz="1800" b="1"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277(47.7%)</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FFC000"/>
                          </a:solidFill>
                        </a:rPr>
                        <a:t>304(52.3%)</a:t>
                      </a:r>
                      <a:endParaRPr lang="en-US" sz="1800" kern="1200" dirty="0" smtClean="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581(51.6%)</a:t>
                      </a:r>
                      <a:endParaRPr lang="en-US" sz="1800" kern="1200" dirty="0" smtClean="0">
                        <a:solidFill>
                          <a:srgbClr val="00FFFF"/>
                        </a:solidFill>
                        <a:latin typeface="+mn-lt"/>
                        <a:ea typeface="+mn-ea"/>
                        <a:cs typeface="+mn-cs"/>
                      </a:endParaRPr>
                    </a:p>
                  </a:txBody>
                  <a:tcPr marL="0" marR="0" marT="0" marB="0" anchor="ctr"/>
                </a:tc>
                <a:tc rowSpan="2">
                  <a:txBody>
                    <a:bodyPr/>
                    <a:lstStyle/>
                    <a:p>
                      <a:pPr marL="38100" marR="38100" algn="ctr">
                        <a:lnSpc>
                          <a:spcPct val="115000"/>
                        </a:lnSpc>
                        <a:spcBef>
                          <a:spcPts val="0"/>
                        </a:spcBef>
                        <a:spcAft>
                          <a:spcPts val="0"/>
                        </a:spcAft>
                      </a:pPr>
                      <a:r>
                        <a:rPr lang="en-US" sz="1800" kern="1200" dirty="0" smtClean="0">
                          <a:solidFill>
                            <a:srgbClr val="00FFFF"/>
                          </a:solidFill>
                        </a:rPr>
                        <a:t>12.412</a:t>
                      </a:r>
                      <a:endParaRPr lang="en-US" sz="1800" kern="1200" dirty="0" smtClean="0">
                        <a:solidFill>
                          <a:srgbClr val="00FFFF"/>
                        </a:solidFill>
                        <a:latin typeface="+mn-lt"/>
                        <a:ea typeface="+mn-ea"/>
                        <a:cs typeface="+mn-cs"/>
                      </a:endParaRPr>
                    </a:p>
                  </a:txBody>
                  <a:tcPr marL="0" marR="0" marT="0" marB="0"/>
                </a:tc>
                <a:tc rowSpan="2">
                  <a:txBody>
                    <a:bodyPr/>
                    <a:lstStyle/>
                    <a:p>
                      <a:pPr marL="38100" marR="38100" algn="ctr">
                        <a:lnSpc>
                          <a:spcPct val="115000"/>
                        </a:lnSpc>
                        <a:spcBef>
                          <a:spcPts val="0"/>
                        </a:spcBef>
                        <a:spcAft>
                          <a:spcPts val="0"/>
                        </a:spcAft>
                      </a:pPr>
                      <a:r>
                        <a:rPr lang="en-US" sz="1800" kern="1200" dirty="0" smtClean="0">
                          <a:solidFill>
                            <a:srgbClr val="00FFFF"/>
                          </a:solidFill>
                        </a:rPr>
                        <a:t>.0001**</a:t>
                      </a:r>
                      <a:endParaRPr lang="en-US" sz="1800" kern="1200" dirty="0" smtClean="0">
                        <a:solidFill>
                          <a:srgbClr val="00FFFF"/>
                        </a:solidFill>
                        <a:latin typeface="+mn-lt"/>
                        <a:ea typeface="+mn-ea"/>
                        <a:cs typeface="+mn-cs"/>
                      </a:endParaRPr>
                    </a:p>
                  </a:txBody>
                  <a:tcPr marL="0" marR="0" marT="0" marB="0"/>
                </a:tc>
              </a:tr>
              <a:tr h="553184">
                <a:tc vMerge="1">
                  <a:txBody>
                    <a:bodyPr/>
                    <a:lstStyle/>
                    <a:p>
                      <a:endParaRPr lang="en-US"/>
                    </a:p>
                  </a:txBody>
                  <a:tcPr/>
                </a:tc>
                <a:tc>
                  <a:txBody>
                    <a:bodyPr/>
                    <a:lstStyle/>
                    <a:p>
                      <a:pPr marL="38100" marR="38100" algn="ctr">
                        <a:lnSpc>
                          <a:spcPct val="115000"/>
                        </a:lnSpc>
                        <a:spcBef>
                          <a:spcPts val="0"/>
                        </a:spcBef>
                        <a:spcAft>
                          <a:spcPts val="0"/>
                        </a:spcAft>
                      </a:pPr>
                      <a:r>
                        <a:rPr lang="en-US" sz="1800" kern="1200" dirty="0" smtClean="0">
                          <a:solidFill>
                            <a:srgbClr val="00FFFF"/>
                          </a:solidFill>
                        </a:rPr>
                        <a:t>Unmarried</a:t>
                      </a:r>
                      <a:endParaRPr lang="en-US" sz="1800" b="1"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FFC000"/>
                          </a:solidFill>
                        </a:rPr>
                        <a:t>317(58.2%)</a:t>
                      </a:r>
                      <a:endParaRPr lang="en-US" sz="1800" kern="1200" dirty="0" smtClean="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228(41.8%)</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545(48.4%)</a:t>
                      </a:r>
                      <a:endParaRPr lang="en-US" sz="1800" kern="1200" dirty="0" smtClean="0">
                        <a:solidFill>
                          <a:srgbClr val="00FFFF"/>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553184">
                <a:tc gridSpan="2">
                  <a:txBody>
                    <a:bodyPr/>
                    <a:lstStyle/>
                    <a:p>
                      <a:pPr marL="38100" marR="38100" algn="ctr">
                        <a:lnSpc>
                          <a:spcPct val="115000"/>
                        </a:lnSpc>
                        <a:spcBef>
                          <a:spcPts val="0"/>
                        </a:spcBef>
                        <a:spcAft>
                          <a:spcPts val="0"/>
                        </a:spcAft>
                      </a:pPr>
                      <a:r>
                        <a:rPr lang="en-US" sz="1800" kern="1200" dirty="0" smtClean="0">
                          <a:solidFill>
                            <a:srgbClr val="00FFFF"/>
                          </a:solidFill>
                        </a:rPr>
                        <a:t>Total</a:t>
                      </a:r>
                      <a:endParaRPr lang="en-US" sz="1800" b="1" kern="1200" dirty="0" smtClean="0">
                        <a:solidFill>
                          <a:srgbClr val="00FFFF"/>
                        </a:solidFill>
                        <a:latin typeface="+mn-lt"/>
                        <a:ea typeface="+mn-ea"/>
                        <a:cs typeface="+mn-cs"/>
                      </a:endParaRPr>
                    </a:p>
                  </a:txBody>
                  <a:tcPr marL="0" marR="0" marT="0" marB="0" anchor="ctr"/>
                </a:tc>
                <a:tc hMerge="1">
                  <a:txBody>
                    <a:bodyPr/>
                    <a:lstStyle/>
                    <a:p>
                      <a:endParaRPr lang="en-US"/>
                    </a:p>
                  </a:txBody>
                  <a:tcPr/>
                </a:tc>
                <a:tc>
                  <a:txBody>
                    <a:bodyPr/>
                    <a:lstStyle/>
                    <a:p>
                      <a:pPr marL="38100" marR="38100" algn="ctr">
                        <a:lnSpc>
                          <a:spcPct val="115000"/>
                        </a:lnSpc>
                        <a:spcBef>
                          <a:spcPts val="0"/>
                        </a:spcBef>
                        <a:spcAft>
                          <a:spcPts val="0"/>
                        </a:spcAft>
                      </a:pPr>
                      <a:r>
                        <a:rPr lang="en-US" sz="1800" kern="1200" dirty="0" smtClean="0">
                          <a:solidFill>
                            <a:srgbClr val="00FFFF"/>
                          </a:solidFill>
                        </a:rPr>
                        <a:t>594(52.8%)</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532(47.2%)</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1126(100.0%)</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endParaRPr lang="en-US" sz="1800" kern="1200" dirty="0" smtClean="0">
                        <a:solidFill>
                          <a:srgbClr val="00FFFF"/>
                        </a:solidFill>
                        <a:latin typeface="+mn-lt"/>
                        <a:ea typeface="+mn-ea"/>
                        <a:cs typeface="+mn-cs"/>
                      </a:endParaRPr>
                    </a:p>
                  </a:txBody>
                  <a:tcPr marL="0" marR="0" marT="0" marB="0"/>
                </a:tc>
                <a:tc>
                  <a:txBody>
                    <a:bodyPr/>
                    <a:lstStyle/>
                    <a:p>
                      <a:pPr marL="38100" marR="38100" algn="ctr">
                        <a:lnSpc>
                          <a:spcPct val="115000"/>
                        </a:lnSpc>
                        <a:spcBef>
                          <a:spcPts val="0"/>
                        </a:spcBef>
                        <a:spcAft>
                          <a:spcPts val="0"/>
                        </a:spcAft>
                      </a:pPr>
                      <a:endParaRPr lang="en-US" sz="1800" kern="1200" dirty="0" smtClean="0">
                        <a:solidFill>
                          <a:srgbClr val="00FFFF"/>
                        </a:solidFill>
                        <a:latin typeface="+mn-lt"/>
                        <a:ea typeface="+mn-ea"/>
                        <a:cs typeface="+mn-cs"/>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r>
              <a:rPr lang="en-US" sz="2400" dirty="0" smtClean="0">
                <a:solidFill>
                  <a:srgbClr val="FFFF00"/>
                </a:solidFill>
              </a:rPr>
              <a:t>Age Wise distribution of mode of acute poisoning</a:t>
            </a:r>
            <a:endParaRPr lang="en-US" sz="2400" b="1" dirty="0">
              <a:solidFill>
                <a:srgbClr val="FFFF00"/>
              </a:solidFill>
            </a:endParaRPr>
          </a:p>
        </p:txBody>
      </p:sp>
      <p:sp>
        <p:nvSpPr>
          <p:cNvPr id="3" name="Content Placeholder 2"/>
          <p:cNvSpPr>
            <a:spLocks noGrp="1"/>
          </p:cNvSpPr>
          <p:nvPr>
            <p:ph idx="1"/>
          </p:nvPr>
        </p:nvSpPr>
        <p:spPr>
          <a:noFill/>
        </p:spPr>
        <p:txBody>
          <a:bodyPr/>
          <a:lstStyle/>
          <a:p>
            <a:pPr fontAlgn="t"/>
            <a:endParaRPr lang="en-US" b="1" dirty="0" smtClean="0"/>
          </a:p>
          <a:p>
            <a:pPr fontAlgn="t"/>
            <a:endParaRPr lang="en-US" b="1" dirty="0" smtClean="0"/>
          </a:p>
          <a:p>
            <a:pPr fontAlgn="t"/>
            <a:endParaRPr lang="en-US" b="1" dirty="0" smtClean="0"/>
          </a:p>
          <a:p>
            <a:pPr fontAlgn="t"/>
            <a:endParaRPr lang="en-US" b="1" dirty="0" smtClean="0"/>
          </a:p>
          <a:p>
            <a:pPr fontAlgn="t"/>
            <a:endParaRPr lang="en-US" b="1" dirty="0" smtClean="0"/>
          </a:p>
          <a:p>
            <a:pPr fontAlgn="t"/>
            <a:endParaRPr lang="en-US" b="1" dirty="0" smtClean="0"/>
          </a:p>
          <a:p>
            <a:pPr fontAlgn="t"/>
            <a:endParaRPr lang="en-US" b="1"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1635791357"/>
              </p:ext>
            </p:extLst>
          </p:nvPr>
        </p:nvGraphicFramePr>
        <p:xfrm>
          <a:off x="304798" y="1371596"/>
          <a:ext cx="8686801" cy="4724404"/>
        </p:xfrm>
        <a:graphic>
          <a:graphicData uri="http://schemas.openxmlformats.org/drawingml/2006/table">
            <a:tbl>
              <a:tblPr firstRow="1" bandRow="1">
                <a:tableStyleId>{5940675A-B579-460E-94D1-54222C63F5DA}</a:tableStyleId>
              </a:tblPr>
              <a:tblGrid>
                <a:gridCol w="1240972"/>
                <a:gridCol w="1348365"/>
                <a:gridCol w="1419957"/>
                <a:gridCol w="1252904"/>
                <a:gridCol w="1511913"/>
                <a:gridCol w="998291"/>
                <a:gridCol w="914399"/>
              </a:tblGrid>
              <a:tr h="480892">
                <a:tc rowSpan="2">
                  <a:txBody>
                    <a:bodyPr/>
                    <a:lstStyle/>
                    <a:p>
                      <a:pPr marL="38100" marR="38100" indent="0" algn="ctr"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rgbClr val="00FFFF"/>
                          </a:solidFill>
                        </a:rPr>
                        <a:t>Age</a:t>
                      </a:r>
                    </a:p>
                    <a:p>
                      <a:pPr marL="38100" marR="38100" algn="ctr">
                        <a:lnSpc>
                          <a:spcPct val="115000"/>
                        </a:lnSpc>
                        <a:spcBef>
                          <a:spcPts val="0"/>
                        </a:spcBef>
                        <a:spcAft>
                          <a:spcPts val="0"/>
                        </a:spcAft>
                      </a:pPr>
                      <a:endParaRPr kumimoji="0" lang="en-US" sz="1800" kern="1200" dirty="0">
                        <a:solidFill>
                          <a:srgbClr val="00FFFF"/>
                        </a:solidFill>
                        <a:latin typeface="+mn-lt"/>
                        <a:ea typeface="+mn-ea"/>
                        <a:cs typeface="+mn-cs"/>
                      </a:endParaRPr>
                    </a:p>
                  </a:txBody>
                  <a:tcPr marL="0" marR="0" marT="0" marB="0" anchor="ctr"/>
                </a:tc>
                <a:tc gridSpan="4">
                  <a:txBody>
                    <a:bodyPr/>
                    <a:lstStyle/>
                    <a:p>
                      <a:pPr marL="38100" marR="38100" algn="ctr">
                        <a:lnSpc>
                          <a:spcPct val="115000"/>
                        </a:lnSpc>
                        <a:spcBef>
                          <a:spcPts val="0"/>
                        </a:spcBef>
                        <a:spcAft>
                          <a:spcPts val="0"/>
                        </a:spcAft>
                      </a:pPr>
                      <a:r>
                        <a:rPr kumimoji="0" lang="en-US" sz="1800" kern="1200" dirty="0">
                          <a:solidFill>
                            <a:srgbClr val="00FFFF"/>
                          </a:solidFill>
                        </a:rPr>
                        <a:t>Mode of Poisoning</a:t>
                      </a:r>
                      <a:endParaRPr kumimoji="0" lang="en-US" sz="1800" kern="1200" dirty="0">
                        <a:solidFill>
                          <a:srgbClr val="00FFFF"/>
                        </a:solidFill>
                        <a:latin typeface="+mn-lt"/>
                        <a:ea typeface="+mn-ea"/>
                        <a:cs typeface="+mn-cs"/>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38100" marR="38100" algn="ctr">
                        <a:lnSpc>
                          <a:spcPct val="115000"/>
                        </a:lnSpc>
                        <a:spcBef>
                          <a:spcPts val="0"/>
                        </a:spcBef>
                        <a:spcAft>
                          <a:spcPts val="0"/>
                        </a:spcAft>
                      </a:pPr>
                      <a:r>
                        <a:rPr kumimoji="0" lang="en-US" sz="1800" kern="1200" dirty="0">
                          <a:solidFill>
                            <a:srgbClr val="00FFFF"/>
                          </a:solidFill>
                        </a:rPr>
                        <a:t>Pearson </a:t>
                      </a:r>
                    </a:p>
                    <a:p>
                      <a:pPr marL="38100" marR="38100" algn="ctr">
                        <a:lnSpc>
                          <a:spcPct val="115000"/>
                        </a:lnSpc>
                        <a:spcBef>
                          <a:spcPts val="0"/>
                        </a:spcBef>
                        <a:spcAft>
                          <a:spcPts val="0"/>
                        </a:spcAft>
                      </a:pPr>
                      <a:r>
                        <a:rPr kumimoji="0" lang="en-US" sz="1800" kern="1200" dirty="0">
                          <a:solidFill>
                            <a:srgbClr val="00FFFF"/>
                          </a:solidFill>
                        </a:rPr>
                        <a:t>Chi- Square</a:t>
                      </a:r>
                      <a:endParaRPr kumimoji="0" lang="en-US" sz="1800" kern="1200" dirty="0">
                        <a:solidFill>
                          <a:srgbClr val="00FFFF"/>
                        </a:solidFill>
                        <a:latin typeface="+mn-lt"/>
                        <a:ea typeface="+mn-ea"/>
                        <a:cs typeface="+mn-cs"/>
                      </a:endParaRPr>
                    </a:p>
                  </a:txBody>
                  <a:tcPr marL="0" marR="0" marT="0" marB="0" anchor="ctr"/>
                </a:tc>
                <a:tc rowSpan="2">
                  <a:txBody>
                    <a:bodyPr/>
                    <a:lstStyle/>
                    <a:p>
                      <a:pPr marL="38100" marR="38100" algn="ctr">
                        <a:lnSpc>
                          <a:spcPct val="115000"/>
                        </a:lnSpc>
                        <a:spcBef>
                          <a:spcPts val="0"/>
                        </a:spcBef>
                        <a:spcAft>
                          <a:spcPts val="0"/>
                        </a:spcAft>
                      </a:pPr>
                      <a:r>
                        <a:rPr kumimoji="0" lang="en-US" sz="1800" kern="1200" dirty="0">
                          <a:solidFill>
                            <a:srgbClr val="00FFFF"/>
                          </a:solidFill>
                        </a:rPr>
                        <a:t>p-value</a:t>
                      </a:r>
                      <a:endParaRPr kumimoji="0" lang="en-US" sz="1800" kern="1200" dirty="0">
                        <a:solidFill>
                          <a:srgbClr val="00FFFF"/>
                        </a:solidFill>
                        <a:latin typeface="+mn-lt"/>
                        <a:ea typeface="+mn-ea"/>
                        <a:cs typeface="+mn-cs"/>
                      </a:endParaRPr>
                    </a:p>
                  </a:txBody>
                  <a:tcPr marL="0" marR="0" marT="0" marB="0" anchor="ctr"/>
                </a:tc>
              </a:tr>
              <a:tr h="598885">
                <a:tc vMerge="1">
                  <a:txBody>
                    <a:bodyPr/>
                    <a:lstStyle/>
                    <a:p>
                      <a:endParaRPr lang="en-US"/>
                    </a:p>
                  </a:txBody>
                  <a:tcPr/>
                </a:tc>
                <a:tc>
                  <a:txBody>
                    <a:bodyPr/>
                    <a:lstStyle/>
                    <a:p>
                      <a:pPr marL="38100" marR="38100" algn="ctr">
                        <a:lnSpc>
                          <a:spcPct val="115000"/>
                        </a:lnSpc>
                        <a:spcBef>
                          <a:spcPts val="0"/>
                        </a:spcBef>
                        <a:spcAft>
                          <a:spcPts val="0"/>
                        </a:spcAft>
                      </a:pPr>
                      <a:r>
                        <a:rPr kumimoji="0" lang="en-US" sz="1800" kern="1200" dirty="0">
                          <a:solidFill>
                            <a:schemeClr val="tx1"/>
                          </a:solidFill>
                        </a:rPr>
                        <a:t>Accidental</a:t>
                      </a:r>
                      <a:endParaRPr kumimoji="0" lang="en-US" sz="18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chemeClr val="tx1"/>
                          </a:solidFill>
                        </a:rPr>
                        <a:t>Suicidal</a:t>
                      </a:r>
                      <a:endParaRPr kumimoji="0" lang="en-US" sz="18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chemeClr val="tx1"/>
                          </a:solidFill>
                        </a:rPr>
                        <a:t>Homicidal</a:t>
                      </a:r>
                      <a:endParaRPr kumimoji="0" lang="en-US" sz="18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chemeClr val="tx1"/>
                          </a:solidFill>
                        </a:rPr>
                        <a:t>Total</a:t>
                      </a:r>
                      <a:endParaRPr kumimoji="0" lang="en-US" sz="1800" b="1" kern="1200" dirty="0">
                        <a:solidFill>
                          <a:schemeClr val="tx1"/>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500928">
                <a:tc>
                  <a:txBody>
                    <a:bodyPr/>
                    <a:lstStyle/>
                    <a:p>
                      <a:pPr marL="38100" marR="38100" algn="ctr">
                        <a:lnSpc>
                          <a:spcPct val="115000"/>
                        </a:lnSpc>
                        <a:spcBef>
                          <a:spcPts val="0"/>
                        </a:spcBef>
                        <a:spcAft>
                          <a:spcPts val="0"/>
                        </a:spcAft>
                      </a:pPr>
                      <a:r>
                        <a:rPr kumimoji="0" lang="en-US" sz="1800" kern="1200" dirty="0">
                          <a:solidFill>
                            <a:srgbClr val="00FFFF"/>
                          </a:solidFill>
                        </a:rPr>
                        <a:t>&lt;14</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FFC000"/>
                          </a:solidFill>
                        </a:rPr>
                        <a:t>79(100.0%)</a:t>
                      </a:r>
                      <a:endParaRPr kumimoji="0" lang="en-US" sz="18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0(0.0%)</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0(0.0%)</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79(7.0%)</a:t>
                      </a:r>
                      <a:endParaRPr kumimoji="0" lang="en-US" sz="1800" b="1" kern="1200" dirty="0">
                        <a:solidFill>
                          <a:srgbClr val="00FFFF"/>
                        </a:solidFill>
                        <a:latin typeface="+mn-lt"/>
                        <a:ea typeface="+mn-ea"/>
                        <a:cs typeface="+mn-cs"/>
                      </a:endParaRPr>
                    </a:p>
                  </a:txBody>
                  <a:tcPr marL="0" marR="0" marT="0" marB="0" anchor="ctr"/>
                </a:tc>
                <a:tc rowSpan="6">
                  <a:txBody>
                    <a:bodyPr/>
                    <a:lstStyle/>
                    <a:p>
                      <a:pPr marL="38100" marR="38100" algn="ctr">
                        <a:lnSpc>
                          <a:spcPct val="115000"/>
                        </a:lnSpc>
                        <a:spcBef>
                          <a:spcPts val="0"/>
                        </a:spcBef>
                        <a:spcAft>
                          <a:spcPts val="0"/>
                        </a:spcAft>
                      </a:pPr>
                      <a:r>
                        <a:rPr kumimoji="0" lang="en-US" sz="1800" kern="1200" dirty="0">
                          <a:solidFill>
                            <a:srgbClr val="00FFFF"/>
                          </a:solidFill>
                        </a:rPr>
                        <a:t>194.985</a:t>
                      </a:r>
                      <a:endParaRPr kumimoji="0" lang="en-US" sz="1800" b="1" kern="1200" dirty="0">
                        <a:solidFill>
                          <a:srgbClr val="00FFFF"/>
                        </a:solidFill>
                        <a:latin typeface="+mn-lt"/>
                        <a:ea typeface="+mn-ea"/>
                        <a:cs typeface="+mn-cs"/>
                      </a:endParaRPr>
                    </a:p>
                  </a:txBody>
                  <a:tcPr marL="0" marR="0" marT="0" marB="0" anchor="ctr"/>
                </a:tc>
                <a:tc rowSpan="6">
                  <a:txBody>
                    <a:bodyPr/>
                    <a:lstStyle/>
                    <a:p>
                      <a:pPr marL="38100" marR="38100" algn="ctr">
                        <a:lnSpc>
                          <a:spcPct val="115000"/>
                        </a:lnSpc>
                        <a:spcBef>
                          <a:spcPts val="0"/>
                        </a:spcBef>
                        <a:spcAft>
                          <a:spcPts val="0"/>
                        </a:spcAft>
                      </a:pPr>
                      <a:r>
                        <a:rPr kumimoji="0" lang="en-US" sz="1800" kern="1200" dirty="0">
                          <a:solidFill>
                            <a:srgbClr val="00FFFF"/>
                          </a:solidFill>
                        </a:rPr>
                        <a:t>.0001**</a:t>
                      </a:r>
                      <a:endParaRPr kumimoji="0" lang="en-US" sz="1800" b="1" kern="1200" dirty="0">
                        <a:solidFill>
                          <a:srgbClr val="00FFFF"/>
                        </a:solidFill>
                        <a:latin typeface="+mn-lt"/>
                        <a:ea typeface="+mn-ea"/>
                        <a:cs typeface="+mn-cs"/>
                      </a:endParaRPr>
                    </a:p>
                  </a:txBody>
                  <a:tcPr marL="0" marR="0" marT="0" marB="0" anchor="ctr"/>
                </a:tc>
              </a:tr>
              <a:tr h="500928">
                <a:tc>
                  <a:txBody>
                    <a:bodyPr/>
                    <a:lstStyle/>
                    <a:p>
                      <a:pPr marL="38100" marR="38100" algn="ctr">
                        <a:lnSpc>
                          <a:spcPct val="115000"/>
                        </a:lnSpc>
                        <a:spcBef>
                          <a:spcPts val="0"/>
                        </a:spcBef>
                        <a:spcAft>
                          <a:spcPts val="0"/>
                        </a:spcAft>
                      </a:pPr>
                      <a:r>
                        <a:rPr kumimoji="0" lang="en-US" sz="1800" kern="1200" dirty="0">
                          <a:solidFill>
                            <a:srgbClr val="00FFFF"/>
                          </a:solidFill>
                        </a:rPr>
                        <a:t>14-19</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36(30.3%)</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FFC000"/>
                          </a:solidFill>
                        </a:rPr>
                        <a:t>80(67.2%)</a:t>
                      </a:r>
                      <a:endParaRPr kumimoji="0" lang="en-US" sz="18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3(2.5%)</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119(10.6%)</a:t>
                      </a:r>
                      <a:endParaRPr kumimoji="0" lang="en-US" sz="1800" b="1" kern="1200" dirty="0">
                        <a:solidFill>
                          <a:srgbClr val="00FFFF"/>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500928">
                <a:tc>
                  <a:txBody>
                    <a:bodyPr/>
                    <a:lstStyle/>
                    <a:p>
                      <a:pPr marL="38100" marR="38100" algn="ctr">
                        <a:lnSpc>
                          <a:spcPct val="115000"/>
                        </a:lnSpc>
                        <a:spcBef>
                          <a:spcPts val="0"/>
                        </a:spcBef>
                        <a:spcAft>
                          <a:spcPts val="0"/>
                        </a:spcAft>
                      </a:pPr>
                      <a:r>
                        <a:rPr kumimoji="0" lang="en-US" sz="1800" kern="1200" dirty="0">
                          <a:solidFill>
                            <a:srgbClr val="00FFFF"/>
                          </a:solidFill>
                        </a:rPr>
                        <a:t>19-26</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114(27.9%)</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FFC000"/>
                          </a:solidFill>
                        </a:rPr>
                        <a:t>281(68.9%)</a:t>
                      </a:r>
                      <a:endParaRPr kumimoji="0" lang="en-US" sz="18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13(3.2%)</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FFC000"/>
                          </a:solidFill>
                        </a:rPr>
                        <a:t>408(36.2%)</a:t>
                      </a:r>
                      <a:endParaRPr kumimoji="0" lang="en-US" sz="1800" b="1" kern="1200" dirty="0">
                        <a:solidFill>
                          <a:srgbClr val="FFC000"/>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500928">
                <a:tc>
                  <a:txBody>
                    <a:bodyPr/>
                    <a:lstStyle/>
                    <a:p>
                      <a:pPr marL="38100" marR="38100" algn="ctr">
                        <a:lnSpc>
                          <a:spcPct val="115000"/>
                        </a:lnSpc>
                        <a:spcBef>
                          <a:spcPts val="0"/>
                        </a:spcBef>
                        <a:spcAft>
                          <a:spcPts val="0"/>
                        </a:spcAft>
                      </a:pPr>
                      <a:r>
                        <a:rPr kumimoji="0" lang="en-US" sz="1800" kern="1200" dirty="0">
                          <a:solidFill>
                            <a:srgbClr val="00FFFF"/>
                          </a:solidFill>
                        </a:rPr>
                        <a:t>26-40</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126(35.4%)</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FFC000"/>
                          </a:solidFill>
                        </a:rPr>
                        <a:t>226(63.5%)</a:t>
                      </a:r>
                      <a:endParaRPr kumimoji="0" lang="en-US" sz="18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4(1.1%)</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FFC000"/>
                          </a:solidFill>
                        </a:rPr>
                        <a:t>356(31.6%)</a:t>
                      </a:r>
                      <a:endParaRPr kumimoji="0" lang="en-US" sz="1800" b="1" kern="1200" dirty="0">
                        <a:solidFill>
                          <a:srgbClr val="FFC000"/>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500928">
                <a:tc>
                  <a:txBody>
                    <a:bodyPr/>
                    <a:lstStyle/>
                    <a:p>
                      <a:pPr marL="38100" marR="38100" algn="ctr">
                        <a:lnSpc>
                          <a:spcPct val="115000"/>
                        </a:lnSpc>
                        <a:spcBef>
                          <a:spcPts val="0"/>
                        </a:spcBef>
                        <a:spcAft>
                          <a:spcPts val="0"/>
                        </a:spcAft>
                      </a:pPr>
                      <a:r>
                        <a:rPr kumimoji="0" lang="en-US" sz="1800" kern="1200" dirty="0">
                          <a:solidFill>
                            <a:srgbClr val="00FFFF"/>
                          </a:solidFill>
                        </a:rPr>
                        <a:t>40-60</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FFC000"/>
                          </a:solidFill>
                        </a:rPr>
                        <a:t>82(59.4%)</a:t>
                      </a:r>
                      <a:endParaRPr kumimoji="0" lang="en-US" sz="18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53(38.4%)</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3(2.2%)</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138(12.3%)</a:t>
                      </a:r>
                      <a:endParaRPr kumimoji="0" lang="en-US" sz="1800" b="1" kern="1200" dirty="0">
                        <a:solidFill>
                          <a:srgbClr val="00FFFF"/>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500928">
                <a:tc>
                  <a:txBody>
                    <a:bodyPr/>
                    <a:lstStyle/>
                    <a:p>
                      <a:pPr marL="38100" marR="38100" algn="ctr">
                        <a:lnSpc>
                          <a:spcPct val="115000"/>
                        </a:lnSpc>
                        <a:spcBef>
                          <a:spcPts val="0"/>
                        </a:spcBef>
                        <a:spcAft>
                          <a:spcPts val="0"/>
                        </a:spcAft>
                      </a:pPr>
                      <a:r>
                        <a:rPr kumimoji="0" lang="en-US" sz="1800" kern="1200" dirty="0" smtClean="0">
                          <a:solidFill>
                            <a:srgbClr val="00FFFF"/>
                          </a:solidFill>
                        </a:rPr>
                        <a:t>&gt;60</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FFC000"/>
                          </a:solidFill>
                        </a:rPr>
                        <a:t>17(65.4%)</a:t>
                      </a:r>
                      <a:endParaRPr kumimoji="0" lang="en-US" sz="18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6(23.1%)</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3(11.5%)</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26(2.3%)</a:t>
                      </a:r>
                      <a:endParaRPr kumimoji="0" lang="en-US" sz="1800" b="1" kern="1200" dirty="0">
                        <a:solidFill>
                          <a:srgbClr val="00FFFF"/>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639059">
                <a:tc>
                  <a:txBody>
                    <a:bodyPr/>
                    <a:lstStyle/>
                    <a:p>
                      <a:pPr marL="38100" marR="38100" indent="0" algn="ctr"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rgbClr val="00FFFF"/>
                          </a:solidFill>
                        </a:rPr>
                        <a:t>Total</a:t>
                      </a:r>
                    </a:p>
                    <a:p>
                      <a:pPr marL="38100" marR="38100" algn="ctr">
                        <a:lnSpc>
                          <a:spcPct val="115000"/>
                        </a:lnSpc>
                        <a:spcBef>
                          <a:spcPts val="0"/>
                        </a:spcBef>
                        <a:spcAft>
                          <a:spcPts val="0"/>
                        </a:spcAft>
                      </a:pP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454(40.3%)</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FFC000"/>
                          </a:solidFill>
                        </a:rPr>
                        <a:t>646(57.4%)</a:t>
                      </a:r>
                      <a:endParaRPr kumimoji="0" lang="en-US" sz="18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26(2.3%)</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1126(100.0%)</a:t>
                      </a:r>
                      <a:endParaRPr kumimoji="0" lang="en-US" sz="1800" b="1" kern="1200" dirty="0">
                        <a:solidFill>
                          <a:srgbClr val="00FFFF"/>
                        </a:solidFill>
                        <a:latin typeface="+mn-lt"/>
                        <a:ea typeface="+mn-ea"/>
                        <a:cs typeface="+mn-cs"/>
                      </a:endParaRPr>
                    </a:p>
                  </a:txBody>
                  <a:tcPr marL="0" marR="0" marT="0" marB="0" anchor="ctr"/>
                </a:tc>
                <a:tc gridSpan="2">
                  <a:txBody>
                    <a:bodyPr/>
                    <a:lstStyle/>
                    <a:p>
                      <a:pPr marL="38100" marR="38100" algn="ctr">
                        <a:lnSpc>
                          <a:spcPct val="115000"/>
                        </a:lnSpc>
                        <a:spcBef>
                          <a:spcPts val="0"/>
                        </a:spcBef>
                        <a:spcAft>
                          <a:spcPts val="0"/>
                        </a:spcAft>
                      </a:pPr>
                      <a:r>
                        <a:rPr kumimoji="0" lang="en-US" sz="1800" kern="1200" dirty="0">
                          <a:solidFill>
                            <a:srgbClr val="00FFFF"/>
                          </a:solidFill>
                        </a:rPr>
                        <a:t> </a:t>
                      </a:r>
                      <a:endParaRPr kumimoji="0" lang="en-US" sz="1800" b="1" kern="1200" dirty="0">
                        <a:solidFill>
                          <a:srgbClr val="00FFFF"/>
                        </a:solidFill>
                        <a:latin typeface="+mn-lt"/>
                        <a:ea typeface="+mn-ea"/>
                        <a:cs typeface="+mn-cs"/>
                      </a:endParaRPr>
                    </a:p>
                  </a:txBody>
                  <a:tcPr marL="0" marR="0" marT="0" marB="0" anchor="ctr"/>
                </a:tc>
                <a:tc hMerge="1">
                  <a:txBody>
                    <a:bodyPr/>
                    <a:lstStyle/>
                    <a:p>
                      <a:endParaRPr lang="en-US"/>
                    </a:p>
                  </a:txBody>
                  <a:tcPr/>
                </a:tc>
              </a:tr>
            </a:tbl>
          </a:graphicData>
        </a:graphic>
      </p:graphicFrame>
    </p:spTree>
    <p:extLst>
      <p:ext uri="{BB962C8B-B14F-4D97-AF65-F5344CB8AC3E}">
        <p14:creationId xmlns="" xmlns:p14="http://schemas.microsoft.com/office/powerpoint/2010/main" val="637059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a:bodyPr>
          <a:lstStyle/>
          <a:p>
            <a:r>
              <a:rPr lang="en-US" sz="2400" dirty="0" smtClean="0">
                <a:solidFill>
                  <a:srgbClr val="FFFF00"/>
                </a:solidFill>
              </a:rPr>
              <a:t>Sex Wise distribution of mode of acute poisoning</a:t>
            </a:r>
            <a:endParaRPr lang="en-US" sz="2400" b="1" dirty="0">
              <a:solidFill>
                <a:srgbClr val="FFFF00"/>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1010764810"/>
              </p:ext>
            </p:extLst>
          </p:nvPr>
        </p:nvGraphicFramePr>
        <p:xfrm>
          <a:off x="304800" y="1524000"/>
          <a:ext cx="8534399" cy="4724400"/>
        </p:xfrm>
        <a:graphic>
          <a:graphicData uri="http://schemas.openxmlformats.org/drawingml/2006/table">
            <a:tbl>
              <a:tblPr firstRow="1" bandRow="1">
                <a:tableStyleId>{5940675A-B579-460E-94D1-54222C63F5DA}</a:tableStyleId>
              </a:tblPr>
              <a:tblGrid>
                <a:gridCol w="1229752"/>
                <a:gridCol w="1429167"/>
                <a:gridCol w="1280035"/>
                <a:gridCol w="1242645"/>
                <a:gridCol w="1447800"/>
                <a:gridCol w="1002323"/>
                <a:gridCol w="902677"/>
              </a:tblGrid>
              <a:tr h="627490">
                <a:tc rowSpan="2">
                  <a:txBody>
                    <a:bodyPr/>
                    <a:lstStyle/>
                    <a:p>
                      <a:pPr marL="38100" marR="38100" indent="0" algn="ctr"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chemeClr val="tx1"/>
                          </a:solidFill>
                        </a:rPr>
                        <a:t>Sex</a:t>
                      </a:r>
                      <a:endParaRPr kumimoji="0" lang="en-US" sz="1800" b="1" kern="1200" dirty="0">
                        <a:solidFill>
                          <a:schemeClr val="tx1"/>
                        </a:solidFill>
                        <a:latin typeface="+mn-lt"/>
                        <a:ea typeface="+mn-ea"/>
                        <a:cs typeface="+mn-cs"/>
                      </a:endParaRPr>
                    </a:p>
                  </a:txBody>
                  <a:tcPr marL="0" marR="0" marT="0" marB="0" anchor="ctr"/>
                </a:tc>
                <a:tc gridSpan="4">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Mode of Poisoning</a:t>
                      </a:r>
                      <a:endParaRPr kumimoji="0" lang="en-US" sz="1800" b="1" kern="1200" dirty="0">
                        <a:solidFill>
                          <a:schemeClr val="tx1"/>
                        </a:solidFill>
                        <a:latin typeface="+mn-lt"/>
                        <a:ea typeface="+mn-ea"/>
                        <a:cs typeface="+mn-cs"/>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Pearson </a:t>
                      </a:r>
                    </a:p>
                    <a:p>
                      <a:pPr marL="38100" marR="38100" algn="ctr" rtl="0" eaLnBrk="1" latinLnBrk="0" hangingPunct="1">
                        <a:lnSpc>
                          <a:spcPct val="115000"/>
                        </a:lnSpc>
                        <a:spcBef>
                          <a:spcPts val="0"/>
                        </a:spcBef>
                        <a:spcAft>
                          <a:spcPts val="0"/>
                        </a:spcAft>
                      </a:pPr>
                      <a:r>
                        <a:rPr kumimoji="0" lang="en-US" sz="1800" kern="1200" dirty="0">
                          <a:solidFill>
                            <a:schemeClr val="tx1"/>
                          </a:solidFill>
                        </a:rPr>
                        <a:t>Chi- Square</a:t>
                      </a:r>
                      <a:endParaRPr kumimoji="0" lang="en-US" sz="1800" b="1" kern="1200" dirty="0">
                        <a:solidFill>
                          <a:schemeClr val="tx1"/>
                        </a:solidFill>
                        <a:latin typeface="+mn-lt"/>
                        <a:ea typeface="+mn-ea"/>
                        <a:cs typeface="+mn-cs"/>
                      </a:endParaRPr>
                    </a:p>
                  </a:txBody>
                  <a:tcPr marL="0" marR="0" marT="0" marB="0" anchor="ctr"/>
                </a:tc>
                <a:tc rowSpan="2">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p-value</a:t>
                      </a:r>
                      <a:endParaRPr kumimoji="0" lang="en-US" sz="1800" b="1" kern="1200" dirty="0">
                        <a:solidFill>
                          <a:schemeClr val="tx1"/>
                        </a:solidFill>
                        <a:latin typeface="+mn-lt"/>
                        <a:ea typeface="+mn-ea"/>
                        <a:cs typeface="+mn-cs"/>
                      </a:endParaRPr>
                    </a:p>
                  </a:txBody>
                  <a:tcPr marL="0" marR="0" marT="0" marB="0" anchor="ctr"/>
                </a:tc>
              </a:tr>
              <a:tr h="1107473">
                <a:tc vMerge="1">
                  <a:txBody>
                    <a:bodyPr/>
                    <a:lstStyle/>
                    <a:p>
                      <a:endParaRPr lang="en-US"/>
                    </a:p>
                  </a:txBody>
                  <a:tcPr/>
                </a:tc>
                <a:tc>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Accidental</a:t>
                      </a:r>
                      <a:endParaRPr kumimoji="0" lang="en-US" sz="1800" b="1" kern="1200" dirty="0">
                        <a:solidFill>
                          <a:schemeClr val="tx1"/>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Suicidal</a:t>
                      </a:r>
                      <a:endParaRPr kumimoji="0" lang="en-US" sz="1800" b="1" kern="1200" dirty="0">
                        <a:solidFill>
                          <a:schemeClr val="tx1"/>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Homicidal</a:t>
                      </a:r>
                      <a:endParaRPr kumimoji="0" lang="en-US" sz="1800" b="1" kern="1200" dirty="0">
                        <a:solidFill>
                          <a:schemeClr val="tx1"/>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Total</a:t>
                      </a:r>
                      <a:endParaRPr kumimoji="0" lang="en-US" sz="1800" b="1" kern="1200" dirty="0">
                        <a:solidFill>
                          <a:schemeClr val="tx1"/>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704036">
                <a:tc>
                  <a:txBody>
                    <a:bodyPr/>
                    <a:lstStyle/>
                    <a:p>
                      <a:pPr marL="38100" marR="38100" algn="ctr" rtl="0" eaLnBrk="1" latinLnBrk="0" hangingPunct="1">
                        <a:lnSpc>
                          <a:spcPct val="115000"/>
                        </a:lnSpc>
                        <a:spcBef>
                          <a:spcPts val="0"/>
                        </a:spcBef>
                        <a:spcAft>
                          <a:spcPts val="0"/>
                        </a:spcAft>
                      </a:pPr>
                      <a:r>
                        <a:rPr kumimoji="0" lang="en-US" sz="1800" kern="1200" dirty="0">
                          <a:solidFill>
                            <a:srgbClr val="00FFFF"/>
                          </a:solidFill>
                        </a:rPr>
                        <a:t>Male</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265(44.6%)</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FFC000"/>
                          </a:solidFill>
                        </a:rPr>
                        <a:t>310(52.2%)</a:t>
                      </a:r>
                      <a:endParaRPr kumimoji="0" lang="en-US" sz="18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19(3.2%)</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FFC000"/>
                          </a:solidFill>
                        </a:rPr>
                        <a:t>594(52.8%)</a:t>
                      </a:r>
                      <a:endParaRPr kumimoji="0" lang="en-US" sz="1800" b="1" kern="1200" dirty="0">
                        <a:solidFill>
                          <a:srgbClr val="FFC000"/>
                        </a:solidFill>
                        <a:latin typeface="+mn-lt"/>
                        <a:ea typeface="+mn-ea"/>
                        <a:cs typeface="+mn-cs"/>
                      </a:endParaRPr>
                    </a:p>
                  </a:txBody>
                  <a:tcPr marL="0" marR="0" marT="0" marB="0" anchor="ctr"/>
                </a:tc>
                <a:tc rowSpan="2">
                  <a:txBody>
                    <a:bodyPr/>
                    <a:lstStyle/>
                    <a:p>
                      <a:pPr marL="38100" marR="38100" algn="ctr">
                        <a:lnSpc>
                          <a:spcPct val="115000"/>
                        </a:lnSpc>
                        <a:spcBef>
                          <a:spcPts val="0"/>
                        </a:spcBef>
                        <a:spcAft>
                          <a:spcPts val="0"/>
                        </a:spcAft>
                      </a:pPr>
                      <a:r>
                        <a:rPr kumimoji="0" lang="en-US" sz="1800" kern="1200" dirty="0">
                          <a:solidFill>
                            <a:srgbClr val="00FFFF"/>
                          </a:solidFill>
                        </a:rPr>
                        <a:t>15.942</a:t>
                      </a:r>
                      <a:endParaRPr kumimoji="0" lang="en-US" sz="1800" b="1" kern="1200" dirty="0">
                        <a:solidFill>
                          <a:srgbClr val="00FFFF"/>
                        </a:solidFill>
                        <a:latin typeface="+mn-lt"/>
                        <a:ea typeface="+mn-ea"/>
                        <a:cs typeface="+mn-cs"/>
                      </a:endParaRPr>
                    </a:p>
                  </a:txBody>
                  <a:tcPr marL="0" marR="0" marT="0" marB="0" anchor="ctr"/>
                </a:tc>
                <a:tc rowSpan="2">
                  <a:txBody>
                    <a:bodyPr/>
                    <a:lstStyle/>
                    <a:p>
                      <a:pPr marL="38100" marR="38100" algn="ctr">
                        <a:lnSpc>
                          <a:spcPct val="115000"/>
                        </a:lnSpc>
                        <a:spcBef>
                          <a:spcPts val="0"/>
                        </a:spcBef>
                        <a:spcAft>
                          <a:spcPts val="0"/>
                        </a:spcAft>
                      </a:pPr>
                      <a:r>
                        <a:rPr kumimoji="0" lang="en-US" sz="1800" kern="1200" dirty="0">
                          <a:solidFill>
                            <a:srgbClr val="00FFFF"/>
                          </a:solidFill>
                        </a:rPr>
                        <a:t>.0001**</a:t>
                      </a:r>
                      <a:endParaRPr kumimoji="0" lang="en-US" sz="1800" b="1" kern="1200" dirty="0">
                        <a:solidFill>
                          <a:srgbClr val="00FFFF"/>
                        </a:solidFill>
                        <a:latin typeface="+mn-lt"/>
                        <a:ea typeface="+mn-ea"/>
                        <a:cs typeface="+mn-cs"/>
                      </a:endParaRPr>
                    </a:p>
                  </a:txBody>
                  <a:tcPr marL="0" marR="0" marT="0" marB="0" anchor="ctr"/>
                </a:tc>
              </a:tr>
              <a:tr h="704036">
                <a:tc>
                  <a:txBody>
                    <a:bodyPr/>
                    <a:lstStyle/>
                    <a:p>
                      <a:pPr marL="38100" marR="38100" algn="ctr" rtl="0" eaLnBrk="1" latinLnBrk="0" hangingPunct="1">
                        <a:lnSpc>
                          <a:spcPct val="115000"/>
                        </a:lnSpc>
                        <a:spcBef>
                          <a:spcPts val="0"/>
                        </a:spcBef>
                        <a:spcAft>
                          <a:spcPts val="0"/>
                        </a:spcAft>
                      </a:pPr>
                      <a:r>
                        <a:rPr kumimoji="0" lang="en-US" sz="1800" kern="1200" dirty="0">
                          <a:solidFill>
                            <a:srgbClr val="00FFFF"/>
                          </a:solidFill>
                        </a:rPr>
                        <a:t>Female</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189(35.5%)</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FFC000"/>
                          </a:solidFill>
                        </a:rPr>
                        <a:t>336(63.2%)</a:t>
                      </a:r>
                      <a:endParaRPr kumimoji="0" lang="en-US" sz="18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7(1.3%)</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532(47.2%)</a:t>
                      </a:r>
                      <a:endParaRPr kumimoji="0" lang="en-US" sz="1800" b="1" kern="1200" dirty="0">
                        <a:solidFill>
                          <a:srgbClr val="00FFFF"/>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1581365">
                <a:tc>
                  <a:txBody>
                    <a:bodyPr/>
                    <a:lstStyle/>
                    <a:p>
                      <a:pPr marL="38100" marR="38100" indent="0" algn="ctr"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rgbClr val="00FFFF"/>
                          </a:solidFill>
                        </a:rPr>
                        <a:t>Total</a:t>
                      </a:r>
                    </a:p>
                    <a:p>
                      <a:pPr marL="38100" marR="38100" algn="ctr" rtl="0" eaLnBrk="1" latinLnBrk="0" hangingPunct="1">
                        <a:lnSpc>
                          <a:spcPct val="115000"/>
                        </a:lnSpc>
                        <a:spcBef>
                          <a:spcPts val="0"/>
                        </a:spcBef>
                        <a:spcAft>
                          <a:spcPts val="0"/>
                        </a:spcAft>
                      </a:pP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454(40.3%)</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FFC000"/>
                          </a:solidFill>
                        </a:rPr>
                        <a:t>646(57.4%)</a:t>
                      </a:r>
                      <a:endParaRPr kumimoji="0" lang="en-US" sz="18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26(2.3%)</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800" kern="1200" dirty="0">
                          <a:solidFill>
                            <a:srgbClr val="00FFFF"/>
                          </a:solidFill>
                        </a:rPr>
                        <a:t>1126(100.0%)</a:t>
                      </a:r>
                      <a:endParaRPr kumimoji="0" lang="en-US" sz="1800" b="1" kern="1200" dirty="0">
                        <a:solidFill>
                          <a:srgbClr val="00FFFF"/>
                        </a:solidFill>
                        <a:latin typeface="+mn-lt"/>
                        <a:ea typeface="+mn-ea"/>
                        <a:cs typeface="+mn-cs"/>
                      </a:endParaRPr>
                    </a:p>
                  </a:txBody>
                  <a:tcPr marL="0" marR="0" marT="0" marB="0" anchor="ctr"/>
                </a:tc>
                <a:tc gridSpan="2">
                  <a:txBody>
                    <a:bodyPr/>
                    <a:lstStyle/>
                    <a:p>
                      <a:pPr marL="38100" marR="38100" algn="ctr" rtl="0" eaLnBrk="1" latinLnBrk="0" hangingPunct="1">
                        <a:lnSpc>
                          <a:spcPct val="115000"/>
                        </a:lnSpc>
                        <a:spcBef>
                          <a:spcPts val="0"/>
                        </a:spcBef>
                        <a:spcAft>
                          <a:spcPts val="0"/>
                        </a:spcAft>
                      </a:pPr>
                      <a:r>
                        <a:rPr kumimoji="0" lang="en-US" sz="1800" kern="1200" dirty="0">
                          <a:solidFill>
                            <a:srgbClr val="00FFFF"/>
                          </a:solidFill>
                        </a:rPr>
                        <a:t> </a:t>
                      </a:r>
                      <a:endParaRPr kumimoji="0" lang="en-US" sz="1800" b="1" kern="1200" dirty="0">
                        <a:solidFill>
                          <a:srgbClr val="00FFFF"/>
                        </a:solidFill>
                        <a:latin typeface="+mn-lt"/>
                        <a:ea typeface="+mn-ea"/>
                        <a:cs typeface="+mn-cs"/>
                      </a:endParaRPr>
                    </a:p>
                  </a:txBody>
                  <a:tcPr marL="0" marR="0" marT="0" marB="0" anchor="ct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normAutofit/>
          </a:bodyPr>
          <a:lstStyle/>
          <a:p>
            <a:r>
              <a:rPr lang="en-US" sz="2800" dirty="0" smtClean="0">
                <a:solidFill>
                  <a:srgbClr val="FFFF00"/>
                </a:solidFill>
              </a:rPr>
              <a:t>Marital status wise distribution of mode of acute poisoning</a:t>
            </a:r>
            <a:endParaRPr lang="en-US" sz="2800" b="1" dirty="0">
              <a:solidFill>
                <a:srgbClr val="FFFF00"/>
              </a:solidFill>
            </a:endParaRPr>
          </a:p>
        </p:txBody>
      </p:sp>
      <p:sp>
        <p:nvSpPr>
          <p:cNvPr id="3" name="Content Placeholder 2"/>
          <p:cNvSpPr>
            <a:spLocks noGrp="1"/>
          </p:cNvSpPr>
          <p:nvPr>
            <p:ph idx="1"/>
          </p:nvPr>
        </p:nvSpPr>
        <p:spPr>
          <a:xfrm flipV="1">
            <a:off x="457200" y="5715000"/>
            <a:ext cx="8229600" cy="1143000"/>
          </a:xfrm>
          <a:noFill/>
        </p:spPr>
        <p:txBody>
          <a:bodyPr>
            <a:normAutofit/>
          </a:bodyPr>
          <a:lstStyle/>
          <a:p>
            <a:pPr fontAlgn="t"/>
            <a:endParaRPr lang="en-US" b="1" dirty="0" smtClean="0"/>
          </a:p>
          <a:p>
            <a:pPr fontAlgn="t"/>
            <a:endParaRPr lang="en-US" b="1" dirty="0" smtClean="0"/>
          </a:p>
          <a:p>
            <a:pPr fontAlgn="t"/>
            <a:endParaRPr lang="en-US" b="1" dirty="0" smtClean="0"/>
          </a:p>
          <a:p>
            <a:pPr fontAlgn="t"/>
            <a:endParaRPr lang="en-US" b="1" dirty="0" smtClean="0"/>
          </a:p>
          <a:p>
            <a:pPr fontAlgn="t"/>
            <a:endParaRPr lang="en-US" b="1" dirty="0" smtClean="0"/>
          </a:p>
          <a:p>
            <a:pPr fontAlgn="t"/>
            <a:endParaRPr lang="en-US" b="1" dirty="0" smtClean="0"/>
          </a:p>
          <a:p>
            <a:pPr fontAlgn="t"/>
            <a:endParaRPr lang="en-US" b="1"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3317180557"/>
              </p:ext>
            </p:extLst>
          </p:nvPr>
        </p:nvGraphicFramePr>
        <p:xfrm>
          <a:off x="304800" y="1981202"/>
          <a:ext cx="8305801" cy="4114798"/>
        </p:xfrm>
        <a:graphic>
          <a:graphicData uri="http://schemas.openxmlformats.org/drawingml/2006/table">
            <a:tbl>
              <a:tblPr firstRow="1" bandRow="1">
                <a:tableStyleId>{5940675A-B579-460E-94D1-54222C63F5DA}</a:tableStyleId>
              </a:tblPr>
              <a:tblGrid>
                <a:gridCol w="1328929"/>
                <a:gridCol w="1338071"/>
                <a:gridCol w="1219200"/>
                <a:gridCol w="1295400"/>
                <a:gridCol w="1295400"/>
                <a:gridCol w="914400"/>
                <a:gridCol w="914401"/>
              </a:tblGrid>
              <a:tr h="535704">
                <a:tc rowSpan="2">
                  <a:txBody>
                    <a:bodyPr/>
                    <a:lstStyle/>
                    <a:p>
                      <a:pPr marL="38100" marR="38100" indent="0" algn="ctr"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chemeClr val="tx1"/>
                          </a:solidFill>
                        </a:rPr>
                        <a:t>Marital status</a:t>
                      </a:r>
                    </a:p>
                    <a:p>
                      <a:pPr marL="38100" marR="38100" algn="ctr" rtl="0" eaLnBrk="1" latinLnBrk="0" hangingPunct="1">
                        <a:lnSpc>
                          <a:spcPct val="115000"/>
                        </a:lnSpc>
                        <a:spcBef>
                          <a:spcPts val="0"/>
                        </a:spcBef>
                        <a:spcAft>
                          <a:spcPts val="0"/>
                        </a:spcAft>
                      </a:pPr>
                      <a:endParaRPr kumimoji="0" lang="en-US" sz="1800" b="1" kern="1200" dirty="0">
                        <a:solidFill>
                          <a:schemeClr val="tx1"/>
                        </a:solidFill>
                        <a:latin typeface="+mn-lt"/>
                        <a:ea typeface="+mn-ea"/>
                        <a:cs typeface="+mn-cs"/>
                      </a:endParaRPr>
                    </a:p>
                  </a:txBody>
                  <a:tcPr marL="0" marR="0" marT="0" marB="0" anchor="ctr"/>
                </a:tc>
                <a:tc gridSpan="4">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Mode of Poisoning</a:t>
                      </a:r>
                      <a:endParaRPr kumimoji="0" lang="en-US" sz="1800" b="1" kern="1200" dirty="0">
                        <a:solidFill>
                          <a:schemeClr val="tx1"/>
                        </a:solidFill>
                        <a:latin typeface="+mn-lt"/>
                        <a:ea typeface="+mn-ea"/>
                        <a:cs typeface="+mn-cs"/>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Pearson </a:t>
                      </a:r>
                    </a:p>
                    <a:p>
                      <a:pPr marL="38100" marR="38100" algn="ctr" rtl="0" eaLnBrk="1" latinLnBrk="0" hangingPunct="1">
                        <a:lnSpc>
                          <a:spcPct val="115000"/>
                        </a:lnSpc>
                        <a:spcBef>
                          <a:spcPts val="0"/>
                        </a:spcBef>
                        <a:spcAft>
                          <a:spcPts val="0"/>
                        </a:spcAft>
                      </a:pPr>
                      <a:r>
                        <a:rPr kumimoji="0" lang="en-US" sz="1800" kern="1200" dirty="0">
                          <a:solidFill>
                            <a:schemeClr val="tx1"/>
                          </a:solidFill>
                        </a:rPr>
                        <a:t>Chi- Square</a:t>
                      </a:r>
                      <a:endParaRPr kumimoji="0" lang="en-US" sz="1800" b="1" kern="1200" dirty="0">
                        <a:solidFill>
                          <a:schemeClr val="tx1"/>
                        </a:solidFill>
                        <a:latin typeface="+mn-lt"/>
                        <a:ea typeface="+mn-ea"/>
                        <a:cs typeface="+mn-cs"/>
                      </a:endParaRPr>
                    </a:p>
                  </a:txBody>
                  <a:tcPr marL="0" marR="0" marT="0" marB="0" anchor="ctr"/>
                </a:tc>
                <a:tc rowSpan="2">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p-value</a:t>
                      </a:r>
                      <a:endParaRPr kumimoji="0" lang="en-US" sz="1800" b="1" kern="1200" dirty="0">
                        <a:solidFill>
                          <a:schemeClr val="tx1"/>
                        </a:solidFill>
                        <a:latin typeface="+mn-lt"/>
                        <a:ea typeface="+mn-ea"/>
                        <a:cs typeface="+mn-cs"/>
                      </a:endParaRPr>
                    </a:p>
                  </a:txBody>
                  <a:tcPr marL="0" marR="0" marT="0" marB="0" anchor="ctr"/>
                </a:tc>
              </a:tr>
              <a:tr h="959728">
                <a:tc vMerge="1">
                  <a:txBody>
                    <a:bodyPr/>
                    <a:lstStyle/>
                    <a:p>
                      <a:endParaRPr lang="en-US"/>
                    </a:p>
                  </a:txBody>
                  <a:tcPr/>
                </a:tc>
                <a:tc>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Accidental</a:t>
                      </a:r>
                      <a:endParaRPr kumimoji="0" lang="en-US" sz="1800" b="1" kern="1200" dirty="0">
                        <a:solidFill>
                          <a:schemeClr val="tx1"/>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Suicidal</a:t>
                      </a:r>
                      <a:endParaRPr kumimoji="0" lang="en-US" sz="1800" b="1" kern="1200" dirty="0">
                        <a:solidFill>
                          <a:schemeClr val="tx1"/>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Homicidal</a:t>
                      </a:r>
                      <a:endParaRPr kumimoji="0" lang="en-US" sz="1800" b="1" kern="1200" dirty="0">
                        <a:solidFill>
                          <a:schemeClr val="tx1"/>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Total</a:t>
                      </a:r>
                      <a:endParaRPr kumimoji="0" lang="en-US" sz="1800" b="1" kern="1200" dirty="0">
                        <a:solidFill>
                          <a:schemeClr val="tx1"/>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699910">
                <a:tc>
                  <a:txBody>
                    <a:bodyPr/>
                    <a:lstStyle/>
                    <a:p>
                      <a:pPr marL="38100" marR="38100" algn="ctr" rtl="0" eaLnBrk="1" latinLnBrk="0" hangingPunct="1">
                        <a:lnSpc>
                          <a:spcPct val="115000"/>
                        </a:lnSpc>
                        <a:spcBef>
                          <a:spcPts val="0"/>
                        </a:spcBef>
                        <a:spcAft>
                          <a:spcPts val="0"/>
                        </a:spcAft>
                      </a:pPr>
                      <a:r>
                        <a:rPr kumimoji="0" lang="en-US" sz="1800" kern="1200" dirty="0">
                          <a:solidFill>
                            <a:srgbClr val="00FFFF"/>
                          </a:solidFill>
                        </a:rPr>
                        <a:t>Married</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600" kern="1200" dirty="0">
                          <a:solidFill>
                            <a:srgbClr val="00FFFF"/>
                          </a:solidFill>
                        </a:rPr>
                        <a:t>222(38.2%)</a:t>
                      </a:r>
                      <a:endParaRPr kumimoji="0" lang="en-US" sz="1600" b="1" kern="1200" dirty="0">
                        <a:solidFill>
                          <a:srgbClr val="00FFFF"/>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600" kern="1200" dirty="0">
                          <a:solidFill>
                            <a:srgbClr val="FFC000"/>
                          </a:solidFill>
                        </a:rPr>
                        <a:t>348(59.9%)</a:t>
                      </a:r>
                      <a:endParaRPr kumimoji="0" lang="en-US" sz="1600" b="1" kern="1200" dirty="0">
                        <a:solidFill>
                          <a:srgbClr val="FFC000"/>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600" kern="1200" dirty="0">
                          <a:solidFill>
                            <a:srgbClr val="00FFFF"/>
                          </a:solidFill>
                        </a:rPr>
                        <a:t>11(1.9%)</a:t>
                      </a:r>
                      <a:endParaRPr kumimoji="0" lang="en-US" sz="1600" b="1" kern="1200" dirty="0">
                        <a:solidFill>
                          <a:srgbClr val="00FFFF"/>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800" kern="1200" dirty="0">
                          <a:solidFill>
                            <a:srgbClr val="00FFFF"/>
                          </a:solidFill>
                        </a:rPr>
                        <a:t>581(51.6%)</a:t>
                      </a:r>
                      <a:endParaRPr kumimoji="0" lang="en-US" sz="1800" b="1" kern="1200" dirty="0">
                        <a:solidFill>
                          <a:srgbClr val="00FFFF"/>
                        </a:solidFill>
                        <a:latin typeface="+mn-lt"/>
                        <a:ea typeface="+mn-ea"/>
                        <a:cs typeface="+mn-cs"/>
                      </a:endParaRPr>
                    </a:p>
                  </a:txBody>
                  <a:tcPr marL="0" marR="0" marT="0" marB="0" anchor="ctr"/>
                </a:tc>
                <a:tc rowSpan="2">
                  <a:txBody>
                    <a:bodyPr/>
                    <a:lstStyle/>
                    <a:p>
                      <a:pPr marL="38100" marR="38100" algn="ctr" rtl="0" eaLnBrk="1" latinLnBrk="0" hangingPunct="1">
                        <a:lnSpc>
                          <a:spcPct val="115000"/>
                        </a:lnSpc>
                        <a:spcBef>
                          <a:spcPts val="0"/>
                        </a:spcBef>
                        <a:spcAft>
                          <a:spcPts val="0"/>
                        </a:spcAft>
                      </a:pPr>
                      <a:r>
                        <a:rPr kumimoji="0" lang="en-US" sz="1600" kern="1200" dirty="0">
                          <a:solidFill>
                            <a:srgbClr val="00FFFF"/>
                          </a:solidFill>
                        </a:rPr>
                        <a:t>3.558</a:t>
                      </a:r>
                      <a:endParaRPr kumimoji="0" lang="en-US" sz="1600" b="1" kern="1200" dirty="0">
                        <a:solidFill>
                          <a:srgbClr val="00FFFF"/>
                        </a:solidFill>
                        <a:latin typeface="+mn-lt"/>
                        <a:ea typeface="+mn-ea"/>
                        <a:cs typeface="+mn-cs"/>
                      </a:endParaRPr>
                    </a:p>
                  </a:txBody>
                  <a:tcPr marL="0" marR="0" marT="0" marB="0" anchor="ctr"/>
                </a:tc>
                <a:tc rowSpan="2">
                  <a:txBody>
                    <a:bodyPr/>
                    <a:lstStyle/>
                    <a:p>
                      <a:pPr marL="38100" marR="38100" algn="ctr" rtl="0" eaLnBrk="1" latinLnBrk="0" hangingPunct="1">
                        <a:lnSpc>
                          <a:spcPct val="115000"/>
                        </a:lnSpc>
                        <a:spcBef>
                          <a:spcPts val="0"/>
                        </a:spcBef>
                        <a:spcAft>
                          <a:spcPts val="0"/>
                        </a:spcAft>
                      </a:pPr>
                      <a:r>
                        <a:rPr kumimoji="0" lang="en-US" sz="1600" kern="1200" dirty="0">
                          <a:solidFill>
                            <a:srgbClr val="00FFFF"/>
                          </a:solidFill>
                        </a:rPr>
                        <a:t>.169ns</a:t>
                      </a:r>
                      <a:endParaRPr kumimoji="0" lang="en-US" sz="1600" b="1" kern="1200" dirty="0">
                        <a:solidFill>
                          <a:srgbClr val="00FFFF"/>
                        </a:solidFill>
                        <a:latin typeface="+mn-lt"/>
                        <a:ea typeface="+mn-ea"/>
                        <a:cs typeface="+mn-cs"/>
                      </a:endParaRPr>
                    </a:p>
                  </a:txBody>
                  <a:tcPr marL="0" marR="0" marT="0" marB="0" anchor="ctr"/>
                </a:tc>
              </a:tr>
              <a:tr h="959728">
                <a:tc>
                  <a:txBody>
                    <a:bodyPr/>
                    <a:lstStyle/>
                    <a:p>
                      <a:pPr marL="38100" marR="38100" algn="ctr" rtl="0" eaLnBrk="1" latinLnBrk="0" hangingPunct="1">
                        <a:lnSpc>
                          <a:spcPct val="115000"/>
                        </a:lnSpc>
                        <a:spcBef>
                          <a:spcPts val="0"/>
                        </a:spcBef>
                        <a:spcAft>
                          <a:spcPts val="0"/>
                        </a:spcAft>
                      </a:pPr>
                      <a:r>
                        <a:rPr kumimoji="0" lang="en-US" sz="1800" kern="1200" dirty="0">
                          <a:solidFill>
                            <a:srgbClr val="00FFFF"/>
                          </a:solidFill>
                        </a:rPr>
                        <a:t>Unmarried</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600" kern="1200" dirty="0">
                          <a:solidFill>
                            <a:srgbClr val="00FFFF"/>
                          </a:solidFill>
                        </a:rPr>
                        <a:t>232(42.6%)</a:t>
                      </a:r>
                      <a:endParaRPr kumimoji="0" lang="en-US" sz="1600" b="1" kern="1200" dirty="0">
                        <a:solidFill>
                          <a:srgbClr val="00FFFF"/>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600" kern="1200" dirty="0">
                          <a:solidFill>
                            <a:srgbClr val="FFC000"/>
                          </a:solidFill>
                        </a:rPr>
                        <a:t>298(54.7%)</a:t>
                      </a:r>
                      <a:endParaRPr kumimoji="0" lang="en-US" sz="1600" b="1" kern="1200" dirty="0">
                        <a:solidFill>
                          <a:srgbClr val="FFC000"/>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600" kern="1200" dirty="0">
                          <a:solidFill>
                            <a:srgbClr val="00FFFF"/>
                          </a:solidFill>
                        </a:rPr>
                        <a:t>15(2.8%)</a:t>
                      </a:r>
                      <a:endParaRPr kumimoji="0" lang="en-US" sz="1600" b="1" kern="1200" dirty="0">
                        <a:solidFill>
                          <a:srgbClr val="00FFFF"/>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600" kern="1200" dirty="0">
                          <a:solidFill>
                            <a:srgbClr val="00FFFF"/>
                          </a:solidFill>
                        </a:rPr>
                        <a:t>545(48.4%)</a:t>
                      </a:r>
                      <a:endParaRPr kumimoji="0" lang="en-US" sz="1600" b="1" kern="1200" dirty="0">
                        <a:solidFill>
                          <a:srgbClr val="00FFFF"/>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959728">
                <a:tc>
                  <a:txBody>
                    <a:bodyPr/>
                    <a:lstStyle/>
                    <a:p>
                      <a:pPr marL="38100" marR="38100" indent="0" algn="ctr"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rgbClr val="00FFFF"/>
                          </a:solidFill>
                        </a:rPr>
                        <a:t>Total</a:t>
                      </a:r>
                    </a:p>
                    <a:p>
                      <a:pPr marL="38100" marR="38100" algn="ctr" rtl="0" eaLnBrk="1" latinLnBrk="0" hangingPunct="1">
                        <a:lnSpc>
                          <a:spcPct val="115000"/>
                        </a:lnSpc>
                        <a:spcBef>
                          <a:spcPts val="0"/>
                        </a:spcBef>
                        <a:spcAft>
                          <a:spcPts val="0"/>
                        </a:spcAft>
                      </a:pP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600" kern="1200" dirty="0">
                          <a:solidFill>
                            <a:srgbClr val="00FFFF"/>
                          </a:solidFill>
                        </a:rPr>
                        <a:t>454(40.3%)</a:t>
                      </a:r>
                      <a:endParaRPr kumimoji="0" lang="en-US" sz="1600" b="1" kern="1200" dirty="0">
                        <a:solidFill>
                          <a:srgbClr val="00FFFF"/>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600" kern="1200" dirty="0">
                          <a:solidFill>
                            <a:srgbClr val="FFC000"/>
                          </a:solidFill>
                        </a:rPr>
                        <a:t>646(57.4%)</a:t>
                      </a:r>
                      <a:endParaRPr kumimoji="0" lang="en-US" sz="1600" b="1" kern="1200" dirty="0">
                        <a:solidFill>
                          <a:srgbClr val="FFC000"/>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600" kern="1200" dirty="0">
                          <a:solidFill>
                            <a:srgbClr val="00FFFF"/>
                          </a:solidFill>
                        </a:rPr>
                        <a:t>26(2.3%)</a:t>
                      </a:r>
                      <a:endParaRPr kumimoji="0" lang="en-US" sz="1600" b="1" kern="1200" dirty="0">
                        <a:solidFill>
                          <a:srgbClr val="00FFFF"/>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600" kern="1200" dirty="0">
                          <a:solidFill>
                            <a:srgbClr val="00FFFF"/>
                          </a:solidFill>
                        </a:rPr>
                        <a:t>1126(100.0%)</a:t>
                      </a:r>
                      <a:endParaRPr kumimoji="0" lang="en-US" sz="1600" b="1" kern="1200" dirty="0">
                        <a:solidFill>
                          <a:srgbClr val="00FFFF"/>
                        </a:solidFill>
                        <a:latin typeface="+mn-lt"/>
                        <a:ea typeface="+mn-ea"/>
                        <a:cs typeface="+mn-cs"/>
                      </a:endParaRPr>
                    </a:p>
                  </a:txBody>
                  <a:tcPr marL="0" marR="0" marT="0" marB="0" anchor="ctr"/>
                </a:tc>
                <a:tc gridSpan="2">
                  <a:txBody>
                    <a:bodyPr/>
                    <a:lstStyle/>
                    <a:p>
                      <a:pPr marL="38100" marR="38100" algn="ctr" rtl="0" eaLnBrk="1" latinLnBrk="0" hangingPunct="1">
                        <a:lnSpc>
                          <a:spcPct val="115000"/>
                        </a:lnSpc>
                        <a:spcBef>
                          <a:spcPts val="0"/>
                        </a:spcBef>
                        <a:spcAft>
                          <a:spcPts val="0"/>
                        </a:spcAft>
                      </a:pPr>
                      <a:r>
                        <a:rPr kumimoji="0" lang="en-US" sz="1600" kern="1200" dirty="0">
                          <a:solidFill>
                            <a:srgbClr val="00FFFF"/>
                          </a:solidFill>
                        </a:rPr>
                        <a:t> </a:t>
                      </a:r>
                      <a:endParaRPr kumimoji="0" lang="en-US" sz="1600" b="1" kern="1200" dirty="0">
                        <a:solidFill>
                          <a:srgbClr val="00FFFF"/>
                        </a:solidFill>
                        <a:latin typeface="+mn-lt"/>
                        <a:ea typeface="+mn-ea"/>
                        <a:cs typeface="+mn-cs"/>
                      </a:endParaRPr>
                    </a:p>
                  </a:txBody>
                  <a:tcPr marL="0" marR="0" marT="0" marB="0" anchor="ct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Autofit/>
          </a:bodyPr>
          <a:lstStyle/>
          <a:p>
            <a:r>
              <a:rPr lang="en-US" sz="2400" dirty="0" smtClean="0">
                <a:solidFill>
                  <a:srgbClr val="FFFF00"/>
                </a:solidFill>
              </a:rPr>
              <a:t>Area wise distribution of mode of acute poisoning</a:t>
            </a:r>
            <a:endParaRPr lang="en-US" sz="2400" b="1" dirty="0">
              <a:solidFill>
                <a:srgbClr val="FFFF00"/>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260949012"/>
              </p:ext>
            </p:extLst>
          </p:nvPr>
        </p:nvGraphicFramePr>
        <p:xfrm>
          <a:off x="381000" y="1447801"/>
          <a:ext cx="8458200" cy="4876799"/>
        </p:xfrm>
        <a:graphic>
          <a:graphicData uri="http://schemas.openxmlformats.org/drawingml/2006/table">
            <a:tbl>
              <a:tblPr firstRow="1" bandRow="1">
                <a:tableStyleId>{5940675A-B579-460E-94D1-54222C63F5DA}</a:tableStyleId>
              </a:tblPr>
              <a:tblGrid>
                <a:gridCol w="1088679"/>
                <a:gridCol w="1425921"/>
                <a:gridCol w="1295400"/>
                <a:gridCol w="1371600"/>
                <a:gridCol w="1295400"/>
                <a:gridCol w="914400"/>
                <a:gridCol w="1066800"/>
              </a:tblGrid>
              <a:tr h="919473">
                <a:tc rowSpan="2">
                  <a:txBody>
                    <a:bodyPr/>
                    <a:lstStyle/>
                    <a:p>
                      <a:pPr marL="38100" marR="38100" indent="0" algn="ctr"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chemeClr val="tx1"/>
                          </a:solidFill>
                        </a:rPr>
                        <a:t>Area</a:t>
                      </a:r>
                    </a:p>
                    <a:p>
                      <a:pPr marL="38100" marR="38100" algn="ctr" rtl="0" eaLnBrk="1" latinLnBrk="0" hangingPunct="1">
                        <a:lnSpc>
                          <a:spcPct val="115000"/>
                        </a:lnSpc>
                        <a:spcBef>
                          <a:spcPts val="0"/>
                        </a:spcBef>
                        <a:spcAft>
                          <a:spcPts val="0"/>
                        </a:spcAft>
                      </a:pPr>
                      <a:endParaRPr kumimoji="0" lang="en-US" sz="1800" b="1" kern="1200" dirty="0">
                        <a:solidFill>
                          <a:schemeClr val="tx1"/>
                        </a:solidFill>
                        <a:latin typeface="+mn-lt"/>
                        <a:ea typeface="+mn-ea"/>
                        <a:cs typeface="+mn-cs"/>
                      </a:endParaRPr>
                    </a:p>
                  </a:txBody>
                  <a:tcPr marL="0" marR="0" marT="0" marB="0" anchor="ctr"/>
                </a:tc>
                <a:tc gridSpan="4">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Mode of Poisoning</a:t>
                      </a:r>
                      <a:endParaRPr kumimoji="0" lang="en-US" sz="1800" b="1" kern="1200" dirty="0">
                        <a:solidFill>
                          <a:schemeClr val="tx1"/>
                        </a:solidFill>
                        <a:latin typeface="+mn-lt"/>
                        <a:ea typeface="+mn-ea"/>
                        <a:cs typeface="+mn-cs"/>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Pearson </a:t>
                      </a:r>
                    </a:p>
                    <a:p>
                      <a:pPr marL="38100" marR="38100" algn="ctr" rtl="0" eaLnBrk="1" latinLnBrk="0" hangingPunct="1">
                        <a:lnSpc>
                          <a:spcPct val="115000"/>
                        </a:lnSpc>
                        <a:spcBef>
                          <a:spcPts val="0"/>
                        </a:spcBef>
                        <a:spcAft>
                          <a:spcPts val="0"/>
                        </a:spcAft>
                      </a:pPr>
                      <a:r>
                        <a:rPr kumimoji="0" lang="en-US" sz="1800" kern="1200" dirty="0">
                          <a:solidFill>
                            <a:schemeClr val="tx1"/>
                          </a:solidFill>
                        </a:rPr>
                        <a:t>Chi- Square</a:t>
                      </a:r>
                      <a:endParaRPr kumimoji="0" lang="en-US" sz="1800" b="1" kern="1200" dirty="0">
                        <a:solidFill>
                          <a:schemeClr val="tx1"/>
                        </a:solidFill>
                        <a:latin typeface="+mn-lt"/>
                        <a:ea typeface="+mn-ea"/>
                        <a:cs typeface="+mn-cs"/>
                      </a:endParaRPr>
                    </a:p>
                  </a:txBody>
                  <a:tcPr marL="0" marR="0" marT="0" marB="0" anchor="ctr"/>
                </a:tc>
                <a:tc rowSpan="2">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p-value</a:t>
                      </a:r>
                      <a:endParaRPr kumimoji="0" lang="en-US" sz="1800" b="1" kern="1200" dirty="0">
                        <a:solidFill>
                          <a:schemeClr val="tx1"/>
                        </a:solidFill>
                        <a:latin typeface="+mn-lt"/>
                        <a:ea typeface="+mn-ea"/>
                        <a:cs typeface="+mn-cs"/>
                      </a:endParaRPr>
                    </a:p>
                  </a:txBody>
                  <a:tcPr marL="0" marR="0" marT="0" marB="0" anchor="ctr"/>
                </a:tc>
              </a:tr>
              <a:tr h="1019891">
                <a:tc vMerge="1">
                  <a:txBody>
                    <a:bodyPr/>
                    <a:lstStyle/>
                    <a:p>
                      <a:endParaRPr lang="en-US"/>
                    </a:p>
                  </a:txBody>
                  <a:tcPr/>
                </a:tc>
                <a:tc>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Accidental</a:t>
                      </a:r>
                      <a:endParaRPr kumimoji="0" lang="en-US" sz="1800" b="1" kern="1200" dirty="0">
                        <a:solidFill>
                          <a:schemeClr val="tx1"/>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Suicidal</a:t>
                      </a:r>
                      <a:endParaRPr kumimoji="0" lang="en-US" sz="1800" b="1" kern="1200" dirty="0">
                        <a:solidFill>
                          <a:schemeClr val="tx1"/>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Homicidal</a:t>
                      </a:r>
                      <a:endParaRPr kumimoji="0" lang="en-US" sz="1800" b="1" kern="1200" dirty="0">
                        <a:solidFill>
                          <a:schemeClr val="tx1"/>
                        </a:solidFill>
                        <a:latin typeface="+mn-lt"/>
                        <a:ea typeface="+mn-ea"/>
                        <a:cs typeface="+mn-cs"/>
                      </a:endParaRPr>
                    </a:p>
                  </a:txBody>
                  <a:tcPr marL="0" marR="0" marT="0" marB="0" anchor="ctr"/>
                </a:tc>
                <a:tc>
                  <a:txBody>
                    <a:bodyPr/>
                    <a:lstStyle/>
                    <a:p>
                      <a:pPr marL="38100" marR="38100" algn="ctr" rtl="0" eaLnBrk="1" latinLnBrk="0" hangingPunct="1">
                        <a:lnSpc>
                          <a:spcPct val="115000"/>
                        </a:lnSpc>
                        <a:spcBef>
                          <a:spcPts val="0"/>
                        </a:spcBef>
                        <a:spcAft>
                          <a:spcPts val="0"/>
                        </a:spcAft>
                      </a:pPr>
                      <a:r>
                        <a:rPr kumimoji="0" lang="en-US" sz="1800" kern="1200" dirty="0">
                          <a:solidFill>
                            <a:schemeClr val="tx1"/>
                          </a:solidFill>
                        </a:rPr>
                        <a:t>Total</a:t>
                      </a:r>
                      <a:endParaRPr kumimoji="0" lang="en-US" sz="1800" b="1" kern="1200" dirty="0">
                        <a:solidFill>
                          <a:schemeClr val="tx1"/>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1097352">
                <a:tc>
                  <a:txBody>
                    <a:bodyPr/>
                    <a:lstStyle/>
                    <a:p>
                      <a:pPr marL="38100" marR="38100" algn="ctr" rtl="0" eaLnBrk="1" latinLnBrk="0" hangingPunct="1">
                        <a:lnSpc>
                          <a:spcPct val="115000"/>
                        </a:lnSpc>
                        <a:spcBef>
                          <a:spcPts val="0"/>
                        </a:spcBef>
                        <a:spcAft>
                          <a:spcPts val="0"/>
                        </a:spcAft>
                      </a:pPr>
                      <a:r>
                        <a:rPr kumimoji="0" lang="en-US" sz="1800" kern="1200" dirty="0">
                          <a:solidFill>
                            <a:srgbClr val="00FFFF"/>
                          </a:solidFill>
                        </a:rPr>
                        <a:t>Urban</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600" kern="1200" dirty="0">
                          <a:solidFill>
                            <a:srgbClr val="00FFFF"/>
                          </a:solidFill>
                        </a:rPr>
                        <a:t>310(40.0%)</a:t>
                      </a:r>
                      <a:endParaRPr kumimoji="0" lang="en-US" sz="16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600" kern="1200" dirty="0">
                          <a:solidFill>
                            <a:srgbClr val="FFC000"/>
                          </a:solidFill>
                        </a:rPr>
                        <a:t>446(57.5%)</a:t>
                      </a:r>
                      <a:endParaRPr kumimoji="0" lang="en-US" sz="16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600" kern="1200" dirty="0">
                          <a:solidFill>
                            <a:srgbClr val="00FFFF"/>
                          </a:solidFill>
                        </a:rPr>
                        <a:t>19(2.5%)</a:t>
                      </a:r>
                      <a:endParaRPr kumimoji="0" lang="en-US" sz="16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600" kern="1200" dirty="0">
                          <a:solidFill>
                            <a:srgbClr val="FFC000"/>
                          </a:solidFill>
                        </a:rPr>
                        <a:t>775(68.8%)</a:t>
                      </a:r>
                      <a:endParaRPr kumimoji="0" lang="en-US" sz="1600" b="1" kern="1200" dirty="0">
                        <a:solidFill>
                          <a:srgbClr val="FFC000"/>
                        </a:solidFill>
                        <a:latin typeface="+mn-lt"/>
                        <a:ea typeface="+mn-ea"/>
                        <a:cs typeface="+mn-cs"/>
                      </a:endParaRPr>
                    </a:p>
                  </a:txBody>
                  <a:tcPr marL="0" marR="0" marT="0" marB="0" anchor="ctr"/>
                </a:tc>
                <a:tc rowSpan="2">
                  <a:txBody>
                    <a:bodyPr/>
                    <a:lstStyle/>
                    <a:p>
                      <a:pPr marL="38100" marR="38100" algn="ctr">
                        <a:lnSpc>
                          <a:spcPct val="115000"/>
                        </a:lnSpc>
                        <a:spcBef>
                          <a:spcPts val="0"/>
                        </a:spcBef>
                        <a:spcAft>
                          <a:spcPts val="0"/>
                        </a:spcAft>
                      </a:pPr>
                      <a:r>
                        <a:rPr kumimoji="0" lang="en-US" sz="1600" kern="1200" dirty="0">
                          <a:solidFill>
                            <a:srgbClr val="00FFFF"/>
                          </a:solidFill>
                        </a:rPr>
                        <a:t>.295</a:t>
                      </a:r>
                      <a:endParaRPr kumimoji="0" lang="en-US" sz="1600" b="1" kern="1200" dirty="0">
                        <a:solidFill>
                          <a:srgbClr val="00FFFF"/>
                        </a:solidFill>
                        <a:latin typeface="+mn-lt"/>
                        <a:ea typeface="+mn-ea"/>
                        <a:cs typeface="+mn-cs"/>
                      </a:endParaRPr>
                    </a:p>
                  </a:txBody>
                  <a:tcPr marL="0" marR="0" marT="0" marB="0" anchor="ctr"/>
                </a:tc>
                <a:tc rowSpan="2">
                  <a:txBody>
                    <a:bodyPr/>
                    <a:lstStyle/>
                    <a:p>
                      <a:pPr marL="38100" marR="38100" algn="ctr">
                        <a:lnSpc>
                          <a:spcPct val="115000"/>
                        </a:lnSpc>
                        <a:spcBef>
                          <a:spcPts val="0"/>
                        </a:spcBef>
                        <a:spcAft>
                          <a:spcPts val="0"/>
                        </a:spcAft>
                      </a:pPr>
                      <a:r>
                        <a:rPr kumimoji="0" lang="en-US" sz="1600" kern="1200" dirty="0">
                          <a:solidFill>
                            <a:srgbClr val="00FFFF"/>
                          </a:solidFill>
                        </a:rPr>
                        <a:t>.863ns</a:t>
                      </a:r>
                      <a:endParaRPr kumimoji="0" lang="en-US" sz="1600" b="1" kern="1200" dirty="0">
                        <a:solidFill>
                          <a:srgbClr val="00FFFF"/>
                        </a:solidFill>
                        <a:latin typeface="+mn-lt"/>
                        <a:ea typeface="+mn-ea"/>
                        <a:cs typeface="+mn-cs"/>
                      </a:endParaRPr>
                    </a:p>
                  </a:txBody>
                  <a:tcPr marL="0" marR="0" marT="0" marB="0" anchor="ctr"/>
                </a:tc>
              </a:tr>
              <a:tr h="742731">
                <a:tc>
                  <a:txBody>
                    <a:bodyPr/>
                    <a:lstStyle/>
                    <a:p>
                      <a:pPr marL="38100" marR="38100" algn="ctr" rtl="0" eaLnBrk="1" latinLnBrk="0" hangingPunct="1">
                        <a:lnSpc>
                          <a:spcPct val="115000"/>
                        </a:lnSpc>
                        <a:spcBef>
                          <a:spcPts val="0"/>
                        </a:spcBef>
                        <a:spcAft>
                          <a:spcPts val="0"/>
                        </a:spcAft>
                      </a:pPr>
                      <a:r>
                        <a:rPr kumimoji="0" lang="en-US" sz="1800" kern="1200" dirty="0">
                          <a:solidFill>
                            <a:srgbClr val="00FFFF"/>
                          </a:solidFill>
                        </a:rPr>
                        <a:t>Rural</a:t>
                      </a: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600" kern="1200" dirty="0">
                          <a:solidFill>
                            <a:srgbClr val="00FFFF"/>
                          </a:solidFill>
                        </a:rPr>
                        <a:t>144(41.0%)</a:t>
                      </a:r>
                      <a:endParaRPr kumimoji="0" lang="en-US" sz="16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600" kern="1200" dirty="0">
                          <a:solidFill>
                            <a:srgbClr val="FFC000"/>
                          </a:solidFill>
                        </a:rPr>
                        <a:t>200(57.0%)</a:t>
                      </a:r>
                      <a:endParaRPr kumimoji="0" lang="en-US" sz="16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600" kern="1200" dirty="0">
                          <a:solidFill>
                            <a:srgbClr val="00FFFF"/>
                          </a:solidFill>
                        </a:rPr>
                        <a:t>7(2.0%)</a:t>
                      </a:r>
                      <a:endParaRPr kumimoji="0" lang="en-US" sz="16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600" kern="1200" dirty="0">
                          <a:solidFill>
                            <a:srgbClr val="00FFFF"/>
                          </a:solidFill>
                        </a:rPr>
                        <a:t>351(31.2%)</a:t>
                      </a:r>
                      <a:endParaRPr kumimoji="0" lang="en-US" sz="1600" b="1" kern="1200" dirty="0">
                        <a:solidFill>
                          <a:srgbClr val="00FFFF"/>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1097352">
                <a:tc>
                  <a:txBody>
                    <a:bodyPr/>
                    <a:lstStyle/>
                    <a:p>
                      <a:pPr marL="38100" marR="38100" indent="0" algn="ctr"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rgbClr val="00FFFF"/>
                          </a:solidFill>
                        </a:rPr>
                        <a:t>Total</a:t>
                      </a:r>
                    </a:p>
                    <a:p>
                      <a:pPr marL="38100" marR="38100" algn="ctr" rtl="0" eaLnBrk="1" latinLnBrk="0" hangingPunct="1">
                        <a:lnSpc>
                          <a:spcPct val="115000"/>
                        </a:lnSpc>
                        <a:spcBef>
                          <a:spcPts val="0"/>
                        </a:spcBef>
                        <a:spcAft>
                          <a:spcPts val="0"/>
                        </a:spcAft>
                      </a:pPr>
                      <a:endParaRPr kumimoji="0" lang="en-US" sz="18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600" kern="1200" dirty="0">
                          <a:solidFill>
                            <a:srgbClr val="00FFFF"/>
                          </a:solidFill>
                        </a:rPr>
                        <a:t>454(40.3%)</a:t>
                      </a:r>
                      <a:endParaRPr kumimoji="0" lang="en-US" sz="16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600" kern="1200" dirty="0">
                          <a:solidFill>
                            <a:srgbClr val="FFC000"/>
                          </a:solidFill>
                        </a:rPr>
                        <a:t>646(57.4%)</a:t>
                      </a:r>
                      <a:endParaRPr kumimoji="0" lang="en-US" sz="16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600" kern="1200" dirty="0">
                          <a:solidFill>
                            <a:srgbClr val="00FFFF"/>
                          </a:solidFill>
                        </a:rPr>
                        <a:t>26(2.3%)</a:t>
                      </a:r>
                      <a:endParaRPr kumimoji="0" lang="en-US" sz="16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600" kern="1200" dirty="0">
                          <a:solidFill>
                            <a:srgbClr val="00FFFF"/>
                          </a:solidFill>
                        </a:rPr>
                        <a:t>1126(100.0%)</a:t>
                      </a:r>
                      <a:endParaRPr kumimoji="0" lang="en-US" sz="1600" b="1" kern="1200" dirty="0">
                        <a:solidFill>
                          <a:srgbClr val="00FFFF"/>
                        </a:solidFill>
                        <a:latin typeface="+mn-lt"/>
                        <a:ea typeface="+mn-ea"/>
                        <a:cs typeface="+mn-cs"/>
                      </a:endParaRPr>
                    </a:p>
                  </a:txBody>
                  <a:tcPr marL="0" marR="0" marT="0" marB="0" anchor="ctr"/>
                </a:tc>
                <a:tc gridSpan="2">
                  <a:txBody>
                    <a:bodyPr/>
                    <a:lstStyle/>
                    <a:p>
                      <a:pPr marL="38100" marR="38100" algn="ctr">
                        <a:lnSpc>
                          <a:spcPct val="115000"/>
                        </a:lnSpc>
                        <a:spcBef>
                          <a:spcPts val="0"/>
                        </a:spcBef>
                        <a:spcAft>
                          <a:spcPts val="0"/>
                        </a:spcAft>
                      </a:pPr>
                      <a:endParaRPr kumimoji="0" lang="en-US" sz="1600" b="1" kern="1200" dirty="0">
                        <a:solidFill>
                          <a:srgbClr val="00FFFF"/>
                        </a:solidFill>
                        <a:latin typeface="+mn-lt"/>
                        <a:ea typeface="+mn-ea"/>
                        <a:cs typeface="+mn-cs"/>
                      </a:endParaRPr>
                    </a:p>
                  </a:txBody>
                  <a:tcPr marL="0" marR="0" marT="0" marB="0" anchor="ct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Autofit/>
            <a:scene3d>
              <a:camera prst="orthographicFront"/>
              <a:lightRig rig="soft" dir="t">
                <a:rot lat="0" lon="0" rev="16800000"/>
              </a:lightRig>
            </a:scene3d>
            <a:sp3d extrusionH="57150" contourW="12700" prstMaterial="softEdge">
              <a:extrusionClr>
                <a:srgbClr val="FFFF00"/>
              </a:extrusionClr>
              <a:contourClr>
                <a:srgbClr val="FFFF00"/>
              </a:contourClr>
            </a:sp3d>
          </a:bodyPr>
          <a:lstStyle/>
          <a:p>
            <a:r>
              <a:rPr lang="en-US" sz="2800" dirty="0" smtClean="0">
                <a:solidFill>
                  <a:srgbClr val="FFFF00"/>
                </a:solidFill>
              </a:rPr>
              <a:t>Occupation wise distribution of mode of acute poisoning</a:t>
            </a:r>
            <a:endParaRPr lang="en-US" sz="2800" dirty="0">
              <a:solidFill>
                <a:srgbClr val="FFFF00"/>
              </a:solidFill>
            </a:endParaRPr>
          </a:p>
        </p:txBody>
      </p:sp>
      <p:graphicFrame>
        <p:nvGraphicFramePr>
          <p:cNvPr id="3" name="Content Placeholder 3"/>
          <p:cNvGraphicFramePr>
            <a:graphicFrameLocks/>
          </p:cNvGraphicFramePr>
          <p:nvPr>
            <p:extLst>
              <p:ext uri="{D42A27DB-BD31-4B8C-83A1-F6EECF244321}">
                <p14:modId xmlns="" xmlns:p14="http://schemas.microsoft.com/office/powerpoint/2010/main" val="2727977743"/>
              </p:ext>
            </p:extLst>
          </p:nvPr>
        </p:nvGraphicFramePr>
        <p:xfrm>
          <a:off x="381000" y="1295397"/>
          <a:ext cx="8381999" cy="5029203"/>
        </p:xfrm>
        <a:graphic>
          <a:graphicData uri="http://schemas.openxmlformats.org/drawingml/2006/table">
            <a:tbl>
              <a:tblPr firstRow="1" bandRow="1">
                <a:tableStyleId>{5940675A-B579-460E-94D1-54222C63F5DA}</a:tableStyleId>
              </a:tblPr>
              <a:tblGrid>
                <a:gridCol w="2057400"/>
                <a:gridCol w="1143000"/>
                <a:gridCol w="1066800"/>
                <a:gridCol w="1143000"/>
                <a:gridCol w="1143000"/>
                <a:gridCol w="990600"/>
                <a:gridCol w="838199"/>
              </a:tblGrid>
              <a:tr h="286548">
                <a:tc rowSpan="2">
                  <a:txBody>
                    <a:bodyPr/>
                    <a:lstStyle/>
                    <a:p>
                      <a:pPr marL="38100" marR="38100" indent="0" algn="ctr" defTabSz="914400" rtl="0" eaLnBrk="1" fontAlgn="auto" latinLnBrk="0" hangingPunct="1">
                        <a:lnSpc>
                          <a:spcPct val="115000"/>
                        </a:lnSpc>
                        <a:spcBef>
                          <a:spcPts val="0"/>
                        </a:spcBef>
                        <a:spcAft>
                          <a:spcPts val="0"/>
                        </a:spcAft>
                        <a:buClrTx/>
                        <a:buSzTx/>
                        <a:buFontTx/>
                        <a:buNone/>
                        <a:tabLst/>
                        <a:defRPr/>
                      </a:pPr>
                      <a:r>
                        <a:rPr kumimoji="0" lang="en-US" sz="1600" kern="1200" dirty="0" smtClean="0">
                          <a:solidFill>
                            <a:schemeClr val="tx1"/>
                          </a:solidFill>
                        </a:rPr>
                        <a:t>Occupation</a:t>
                      </a:r>
                    </a:p>
                    <a:p>
                      <a:pPr marL="38100" marR="38100" algn="ctr">
                        <a:lnSpc>
                          <a:spcPct val="115000"/>
                        </a:lnSpc>
                        <a:spcBef>
                          <a:spcPts val="0"/>
                        </a:spcBef>
                        <a:spcAft>
                          <a:spcPts val="0"/>
                        </a:spcAft>
                      </a:pPr>
                      <a:endParaRPr kumimoji="0" lang="en-US" sz="1600" b="1" kern="1200" dirty="0">
                        <a:solidFill>
                          <a:schemeClr val="tx1"/>
                        </a:solidFill>
                        <a:latin typeface="+mn-lt"/>
                        <a:ea typeface="+mn-ea"/>
                        <a:cs typeface="+mn-cs"/>
                      </a:endParaRPr>
                    </a:p>
                  </a:txBody>
                  <a:tcPr marL="0" marR="0" marT="0" marB="0" anchor="ctr"/>
                </a:tc>
                <a:tc gridSpan="4">
                  <a:txBody>
                    <a:bodyPr/>
                    <a:lstStyle/>
                    <a:p>
                      <a:pPr marL="38100" marR="38100" algn="ctr">
                        <a:lnSpc>
                          <a:spcPct val="115000"/>
                        </a:lnSpc>
                        <a:spcBef>
                          <a:spcPts val="0"/>
                        </a:spcBef>
                        <a:spcAft>
                          <a:spcPts val="0"/>
                        </a:spcAft>
                      </a:pPr>
                      <a:r>
                        <a:rPr kumimoji="0" lang="en-US" sz="1600" kern="1200" dirty="0">
                          <a:solidFill>
                            <a:schemeClr val="tx1"/>
                          </a:solidFill>
                        </a:rPr>
                        <a:t>Mode of Poisoning</a:t>
                      </a:r>
                      <a:endParaRPr kumimoji="0" lang="en-US" sz="1600" b="1" kern="1200" dirty="0">
                        <a:solidFill>
                          <a:schemeClr val="tx1"/>
                        </a:solidFill>
                        <a:latin typeface="+mn-lt"/>
                        <a:ea typeface="+mn-ea"/>
                        <a:cs typeface="+mn-cs"/>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38100" marR="38100" algn="ctr">
                        <a:lnSpc>
                          <a:spcPct val="115000"/>
                        </a:lnSpc>
                        <a:spcBef>
                          <a:spcPts val="0"/>
                        </a:spcBef>
                        <a:spcAft>
                          <a:spcPts val="0"/>
                        </a:spcAft>
                      </a:pPr>
                      <a:r>
                        <a:rPr kumimoji="0" lang="en-US" sz="1600" kern="1200" dirty="0">
                          <a:solidFill>
                            <a:schemeClr val="tx1"/>
                          </a:solidFill>
                        </a:rPr>
                        <a:t>Pearson</a:t>
                      </a:r>
                    </a:p>
                    <a:p>
                      <a:pPr marL="38100" marR="38100" algn="ctr">
                        <a:lnSpc>
                          <a:spcPct val="115000"/>
                        </a:lnSpc>
                        <a:spcBef>
                          <a:spcPts val="0"/>
                        </a:spcBef>
                        <a:spcAft>
                          <a:spcPts val="0"/>
                        </a:spcAft>
                      </a:pPr>
                      <a:r>
                        <a:rPr kumimoji="0" lang="en-US" sz="1600" kern="1200" dirty="0">
                          <a:solidFill>
                            <a:schemeClr val="tx1"/>
                          </a:solidFill>
                        </a:rPr>
                        <a:t>Chi- Square</a:t>
                      </a:r>
                      <a:endParaRPr kumimoji="0" lang="en-US" sz="1600" b="1" kern="1200" dirty="0">
                        <a:solidFill>
                          <a:schemeClr val="tx1"/>
                        </a:solidFill>
                        <a:latin typeface="+mn-lt"/>
                        <a:ea typeface="+mn-ea"/>
                        <a:cs typeface="+mn-cs"/>
                      </a:endParaRPr>
                    </a:p>
                  </a:txBody>
                  <a:tcPr marL="0" marR="0" marT="0" marB="0" anchor="ctr"/>
                </a:tc>
                <a:tc rowSpan="2">
                  <a:txBody>
                    <a:bodyPr/>
                    <a:lstStyle/>
                    <a:p>
                      <a:pPr marL="38100" marR="38100" algn="ctr">
                        <a:lnSpc>
                          <a:spcPct val="115000"/>
                        </a:lnSpc>
                        <a:spcBef>
                          <a:spcPts val="0"/>
                        </a:spcBef>
                        <a:spcAft>
                          <a:spcPts val="0"/>
                        </a:spcAft>
                      </a:pPr>
                      <a:r>
                        <a:rPr kumimoji="0" lang="en-US" sz="1600" kern="1200" dirty="0">
                          <a:solidFill>
                            <a:schemeClr val="tx1"/>
                          </a:solidFill>
                        </a:rPr>
                        <a:t>p-value</a:t>
                      </a:r>
                      <a:endParaRPr kumimoji="0" lang="en-US" sz="1600" b="1" kern="1200" dirty="0">
                        <a:solidFill>
                          <a:schemeClr val="tx1"/>
                        </a:solidFill>
                        <a:latin typeface="+mn-lt"/>
                        <a:ea typeface="+mn-ea"/>
                        <a:cs typeface="+mn-cs"/>
                      </a:endParaRPr>
                    </a:p>
                  </a:txBody>
                  <a:tcPr marL="0" marR="0" marT="0" marB="0" anchor="ctr"/>
                </a:tc>
              </a:tr>
              <a:tr h="573096">
                <a:tc vMerge="1">
                  <a:txBody>
                    <a:bodyPr/>
                    <a:lstStyle/>
                    <a:p>
                      <a:endParaRPr lang="en-US"/>
                    </a:p>
                  </a:txBody>
                  <a:tcPr/>
                </a:tc>
                <a:tc>
                  <a:txBody>
                    <a:bodyPr/>
                    <a:lstStyle/>
                    <a:p>
                      <a:pPr marL="38100" marR="38100" algn="ctr">
                        <a:lnSpc>
                          <a:spcPct val="115000"/>
                        </a:lnSpc>
                        <a:spcBef>
                          <a:spcPts val="0"/>
                        </a:spcBef>
                        <a:spcAft>
                          <a:spcPts val="0"/>
                        </a:spcAft>
                      </a:pPr>
                      <a:r>
                        <a:rPr kumimoji="0" lang="en-US" sz="1600" kern="1200" dirty="0">
                          <a:solidFill>
                            <a:schemeClr val="tx1"/>
                          </a:solidFill>
                        </a:rPr>
                        <a:t>Accidental</a:t>
                      </a:r>
                      <a:endParaRPr kumimoji="0" lang="en-US" sz="16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600" kern="1200" dirty="0">
                          <a:solidFill>
                            <a:schemeClr val="tx1"/>
                          </a:solidFill>
                        </a:rPr>
                        <a:t>Suicidal</a:t>
                      </a:r>
                      <a:endParaRPr kumimoji="0" lang="en-US" sz="16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600" kern="1200" dirty="0">
                          <a:solidFill>
                            <a:schemeClr val="tx1"/>
                          </a:solidFill>
                        </a:rPr>
                        <a:t>Homicidal</a:t>
                      </a:r>
                      <a:endParaRPr kumimoji="0" lang="en-US" sz="16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600" kern="1200" dirty="0">
                          <a:solidFill>
                            <a:schemeClr val="tx1"/>
                          </a:solidFill>
                        </a:rPr>
                        <a:t>Total</a:t>
                      </a:r>
                      <a:endParaRPr kumimoji="0" lang="en-US" sz="1600" b="1" kern="1200" dirty="0">
                        <a:solidFill>
                          <a:schemeClr val="tx1"/>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286548">
                <a:tc>
                  <a:txBody>
                    <a:bodyPr/>
                    <a:lstStyle/>
                    <a:p>
                      <a:pPr marL="38100" marR="38100" algn="ctr">
                        <a:lnSpc>
                          <a:spcPct val="115000"/>
                        </a:lnSpc>
                        <a:spcBef>
                          <a:spcPts val="0"/>
                        </a:spcBef>
                        <a:spcAft>
                          <a:spcPts val="0"/>
                        </a:spcAft>
                      </a:pPr>
                      <a:r>
                        <a:rPr kumimoji="0" lang="en-US" sz="1600" kern="1200" dirty="0" smtClean="0">
                          <a:solidFill>
                            <a:schemeClr val="tx1"/>
                          </a:solidFill>
                        </a:rPr>
                        <a:t>Students</a:t>
                      </a:r>
                      <a:endParaRPr kumimoji="0" lang="en-US" sz="16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119(37.8%)</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186(59.0%)</a:t>
                      </a:r>
                      <a:endParaRPr kumimoji="0" lang="en-US" sz="14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10(3.2%)</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315(28.0%)</a:t>
                      </a:r>
                      <a:endParaRPr kumimoji="0" lang="en-US" sz="1400" b="1" kern="1200" dirty="0">
                        <a:solidFill>
                          <a:srgbClr val="FFC000"/>
                        </a:solidFill>
                        <a:latin typeface="+mn-lt"/>
                        <a:ea typeface="+mn-ea"/>
                        <a:cs typeface="+mn-cs"/>
                      </a:endParaRPr>
                    </a:p>
                  </a:txBody>
                  <a:tcPr marL="0" marR="0" marT="0" marB="0" anchor="ctr"/>
                </a:tc>
                <a:tc rowSpan="11">
                  <a:txBody>
                    <a:bodyPr/>
                    <a:lstStyle/>
                    <a:p>
                      <a:pPr marL="38100" marR="38100" algn="ctr">
                        <a:lnSpc>
                          <a:spcPct val="115000"/>
                        </a:lnSpc>
                        <a:spcBef>
                          <a:spcPts val="0"/>
                        </a:spcBef>
                        <a:spcAft>
                          <a:spcPts val="0"/>
                        </a:spcAft>
                      </a:pPr>
                      <a:r>
                        <a:rPr kumimoji="0" lang="en-US" sz="1400" kern="1200" dirty="0">
                          <a:solidFill>
                            <a:srgbClr val="00FFFF"/>
                          </a:solidFill>
                        </a:rPr>
                        <a:t>133.345</a:t>
                      </a:r>
                      <a:endParaRPr kumimoji="0" lang="en-US" sz="1400" b="1" kern="1200" dirty="0">
                        <a:solidFill>
                          <a:srgbClr val="00FFFF"/>
                        </a:solidFill>
                        <a:latin typeface="+mn-lt"/>
                        <a:ea typeface="+mn-ea"/>
                        <a:cs typeface="+mn-cs"/>
                      </a:endParaRPr>
                    </a:p>
                  </a:txBody>
                  <a:tcPr marL="0" marR="0" marT="0" marB="0" anchor="ctr"/>
                </a:tc>
                <a:tc rowSpan="11">
                  <a:txBody>
                    <a:bodyPr/>
                    <a:lstStyle/>
                    <a:p>
                      <a:pPr marL="38100" marR="38100" algn="ctr">
                        <a:lnSpc>
                          <a:spcPct val="115000"/>
                        </a:lnSpc>
                        <a:spcBef>
                          <a:spcPts val="0"/>
                        </a:spcBef>
                        <a:spcAft>
                          <a:spcPts val="0"/>
                        </a:spcAft>
                      </a:pPr>
                      <a:r>
                        <a:rPr kumimoji="0" lang="en-US" sz="1400" kern="1200" dirty="0">
                          <a:solidFill>
                            <a:srgbClr val="00FFFF"/>
                          </a:solidFill>
                        </a:rPr>
                        <a:t>.000**</a:t>
                      </a:r>
                      <a:endParaRPr kumimoji="0" lang="en-US" sz="1400" b="1" kern="1200" dirty="0">
                        <a:solidFill>
                          <a:srgbClr val="00FFFF"/>
                        </a:solidFill>
                        <a:latin typeface="+mn-lt"/>
                        <a:ea typeface="+mn-ea"/>
                        <a:cs typeface="+mn-cs"/>
                      </a:endParaRPr>
                    </a:p>
                  </a:txBody>
                  <a:tcPr marL="0" marR="0" marT="0" marB="0" anchor="ctr"/>
                </a:tc>
              </a:tr>
              <a:tr h="286548">
                <a:tc>
                  <a:txBody>
                    <a:bodyPr/>
                    <a:lstStyle/>
                    <a:p>
                      <a:pPr marL="38100" marR="38100" algn="ctr">
                        <a:lnSpc>
                          <a:spcPct val="115000"/>
                        </a:lnSpc>
                        <a:spcBef>
                          <a:spcPts val="0"/>
                        </a:spcBef>
                        <a:spcAft>
                          <a:spcPts val="0"/>
                        </a:spcAft>
                      </a:pPr>
                      <a:r>
                        <a:rPr kumimoji="0" lang="en-US" sz="1600" kern="1200" dirty="0">
                          <a:solidFill>
                            <a:schemeClr val="tx1"/>
                          </a:solidFill>
                        </a:rPr>
                        <a:t>House </a:t>
                      </a:r>
                      <a:r>
                        <a:rPr kumimoji="0" lang="en-US" sz="1600" kern="1200" dirty="0" smtClean="0">
                          <a:solidFill>
                            <a:schemeClr val="tx1"/>
                          </a:solidFill>
                        </a:rPr>
                        <a:t>wives</a:t>
                      </a:r>
                      <a:endParaRPr kumimoji="0" lang="en-US" sz="16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73(31.7%)</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154(67.0%)</a:t>
                      </a:r>
                      <a:endParaRPr kumimoji="0" lang="en-US" sz="14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3(1.3%)</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230(20.4%)</a:t>
                      </a:r>
                      <a:endParaRPr kumimoji="0" lang="en-US" sz="1400" b="1" kern="1200" dirty="0">
                        <a:solidFill>
                          <a:srgbClr val="FFC000"/>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286548">
                <a:tc>
                  <a:txBody>
                    <a:bodyPr/>
                    <a:lstStyle/>
                    <a:p>
                      <a:pPr marL="38100" marR="38100" algn="ctr">
                        <a:lnSpc>
                          <a:spcPct val="115000"/>
                        </a:lnSpc>
                        <a:spcBef>
                          <a:spcPts val="0"/>
                        </a:spcBef>
                        <a:spcAft>
                          <a:spcPts val="0"/>
                        </a:spcAft>
                      </a:pPr>
                      <a:r>
                        <a:rPr kumimoji="0" lang="en-US" sz="1600" kern="1200" dirty="0">
                          <a:solidFill>
                            <a:schemeClr val="tx1"/>
                          </a:solidFill>
                        </a:rPr>
                        <a:t>Pvt. Job</a:t>
                      </a:r>
                      <a:endParaRPr kumimoji="0" lang="en-US" sz="16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47(42.3%)</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62(55.9%)</a:t>
                      </a:r>
                      <a:endParaRPr kumimoji="0" lang="en-US" sz="14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2(1.8%)</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111(9.9%)</a:t>
                      </a:r>
                      <a:endParaRPr kumimoji="0" lang="en-US" sz="1400" b="1" kern="1200" dirty="0">
                        <a:solidFill>
                          <a:srgbClr val="FFC000"/>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286548">
                <a:tc>
                  <a:txBody>
                    <a:bodyPr/>
                    <a:lstStyle/>
                    <a:p>
                      <a:pPr marL="38100" marR="38100" algn="ctr">
                        <a:lnSpc>
                          <a:spcPct val="115000"/>
                        </a:lnSpc>
                        <a:spcBef>
                          <a:spcPts val="0"/>
                        </a:spcBef>
                        <a:spcAft>
                          <a:spcPts val="0"/>
                        </a:spcAft>
                      </a:pPr>
                      <a:r>
                        <a:rPr kumimoji="0" lang="en-US" sz="1600" kern="1200" dirty="0" smtClean="0">
                          <a:solidFill>
                            <a:schemeClr val="tx1"/>
                          </a:solidFill>
                        </a:rPr>
                        <a:t>Govt. Job</a:t>
                      </a:r>
                      <a:endParaRPr kumimoji="0" lang="en-US" sz="16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51(48.6%)</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53(50.5%)</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1(1.0%)</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105(9.3%)</a:t>
                      </a:r>
                      <a:endParaRPr kumimoji="0" lang="en-US" sz="1400" b="1" kern="1200" dirty="0">
                        <a:solidFill>
                          <a:srgbClr val="FFC000"/>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286548">
                <a:tc>
                  <a:txBody>
                    <a:bodyPr/>
                    <a:lstStyle/>
                    <a:p>
                      <a:pPr marL="38100" marR="38100" algn="ctr">
                        <a:lnSpc>
                          <a:spcPct val="115000"/>
                        </a:lnSpc>
                        <a:spcBef>
                          <a:spcPts val="0"/>
                        </a:spcBef>
                        <a:spcAft>
                          <a:spcPts val="0"/>
                        </a:spcAft>
                      </a:pPr>
                      <a:r>
                        <a:rPr kumimoji="0" lang="en-US" sz="1600" kern="1200" dirty="0" smtClean="0">
                          <a:solidFill>
                            <a:schemeClr val="tx1"/>
                          </a:solidFill>
                        </a:rPr>
                        <a:t>Businessmen</a:t>
                      </a:r>
                      <a:endParaRPr kumimoji="0" lang="en-US" sz="16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48(51.1%)</a:t>
                      </a:r>
                      <a:endParaRPr kumimoji="0" lang="en-US" sz="14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42(44.7%)</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4(4.3%)</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94(8.3%)</a:t>
                      </a:r>
                      <a:endParaRPr kumimoji="0" lang="en-US" sz="1400" b="1" kern="1200" dirty="0">
                        <a:solidFill>
                          <a:srgbClr val="FFC000"/>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286548">
                <a:tc>
                  <a:txBody>
                    <a:bodyPr/>
                    <a:lstStyle/>
                    <a:p>
                      <a:pPr marL="38100" marR="38100" algn="ctr">
                        <a:lnSpc>
                          <a:spcPct val="115000"/>
                        </a:lnSpc>
                        <a:spcBef>
                          <a:spcPts val="0"/>
                        </a:spcBef>
                        <a:spcAft>
                          <a:spcPts val="0"/>
                        </a:spcAft>
                      </a:pPr>
                      <a:r>
                        <a:rPr kumimoji="0" lang="en-US" sz="1600" kern="1200" dirty="0">
                          <a:solidFill>
                            <a:schemeClr val="tx1"/>
                          </a:solidFill>
                        </a:rPr>
                        <a:t>Skilled </a:t>
                      </a:r>
                      <a:r>
                        <a:rPr kumimoji="0" lang="en-US" sz="1600" kern="1200" dirty="0" smtClean="0">
                          <a:solidFill>
                            <a:schemeClr val="tx1"/>
                          </a:solidFill>
                        </a:rPr>
                        <a:t>workers</a:t>
                      </a:r>
                      <a:endParaRPr kumimoji="0" lang="en-US" sz="16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16(19.5%)</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65(79.3%)</a:t>
                      </a:r>
                      <a:endParaRPr kumimoji="0" lang="en-US" sz="14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1(1.2%)</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82(7.3%)</a:t>
                      </a:r>
                      <a:endParaRPr kumimoji="0" lang="en-US" sz="1400" b="1" kern="1200" dirty="0">
                        <a:solidFill>
                          <a:srgbClr val="FFC000"/>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434693">
                <a:tc>
                  <a:txBody>
                    <a:bodyPr/>
                    <a:lstStyle/>
                    <a:p>
                      <a:pPr marL="38100" marR="38100" algn="ctr">
                        <a:lnSpc>
                          <a:spcPct val="115000"/>
                        </a:lnSpc>
                        <a:spcBef>
                          <a:spcPts val="0"/>
                        </a:spcBef>
                        <a:spcAft>
                          <a:spcPts val="0"/>
                        </a:spcAft>
                      </a:pPr>
                      <a:r>
                        <a:rPr kumimoji="0" lang="en-US" sz="1600" kern="1200" dirty="0" smtClean="0">
                          <a:solidFill>
                            <a:schemeClr val="tx1"/>
                          </a:solidFill>
                        </a:rPr>
                        <a:t>Children</a:t>
                      </a:r>
                      <a:endParaRPr kumimoji="0" lang="en-US" sz="16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49(100.0%)</a:t>
                      </a:r>
                      <a:endParaRPr kumimoji="0" lang="en-US" sz="14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0(0.0%)</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0(0.0%)</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49(4.4%)</a:t>
                      </a:r>
                      <a:endParaRPr kumimoji="0" lang="en-US" sz="1400" b="1" kern="1200" dirty="0">
                        <a:solidFill>
                          <a:srgbClr val="FFC000"/>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434693">
                <a:tc>
                  <a:txBody>
                    <a:bodyPr/>
                    <a:lstStyle/>
                    <a:p>
                      <a:pPr marL="38100" marR="38100" algn="ctr">
                        <a:lnSpc>
                          <a:spcPct val="115000"/>
                        </a:lnSpc>
                        <a:spcBef>
                          <a:spcPts val="0"/>
                        </a:spcBef>
                        <a:spcAft>
                          <a:spcPts val="0"/>
                        </a:spcAft>
                      </a:pPr>
                      <a:r>
                        <a:rPr kumimoji="0" lang="en-US" sz="1600" kern="1200" dirty="0">
                          <a:solidFill>
                            <a:schemeClr val="tx1"/>
                          </a:solidFill>
                        </a:rPr>
                        <a:t>Unskilled </a:t>
                      </a:r>
                      <a:r>
                        <a:rPr kumimoji="0" lang="en-US" sz="1600" kern="1200" dirty="0" smtClean="0">
                          <a:solidFill>
                            <a:schemeClr val="tx1"/>
                          </a:solidFill>
                        </a:rPr>
                        <a:t>workers</a:t>
                      </a:r>
                      <a:endParaRPr kumimoji="0" lang="en-US" sz="16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18(37.5%)</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28(58.3%)</a:t>
                      </a:r>
                      <a:endParaRPr kumimoji="0" lang="en-US" sz="14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2(4.2%)</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48(4.3%)</a:t>
                      </a:r>
                      <a:endParaRPr kumimoji="0" lang="en-US" sz="1400" b="1" kern="1200" dirty="0">
                        <a:solidFill>
                          <a:srgbClr val="FFC000"/>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286548">
                <a:tc>
                  <a:txBody>
                    <a:bodyPr/>
                    <a:lstStyle/>
                    <a:p>
                      <a:pPr marL="38100" marR="38100" algn="ctr">
                        <a:lnSpc>
                          <a:spcPct val="115000"/>
                        </a:lnSpc>
                        <a:spcBef>
                          <a:spcPts val="0"/>
                        </a:spcBef>
                        <a:spcAft>
                          <a:spcPts val="0"/>
                        </a:spcAft>
                      </a:pPr>
                      <a:r>
                        <a:rPr kumimoji="0" lang="en-US" sz="1600" kern="1200" dirty="0">
                          <a:solidFill>
                            <a:schemeClr val="tx1"/>
                          </a:solidFill>
                        </a:rPr>
                        <a:t>Unemployed</a:t>
                      </a:r>
                      <a:endParaRPr kumimoji="0" lang="en-US" sz="16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8(18.2%)</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33(75.0%)</a:t>
                      </a:r>
                      <a:endParaRPr kumimoji="0" lang="en-US" sz="14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3(6.8%)</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44(3.9%)</a:t>
                      </a:r>
                      <a:endParaRPr kumimoji="0" lang="en-US" sz="1400" b="1" kern="1200" dirty="0">
                        <a:solidFill>
                          <a:srgbClr val="FFC000"/>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286548">
                <a:tc>
                  <a:txBody>
                    <a:bodyPr/>
                    <a:lstStyle/>
                    <a:p>
                      <a:pPr marL="38100" marR="38100" algn="ctr">
                        <a:lnSpc>
                          <a:spcPct val="115000"/>
                        </a:lnSpc>
                        <a:spcBef>
                          <a:spcPts val="0"/>
                        </a:spcBef>
                        <a:spcAft>
                          <a:spcPts val="0"/>
                        </a:spcAft>
                      </a:pPr>
                      <a:r>
                        <a:rPr kumimoji="0" lang="en-US" sz="1600" kern="1200" dirty="0">
                          <a:solidFill>
                            <a:schemeClr val="tx1"/>
                          </a:solidFill>
                        </a:rPr>
                        <a:t>House </a:t>
                      </a:r>
                      <a:r>
                        <a:rPr kumimoji="0" lang="en-US" sz="1600" kern="1200" dirty="0" smtClean="0">
                          <a:solidFill>
                            <a:schemeClr val="tx1"/>
                          </a:solidFill>
                        </a:rPr>
                        <a:t>maids</a:t>
                      </a:r>
                      <a:endParaRPr kumimoji="0" lang="en-US" sz="16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10(35.7%)</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18(64.3%)</a:t>
                      </a:r>
                      <a:endParaRPr kumimoji="0" lang="en-US" sz="14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0(0.0%)</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28(2.5%)</a:t>
                      </a:r>
                      <a:endParaRPr kumimoji="0" lang="en-US" sz="1400" b="1" kern="1200" dirty="0">
                        <a:solidFill>
                          <a:srgbClr val="FFC000"/>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434693">
                <a:tc>
                  <a:txBody>
                    <a:bodyPr/>
                    <a:lstStyle/>
                    <a:p>
                      <a:pPr marL="38100" marR="38100" algn="ctr">
                        <a:lnSpc>
                          <a:spcPct val="115000"/>
                        </a:lnSpc>
                        <a:spcBef>
                          <a:spcPts val="0"/>
                        </a:spcBef>
                        <a:spcAft>
                          <a:spcPts val="0"/>
                        </a:spcAft>
                      </a:pPr>
                      <a:r>
                        <a:rPr kumimoji="0" lang="en-US" sz="1600" kern="1200" dirty="0" smtClean="0">
                          <a:solidFill>
                            <a:schemeClr val="tx1"/>
                          </a:solidFill>
                        </a:rPr>
                        <a:t>Farmers</a:t>
                      </a:r>
                      <a:endParaRPr kumimoji="0" lang="en-US" sz="1600" b="1" kern="1200" dirty="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15(75.0%)</a:t>
                      </a:r>
                      <a:endParaRPr kumimoji="0" lang="en-US" sz="14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5(25.0%)</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0(0.0%)</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20(1.8%)</a:t>
                      </a:r>
                      <a:endParaRPr kumimoji="0" lang="en-US" sz="1400" b="1" kern="1200" dirty="0">
                        <a:solidFill>
                          <a:srgbClr val="FFC000"/>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573096">
                <a:tc>
                  <a:txBody>
                    <a:bodyPr/>
                    <a:lstStyle/>
                    <a:p>
                      <a:pPr marL="38100" marR="38100" indent="0" algn="ctr" defTabSz="914400" rtl="0" eaLnBrk="1" fontAlgn="auto" latinLnBrk="0" hangingPunct="1">
                        <a:lnSpc>
                          <a:spcPct val="115000"/>
                        </a:lnSpc>
                        <a:spcBef>
                          <a:spcPts val="0"/>
                        </a:spcBef>
                        <a:spcAft>
                          <a:spcPts val="0"/>
                        </a:spcAft>
                        <a:buClrTx/>
                        <a:buSzTx/>
                        <a:buFontTx/>
                        <a:buNone/>
                        <a:tabLst/>
                        <a:defRPr/>
                      </a:pPr>
                      <a:r>
                        <a:rPr kumimoji="0" lang="en-US" sz="1600" kern="1200" dirty="0" smtClean="0">
                          <a:solidFill>
                            <a:schemeClr val="tx1"/>
                          </a:solidFill>
                        </a:rPr>
                        <a:t>Total</a:t>
                      </a:r>
                      <a:endParaRPr kumimoji="0" lang="en-US" sz="16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454(40.3%)</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646(57.4%)</a:t>
                      </a:r>
                      <a:endParaRPr kumimoji="0" lang="en-US" sz="1400" b="1" kern="1200" dirty="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00FFFF"/>
                          </a:solidFill>
                        </a:rPr>
                        <a:t>26(2.3%)</a:t>
                      </a:r>
                      <a:endParaRPr kumimoji="0" lang="en-US" sz="1400" b="1" kern="1200" dirty="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kumimoji="0" lang="en-US" sz="1400" kern="1200" dirty="0">
                          <a:solidFill>
                            <a:srgbClr val="FFC000"/>
                          </a:solidFill>
                        </a:rPr>
                        <a:t>1126(100.0%)</a:t>
                      </a:r>
                      <a:endParaRPr kumimoji="0" lang="en-US" sz="1400" b="1" kern="1200" dirty="0">
                        <a:solidFill>
                          <a:srgbClr val="FFC000"/>
                        </a:solidFill>
                        <a:latin typeface="+mn-lt"/>
                        <a:ea typeface="+mn-ea"/>
                        <a:cs typeface="+mn-cs"/>
                      </a:endParaRPr>
                    </a:p>
                  </a:txBody>
                  <a:tcPr marL="0" marR="0" marT="0" marB="0" anchor="ctr"/>
                </a:tc>
                <a:tc gridSpan="2">
                  <a:txBody>
                    <a:bodyPr/>
                    <a:lstStyle/>
                    <a:p>
                      <a:pPr marL="38100" marR="38100" algn="ctr">
                        <a:lnSpc>
                          <a:spcPct val="115000"/>
                        </a:lnSpc>
                        <a:spcBef>
                          <a:spcPts val="0"/>
                        </a:spcBef>
                        <a:spcAft>
                          <a:spcPts val="0"/>
                        </a:spcAft>
                      </a:pPr>
                      <a:r>
                        <a:rPr kumimoji="0" lang="en-US" sz="1400" kern="1200" dirty="0">
                          <a:solidFill>
                            <a:srgbClr val="00FFFF"/>
                          </a:solidFill>
                        </a:rPr>
                        <a:t> </a:t>
                      </a:r>
                      <a:endParaRPr kumimoji="0" lang="en-US" sz="1400" b="1" kern="1200" dirty="0">
                        <a:solidFill>
                          <a:srgbClr val="00FFFF"/>
                        </a:solidFill>
                        <a:latin typeface="+mn-lt"/>
                        <a:ea typeface="+mn-ea"/>
                        <a:cs typeface="+mn-cs"/>
                      </a:endParaRPr>
                    </a:p>
                  </a:txBody>
                  <a:tcPr marL="0" marR="0" marT="0" marB="0" anchor="ct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smtClean="0">
                <a:solidFill>
                  <a:srgbClr val="FFFF00"/>
                </a:solidFill>
              </a:rPr>
              <a:t>Relationship between family type</a:t>
            </a:r>
            <a:br>
              <a:rPr lang="en-US" sz="3200" dirty="0" smtClean="0">
                <a:solidFill>
                  <a:srgbClr val="FFFF00"/>
                </a:solidFill>
              </a:rPr>
            </a:br>
            <a:r>
              <a:rPr lang="en-US" sz="3200" dirty="0" smtClean="0">
                <a:solidFill>
                  <a:srgbClr val="FFFF00"/>
                </a:solidFill>
              </a:rPr>
              <a:t> and incidence of acute poisoning (n=1126)</a:t>
            </a:r>
            <a:endParaRPr lang="en-US" sz="3200" b="1" dirty="0">
              <a:solidFill>
                <a:srgbClr val="FFFF00"/>
              </a:solidFill>
            </a:endParaRPr>
          </a:p>
        </p:txBody>
      </p:sp>
      <p:graphicFrame>
        <p:nvGraphicFramePr>
          <p:cNvPr id="4" name="Chart 3"/>
          <p:cNvGraphicFramePr/>
          <p:nvPr>
            <p:extLst>
              <p:ext uri="{D42A27DB-BD31-4B8C-83A1-F6EECF244321}">
                <p14:modId xmlns="" xmlns:p14="http://schemas.microsoft.com/office/powerpoint/2010/main" val="4124976473"/>
              </p:ext>
            </p:extLst>
          </p:nvPr>
        </p:nvGraphicFramePr>
        <p:xfrm>
          <a:off x="381000" y="2133600"/>
          <a:ext cx="8305800"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Autofit/>
          </a:bodyPr>
          <a:lstStyle/>
          <a:p>
            <a:r>
              <a:rPr lang="en-US" sz="2500" b="1" dirty="0" smtClean="0">
                <a:solidFill>
                  <a:srgbClr val="FFFF00"/>
                </a:solidFill>
              </a:rPr>
              <a:t>Toxic substances causing </a:t>
            </a:r>
            <a:r>
              <a:rPr lang="en-US" sz="2500" dirty="0" smtClean="0">
                <a:solidFill>
                  <a:srgbClr val="FFFF00"/>
                </a:solidFill>
              </a:rPr>
              <a:t>a</a:t>
            </a:r>
            <a:r>
              <a:rPr lang="en-US" sz="2500" b="1" dirty="0" smtClean="0">
                <a:solidFill>
                  <a:srgbClr val="FFFF00"/>
                </a:solidFill>
              </a:rPr>
              <a:t>cute poisoning in males </a:t>
            </a:r>
            <a:br>
              <a:rPr lang="en-US" sz="2500" b="1" dirty="0" smtClean="0">
                <a:solidFill>
                  <a:srgbClr val="FFFF00"/>
                </a:solidFill>
              </a:rPr>
            </a:br>
            <a:r>
              <a:rPr lang="en-US" sz="2500" b="1" dirty="0" smtClean="0">
                <a:solidFill>
                  <a:srgbClr val="FFFF00"/>
                </a:solidFill>
              </a:rPr>
              <a:t>(n=594)</a:t>
            </a:r>
            <a:endParaRPr lang="en-US" sz="2500" b="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769932458"/>
              </p:ext>
            </p:extLst>
          </p:nvPr>
        </p:nvGraphicFramePr>
        <p:xfrm>
          <a:off x="228600" y="1371600"/>
          <a:ext cx="87630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1143000"/>
          </a:xfrm>
        </p:spPr>
        <p:txBody>
          <a:bodyPr>
            <a:noAutofit/>
          </a:bodyPr>
          <a:lstStyle/>
          <a:p>
            <a:r>
              <a:rPr lang="en-US" sz="2500" b="1" dirty="0" smtClean="0">
                <a:solidFill>
                  <a:srgbClr val="FFFF00"/>
                </a:solidFill>
              </a:rPr>
              <a:t>Toxic substances causing </a:t>
            </a:r>
            <a:r>
              <a:rPr lang="en-US" sz="2500" dirty="0" smtClean="0">
                <a:solidFill>
                  <a:srgbClr val="FFFF00"/>
                </a:solidFill>
              </a:rPr>
              <a:t>a</a:t>
            </a:r>
            <a:r>
              <a:rPr lang="en-US" sz="2500" b="1" dirty="0" smtClean="0">
                <a:solidFill>
                  <a:srgbClr val="FFFF00"/>
                </a:solidFill>
              </a:rPr>
              <a:t>cute poisoning in females (n=532)</a:t>
            </a:r>
            <a:endParaRPr lang="en-US" sz="2500" b="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769932458"/>
              </p:ext>
            </p:extLst>
          </p:nvPr>
        </p:nvGraphicFramePr>
        <p:xfrm>
          <a:off x="228600" y="1371600"/>
          <a:ext cx="89154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solidFill>
                  <a:srgbClr val="FFFF00"/>
                </a:solidFill>
              </a:rPr>
              <a:t>Circumstances</a:t>
            </a:r>
            <a:r>
              <a:rPr lang="en-US" sz="2400" b="1" dirty="0" smtClean="0">
                <a:solidFill>
                  <a:srgbClr val="FFFF00"/>
                </a:solidFill>
              </a:rPr>
              <a:t> leading to acute poisoning in males (n=594)</a:t>
            </a:r>
            <a:endParaRPr lang="en-US" sz="2400" b="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483074801"/>
              </p:ext>
            </p:extLst>
          </p:nvPr>
        </p:nvGraphicFramePr>
        <p:xfrm>
          <a:off x="152400" y="1600200"/>
          <a:ext cx="88392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762000" y="1295400"/>
            <a:ext cx="7315200" cy="4191000"/>
          </a:xfrm>
        </p:spPr>
        <p:txBody>
          <a:bodyPr>
            <a:normAutofit fontScale="85000" lnSpcReduction="10000"/>
          </a:bodyPr>
          <a:lstStyle/>
          <a:p>
            <a:pPr algn="just">
              <a:lnSpc>
                <a:spcPct val="200000"/>
              </a:lnSpc>
              <a:buFontTx/>
              <a:buNone/>
            </a:pPr>
            <a:r>
              <a:rPr lang="en-US" sz="3600" dirty="0" smtClean="0"/>
              <a:t>	</a:t>
            </a:r>
            <a:r>
              <a:rPr lang="en-US" sz="3600" dirty="0" smtClean="0">
                <a:solidFill>
                  <a:srgbClr val="00FFFF"/>
                </a:solidFill>
              </a:rPr>
              <a:t>INCREASING INCIDENCE OF MORTALITY AND MORBIDITY DUE TO ACUTE POISONING IS A WORLD WIDE PHENOMENON.</a:t>
            </a:r>
          </a:p>
          <a:p>
            <a:pPr algn="just">
              <a:lnSpc>
                <a:spcPct val="150000"/>
              </a:lnSpc>
            </a:pPr>
            <a:endParaRPr lang="en-US" sz="36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2500" b="1" dirty="0" smtClean="0">
                <a:solidFill>
                  <a:srgbClr val="FFFF00"/>
                </a:solidFill>
              </a:rPr>
              <a:t>Circumstances leading to acute poisoning in females </a:t>
            </a:r>
            <a:br>
              <a:rPr lang="en-US" sz="2500" b="1" dirty="0" smtClean="0">
                <a:solidFill>
                  <a:srgbClr val="FFFF00"/>
                </a:solidFill>
              </a:rPr>
            </a:br>
            <a:r>
              <a:rPr lang="en-US" sz="2500" b="1" dirty="0" smtClean="0">
                <a:solidFill>
                  <a:srgbClr val="FFFF00"/>
                </a:solidFill>
              </a:rPr>
              <a:t>(n=532)</a:t>
            </a:r>
            <a:endParaRPr lang="en-US" sz="2500" b="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483074801"/>
              </p:ext>
            </p:extLst>
          </p:nvPr>
        </p:nvGraphicFramePr>
        <p:xfrm>
          <a:off x="457200" y="1219200"/>
          <a:ext cx="8305800"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101293804"/>
              </p:ext>
            </p:extLst>
          </p:nvPr>
        </p:nvGraphicFramePr>
        <p:xfrm>
          <a:off x="228600" y="1219200"/>
          <a:ext cx="8763000"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81000" y="493693"/>
            <a:ext cx="8382000" cy="954107"/>
          </a:xfrm>
          <a:prstGeom prst="rect">
            <a:avLst/>
          </a:prstGeom>
        </p:spPr>
        <p:txBody>
          <a:bodyPr wrap="square">
            <a:spAutoFit/>
          </a:bodyPr>
          <a:lstStyle/>
          <a:p>
            <a:pPr algn="ctr">
              <a:defRPr sz="3200" b="1" i="0" u="none" strike="noStrike" kern="1200" baseline="0">
                <a:solidFill>
                  <a:prstClr val="white"/>
                </a:solidFill>
                <a:latin typeface="+mn-lt"/>
                <a:ea typeface="+mn-ea"/>
                <a:cs typeface="+mn-cs"/>
              </a:defRPr>
            </a:pPr>
            <a:r>
              <a:rPr lang="en-US" sz="2800" dirty="0" smtClean="0">
                <a:solidFill>
                  <a:srgbClr val="FFFF00"/>
                </a:solidFill>
              </a:rPr>
              <a:t>Place of procuring the poisonous substances (n=1126)</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FFFF00"/>
                </a:solidFill>
              </a:rPr>
              <a:t>Place of exposure to poisonous substances (n=1126)</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706843171"/>
              </p:ext>
            </p:extLst>
          </p:nvPr>
        </p:nvGraphicFramePr>
        <p:xfrm>
          <a:off x="533400" y="1600200"/>
          <a:ext cx="8153400" cy="40385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1630362"/>
          </a:xfrm>
        </p:spPr>
        <p:txBody>
          <a:bodyPr>
            <a:noAutofit/>
          </a:bodyPr>
          <a:lstStyle/>
          <a:p>
            <a:r>
              <a:rPr lang="en-US" sz="2800" dirty="0" smtClean="0">
                <a:solidFill>
                  <a:srgbClr val="FFFF00"/>
                </a:solidFill>
              </a:rPr>
              <a:t>Time of exposure to poisonous substances (n=1126)</a:t>
            </a:r>
            <a:br>
              <a:rPr lang="en-US" sz="2800" dirty="0" smtClean="0">
                <a:solidFill>
                  <a:srgbClr val="FFFF00"/>
                </a:solidFill>
              </a:rPr>
            </a:br>
            <a:endParaRPr lang="en-US" sz="28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806239147"/>
              </p:ext>
            </p:extLst>
          </p:nvPr>
        </p:nvGraphicFramePr>
        <p:xfrm>
          <a:off x="304800" y="2286000"/>
          <a:ext cx="8382000" cy="3429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991600" cy="1143000"/>
          </a:xfrm>
        </p:spPr>
        <p:txBody>
          <a:bodyPr>
            <a:noAutofit/>
          </a:bodyPr>
          <a:lstStyle/>
          <a:p>
            <a:r>
              <a:rPr lang="en-US" sz="2800" b="1" dirty="0" smtClean="0">
                <a:solidFill>
                  <a:srgbClr val="FFFF00"/>
                </a:solidFill>
              </a:rPr>
              <a:t>Monthly distribution of acute poisoning cases (n=1126)</a:t>
            </a:r>
          </a:p>
        </p:txBody>
      </p:sp>
      <p:graphicFrame>
        <p:nvGraphicFramePr>
          <p:cNvPr id="4" name="Chart 3"/>
          <p:cNvGraphicFramePr/>
          <p:nvPr>
            <p:extLst>
              <p:ext uri="{D42A27DB-BD31-4B8C-83A1-F6EECF244321}">
                <p14:modId xmlns="" xmlns:p14="http://schemas.microsoft.com/office/powerpoint/2010/main" val="456645732"/>
              </p:ext>
            </p:extLst>
          </p:nvPr>
        </p:nvGraphicFramePr>
        <p:xfrm>
          <a:off x="304800" y="1981200"/>
          <a:ext cx="86106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7362"/>
            <a:ext cx="8001000" cy="1036638"/>
          </a:xfrm>
        </p:spPr>
        <p:txBody>
          <a:bodyPr>
            <a:noAutofit/>
          </a:bodyPr>
          <a:lstStyle/>
          <a:p>
            <a:r>
              <a:rPr lang="en-US" sz="3200" b="1" dirty="0" smtClean="0">
                <a:solidFill>
                  <a:srgbClr val="FFFF00"/>
                </a:solidFill>
              </a:rPr>
              <a:t>Medical help at the site of exposure</a:t>
            </a:r>
            <a:endParaRPr lang="en-US" sz="3200" b="1" dirty="0">
              <a:solidFill>
                <a:srgbClr val="FFFF00"/>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2378693764"/>
              </p:ext>
            </p:extLst>
          </p:nvPr>
        </p:nvGraphicFramePr>
        <p:xfrm>
          <a:off x="228600" y="1828801"/>
          <a:ext cx="8610600" cy="4114799"/>
        </p:xfrm>
        <a:graphic>
          <a:graphicData uri="http://schemas.openxmlformats.org/drawingml/2006/table">
            <a:tbl>
              <a:tblPr firstRow="1" bandRow="1">
                <a:tableStyleId>{5940675A-B579-460E-94D1-54222C63F5DA}</a:tableStyleId>
              </a:tblPr>
              <a:tblGrid>
                <a:gridCol w="2152650"/>
                <a:gridCol w="2321485"/>
                <a:gridCol w="1983815"/>
                <a:gridCol w="2152650"/>
              </a:tblGrid>
              <a:tr h="446513">
                <a:tc gridSpan="2">
                  <a:txBody>
                    <a:bodyPr/>
                    <a:lstStyle/>
                    <a:p>
                      <a:pPr marL="38100" marR="38100" algn="ctr">
                        <a:lnSpc>
                          <a:spcPct val="115000"/>
                        </a:lnSpc>
                        <a:spcBef>
                          <a:spcPts val="0"/>
                        </a:spcBef>
                        <a:spcAft>
                          <a:spcPts val="0"/>
                        </a:spcAft>
                      </a:pPr>
                      <a:r>
                        <a:rPr lang="en-US" sz="1800" kern="1200" dirty="0" smtClean="0">
                          <a:solidFill>
                            <a:schemeClr val="tx1"/>
                          </a:solidFill>
                        </a:rPr>
                        <a:t>Medical help</a:t>
                      </a:r>
                      <a:endParaRPr lang="en-US" sz="1800" kern="1200" dirty="0" smtClean="0">
                        <a:solidFill>
                          <a:schemeClr val="tx1"/>
                        </a:solidFill>
                        <a:latin typeface="+mn-lt"/>
                        <a:ea typeface="+mn-ea"/>
                        <a:cs typeface="+mn-cs"/>
                      </a:endParaRPr>
                    </a:p>
                  </a:txBody>
                  <a:tcPr marL="0" marR="0" marT="0" marB="0" anchor="ctr"/>
                </a:tc>
                <a:tc hMerge="1">
                  <a:txBody>
                    <a:bodyPr/>
                    <a:lstStyle/>
                    <a:p>
                      <a:endParaRPr lang="en-US"/>
                    </a:p>
                  </a:txBody>
                  <a:tcPr/>
                </a:tc>
                <a:tc>
                  <a:txBody>
                    <a:bodyPr/>
                    <a:lstStyle/>
                    <a:p>
                      <a:pPr marL="38100" marR="38100" algn="ctr">
                        <a:lnSpc>
                          <a:spcPct val="115000"/>
                        </a:lnSpc>
                        <a:spcBef>
                          <a:spcPts val="0"/>
                        </a:spcBef>
                        <a:spcAft>
                          <a:spcPts val="0"/>
                        </a:spcAft>
                      </a:pPr>
                      <a:r>
                        <a:rPr lang="en-US" sz="1800" kern="1200" dirty="0" smtClean="0">
                          <a:solidFill>
                            <a:schemeClr val="tx1"/>
                          </a:solidFill>
                        </a:rPr>
                        <a:t>No. of victims</a:t>
                      </a:r>
                      <a:endParaRPr lang="en-US" sz="1800"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chemeClr val="tx1"/>
                          </a:solidFill>
                        </a:rPr>
                        <a:t>Percentage</a:t>
                      </a:r>
                      <a:endParaRPr lang="en-US" sz="1800" kern="1200" dirty="0" smtClean="0">
                        <a:solidFill>
                          <a:schemeClr val="tx1"/>
                        </a:solidFill>
                        <a:latin typeface="+mn-lt"/>
                        <a:ea typeface="+mn-ea"/>
                        <a:cs typeface="+mn-cs"/>
                      </a:endParaRPr>
                    </a:p>
                  </a:txBody>
                  <a:tcPr marL="0" marR="0" marT="0" marB="0" anchor="ctr"/>
                </a:tc>
              </a:tr>
              <a:tr h="446513">
                <a:tc rowSpan="6">
                  <a:txBody>
                    <a:bodyPr/>
                    <a:lstStyle/>
                    <a:p>
                      <a:pPr marL="38100" marR="38100" algn="ctr">
                        <a:lnSpc>
                          <a:spcPct val="115000"/>
                        </a:lnSpc>
                        <a:spcBef>
                          <a:spcPts val="0"/>
                        </a:spcBef>
                        <a:spcAft>
                          <a:spcPts val="0"/>
                        </a:spcAft>
                      </a:pPr>
                      <a:r>
                        <a:rPr lang="en-US" sz="1800" kern="1200" dirty="0" smtClean="0">
                          <a:solidFill>
                            <a:schemeClr val="tx1"/>
                          </a:solidFill>
                        </a:rPr>
                        <a:t>Yes </a:t>
                      </a:r>
                      <a:endParaRPr lang="en-US" sz="18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chemeClr val="tx1"/>
                          </a:solidFill>
                        </a:rPr>
                        <a:t>Co victim</a:t>
                      </a:r>
                      <a:endParaRPr lang="en-US" sz="18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13</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25.5%</a:t>
                      </a:r>
                      <a:endParaRPr lang="en-US" sz="1800" kern="1200" dirty="0" smtClean="0">
                        <a:solidFill>
                          <a:srgbClr val="00FFFF"/>
                        </a:solidFill>
                        <a:latin typeface="+mn-lt"/>
                        <a:ea typeface="+mn-ea"/>
                        <a:cs typeface="+mn-cs"/>
                      </a:endParaRPr>
                    </a:p>
                  </a:txBody>
                  <a:tcPr marL="0" marR="0" marT="0" marB="0" anchor="b"/>
                </a:tc>
              </a:tr>
              <a:tr h="446513">
                <a:tc vMerge="1">
                  <a:txBody>
                    <a:bodyPr/>
                    <a:lstStyle/>
                    <a:p>
                      <a:endParaRPr lang="en-US"/>
                    </a:p>
                  </a:txBody>
                  <a:tcPr/>
                </a:tc>
                <a:tc>
                  <a:txBody>
                    <a:bodyPr/>
                    <a:lstStyle/>
                    <a:p>
                      <a:pPr marL="38100" marR="38100" algn="ctr">
                        <a:lnSpc>
                          <a:spcPct val="115000"/>
                        </a:lnSpc>
                        <a:spcBef>
                          <a:spcPts val="0"/>
                        </a:spcBef>
                        <a:spcAft>
                          <a:spcPts val="0"/>
                        </a:spcAft>
                      </a:pPr>
                      <a:r>
                        <a:rPr lang="en-US" sz="1800" kern="1200" dirty="0" smtClean="0">
                          <a:solidFill>
                            <a:schemeClr val="tx1"/>
                          </a:solidFill>
                        </a:rPr>
                        <a:t>Public</a:t>
                      </a:r>
                      <a:endParaRPr lang="en-US" sz="18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30</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58.8%</a:t>
                      </a:r>
                      <a:endParaRPr lang="en-US" sz="1800" kern="1200" dirty="0" smtClean="0">
                        <a:solidFill>
                          <a:srgbClr val="00FFFF"/>
                        </a:solidFill>
                        <a:latin typeface="+mn-lt"/>
                        <a:ea typeface="+mn-ea"/>
                        <a:cs typeface="+mn-cs"/>
                      </a:endParaRPr>
                    </a:p>
                  </a:txBody>
                  <a:tcPr marL="0" marR="0" marT="0" marB="0" anchor="b"/>
                </a:tc>
              </a:tr>
              <a:tr h="530400">
                <a:tc vMerge="1">
                  <a:txBody>
                    <a:bodyPr/>
                    <a:lstStyle/>
                    <a:p>
                      <a:endParaRPr lang="en-US"/>
                    </a:p>
                  </a:txBody>
                  <a:tcPr/>
                </a:tc>
                <a:tc>
                  <a:txBody>
                    <a:bodyPr/>
                    <a:lstStyle/>
                    <a:p>
                      <a:pPr marL="38100" marR="38100" algn="ctr">
                        <a:lnSpc>
                          <a:spcPct val="115000"/>
                        </a:lnSpc>
                        <a:spcBef>
                          <a:spcPts val="0"/>
                        </a:spcBef>
                        <a:spcAft>
                          <a:spcPts val="0"/>
                        </a:spcAft>
                      </a:pPr>
                      <a:r>
                        <a:rPr lang="en-US" sz="1800" kern="1200" dirty="0" smtClean="0">
                          <a:solidFill>
                            <a:schemeClr val="tx1"/>
                          </a:solidFill>
                        </a:rPr>
                        <a:t>Paramedical/nurse</a:t>
                      </a:r>
                      <a:endParaRPr lang="en-US" sz="18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2</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3.9%</a:t>
                      </a:r>
                      <a:endParaRPr lang="en-US" sz="1800" kern="1200" dirty="0" smtClean="0">
                        <a:solidFill>
                          <a:srgbClr val="00FFFF"/>
                        </a:solidFill>
                        <a:latin typeface="+mn-lt"/>
                        <a:ea typeface="+mn-ea"/>
                        <a:cs typeface="+mn-cs"/>
                      </a:endParaRPr>
                    </a:p>
                  </a:txBody>
                  <a:tcPr marL="0" marR="0" marT="0" marB="0" anchor="b"/>
                </a:tc>
              </a:tr>
              <a:tr h="446513">
                <a:tc vMerge="1">
                  <a:txBody>
                    <a:bodyPr/>
                    <a:lstStyle/>
                    <a:p>
                      <a:endParaRPr lang="en-US"/>
                    </a:p>
                  </a:txBody>
                  <a:tcPr/>
                </a:tc>
                <a:tc>
                  <a:txBody>
                    <a:bodyPr/>
                    <a:lstStyle/>
                    <a:p>
                      <a:pPr marL="38100" marR="38100" algn="ctr">
                        <a:lnSpc>
                          <a:spcPct val="115000"/>
                        </a:lnSpc>
                        <a:spcBef>
                          <a:spcPts val="0"/>
                        </a:spcBef>
                        <a:spcAft>
                          <a:spcPts val="0"/>
                        </a:spcAft>
                      </a:pPr>
                      <a:r>
                        <a:rPr lang="en-US" sz="1800" kern="1200" dirty="0" smtClean="0">
                          <a:solidFill>
                            <a:schemeClr val="tx1"/>
                          </a:solidFill>
                        </a:rPr>
                        <a:t>Doctor</a:t>
                      </a:r>
                      <a:endParaRPr lang="en-US" sz="18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2</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3.9%</a:t>
                      </a:r>
                      <a:endParaRPr lang="en-US" sz="1800" kern="1200" dirty="0" smtClean="0">
                        <a:solidFill>
                          <a:srgbClr val="00FFFF"/>
                        </a:solidFill>
                        <a:latin typeface="+mn-lt"/>
                        <a:ea typeface="+mn-ea"/>
                        <a:cs typeface="+mn-cs"/>
                      </a:endParaRPr>
                    </a:p>
                  </a:txBody>
                  <a:tcPr marL="0" marR="0" marT="0" marB="0" anchor="b"/>
                </a:tc>
              </a:tr>
              <a:tr h="446513">
                <a:tc vMerge="1">
                  <a:txBody>
                    <a:bodyPr/>
                    <a:lstStyle/>
                    <a:p>
                      <a:endParaRPr lang="en-US"/>
                    </a:p>
                  </a:txBody>
                  <a:tcPr/>
                </a:tc>
                <a:tc>
                  <a:txBody>
                    <a:bodyPr/>
                    <a:lstStyle/>
                    <a:p>
                      <a:pPr marL="38100" marR="38100" algn="ctr">
                        <a:lnSpc>
                          <a:spcPct val="115000"/>
                        </a:lnSpc>
                        <a:spcBef>
                          <a:spcPts val="0"/>
                        </a:spcBef>
                        <a:spcAft>
                          <a:spcPts val="0"/>
                        </a:spcAft>
                      </a:pPr>
                      <a:r>
                        <a:rPr lang="en-US" sz="1800" kern="1200" dirty="0" smtClean="0">
                          <a:solidFill>
                            <a:schemeClr val="tx1"/>
                          </a:solidFill>
                        </a:rPr>
                        <a:t>Parents</a:t>
                      </a:r>
                      <a:endParaRPr lang="en-US" sz="18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4</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7.8%</a:t>
                      </a:r>
                      <a:endParaRPr lang="en-US" sz="1800" kern="1200" dirty="0" smtClean="0">
                        <a:solidFill>
                          <a:srgbClr val="00FFFF"/>
                        </a:solidFill>
                        <a:latin typeface="+mn-lt"/>
                        <a:ea typeface="+mn-ea"/>
                        <a:cs typeface="+mn-cs"/>
                      </a:endParaRPr>
                    </a:p>
                  </a:txBody>
                  <a:tcPr marL="0" marR="0" marT="0" marB="0" anchor="b"/>
                </a:tc>
              </a:tr>
              <a:tr h="446513">
                <a:tc vMerge="1">
                  <a:txBody>
                    <a:bodyPr/>
                    <a:lstStyle/>
                    <a:p>
                      <a:endParaRPr lang="en-US"/>
                    </a:p>
                  </a:txBody>
                  <a:tcPr/>
                </a:tc>
                <a:tc>
                  <a:txBody>
                    <a:bodyPr/>
                    <a:lstStyle/>
                    <a:p>
                      <a:pPr marL="38100" marR="38100" algn="ctr">
                        <a:lnSpc>
                          <a:spcPct val="115000"/>
                        </a:lnSpc>
                        <a:spcBef>
                          <a:spcPts val="0"/>
                        </a:spcBef>
                        <a:spcAft>
                          <a:spcPts val="0"/>
                        </a:spcAft>
                      </a:pPr>
                      <a:r>
                        <a:rPr lang="en-US" sz="1800" kern="1200" dirty="0" smtClean="0">
                          <a:solidFill>
                            <a:schemeClr val="tx1"/>
                          </a:solidFill>
                        </a:rPr>
                        <a:t>Total</a:t>
                      </a:r>
                      <a:endParaRPr lang="en-US" sz="18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51</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4.5%</a:t>
                      </a:r>
                      <a:endParaRPr lang="en-US" sz="1800" kern="1200" dirty="0" smtClean="0">
                        <a:solidFill>
                          <a:srgbClr val="00FFFF"/>
                        </a:solidFill>
                        <a:latin typeface="+mn-lt"/>
                        <a:ea typeface="+mn-ea"/>
                        <a:cs typeface="+mn-cs"/>
                      </a:endParaRPr>
                    </a:p>
                  </a:txBody>
                  <a:tcPr marL="0" marR="0" marT="0" marB="0" anchor="ctr"/>
                </a:tc>
              </a:tr>
              <a:tr h="446513">
                <a:tc gridSpan="2">
                  <a:txBody>
                    <a:bodyPr/>
                    <a:lstStyle/>
                    <a:p>
                      <a:pPr marL="38100" marR="38100" algn="l">
                        <a:lnSpc>
                          <a:spcPct val="115000"/>
                        </a:lnSpc>
                        <a:spcBef>
                          <a:spcPts val="0"/>
                        </a:spcBef>
                        <a:spcAft>
                          <a:spcPts val="0"/>
                        </a:spcAft>
                      </a:pPr>
                      <a:r>
                        <a:rPr lang="en-US" sz="1800" kern="1200" dirty="0" smtClean="0">
                          <a:solidFill>
                            <a:schemeClr val="tx1"/>
                          </a:solidFill>
                        </a:rPr>
                        <a:t>            No</a:t>
                      </a:r>
                      <a:endParaRPr lang="en-US" sz="1800" b="1" kern="1200" dirty="0" smtClean="0">
                        <a:solidFill>
                          <a:schemeClr val="tx1"/>
                        </a:solidFill>
                        <a:latin typeface="+mn-lt"/>
                        <a:ea typeface="+mn-ea"/>
                        <a:cs typeface="+mn-cs"/>
                      </a:endParaRPr>
                    </a:p>
                  </a:txBody>
                  <a:tcPr marL="0" marR="0" marT="0" marB="0" anchor="ctr"/>
                </a:tc>
                <a:tc hMerge="1">
                  <a:txBody>
                    <a:bodyPr/>
                    <a:lstStyle/>
                    <a:p>
                      <a:endParaRPr lang="en-US"/>
                    </a:p>
                  </a:txBody>
                  <a:tcPr/>
                </a:tc>
                <a:tc>
                  <a:txBody>
                    <a:bodyPr/>
                    <a:lstStyle/>
                    <a:p>
                      <a:pPr marL="38100" marR="38100" algn="ctr">
                        <a:lnSpc>
                          <a:spcPct val="115000"/>
                        </a:lnSpc>
                        <a:spcBef>
                          <a:spcPts val="0"/>
                        </a:spcBef>
                        <a:spcAft>
                          <a:spcPts val="0"/>
                        </a:spcAft>
                      </a:pPr>
                      <a:r>
                        <a:rPr lang="en-US" sz="1800" kern="1200" dirty="0" smtClean="0">
                          <a:solidFill>
                            <a:srgbClr val="FFC000"/>
                          </a:solidFill>
                        </a:rPr>
                        <a:t>1075</a:t>
                      </a:r>
                      <a:endParaRPr lang="en-US" sz="1800" kern="1200" dirty="0" smtClean="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FFC000"/>
                          </a:solidFill>
                        </a:rPr>
                        <a:t>95.5%</a:t>
                      </a:r>
                      <a:endParaRPr lang="en-US" sz="1800" kern="1200" dirty="0" smtClean="0">
                        <a:solidFill>
                          <a:srgbClr val="FFC000"/>
                        </a:solidFill>
                        <a:latin typeface="+mn-lt"/>
                        <a:ea typeface="+mn-ea"/>
                        <a:cs typeface="+mn-cs"/>
                      </a:endParaRPr>
                    </a:p>
                  </a:txBody>
                  <a:tcPr marL="0" marR="0" marT="0" marB="0" anchor="ctr"/>
                </a:tc>
              </a:tr>
              <a:tr h="458808">
                <a:tc gridSpan="2">
                  <a:txBody>
                    <a:bodyPr/>
                    <a:lstStyle/>
                    <a:p>
                      <a:pPr marL="38100" marR="38100" algn="ctr">
                        <a:lnSpc>
                          <a:spcPct val="115000"/>
                        </a:lnSpc>
                        <a:spcBef>
                          <a:spcPts val="0"/>
                        </a:spcBef>
                        <a:spcAft>
                          <a:spcPts val="0"/>
                        </a:spcAft>
                      </a:pPr>
                      <a:r>
                        <a:rPr lang="en-US" sz="1800" kern="1200" dirty="0" smtClean="0">
                          <a:solidFill>
                            <a:srgbClr val="FFC000"/>
                          </a:solidFill>
                        </a:rPr>
                        <a:t>G . Total</a:t>
                      </a:r>
                      <a:endParaRPr lang="en-US" sz="1800" b="1" kern="1200" dirty="0" smtClean="0">
                        <a:solidFill>
                          <a:srgbClr val="FFC000"/>
                        </a:solidFill>
                        <a:latin typeface="+mn-lt"/>
                        <a:ea typeface="+mn-ea"/>
                        <a:cs typeface="+mn-cs"/>
                      </a:endParaRPr>
                    </a:p>
                  </a:txBody>
                  <a:tcPr marL="0" marR="0" marT="0" marB="0" anchor="ctr"/>
                </a:tc>
                <a:tc hMerge="1">
                  <a:txBody>
                    <a:bodyPr/>
                    <a:lstStyle/>
                    <a:p>
                      <a:endParaRPr lang="en-US"/>
                    </a:p>
                  </a:txBody>
                  <a:tcPr/>
                </a:tc>
                <a:tc>
                  <a:txBody>
                    <a:bodyPr/>
                    <a:lstStyle/>
                    <a:p>
                      <a:pPr marL="38100" marR="38100" algn="ctr">
                        <a:lnSpc>
                          <a:spcPct val="115000"/>
                        </a:lnSpc>
                        <a:spcBef>
                          <a:spcPts val="0"/>
                        </a:spcBef>
                        <a:spcAft>
                          <a:spcPts val="0"/>
                        </a:spcAft>
                      </a:pPr>
                      <a:r>
                        <a:rPr lang="en-US" sz="1800" kern="1200" dirty="0" smtClean="0">
                          <a:solidFill>
                            <a:srgbClr val="FFC000"/>
                          </a:solidFill>
                        </a:rPr>
                        <a:t>1126</a:t>
                      </a:r>
                      <a:endParaRPr lang="en-US" sz="1800" kern="1200" dirty="0" smtClean="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FFC000"/>
                          </a:solidFill>
                        </a:rPr>
                        <a:t>100.0%</a:t>
                      </a:r>
                      <a:endParaRPr lang="en-US" sz="1800" kern="1200" dirty="0" smtClean="0">
                        <a:solidFill>
                          <a:srgbClr val="FFC000"/>
                        </a:solidFill>
                        <a:latin typeface="+mn-lt"/>
                        <a:ea typeface="+mn-ea"/>
                        <a:cs typeface="+mn-cs"/>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FF00"/>
                </a:solidFill>
              </a:rPr>
              <a:t>Escorted to hospital</a:t>
            </a:r>
            <a:endParaRPr lang="en-US" sz="4800" b="1"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86800" cy="4267197"/>
        </p:xfrm>
        <a:graphic>
          <a:graphicData uri="http://schemas.openxmlformats.org/drawingml/2006/table">
            <a:tbl>
              <a:tblPr firstRow="1" bandRow="1">
                <a:tableStyleId>{5940675A-B579-460E-94D1-54222C63F5DA}</a:tableStyleId>
              </a:tblPr>
              <a:tblGrid>
                <a:gridCol w="2895600"/>
                <a:gridCol w="2895600"/>
                <a:gridCol w="2895600"/>
              </a:tblGrid>
              <a:tr h="474133">
                <a:tc>
                  <a:txBody>
                    <a:bodyPr/>
                    <a:lstStyle/>
                    <a:p>
                      <a:pPr marL="38100" marR="38100" algn="ctr">
                        <a:lnSpc>
                          <a:spcPct val="115000"/>
                        </a:lnSpc>
                        <a:spcBef>
                          <a:spcPts val="0"/>
                        </a:spcBef>
                        <a:spcAft>
                          <a:spcPts val="0"/>
                        </a:spcAft>
                      </a:pPr>
                      <a:r>
                        <a:rPr lang="en-US" sz="1800" kern="1200" dirty="0" smtClean="0">
                          <a:solidFill>
                            <a:schemeClr val="tx1"/>
                          </a:solidFill>
                        </a:rPr>
                        <a:t>Escorted to hospital</a:t>
                      </a:r>
                      <a:endParaRPr lang="en-US" sz="1800"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chemeClr val="tx1"/>
                          </a:solidFill>
                        </a:rPr>
                        <a:t>No. of victims</a:t>
                      </a:r>
                      <a:endParaRPr lang="en-US" sz="1800"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chemeClr val="tx1"/>
                          </a:solidFill>
                        </a:rPr>
                        <a:t>Percentage</a:t>
                      </a:r>
                      <a:endParaRPr lang="en-US" sz="1800" kern="1200" dirty="0" smtClean="0">
                        <a:solidFill>
                          <a:schemeClr val="tx1"/>
                        </a:solidFill>
                        <a:latin typeface="+mn-lt"/>
                        <a:ea typeface="+mn-ea"/>
                        <a:cs typeface="+mn-cs"/>
                      </a:endParaRPr>
                    </a:p>
                  </a:txBody>
                  <a:tcPr marL="0" marR="0" marT="0" marB="0" anchor="ctr"/>
                </a:tc>
              </a:tr>
              <a:tr h="474133">
                <a:tc>
                  <a:txBody>
                    <a:bodyPr/>
                    <a:lstStyle/>
                    <a:p>
                      <a:pPr marL="38100" marR="38100" algn="ctr">
                        <a:lnSpc>
                          <a:spcPct val="115000"/>
                        </a:lnSpc>
                        <a:spcBef>
                          <a:spcPts val="0"/>
                        </a:spcBef>
                        <a:spcAft>
                          <a:spcPts val="0"/>
                        </a:spcAft>
                      </a:pPr>
                      <a:r>
                        <a:rPr lang="en-US" sz="1800" kern="1200" dirty="0" smtClean="0">
                          <a:solidFill>
                            <a:schemeClr val="tx1"/>
                          </a:solidFill>
                        </a:rPr>
                        <a:t>Self</a:t>
                      </a:r>
                      <a:endParaRPr lang="en-US" sz="18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58</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5.2%</a:t>
                      </a:r>
                      <a:endParaRPr lang="en-US" sz="1800" kern="1200" dirty="0" smtClean="0">
                        <a:solidFill>
                          <a:srgbClr val="00FFFF"/>
                        </a:solidFill>
                        <a:latin typeface="+mn-lt"/>
                        <a:ea typeface="+mn-ea"/>
                        <a:cs typeface="+mn-cs"/>
                      </a:endParaRPr>
                    </a:p>
                  </a:txBody>
                  <a:tcPr marL="0" marR="0" marT="0" marB="0" anchor="ctr"/>
                </a:tc>
              </a:tr>
              <a:tr h="474133">
                <a:tc>
                  <a:txBody>
                    <a:bodyPr/>
                    <a:lstStyle/>
                    <a:p>
                      <a:pPr marL="38100" marR="38100" algn="ctr">
                        <a:lnSpc>
                          <a:spcPct val="115000"/>
                        </a:lnSpc>
                        <a:spcBef>
                          <a:spcPts val="0"/>
                        </a:spcBef>
                        <a:spcAft>
                          <a:spcPts val="0"/>
                        </a:spcAft>
                      </a:pPr>
                      <a:r>
                        <a:rPr lang="en-US" sz="1800" kern="1200" dirty="0" smtClean="0">
                          <a:solidFill>
                            <a:srgbClr val="FFC000"/>
                          </a:solidFill>
                        </a:rPr>
                        <a:t>Parents</a:t>
                      </a:r>
                      <a:endParaRPr lang="en-US" sz="1800" b="1" kern="1200" dirty="0" smtClean="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416</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FFC000"/>
                          </a:solidFill>
                        </a:rPr>
                        <a:t>36.9%</a:t>
                      </a:r>
                      <a:endParaRPr lang="en-US" sz="1800" kern="1200" dirty="0" smtClean="0">
                        <a:solidFill>
                          <a:srgbClr val="FFC000"/>
                        </a:solidFill>
                        <a:latin typeface="+mn-lt"/>
                        <a:ea typeface="+mn-ea"/>
                        <a:cs typeface="+mn-cs"/>
                      </a:endParaRPr>
                    </a:p>
                  </a:txBody>
                  <a:tcPr marL="0" marR="0" marT="0" marB="0" anchor="ctr"/>
                </a:tc>
              </a:tr>
              <a:tr h="474133">
                <a:tc>
                  <a:txBody>
                    <a:bodyPr/>
                    <a:lstStyle/>
                    <a:p>
                      <a:pPr marL="38100" marR="38100" algn="ctr">
                        <a:lnSpc>
                          <a:spcPct val="115000"/>
                        </a:lnSpc>
                        <a:spcBef>
                          <a:spcPts val="0"/>
                        </a:spcBef>
                        <a:spcAft>
                          <a:spcPts val="0"/>
                        </a:spcAft>
                      </a:pPr>
                      <a:r>
                        <a:rPr lang="en-US" sz="1800" kern="1200" dirty="0" smtClean="0">
                          <a:solidFill>
                            <a:srgbClr val="FFC000"/>
                          </a:solidFill>
                        </a:rPr>
                        <a:t>Relative</a:t>
                      </a:r>
                      <a:endParaRPr lang="en-US" sz="1800" b="1" kern="1200" dirty="0" smtClean="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422</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FFC000"/>
                          </a:solidFill>
                        </a:rPr>
                        <a:t>37.5%</a:t>
                      </a:r>
                      <a:endParaRPr lang="en-US" sz="1800" kern="1200" dirty="0" smtClean="0">
                        <a:solidFill>
                          <a:srgbClr val="FFC000"/>
                        </a:solidFill>
                        <a:latin typeface="+mn-lt"/>
                        <a:ea typeface="+mn-ea"/>
                        <a:cs typeface="+mn-cs"/>
                      </a:endParaRPr>
                    </a:p>
                  </a:txBody>
                  <a:tcPr marL="0" marR="0" marT="0" marB="0" anchor="ctr"/>
                </a:tc>
              </a:tr>
              <a:tr h="474133">
                <a:tc>
                  <a:txBody>
                    <a:bodyPr/>
                    <a:lstStyle/>
                    <a:p>
                      <a:pPr marL="38100" marR="38100" algn="ctr">
                        <a:lnSpc>
                          <a:spcPct val="115000"/>
                        </a:lnSpc>
                        <a:spcBef>
                          <a:spcPts val="0"/>
                        </a:spcBef>
                        <a:spcAft>
                          <a:spcPts val="0"/>
                        </a:spcAft>
                      </a:pPr>
                      <a:r>
                        <a:rPr lang="en-US" sz="1800" kern="1200" dirty="0" smtClean="0">
                          <a:solidFill>
                            <a:schemeClr val="tx1"/>
                          </a:solidFill>
                        </a:rPr>
                        <a:t>Neighbors</a:t>
                      </a:r>
                      <a:endParaRPr lang="en-US" sz="18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130</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11.5%</a:t>
                      </a:r>
                      <a:endParaRPr lang="en-US" sz="1800" kern="1200" dirty="0" smtClean="0">
                        <a:solidFill>
                          <a:srgbClr val="00FFFF"/>
                        </a:solidFill>
                        <a:latin typeface="+mn-lt"/>
                        <a:ea typeface="+mn-ea"/>
                        <a:cs typeface="+mn-cs"/>
                      </a:endParaRPr>
                    </a:p>
                  </a:txBody>
                  <a:tcPr marL="0" marR="0" marT="0" marB="0" anchor="ctr"/>
                </a:tc>
              </a:tr>
              <a:tr h="474133">
                <a:tc>
                  <a:txBody>
                    <a:bodyPr/>
                    <a:lstStyle/>
                    <a:p>
                      <a:pPr marL="38100" marR="38100" algn="ctr">
                        <a:lnSpc>
                          <a:spcPct val="115000"/>
                        </a:lnSpc>
                        <a:spcBef>
                          <a:spcPts val="0"/>
                        </a:spcBef>
                        <a:spcAft>
                          <a:spcPts val="0"/>
                        </a:spcAft>
                      </a:pPr>
                      <a:r>
                        <a:rPr lang="en-US" sz="1800" kern="1200" dirty="0" smtClean="0">
                          <a:solidFill>
                            <a:schemeClr val="tx1"/>
                          </a:solidFill>
                        </a:rPr>
                        <a:t>Police</a:t>
                      </a:r>
                      <a:endParaRPr lang="en-US" sz="18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67</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6.0%</a:t>
                      </a:r>
                      <a:endParaRPr lang="en-US" sz="1800" kern="1200" dirty="0" smtClean="0">
                        <a:solidFill>
                          <a:srgbClr val="00FFFF"/>
                        </a:solidFill>
                        <a:latin typeface="+mn-lt"/>
                        <a:ea typeface="+mn-ea"/>
                        <a:cs typeface="+mn-cs"/>
                      </a:endParaRPr>
                    </a:p>
                  </a:txBody>
                  <a:tcPr marL="0" marR="0" marT="0" marB="0" anchor="ctr"/>
                </a:tc>
              </a:tr>
              <a:tr h="474133">
                <a:tc>
                  <a:txBody>
                    <a:bodyPr/>
                    <a:lstStyle/>
                    <a:p>
                      <a:pPr marL="38100" marR="38100" algn="ctr">
                        <a:lnSpc>
                          <a:spcPct val="115000"/>
                        </a:lnSpc>
                        <a:spcBef>
                          <a:spcPts val="0"/>
                        </a:spcBef>
                        <a:spcAft>
                          <a:spcPts val="0"/>
                        </a:spcAft>
                      </a:pPr>
                      <a:r>
                        <a:rPr lang="en-US" sz="1800" kern="1200" dirty="0" smtClean="0">
                          <a:solidFill>
                            <a:schemeClr val="tx1"/>
                          </a:solidFill>
                        </a:rPr>
                        <a:t>Para medical/ nurse</a:t>
                      </a:r>
                      <a:endParaRPr lang="en-US" sz="18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6</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0.5%</a:t>
                      </a:r>
                      <a:endParaRPr lang="en-US" sz="1800" kern="1200" dirty="0" smtClean="0">
                        <a:solidFill>
                          <a:srgbClr val="00FFFF"/>
                        </a:solidFill>
                        <a:latin typeface="+mn-lt"/>
                        <a:ea typeface="+mn-ea"/>
                        <a:cs typeface="+mn-cs"/>
                      </a:endParaRPr>
                    </a:p>
                  </a:txBody>
                  <a:tcPr marL="0" marR="0" marT="0" marB="0" anchor="ctr"/>
                </a:tc>
              </a:tr>
              <a:tr h="474133">
                <a:tc>
                  <a:txBody>
                    <a:bodyPr/>
                    <a:lstStyle/>
                    <a:p>
                      <a:pPr marL="38100" marR="38100" algn="ctr">
                        <a:lnSpc>
                          <a:spcPct val="115000"/>
                        </a:lnSpc>
                        <a:spcBef>
                          <a:spcPts val="0"/>
                        </a:spcBef>
                        <a:spcAft>
                          <a:spcPts val="0"/>
                        </a:spcAft>
                      </a:pPr>
                      <a:r>
                        <a:rPr lang="en-US" sz="1800" kern="1200" dirty="0" smtClean="0">
                          <a:solidFill>
                            <a:schemeClr val="tx1"/>
                          </a:solidFill>
                        </a:rPr>
                        <a:t>Spouse</a:t>
                      </a:r>
                      <a:endParaRPr lang="en-US" sz="18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27</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2.4%</a:t>
                      </a:r>
                      <a:endParaRPr lang="en-US" sz="1800" kern="1200" dirty="0" smtClean="0">
                        <a:solidFill>
                          <a:srgbClr val="00FFFF"/>
                        </a:solidFill>
                        <a:latin typeface="+mn-lt"/>
                        <a:ea typeface="+mn-ea"/>
                        <a:cs typeface="+mn-cs"/>
                      </a:endParaRPr>
                    </a:p>
                  </a:txBody>
                  <a:tcPr marL="0" marR="0" marT="0" marB="0" anchor="ctr"/>
                </a:tc>
              </a:tr>
              <a:tr h="474133">
                <a:tc>
                  <a:txBody>
                    <a:bodyPr/>
                    <a:lstStyle/>
                    <a:p>
                      <a:pPr marL="38100" marR="38100" algn="ctr">
                        <a:lnSpc>
                          <a:spcPct val="115000"/>
                        </a:lnSpc>
                        <a:spcBef>
                          <a:spcPts val="0"/>
                        </a:spcBef>
                        <a:spcAft>
                          <a:spcPts val="0"/>
                        </a:spcAft>
                      </a:pPr>
                      <a:r>
                        <a:rPr lang="en-US" sz="1800" kern="1200" dirty="0" smtClean="0">
                          <a:solidFill>
                            <a:schemeClr val="tx1"/>
                          </a:solidFill>
                        </a:rPr>
                        <a:t>Total</a:t>
                      </a:r>
                      <a:endParaRPr lang="en-US" sz="18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1126</a:t>
                      </a:r>
                      <a:endParaRPr lang="en-US" sz="18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800" kern="1200" dirty="0" smtClean="0">
                          <a:solidFill>
                            <a:srgbClr val="00FFFF"/>
                          </a:solidFill>
                        </a:rPr>
                        <a:t>100.0%</a:t>
                      </a:r>
                      <a:endParaRPr lang="en-US" sz="1800" kern="1200" dirty="0" smtClean="0">
                        <a:solidFill>
                          <a:srgbClr val="00FFFF"/>
                        </a:solidFill>
                        <a:latin typeface="+mn-lt"/>
                        <a:ea typeface="+mn-ea"/>
                        <a:cs typeface="+mn-cs"/>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229600" cy="1143000"/>
          </a:xfrm>
        </p:spPr>
        <p:txBody>
          <a:bodyPr>
            <a:noAutofit/>
          </a:bodyPr>
          <a:lstStyle/>
          <a:p>
            <a:pPr algn="l">
              <a:defRPr lang="en-US" sz="3600" b="1" i="0" u="none" strike="noStrike" kern="1200" baseline="0" dirty="0">
                <a:solidFill>
                  <a:prstClr val="white"/>
                </a:solidFill>
                <a:latin typeface="+mj-lt"/>
                <a:ea typeface="+mj-ea"/>
                <a:cs typeface="+mj-cs"/>
              </a:defRPr>
            </a:pPr>
            <a:r>
              <a:rPr lang="en-US" sz="3200" dirty="0" smtClean="0">
                <a:solidFill>
                  <a:srgbClr val="FFFF00"/>
                </a:solidFill>
              </a:rPr>
              <a:t>Means of conveyance to hospital  </a:t>
            </a:r>
            <a:br>
              <a:rPr lang="en-US" sz="3200" dirty="0" smtClean="0">
                <a:solidFill>
                  <a:srgbClr val="FFFF00"/>
                </a:solidFill>
              </a:rPr>
            </a:br>
            <a:r>
              <a:rPr lang="en-US" sz="3200" dirty="0" smtClean="0">
                <a:solidFill>
                  <a:srgbClr val="FFFF00"/>
                </a:solidFill>
              </a:rPr>
              <a:t>			</a:t>
            </a:r>
            <a:r>
              <a:rPr lang="en-US" sz="2400" dirty="0" smtClean="0">
                <a:solidFill>
                  <a:srgbClr val="FFFF00"/>
                </a:solidFill>
              </a:rPr>
              <a:t>(n=1126)</a:t>
            </a:r>
            <a:endParaRPr lang="en-US" sz="3200" dirty="0">
              <a:solidFill>
                <a:srgbClr val="FFFF00"/>
              </a:solidFill>
            </a:endParaRPr>
          </a:p>
        </p:txBody>
      </p:sp>
      <p:graphicFrame>
        <p:nvGraphicFramePr>
          <p:cNvPr id="4" name="Content Placeholder 3"/>
          <p:cNvGraphicFramePr>
            <a:graphicFrameLocks noGrp="1"/>
          </p:cNvGraphicFramePr>
          <p:nvPr>
            <p:ph idx="1"/>
          </p:nvPr>
        </p:nvGraphicFramePr>
        <p:xfrm>
          <a:off x="381000" y="1447800"/>
          <a:ext cx="86106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graphicFrame>
        <p:nvGraphicFramePr>
          <p:cNvPr id="4" name="Content Placeholder 3"/>
          <p:cNvGraphicFramePr>
            <a:graphicFrameLocks noGrp="1"/>
          </p:cNvGraphicFramePr>
          <p:nvPr>
            <p:ph idx="1"/>
          </p:nvPr>
        </p:nvGraphicFramePr>
        <p:xfrm>
          <a:off x="228600" y="2133600"/>
          <a:ext cx="8610600" cy="3505200"/>
        </p:xfrm>
        <a:graphic>
          <a:graphicData uri="http://schemas.openxmlformats.org/drawingml/2006/table">
            <a:tbl>
              <a:tblPr firstRow="1" bandRow="1">
                <a:tableStyleId>{5940675A-B579-460E-94D1-54222C63F5DA}</a:tableStyleId>
              </a:tblPr>
              <a:tblGrid>
                <a:gridCol w="1435100"/>
                <a:gridCol w="1435100"/>
                <a:gridCol w="1435100"/>
                <a:gridCol w="1435100"/>
                <a:gridCol w="1435100"/>
                <a:gridCol w="1435100"/>
              </a:tblGrid>
              <a:tr h="701040">
                <a:tc rowSpan="2">
                  <a:txBody>
                    <a:bodyPr/>
                    <a:lstStyle/>
                    <a:p>
                      <a:pPr marL="38100" marR="38100" algn="ctr">
                        <a:lnSpc>
                          <a:spcPct val="115000"/>
                        </a:lnSpc>
                        <a:spcBef>
                          <a:spcPts val="0"/>
                        </a:spcBef>
                        <a:spcAft>
                          <a:spcPts val="0"/>
                        </a:spcAft>
                      </a:pPr>
                      <a:r>
                        <a:rPr lang="en-US" sz="1600" kern="1200" dirty="0" smtClean="0">
                          <a:solidFill>
                            <a:schemeClr val="tx1"/>
                          </a:solidFill>
                        </a:rPr>
                        <a:t> Current </a:t>
                      </a:r>
                    </a:p>
                    <a:p>
                      <a:pPr marL="38100" marR="38100" algn="ctr">
                        <a:lnSpc>
                          <a:spcPct val="115000"/>
                        </a:lnSpc>
                        <a:spcBef>
                          <a:spcPts val="0"/>
                        </a:spcBef>
                        <a:spcAft>
                          <a:spcPts val="0"/>
                        </a:spcAft>
                      </a:pPr>
                      <a:r>
                        <a:rPr lang="en-US" sz="1600" kern="1200" dirty="0" smtClean="0">
                          <a:solidFill>
                            <a:schemeClr val="tx1"/>
                          </a:solidFill>
                        </a:rPr>
                        <a:t>status</a:t>
                      </a:r>
                      <a:endParaRPr lang="en-US" sz="1600" kern="1200" dirty="0" smtClean="0">
                        <a:solidFill>
                          <a:schemeClr val="tx1"/>
                        </a:solidFill>
                        <a:latin typeface="+mn-lt"/>
                        <a:ea typeface="+mn-ea"/>
                        <a:cs typeface="+mn-cs"/>
                      </a:endParaRPr>
                    </a:p>
                  </a:txBody>
                  <a:tcPr marL="0" marR="0" marT="0" marB="0" anchor="ctr"/>
                </a:tc>
                <a:tc gridSpan="3">
                  <a:txBody>
                    <a:bodyPr/>
                    <a:lstStyle/>
                    <a:p>
                      <a:pPr marL="38100" marR="38100" algn="ctr">
                        <a:lnSpc>
                          <a:spcPct val="115000"/>
                        </a:lnSpc>
                        <a:spcBef>
                          <a:spcPts val="0"/>
                        </a:spcBef>
                        <a:spcAft>
                          <a:spcPts val="0"/>
                        </a:spcAft>
                      </a:pPr>
                      <a:r>
                        <a:rPr lang="en-US" sz="1600" kern="1200" dirty="0" smtClean="0">
                          <a:solidFill>
                            <a:schemeClr val="tx1"/>
                          </a:solidFill>
                        </a:rPr>
                        <a:t>Doctor Available</a:t>
                      </a:r>
                      <a:endParaRPr lang="en-US" sz="1600" kern="1200" dirty="0" smtClean="0">
                        <a:solidFill>
                          <a:schemeClr val="tx1"/>
                        </a:solidFill>
                        <a:latin typeface="+mn-lt"/>
                        <a:ea typeface="+mn-ea"/>
                        <a:cs typeface="+mn-cs"/>
                      </a:endParaRPr>
                    </a:p>
                  </a:txBody>
                  <a:tcPr marL="0" marR="0" marT="0" marB="0" anchor="ct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600" kern="1200" dirty="0" smtClean="0">
                          <a:solidFill>
                            <a:schemeClr val="tx1"/>
                          </a:solidFill>
                        </a:rPr>
                        <a:t>Pearson </a:t>
                      </a:r>
                    </a:p>
                    <a:p>
                      <a:pPr marL="0" marR="0" algn="ctr">
                        <a:lnSpc>
                          <a:spcPct val="115000"/>
                        </a:lnSpc>
                        <a:spcBef>
                          <a:spcPts val="0"/>
                        </a:spcBef>
                        <a:spcAft>
                          <a:spcPts val="0"/>
                        </a:spcAft>
                      </a:pPr>
                      <a:r>
                        <a:rPr lang="en-US" sz="1600" kern="1200" dirty="0" smtClean="0">
                          <a:solidFill>
                            <a:schemeClr val="tx1"/>
                          </a:solidFill>
                        </a:rPr>
                        <a:t>Chi- Square</a:t>
                      </a:r>
                      <a:endParaRPr lang="en-US" sz="1600" kern="1200" dirty="0" smtClean="0">
                        <a:solidFill>
                          <a:schemeClr val="tx1"/>
                        </a:solidFill>
                        <a:latin typeface="+mn-lt"/>
                        <a:ea typeface="+mn-ea"/>
                        <a:cs typeface="+mn-cs"/>
                      </a:endParaRPr>
                    </a:p>
                  </a:txBody>
                  <a:tcPr marL="0" marR="0" marT="0" marB="0" anchor="ctr"/>
                </a:tc>
                <a:tc rowSpan="2">
                  <a:txBody>
                    <a:bodyPr/>
                    <a:lstStyle/>
                    <a:p>
                      <a:pPr marL="0" marR="0" algn="ctr">
                        <a:lnSpc>
                          <a:spcPct val="115000"/>
                        </a:lnSpc>
                        <a:spcBef>
                          <a:spcPts val="0"/>
                        </a:spcBef>
                        <a:spcAft>
                          <a:spcPts val="0"/>
                        </a:spcAft>
                      </a:pPr>
                      <a:r>
                        <a:rPr lang="en-US" sz="1600" kern="1200" dirty="0" smtClean="0">
                          <a:solidFill>
                            <a:schemeClr val="tx1"/>
                          </a:solidFill>
                        </a:rPr>
                        <a:t>p-value</a:t>
                      </a:r>
                      <a:endParaRPr lang="en-US" sz="1600" kern="1200" dirty="0" smtClean="0">
                        <a:solidFill>
                          <a:schemeClr val="tx1"/>
                        </a:solidFill>
                        <a:latin typeface="+mn-lt"/>
                        <a:ea typeface="+mn-ea"/>
                        <a:cs typeface="+mn-cs"/>
                      </a:endParaRPr>
                    </a:p>
                  </a:txBody>
                  <a:tcPr marL="0" marR="0" marT="0" marB="0" anchor="ctr"/>
                </a:tc>
              </a:tr>
              <a:tr h="701040">
                <a:tc vMerge="1">
                  <a:txBody>
                    <a:bodyPr/>
                    <a:lstStyle/>
                    <a:p>
                      <a:endParaRPr lang="en-US"/>
                    </a:p>
                  </a:txBody>
                  <a:tcPr/>
                </a:tc>
                <a:tc>
                  <a:txBody>
                    <a:bodyPr/>
                    <a:lstStyle/>
                    <a:p>
                      <a:pPr marL="38100" marR="38100" algn="ctr">
                        <a:lnSpc>
                          <a:spcPct val="115000"/>
                        </a:lnSpc>
                        <a:spcBef>
                          <a:spcPts val="0"/>
                        </a:spcBef>
                        <a:spcAft>
                          <a:spcPts val="0"/>
                        </a:spcAft>
                      </a:pPr>
                      <a:r>
                        <a:rPr lang="en-US" sz="1600" kern="1200" dirty="0" smtClean="0">
                          <a:solidFill>
                            <a:schemeClr val="tx1"/>
                          </a:solidFill>
                        </a:rPr>
                        <a:t>Yes</a:t>
                      </a:r>
                      <a:endParaRPr lang="en-US" sz="16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600" kern="1200" dirty="0" smtClean="0">
                          <a:solidFill>
                            <a:schemeClr val="tx1"/>
                          </a:solidFill>
                        </a:rPr>
                        <a:t>No</a:t>
                      </a:r>
                      <a:endParaRPr lang="en-US" sz="16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600" kern="1200" dirty="0" smtClean="0">
                          <a:solidFill>
                            <a:schemeClr val="tx1"/>
                          </a:solidFill>
                        </a:rPr>
                        <a:t>Total</a:t>
                      </a:r>
                      <a:endParaRPr lang="en-US" sz="1600" b="1" kern="1200" dirty="0" smtClean="0">
                        <a:solidFill>
                          <a:schemeClr val="tx1"/>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701040">
                <a:tc>
                  <a:txBody>
                    <a:bodyPr/>
                    <a:lstStyle/>
                    <a:p>
                      <a:pPr marL="38100" marR="38100" algn="ctr">
                        <a:lnSpc>
                          <a:spcPct val="115000"/>
                        </a:lnSpc>
                        <a:spcBef>
                          <a:spcPts val="0"/>
                        </a:spcBef>
                        <a:spcAft>
                          <a:spcPts val="0"/>
                        </a:spcAft>
                      </a:pPr>
                      <a:r>
                        <a:rPr lang="en-US" sz="1600" kern="1200" dirty="0" smtClean="0">
                          <a:solidFill>
                            <a:schemeClr val="tx1"/>
                          </a:solidFill>
                        </a:rPr>
                        <a:t>Alive</a:t>
                      </a:r>
                      <a:endParaRPr lang="en-US" sz="16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600" kern="1200" dirty="0" smtClean="0">
                          <a:solidFill>
                            <a:srgbClr val="00FFFF"/>
                          </a:solidFill>
                        </a:rPr>
                        <a:t>1027</a:t>
                      </a:r>
                      <a:endParaRPr lang="en-US" sz="16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600" kern="1200" dirty="0" smtClean="0">
                          <a:solidFill>
                            <a:srgbClr val="00FFFF"/>
                          </a:solidFill>
                        </a:rPr>
                        <a:t>15</a:t>
                      </a:r>
                      <a:endParaRPr lang="en-US" sz="16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600" kern="1200" dirty="0" smtClean="0">
                          <a:solidFill>
                            <a:srgbClr val="00FFFF"/>
                          </a:solidFill>
                        </a:rPr>
                        <a:t>1042</a:t>
                      </a:r>
                      <a:endParaRPr lang="en-US" sz="1600" kern="1200" dirty="0" smtClean="0">
                        <a:solidFill>
                          <a:srgbClr val="00FFFF"/>
                        </a:solidFill>
                        <a:latin typeface="+mn-lt"/>
                        <a:ea typeface="+mn-ea"/>
                        <a:cs typeface="+mn-cs"/>
                      </a:endParaRPr>
                    </a:p>
                  </a:txBody>
                  <a:tcPr marL="0" marR="0" marT="0" marB="0" anchor="ctr"/>
                </a:tc>
                <a:tc rowSpan="2">
                  <a:txBody>
                    <a:bodyPr/>
                    <a:lstStyle/>
                    <a:p>
                      <a:pPr marL="38100" marR="38100" algn="ctr">
                        <a:lnSpc>
                          <a:spcPct val="115000"/>
                        </a:lnSpc>
                        <a:spcBef>
                          <a:spcPts val="0"/>
                        </a:spcBef>
                        <a:spcAft>
                          <a:spcPts val="0"/>
                        </a:spcAft>
                      </a:pPr>
                      <a:r>
                        <a:rPr lang="en-US" sz="1600" kern="1200" dirty="0" smtClean="0">
                          <a:solidFill>
                            <a:srgbClr val="00FFFF"/>
                          </a:solidFill>
                        </a:rPr>
                        <a:t>.463</a:t>
                      </a:r>
                      <a:endParaRPr lang="en-US" sz="1600" kern="1200" dirty="0" smtClean="0">
                        <a:solidFill>
                          <a:srgbClr val="00FFFF"/>
                        </a:solidFill>
                        <a:latin typeface="+mn-lt"/>
                        <a:ea typeface="+mn-ea"/>
                        <a:cs typeface="+mn-cs"/>
                      </a:endParaRPr>
                    </a:p>
                  </a:txBody>
                  <a:tcPr marL="0" marR="0" marT="0" marB="0" anchor="ctr"/>
                </a:tc>
                <a:tc rowSpan="2">
                  <a:txBody>
                    <a:bodyPr/>
                    <a:lstStyle/>
                    <a:p>
                      <a:pPr marL="38100" marR="38100" algn="ctr">
                        <a:lnSpc>
                          <a:spcPct val="115000"/>
                        </a:lnSpc>
                        <a:spcBef>
                          <a:spcPts val="0"/>
                        </a:spcBef>
                        <a:spcAft>
                          <a:spcPts val="0"/>
                        </a:spcAft>
                      </a:pPr>
                      <a:r>
                        <a:rPr lang="en-US" sz="1600" kern="1200" dirty="0" smtClean="0">
                          <a:solidFill>
                            <a:srgbClr val="00FFFF"/>
                          </a:solidFill>
                        </a:rPr>
                        <a:t>.496ns</a:t>
                      </a:r>
                      <a:endParaRPr lang="en-US" sz="1600" kern="1200" dirty="0" smtClean="0">
                        <a:solidFill>
                          <a:srgbClr val="00FFFF"/>
                        </a:solidFill>
                        <a:latin typeface="+mn-lt"/>
                        <a:ea typeface="+mn-ea"/>
                        <a:cs typeface="+mn-cs"/>
                      </a:endParaRPr>
                    </a:p>
                  </a:txBody>
                  <a:tcPr marL="0" marR="0" marT="0" marB="0" anchor="ctr"/>
                </a:tc>
              </a:tr>
              <a:tr h="701040">
                <a:tc>
                  <a:txBody>
                    <a:bodyPr/>
                    <a:lstStyle/>
                    <a:p>
                      <a:pPr marL="38100" marR="38100" algn="ctr">
                        <a:lnSpc>
                          <a:spcPct val="115000"/>
                        </a:lnSpc>
                        <a:spcBef>
                          <a:spcPts val="0"/>
                        </a:spcBef>
                        <a:spcAft>
                          <a:spcPts val="0"/>
                        </a:spcAft>
                      </a:pPr>
                      <a:r>
                        <a:rPr lang="en-US" sz="1600" kern="1200" dirty="0" smtClean="0">
                          <a:solidFill>
                            <a:schemeClr val="tx1"/>
                          </a:solidFill>
                        </a:rPr>
                        <a:t>Dead</a:t>
                      </a:r>
                      <a:endParaRPr lang="en-US" sz="16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600" kern="1200" dirty="0" smtClean="0">
                          <a:solidFill>
                            <a:srgbClr val="00FFFF"/>
                          </a:solidFill>
                        </a:rPr>
                        <a:t>82</a:t>
                      </a:r>
                      <a:endParaRPr lang="en-US" sz="16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600" kern="1200" dirty="0" smtClean="0">
                          <a:solidFill>
                            <a:srgbClr val="00FFFF"/>
                          </a:solidFill>
                        </a:rPr>
                        <a:t>2</a:t>
                      </a:r>
                      <a:endParaRPr lang="en-US" sz="1600" kern="1200" dirty="0" smtClean="0">
                        <a:solidFill>
                          <a:srgbClr val="00FFFF"/>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600" kern="1200" dirty="0" smtClean="0">
                          <a:solidFill>
                            <a:srgbClr val="00FFFF"/>
                          </a:solidFill>
                        </a:rPr>
                        <a:t>84</a:t>
                      </a:r>
                      <a:endParaRPr lang="en-US" sz="1600" kern="1200" dirty="0" smtClean="0">
                        <a:solidFill>
                          <a:srgbClr val="00FFFF"/>
                        </a:solidFill>
                        <a:latin typeface="+mn-lt"/>
                        <a:ea typeface="+mn-ea"/>
                        <a:cs typeface="+mn-cs"/>
                      </a:endParaRPr>
                    </a:p>
                  </a:txBody>
                  <a:tcPr marL="0" marR="0" marT="0" marB="0" anchor="ctr"/>
                </a:tc>
                <a:tc vMerge="1">
                  <a:txBody>
                    <a:bodyPr/>
                    <a:lstStyle/>
                    <a:p>
                      <a:endParaRPr lang="en-US"/>
                    </a:p>
                  </a:txBody>
                  <a:tcPr/>
                </a:tc>
                <a:tc vMerge="1">
                  <a:txBody>
                    <a:bodyPr/>
                    <a:lstStyle/>
                    <a:p>
                      <a:endParaRPr lang="en-US"/>
                    </a:p>
                  </a:txBody>
                  <a:tcPr/>
                </a:tc>
              </a:tr>
              <a:tr h="701040">
                <a:tc>
                  <a:txBody>
                    <a:bodyPr/>
                    <a:lstStyle/>
                    <a:p>
                      <a:pPr marL="38100" marR="38100" algn="ctr">
                        <a:lnSpc>
                          <a:spcPct val="115000"/>
                        </a:lnSpc>
                        <a:spcBef>
                          <a:spcPts val="0"/>
                        </a:spcBef>
                        <a:spcAft>
                          <a:spcPts val="0"/>
                        </a:spcAft>
                      </a:pPr>
                      <a:r>
                        <a:rPr lang="en-US" sz="1600" kern="1200" dirty="0" smtClean="0">
                          <a:solidFill>
                            <a:schemeClr val="tx1"/>
                          </a:solidFill>
                        </a:rPr>
                        <a:t>Total</a:t>
                      </a:r>
                      <a:endParaRPr lang="en-US" sz="1600" b="1" kern="1200" dirty="0" smtClean="0">
                        <a:solidFill>
                          <a:schemeClr val="tx1"/>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600" kern="1200" dirty="0" smtClean="0">
                          <a:solidFill>
                            <a:srgbClr val="FFC000"/>
                          </a:solidFill>
                        </a:rPr>
                        <a:t>1109</a:t>
                      </a:r>
                      <a:endParaRPr lang="en-US" sz="1600" kern="1200" dirty="0" smtClean="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600" kern="1200" dirty="0" smtClean="0">
                          <a:solidFill>
                            <a:srgbClr val="FFC000"/>
                          </a:solidFill>
                        </a:rPr>
                        <a:t>17</a:t>
                      </a:r>
                      <a:endParaRPr lang="en-US" sz="1600" kern="1200" dirty="0" smtClean="0">
                        <a:solidFill>
                          <a:srgbClr val="FFC000"/>
                        </a:solidFill>
                        <a:latin typeface="+mn-lt"/>
                        <a:ea typeface="+mn-ea"/>
                        <a:cs typeface="+mn-cs"/>
                      </a:endParaRPr>
                    </a:p>
                  </a:txBody>
                  <a:tcPr marL="0" marR="0" marT="0" marB="0" anchor="ctr"/>
                </a:tc>
                <a:tc>
                  <a:txBody>
                    <a:bodyPr/>
                    <a:lstStyle/>
                    <a:p>
                      <a:pPr marL="38100" marR="38100" algn="ctr">
                        <a:lnSpc>
                          <a:spcPct val="115000"/>
                        </a:lnSpc>
                        <a:spcBef>
                          <a:spcPts val="0"/>
                        </a:spcBef>
                        <a:spcAft>
                          <a:spcPts val="0"/>
                        </a:spcAft>
                      </a:pPr>
                      <a:r>
                        <a:rPr lang="en-US" sz="1600" kern="1200" dirty="0" smtClean="0">
                          <a:solidFill>
                            <a:srgbClr val="FFC000"/>
                          </a:solidFill>
                        </a:rPr>
                        <a:t>1126</a:t>
                      </a:r>
                      <a:endParaRPr lang="en-US" sz="1600" kern="1200" dirty="0" smtClean="0">
                        <a:solidFill>
                          <a:srgbClr val="FFC000"/>
                        </a:solidFill>
                        <a:latin typeface="+mn-lt"/>
                        <a:ea typeface="+mn-ea"/>
                        <a:cs typeface="+mn-cs"/>
                      </a:endParaRPr>
                    </a:p>
                  </a:txBody>
                  <a:tcPr marL="0" marR="0" marT="0" marB="0" anchor="ctr"/>
                </a:tc>
                <a:tc gridSpan="2">
                  <a:txBody>
                    <a:bodyPr/>
                    <a:lstStyle/>
                    <a:p>
                      <a:pPr marL="38100" marR="38100" algn="ctr">
                        <a:lnSpc>
                          <a:spcPct val="115000"/>
                        </a:lnSpc>
                        <a:spcBef>
                          <a:spcPts val="0"/>
                        </a:spcBef>
                        <a:spcAft>
                          <a:spcPts val="0"/>
                        </a:spcAft>
                      </a:pPr>
                      <a:endParaRPr lang="en-US" sz="1600" kern="1200" dirty="0" smtClean="0">
                        <a:solidFill>
                          <a:srgbClr val="00FFFF"/>
                        </a:solidFill>
                        <a:latin typeface="+mn-lt"/>
                        <a:ea typeface="+mn-ea"/>
                        <a:cs typeface="+mn-cs"/>
                      </a:endParaRPr>
                    </a:p>
                  </a:txBody>
                  <a:tcPr marL="0" marR="0" marT="0" marB="0" anchor="ctr"/>
                </a:tc>
                <a:tc hMerge="1">
                  <a:txBody>
                    <a:bodyPr/>
                    <a:lstStyle/>
                    <a:p>
                      <a:endParaRPr lang="en-US"/>
                    </a:p>
                  </a:txBody>
                  <a:tcPr/>
                </a:tc>
              </a:tr>
            </a:tbl>
          </a:graphicData>
        </a:graphic>
      </p:graphicFrame>
      <p:sp>
        <p:nvSpPr>
          <p:cNvPr id="31745" name="Rectangle 1"/>
          <p:cNvSpPr>
            <a:spLocks noChangeArrowheads="1"/>
          </p:cNvSpPr>
          <p:nvPr/>
        </p:nvSpPr>
        <p:spPr bwMode="auto">
          <a:xfrm>
            <a:off x="533400" y="1047690"/>
            <a:ext cx="8229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fontAlgn="base">
              <a:lnSpc>
                <a:spcPct val="100000"/>
              </a:lnSpc>
              <a:spcBef>
                <a:spcPct val="0"/>
              </a:spcBef>
              <a:spcAft>
                <a:spcPct val="0"/>
              </a:spcAft>
              <a:buClrTx/>
              <a:buSzTx/>
              <a:tabLst/>
            </a:pPr>
            <a:r>
              <a:rPr lang="en-US" sz="2800" b="1" dirty="0" smtClean="0">
                <a:solidFill>
                  <a:srgbClr val="FFFF00"/>
                </a:solidFill>
                <a:latin typeface="+mj-lt"/>
                <a:ea typeface="+mj-ea"/>
                <a:cs typeface="+mj-cs"/>
              </a:rPr>
              <a:t>Status of victim and availability of doctor </a:t>
            </a:r>
          </a:p>
          <a:p>
            <a:pPr marL="0" marR="0" lvl="0" indent="0" algn="ctr" fontAlgn="base">
              <a:lnSpc>
                <a:spcPct val="100000"/>
              </a:lnSpc>
              <a:spcBef>
                <a:spcPct val="0"/>
              </a:spcBef>
              <a:spcAft>
                <a:spcPct val="0"/>
              </a:spcAft>
              <a:buClrTx/>
              <a:buSzTx/>
              <a:tabLst/>
            </a:pPr>
            <a:r>
              <a:rPr lang="en-US" sz="2800" b="1" dirty="0" smtClean="0">
                <a:solidFill>
                  <a:srgbClr val="FFFF00"/>
                </a:solidFill>
                <a:latin typeface="+mj-lt"/>
                <a:ea typeface="+mj-ea"/>
                <a:cs typeface="+mj-cs"/>
              </a:rPr>
              <a:t>at first site of treatment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 xmlns:p14="http://schemas.microsoft.com/office/powerpoint/2010/main" val="4040798046"/>
              </p:ext>
            </p:extLst>
          </p:nvPr>
        </p:nvGraphicFramePr>
        <p:xfrm>
          <a:off x="533400" y="1752600"/>
          <a:ext cx="7924800" cy="4114800"/>
        </p:xfrm>
        <a:graphic>
          <a:graphicData uri="http://schemas.openxmlformats.org/drawingml/2006/table">
            <a:tbl>
              <a:tblPr firstRow="1" bandRow="1">
                <a:tableStyleId>{5940675A-B579-460E-94D1-54222C63F5DA}</a:tableStyleId>
              </a:tblPr>
              <a:tblGrid>
                <a:gridCol w="2641600"/>
                <a:gridCol w="2641600"/>
                <a:gridCol w="2641600"/>
              </a:tblGrid>
              <a:tr h="1118091">
                <a:tc>
                  <a:txBody>
                    <a:bodyPr/>
                    <a:lstStyle/>
                    <a:p>
                      <a:pPr marL="0" marR="0" algn="ctr" defTabSz="914400" rtl="0" eaLnBrk="1" latinLnBrk="0" hangingPunct="1">
                        <a:lnSpc>
                          <a:spcPct val="115000"/>
                        </a:lnSpc>
                        <a:spcBef>
                          <a:spcPts val="0"/>
                        </a:spcBef>
                        <a:spcAft>
                          <a:spcPts val="0"/>
                        </a:spcAft>
                      </a:pPr>
                      <a:r>
                        <a:rPr lang="en-US" sz="2000" kern="1200" dirty="0" smtClean="0">
                          <a:solidFill>
                            <a:schemeClr val="tx1"/>
                          </a:solidFill>
                        </a:rPr>
                        <a:t>Current status</a:t>
                      </a:r>
                      <a:endParaRPr lang="en-US" sz="2000" b="1" kern="1200" dirty="0" smtClean="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15000"/>
                        </a:lnSpc>
                        <a:spcBef>
                          <a:spcPts val="0"/>
                        </a:spcBef>
                        <a:spcAft>
                          <a:spcPts val="0"/>
                        </a:spcAft>
                      </a:pPr>
                      <a:endParaRPr lang="en-US" sz="2000" kern="1200" dirty="0" smtClean="0">
                        <a:solidFill>
                          <a:schemeClr val="tx1"/>
                        </a:solidFill>
                      </a:endParaRPr>
                    </a:p>
                    <a:p>
                      <a:pPr marL="0" marR="0" algn="ctr" defTabSz="914400" rtl="0" eaLnBrk="1" latinLnBrk="0" hangingPunct="1">
                        <a:lnSpc>
                          <a:spcPct val="115000"/>
                        </a:lnSpc>
                        <a:spcBef>
                          <a:spcPts val="0"/>
                        </a:spcBef>
                        <a:spcAft>
                          <a:spcPts val="0"/>
                        </a:spcAft>
                      </a:pPr>
                      <a:r>
                        <a:rPr lang="en-US" sz="2000" kern="1200" dirty="0" smtClean="0">
                          <a:solidFill>
                            <a:schemeClr val="tx1"/>
                          </a:solidFill>
                        </a:rPr>
                        <a:t>Total</a:t>
                      </a:r>
                      <a:endParaRPr lang="en-US" sz="2000" b="1" kern="1200" dirty="0" smtClean="0">
                        <a:solidFill>
                          <a:schemeClr val="tx1"/>
                        </a:solidFill>
                        <a:latin typeface="+mn-lt"/>
                        <a:ea typeface="+mn-ea"/>
                        <a:cs typeface="+mn-cs"/>
                      </a:endParaRPr>
                    </a:p>
                  </a:txBody>
                  <a:tcPr/>
                </a:tc>
                <a:tc>
                  <a:txBody>
                    <a:bodyPr/>
                    <a:lstStyle/>
                    <a:p>
                      <a:pPr marL="0" marR="0" algn="ctr" defTabSz="914400" rtl="0" eaLnBrk="1" latinLnBrk="0" hangingPunct="1">
                        <a:lnSpc>
                          <a:spcPct val="115000"/>
                        </a:lnSpc>
                        <a:spcBef>
                          <a:spcPts val="0"/>
                        </a:spcBef>
                        <a:spcAft>
                          <a:spcPts val="0"/>
                        </a:spcAft>
                      </a:pPr>
                      <a:endParaRPr lang="en-US" sz="2000" kern="1200" dirty="0" smtClean="0">
                        <a:solidFill>
                          <a:schemeClr val="tx1"/>
                        </a:solidFill>
                      </a:endParaRPr>
                    </a:p>
                    <a:p>
                      <a:pPr marL="0" marR="0" algn="ctr" defTabSz="914400" rtl="0" eaLnBrk="1" latinLnBrk="0" hangingPunct="1">
                        <a:lnSpc>
                          <a:spcPct val="115000"/>
                        </a:lnSpc>
                        <a:spcBef>
                          <a:spcPts val="0"/>
                        </a:spcBef>
                        <a:spcAft>
                          <a:spcPts val="0"/>
                        </a:spcAft>
                      </a:pPr>
                      <a:r>
                        <a:rPr lang="en-US" sz="2000" kern="1200" dirty="0" smtClean="0">
                          <a:solidFill>
                            <a:schemeClr val="tx1"/>
                          </a:solidFill>
                        </a:rPr>
                        <a:t>Percentage</a:t>
                      </a:r>
                      <a:endParaRPr lang="en-US" sz="2000" b="1" kern="1200" dirty="0" smtClean="0">
                        <a:solidFill>
                          <a:schemeClr val="tx1"/>
                        </a:solidFill>
                        <a:latin typeface="+mn-lt"/>
                        <a:ea typeface="+mn-ea"/>
                        <a:cs typeface="+mn-cs"/>
                      </a:endParaRPr>
                    </a:p>
                  </a:txBody>
                  <a:tcPr/>
                </a:tc>
              </a:tr>
              <a:tr h="998903">
                <a:tc>
                  <a:txBody>
                    <a:bodyPr/>
                    <a:lstStyle/>
                    <a:p>
                      <a:pPr marL="0" marR="0" algn="ctr">
                        <a:lnSpc>
                          <a:spcPct val="115000"/>
                        </a:lnSpc>
                        <a:spcBef>
                          <a:spcPts val="0"/>
                        </a:spcBef>
                        <a:spcAft>
                          <a:spcPts val="0"/>
                        </a:spcAft>
                      </a:pPr>
                      <a:r>
                        <a:rPr lang="en-US" sz="2000" kern="1200" dirty="0" smtClean="0">
                          <a:solidFill>
                            <a:srgbClr val="FFC000"/>
                          </a:solidFill>
                        </a:rPr>
                        <a:t>Non-fatal</a:t>
                      </a:r>
                      <a:endParaRPr lang="en-US" sz="2000" b="1" kern="1200" dirty="0" smtClean="0">
                        <a:solidFill>
                          <a:srgbClr val="FFC000"/>
                        </a:solidFill>
                        <a:latin typeface="+mn-lt"/>
                        <a:ea typeface="+mn-ea"/>
                        <a:cs typeface="+mn-cs"/>
                      </a:endParaRPr>
                    </a:p>
                  </a:txBody>
                  <a:tcPr marL="0" marR="0" marT="0" marB="0" anchor="ctr"/>
                </a:tc>
                <a:tc>
                  <a:txBody>
                    <a:bodyPr/>
                    <a:lstStyle/>
                    <a:p>
                      <a:pPr marL="0" marR="0" algn="ctr">
                        <a:lnSpc>
                          <a:spcPct val="115000"/>
                        </a:lnSpc>
                        <a:spcBef>
                          <a:spcPts val="0"/>
                        </a:spcBef>
                        <a:spcAft>
                          <a:spcPts val="0"/>
                        </a:spcAft>
                      </a:pPr>
                      <a:r>
                        <a:rPr lang="en-US" sz="2000" kern="1200" dirty="0" smtClean="0">
                          <a:solidFill>
                            <a:srgbClr val="FFC000"/>
                          </a:solidFill>
                        </a:rPr>
                        <a:t>1042</a:t>
                      </a:r>
                      <a:endParaRPr lang="en-US" sz="2000" kern="1200" dirty="0" smtClean="0">
                        <a:solidFill>
                          <a:srgbClr val="FFC000"/>
                        </a:solidFill>
                        <a:latin typeface="+mn-lt"/>
                        <a:ea typeface="+mn-ea"/>
                        <a:cs typeface="+mn-cs"/>
                      </a:endParaRPr>
                    </a:p>
                  </a:txBody>
                  <a:tcPr marL="0" marR="0" marT="0" marB="0" anchor="ctr"/>
                </a:tc>
                <a:tc>
                  <a:txBody>
                    <a:bodyPr/>
                    <a:lstStyle/>
                    <a:p>
                      <a:pPr marL="0" marR="0" lvl="0" algn="ctr" rtl="0" eaLnBrk="1" latinLnBrk="0" hangingPunct="1">
                        <a:lnSpc>
                          <a:spcPct val="115000"/>
                        </a:lnSpc>
                        <a:spcBef>
                          <a:spcPts val="0"/>
                        </a:spcBef>
                        <a:spcAft>
                          <a:spcPts val="0"/>
                        </a:spcAft>
                      </a:pPr>
                      <a:r>
                        <a:rPr kumimoji="0" lang="en-US" sz="2000" kern="1200" dirty="0" smtClean="0">
                          <a:solidFill>
                            <a:srgbClr val="FFC000"/>
                          </a:solidFill>
                        </a:rPr>
                        <a:t>92.5%</a:t>
                      </a:r>
                      <a:endParaRPr kumimoji="0" lang="en-US" sz="2000" kern="1200" dirty="0" smtClean="0">
                        <a:solidFill>
                          <a:srgbClr val="FFC000"/>
                        </a:solidFill>
                        <a:latin typeface="+mn-lt"/>
                        <a:ea typeface="+mn-ea"/>
                        <a:cs typeface="+mn-cs"/>
                      </a:endParaRPr>
                    </a:p>
                  </a:txBody>
                  <a:tcPr marL="0" marR="0" marT="0" marB="0" anchor="ctr"/>
                </a:tc>
              </a:tr>
              <a:tr h="998903">
                <a:tc>
                  <a:txBody>
                    <a:bodyPr/>
                    <a:lstStyle/>
                    <a:p>
                      <a:pPr marL="0" marR="0" algn="ctr">
                        <a:lnSpc>
                          <a:spcPct val="115000"/>
                        </a:lnSpc>
                        <a:spcBef>
                          <a:spcPts val="0"/>
                        </a:spcBef>
                        <a:spcAft>
                          <a:spcPts val="0"/>
                        </a:spcAft>
                      </a:pPr>
                      <a:r>
                        <a:rPr lang="en-US" sz="2000" kern="1200" dirty="0" smtClean="0">
                          <a:solidFill>
                            <a:schemeClr val="tx1"/>
                          </a:solidFill>
                        </a:rPr>
                        <a:t>Fatal</a:t>
                      </a:r>
                      <a:endParaRPr lang="en-US" sz="2000" b="1" kern="1200" dirty="0" smtClean="0">
                        <a:solidFill>
                          <a:schemeClr val="tx1"/>
                        </a:solidFill>
                        <a:latin typeface="+mn-lt"/>
                        <a:ea typeface="+mn-ea"/>
                        <a:cs typeface="+mn-cs"/>
                      </a:endParaRPr>
                    </a:p>
                  </a:txBody>
                  <a:tcPr marL="0" marR="0" marT="0" marB="0" anchor="ctr"/>
                </a:tc>
                <a:tc>
                  <a:txBody>
                    <a:bodyPr/>
                    <a:lstStyle/>
                    <a:p>
                      <a:pPr marL="0" marR="0" algn="ctr">
                        <a:lnSpc>
                          <a:spcPct val="115000"/>
                        </a:lnSpc>
                        <a:spcBef>
                          <a:spcPts val="0"/>
                        </a:spcBef>
                        <a:spcAft>
                          <a:spcPts val="0"/>
                        </a:spcAft>
                      </a:pPr>
                      <a:r>
                        <a:rPr lang="en-US" sz="2000" kern="1200" dirty="0" smtClean="0">
                          <a:solidFill>
                            <a:srgbClr val="00FFFF"/>
                          </a:solidFill>
                        </a:rPr>
                        <a:t>84</a:t>
                      </a:r>
                      <a:endParaRPr lang="en-US" sz="2000" kern="1200" dirty="0" smtClean="0">
                        <a:solidFill>
                          <a:srgbClr val="00FFFF"/>
                        </a:solidFill>
                        <a:latin typeface="+mn-lt"/>
                        <a:ea typeface="+mn-ea"/>
                        <a:cs typeface="+mn-cs"/>
                      </a:endParaRPr>
                    </a:p>
                  </a:txBody>
                  <a:tcPr marL="0" marR="0" marT="0" marB="0" anchor="ctr"/>
                </a:tc>
                <a:tc>
                  <a:txBody>
                    <a:bodyPr/>
                    <a:lstStyle/>
                    <a:p>
                      <a:pPr marL="0" marR="0" algn="ctr">
                        <a:lnSpc>
                          <a:spcPct val="115000"/>
                        </a:lnSpc>
                        <a:spcBef>
                          <a:spcPts val="0"/>
                        </a:spcBef>
                        <a:spcAft>
                          <a:spcPts val="0"/>
                        </a:spcAft>
                      </a:pPr>
                      <a:r>
                        <a:rPr lang="en-US" sz="2000" kern="1200" dirty="0" smtClean="0">
                          <a:solidFill>
                            <a:srgbClr val="00FFFF"/>
                          </a:solidFill>
                        </a:rPr>
                        <a:t>7.5%</a:t>
                      </a:r>
                      <a:endParaRPr lang="en-US" sz="2000" kern="1200" dirty="0" smtClean="0">
                        <a:solidFill>
                          <a:srgbClr val="00FFFF"/>
                        </a:solidFill>
                        <a:latin typeface="+mn-lt"/>
                        <a:ea typeface="+mn-ea"/>
                        <a:cs typeface="+mn-cs"/>
                      </a:endParaRPr>
                    </a:p>
                  </a:txBody>
                  <a:tcPr marL="0" marR="0" marT="0" marB="0" anchor="ctr"/>
                </a:tc>
              </a:tr>
              <a:tr h="998903">
                <a:tc>
                  <a:txBody>
                    <a:bodyPr/>
                    <a:lstStyle/>
                    <a:p>
                      <a:pPr marL="0" marR="0" algn="ctr">
                        <a:lnSpc>
                          <a:spcPct val="115000"/>
                        </a:lnSpc>
                        <a:spcBef>
                          <a:spcPts val="0"/>
                        </a:spcBef>
                        <a:spcAft>
                          <a:spcPts val="0"/>
                        </a:spcAft>
                      </a:pPr>
                      <a:r>
                        <a:rPr lang="en-US" sz="2000" kern="1200" dirty="0" smtClean="0">
                          <a:solidFill>
                            <a:schemeClr val="tx1"/>
                          </a:solidFill>
                        </a:rPr>
                        <a:t>Total</a:t>
                      </a:r>
                      <a:endParaRPr lang="en-US" sz="2000" b="1" kern="1200" dirty="0" smtClean="0">
                        <a:solidFill>
                          <a:schemeClr val="tx1"/>
                        </a:solidFill>
                        <a:latin typeface="+mn-lt"/>
                        <a:ea typeface="+mn-ea"/>
                        <a:cs typeface="+mn-cs"/>
                      </a:endParaRPr>
                    </a:p>
                  </a:txBody>
                  <a:tcPr marL="0" marR="0" marT="0" marB="0" anchor="ctr"/>
                </a:tc>
                <a:tc>
                  <a:txBody>
                    <a:bodyPr/>
                    <a:lstStyle/>
                    <a:p>
                      <a:pPr marL="0" marR="0" algn="ctr">
                        <a:lnSpc>
                          <a:spcPct val="115000"/>
                        </a:lnSpc>
                        <a:spcBef>
                          <a:spcPts val="0"/>
                        </a:spcBef>
                        <a:spcAft>
                          <a:spcPts val="0"/>
                        </a:spcAft>
                      </a:pPr>
                      <a:r>
                        <a:rPr lang="en-US" sz="2000" kern="1200" dirty="0" smtClean="0">
                          <a:solidFill>
                            <a:srgbClr val="00FFFF"/>
                          </a:solidFill>
                        </a:rPr>
                        <a:t>1126</a:t>
                      </a:r>
                      <a:endParaRPr lang="en-US" sz="2000" kern="1200" dirty="0" smtClean="0">
                        <a:solidFill>
                          <a:srgbClr val="00FFFF"/>
                        </a:solidFill>
                        <a:latin typeface="+mn-lt"/>
                        <a:ea typeface="+mn-ea"/>
                        <a:cs typeface="+mn-cs"/>
                      </a:endParaRPr>
                    </a:p>
                  </a:txBody>
                  <a:tcPr marL="0" marR="0" marT="0" marB="0" anchor="ctr"/>
                </a:tc>
                <a:tc>
                  <a:txBody>
                    <a:bodyPr/>
                    <a:lstStyle/>
                    <a:p>
                      <a:pPr marL="0" marR="0" algn="ctr">
                        <a:lnSpc>
                          <a:spcPct val="115000"/>
                        </a:lnSpc>
                        <a:spcBef>
                          <a:spcPts val="0"/>
                        </a:spcBef>
                        <a:spcAft>
                          <a:spcPts val="0"/>
                        </a:spcAft>
                      </a:pPr>
                      <a:r>
                        <a:rPr lang="en-US" sz="2000" kern="1200" dirty="0" smtClean="0">
                          <a:solidFill>
                            <a:srgbClr val="00FFFF"/>
                          </a:solidFill>
                        </a:rPr>
                        <a:t>100.0%</a:t>
                      </a:r>
                      <a:endParaRPr lang="en-US" sz="2000" kern="1200" dirty="0" smtClean="0">
                        <a:solidFill>
                          <a:srgbClr val="00FFFF"/>
                        </a:solidFill>
                        <a:latin typeface="+mn-lt"/>
                        <a:ea typeface="+mn-ea"/>
                        <a:cs typeface="+mn-cs"/>
                      </a:endParaRPr>
                    </a:p>
                  </a:txBody>
                  <a:tcPr marL="0" marR="0" marT="0" marB="0" anchor="ctr"/>
                </a:tc>
              </a:tr>
            </a:tbl>
          </a:graphicData>
        </a:graphic>
      </p:graphicFrame>
      <p:sp>
        <p:nvSpPr>
          <p:cNvPr id="7" name="Rectangle 6"/>
          <p:cNvSpPr/>
          <p:nvPr/>
        </p:nvSpPr>
        <p:spPr>
          <a:xfrm>
            <a:off x="990600" y="762000"/>
            <a:ext cx="7086600" cy="646331"/>
          </a:xfrm>
          <a:prstGeom prst="rect">
            <a:avLst/>
          </a:prstGeom>
        </p:spPr>
        <p:txBody>
          <a:bodyPr wrap="square">
            <a:spAutoFit/>
          </a:bodyPr>
          <a:lstStyle/>
          <a:p>
            <a:r>
              <a:rPr lang="en-US" sz="3200" b="1" dirty="0" smtClean="0">
                <a:solidFill>
                  <a:srgbClr val="FFFF00"/>
                </a:solidFill>
                <a:latin typeface="Arial" pitchFamily="34" charset="0"/>
                <a:ea typeface="Times New Roman" pitchFamily="18" charset="0"/>
                <a:cs typeface="Arial" pitchFamily="34" charset="0"/>
              </a:rPr>
              <a:t>       </a:t>
            </a:r>
            <a:r>
              <a:rPr lang="en-US" sz="3600" b="1" dirty="0" smtClean="0">
                <a:solidFill>
                  <a:srgbClr val="FFFF00"/>
                </a:solidFill>
                <a:latin typeface="Arial" pitchFamily="34" charset="0"/>
                <a:ea typeface="Times New Roman" pitchFamily="18" charset="0"/>
                <a:cs typeface="Arial" pitchFamily="34" charset="0"/>
              </a:rPr>
              <a:t>Current status of victims</a:t>
            </a:r>
            <a:endParaRPr lang="en-US" sz="3200" b="1" dirty="0" smtClean="0">
              <a:solidFill>
                <a:srgbClr val="FFFF00"/>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body" idx="1"/>
          </p:nvPr>
        </p:nvSpPr>
        <p:spPr>
          <a:xfrm>
            <a:off x="304800" y="228600"/>
            <a:ext cx="8534400" cy="6324600"/>
          </a:xfrm>
        </p:spPr>
        <p:txBody>
          <a:bodyPr>
            <a:normAutofit/>
          </a:bodyPr>
          <a:lstStyle/>
          <a:p>
            <a:pPr algn="just"/>
            <a:r>
              <a:rPr lang="en-US" sz="2800" dirty="0" smtClean="0">
                <a:solidFill>
                  <a:srgbClr val="00FFFF"/>
                </a:solidFill>
              </a:rPr>
              <a:t>TREMENDOUS ADVANCES IN THE FIELD OF </a:t>
            </a:r>
          </a:p>
          <a:p>
            <a:pPr lvl="2" algn="just">
              <a:buFont typeface="Wingdings" pitchFamily="2" charset="2"/>
              <a:buChar char="Ø"/>
            </a:pPr>
            <a:r>
              <a:rPr lang="en-US" sz="2800" dirty="0" smtClean="0">
                <a:solidFill>
                  <a:srgbClr val="00FFFF"/>
                </a:solidFill>
              </a:rPr>
              <a:t>AGRICULTURE</a:t>
            </a:r>
          </a:p>
          <a:p>
            <a:pPr lvl="2" algn="just">
              <a:buFont typeface="Wingdings" pitchFamily="2" charset="2"/>
              <a:buChar char="Ø"/>
            </a:pPr>
            <a:r>
              <a:rPr lang="en-US" sz="2800" dirty="0" smtClean="0">
                <a:solidFill>
                  <a:srgbClr val="00FFFF"/>
                </a:solidFill>
              </a:rPr>
              <a:t>INDUSTRIAL TECHNOLOGIES </a:t>
            </a:r>
          </a:p>
          <a:p>
            <a:pPr lvl="2" algn="just">
              <a:buFont typeface="Wingdings" pitchFamily="2" charset="2"/>
              <a:buChar char="Ø"/>
            </a:pPr>
            <a:r>
              <a:rPr lang="en-US" sz="2800" dirty="0" smtClean="0">
                <a:solidFill>
                  <a:srgbClr val="00FFFF"/>
                </a:solidFill>
              </a:rPr>
              <a:t>MEDICAL PHARMACOLOGY</a:t>
            </a:r>
          </a:p>
          <a:p>
            <a:pPr lvl="4" algn="just">
              <a:buFont typeface="Wingdings 2" pitchFamily="18" charset="2"/>
              <a:buChar char="·"/>
            </a:pPr>
            <a:r>
              <a:rPr lang="en-US" sz="2800" dirty="0" smtClean="0">
                <a:solidFill>
                  <a:srgbClr val="00FFFF"/>
                </a:solidFill>
              </a:rPr>
              <a:t>IN LAST   FEW DECADES</a:t>
            </a:r>
          </a:p>
          <a:p>
            <a:pPr algn="just"/>
            <a:endParaRPr lang="en-US" sz="2800" dirty="0" smtClean="0">
              <a:solidFill>
                <a:srgbClr val="00FFFF"/>
              </a:solidFill>
            </a:endParaRPr>
          </a:p>
          <a:p>
            <a:pPr algn="just"/>
            <a:r>
              <a:rPr lang="en-US" sz="2800" dirty="0" smtClean="0">
                <a:solidFill>
                  <a:srgbClr val="00FFFF"/>
                </a:solidFill>
              </a:rPr>
              <a:t>HAVE BEEN PARALLELED WITH REMARKABLE CHANGES IN THE TRENDS OF ACUTE POISONING IN DEVELOPING COUNTRIES INCLUDING INDIA. </a:t>
            </a:r>
          </a:p>
          <a:p>
            <a:pPr algn="just"/>
            <a:endParaRPr lang="en-US" sz="2800" dirty="0" smtClean="0">
              <a:solidFill>
                <a:srgbClr val="00FFFF"/>
              </a:solidFill>
            </a:endParaRPr>
          </a:p>
          <a:p>
            <a:pPr algn="just"/>
            <a:r>
              <a:rPr lang="en-US" sz="2800" dirty="0" smtClean="0">
                <a:solidFill>
                  <a:srgbClr val="00FFFF"/>
                </a:solidFill>
              </a:rPr>
              <a:t>WHERE NEW POISONOUS SUBSTANCES HAVE COME TO THE FOREFRONT.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763000" cy="762000"/>
          </a:xfrm>
        </p:spPr>
        <p:txBody>
          <a:bodyPr>
            <a:noAutofit/>
          </a:bodyPr>
          <a:lstStyle/>
          <a:p>
            <a:pPr lvl="0"/>
            <a:r>
              <a:rPr lang="en-US" sz="2600" b="1" dirty="0" smtClean="0">
                <a:solidFill>
                  <a:srgbClr val="FFFF00"/>
                </a:solidFill>
                <a:latin typeface="Arial" pitchFamily="34" charset="0"/>
                <a:ea typeface="Times New Roman" pitchFamily="18" charset="0"/>
                <a:cs typeface="Arial" pitchFamily="34" charset="0"/>
              </a:rPr>
              <a:t>Current Status of Non-fatal cases of acute poisoning</a:t>
            </a:r>
            <a:r>
              <a:rPr lang="en-US" sz="2800" b="1" dirty="0" smtClean="0">
                <a:solidFill>
                  <a:srgbClr val="FFFF00"/>
                </a:solidFill>
                <a:latin typeface="Arial" pitchFamily="34" charset="0"/>
                <a:ea typeface="Times New Roman" pitchFamily="18" charset="0"/>
                <a:cs typeface="Arial" pitchFamily="34" charset="0"/>
              </a:rPr>
              <a:t/>
            </a:r>
            <a:br>
              <a:rPr lang="en-US" sz="2800" b="1" dirty="0" smtClean="0">
                <a:solidFill>
                  <a:srgbClr val="FFFF00"/>
                </a:solidFill>
                <a:latin typeface="Arial" pitchFamily="34" charset="0"/>
                <a:ea typeface="Times New Roman" pitchFamily="18" charset="0"/>
                <a:cs typeface="Arial" pitchFamily="34" charset="0"/>
              </a:rPr>
            </a:br>
            <a:endParaRPr lang="en-US" sz="28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955982884"/>
              </p:ext>
            </p:extLst>
          </p:nvPr>
        </p:nvGraphicFramePr>
        <p:xfrm>
          <a:off x="457200" y="2133599"/>
          <a:ext cx="8305800" cy="3276601"/>
        </p:xfrm>
        <a:graphic>
          <a:graphicData uri="http://schemas.openxmlformats.org/drawingml/2006/table">
            <a:tbl>
              <a:tblPr firstRow="1" bandRow="1">
                <a:tableStyleId>{5940675A-B579-460E-94D1-54222C63F5DA}</a:tableStyleId>
              </a:tblPr>
              <a:tblGrid>
                <a:gridCol w="3753583"/>
                <a:gridCol w="2156313"/>
                <a:gridCol w="2395904"/>
              </a:tblGrid>
              <a:tr h="797011">
                <a:tc>
                  <a:txBody>
                    <a:bodyPr/>
                    <a:lstStyle/>
                    <a:p>
                      <a:pPr marL="0" marR="0" algn="ctr">
                        <a:lnSpc>
                          <a:spcPct val="115000"/>
                        </a:lnSpc>
                        <a:spcBef>
                          <a:spcPts val="0"/>
                        </a:spcBef>
                        <a:spcAft>
                          <a:spcPts val="0"/>
                        </a:spcAft>
                      </a:pPr>
                      <a:r>
                        <a:rPr lang="en-US" sz="1800" kern="1200" dirty="0" smtClean="0">
                          <a:solidFill>
                            <a:schemeClr val="tx1"/>
                          </a:solidFill>
                          <a:latin typeface="+mn-lt"/>
                          <a:ea typeface="+mn-ea"/>
                          <a:cs typeface="+mn-cs"/>
                        </a:rPr>
                        <a:t>Current</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Status</a:t>
                      </a:r>
                    </a:p>
                  </a:txBody>
                  <a:tcPr marL="68580" marR="68580" marT="0" marB="0" anchor="ctr"/>
                </a:tc>
                <a:tc>
                  <a:txBody>
                    <a:bodyPr/>
                    <a:lstStyle/>
                    <a:p>
                      <a:pPr marL="0" marR="0" algn="ctr">
                        <a:lnSpc>
                          <a:spcPct val="115000"/>
                        </a:lnSpc>
                        <a:spcBef>
                          <a:spcPts val="0"/>
                        </a:spcBef>
                        <a:spcAft>
                          <a:spcPts val="0"/>
                        </a:spcAft>
                      </a:pPr>
                      <a:r>
                        <a:rPr lang="en-US" sz="1800" kern="1200" dirty="0" smtClean="0">
                          <a:solidFill>
                            <a:schemeClr val="tx1"/>
                          </a:solidFill>
                        </a:rPr>
                        <a:t>Total</a:t>
                      </a:r>
                      <a:endParaRPr lang="en-US" sz="1800" kern="1200" dirty="0" smtClean="0">
                        <a:solidFill>
                          <a:schemeClr val="tx1"/>
                        </a:solidFill>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US" sz="1800" kern="1200" dirty="0" smtClean="0">
                          <a:solidFill>
                            <a:schemeClr val="tx1"/>
                          </a:solidFill>
                        </a:rPr>
                        <a:t>Percentage</a:t>
                      </a:r>
                      <a:endParaRPr lang="en-US" sz="1800" kern="1200" dirty="0" smtClean="0">
                        <a:solidFill>
                          <a:schemeClr val="tx1"/>
                        </a:solidFill>
                        <a:latin typeface="+mn-lt"/>
                        <a:ea typeface="+mn-ea"/>
                        <a:cs typeface="+mn-cs"/>
                      </a:endParaRPr>
                    </a:p>
                  </a:txBody>
                  <a:tcPr marL="68580" marR="68580" marT="0" marB="0" anchor="ctr"/>
                </a:tc>
              </a:tr>
              <a:tr h="797011">
                <a:tc>
                  <a:txBody>
                    <a:bodyPr/>
                    <a:lstStyle/>
                    <a:p>
                      <a:pPr marL="0" marR="0" algn="ctr">
                        <a:lnSpc>
                          <a:spcPct val="115000"/>
                        </a:lnSpc>
                        <a:spcBef>
                          <a:spcPts val="0"/>
                        </a:spcBef>
                        <a:spcAft>
                          <a:spcPts val="0"/>
                        </a:spcAft>
                      </a:pPr>
                      <a:r>
                        <a:rPr lang="en-US" sz="1800" kern="1200" dirty="0" smtClean="0">
                          <a:solidFill>
                            <a:schemeClr val="tx1"/>
                          </a:solidFill>
                        </a:rPr>
                        <a:t>Fully recovered</a:t>
                      </a:r>
                      <a:endParaRPr lang="en-US" sz="1800" b="1" kern="1200" dirty="0" smtClean="0">
                        <a:solidFill>
                          <a:schemeClr val="tx1"/>
                        </a:solidFill>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US" sz="1800" kern="1200" dirty="0" smtClean="0">
                          <a:solidFill>
                            <a:srgbClr val="00FFFF"/>
                          </a:solidFill>
                        </a:rPr>
                        <a:t>964</a:t>
                      </a:r>
                      <a:endParaRPr lang="en-US" sz="1800" kern="1200" dirty="0" smtClean="0">
                        <a:solidFill>
                          <a:srgbClr val="00FFFF"/>
                        </a:solidFill>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US" sz="1800" kern="1200" dirty="0" smtClean="0">
                          <a:solidFill>
                            <a:srgbClr val="00FFFF"/>
                          </a:solidFill>
                        </a:rPr>
                        <a:t>92.5</a:t>
                      </a:r>
                      <a:endParaRPr lang="en-US" sz="1800" kern="1200" dirty="0" smtClean="0">
                        <a:solidFill>
                          <a:srgbClr val="00FFFF"/>
                        </a:solidFill>
                        <a:latin typeface="+mn-lt"/>
                        <a:ea typeface="+mn-ea"/>
                        <a:cs typeface="+mn-cs"/>
                      </a:endParaRPr>
                    </a:p>
                  </a:txBody>
                  <a:tcPr marL="68580" marR="68580" marT="0" marB="0" anchor="ctr"/>
                </a:tc>
              </a:tr>
              <a:tr h="885568">
                <a:tc>
                  <a:txBody>
                    <a:bodyPr/>
                    <a:lstStyle/>
                    <a:p>
                      <a:pPr marL="0" marR="0" algn="ctr">
                        <a:lnSpc>
                          <a:spcPct val="115000"/>
                        </a:lnSpc>
                        <a:spcBef>
                          <a:spcPts val="0"/>
                        </a:spcBef>
                        <a:spcAft>
                          <a:spcPts val="0"/>
                        </a:spcAft>
                      </a:pPr>
                      <a:r>
                        <a:rPr lang="en-US" sz="1800" kern="1200" dirty="0" smtClean="0">
                          <a:solidFill>
                            <a:schemeClr val="tx1"/>
                          </a:solidFill>
                        </a:rPr>
                        <a:t>Having residual health problems</a:t>
                      </a:r>
                      <a:endParaRPr lang="en-US" sz="1800" b="1" kern="1200" dirty="0" smtClean="0">
                        <a:solidFill>
                          <a:schemeClr val="tx1"/>
                        </a:solidFill>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US" sz="1800" kern="1200" dirty="0" smtClean="0">
                          <a:solidFill>
                            <a:srgbClr val="FFC000"/>
                          </a:solidFill>
                        </a:rPr>
                        <a:t>78</a:t>
                      </a:r>
                      <a:endParaRPr lang="en-US" sz="1800" kern="1200" dirty="0" smtClean="0">
                        <a:solidFill>
                          <a:srgbClr val="FFC000"/>
                        </a:solidFill>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US" sz="1800" kern="1200" dirty="0" smtClean="0">
                          <a:solidFill>
                            <a:srgbClr val="FFC000"/>
                          </a:solidFill>
                        </a:rPr>
                        <a:t>7.5</a:t>
                      </a:r>
                      <a:endParaRPr lang="en-US" sz="1800" kern="1200" dirty="0" smtClean="0">
                        <a:solidFill>
                          <a:srgbClr val="FFC000"/>
                        </a:solidFill>
                        <a:latin typeface="+mn-lt"/>
                        <a:ea typeface="+mn-ea"/>
                        <a:cs typeface="+mn-cs"/>
                      </a:endParaRPr>
                    </a:p>
                  </a:txBody>
                  <a:tcPr marL="68580" marR="68580" marT="0" marB="0" anchor="ctr"/>
                </a:tc>
              </a:tr>
              <a:tr h="797011">
                <a:tc>
                  <a:txBody>
                    <a:bodyPr/>
                    <a:lstStyle/>
                    <a:p>
                      <a:pPr marL="0" marR="0" algn="ctr">
                        <a:lnSpc>
                          <a:spcPct val="115000"/>
                        </a:lnSpc>
                        <a:spcBef>
                          <a:spcPts val="0"/>
                        </a:spcBef>
                        <a:spcAft>
                          <a:spcPts val="0"/>
                        </a:spcAft>
                      </a:pPr>
                      <a:r>
                        <a:rPr lang="en-US" sz="1800" kern="1200" dirty="0" smtClean="0">
                          <a:solidFill>
                            <a:schemeClr val="tx1"/>
                          </a:solidFill>
                        </a:rPr>
                        <a:t>Total </a:t>
                      </a:r>
                      <a:endParaRPr lang="en-US" sz="1800" b="1" kern="1200" dirty="0" smtClean="0">
                        <a:solidFill>
                          <a:schemeClr val="tx1"/>
                        </a:solidFill>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US" sz="1800" kern="1200" dirty="0" smtClean="0">
                          <a:solidFill>
                            <a:srgbClr val="00FFFF"/>
                          </a:solidFill>
                        </a:rPr>
                        <a:t>1042</a:t>
                      </a:r>
                      <a:endParaRPr lang="en-US" sz="1800" kern="1200" dirty="0" smtClean="0">
                        <a:solidFill>
                          <a:srgbClr val="00FFFF"/>
                        </a:solidFill>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US" sz="1800" kern="1200" dirty="0" smtClean="0">
                          <a:solidFill>
                            <a:srgbClr val="00FFFF"/>
                          </a:solidFill>
                        </a:rPr>
                        <a:t>100</a:t>
                      </a:r>
                      <a:endParaRPr lang="en-US" sz="1800" kern="1200" dirty="0" smtClean="0">
                        <a:solidFill>
                          <a:srgbClr val="00FFFF"/>
                        </a:solidFill>
                        <a:latin typeface="+mn-lt"/>
                        <a:ea typeface="+mn-ea"/>
                        <a:cs typeface="+mn-cs"/>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763000" cy="1066800"/>
          </a:xfrm>
        </p:spPr>
        <p:txBody>
          <a:bodyPr>
            <a:noAutofit/>
          </a:bodyPr>
          <a:lstStyle/>
          <a:p>
            <a:r>
              <a:rPr lang="en-US" sz="2000" b="1" dirty="0" smtClean="0">
                <a:solidFill>
                  <a:srgbClr val="FFFF00"/>
                </a:solidFill>
              </a:rPr>
              <a:t>Special features and level of significance of explanatory variable by maximum likelihood method for logistic regression equation</a:t>
            </a:r>
            <a:r>
              <a:rPr lang="en-US" sz="1800" b="1" dirty="0" smtClean="0">
                <a:solidFill>
                  <a:srgbClr val="FFFF00"/>
                </a:solidFill>
              </a:rPr>
              <a:t/>
            </a:r>
            <a:br>
              <a:rPr lang="en-US" sz="1800" b="1" dirty="0" smtClean="0">
                <a:solidFill>
                  <a:srgbClr val="FFFF00"/>
                </a:solidFill>
              </a:rPr>
            </a:br>
            <a:endParaRPr lang="en-US" sz="1800" b="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072682612"/>
              </p:ext>
            </p:extLst>
          </p:nvPr>
        </p:nvGraphicFramePr>
        <p:xfrm>
          <a:off x="304801" y="2040744"/>
          <a:ext cx="8458200" cy="3521856"/>
        </p:xfrm>
        <a:graphic>
          <a:graphicData uri="http://schemas.openxmlformats.org/drawingml/2006/table">
            <a:tbl>
              <a:tblPr firstRow="1" bandRow="1">
                <a:tableStyleId>{5940675A-B579-460E-94D1-54222C63F5DA}</a:tableStyleId>
              </a:tblPr>
              <a:tblGrid>
                <a:gridCol w="2544945"/>
                <a:gridCol w="1724431"/>
                <a:gridCol w="1644487"/>
                <a:gridCol w="1306551"/>
                <a:gridCol w="1237786"/>
              </a:tblGrid>
              <a:tr h="544549">
                <a:tc gridSpan="2">
                  <a:txBody>
                    <a:bodyPr/>
                    <a:lstStyle/>
                    <a:p>
                      <a:pPr marL="38100" marR="38100" algn="ctr">
                        <a:lnSpc>
                          <a:spcPct val="115000"/>
                        </a:lnSpc>
                        <a:spcBef>
                          <a:spcPts val="0"/>
                        </a:spcBef>
                        <a:spcAft>
                          <a:spcPts val="0"/>
                        </a:spcAft>
                      </a:pPr>
                      <a:r>
                        <a:rPr kumimoji="0" lang="en-US" sz="1500" kern="1200" dirty="0">
                          <a:solidFill>
                            <a:schemeClr val="tx1"/>
                          </a:solidFill>
                        </a:rPr>
                        <a:t>Variables</a:t>
                      </a:r>
                      <a:endParaRPr kumimoji="0" lang="en-US" sz="1500" kern="1200" dirty="0">
                        <a:solidFill>
                          <a:schemeClr val="tx1"/>
                        </a:solidFill>
                        <a:latin typeface="+mn-lt"/>
                        <a:ea typeface="+mn-ea"/>
                        <a:cs typeface="+mn-cs"/>
                      </a:endParaRPr>
                    </a:p>
                  </a:txBody>
                  <a:tcPr marL="19050" marR="19050" marT="19050" marB="19050" anchor="ctr"/>
                </a:tc>
                <a:tc hMerge="1">
                  <a:txBody>
                    <a:bodyPr/>
                    <a:lstStyle/>
                    <a:p>
                      <a:pPr marL="38100" marR="38100" algn="ctr">
                        <a:lnSpc>
                          <a:spcPct val="115000"/>
                        </a:lnSpc>
                        <a:spcBef>
                          <a:spcPts val="0"/>
                        </a:spcBef>
                        <a:spcAft>
                          <a:spcPts val="0"/>
                        </a:spcAft>
                      </a:pPr>
                      <a:endParaRPr kumimoji="0" lang="en-US" sz="1800" kern="1200" dirty="0">
                        <a:solidFill>
                          <a:schemeClr val="dk1"/>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smtClean="0">
                          <a:solidFill>
                            <a:schemeClr val="tx1"/>
                          </a:solidFill>
                        </a:rPr>
                        <a:t>B(SE)</a:t>
                      </a:r>
                      <a:endParaRPr kumimoji="0" lang="en-US" sz="1500" kern="1200" dirty="0">
                        <a:solidFill>
                          <a:schemeClr val="tx1"/>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chemeClr val="tx1"/>
                          </a:solidFill>
                        </a:rPr>
                        <a:t>Wald</a:t>
                      </a:r>
                      <a:endParaRPr kumimoji="0" lang="en-US" sz="1500" kern="1200" dirty="0">
                        <a:solidFill>
                          <a:schemeClr val="tx1"/>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chemeClr val="tx1"/>
                          </a:solidFill>
                        </a:rPr>
                        <a:t>p-value</a:t>
                      </a:r>
                      <a:endParaRPr kumimoji="0" lang="en-US" sz="1500" kern="1200" dirty="0">
                        <a:solidFill>
                          <a:schemeClr val="tx1"/>
                        </a:solidFill>
                        <a:latin typeface="+mn-lt"/>
                        <a:ea typeface="+mn-ea"/>
                        <a:cs typeface="+mn-cs"/>
                      </a:endParaRPr>
                    </a:p>
                  </a:txBody>
                  <a:tcPr marL="19050" marR="19050" marT="19050" marB="19050" anchor="ctr"/>
                </a:tc>
              </a:tr>
              <a:tr h="525407">
                <a:tc>
                  <a:txBody>
                    <a:bodyPr/>
                    <a:lstStyle/>
                    <a:p>
                      <a:pPr marL="38100" marR="38100" algn="ctr">
                        <a:lnSpc>
                          <a:spcPct val="115000"/>
                        </a:lnSpc>
                        <a:spcBef>
                          <a:spcPts val="0"/>
                        </a:spcBef>
                        <a:spcAft>
                          <a:spcPts val="0"/>
                        </a:spcAft>
                      </a:pPr>
                      <a:r>
                        <a:rPr kumimoji="0" lang="en-US" sz="1500" kern="1200" dirty="0">
                          <a:solidFill>
                            <a:schemeClr val="tx1"/>
                          </a:solidFill>
                        </a:rPr>
                        <a:t>Occupation</a:t>
                      </a:r>
                      <a:endParaRPr kumimoji="0" lang="en-US" sz="1500" b="1" kern="1200" dirty="0">
                        <a:solidFill>
                          <a:schemeClr val="tx1"/>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smtClean="0">
                          <a:solidFill>
                            <a:srgbClr val="FFFF00"/>
                          </a:solidFill>
                        </a:rPr>
                        <a:t>Students</a:t>
                      </a:r>
                      <a:endParaRPr kumimoji="0" lang="en-US" sz="1500" b="1" kern="1200" dirty="0">
                        <a:solidFill>
                          <a:srgbClr val="FFFF00"/>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a:t>
                      </a:r>
                      <a:r>
                        <a:rPr kumimoji="0" lang="en-US" sz="1500" kern="1200" dirty="0" smtClean="0">
                          <a:solidFill>
                            <a:srgbClr val="00FFFF"/>
                          </a:solidFill>
                        </a:rPr>
                        <a:t>095(.027)</a:t>
                      </a:r>
                      <a:endParaRPr kumimoji="0" lang="en-US" sz="1500" kern="1200" dirty="0">
                        <a:solidFill>
                          <a:srgbClr val="00FFFF"/>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12.457</a:t>
                      </a:r>
                      <a:endParaRPr kumimoji="0" lang="en-US" sz="1500" kern="1200" dirty="0">
                        <a:solidFill>
                          <a:srgbClr val="00FFFF"/>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a:solidFill>
                            <a:srgbClr val="00FFFF"/>
                          </a:solidFill>
                        </a:rPr>
                        <a:t>.0001**</a:t>
                      </a:r>
                      <a:endParaRPr kumimoji="0" lang="en-US" sz="1500" kern="1200">
                        <a:solidFill>
                          <a:srgbClr val="00FFFF"/>
                        </a:solidFill>
                        <a:latin typeface="+mn-lt"/>
                        <a:ea typeface="+mn-ea"/>
                        <a:cs typeface="+mn-cs"/>
                      </a:endParaRPr>
                    </a:p>
                  </a:txBody>
                  <a:tcPr marL="19050" marR="19050" marT="19050" marB="19050" anchor="ctr"/>
                </a:tc>
              </a:tr>
              <a:tr h="525407">
                <a:tc>
                  <a:txBody>
                    <a:bodyPr/>
                    <a:lstStyle/>
                    <a:p>
                      <a:pPr marL="38100" marR="38100" algn="ctr">
                        <a:lnSpc>
                          <a:spcPct val="115000"/>
                        </a:lnSpc>
                        <a:spcBef>
                          <a:spcPts val="0"/>
                        </a:spcBef>
                        <a:spcAft>
                          <a:spcPts val="0"/>
                        </a:spcAft>
                      </a:pPr>
                      <a:r>
                        <a:rPr kumimoji="0" lang="en-US" sz="1500" kern="1200" dirty="0">
                          <a:solidFill>
                            <a:schemeClr val="tx1"/>
                          </a:solidFill>
                        </a:rPr>
                        <a:t>Time</a:t>
                      </a:r>
                      <a:endParaRPr kumimoji="0" lang="en-US" sz="1500" b="1" kern="1200" dirty="0">
                        <a:solidFill>
                          <a:schemeClr val="tx1"/>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smtClean="0">
                          <a:solidFill>
                            <a:srgbClr val="FFFF00"/>
                          </a:solidFill>
                        </a:rPr>
                        <a:t>18-24hrs</a:t>
                      </a:r>
                      <a:endParaRPr kumimoji="0" lang="en-US" sz="1500" b="1" kern="1200" dirty="0">
                        <a:solidFill>
                          <a:srgbClr val="FFFF00"/>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a:t>
                      </a:r>
                      <a:r>
                        <a:rPr kumimoji="0" lang="en-US" sz="1500" kern="1200" dirty="0" smtClean="0">
                          <a:solidFill>
                            <a:srgbClr val="00FFFF"/>
                          </a:solidFill>
                        </a:rPr>
                        <a:t>051(.017)</a:t>
                      </a:r>
                      <a:endParaRPr kumimoji="0" lang="en-US" sz="1500" kern="1200" dirty="0">
                        <a:solidFill>
                          <a:srgbClr val="00FFFF"/>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8.684</a:t>
                      </a:r>
                      <a:endParaRPr kumimoji="0" lang="en-US" sz="1500" kern="1200" dirty="0">
                        <a:solidFill>
                          <a:srgbClr val="00FFFF"/>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.003**</a:t>
                      </a:r>
                      <a:endParaRPr kumimoji="0" lang="en-US" sz="1500" kern="1200" dirty="0">
                        <a:solidFill>
                          <a:srgbClr val="00FFFF"/>
                        </a:solidFill>
                        <a:latin typeface="+mn-lt"/>
                        <a:ea typeface="+mn-ea"/>
                        <a:cs typeface="+mn-cs"/>
                      </a:endParaRPr>
                    </a:p>
                  </a:txBody>
                  <a:tcPr marL="19050" marR="19050" marT="19050" marB="19050" anchor="ctr"/>
                </a:tc>
              </a:tr>
              <a:tr h="437839">
                <a:tc>
                  <a:txBody>
                    <a:bodyPr/>
                    <a:lstStyle/>
                    <a:p>
                      <a:pPr marL="38100" marR="38100" algn="ctr">
                        <a:lnSpc>
                          <a:spcPct val="115000"/>
                        </a:lnSpc>
                        <a:spcBef>
                          <a:spcPts val="0"/>
                        </a:spcBef>
                        <a:spcAft>
                          <a:spcPts val="0"/>
                        </a:spcAft>
                      </a:pPr>
                      <a:r>
                        <a:rPr kumimoji="0" lang="en-US" sz="1500" kern="1200" dirty="0">
                          <a:solidFill>
                            <a:schemeClr val="tx1"/>
                          </a:solidFill>
                        </a:rPr>
                        <a:t>Type of poison</a:t>
                      </a:r>
                      <a:endParaRPr kumimoji="0" lang="en-US" sz="1500" b="1" kern="1200" dirty="0">
                        <a:solidFill>
                          <a:schemeClr val="tx1"/>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smtClean="0">
                          <a:solidFill>
                            <a:srgbClr val="FFFF00"/>
                          </a:solidFill>
                        </a:rPr>
                        <a:t>OPC/Carbamate</a:t>
                      </a:r>
                      <a:endParaRPr kumimoji="0" lang="en-US" sz="1500" b="1" kern="1200" dirty="0">
                        <a:solidFill>
                          <a:srgbClr val="FFFF00"/>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a:t>
                      </a:r>
                      <a:r>
                        <a:rPr kumimoji="0" lang="en-US" sz="1500" kern="1200" dirty="0" smtClean="0">
                          <a:solidFill>
                            <a:srgbClr val="00FFFF"/>
                          </a:solidFill>
                        </a:rPr>
                        <a:t>785(.061)</a:t>
                      </a:r>
                      <a:endParaRPr kumimoji="0" lang="en-US" sz="1500" kern="1200" dirty="0">
                        <a:solidFill>
                          <a:srgbClr val="00FFFF"/>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165.096</a:t>
                      </a:r>
                      <a:endParaRPr kumimoji="0" lang="en-US" sz="1500" kern="1200" dirty="0">
                        <a:solidFill>
                          <a:srgbClr val="00FFFF"/>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.0001**</a:t>
                      </a:r>
                      <a:endParaRPr kumimoji="0" lang="en-US" sz="1500" kern="1200" dirty="0">
                        <a:solidFill>
                          <a:srgbClr val="00FFFF"/>
                        </a:solidFill>
                        <a:latin typeface="+mn-lt"/>
                        <a:ea typeface="+mn-ea"/>
                        <a:cs typeface="+mn-cs"/>
                      </a:endParaRPr>
                    </a:p>
                  </a:txBody>
                  <a:tcPr marL="19050" marR="19050" marT="19050" marB="19050" anchor="ctr"/>
                </a:tc>
              </a:tr>
              <a:tr h="612975">
                <a:tc>
                  <a:txBody>
                    <a:bodyPr/>
                    <a:lstStyle/>
                    <a:p>
                      <a:pPr marL="38100" marR="38100" algn="ctr">
                        <a:lnSpc>
                          <a:spcPct val="115000"/>
                        </a:lnSpc>
                        <a:spcBef>
                          <a:spcPts val="0"/>
                        </a:spcBef>
                        <a:spcAft>
                          <a:spcPts val="0"/>
                        </a:spcAft>
                      </a:pPr>
                      <a:r>
                        <a:rPr kumimoji="0" lang="en-US" sz="1500" kern="1200" dirty="0" smtClean="0">
                          <a:solidFill>
                            <a:schemeClr val="tx1"/>
                          </a:solidFill>
                        </a:rPr>
                        <a:t>Poison </a:t>
                      </a:r>
                      <a:r>
                        <a:rPr kumimoji="0" lang="en-US" sz="1500" kern="1200" dirty="0">
                          <a:solidFill>
                            <a:schemeClr val="tx1"/>
                          </a:solidFill>
                        </a:rPr>
                        <a:t>procuring </a:t>
                      </a:r>
                      <a:r>
                        <a:rPr kumimoji="0" lang="en-US" sz="1500" kern="1200" dirty="0" smtClean="0">
                          <a:solidFill>
                            <a:schemeClr val="tx1"/>
                          </a:solidFill>
                        </a:rPr>
                        <a:t>place</a:t>
                      </a:r>
                      <a:endParaRPr kumimoji="0" lang="en-US" sz="1500" b="1" kern="1200" dirty="0">
                        <a:solidFill>
                          <a:schemeClr val="tx1"/>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smtClean="0">
                          <a:solidFill>
                            <a:srgbClr val="FFFF00"/>
                          </a:solidFill>
                        </a:rPr>
                        <a:t>Home</a:t>
                      </a:r>
                      <a:endParaRPr kumimoji="0" lang="en-US" sz="1500" b="1" kern="1200" dirty="0">
                        <a:solidFill>
                          <a:srgbClr val="FFFF00"/>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a:t>
                      </a:r>
                      <a:r>
                        <a:rPr kumimoji="0" lang="en-US" sz="1500" kern="1200" dirty="0" smtClean="0">
                          <a:solidFill>
                            <a:srgbClr val="00FFFF"/>
                          </a:solidFill>
                        </a:rPr>
                        <a:t>2.103(.191)</a:t>
                      </a:r>
                      <a:endParaRPr kumimoji="0" lang="en-US" sz="1500" kern="1200" dirty="0">
                        <a:solidFill>
                          <a:srgbClr val="00FFFF"/>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121.430</a:t>
                      </a:r>
                      <a:endParaRPr kumimoji="0" lang="en-US" sz="1500" kern="1200" dirty="0">
                        <a:solidFill>
                          <a:srgbClr val="00FFFF"/>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.0001**</a:t>
                      </a:r>
                      <a:endParaRPr kumimoji="0" lang="en-US" sz="1500" kern="1200" dirty="0">
                        <a:solidFill>
                          <a:srgbClr val="00FFFF"/>
                        </a:solidFill>
                        <a:latin typeface="+mn-lt"/>
                        <a:ea typeface="+mn-ea"/>
                        <a:cs typeface="+mn-cs"/>
                      </a:endParaRPr>
                    </a:p>
                  </a:txBody>
                  <a:tcPr marL="19050" marR="19050" marT="19050" marB="19050" anchor="ctr"/>
                </a:tc>
              </a:tr>
              <a:tr h="525407">
                <a:tc>
                  <a:txBody>
                    <a:bodyPr/>
                    <a:lstStyle/>
                    <a:p>
                      <a:pPr marL="38100" marR="38100" algn="ctr">
                        <a:lnSpc>
                          <a:spcPct val="115000"/>
                        </a:lnSpc>
                        <a:spcBef>
                          <a:spcPts val="0"/>
                        </a:spcBef>
                        <a:spcAft>
                          <a:spcPts val="0"/>
                        </a:spcAft>
                      </a:pPr>
                      <a:r>
                        <a:rPr kumimoji="0" lang="en-US" sz="1500" kern="1200" dirty="0">
                          <a:solidFill>
                            <a:schemeClr val="tx1"/>
                          </a:solidFill>
                        </a:rPr>
                        <a:t>Poison consumption place </a:t>
                      </a:r>
                      <a:endParaRPr kumimoji="0" lang="en-US" sz="1500" b="1" kern="1200" dirty="0">
                        <a:solidFill>
                          <a:schemeClr val="tx1"/>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smtClean="0">
                          <a:solidFill>
                            <a:srgbClr val="FFFF00"/>
                          </a:solidFill>
                        </a:rPr>
                        <a:t>Home</a:t>
                      </a:r>
                      <a:endParaRPr kumimoji="0" lang="en-US" sz="1500" b="1" kern="1200" dirty="0">
                        <a:solidFill>
                          <a:srgbClr val="FFFF00"/>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a:t>
                      </a:r>
                      <a:r>
                        <a:rPr kumimoji="0" lang="en-US" sz="1500" kern="1200" dirty="0" smtClean="0">
                          <a:solidFill>
                            <a:srgbClr val="00FFFF"/>
                          </a:solidFill>
                        </a:rPr>
                        <a:t>245(.116)</a:t>
                      </a:r>
                      <a:endParaRPr kumimoji="0" lang="en-US" sz="1500" kern="1200" dirty="0">
                        <a:solidFill>
                          <a:srgbClr val="00FFFF"/>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4.472</a:t>
                      </a:r>
                      <a:endParaRPr kumimoji="0" lang="en-US" sz="1500" kern="1200" dirty="0">
                        <a:solidFill>
                          <a:srgbClr val="00FFFF"/>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.034*</a:t>
                      </a:r>
                      <a:endParaRPr kumimoji="0" lang="en-US" sz="1500" kern="1200" dirty="0">
                        <a:solidFill>
                          <a:srgbClr val="00FFFF"/>
                        </a:solidFill>
                        <a:latin typeface="+mn-lt"/>
                        <a:ea typeface="+mn-ea"/>
                        <a:cs typeface="+mn-cs"/>
                      </a:endParaRPr>
                    </a:p>
                  </a:txBody>
                  <a:tcPr marL="19050" marR="19050" marT="19050" marB="19050" anchor="ctr"/>
                </a:tc>
              </a:tr>
              <a:tr h="350272">
                <a:tc>
                  <a:txBody>
                    <a:bodyPr/>
                    <a:lstStyle/>
                    <a:p>
                      <a:pPr marL="38100" marR="38100" algn="ctr">
                        <a:lnSpc>
                          <a:spcPct val="115000"/>
                        </a:lnSpc>
                        <a:spcBef>
                          <a:spcPts val="0"/>
                        </a:spcBef>
                        <a:spcAft>
                          <a:spcPts val="0"/>
                        </a:spcAft>
                      </a:pPr>
                      <a:r>
                        <a:rPr kumimoji="0" lang="en-US" sz="1500" kern="1200" dirty="0">
                          <a:solidFill>
                            <a:schemeClr val="tx1"/>
                          </a:solidFill>
                        </a:rPr>
                        <a:t>Constant</a:t>
                      </a:r>
                      <a:endParaRPr kumimoji="0" lang="en-US" sz="1500" b="1" kern="1200" dirty="0">
                        <a:solidFill>
                          <a:schemeClr val="tx1"/>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smtClean="0">
                          <a:solidFill>
                            <a:schemeClr val="tx1"/>
                          </a:solidFill>
                        </a:rPr>
                        <a:t>-</a:t>
                      </a:r>
                      <a:endParaRPr kumimoji="0" lang="en-US" sz="1500" b="1" kern="1200" dirty="0">
                        <a:solidFill>
                          <a:schemeClr val="tx1"/>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smtClean="0">
                          <a:solidFill>
                            <a:srgbClr val="00FFFF"/>
                          </a:solidFill>
                        </a:rPr>
                        <a:t>3.710(.394)</a:t>
                      </a:r>
                      <a:endParaRPr kumimoji="0" lang="en-US" sz="1500" kern="1200" dirty="0">
                        <a:solidFill>
                          <a:srgbClr val="00FFFF"/>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88.835</a:t>
                      </a:r>
                      <a:endParaRPr kumimoji="0" lang="en-US" sz="1500" kern="1200" dirty="0">
                        <a:solidFill>
                          <a:srgbClr val="00FFFF"/>
                        </a:solidFill>
                        <a:latin typeface="+mn-lt"/>
                        <a:ea typeface="+mn-ea"/>
                        <a:cs typeface="+mn-cs"/>
                      </a:endParaRPr>
                    </a:p>
                  </a:txBody>
                  <a:tcPr marL="19050" marR="19050" marT="19050" marB="19050" anchor="ctr"/>
                </a:tc>
                <a:tc>
                  <a:txBody>
                    <a:bodyPr/>
                    <a:lstStyle/>
                    <a:p>
                      <a:pPr marL="38100" marR="38100" algn="ctr">
                        <a:lnSpc>
                          <a:spcPct val="115000"/>
                        </a:lnSpc>
                        <a:spcBef>
                          <a:spcPts val="0"/>
                        </a:spcBef>
                        <a:spcAft>
                          <a:spcPts val="0"/>
                        </a:spcAft>
                      </a:pPr>
                      <a:r>
                        <a:rPr kumimoji="0" lang="en-US" sz="1500" kern="1200" dirty="0">
                          <a:solidFill>
                            <a:srgbClr val="00FFFF"/>
                          </a:solidFill>
                        </a:rPr>
                        <a:t>.0001**</a:t>
                      </a:r>
                      <a:endParaRPr kumimoji="0" lang="en-US" sz="1500" kern="1200" dirty="0">
                        <a:solidFill>
                          <a:srgbClr val="00FFFF"/>
                        </a:solidFill>
                        <a:latin typeface="+mn-lt"/>
                        <a:ea typeface="+mn-ea"/>
                        <a:cs typeface="+mn-cs"/>
                      </a:endParaRPr>
                    </a:p>
                  </a:txBody>
                  <a:tcPr marL="19050" marR="19050" marT="19050" marB="19050" anchor="ctr"/>
                </a:tc>
              </a:tr>
            </a:tbl>
          </a:graphicData>
        </a:graphic>
      </p:graphicFrame>
      <p:sp>
        <p:nvSpPr>
          <p:cNvPr id="5" name="Rectangle 4"/>
          <p:cNvSpPr/>
          <p:nvPr/>
        </p:nvSpPr>
        <p:spPr>
          <a:xfrm>
            <a:off x="457200" y="5715000"/>
            <a:ext cx="1191352" cy="307777"/>
          </a:xfrm>
          <a:prstGeom prst="rect">
            <a:avLst/>
          </a:prstGeom>
        </p:spPr>
        <p:txBody>
          <a:bodyPr wrap="none">
            <a:spAutoFit/>
          </a:bodyPr>
          <a:lstStyle/>
          <a:p>
            <a:r>
              <a:rPr lang="en-US" sz="1400" b="1" dirty="0" err="1" smtClean="0"/>
              <a:t>d.f</a:t>
            </a:r>
            <a:r>
              <a:rPr lang="en-US" sz="1400" b="1" dirty="0" smtClean="0"/>
              <a:t>= 1 for all</a:t>
            </a:r>
            <a:endParaRPr lang="en-US" sz="14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FFFF00"/>
                </a:solidFill>
              </a:rPr>
              <a:t>Overall financial burden </a:t>
            </a:r>
            <a:endParaRPr lang="en-US" sz="4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641709069"/>
              </p:ext>
            </p:extLst>
          </p:nvPr>
        </p:nvGraphicFramePr>
        <p:xfrm>
          <a:off x="228600" y="1676400"/>
          <a:ext cx="8637516" cy="4493344"/>
        </p:xfrm>
        <a:graphic>
          <a:graphicData uri="http://schemas.openxmlformats.org/drawingml/2006/table">
            <a:tbl>
              <a:tblPr firstRow="1" bandRow="1">
                <a:tableStyleId>{5940675A-B579-460E-94D1-54222C63F5DA}</a:tableStyleId>
              </a:tblPr>
              <a:tblGrid>
                <a:gridCol w="1371600"/>
                <a:gridCol w="2764472"/>
                <a:gridCol w="2340928"/>
                <a:gridCol w="2160516"/>
              </a:tblGrid>
              <a:tr h="652864">
                <a:tc gridSpan="2">
                  <a:txBody>
                    <a:bodyPr/>
                    <a:lstStyle/>
                    <a:p>
                      <a:pPr marL="38100" marR="38100" algn="ctr">
                        <a:lnSpc>
                          <a:spcPct val="115000"/>
                        </a:lnSpc>
                        <a:spcBef>
                          <a:spcPts val="0"/>
                        </a:spcBef>
                        <a:spcAft>
                          <a:spcPts val="0"/>
                        </a:spcAft>
                      </a:pPr>
                      <a:r>
                        <a:rPr lang="en-US" sz="1800" kern="1200" dirty="0">
                          <a:solidFill>
                            <a:schemeClr val="tx1"/>
                          </a:solidFill>
                        </a:rPr>
                        <a:t>Distribution of cost</a:t>
                      </a:r>
                      <a:endParaRPr lang="en-US" sz="1800" kern="1200" dirty="0">
                        <a:solidFill>
                          <a:schemeClr val="tx1"/>
                        </a:solidFill>
                        <a:latin typeface="+mn-lt"/>
                        <a:ea typeface="+mn-ea"/>
                        <a:cs typeface="+mn-cs"/>
                      </a:endParaRPr>
                    </a:p>
                  </a:txBody>
                  <a:tcPr marL="68580" marR="68580" marT="0" marB="0" anchor="ctr"/>
                </a:tc>
                <a:tc hMerge="1">
                  <a:txBody>
                    <a:bodyPr/>
                    <a:lstStyle/>
                    <a:p>
                      <a:endParaRPr lang="en-US"/>
                    </a:p>
                  </a:txBody>
                  <a:tcPr/>
                </a:tc>
                <a:tc>
                  <a:txBody>
                    <a:bodyPr/>
                    <a:lstStyle/>
                    <a:p>
                      <a:pPr marL="38100" marR="38100" algn="ctr">
                        <a:lnSpc>
                          <a:spcPct val="115000"/>
                        </a:lnSpc>
                        <a:spcBef>
                          <a:spcPts val="0"/>
                        </a:spcBef>
                        <a:spcAft>
                          <a:spcPts val="0"/>
                        </a:spcAft>
                      </a:pPr>
                      <a:r>
                        <a:rPr lang="en-US" sz="1800" kern="1200" dirty="0">
                          <a:solidFill>
                            <a:schemeClr val="tx1"/>
                          </a:solidFill>
                        </a:rPr>
                        <a:t>Total amount </a:t>
                      </a:r>
                      <a:r>
                        <a:rPr lang="en-US" sz="1800" kern="1200" dirty="0" smtClean="0">
                          <a:solidFill>
                            <a:schemeClr val="tx1"/>
                          </a:solidFill>
                        </a:rPr>
                        <a:t>(USD/</a:t>
                      </a:r>
                      <a:r>
                        <a:rPr lang="en-US" sz="1800" kern="1200" dirty="0" smtClean="0">
                          <a:solidFill>
                            <a:srgbClr val="00FFFF"/>
                          </a:solidFill>
                          <a:latin typeface="Rupee Foradian" pitchFamily="34" charset="0"/>
                        </a:rPr>
                        <a:t>`</a:t>
                      </a:r>
                      <a:r>
                        <a:rPr lang="en-US" sz="1800" kern="1200" dirty="0" smtClean="0">
                          <a:solidFill>
                            <a:schemeClr val="tx1"/>
                          </a:solidFill>
                        </a:rPr>
                        <a:t>)</a:t>
                      </a:r>
                      <a:endParaRPr lang="en-US" sz="1800" kern="1200" dirty="0">
                        <a:solidFill>
                          <a:schemeClr val="tx1"/>
                        </a:solidFill>
                        <a:latin typeface="+mn-lt"/>
                        <a:ea typeface="+mn-ea"/>
                        <a:cs typeface="+mn-cs"/>
                      </a:endParaRPr>
                    </a:p>
                  </a:txBody>
                  <a:tcPr marL="68580" marR="68580" marT="0" marB="0" anchor="ctr"/>
                </a:tc>
                <a:tc>
                  <a:txBody>
                    <a:bodyPr/>
                    <a:lstStyle/>
                    <a:p>
                      <a:pPr marL="38100" marR="38100" algn="ctr">
                        <a:lnSpc>
                          <a:spcPct val="115000"/>
                        </a:lnSpc>
                        <a:spcBef>
                          <a:spcPts val="0"/>
                        </a:spcBef>
                        <a:spcAft>
                          <a:spcPts val="0"/>
                        </a:spcAft>
                      </a:pPr>
                      <a:r>
                        <a:rPr lang="en-US" sz="1800" kern="1200" dirty="0">
                          <a:solidFill>
                            <a:schemeClr val="tx1"/>
                          </a:solidFill>
                        </a:rPr>
                        <a:t>Average cost per </a:t>
                      </a:r>
                      <a:r>
                        <a:rPr lang="en-US" sz="1800" kern="1200" dirty="0" smtClean="0">
                          <a:solidFill>
                            <a:schemeClr val="tx1"/>
                          </a:solidFill>
                        </a:rPr>
                        <a:t>victim (USD/</a:t>
                      </a:r>
                      <a:r>
                        <a:rPr lang="en-US" sz="1800" kern="1200" dirty="0" smtClean="0">
                          <a:solidFill>
                            <a:srgbClr val="00FFFF"/>
                          </a:solidFill>
                          <a:latin typeface="Rupee Foradian" pitchFamily="34" charset="0"/>
                        </a:rPr>
                        <a:t>`</a:t>
                      </a:r>
                      <a:r>
                        <a:rPr lang="en-US" sz="1800" kern="1200" dirty="0" smtClean="0">
                          <a:solidFill>
                            <a:schemeClr val="tx1"/>
                          </a:solidFill>
                        </a:rPr>
                        <a:t>)</a:t>
                      </a:r>
                      <a:endParaRPr lang="en-US" sz="1800" kern="1200" dirty="0">
                        <a:solidFill>
                          <a:schemeClr val="tx1"/>
                        </a:solidFill>
                        <a:latin typeface="+mn-lt"/>
                        <a:ea typeface="+mn-ea"/>
                        <a:cs typeface="+mn-cs"/>
                      </a:endParaRPr>
                    </a:p>
                  </a:txBody>
                  <a:tcPr marL="68580" marR="68580" marT="0" marB="0" anchor="ctr"/>
                </a:tc>
              </a:tr>
              <a:tr h="553485">
                <a:tc gridSpan="2">
                  <a:txBody>
                    <a:bodyPr/>
                    <a:lstStyle/>
                    <a:p>
                      <a:pPr marL="38100" marR="38100" algn="l">
                        <a:lnSpc>
                          <a:spcPct val="115000"/>
                        </a:lnSpc>
                        <a:spcBef>
                          <a:spcPts val="0"/>
                        </a:spcBef>
                        <a:spcAft>
                          <a:spcPts val="0"/>
                        </a:spcAft>
                      </a:pPr>
                      <a:r>
                        <a:rPr lang="en-US" sz="1800" kern="1200" dirty="0" smtClean="0">
                          <a:solidFill>
                            <a:schemeClr val="tx1"/>
                          </a:solidFill>
                        </a:rPr>
                        <a:t>    Dir</a:t>
                      </a:r>
                      <a:r>
                        <a:rPr kumimoji="0" lang="en-US" sz="1800" kern="1200" dirty="0" smtClean="0">
                          <a:solidFill>
                            <a:schemeClr val="tx1"/>
                          </a:solidFill>
                        </a:rPr>
                        <a:t>ec</a:t>
                      </a:r>
                      <a:r>
                        <a:rPr lang="en-US" sz="1800" kern="1200" dirty="0" smtClean="0">
                          <a:solidFill>
                            <a:schemeClr val="tx1"/>
                          </a:solidFill>
                        </a:rPr>
                        <a:t>t </a:t>
                      </a:r>
                      <a:r>
                        <a:rPr lang="en-US" sz="1800" kern="1200" dirty="0">
                          <a:solidFill>
                            <a:schemeClr val="tx1"/>
                          </a:solidFill>
                        </a:rPr>
                        <a:t>Cost</a:t>
                      </a:r>
                      <a:endParaRPr lang="en-US" sz="1800" b="1" kern="1200" dirty="0">
                        <a:solidFill>
                          <a:schemeClr val="tx1"/>
                        </a:solidFill>
                        <a:latin typeface="+mn-lt"/>
                        <a:ea typeface="+mn-ea"/>
                        <a:cs typeface="+mn-cs"/>
                      </a:endParaRPr>
                    </a:p>
                  </a:txBody>
                  <a:tcPr marL="68580" marR="68580" marT="0" marB="0" anchor="ctr"/>
                </a:tc>
                <a:tc hMerge="1">
                  <a:txBody>
                    <a:bodyPr/>
                    <a:lstStyle/>
                    <a:p>
                      <a:endParaRPr lang="en-US"/>
                    </a:p>
                  </a:txBody>
                  <a:tcPr/>
                </a:tc>
                <a:tc>
                  <a:txBody>
                    <a:bodyPr/>
                    <a:lstStyle/>
                    <a:p>
                      <a:pPr marL="38100" marR="38100" algn="ctr">
                        <a:lnSpc>
                          <a:spcPct val="115000"/>
                        </a:lnSpc>
                        <a:spcBef>
                          <a:spcPts val="0"/>
                        </a:spcBef>
                        <a:spcAft>
                          <a:spcPts val="0"/>
                        </a:spcAft>
                      </a:pPr>
                      <a:r>
                        <a:rPr lang="en-US" sz="1800" kern="1200" dirty="0" smtClean="0">
                          <a:solidFill>
                            <a:srgbClr val="FFFF00"/>
                          </a:solidFill>
                        </a:rPr>
                        <a:t>$ - 82,377.65</a:t>
                      </a:r>
                      <a:endParaRPr lang="en-US" sz="1800" kern="1200" dirty="0" smtClean="0">
                        <a:solidFill>
                          <a:srgbClr val="00FFFF"/>
                        </a:solidFill>
                      </a:endParaRPr>
                    </a:p>
                    <a:p>
                      <a:pPr marL="38100" marR="38100" indent="0" algn="ctr" defTabSz="914400" rtl="0" eaLnBrk="1" fontAlgn="auto" latinLnBrk="0" hangingPunct="1">
                        <a:lnSpc>
                          <a:spcPct val="115000"/>
                        </a:lnSpc>
                        <a:spcBef>
                          <a:spcPts val="0"/>
                        </a:spcBef>
                        <a:spcAft>
                          <a:spcPts val="0"/>
                        </a:spcAft>
                        <a:buClrTx/>
                        <a:buSzTx/>
                        <a:buFontTx/>
                        <a:buNone/>
                        <a:tabLst/>
                        <a:defRPr/>
                      </a:pPr>
                      <a:r>
                        <a:rPr lang="en-US" sz="1800" kern="1200" dirty="0" smtClean="0">
                          <a:solidFill>
                            <a:srgbClr val="00FFFF"/>
                          </a:solidFill>
                          <a:latin typeface="Rupee Foradian" pitchFamily="34" charset="0"/>
                        </a:rPr>
                        <a:t>`</a:t>
                      </a:r>
                      <a:r>
                        <a:rPr lang="en-US" sz="1800" kern="1200" dirty="0" smtClean="0">
                          <a:solidFill>
                            <a:srgbClr val="00FFFF"/>
                          </a:solidFill>
                        </a:rPr>
                        <a:t>-51,89,792.00</a:t>
                      </a:r>
                      <a:endParaRPr lang="en-US" sz="1800" kern="1200" dirty="0">
                        <a:solidFill>
                          <a:srgbClr val="00FFFF"/>
                        </a:solidFill>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US" sz="1800" kern="1200" dirty="0" smtClean="0">
                          <a:solidFill>
                            <a:srgbClr val="FFFF00"/>
                          </a:solidFill>
                        </a:rPr>
                        <a:t>$-</a:t>
                      </a:r>
                      <a:r>
                        <a:rPr lang="en-US" sz="1800" kern="1200" baseline="0" dirty="0" smtClean="0">
                          <a:solidFill>
                            <a:srgbClr val="FFFF00"/>
                          </a:solidFill>
                        </a:rPr>
                        <a:t>  </a:t>
                      </a:r>
                      <a:r>
                        <a:rPr lang="en-US" sz="1800" kern="1200" dirty="0" smtClean="0">
                          <a:solidFill>
                            <a:srgbClr val="FFFF00"/>
                          </a:solidFill>
                        </a:rPr>
                        <a:t>74.97</a:t>
                      </a:r>
                    </a:p>
                    <a:p>
                      <a:pPr marL="0" marR="0" algn="ctr">
                        <a:lnSpc>
                          <a:spcPct val="115000"/>
                        </a:lnSpc>
                        <a:spcBef>
                          <a:spcPts val="0"/>
                        </a:spcBef>
                        <a:spcAft>
                          <a:spcPts val="0"/>
                        </a:spcAft>
                      </a:pPr>
                      <a:r>
                        <a:rPr lang="en-US" sz="1800" kern="1200" dirty="0" smtClean="0">
                          <a:solidFill>
                            <a:srgbClr val="00FFFF"/>
                          </a:solidFill>
                          <a:latin typeface="Rupee Foradian" pitchFamily="34" charset="0"/>
                        </a:rPr>
                        <a:t>`</a:t>
                      </a:r>
                      <a:r>
                        <a:rPr lang="en-US" sz="1800" kern="1200" dirty="0" smtClean="0">
                          <a:solidFill>
                            <a:srgbClr val="00FFFF"/>
                          </a:solidFill>
                        </a:rPr>
                        <a:t>-</a:t>
                      </a:r>
                      <a:r>
                        <a:rPr lang="en-US" sz="1800" kern="1200" baseline="0" dirty="0" smtClean="0">
                          <a:solidFill>
                            <a:srgbClr val="00FFFF"/>
                          </a:solidFill>
                        </a:rPr>
                        <a:t> </a:t>
                      </a:r>
                      <a:r>
                        <a:rPr lang="en-US" sz="1800" kern="1200" dirty="0" smtClean="0">
                          <a:solidFill>
                            <a:srgbClr val="00FFFF"/>
                          </a:solidFill>
                        </a:rPr>
                        <a:t>4,722.29</a:t>
                      </a:r>
                      <a:endParaRPr lang="en-US" sz="1800" kern="1200" dirty="0">
                        <a:solidFill>
                          <a:srgbClr val="00FFFF"/>
                        </a:solidFill>
                        <a:latin typeface="+mn-lt"/>
                        <a:ea typeface="+mn-ea"/>
                        <a:cs typeface="+mn-cs"/>
                      </a:endParaRPr>
                    </a:p>
                  </a:txBody>
                  <a:tcPr marL="68580" marR="68580" marT="0" marB="0" anchor="b"/>
                </a:tc>
              </a:tr>
              <a:tr h="553485">
                <a:tc gridSpan="2">
                  <a:txBody>
                    <a:bodyPr/>
                    <a:lstStyle/>
                    <a:p>
                      <a:pPr marL="38100" marR="38100" algn="l">
                        <a:lnSpc>
                          <a:spcPct val="115000"/>
                        </a:lnSpc>
                        <a:spcBef>
                          <a:spcPts val="0"/>
                        </a:spcBef>
                        <a:spcAft>
                          <a:spcPts val="0"/>
                        </a:spcAft>
                      </a:pPr>
                      <a:r>
                        <a:rPr kumimoji="0" lang="en-US" sz="1800" kern="1200" dirty="0" smtClean="0">
                          <a:solidFill>
                            <a:schemeClr val="tx1"/>
                          </a:solidFill>
                        </a:rPr>
                        <a:t>    Indirect</a:t>
                      </a:r>
                      <a:r>
                        <a:rPr lang="en-US" sz="1800" kern="1200" dirty="0" smtClean="0">
                          <a:solidFill>
                            <a:schemeClr val="tx1"/>
                          </a:solidFill>
                        </a:rPr>
                        <a:t> </a:t>
                      </a:r>
                      <a:r>
                        <a:rPr lang="en-US" sz="1800" kern="1200" dirty="0">
                          <a:solidFill>
                            <a:schemeClr val="tx1"/>
                          </a:solidFill>
                        </a:rPr>
                        <a:t>Cost</a:t>
                      </a:r>
                      <a:endParaRPr lang="en-US" sz="1800" b="1" kern="1200" dirty="0">
                        <a:solidFill>
                          <a:schemeClr val="tx1"/>
                        </a:solidFill>
                        <a:latin typeface="+mn-lt"/>
                        <a:ea typeface="+mn-ea"/>
                        <a:cs typeface="+mn-cs"/>
                      </a:endParaRPr>
                    </a:p>
                  </a:txBody>
                  <a:tcPr marL="68580" marR="68580" marT="0" marB="0" anchor="ctr"/>
                </a:tc>
                <a:tc hMerge="1">
                  <a:txBody>
                    <a:bodyPr/>
                    <a:lstStyle/>
                    <a:p>
                      <a:endParaRPr lang="en-US"/>
                    </a:p>
                  </a:txBody>
                  <a:tcPr/>
                </a:tc>
                <a:tc>
                  <a:txBody>
                    <a:bodyPr/>
                    <a:lstStyle/>
                    <a:p>
                      <a:pPr marL="38100" marR="38100" algn="ctr">
                        <a:lnSpc>
                          <a:spcPct val="115000"/>
                        </a:lnSpc>
                        <a:spcBef>
                          <a:spcPts val="0"/>
                        </a:spcBef>
                        <a:spcAft>
                          <a:spcPts val="0"/>
                        </a:spcAft>
                      </a:pPr>
                      <a:r>
                        <a:rPr lang="en-US" sz="1800" kern="1200" dirty="0" smtClean="0">
                          <a:solidFill>
                            <a:srgbClr val="FFFF00"/>
                          </a:solidFill>
                        </a:rPr>
                        <a:t>$-  13,391.03</a:t>
                      </a:r>
                    </a:p>
                    <a:p>
                      <a:pPr marL="38100" marR="38100" algn="ctr">
                        <a:lnSpc>
                          <a:spcPct val="115000"/>
                        </a:lnSpc>
                        <a:spcBef>
                          <a:spcPts val="0"/>
                        </a:spcBef>
                        <a:spcAft>
                          <a:spcPts val="0"/>
                        </a:spcAft>
                      </a:pPr>
                      <a:r>
                        <a:rPr lang="en-US" sz="1800" kern="1200" dirty="0" smtClean="0">
                          <a:solidFill>
                            <a:srgbClr val="00FFFF"/>
                          </a:solidFill>
                          <a:latin typeface="Rupee Foradian" pitchFamily="34" charset="0"/>
                        </a:rPr>
                        <a:t>`</a:t>
                      </a:r>
                      <a:r>
                        <a:rPr lang="en-US" sz="1800" kern="1200" dirty="0" smtClean="0">
                          <a:solidFill>
                            <a:srgbClr val="00FFFF"/>
                          </a:solidFill>
                        </a:rPr>
                        <a:t>-8,43,635.00</a:t>
                      </a:r>
                      <a:endParaRPr lang="en-US" sz="1800" kern="1200" dirty="0">
                        <a:solidFill>
                          <a:srgbClr val="00FFFF"/>
                        </a:solidFill>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US" sz="1800" kern="1200" dirty="0" smtClean="0">
                          <a:solidFill>
                            <a:srgbClr val="FFFF00"/>
                          </a:solidFill>
                        </a:rPr>
                        <a:t>$-     11.90</a:t>
                      </a:r>
                    </a:p>
                    <a:p>
                      <a:pPr marL="0" marR="0" algn="ctr">
                        <a:lnSpc>
                          <a:spcPct val="115000"/>
                        </a:lnSpc>
                        <a:spcBef>
                          <a:spcPts val="0"/>
                        </a:spcBef>
                        <a:spcAft>
                          <a:spcPts val="0"/>
                        </a:spcAft>
                      </a:pPr>
                      <a:r>
                        <a:rPr lang="en-US" sz="1800" kern="1200" dirty="0" smtClean="0">
                          <a:solidFill>
                            <a:srgbClr val="00FFFF"/>
                          </a:solidFill>
                          <a:latin typeface="Rupee Foradian" pitchFamily="34" charset="0"/>
                        </a:rPr>
                        <a:t>`</a:t>
                      </a:r>
                      <a:r>
                        <a:rPr lang="en-US" sz="1800" kern="1200" dirty="0" smtClean="0">
                          <a:solidFill>
                            <a:srgbClr val="00FFFF"/>
                          </a:solidFill>
                        </a:rPr>
                        <a:t>-749.23</a:t>
                      </a:r>
                      <a:endParaRPr lang="en-US" sz="1800" kern="1200" dirty="0">
                        <a:solidFill>
                          <a:srgbClr val="00FFFF"/>
                        </a:solidFill>
                        <a:latin typeface="+mn-lt"/>
                        <a:ea typeface="+mn-ea"/>
                        <a:cs typeface="+mn-cs"/>
                      </a:endParaRPr>
                    </a:p>
                  </a:txBody>
                  <a:tcPr marL="68580" marR="68580" marT="0" marB="0" anchor="b"/>
                </a:tc>
              </a:tr>
              <a:tr h="553485">
                <a:tc gridSpan="2">
                  <a:txBody>
                    <a:bodyPr/>
                    <a:lstStyle/>
                    <a:p>
                      <a:pPr marL="38100" marR="38100" algn="l">
                        <a:lnSpc>
                          <a:spcPct val="115000"/>
                        </a:lnSpc>
                        <a:spcBef>
                          <a:spcPts val="0"/>
                        </a:spcBef>
                        <a:spcAft>
                          <a:spcPts val="0"/>
                        </a:spcAft>
                      </a:pPr>
                      <a:r>
                        <a:rPr kumimoji="0" lang="en-US" sz="1800" kern="1200" dirty="0" smtClean="0">
                          <a:solidFill>
                            <a:schemeClr val="tx1"/>
                          </a:solidFill>
                        </a:rPr>
                        <a:t>    Morbidity</a:t>
                      </a:r>
                      <a:r>
                        <a:rPr lang="en-US" sz="1800" kern="1200" dirty="0" smtClean="0">
                          <a:solidFill>
                            <a:schemeClr val="tx1"/>
                          </a:solidFill>
                        </a:rPr>
                        <a:t> </a:t>
                      </a:r>
                      <a:r>
                        <a:rPr lang="en-US" sz="1800" kern="1200" dirty="0">
                          <a:solidFill>
                            <a:schemeClr val="tx1"/>
                          </a:solidFill>
                        </a:rPr>
                        <a:t>Cost</a:t>
                      </a:r>
                      <a:endParaRPr lang="en-US" sz="1800" b="1" kern="1200" dirty="0">
                        <a:solidFill>
                          <a:schemeClr val="tx1"/>
                        </a:solidFill>
                        <a:latin typeface="+mn-lt"/>
                        <a:ea typeface="+mn-ea"/>
                        <a:cs typeface="+mn-cs"/>
                      </a:endParaRPr>
                    </a:p>
                  </a:txBody>
                  <a:tcPr marL="68580" marR="68580" marT="0" marB="0" anchor="ctr"/>
                </a:tc>
                <a:tc hMerge="1">
                  <a:txBody>
                    <a:bodyPr/>
                    <a:lstStyle/>
                    <a:p>
                      <a:endParaRPr lang="en-US"/>
                    </a:p>
                  </a:txBody>
                  <a:tcPr/>
                </a:tc>
                <a:tc>
                  <a:txBody>
                    <a:bodyPr/>
                    <a:lstStyle/>
                    <a:p>
                      <a:pPr marL="38100" marR="38100" algn="ctr">
                        <a:lnSpc>
                          <a:spcPct val="115000"/>
                        </a:lnSpc>
                        <a:spcBef>
                          <a:spcPts val="0"/>
                        </a:spcBef>
                        <a:spcAft>
                          <a:spcPts val="0"/>
                        </a:spcAft>
                      </a:pPr>
                      <a:r>
                        <a:rPr lang="en-US" sz="1800" kern="1200" dirty="0" smtClean="0">
                          <a:solidFill>
                            <a:srgbClr val="FFFF00"/>
                          </a:solidFill>
                        </a:rPr>
                        <a:t>$-94,883.98</a:t>
                      </a:r>
                    </a:p>
                    <a:p>
                      <a:pPr marL="38100" marR="38100" algn="ctr">
                        <a:lnSpc>
                          <a:spcPct val="115000"/>
                        </a:lnSpc>
                        <a:spcBef>
                          <a:spcPts val="0"/>
                        </a:spcBef>
                        <a:spcAft>
                          <a:spcPts val="0"/>
                        </a:spcAft>
                      </a:pPr>
                      <a:r>
                        <a:rPr lang="en-US" sz="1800" kern="1200" dirty="0" smtClean="0">
                          <a:solidFill>
                            <a:srgbClr val="00FFFF"/>
                          </a:solidFill>
                          <a:latin typeface="Rupee Foradian" pitchFamily="34" charset="0"/>
                        </a:rPr>
                        <a:t>`</a:t>
                      </a:r>
                      <a:r>
                        <a:rPr lang="en-US" sz="1800" kern="1200" dirty="0" smtClean="0">
                          <a:solidFill>
                            <a:srgbClr val="00FFFF"/>
                          </a:solidFill>
                        </a:rPr>
                        <a:t>-59,77,690.88</a:t>
                      </a:r>
                      <a:endParaRPr lang="en-US" sz="1800" kern="1200" dirty="0">
                        <a:solidFill>
                          <a:srgbClr val="00FFFF"/>
                        </a:solidFill>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US" sz="1800" kern="1200" dirty="0" smtClean="0">
                          <a:solidFill>
                            <a:srgbClr val="FFFF00"/>
                          </a:solidFill>
                        </a:rPr>
                        <a:t>$-  100.14</a:t>
                      </a:r>
                    </a:p>
                    <a:p>
                      <a:pPr marL="0" marR="0" algn="ctr">
                        <a:lnSpc>
                          <a:spcPct val="115000"/>
                        </a:lnSpc>
                        <a:spcBef>
                          <a:spcPts val="0"/>
                        </a:spcBef>
                        <a:spcAft>
                          <a:spcPts val="0"/>
                        </a:spcAft>
                      </a:pPr>
                      <a:r>
                        <a:rPr lang="en-US" sz="1800" kern="1200" dirty="0" smtClean="0">
                          <a:solidFill>
                            <a:srgbClr val="00FFFF"/>
                          </a:solidFill>
                          <a:latin typeface="Rupee Foradian" pitchFamily="34" charset="0"/>
                        </a:rPr>
                        <a:t>`</a:t>
                      </a:r>
                      <a:r>
                        <a:rPr lang="en-US" sz="1800" kern="1200" dirty="0" smtClean="0">
                          <a:solidFill>
                            <a:srgbClr val="00FFFF"/>
                          </a:solidFill>
                        </a:rPr>
                        <a:t>-5,308.78</a:t>
                      </a:r>
                      <a:endParaRPr lang="en-US" sz="1800" kern="1200" dirty="0">
                        <a:solidFill>
                          <a:srgbClr val="00FFFF"/>
                        </a:solidFill>
                        <a:latin typeface="+mn-lt"/>
                        <a:ea typeface="+mn-ea"/>
                        <a:cs typeface="+mn-cs"/>
                      </a:endParaRPr>
                    </a:p>
                  </a:txBody>
                  <a:tcPr marL="68580" marR="68580" marT="0" marB="0" anchor="b"/>
                </a:tc>
              </a:tr>
              <a:tr h="582281">
                <a:tc rowSpan="2">
                  <a:txBody>
                    <a:bodyPr/>
                    <a:lstStyle/>
                    <a:p>
                      <a:pPr marL="38100" marR="38100" algn="ctr">
                        <a:lnSpc>
                          <a:spcPct val="115000"/>
                        </a:lnSpc>
                        <a:spcBef>
                          <a:spcPts val="0"/>
                        </a:spcBef>
                        <a:spcAft>
                          <a:spcPts val="0"/>
                        </a:spcAft>
                      </a:pPr>
                      <a:r>
                        <a:rPr lang="en-US" sz="1800" kern="1200" dirty="0" smtClean="0">
                          <a:solidFill>
                            <a:schemeClr val="tx1"/>
                          </a:solidFill>
                        </a:rPr>
                        <a:t>Mortality Cost</a:t>
                      </a:r>
                      <a:endParaRPr lang="en-US" sz="1800" b="1" kern="1200" dirty="0">
                        <a:solidFill>
                          <a:schemeClr val="tx1"/>
                        </a:solidFill>
                        <a:latin typeface="+mn-lt"/>
                        <a:ea typeface="+mn-ea"/>
                        <a:cs typeface="+mn-cs"/>
                      </a:endParaRPr>
                    </a:p>
                  </a:txBody>
                  <a:tcPr marL="68580" marR="68580" marT="0" marB="0" anchor="ctr"/>
                </a:tc>
                <a:tc>
                  <a:txBody>
                    <a:bodyPr/>
                    <a:lstStyle/>
                    <a:p>
                      <a:pPr marL="38100" marR="38100" algn="ctr">
                        <a:lnSpc>
                          <a:spcPct val="115000"/>
                        </a:lnSpc>
                        <a:spcBef>
                          <a:spcPts val="0"/>
                        </a:spcBef>
                        <a:spcAft>
                          <a:spcPts val="0"/>
                        </a:spcAft>
                      </a:pPr>
                      <a:r>
                        <a:rPr lang="en-US" sz="1400" kern="1200" dirty="0" smtClean="0">
                          <a:solidFill>
                            <a:schemeClr val="tx1"/>
                          </a:solidFill>
                        </a:rPr>
                        <a:t>Crem</a:t>
                      </a:r>
                      <a:r>
                        <a:rPr kumimoji="0" lang="en-US" sz="1400" kern="1200" dirty="0" smtClean="0">
                          <a:solidFill>
                            <a:schemeClr val="tx1"/>
                          </a:solidFill>
                        </a:rPr>
                        <a:t>ati</a:t>
                      </a:r>
                      <a:r>
                        <a:rPr lang="en-US" sz="1400" kern="1200" dirty="0" smtClean="0">
                          <a:solidFill>
                            <a:schemeClr val="tx1"/>
                          </a:solidFill>
                        </a:rPr>
                        <a:t>on  Ceremony Expenses</a:t>
                      </a:r>
                      <a:endParaRPr lang="en-US" sz="1400" b="1" kern="1200" dirty="0">
                        <a:solidFill>
                          <a:schemeClr val="tx1"/>
                        </a:solidFill>
                        <a:latin typeface="+mn-lt"/>
                        <a:ea typeface="+mn-ea"/>
                        <a:cs typeface="+mn-cs"/>
                      </a:endParaRPr>
                    </a:p>
                  </a:txBody>
                  <a:tcPr marL="68580" marR="68580" marT="0" marB="0" anchor="ctr"/>
                </a:tc>
                <a:tc>
                  <a:txBody>
                    <a:bodyPr/>
                    <a:lstStyle/>
                    <a:p>
                      <a:pPr marL="38100" marR="38100" algn="ctr">
                        <a:lnSpc>
                          <a:spcPct val="115000"/>
                        </a:lnSpc>
                        <a:spcBef>
                          <a:spcPts val="0"/>
                        </a:spcBef>
                        <a:spcAft>
                          <a:spcPts val="0"/>
                        </a:spcAft>
                      </a:pPr>
                      <a:r>
                        <a:rPr lang="en-US" sz="1800" kern="1200" dirty="0" smtClean="0">
                          <a:solidFill>
                            <a:srgbClr val="FFFF00"/>
                          </a:solidFill>
                        </a:rPr>
                        <a:t>$-63,784.79</a:t>
                      </a:r>
                    </a:p>
                    <a:p>
                      <a:pPr marL="38100" marR="38100" algn="ctr">
                        <a:lnSpc>
                          <a:spcPct val="115000"/>
                        </a:lnSpc>
                        <a:spcBef>
                          <a:spcPts val="0"/>
                        </a:spcBef>
                        <a:spcAft>
                          <a:spcPts val="0"/>
                        </a:spcAft>
                      </a:pPr>
                      <a:r>
                        <a:rPr lang="en-US" sz="1800" kern="1200" dirty="0" smtClean="0">
                          <a:solidFill>
                            <a:srgbClr val="00FFFF"/>
                          </a:solidFill>
                          <a:latin typeface="Rupee Foradian" pitchFamily="34" charset="0"/>
                        </a:rPr>
                        <a:t>`</a:t>
                      </a:r>
                      <a:r>
                        <a:rPr lang="en-US" sz="1800" kern="1200" dirty="0" smtClean="0">
                          <a:solidFill>
                            <a:srgbClr val="00FFFF"/>
                          </a:solidFill>
                        </a:rPr>
                        <a:t>-40,18,441.60</a:t>
                      </a:r>
                      <a:endParaRPr lang="en-US" sz="1800" kern="1200" dirty="0">
                        <a:solidFill>
                          <a:srgbClr val="00FFFF"/>
                        </a:solidFill>
                        <a:latin typeface="+mn-lt"/>
                        <a:ea typeface="+mn-ea"/>
                        <a:cs typeface="+mn-cs"/>
                      </a:endParaRPr>
                    </a:p>
                  </a:txBody>
                  <a:tcPr marL="68580" marR="68580" marT="0" marB="0" anchor="ctr"/>
                </a:tc>
                <a:tc>
                  <a:txBody>
                    <a:bodyPr/>
                    <a:lstStyle/>
                    <a:p>
                      <a:pPr marL="38100" marR="38100" algn="ctr">
                        <a:lnSpc>
                          <a:spcPct val="115000"/>
                        </a:lnSpc>
                        <a:spcBef>
                          <a:spcPts val="0"/>
                        </a:spcBef>
                        <a:spcAft>
                          <a:spcPts val="0"/>
                        </a:spcAft>
                      </a:pPr>
                      <a:r>
                        <a:rPr lang="en-US" sz="1800" kern="1200" dirty="0" smtClean="0">
                          <a:solidFill>
                            <a:srgbClr val="FFFF00"/>
                          </a:solidFill>
                        </a:rPr>
                        <a:t>$-759.34</a:t>
                      </a:r>
                    </a:p>
                    <a:p>
                      <a:pPr marL="38100" marR="38100" algn="ctr">
                        <a:lnSpc>
                          <a:spcPct val="115000"/>
                        </a:lnSpc>
                        <a:spcBef>
                          <a:spcPts val="0"/>
                        </a:spcBef>
                        <a:spcAft>
                          <a:spcPts val="0"/>
                        </a:spcAft>
                      </a:pPr>
                      <a:r>
                        <a:rPr lang="en-US" sz="1800" kern="1200" dirty="0" smtClean="0">
                          <a:solidFill>
                            <a:srgbClr val="00FFFF"/>
                          </a:solidFill>
                          <a:latin typeface="Rupee Foradian" pitchFamily="34" charset="0"/>
                        </a:rPr>
                        <a:t>`</a:t>
                      </a:r>
                      <a:r>
                        <a:rPr lang="en-US" sz="1800" kern="1200" dirty="0" smtClean="0">
                          <a:solidFill>
                            <a:srgbClr val="00FFFF"/>
                          </a:solidFill>
                        </a:rPr>
                        <a:t>-47,838.59</a:t>
                      </a:r>
                      <a:endParaRPr lang="en-US" sz="1800" kern="1200" dirty="0">
                        <a:solidFill>
                          <a:srgbClr val="00FFFF"/>
                        </a:solidFill>
                        <a:latin typeface="+mn-lt"/>
                        <a:ea typeface="+mn-ea"/>
                        <a:cs typeface="+mn-cs"/>
                      </a:endParaRPr>
                    </a:p>
                  </a:txBody>
                  <a:tcPr marL="68580" marR="68580" marT="0" marB="0" anchor="ctr"/>
                </a:tc>
              </a:tr>
              <a:tr h="685800">
                <a:tc vMerge="1">
                  <a:txBody>
                    <a:bodyPr/>
                    <a:lstStyle/>
                    <a:p>
                      <a:pPr marL="38100" marR="38100" algn="ctr">
                        <a:lnSpc>
                          <a:spcPct val="115000"/>
                        </a:lnSpc>
                        <a:spcBef>
                          <a:spcPts val="0"/>
                        </a:spcBef>
                        <a:spcAft>
                          <a:spcPts val="0"/>
                        </a:spcAft>
                      </a:pPr>
                      <a:endParaRPr lang="en-US" sz="1800" b="1" kern="1200" dirty="0">
                        <a:solidFill>
                          <a:schemeClr val="dk1"/>
                        </a:solidFill>
                        <a:latin typeface="+mn-lt"/>
                        <a:ea typeface="+mn-ea"/>
                        <a:cs typeface="+mn-cs"/>
                      </a:endParaRPr>
                    </a:p>
                  </a:txBody>
                  <a:tcPr marL="68580" marR="68580" marT="0" marB="0" anchor="ctr"/>
                </a:tc>
                <a:tc>
                  <a:txBody>
                    <a:bodyPr/>
                    <a:lstStyle/>
                    <a:p>
                      <a:pPr marL="38100" marR="38100" algn="ctr">
                        <a:lnSpc>
                          <a:spcPct val="115000"/>
                        </a:lnSpc>
                        <a:spcBef>
                          <a:spcPts val="0"/>
                        </a:spcBef>
                        <a:spcAft>
                          <a:spcPts val="0"/>
                        </a:spcAft>
                      </a:pPr>
                      <a:r>
                        <a:rPr lang="en-US" sz="1400" dirty="0" smtClean="0">
                          <a:solidFill>
                            <a:schemeClr val="tx1"/>
                          </a:solidFill>
                        </a:rPr>
                        <a:t>lost output resulting from premature death</a:t>
                      </a:r>
                      <a:endParaRPr lang="en-US" sz="1400" b="1" kern="1200" dirty="0">
                        <a:solidFill>
                          <a:schemeClr val="tx1"/>
                        </a:solidFill>
                        <a:latin typeface="+mn-lt"/>
                        <a:ea typeface="+mn-ea"/>
                        <a:cs typeface="+mn-cs"/>
                      </a:endParaRPr>
                    </a:p>
                  </a:txBody>
                  <a:tcPr marL="68580" marR="68580" marT="0" marB="0" anchor="ctr"/>
                </a:tc>
                <a:tc>
                  <a:txBody>
                    <a:bodyPr/>
                    <a:lstStyle/>
                    <a:p>
                      <a:pPr marL="38100" marR="38100" algn="ctr">
                        <a:lnSpc>
                          <a:spcPct val="115000"/>
                        </a:lnSpc>
                        <a:spcBef>
                          <a:spcPts val="0"/>
                        </a:spcBef>
                        <a:spcAft>
                          <a:spcPts val="0"/>
                        </a:spcAft>
                      </a:pPr>
                      <a:r>
                        <a:rPr lang="en-US" sz="1800" kern="1200" dirty="0" smtClean="0">
                          <a:solidFill>
                            <a:srgbClr val="FFFF00"/>
                          </a:solidFill>
                        </a:rPr>
                        <a:t>$-  5,441204</a:t>
                      </a:r>
                    </a:p>
                    <a:p>
                      <a:pPr marL="38100" marR="38100" algn="ctr">
                        <a:lnSpc>
                          <a:spcPct val="115000"/>
                        </a:lnSpc>
                        <a:spcBef>
                          <a:spcPts val="0"/>
                        </a:spcBef>
                        <a:spcAft>
                          <a:spcPts val="0"/>
                        </a:spcAft>
                      </a:pPr>
                      <a:r>
                        <a:rPr lang="en-US" sz="1800" kern="1200" dirty="0" smtClean="0">
                          <a:solidFill>
                            <a:srgbClr val="00FFFF"/>
                          </a:solidFill>
                          <a:latin typeface="Rupee Foradian" pitchFamily="34" charset="0"/>
                        </a:rPr>
                        <a:t>`</a:t>
                      </a:r>
                      <a:r>
                        <a:rPr lang="en-US" sz="1800" kern="1200" dirty="0" smtClean="0">
                          <a:solidFill>
                            <a:srgbClr val="00FFFF"/>
                          </a:solidFill>
                        </a:rPr>
                        <a:t>- 34,27,95,832.00</a:t>
                      </a:r>
                      <a:endParaRPr lang="en-US" sz="1800" kern="1200" dirty="0">
                        <a:solidFill>
                          <a:srgbClr val="00FFFF"/>
                        </a:solidFill>
                        <a:latin typeface="+mn-lt"/>
                        <a:ea typeface="+mn-ea"/>
                        <a:cs typeface="+mn-cs"/>
                      </a:endParaRPr>
                    </a:p>
                  </a:txBody>
                  <a:tcPr marL="68580" marR="68580" marT="0" marB="0" anchor="ctr"/>
                </a:tc>
                <a:tc>
                  <a:txBody>
                    <a:bodyPr/>
                    <a:lstStyle/>
                    <a:p>
                      <a:pPr marL="38100" marR="38100" algn="ctr">
                        <a:lnSpc>
                          <a:spcPct val="115000"/>
                        </a:lnSpc>
                        <a:spcBef>
                          <a:spcPts val="0"/>
                        </a:spcBef>
                        <a:spcAft>
                          <a:spcPts val="0"/>
                        </a:spcAft>
                      </a:pPr>
                      <a:r>
                        <a:rPr lang="en-US" sz="1800" kern="1200" dirty="0" smtClean="0">
                          <a:solidFill>
                            <a:srgbClr val="FFFF00"/>
                          </a:solidFill>
                        </a:rPr>
                        <a:t>$-64776.23</a:t>
                      </a:r>
                    </a:p>
                    <a:p>
                      <a:pPr marL="38100" marR="38100" algn="ctr">
                        <a:lnSpc>
                          <a:spcPct val="115000"/>
                        </a:lnSpc>
                        <a:spcBef>
                          <a:spcPts val="0"/>
                        </a:spcBef>
                        <a:spcAft>
                          <a:spcPts val="0"/>
                        </a:spcAft>
                      </a:pPr>
                      <a:r>
                        <a:rPr lang="en-US" sz="1800" kern="1200" dirty="0" smtClean="0">
                          <a:solidFill>
                            <a:srgbClr val="00FFFF"/>
                          </a:solidFill>
                          <a:latin typeface="Rupee Foradian" pitchFamily="34" charset="0"/>
                        </a:rPr>
                        <a:t>`</a:t>
                      </a:r>
                      <a:r>
                        <a:rPr lang="en-US" sz="1800" kern="1200" dirty="0" smtClean="0">
                          <a:solidFill>
                            <a:srgbClr val="00FFFF"/>
                          </a:solidFill>
                        </a:rPr>
                        <a:t>-40,80,902.76</a:t>
                      </a:r>
                      <a:endParaRPr lang="en-US" sz="1800" kern="1200" dirty="0">
                        <a:solidFill>
                          <a:srgbClr val="00FFFF"/>
                        </a:solidFill>
                        <a:latin typeface="+mn-lt"/>
                        <a:ea typeface="+mn-ea"/>
                        <a:cs typeface="+mn-cs"/>
                      </a:endParaRPr>
                    </a:p>
                  </a:txBody>
                  <a:tcPr marL="68580" marR="68580" marT="0" marB="0" anchor="ctr"/>
                </a:tc>
              </a:tr>
              <a:tr h="553485">
                <a:tc gridSpan="2">
                  <a:txBody>
                    <a:bodyPr/>
                    <a:lstStyle/>
                    <a:p>
                      <a:pPr marL="38100" marR="38100" algn="l">
                        <a:lnSpc>
                          <a:spcPct val="115000"/>
                        </a:lnSpc>
                        <a:spcBef>
                          <a:spcPts val="0"/>
                        </a:spcBef>
                        <a:spcAft>
                          <a:spcPts val="0"/>
                        </a:spcAft>
                      </a:pPr>
                      <a:r>
                        <a:rPr lang="en-US" sz="1800" kern="1200" dirty="0" smtClean="0">
                          <a:solidFill>
                            <a:schemeClr val="tx1"/>
                          </a:solidFill>
                        </a:rPr>
                        <a:t>     Total</a:t>
                      </a:r>
                      <a:endParaRPr lang="en-US" sz="1800" b="1" kern="1200" dirty="0">
                        <a:solidFill>
                          <a:schemeClr val="tx1"/>
                        </a:solidFill>
                        <a:latin typeface="+mn-lt"/>
                        <a:ea typeface="+mn-ea"/>
                        <a:cs typeface="+mn-cs"/>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800" kern="1200" dirty="0" smtClean="0">
                          <a:solidFill>
                            <a:srgbClr val="FFFF00"/>
                          </a:solidFill>
                        </a:rPr>
                        <a:t>$   -    5,695641.45</a:t>
                      </a:r>
                    </a:p>
                    <a:p>
                      <a:pPr marL="0" marR="0" algn="ctr">
                        <a:lnSpc>
                          <a:spcPct val="115000"/>
                        </a:lnSpc>
                        <a:spcBef>
                          <a:spcPts val="0"/>
                        </a:spcBef>
                        <a:spcAft>
                          <a:spcPts val="0"/>
                        </a:spcAft>
                      </a:pPr>
                      <a:r>
                        <a:rPr lang="en-US" sz="1800" kern="1200" dirty="0" smtClean="0">
                          <a:solidFill>
                            <a:srgbClr val="00FFFF"/>
                          </a:solidFill>
                          <a:latin typeface="Rupee Foradian" pitchFamily="34" charset="0"/>
                        </a:rPr>
                        <a:t>`</a:t>
                      </a:r>
                      <a:r>
                        <a:rPr lang="en-US" sz="1800" kern="1200" dirty="0" smtClean="0">
                          <a:solidFill>
                            <a:srgbClr val="00FFFF"/>
                          </a:solidFill>
                        </a:rPr>
                        <a:t>  -   35,88,25,391.5</a:t>
                      </a:r>
                      <a:endParaRPr lang="en-US" sz="1800" kern="1200" dirty="0">
                        <a:solidFill>
                          <a:srgbClr val="00FFFF"/>
                        </a:solidFill>
                        <a:latin typeface="+mn-lt"/>
                        <a:ea typeface="+mn-ea"/>
                        <a:cs typeface="+mn-cs"/>
                      </a:endParaRPr>
                    </a:p>
                  </a:txBody>
                  <a:tcPr marL="68580" marR="68580" marT="0" marB="0" anchor="ct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solidFill>
                  <a:srgbClr val="FFFF00"/>
                </a:solidFill>
              </a:rPr>
              <a:t>Conclusion</a:t>
            </a:r>
            <a:endParaRPr lang="en-US" dirty="0">
              <a:solidFill>
                <a:srgbClr val="FFFF00"/>
              </a:solidFill>
            </a:endParaRPr>
          </a:p>
        </p:txBody>
      </p:sp>
      <p:sp>
        <p:nvSpPr>
          <p:cNvPr id="3" name="Content Placeholder 2"/>
          <p:cNvSpPr>
            <a:spLocks noGrp="1"/>
          </p:cNvSpPr>
          <p:nvPr>
            <p:ph idx="1"/>
          </p:nvPr>
        </p:nvSpPr>
        <p:spPr>
          <a:xfrm>
            <a:off x="0" y="685800"/>
            <a:ext cx="8991600" cy="5943600"/>
          </a:xfrm>
        </p:spPr>
        <p:txBody>
          <a:bodyPr>
            <a:noAutofit/>
          </a:bodyPr>
          <a:lstStyle/>
          <a:p>
            <a:pPr marL="594360" indent="-457200" algn="just">
              <a:buFont typeface="Wingdings" pitchFamily="2" charset="2"/>
              <a:buChar char="Ø"/>
            </a:pPr>
            <a:endParaRPr lang="en-US" sz="2200" dirty="0" smtClean="0"/>
          </a:p>
          <a:p>
            <a:pPr marL="594360" indent="-457200" algn="just">
              <a:buFont typeface="Wingdings" pitchFamily="2" charset="2"/>
              <a:buChar char="Ø"/>
            </a:pPr>
            <a:r>
              <a:rPr lang="en-US" sz="2200" dirty="0" smtClean="0">
                <a:solidFill>
                  <a:srgbClr val="00FFFF"/>
                </a:solidFill>
              </a:rPr>
              <a:t>764 (68%) victims of acute poisoning were in the age group of 19 to 40 years with male preponderance (53%) and rural dominance(69%).</a:t>
            </a:r>
          </a:p>
          <a:p>
            <a:pPr marL="594360" indent="-457200" algn="just">
              <a:buFont typeface="Wingdings" pitchFamily="2" charset="2"/>
              <a:buChar char="Ø"/>
            </a:pPr>
            <a:r>
              <a:rPr lang="en-US" sz="2200" dirty="0" smtClean="0">
                <a:solidFill>
                  <a:srgbClr val="00FFFF"/>
                </a:solidFill>
              </a:rPr>
              <a:t>Victims below 14 and above 40 years mostly had accidental and in between 14 to 40 years had suicidal poisoning.</a:t>
            </a:r>
          </a:p>
          <a:p>
            <a:pPr marL="594360" indent="-457200" algn="just">
              <a:buFont typeface="Wingdings" pitchFamily="2" charset="2"/>
              <a:buChar char="Ø"/>
            </a:pPr>
            <a:r>
              <a:rPr lang="en-US" sz="2200" dirty="0" smtClean="0">
                <a:solidFill>
                  <a:srgbClr val="00FFFF"/>
                </a:solidFill>
              </a:rPr>
              <a:t>52% married females consumed toxic substance with suicidal intent where as 58% unmarried males had accidental poisoning.</a:t>
            </a:r>
          </a:p>
          <a:p>
            <a:pPr marL="594360" indent="-457200" algn="just">
              <a:buFont typeface="Wingdings" pitchFamily="2" charset="2"/>
              <a:buChar char="Ø"/>
            </a:pPr>
            <a:r>
              <a:rPr lang="en-US" sz="2200" dirty="0" smtClean="0">
                <a:solidFill>
                  <a:srgbClr val="00FFFF"/>
                </a:solidFill>
              </a:rPr>
              <a:t>There was positive relationship between educational qualification &amp; incidence of acute poisoning  among the students. </a:t>
            </a:r>
          </a:p>
          <a:p>
            <a:pPr marL="594360" indent="-457200" algn="just">
              <a:buFont typeface="Wingdings" pitchFamily="2" charset="2"/>
              <a:buChar char="Ø"/>
            </a:pPr>
            <a:r>
              <a:rPr lang="en-US" sz="2200" dirty="0" smtClean="0">
                <a:solidFill>
                  <a:srgbClr val="00FFFF"/>
                </a:solidFill>
              </a:rPr>
              <a:t>Sickness followed by financial/family/marital disputes, failure in examination, sibling rivalry were the most common circumstances leading to poisoning.</a:t>
            </a:r>
          </a:p>
          <a:p>
            <a:pPr marL="594360" indent="-457200" algn="just">
              <a:buFont typeface="Wingdings" pitchFamily="2" charset="2"/>
              <a:buChar char="Ø"/>
            </a:pPr>
            <a:r>
              <a:rPr lang="en-US" sz="2200" dirty="0" smtClean="0">
                <a:solidFill>
                  <a:srgbClr val="00FFFF"/>
                </a:solidFill>
              </a:rPr>
              <a:t>OPC/Carbamate followed by therapeutic poisons, domestic poisons, food based poisons, aluminum phosphide and alcohol were most common offenders.                                                     Cont.</a:t>
            </a:r>
          </a:p>
          <a:p>
            <a:pPr marL="594360" indent="-457200" algn="just">
              <a:buFont typeface="Wingdings" pitchFamily="2" charset="2"/>
              <a:buChar char="Ø"/>
            </a:pPr>
            <a:endParaRPr lang="en-US" sz="2200" dirty="0" smtClean="0"/>
          </a:p>
          <a:p>
            <a:pPr marL="594360" indent="-457200" algn="just">
              <a:buFont typeface="Wingdings" pitchFamily="2" charset="2"/>
              <a:buChar char="Ø"/>
            </a:pPr>
            <a:endParaRPr lang="en-US" sz="2200" dirty="0" smtClean="0"/>
          </a:p>
          <a:p>
            <a:pPr marL="594360" indent="-457200" algn="just">
              <a:buFont typeface="Wingdings" pitchFamily="2" charset="2"/>
              <a:buChar char="Ø"/>
            </a:pPr>
            <a:endParaRPr lang="en-US" sz="2200" dirty="0" smtClean="0"/>
          </a:p>
          <a:p>
            <a:pPr marL="594360" indent="-457200" algn="just">
              <a:buFont typeface="Wingdings" pitchFamily="2" charset="2"/>
              <a:buChar char="Ø"/>
            </a:pPr>
            <a:endParaRPr lang="en-US" sz="2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algn="just">
              <a:buFont typeface="Wingdings" pitchFamily="2" charset="2"/>
              <a:buChar char="Ø"/>
            </a:pPr>
            <a:r>
              <a:rPr lang="en-US" sz="2300" dirty="0" smtClean="0">
                <a:solidFill>
                  <a:srgbClr val="00FFFF"/>
                </a:solidFill>
              </a:rPr>
              <a:t>78% of incidence of acute poisoning were in nuclear family.</a:t>
            </a:r>
          </a:p>
          <a:p>
            <a:pPr algn="just">
              <a:buFont typeface="Wingdings" pitchFamily="2" charset="2"/>
              <a:buChar char="Ø"/>
            </a:pPr>
            <a:r>
              <a:rPr lang="en-US" sz="2300" dirty="0" smtClean="0">
                <a:solidFill>
                  <a:srgbClr val="00FFFF"/>
                </a:solidFill>
              </a:rPr>
              <a:t>Students (28%) followed by house wives (20%), employee (19%), businessman (8%), skilled workers (7%) were the most common victims.</a:t>
            </a:r>
          </a:p>
          <a:p>
            <a:pPr algn="just">
              <a:buFont typeface="Wingdings" pitchFamily="2" charset="2"/>
              <a:buChar char="Ø"/>
            </a:pPr>
            <a:r>
              <a:rPr lang="en-US" sz="2300" dirty="0" smtClean="0">
                <a:solidFill>
                  <a:srgbClr val="00FFFF"/>
                </a:solidFill>
              </a:rPr>
              <a:t>In majority of instances place of procurement and exposure was at home.</a:t>
            </a:r>
          </a:p>
          <a:p>
            <a:pPr algn="just">
              <a:buFont typeface="Wingdings" pitchFamily="2" charset="2"/>
              <a:buChar char="Ø"/>
            </a:pPr>
            <a:r>
              <a:rPr lang="en-US" sz="2300" dirty="0" smtClean="0">
                <a:solidFill>
                  <a:srgbClr val="00FFFF"/>
                </a:solidFill>
              </a:rPr>
              <a:t>Most of incidence acute poisoning were between 18 to 24 hours  followed by 12 to 18 hours.</a:t>
            </a:r>
          </a:p>
          <a:p>
            <a:pPr algn="just">
              <a:buFont typeface="Wingdings" pitchFamily="2" charset="2"/>
              <a:buChar char="Ø"/>
            </a:pPr>
            <a:r>
              <a:rPr lang="en-US" sz="2300" dirty="0" smtClean="0">
                <a:solidFill>
                  <a:srgbClr val="00FFFF"/>
                </a:solidFill>
              </a:rPr>
              <a:t>In 96% instances, no medical help was available at the site of exposure.</a:t>
            </a:r>
          </a:p>
          <a:p>
            <a:pPr algn="just">
              <a:buFont typeface="Wingdings" pitchFamily="2" charset="2"/>
              <a:buChar char="Ø"/>
            </a:pPr>
            <a:r>
              <a:rPr lang="en-US" sz="2300" dirty="0" smtClean="0">
                <a:solidFill>
                  <a:srgbClr val="00FFFF"/>
                </a:solidFill>
              </a:rPr>
              <a:t>Doctor was available at first site of treatment in most instances (98.5%). </a:t>
            </a:r>
          </a:p>
          <a:p>
            <a:pPr algn="just">
              <a:buFont typeface="Wingdings" pitchFamily="2" charset="2"/>
              <a:buChar char="Ø"/>
            </a:pPr>
            <a:r>
              <a:rPr lang="en-US" sz="2300" dirty="0" smtClean="0">
                <a:solidFill>
                  <a:srgbClr val="00FFFF"/>
                </a:solidFill>
              </a:rPr>
              <a:t>Most of instances (84.4%) relatives/family members were informed from site of exposure to acute poisoning.</a:t>
            </a:r>
          </a:p>
          <a:p>
            <a:pPr algn="just"/>
            <a:endParaRPr lang="en-US" sz="2300" dirty="0" smtClean="0"/>
          </a:p>
          <a:p>
            <a:pPr algn="just"/>
            <a:endParaRPr lang="en-US" sz="2300" dirty="0" smtClean="0"/>
          </a:p>
          <a:p>
            <a:pPr algn="just"/>
            <a:endParaRPr lang="en-US" sz="2300" dirty="0"/>
          </a:p>
        </p:txBody>
      </p:sp>
      <p:sp>
        <p:nvSpPr>
          <p:cNvPr id="4" name="Rectangle 3"/>
          <p:cNvSpPr/>
          <p:nvPr/>
        </p:nvSpPr>
        <p:spPr>
          <a:xfrm>
            <a:off x="3200400" y="228600"/>
            <a:ext cx="2502608" cy="646331"/>
          </a:xfrm>
          <a:prstGeom prst="rect">
            <a:avLst/>
          </a:prstGeom>
        </p:spPr>
        <p:txBody>
          <a:bodyPr wrap="none">
            <a:spAutoFit/>
          </a:bodyPr>
          <a:lstStyle/>
          <a:p>
            <a:r>
              <a:rPr lang="en-US" sz="3600" dirty="0" smtClean="0">
                <a:solidFill>
                  <a:srgbClr val="FFFF00"/>
                </a:solidFill>
              </a:rPr>
              <a:t>Conclusion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ACKNOWLEDGMENT</a:t>
            </a:r>
            <a:endParaRPr lang="en-US" dirty="0">
              <a:solidFill>
                <a:srgbClr val="FFFF00"/>
              </a:solidFill>
            </a:endParaRPr>
          </a:p>
        </p:txBody>
      </p:sp>
      <p:sp>
        <p:nvSpPr>
          <p:cNvPr id="3" name="Content Placeholder 2"/>
          <p:cNvSpPr>
            <a:spLocks noGrp="1"/>
          </p:cNvSpPr>
          <p:nvPr>
            <p:ph idx="1"/>
          </p:nvPr>
        </p:nvSpPr>
        <p:spPr/>
        <p:txBody>
          <a:bodyPr>
            <a:normAutofit/>
          </a:bodyPr>
          <a:lstStyle/>
          <a:p>
            <a:pPr>
              <a:buNone/>
            </a:pPr>
            <a:r>
              <a:rPr lang="en-US" sz="4800" dirty="0" smtClean="0"/>
              <a:t>  </a:t>
            </a:r>
            <a:r>
              <a:rPr lang="en-US" sz="4800" dirty="0" smtClean="0">
                <a:solidFill>
                  <a:srgbClr val="00FFFF"/>
                </a:solidFill>
              </a:rPr>
              <a:t>Authors are thankful to Indian Council of Medical Research New Delhi (India) for providing financial assistance to this  study</a:t>
            </a:r>
            <a:endParaRPr lang="en-US" sz="4800" dirty="0">
              <a:solidFill>
                <a:srgbClr val="00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scene3d>
              <a:camera prst="orthographicFront"/>
              <a:lightRig rig="soft" dir="t">
                <a:rot lat="0" lon="0" rev="16800000"/>
              </a:lightRig>
            </a:scene3d>
            <a:sp3d extrusionH="57150" contourW="12700" prstMaterial="softEdge">
              <a:extrusionClr>
                <a:srgbClr val="FFFF00"/>
              </a:extrusionClr>
              <a:contourClr>
                <a:srgbClr val="FFFF00"/>
              </a:contourClr>
            </a:sp3d>
          </a:bodyPr>
          <a:lstStyle/>
          <a:p>
            <a:r>
              <a:rPr lang="en-US" sz="6000" dirty="0" smtClean="0">
                <a:ln w="6350">
                  <a:solidFill>
                    <a:srgbClr val="FFFF00"/>
                  </a:solidFill>
                </a:ln>
                <a:solidFill>
                  <a:srgbClr val="FFFF00"/>
                </a:solidFill>
                <a:effectLst>
                  <a:outerShdw blurRad="114300" dist="101600" dir="2700000" algn="tl" rotWithShape="0">
                    <a:srgbClr val="FFFF00">
                      <a:alpha val="40000"/>
                    </a:srgbClr>
                  </a:outerShdw>
                </a:effectLst>
                <a:latin typeface="Castellar" pitchFamily="18" charset="0"/>
              </a:rPr>
              <a:t>Thank You</a:t>
            </a:r>
            <a:endParaRPr lang="en-US" sz="6000" dirty="0">
              <a:ln w="6350">
                <a:solidFill>
                  <a:srgbClr val="FFFF00"/>
                </a:solidFill>
              </a:ln>
              <a:solidFill>
                <a:srgbClr val="FFFF00"/>
              </a:solidFill>
              <a:effectLst>
                <a:outerShdw blurRad="114300" dist="101600" dir="2700000" algn="tl" rotWithShape="0">
                  <a:srgbClr val="FFFF00">
                    <a:alpha val="40000"/>
                  </a:srgbClr>
                </a:outerShdw>
              </a:effectLst>
              <a:latin typeface="Castellar"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Type of poison</a:t>
            </a:r>
            <a:endParaRPr lang="en-US" dirty="0">
              <a:solidFill>
                <a:srgbClr val="FFFF00"/>
              </a:solidFill>
            </a:endParaRPr>
          </a:p>
        </p:txBody>
      </p:sp>
      <p:sp>
        <p:nvSpPr>
          <p:cNvPr id="3" name="Content Placeholder 2"/>
          <p:cNvSpPr>
            <a:spLocks noGrp="1"/>
          </p:cNvSpPr>
          <p:nvPr>
            <p:ph idx="1"/>
          </p:nvPr>
        </p:nvSpPr>
        <p:spPr>
          <a:xfrm>
            <a:off x="0" y="1371600"/>
            <a:ext cx="9144000" cy="5181600"/>
          </a:xfrm>
        </p:spPr>
        <p:txBody>
          <a:bodyPr>
            <a:normAutofit fontScale="92500"/>
          </a:bodyPr>
          <a:lstStyle/>
          <a:p>
            <a:r>
              <a:rPr lang="en-US" dirty="0" smtClean="0">
                <a:solidFill>
                  <a:srgbClr val="00FFFF"/>
                </a:solidFill>
              </a:rPr>
              <a:t>Therapeutic poison :      </a:t>
            </a:r>
            <a:r>
              <a:rPr lang="en-US" sz="2100" dirty="0" err="1" smtClean="0">
                <a:solidFill>
                  <a:srgbClr val="00FFFF"/>
                </a:solidFill>
              </a:rPr>
              <a:t>Alprex</a:t>
            </a:r>
            <a:r>
              <a:rPr lang="en-US" sz="2100" dirty="0" smtClean="0">
                <a:solidFill>
                  <a:srgbClr val="00FFFF"/>
                </a:solidFill>
              </a:rPr>
              <a:t>, </a:t>
            </a:r>
            <a:r>
              <a:rPr lang="en-US" sz="2100" dirty="0" err="1" smtClean="0">
                <a:solidFill>
                  <a:srgbClr val="00FFFF"/>
                </a:solidFill>
              </a:rPr>
              <a:t>Amloid</a:t>
            </a:r>
            <a:r>
              <a:rPr lang="en-US" sz="2100" dirty="0" smtClean="0">
                <a:solidFill>
                  <a:srgbClr val="00FFFF"/>
                </a:solidFill>
              </a:rPr>
              <a:t>, </a:t>
            </a:r>
            <a:r>
              <a:rPr lang="en-US" sz="2100" dirty="0" err="1" smtClean="0">
                <a:solidFill>
                  <a:srgbClr val="00FFFF"/>
                </a:solidFill>
              </a:rPr>
              <a:t>Amoxycillin,Atrazine</a:t>
            </a:r>
            <a:r>
              <a:rPr lang="en-US" sz="2100" dirty="0" smtClean="0">
                <a:solidFill>
                  <a:srgbClr val="00FFFF"/>
                </a:solidFill>
              </a:rPr>
              <a:t>, 	              	                                     </a:t>
            </a:r>
            <a:r>
              <a:rPr lang="en-US" sz="2100" dirty="0" err="1" smtClean="0">
                <a:solidFill>
                  <a:srgbClr val="00FFFF"/>
                </a:solidFill>
              </a:rPr>
              <a:t>Azothrin</a:t>
            </a:r>
            <a:r>
              <a:rPr lang="en-US" sz="2100" dirty="0" smtClean="0">
                <a:solidFill>
                  <a:srgbClr val="00FFFF"/>
                </a:solidFill>
              </a:rPr>
              <a:t>, </a:t>
            </a:r>
            <a:r>
              <a:rPr lang="en-US" sz="2100" dirty="0" err="1" smtClean="0">
                <a:solidFill>
                  <a:srgbClr val="00FFFF"/>
                </a:solidFill>
              </a:rPr>
              <a:t>Betadine</a:t>
            </a:r>
            <a:r>
              <a:rPr lang="en-US" sz="2100" dirty="0" smtClean="0">
                <a:solidFill>
                  <a:srgbClr val="00FFFF"/>
                </a:solidFill>
              </a:rPr>
              <a:t>, </a:t>
            </a:r>
            <a:r>
              <a:rPr lang="en-US" sz="2100" dirty="0" err="1" smtClean="0">
                <a:solidFill>
                  <a:srgbClr val="00FFFF"/>
                </a:solidFill>
              </a:rPr>
              <a:t>Brufen</a:t>
            </a:r>
            <a:r>
              <a:rPr lang="en-US" sz="2100" dirty="0" smtClean="0">
                <a:solidFill>
                  <a:srgbClr val="00FFFF"/>
                </a:solidFill>
              </a:rPr>
              <a:t>, </a:t>
            </a:r>
            <a:r>
              <a:rPr lang="en-US" sz="2100" dirty="0" err="1" smtClean="0">
                <a:solidFill>
                  <a:srgbClr val="00FFFF"/>
                </a:solidFill>
              </a:rPr>
              <a:t>Cetrizine</a:t>
            </a:r>
            <a:r>
              <a:rPr lang="en-US" sz="2100" dirty="0" smtClean="0">
                <a:solidFill>
                  <a:srgbClr val="00FFFF"/>
                </a:solidFill>
              </a:rPr>
              <a:t>,  	 		                	       </a:t>
            </a:r>
            <a:r>
              <a:rPr lang="en-US" sz="2100" dirty="0" err="1" smtClean="0">
                <a:solidFill>
                  <a:srgbClr val="00FFFF"/>
                </a:solidFill>
              </a:rPr>
              <a:t>Combiflam</a:t>
            </a:r>
            <a:r>
              <a:rPr lang="en-US" sz="2100" dirty="0" smtClean="0">
                <a:solidFill>
                  <a:srgbClr val="00FFFF"/>
                </a:solidFill>
              </a:rPr>
              <a:t>, Cough syrup,                                                              </a:t>
            </a:r>
          </a:p>
          <a:p>
            <a:pPr>
              <a:buNone/>
            </a:pPr>
            <a:r>
              <a:rPr lang="en-US" sz="2100" dirty="0" smtClean="0">
                <a:solidFill>
                  <a:srgbClr val="00FFFF"/>
                </a:solidFill>
              </a:rPr>
              <a:t>                                                                </a:t>
            </a:r>
            <a:r>
              <a:rPr lang="en-US" sz="2100" dirty="0" err="1" smtClean="0">
                <a:solidFill>
                  <a:srgbClr val="00FFFF"/>
                </a:solidFill>
              </a:rPr>
              <a:t>Diclovin</a:t>
            </a:r>
            <a:r>
              <a:rPr lang="en-US" sz="2100" dirty="0" smtClean="0">
                <a:solidFill>
                  <a:srgbClr val="00FFFF"/>
                </a:solidFill>
              </a:rPr>
              <a:t>+, </a:t>
            </a:r>
            <a:r>
              <a:rPr lang="en-US" sz="2100" dirty="0" err="1" smtClean="0">
                <a:solidFill>
                  <a:srgbClr val="00FFFF"/>
                </a:solidFill>
              </a:rPr>
              <a:t>Disprin</a:t>
            </a:r>
            <a:r>
              <a:rPr lang="en-US" sz="2100" dirty="0" smtClean="0">
                <a:solidFill>
                  <a:srgbClr val="00FFFF"/>
                </a:solidFill>
              </a:rPr>
              <a:t>, </a:t>
            </a:r>
            <a:r>
              <a:rPr lang="en-US" sz="2100" dirty="0" err="1" smtClean="0">
                <a:solidFill>
                  <a:srgbClr val="00FFFF"/>
                </a:solidFill>
              </a:rPr>
              <a:t>Envas</a:t>
            </a:r>
            <a:r>
              <a:rPr lang="en-US" sz="2100" dirty="0" smtClean="0">
                <a:solidFill>
                  <a:srgbClr val="00FFFF"/>
                </a:solidFill>
              </a:rPr>
              <a:t>, </a:t>
            </a:r>
            <a:r>
              <a:rPr lang="en-US" sz="2100" dirty="0" err="1" smtClean="0">
                <a:solidFill>
                  <a:srgbClr val="00FFFF"/>
                </a:solidFill>
              </a:rPr>
              <a:t>Gatequin</a:t>
            </a:r>
            <a:r>
              <a:rPr lang="en-US" sz="2100" dirty="0" smtClean="0">
                <a:solidFill>
                  <a:srgbClr val="00FFFF"/>
                </a:solidFill>
              </a:rPr>
              <a:t>,  			                                    </a:t>
            </a:r>
            <a:r>
              <a:rPr lang="en-US" sz="2100" dirty="0" err="1" smtClean="0">
                <a:solidFill>
                  <a:srgbClr val="00FFFF"/>
                </a:solidFill>
              </a:rPr>
              <a:t>Medalor</a:t>
            </a:r>
            <a:r>
              <a:rPr lang="en-US" sz="2100" dirty="0" smtClean="0">
                <a:solidFill>
                  <a:srgbClr val="00FFFF"/>
                </a:solidFill>
              </a:rPr>
              <a:t>, </a:t>
            </a:r>
            <a:r>
              <a:rPr lang="en-US" sz="2100" dirty="0" err="1" smtClean="0">
                <a:solidFill>
                  <a:srgbClr val="00FFFF"/>
                </a:solidFill>
              </a:rPr>
              <a:t>Mexafied</a:t>
            </a:r>
            <a:r>
              <a:rPr lang="en-US" sz="2100" dirty="0" smtClean="0">
                <a:solidFill>
                  <a:srgbClr val="00FFFF"/>
                </a:solidFill>
              </a:rPr>
              <a:t>, </a:t>
            </a:r>
            <a:r>
              <a:rPr lang="en-US" sz="2100" dirty="0" err="1" smtClean="0">
                <a:solidFill>
                  <a:srgbClr val="00FFFF"/>
                </a:solidFill>
              </a:rPr>
              <a:t>Neupokine</a:t>
            </a:r>
            <a:r>
              <a:rPr lang="en-US" sz="2100" dirty="0" smtClean="0">
                <a:solidFill>
                  <a:srgbClr val="00FFFF"/>
                </a:solidFill>
              </a:rPr>
              <a:t>,            	                                   	                                                  </a:t>
            </a:r>
            <a:r>
              <a:rPr lang="en-US" sz="2100" dirty="0" err="1" smtClean="0">
                <a:solidFill>
                  <a:srgbClr val="00FFFF"/>
                </a:solidFill>
              </a:rPr>
              <a:t>Neurobion</a:t>
            </a:r>
            <a:r>
              <a:rPr lang="en-US" sz="2100" dirty="0" smtClean="0">
                <a:solidFill>
                  <a:srgbClr val="00FFFF"/>
                </a:solidFill>
              </a:rPr>
              <a:t>, </a:t>
            </a:r>
            <a:r>
              <a:rPr lang="en-US" sz="2100" dirty="0" err="1" smtClean="0">
                <a:solidFill>
                  <a:srgbClr val="00FFFF"/>
                </a:solidFill>
              </a:rPr>
              <a:t>Paracetamol</a:t>
            </a:r>
            <a:r>
              <a:rPr lang="en-US" sz="2100" dirty="0" smtClean="0">
                <a:solidFill>
                  <a:srgbClr val="00FFFF"/>
                </a:solidFill>
              </a:rPr>
              <a:t>,   </a:t>
            </a:r>
            <a:r>
              <a:rPr lang="en-US" sz="2100" dirty="0" err="1" smtClean="0">
                <a:solidFill>
                  <a:srgbClr val="00FFFF"/>
                </a:solidFill>
              </a:rPr>
              <a:t>Tripride</a:t>
            </a:r>
            <a:r>
              <a:rPr lang="en-US" sz="2100" dirty="0" smtClean="0">
                <a:solidFill>
                  <a:srgbClr val="00FFFF"/>
                </a:solidFill>
              </a:rPr>
              <a:t>, Tranquil</a:t>
            </a:r>
            <a:endParaRPr lang="en-US" dirty="0" smtClean="0">
              <a:solidFill>
                <a:srgbClr val="00FFFF"/>
              </a:solidFill>
            </a:endParaRPr>
          </a:p>
          <a:p>
            <a:r>
              <a:rPr lang="en-US" dirty="0" smtClean="0">
                <a:solidFill>
                  <a:srgbClr val="00FFFF"/>
                </a:solidFill>
              </a:rPr>
              <a:t>OPC/</a:t>
            </a:r>
            <a:r>
              <a:rPr lang="en-US" dirty="0" err="1" smtClean="0">
                <a:solidFill>
                  <a:srgbClr val="00FFFF"/>
                </a:solidFill>
              </a:rPr>
              <a:t>Carbamate</a:t>
            </a:r>
            <a:r>
              <a:rPr lang="en-US" dirty="0" smtClean="0">
                <a:solidFill>
                  <a:srgbClr val="00FFFF"/>
                </a:solidFill>
              </a:rPr>
              <a:t> </a:t>
            </a:r>
            <a:endParaRPr lang="en-US" sz="2100" dirty="0" smtClean="0">
              <a:solidFill>
                <a:srgbClr val="00FFFF"/>
              </a:solidFill>
            </a:endParaRPr>
          </a:p>
          <a:p>
            <a:r>
              <a:rPr lang="en-US" dirty="0" smtClean="0">
                <a:solidFill>
                  <a:srgbClr val="00FFFF"/>
                </a:solidFill>
              </a:rPr>
              <a:t>Aluminum phosphide, Cannabis</a:t>
            </a:r>
          </a:p>
          <a:p>
            <a:r>
              <a:rPr lang="en-US" dirty="0" smtClean="0">
                <a:solidFill>
                  <a:srgbClr val="00FFFF"/>
                </a:solidFill>
              </a:rPr>
              <a:t>Fuels:                                </a:t>
            </a:r>
            <a:r>
              <a:rPr lang="en-US" sz="2100" dirty="0" smtClean="0">
                <a:solidFill>
                  <a:srgbClr val="00FFFF"/>
                </a:solidFill>
              </a:rPr>
              <a:t>Kerosene oil, Petrol, Diesel, Turpentine oil</a:t>
            </a:r>
          </a:p>
          <a:p>
            <a:r>
              <a:rPr lang="en-US" dirty="0" smtClean="0">
                <a:solidFill>
                  <a:srgbClr val="00FFFF"/>
                </a:solidFill>
              </a:rPr>
              <a:t>Domestic :                        </a:t>
            </a:r>
            <a:r>
              <a:rPr lang="en-US" sz="2100" dirty="0" smtClean="0">
                <a:solidFill>
                  <a:srgbClr val="00FFFF"/>
                </a:solidFill>
              </a:rPr>
              <a:t>LPG inhalation</a:t>
            </a:r>
          </a:p>
          <a:p>
            <a:r>
              <a:rPr lang="en-US" dirty="0" smtClean="0">
                <a:solidFill>
                  <a:srgbClr val="00FFFF"/>
                </a:solidFill>
              </a:rPr>
              <a:t>Chemical :                        </a:t>
            </a:r>
            <a:r>
              <a:rPr lang="en-US" sz="2100" dirty="0" smtClean="0">
                <a:solidFill>
                  <a:srgbClr val="00FFFF"/>
                </a:solidFill>
              </a:rPr>
              <a:t>Mercury, Ammonia, Boric Acid</a:t>
            </a:r>
          </a:p>
          <a:p>
            <a:r>
              <a:rPr lang="en-US" dirty="0" smtClean="0">
                <a:solidFill>
                  <a:srgbClr val="00FFFF"/>
                </a:solidFill>
              </a:rPr>
              <a:t>Corrosive :                       </a:t>
            </a:r>
            <a:r>
              <a:rPr lang="en-US" sz="2100" dirty="0" smtClean="0">
                <a:solidFill>
                  <a:srgbClr val="00FFFF"/>
                </a:solidFill>
              </a:rPr>
              <a:t>Acid &amp; Alkalis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body" idx="1"/>
          </p:nvPr>
        </p:nvSpPr>
        <p:spPr>
          <a:xfrm>
            <a:off x="711200" y="533400"/>
            <a:ext cx="7992533" cy="5943600"/>
          </a:xfrm>
        </p:spPr>
        <p:txBody>
          <a:bodyPr/>
          <a:lstStyle/>
          <a:p>
            <a:pPr algn="just">
              <a:lnSpc>
                <a:spcPct val="90000"/>
              </a:lnSpc>
              <a:buFontTx/>
              <a:buNone/>
            </a:pPr>
            <a:endParaRPr lang="en-US" sz="2800" smtClean="0">
              <a:solidFill>
                <a:srgbClr val="00FFFF"/>
              </a:solidFill>
            </a:endParaRPr>
          </a:p>
          <a:p>
            <a:pPr algn="just">
              <a:lnSpc>
                <a:spcPct val="90000"/>
              </a:lnSpc>
            </a:pPr>
            <a:r>
              <a:rPr lang="en-US" sz="2800" smtClean="0">
                <a:solidFill>
                  <a:srgbClr val="00FFFF"/>
                </a:solidFill>
              </a:rPr>
              <a:t>IN DEVELOPED COUNTRIES :</a:t>
            </a:r>
          </a:p>
          <a:p>
            <a:pPr algn="just">
              <a:lnSpc>
                <a:spcPct val="90000"/>
              </a:lnSpc>
            </a:pPr>
            <a:endParaRPr lang="en-US" sz="2800" smtClean="0">
              <a:solidFill>
                <a:srgbClr val="00FFFF"/>
              </a:solidFill>
            </a:endParaRPr>
          </a:p>
          <a:p>
            <a:pPr lvl="3" algn="just">
              <a:lnSpc>
                <a:spcPct val="90000"/>
              </a:lnSpc>
              <a:buFont typeface="Wingdings" pitchFamily="2" charset="2"/>
              <a:buChar char="Ø"/>
            </a:pPr>
            <a:r>
              <a:rPr lang="en-US" sz="2800" smtClean="0">
                <a:solidFill>
                  <a:srgbClr val="00FFFF"/>
                </a:solidFill>
              </a:rPr>
              <a:t>HOUSEHOLD CHEMICAL AGENTS                </a:t>
            </a:r>
          </a:p>
          <a:p>
            <a:pPr algn="just">
              <a:lnSpc>
                <a:spcPct val="90000"/>
              </a:lnSpc>
              <a:buFontTx/>
              <a:buNone/>
            </a:pPr>
            <a:r>
              <a:rPr lang="en-US" sz="2800" smtClean="0">
                <a:solidFill>
                  <a:srgbClr val="00FFFF"/>
                </a:solidFill>
              </a:rPr>
              <a:t>                                    </a:t>
            </a:r>
          </a:p>
          <a:p>
            <a:pPr lvl="3" algn="just">
              <a:lnSpc>
                <a:spcPct val="90000"/>
              </a:lnSpc>
              <a:buFont typeface="Wingdings" pitchFamily="2" charset="2"/>
              <a:buChar char="Ø"/>
            </a:pPr>
            <a:r>
              <a:rPr lang="en-US" sz="2800" smtClean="0">
                <a:solidFill>
                  <a:srgbClr val="00FFFF"/>
                </a:solidFill>
              </a:rPr>
              <a:t>PRESCRIBED DRUGS</a:t>
            </a:r>
          </a:p>
          <a:p>
            <a:pPr algn="just">
              <a:lnSpc>
                <a:spcPct val="90000"/>
              </a:lnSpc>
              <a:buFontTx/>
              <a:buNone/>
            </a:pPr>
            <a:endParaRPr lang="en-US" sz="2800" smtClean="0">
              <a:solidFill>
                <a:srgbClr val="00FFFF"/>
              </a:solidFill>
            </a:endParaRPr>
          </a:p>
          <a:p>
            <a:pPr algn="just">
              <a:lnSpc>
                <a:spcPct val="90000"/>
              </a:lnSpc>
            </a:pPr>
            <a:r>
              <a:rPr lang="en-US" sz="2800" smtClean="0">
                <a:solidFill>
                  <a:srgbClr val="00FFFF"/>
                </a:solidFill>
              </a:rPr>
              <a:t>IN DEVELOPING COUNTRIES:</a:t>
            </a:r>
          </a:p>
          <a:p>
            <a:pPr algn="just">
              <a:lnSpc>
                <a:spcPct val="90000"/>
              </a:lnSpc>
              <a:buFontTx/>
              <a:buNone/>
            </a:pPr>
            <a:endParaRPr lang="en-US" sz="2800" smtClean="0">
              <a:solidFill>
                <a:srgbClr val="00FFFF"/>
              </a:solidFill>
            </a:endParaRPr>
          </a:p>
          <a:p>
            <a:pPr lvl="3" algn="just">
              <a:lnSpc>
                <a:spcPct val="90000"/>
              </a:lnSpc>
              <a:buFont typeface="Wingdings" pitchFamily="2" charset="2"/>
              <a:buChar char="Ø"/>
            </a:pPr>
            <a:r>
              <a:rPr lang="en-US" sz="2800" smtClean="0">
                <a:solidFill>
                  <a:srgbClr val="00FFFF"/>
                </a:solidFill>
              </a:rPr>
              <a:t>AGROCHEMICALS </a:t>
            </a:r>
          </a:p>
          <a:p>
            <a:pPr algn="just">
              <a:lnSpc>
                <a:spcPct val="90000"/>
              </a:lnSpc>
              <a:buFontTx/>
              <a:buNone/>
            </a:pPr>
            <a:endParaRPr lang="en-US" sz="2800" smtClean="0">
              <a:solidFill>
                <a:srgbClr val="00FFFF"/>
              </a:solidFill>
            </a:endParaRPr>
          </a:p>
          <a:p>
            <a:pPr algn="just">
              <a:lnSpc>
                <a:spcPct val="90000"/>
              </a:lnSpc>
              <a:buFontTx/>
              <a:buNone/>
            </a:pPr>
            <a:r>
              <a:rPr lang="en-US" sz="2800" smtClean="0">
                <a:solidFill>
                  <a:srgbClr val="00FFFF"/>
                </a:solidFill>
              </a:rPr>
              <a:t>                          MOST COMMON OFFENDERS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4294967295"/>
          </p:nvPr>
        </p:nvSpPr>
        <p:spPr>
          <a:xfrm>
            <a:off x="457200" y="838200"/>
            <a:ext cx="8263467" cy="5486400"/>
          </a:xfrm>
        </p:spPr>
        <p:txBody>
          <a:bodyPr>
            <a:normAutofit fontScale="85000" lnSpcReduction="10000"/>
          </a:bodyPr>
          <a:lstStyle/>
          <a:p>
            <a:pPr algn="just">
              <a:lnSpc>
                <a:spcPct val="150000"/>
              </a:lnSpc>
            </a:pPr>
            <a:r>
              <a:rPr lang="en-US" sz="3200" dirty="0" smtClean="0">
                <a:solidFill>
                  <a:srgbClr val="00FFFF"/>
                </a:solidFill>
              </a:rPr>
              <a:t>WHILE POISONING IN ADULTS HAS BEEN THE CYNOSURE OF SOME ACADEMICIANS </a:t>
            </a:r>
          </a:p>
          <a:p>
            <a:pPr algn="just">
              <a:lnSpc>
                <a:spcPct val="150000"/>
              </a:lnSpc>
              <a:buFontTx/>
              <a:buNone/>
            </a:pPr>
            <a:r>
              <a:rPr lang="en-US" sz="3200" dirty="0" smtClean="0">
                <a:solidFill>
                  <a:srgbClr val="00FFFF"/>
                </a:solidFill>
              </a:rPr>
              <a:t>			BUT SUCH SCENARIO IN CHILDHOOD AND ADOLESCENTS GENERALLY SUFFER BECAUSE OF SUB-OPTIMAL PARENTAL SUPERVISION AND ACCESSIBILITY OF PRODUCT WITH HAZARDOUS POTENTIAL.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001000" cy="6494085"/>
          </a:xfrm>
          <a:prstGeom prst="rect">
            <a:avLst/>
          </a:prstGeom>
        </p:spPr>
        <p:txBody>
          <a:bodyPr wrap="square">
            <a:spAutoFit/>
          </a:bodyPr>
          <a:lstStyle/>
          <a:p>
            <a:pPr algn="just">
              <a:buFont typeface="Wingdings" pitchFamily="2" charset="2"/>
              <a:buChar char="Ø"/>
            </a:pPr>
            <a:endParaRPr lang="en-US" sz="3200" dirty="0" smtClean="0">
              <a:solidFill>
                <a:srgbClr val="00FFFF"/>
              </a:solidFill>
            </a:endParaRPr>
          </a:p>
          <a:p>
            <a:pPr algn="just">
              <a:buFont typeface="Wingdings" pitchFamily="2" charset="2"/>
              <a:buChar char="Ø"/>
            </a:pPr>
            <a:endParaRPr lang="en-US" sz="3200" dirty="0" smtClean="0">
              <a:solidFill>
                <a:srgbClr val="00FFFF"/>
              </a:solidFill>
            </a:endParaRPr>
          </a:p>
          <a:p>
            <a:pPr algn="just"/>
            <a:r>
              <a:rPr lang="en-US" sz="3200" dirty="0" smtClean="0">
                <a:solidFill>
                  <a:srgbClr val="00FFFF"/>
                </a:solidFill>
              </a:rPr>
              <a:t> </a:t>
            </a:r>
          </a:p>
          <a:p>
            <a:pPr algn="just">
              <a:buFont typeface="Wingdings" pitchFamily="2" charset="2"/>
              <a:buChar char="Ø"/>
            </a:pPr>
            <a:endParaRPr lang="en-US" sz="3200" dirty="0" smtClean="0">
              <a:solidFill>
                <a:srgbClr val="00FFFF"/>
              </a:solidFill>
            </a:endParaRPr>
          </a:p>
          <a:p>
            <a:pPr algn="just"/>
            <a:r>
              <a:rPr lang="en-US" sz="3200" dirty="0" smtClean="0">
                <a:solidFill>
                  <a:srgbClr val="00FFFF"/>
                </a:solidFill>
              </a:rPr>
              <a:t>       ENORMOUS  LITERATURE   IS   </a:t>
            </a:r>
          </a:p>
          <a:p>
            <a:pPr algn="just"/>
            <a:r>
              <a:rPr lang="en-US" sz="3200" dirty="0" smtClean="0">
                <a:solidFill>
                  <a:srgbClr val="00FFFF"/>
                </a:solidFill>
              </a:rPr>
              <a:t>       AVAILABLE ON VARIOUS ASPECTS  </a:t>
            </a:r>
          </a:p>
          <a:p>
            <a:pPr algn="just"/>
            <a:r>
              <a:rPr lang="en-US" sz="3200" dirty="0" smtClean="0">
                <a:solidFill>
                  <a:srgbClr val="00FFFF"/>
                </a:solidFill>
              </a:rPr>
              <a:t>       POISONING  WORLD OVER BUT    </a:t>
            </a:r>
          </a:p>
          <a:p>
            <a:pPr algn="just"/>
            <a:r>
              <a:rPr lang="en-US" sz="3200" dirty="0" smtClean="0">
                <a:solidFill>
                  <a:srgbClr val="00FFFF"/>
                </a:solidFill>
              </a:rPr>
              <a:t>       ON  ITS  ECONOMICAL ASPECT IS  </a:t>
            </a:r>
          </a:p>
          <a:p>
            <a:pPr algn="just"/>
            <a:r>
              <a:rPr lang="en-US" sz="3200" dirty="0" smtClean="0">
                <a:solidFill>
                  <a:srgbClr val="00FFFF"/>
                </a:solidFill>
              </a:rPr>
              <a:t>       SCANTY</a:t>
            </a:r>
          </a:p>
          <a:p>
            <a:pPr algn="just"/>
            <a:endParaRPr lang="en-US" sz="3200" dirty="0" smtClean="0">
              <a:solidFill>
                <a:srgbClr val="00FFFF"/>
              </a:solidFill>
            </a:endParaRPr>
          </a:p>
          <a:p>
            <a:pPr algn="just"/>
            <a:endParaRPr lang="en-US" sz="3200" dirty="0" smtClean="0">
              <a:solidFill>
                <a:srgbClr val="00FFFF"/>
              </a:solidFill>
            </a:endParaRPr>
          </a:p>
          <a:p>
            <a:pPr algn="just">
              <a:buFont typeface="Wingdings" pitchFamily="2" charset="2"/>
              <a:buChar char="Ø"/>
            </a:pPr>
            <a:endParaRPr lang="en-US" sz="3200" dirty="0" smtClean="0">
              <a:solidFill>
                <a:srgbClr val="00FFFF"/>
              </a:solidFill>
            </a:endParaRPr>
          </a:p>
          <a:p>
            <a:pPr algn="just"/>
            <a:endParaRPr lang="en-US" sz="3200" dirty="0">
              <a:solidFill>
                <a:srgbClr val="00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ln>
            <a:noFill/>
          </a:ln>
        </p:spPr>
        <p:txBody>
          <a:bodyPr>
            <a:normAutofit/>
          </a:bodyPr>
          <a:lstStyle/>
          <a:p>
            <a:r>
              <a:rPr lang="en-US" sz="3600" b="1" dirty="0" smtClean="0">
                <a:solidFill>
                  <a:srgbClr val="FFFF00"/>
                </a:solidFill>
                <a:effectLst>
                  <a:innerShdw blurRad="63500" dist="50800" dir="13500000">
                    <a:prstClr val="black">
                      <a:alpha val="50000"/>
                    </a:prstClr>
                  </a:innerShdw>
                </a:effectLst>
              </a:rPr>
              <a:t>OBJECTIVES</a:t>
            </a:r>
            <a:endParaRPr lang="en-US" sz="3600" b="1" dirty="0">
              <a:solidFill>
                <a:srgbClr val="FFFF00"/>
              </a:solidFill>
              <a:effectLst>
                <a:innerShdw blurRad="63500" dist="50800" dir="13500000">
                  <a:prstClr val="black">
                    <a:alpha val="50000"/>
                  </a:prstClr>
                </a:innerShdw>
              </a:effectLst>
            </a:endParaRPr>
          </a:p>
        </p:txBody>
      </p:sp>
      <p:sp>
        <p:nvSpPr>
          <p:cNvPr id="3" name="Content Placeholder 2"/>
          <p:cNvSpPr>
            <a:spLocks noGrp="1"/>
          </p:cNvSpPr>
          <p:nvPr>
            <p:ph idx="1"/>
          </p:nvPr>
        </p:nvSpPr>
        <p:spPr>
          <a:xfrm>
            <a:off x="457200" y="838200"/>
            <a:ext cx="8229600" cy="6019800"/>
          </a:xfrm>
        </p:spPr>
        <p:txBody>
          <a:bodyPr>
            <a:noAutofit/>
          </a:bodyPr>
          <a:lstStyle/>
          <a:p>
            <a:pPr algn="just">
              <a:buNone/>
            </a:pPr>
            <a:endParaRPr lang="en-US" sz="3000" dirty="0" smtClean="0">
              <a:solidFill>
                <a:srgbClr val="FFC000"/>
              </a:solidFill>
            </a:endParaRPr>
          </a:p>
          <a:p>
            <a:pPr algn="just">
              <a:buFont typeface="Wingdings" pitchFamily="2" charset="2"/>
              <a:buChar char="Ø"/>
            </a:pPr>
            <a:r>
              <a:rPr lang="en-US" sz="3000" b="1" spc="5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rPr>
              <a:t>To ascertain the epidemiological profile of acute poisoning cases in Tri city of Chandigarh (India).</a:t>
            </a:r>
          </a:p>
          <a:p>
            <a:pPr algn="just">
              <a:buFont typeface="Wingdings" pitchFamily="2" charset="2"/>
              <a:buChar char="Ø"/>
            </a:pPr>
            <a:r>
              <a:rPr lang="en-US" sz="3000" b="1" spc="5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rPr>
              <a:t>To ascertain the annual direct cost because of acute poisoning in Tri city of Chandigarh (India).</a:t>
            </a:r>
          </a:p>
          <a:p>
            <a:pPr algn="just">
              <a:buFont typeface="Wingdings" pitchFamily="2" charset="2"/>
              <a:buChar char="Ø"/>
            </a:pPr>
            <a:r>
              <a:rPr lang="en-US" sz="3000" b="1" spc="5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rPr>
              <a:t>To ascertain the annual productive cost of acute poisoning in Tri city of  Chandigarh (India).</a:t>
            </a:r>
          </a:p>
          <a:p>
            <a:pPr algn="just">
              <a:buFont typeface="Wingdings" pitchFamily="2" charset="2"/>
              <a:buChar char="Ø"/>
            </a:pPr>
            <a:r>
              <a:rPr lang="en-US" sz="3000" b="1" spc="50" dirty="0" smtClean="0">
                <a:ln w="13500">
                  <a:solidFill>
                    <a:schemeClr val="accent1">
                      <a:shade val="2500"/>
                      <a:alpha val="6500"/>
                    </a:schemeClr>
                  </a:solidFill>
                  <a:prstDash val="solid"/>
                </a:ln>
                <a:solidFill>
                  <a:srgbClr val="00FFFF"/>
                </a:solidFill>
                <a:effectLst>
                  <a:innerShdw blurRad="50900" dist="38500" dir="13500000">
                    <a:srgbClr val="000000">
                      <a:alpha val="60000"/>
                    </a:srgbClr>
                  </a:innerShdw>
                </a:effectLst>
              </a:rPr>
              <a:t>To ascertain the determinants of such cost in Tri city of Chandigarh (India).    </a:t>
            </a:r>
          </a:p>
          <a:p>
            <a:pPr algn="just"/>
            <a:endParaRPr lang="en-US"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just"/>
            <a:endParaRPr lang="en-US" sz="30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scene3d>
              <a:camera prst="orthographicFront"/>
              <a:lightRig rig="soft" dir="t">
                <a:rot lat="0" lon="0" rev="16800000"/>
              </a:lightRig>
            </a:scene3d>
            <a:sp3d extrusionH="57150" contourW="12700" prstMaterial="matte">
              <a:extrusionClr>
                <a:srgbClr val="FFFF00"/>
              </a:extrusionClr>
              <a:contourClr>
                <a:srgbClr val="FFFF00"/>
              </a:contourClr>
            </a:sp3d>
          </a:bodyPr>
          <a:lstStyle/>
          <a:p>
            <a:r>
              <a:rPr lang="en-US" sz="4400" spc="200" dirty="0" smtClean="0">
                <a:ln w="29210">
                  <a:solidFill>
                    <a:schemeClr val="accent3">
                      <a:tint val="10000"/>
                    </a:schemeClr>
                  </a:solidFill>
                </a:ln>
                <a:solidFill>
                  <a:srgbClr val="FFFF00"/>
                </a:solidFill>
                <a:effectLst>
                  <a:innerShdw blurRad="50800" dist="50800" dir="8100000">
                    <a:srgbClr val="7D7D7D">
                      <a:alpha val="73000"/>
                    </a:srgbClr>
                  </a:innerShdw>
                </a:effectLst>
              </a:rPr>
              <a:t>METHODOLOGY</a:t>
            </a:r>
            <a:endParaRPr lang="en-US" spc="200" dirty="0">
              <a:ln w="29210">
                <a:solidFill>
                  <a:schemeClr val="accent3">
                    <a:tint val="10000"/>
                  </a:schemeClr>
                </a:solidFill>
              </a:ln>
              <a:solidFill>
                <a:srgbClr val="FFFF00"/>
              </a:solidFill>
              <a:effectLst>
                <a:innerShdw blurRad="50800" dist="50800" dir="8100000">
                  <a:srgbClr val="7D7D7D">
                    <a:alpha val="73000"/>
                  </a:srgbClr>
                </a:inn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6332</TotalTime>
  <Words>2179</Words>
  <Application>Microsoft Office PowerPoint</Application>
  <PresentationFormat>On-screen Show (4:3)</PresentationFormat>
  <Paragraphs>939</Paragraphs>
  <Slides>47</Slides>
  <Notes>29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Apex</vt:lpstr>
      <vt:lpstr>CorelDRAW</vt:lpstr>
      <vt:lpstr>CorelDRAW!</vt:lpstr>
      <vt:lpstr>Prof.(Dr.)Dalbir Singh </vt:lpstr>
      <vt:lpstr>Slide 2</vt:lpstr>
      <vt:lpstr>Slide 3</vt:lpstr>
      <vt:lpstr>Slide 4</vt:lpstr>
      <vt:lpstr>Slide 5</vt:lpstr>
      <vt:lpstr>Slide 6</vt:lpstr>
      <vt:lpstr>Slide 7</vt:lpstr>
      <vt:lpstr>OBJECTIVES</vt:lpstr>
      <vt:lpstr>METHODOLOGY</vt:lpstr>
      <vt:lpstr>Slide 10</vt:lpstr>
      <vt:lpstr>Slide 11</vt:lpstr>
      <vt:lpstr>Slide 12</vt:lpstr>
      <vt:lpstr>   Distribution of cost  </vt:lpstr>
      <vt:lpstr>Study Design </vt:lpstr>
      <vt:lpstr> </vt:lpstr>
      <vt:lpstr>RESULTS</vt:lpstr>
      <vt:lpstr>Slide 17</vt:lpstr>
      <vt:lpstr>Slide 18</vt:lpstr>
      <vt:lpstr>Age and sex wise distribution of acute poisoning victims</vt:lpstr>
      <vt:lpstr>Urban/rural and marital status wise distribution of acute poisoning cases</vt:lpstr>
      <vt:lpstr>Age Wise distribution of mode of acute poisoning</vt:lpstr>
      <vt:lpstr>Sex Wise distribution of mode of acute poisoning</vt:lpstr>
      <vt:lpstr>Marital status wise distribution of mode of acute poisoning</vt:lpstr>
      <vt:lpstr>Area wise distribution of mode of acute poisoning</vt:lpstr>
      <vt:lpstr>Occupation wise distribution of mode of acute poisoning</vt:lpstr>
      <vt:lpstr>Relationship between family type  and incidence of acute poisoning (n=1126)</vt:lpstr>
      <vt:lpstr>Toxic substances causing acute poisoning in males  (n=594)</vt:lpstr>
      <vt:lpstr>Toxic substances causing acute poisoning in females (n=532)</vt:lpstr>
      <vt:lpstr>Circumstances leading to acute poisoning in males (n=594)</vt:lpstr>
      <vt:lpstr>Circumstances leading to acute poisoning in females  (n=532)</vt:lpstr>
      <vt:lpstr> </vt:lpstr>
      <vt:lpstr>Place of exposure to poisonous substances (n=1126)</vt:lpstr>
      <vt:lpstr>Time of exposure to poisonous substances (n=1126) </vt:lpstr>
      <vt:lpstr>Monthly distribution of acute poisoning cases (n=1126)</vt:lpstr>
      <vt:lpstr>Medical help at the site of exposure</vt:lpstr>
      <vt:lpstr>Escorted to hospital</vt:lpstr>
      <vt:lpstr>Means of conveyance to hospital      (n=1126)</vt:lpstr>
      <vt:lpstr> </vt:lpstr>
      <vt:lpstr>Slide 39</vt:lpstr>
      <vt:lpstr>Current Status of Non-fatal cases of acute poisoning </vt:lpstr>
      <vt:lpstr>Special features and level of significance of explanatory variable by maximum likelihood method for logistic regression equation </vt:lpstr>
      <vt:lpstr>Overall financial burden </vt:lpstr>
      <vt:lpstr>Conclusion</vt:lpstr>
      <vt:lpstr>Slide 44</vt:lpstr>
      <vt:lpstr>ACKNOWLEDGMENT</vt:lpstr>
      <vt:lpstr>Thank You</vt:lpstr>
      <vt:lpstr>Type of poison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“Extent and determinants of costs of acute poisoning                                                         in Tricity of Chandigarh- An exploratory study.”</dc:title>
  <dc:creator>Administrator</dc:creator>
  <cp:lastModifiedBy>user</cp:lastModifiedBy>
  <cp:revision>545</cp:revision>
  <dcterms:created xsi:type="dcterms:W3CDTF">2006-08-16T00:00:00Z</dcterms:created>
  <dcterms:modified xsi:type="dcterms:W3CDTF">2015-09-24T06:30:22Z</dcterms:modified>
</cp:coreProperties>
</file>