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4" r:id="rId6"/>
    <p:sldId id="276" r:id="rId7"/>
    <p:sldId id="278" r:id="rId8"/>
    <p:sldId id="279" r:id="rId9"/>
    <p:sldId id="288" r:id="rId10"/>
    <p:sldId id="289" r:id="rId11"/>
    <p:sldId id="283" r:id="rId12"/>
    <p:sldId id="285" r:id="rId13"/>
    <p:sldId id="291" r:id="rId14"/>
    <p:sldId id="261" r:id="rId15"/>
    <p:sldId id="292" r:id="rId16"/>
    <p:sldId id="29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86" r:id="rId26"/>
    <p:sldId id="287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ZnSO4-80ppm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Sheet1!$A$3:$A$4</c:f>
              <c:strCache>
                <c:ptCount val="2"/>
                <c:pt idx="0">
                  <c:v>24h</c:v>
                </c:pt>
                <c:pt idx="1">
                  <c:v>48h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2.2400000000000002</c:v>
                </c:pt>
                <c:pt idx="1">
                  <c:v>1.37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Zn-prop 60ppm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Sheet1!$A$3:$A$4</c:f>
              <c:strCache>
                <c:ptCount val="2"/>
                <c:pt idx="0">
                  <c:v>24h</c:v>
                </c:pt>
                <c:pt idx="1">
                  <c:v>48h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3.65</c:v>
                </c:pt>
                <c:pt idx="1">
                  <c:v>2.12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Sheet1!$A$3:$A$4</c:f>
              <c:strCache>
                <c:ptCount val="2"/>
                <c:pt idx="0">
                  <c:v>24h</c:v>
                </c:pt>
                <c:pt idx="1">
                  <c:v>48h</c:v>
                </c:pt>
              </c:strCache>
            </c:strRef>
          </c:cat>
          <c:val>
            <c:numRef>
              <c:f>Sheet1!$D$3:$D$4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38272"/>
        <c:axId val="40839808"/>
      </c:barChart>
      <c:catAx>
        <c:axId val="4083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40839808"/>
        <c:crosses val="autoZero"/>
        <c:auto val="1"/>
        <c:lblAlgn val="ctr"/>
        <c:lblOffset val="100"/>
        <c:noMultiLvlLbl val="0"/>
      </c:catAx>
      <c:valAx>
        <c:axId val="4083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40838272"/>
        <c:crosses val="autoZero"/>
        <c:crossBetween val="between"/>
      </c:valAx>
      <c:spPr>
        <a:noFill/>
      </c:spPr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D1275-0262-4453-AE2B-ABC9C389CBE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01135-F395-4387-923A-B82D417309DC}">
      <dgm:prSet custT="1"/>
      <dgm:spPr>
        <a:solidFill>
          <a:srgbClr val="002060"/>
        </a:solidFill>
      </dgm:spPr>
      <dgm:t>
        <a:bodyPr/>
        <a:lstStyle/>
        <a:p>
          <a:pPr algn="r" rtl="0"/>
          <a:r>
            <a:rPr lang="en-IN" sz="2800" b="1" dirty="0" smtClean="0"/>
            <a:t>EFFECT OF REPLACING INORGANIC ZINC WITH A LOWER LEVEL OF ORGANIC ZINC (ZINC PROPIONATE) ON PERFORMANCE, BIOCHEMICAL CONSTITUENTS AND MINERAL STATUS IN BUFFALO CALVES</a:t>
          </a:r>
          <a:endParaRPr lang="en-US" sz="2800" b="1" dirty="0">
            <a:solidFill>
              <a:srgbClr val="FFFF00"/>
            </a:solidFill>
            <a:latin typeface="Berlin Sans FB Demi" pitchFamily="34" charset="0"/>
            <a:ea typeface="Adobe Gothic Std B" pitchFamily="34" charset="-128"/>
          </a:endParaRPr>
        </a:p>
      </dgm:t>
    </dgm:pt>
    <dgm:pt modelId="{3C38FD24-C641-4ADC-9515-31FF09D69155}" type="parTrans" cxnId="{C6BB2B38-2DD3-47C2-9D1B-5FDF79599471}">
      <dgm:prSet/>
      <dgm:spPr/>
      <dgm:t>
        <a:bodyPr/>
        <a:lstStyle/>
        <a:p>
          <a:endParaRPr lang="en-US" sz="3600">
            <a:latin typeface="Berlin Sans FB Demi" pitchFamily="34" charset="0"/>
          </a:endParaRPr>
        </a:p>
      </dgm:t>
    </dgm:pt>
    <dgm:pt modelId="{C16E7E11-AFAC-4B84-9425-37EF4CD047E0}" type="sibTrans" cxnId="{C6BB2B38-2DD3-47C2-9D1B-5FDF79599471}">
      <dgm:prSet/>
      <dgm:spPr/>
      <dgm:t>
        <a:bodyPr/>
        <a:lstStyle/>
        <a:p>
          <a:endParaRPr lang="en-US" sz="3600">
            <a:latin typeface="Berlin Sans FB Demi" pitchFamily="34" charset="0"/>
          </a:endParaRPr>
        </a:p>
      </dgm:t>
    </dgm:pt>
    <dgm:pt modelId="{3C594204-D74A-401B-9D91-FB4B7543F316}" type="pres">
      <dgm:prSet presAssocID="{299D1275-0262-4453-AE2B-ABC9C389CB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ABE31-7B6B-4733-AD74-F92BAA720730}" type="pres">
      <dgm:prSet presAssocID="{A7701135-F395-4387-923A-B82D417309DC}" presName="composite" presStyleCnt="0"/>
      <dgm:spPr/>
    </dgm:pt>
    <dgm:pt modelId="{AA7B7380-AD15-4658-BA6B-9CF6AD8F748C}" type="pres">
      <dgm:prSet presAssocID="{A7701135-F395-4387-923A-B82D417309DC}" presName="imgShp" presStyleLbl="fgImgPlace1" presStyleIdx="0" presStyleCnt="1" custScaleX="87621" custLinFactNeighborX="-21075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14CF88-ED06-45E1-8600-E7447AAFE2D7}" type="pres">
      <dgm:prSet presAssocID="{A7701135-F395-4387-923A-B82D417309DC}" presName="txShp" presStyleLbl="node1" presStyleIdx="0" presStyleCnt="1" custScaleX="150376" custLinFactNeighborX="2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91D49-EFB2-4ACA-86ED-078AB233CA3C}" type="presOf" srcId="{A7701135-F395-4387-923A-B82D417309DC}" destId="{C314CF88-ED06-45E1-8600-E7447AAFE2D7}" srcOrd="0" destOrd="0" presId="urn:microsoft.com/office/officeart/2005/8/layout/vList3#1"/>
    <dgm:cxn modelId="{C6BB2B38-2DD3-47C2-9D1B-5FDF79599471}" srcId="{299D1275-0262-4453-AE2B-ABC9C389CBE8}" destId="{A7701135-F395-4387-923A-B82D417309DC}" srcOrd="0" destOrd="0" parTransId="{3C38FD24-C641-4ADC-9515-31FF09D69155}" sibTransId="{C16E7E11-AFAC-4B84-9425-37EF4CD047E0}"/>
    <dgm:cxn modelId="{FABFC956-86B1-42FE-B507-55C2DEBC5279}" type="presOf" srcId="{299D1275-0262-4453-AE2B-ABC9C389CBE8}" destId="{3C594204-D74A-401B-9D91-FB4B7543F316}" srcOrd="0" destOrd="0" presId="urn:microsoft.com/office/officeart/2005/8/layout/vList3#1"/>
    <dgm:cxn modelId="{5A9CD519-F1E1-45CA-8877-E505262A53A2}" type="presParOf" srcId="{3C594204-D74A-401B-9D91-FB4B7543F316}" destId="{FBFABE31-7B6B-4733-AD74-F92BAA720730}" srcOrd="0" destOrd="0" presId="urn:microsoft.com/office/officeart/2005/8/layout/vList3#1"/>
    <dgm:cxn modelId="{385F0FC3-939E-43E8-A8AB-E45208EC246D}" type="presParOf" srcId="{FBFABE31-7B6B-4733-AD74-F92BAA720730}" destId="{AA7B7380-AD15-4658-BA6B-9CF6AD8F748C}" srcOrd="0" destOrd="0" presId="urn:microsoft.com/office/officeart/2005/8/layout/vList3#1"/>
    <dgm:cxn modelId="{F735F964-EAB4-4034-995B-4025B14EDFE6}" type="presParOf" srcId="{FBFABE31-7B6B-4733-AD74-F92BAA720730}" destId="{C314CF88-ED06-45E1-8600-E7447AAFE2D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CA46EF-ABF5-4F10-B2CC-41D4D57E4F6F}" type="doc">
      <dgm:prSet loTypeId="urn:microsoft.com/office/officeart/2005/8/layout/target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DA748359-BECF-4381-A3E8-453D63906434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Experimental Design</a:t>
          </a:r>
          <a:endParaRPr lang="en-IN" dirty="0">
            <a:solidFill>
              <a:schemeClr val="bg1"/>
            </a:solidFill>
          </a:endParaRPr>
        </a:p>
      </dgm:t>
    </dgm:pt>
    <dgm:pt modelId="{6617672B-A740-410E-BC54-E10C42D58C91}" type="parTrans" cxnId="{E74AF49D-2D90-4F43-A142-6E7B92E99D60}">
      <dgm:prSet/>
      <dgm:spPr/>
      <dgm:t>
        <a:bodyPr/>
        <a:lstStyle/>
        <a:p>
          <a:endParaRPr lang="en-IN"/>
        </a:p>
      </dgm:t>
    </dgm:pt>
    <dgm:pt modelId="{0BD9651C-C550-4354-8E69-3F571436B4CB}" type="sibTrans" cxnId="{E74AF49D-2D90-4F43-A142-6E7B92E99D60}">
      <dgm:prSet/>
      <dgm:spPr/>
      <dgm:t>
        <a:bodyPr/>
        <a:lstStyle/>
        <a:p>
          <a:endParaRPr lang="en-IN"/>
        </a:p>
      </dgm:t>
    </dgm:pt>
    <dgm:pt modelId="{8971790B-7933-4A64-A8DF-ADC75D72B14A}" type="pres">
      <dgm:prSet presAssocID="{87CA46EF-ABF5-4F10-B2CC-41D4D57E4F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7B629E4-2BE4-4CD5-B897-9729C8D071C5}" type="pres">
      <dgm:prSet presAssocID="{DA748359-BECF-4381-A3E8-453D63906434}" presName="circle1" presStyleLbl="node1" presStyleIdx="0" presStyleCnt="1"/>
      <dgm:spPr/>
    </dgm:pt>
    <dgm:pt modelId="{1C02316F-465A-49DE-9564-01A39EDC51A7}" type="pres">
      <dgm:prSet presAssocID="{DA748359-BECF-4381-A3E8-453D63906434}" presName="space" presStyleCnt="0"/>
      <dgm:spPr/>
    </dgm:pt>
    <dgm:pt modelId="{5025AA84-188A-48A7-85B9-9E346F21C559}" type="pres">
      <dgm:prSet presAssocID="{DA748359-BECF-4381-A3E8-453D63906434}" presName="rect1" presStyleLbl="alignAcc1" presStyleIdx="0" presStyleCnt="1"/>
      <dgm:spPr/>
      <dgm:t>
        <a:bodyPr/>
        <a:lstStyle/>
        <a:p>
          <a:endParaRPr lang="en-IN"/>
        </a:p>
      </dgm:t>
    </dgm:pt>
    <dgm:pt modelId="{C1F240B3-2303-4D57-8BA8-8057AB92F4AD}" type="pres">
      <dgm:prSet presAssocID="{DA748359-BECF-4381-A3E8-453D6390643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74AF49D-2D90-4F43-A142-6E7B92E99D60}" srcId="{87CA46EF-ABF5-4F10-B2CC-41D4D57E4F6F}" destId="{DA748359-BECF-4381-A3E8-453D63906434}" srcOrd="0" destOrd="0" parTransId="{6617672B-A740-410E-BC54-E10C42D58C91}" sibTransId="{0BD9651C-C550-4354-8E69-3F571436B4CB}"/>
    <dgm:cxn modelId="{3ABA2F33-FB0D-4AF9-88F8-0CC9EE84F3E1}" type="presOf" srcId="{DA748359-BECF-4381-A3E8-453D63906434}" destId="{C1F240B3-2303-4D57-8BA8-8057AB92F4AD}" srcOrd="1" destOrd="0" presId="urn:microsoft.com/office/officeart/2005/8/layout/target3"/>
    <dgm:cxn modelId="{0F70CC2B-D996-4CA0-A739-0441898A7521}" type="presOf" srcId="{DA748359-BECF-4381-A3E8-453D63906434}" destId="{5025AA84-188A-48A7-85B9-9E346F21C559}" srcOrd="0" destOrd="0" presId="urn:microsoft.com/office/officeart/2005/8/layout/target3"/>
    <dgm:cxn modelId="{37576BA1-F349-41F0-B043-99E698A99D14}" type="presOf" srcId="{87CA46EF-ABF5-4F10-B2CC-41D4D57E4F6F}" destId="{8971790B-7933-4A64-A8DF-ADC75D72B14A}" srcOrd="0" destOrd="0" presId="urn:microsoft.com/office/officeart/2005/8/layout/target3"/>
    <dgm:cxn modelId="{47E8D3B3-E927-478D-8E04-FBFA51BDFB71}" type="presParOf" srcId="{8971790B-7933-4A64-A8DF-ADC75D72B14A}" destId="{F7B629E4-2BE4-4CD5-B897-9729C8D071C5}" srcOrd="0" destOrd="0" presId="urn:microsoft.com/office/officeart/2005/8/layout/target3"/>
    <dgm:cxn modelId="{BDBD4C4E-D222-4D3E-B8D4-2E2C4CC01063}" type="presParOf" srcId="{8971790B-7933-4A64-A8DF-ADC75D72B14A}" destId="{1C02316F-465A-49DE-9564-01A39EDC51A7}" srcOrd="1" destOrd="0" presId="urn:microsoft.com/office/officeart/2005/8/layout/target3"/>
    <dgm:cxn modelId="{B4D51E3F-989E-4A25-96BC-95405CAE2583}" type="presParOf" srcId="{8971790B-7933-4A64-A8DF-ADC75D72B14A}" destId="{5025AA84-188A-48A7-85B9-9E346F21C559}" srcOrd="2" destOrd="0" presId="urn:microsoft.com/office/officeart/2005/8/layout/target3"/>
    <dgm:cxn modelId="{2B8A56C4-E316-4110-A7F8-A866B8285D0B}" type="presParOf" srcId="{8971790B-7933-4A64-A8DF-ADC75D72B14A}" destId="{C1F240B3-2303-4D57-8BA8-8057AB92F4A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6A2132-CEA3-4EED-9C75-40735CDC0E8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143E435-AF1E-400A-B796-433FB0EB1EA1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Composition of basal diet</a:t>
          </a:r>
          <a:endParaRPr lang="en-IN" dirty="0">
            <a:solidFill>
              <a:srgbClr val="000066"/>
            </a:solidFill>
          </a:endParaRPr>
        </a:p>
      </dgm:t>
    </dgm:pt>
    <dgm:pt modelId="{D7DB268F-AD4D-4CB4-8670-9691419F7BBC}" type="parTrans" cxnId="{59B59829-8912-4F14-A2B8-09F678176AC6}">
      <dgm:prSet/>
      <dgm:spPr/>
      <dgm:t>
        <a:bodyPr/>
        <a:lstStyle/>
        <a:p>
          <a:endParaRPr lang="en-IN"/>
        </a:p>
      </dgm:t>
    </dgm:pt>
    <dgm:pt modelId="{CB1EBFBA-5EF9-480F-ADB6-1DD06E78DE65}" type="sibTrans" cxnId="{59B59829-8912-4F14-A2B8-09F678176AC6}">
      <dgm:prSet/>
      <dgm:spPr/>
      <dgm:t>
        <a:bodyPr/>
        <a:lstStyle/>
        <a:p>
          <a:endParaRPr lang="en-IN"/>
        </a:p>
      </dgm:t>
    </dgm:pt>
    <dgm:pt modelId="{15554EE6-E2C2-4B9A-A464-0E8810A16C4B}" type="pres">
      <dgm:prSet presAssocID="{976A2132-CEA3-4EED-9C75-40735CDC0E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7F66DF-C036-47AF-9E0A-C2A71F741F11}" type="pres">
      <dgm:prSet presAssocID="{0143E435-AF1E-400A-B796-433FB0EB1EA1}" presName="circle1" presStyleLbl="node1" presStyleIdx="0" presStyleCnt="1"/>
      <dgm:spPr/>
    </dgm:pt>
    <dgm:pt modelId="{00FD3503-CB4B-4B89-A68F-04E4EB03E413}" type="pres">
      <dgm:prSet presAssocID="{0143E435-AF1E-400A-B796-433FB0EB1EA1}" presName="space" presStyleCnt="0"/>
      <dgm:spPr/>
    </dgm:pt>
    <dgm:pt modelId="{9BA19869-8700-4AF1-BAFE-C0C6AE838260}" type="pres">
      <dgm:prSet presAssocID="{0143E435-AF1E-400A-B796-433FB0EB1EA1}" presName="rect1" presStyleLbl="alignAcc1" presStyleIdx="0" presStyleCnt="1"/>
      <dgm:spPr/>
      <dgm:t>
        <a:bodyPr/>
        <a:lstStyle/>
        <a:p>
          <a:endParaRPr lang="en-IN"/>
        </a:p>
      </dgm:t>
    </dgm:pt>
    <dgm:pt modelId="{3F844E15-8975-48B6-9FEB-4EC6F78DA5F3}" type="pres">
      <dgm:prSet presAssocID="{0143E435-AF1E-400A-B796-433FB0EB1EA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64A4981-662A-4FED-B282-149C3DEE1053}" type="presOf" srcId="{976A2132-CEA3-4EED-9C75-40735CDC0E8F}" destId="{15554EE6-E2C2-4B9A-A464-0E8810A16C4B}" srcOrd="0" destOrd="0" presId="urn:microsoft.com/office/officeart/2005/8/layout/target3"/>
    <dgm:cxn modelId="{66110F9A-2C37-4762-AD5B-C10EF138083A}" type="presOf" srcId="{0143E435-AF1E-400A-B796-433FB0EB1EA1}" destId="{3F844E15-8975-48B6-9FEB-4EC6F78DA5F3}" srcOrd="1" destOrd="0" presId="urn:microsoft.com/office/officeart/2005/8/layout/target3"/>
    <dgm:cxn modelId="{59B59829-8912-4F14-A2B8-09F678176AC6}" srcId="{976A2132-CEA3-4EED-9C75-40735CDC0E8F}" destId="{0143E435-AF1E-400A-B796-433FB0EB1EA1}" srcOrd="0" destOrd="0" parTransId="{D7DB268F-AD4D-4CB4-8670-9691419F7BBC}" sibTransId="{CB1EBFBA-5EF9-480F-ADB6-1DD06E78DE65}"/>
    <dgm:cxn modelId="{CDCBF4AB-AA1A-450C-B6EC-7EC26EC06830}" type="presOf" srcId="{0143E435-AF1E-400A-B796-433FB0EB1EA1}" destId="{9BA19869-8700-4AF1-BAFE-C0C6AE838260}" srcOrd="0" destOrd="0" presId="urn:microsoft.com/office/officeart/2005/8/layout/target3"/>
    <dgm:cxn modelId="{00CB81CF-89BB-421A-BC97-AFB2CABAAD28}" type="presParOf" srcId="{15554EE6-E2C2-4B9A-A464-0E8810A16C4B}" destId="{947F66DF-C036-47AF-9E0A-C2A71F741F11}" srcOrd="0" destOrd="0" presId="urn:microsoft.com/office/officeart/2005/8/layout/target3"/>
    <dgm:cxn modelId="{5C276CDA-D54A-42A1-A051-C01BC01FCDCB}" type="presParOf" srcId="{15554EE6-E2C2-4B9A-A464-0E8810A16C4B}" destId="{00FD3503-CB4B-4B89-A68F-04E4EB03E413}" srcOrd="1" destOrd="0" presId="urn:microsoft.com/office/officeart/2005/8/layout/target3"/>
    <dgm:cxn modelId="{40B3783E-4692-422E-AA81-946209F7F0B8}" type="presParOf" srcId="{15554EE6-E2C2-4B9A-A464-0E8810A16C4B}" destId="{9BA19869-8700-4AF1-BAFE-C0C6AE838260}" srcOrd="2" destOrd="0" presId="urn:microsoft.com/office/officeart/2005/8/layout/target3"/>
    <dgm:cxn modelId="{541AAB5A-2A06-4254-B1E3-FA6B5373CA2E}" type="presParOf" srcId="{15554EE6-E2C2-4B9A-A464-0E8810A16C4B}" destId="{3F844E15-8975-48B6-9FEB-4EC6F78DA5F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B284F4-FBAB-4407-9456-BD68EFAEC7A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IN"/>
        </a:p>
      </dgm:t>
    </dgm:pt>
    <dgm:pt modelId="{6C53FFF1-2635-4782-9D8E-4C825D1BC728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Zinc propionate supplementation on fortnightly body weight in buffalo calves</a:t>
          </a:r>
          <a:endParaRPr lang="en-IN" dirty="0">
            <a:solidFill>
              <a:srgbClr val="C00000"/>
            </a:solidFill>
          </a:endParaRPr>
        </a:p>
      </dgm:t>
    </dgm:pt>
    <dgm:pt modelId="{A795E892-73BB-44DC-8F3A-FC86C5BBAF7F}" type="parTrans" cxnId="{0E7C4730-4F4B-459B-8EE8-1AEE6057A639}">
      <dgm:prSet/>
      <dgm:spPr/>
      <dgm:t>
        <a:bodyPr/>
        <a:lstStyle/>
        <a:p>
          <a:endParaRPr lang="en-IN"/>
        </a:p>
      </dgm:t>
    </dgm:pt>
    <dgm:pt modelId="{8CDCE11A-40F0-46A5-93FD-57FED9439D23}" type="sibTrans" cxnId="{0E7C4730-4F4B-459B-8EE8-1AEE6057A639}">
      <dgm:prSet/>
      <dgm:spPr/>
      <dgm:t>
        <a:bodyPr/>
        <a:lstStyle/>
        <a:p>
          <a:endParaRPr lang="en-IN"/>
        </a:p>
      </dgm:t>
    </dgm:pt>
    <dgm:pt modelId="{5B3A40C8-EB73-452B-B3B6-DA789E6107E6}" type="pres">
      <dgm:prSet presAssocID="{8CB284F4-FBAB-4407-9456-BD68EFAEC7A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2534B8E-5C53-4B30-9AB6-B69CA2CDEAB3}" type="pres">
      <dgm:prSet presAssocID="{6C53FFF1-2635-4782-9D8E-4C825D1BC728}" presName="circle1" presStyleLbl="node1" presStyleIdx="0" presStyleCnt="1"/>
      <dgm:spPr/>
    </dgm:pt>
    <dgm:pt modelId="{3235C275-9B34-47AC-8B09-AECE7879FA86}" type="pres">
      <dgm:prSet presAssocID="{6C53FFF1-2635-4782-9D8E-4C825D1BC728}" presName="space" presStyleCnt="0"/>
      <dgm:spPr/>
    </dgm:pt>
    <dgm:pt modelId="{D1F86485-F043-4653-9EDE-C9A326491EA7}" type="pres">
      <dgm:prSet presAssocID="{6C53FFF1-2635-4782-9D8E-4C825D1BC728}" presName="rect1" presStyleLbl="alignAcc1" presStyleIdx="0" presStyleCnt="1"/>
      <dgm:spPr/>
    </dgm:pt>
    <dgm:pt modelId="{5129035F-0C5B-4532-B44F-EE78D6762BE1}" type="pres">
      <dgm:prSet presAssocID="{6C53FFF1-2635-4782-9D8E-4C825D1BC72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0FB4DC3-B4A5-4038-9AC6-57F8134CBB4E}" type="presOf" srcId="{6C53FFF1-2635-4782-9D8E-4C825D1BC728}" destId="{D1F86485-F043-4653-9EDE-C9A326491EA7}" srcOrd="0" destOrd="0" presId="urn:microsoft.com/office/officeart/2005/8/layout/target3"/>
    <dgm:cxn modelId="{1F7B8655-4146-4FB4-8978-592034138C37}" type="presOf" srcId="{6C53FFF1-2635-4782-9D8E-4C825D1BC728}" destId="{5129035F-0C5B-4532-B44F-EE78D6762BE1}" srcOrd="1" destOrd="0" presId="urn:microsoft.com/office/officeart/2005/8/layout/target3"/>
    <dgm:cxn modelId="{06A8E212-A248-4AC4-8B05-22ABEC4C121F}" type="presOf" srcId="{8CB284F4-FBAB-4407-9456-BD68EFAEC7A0}" destId="{5B3A40C8-EB73-452B-B3B6-DA789E6107E6}" srcOrd="0" destOrd="0" presId="urn:microsoft.com/office/officeart/2005/8/layout/target3"/>
    <dgm:cxn modelId="{0E7C4730-4F4B-459B-8EE8-1AEE6057A639}" srcId="{8CB284F4-FBAB-4407-9456-BD68EFAEC7A0}" destId="{6C53FFF1-2635-4782-9D8E-4C825D1BC728}" srcOrd="0" destOrd="0" parTransId="{A795E892-73BB-44DC-8F3A-FC86C5BBAF7F}" sibTransId="{8CDCE11A-40F0-46A5-93FD-57FED9439D23}"/>
    <dgm:cxn modelId="{BE20001E-B6AC-45E2-B928-7A4111F2A082}" type="presParOf" srcId="{5B3A40C8-EB73-452B-B3B6-DA789E6107E6}" destId="{F2534B8E-5C53-4B30-9AB6-B69CA2CDEAB3}" srcOrd="0" destOrd="0" presId="urn:microsoft.com/office/officeart/2005/8/layout/target3"/>
    <dgm:cxn modelId="{99D4D740-B066-4CDD-BC5D-31F8B896A3F2}" type="presParOf" srcId="{5B3A40C8-EB73-452B-B3B6-DA789E6107E6}" destId="{3235C275-9B34-47AC-8B09-AECE7879FA86}" srcOrd="1" destOrd="0" presId="urn:microsoft.com/office/officeart/2005/8/layout/target3"/>
    <dgm:cxn modelId="{8315FDD5-8610-4ABD-8925-524B10F5FCDA}" type="presParOf" srcId="{5B3A40C8-EB73-452B-B3B6-DA789E6107E6}" destId="{D1F86485-F043-4653-9EDE-C9A326491EA7}" srcOrd="2" destOrd="0" presId="urn:microsoft.com/office/officeart/2005/8/layout/target3"/>
    <dgm:cxn modelId="{6BF53EDB-8E53-42D9-BC86-391A9EFAA21D}" type="presParOf" srcId="{5B3A40C8-EB73-452B-B3B6-DA789E6107E6}" destId="{5129035F-0C5B-4532-B44F-EE78D6762BE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899A74-A3A9-4E67-8CDF-469920C3954C}" type="doc">
      <dgm:prSet loTypeId="urn:microsoft.com/office/officeart/2005/8/layout/target3" loCatId="relationship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IN"/>
        </a:p>
      </dgm:t>
    </dgm:pt>
    <dgm:pt modelId="{6987C5E5-0D3F-404F-9762-639A394EB989}">
      <dgm:prSet/>
      <dgm:spPr/>
      <dgm:t>
        <a:bodyPr/>
        <a:lstStyle/>
        <a:p>
          <a:pPr rtl="0"/>
          <a:r>
            <a:rPr lang="en-IN" b="1" smtClean="0"/>
            <a:t>Zinc propionate supplementation on performance in buffalo calves</a:t>
          </a:r>
          <a:endParaRPr lang="en-IN"/>
        </a:p>
      </dgm:t>
    </dgm:pt>
    <dgm:pt modelId="{00690D9B-B08D-4566-9F63-4F8FC0620683}" type="parTrans" cxnId="{A6B03389-DC05-4FC2-9CA1-AA37364414C9}">
      <dgm:prSet/>
      <dgm:spPr/>
      <dgm:t>
        <a:bodyPr/>
        <a:lstStyle/>
        <a:p>
          <a:endParaRPr lang="en-IN"/>
        </a:p>
      </dgm:t>
    </dgm:pt>
    <dgm:pt modelId="{01835C92-8A73-4A68-9C92-9B47B96FFAC9}" type="sibTrans" cxnId="{A6B03389-DC05-4FC2-9CA1-AA37364414C9}">
      <dgm:prSet/>
      <dgm:spPr/>
      <dgm:t>
        <a:bodyPr/>
        <a:lstStyle/>
        <a:p>
          <a:endParaRPr lang="en-IN"/>
        </a:p>
      </dgm:t>
    </dgm:pt>
    <dgm:pt modelId="{6B24A37E-91FB-4888-A926-CD65F0DB7EF0}" type="pres">
      <dgm:prSet presAssocID="{10899A74-A3A9-4E67-8CDF-469920C395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890A9BE-2246-4FD5-A36E-21F420443B66}" type="pres">
      <dgm:prSet presAssocID="{6987C5E5-0D3F-404F-9762-639A394EB989}" presName="circle1" presStyleLbl="node1" presStyleIdx="0" presStyleCnt="1"/>
      <dgm:spPr/>
    </dgm:pt>
    <dgm:pt modelId="{11267271-FB3B-4E1B-B72E-CF3543EDD3E3}" type="pres">
      <dgm:prSet presAssocID="{6987C5E5-0D3F-404F-9762-639A394EB989}" presName="space" presStyleCnt="0"/>
      <dgm:spPr/>
    </dgm:pt>
    <dgm:pt modelId="{A57D679E-9D8C-4C99-88C8-5BF142107DC2}" type="pres">
      <dgm:prSet presAssocID="{6987C5E5-0D3F-404F-9762-639A394EB989}" presName="rect1" presStyleLbl="alignAcc1" presStyleIdx="0" presStyleCnt="1"/>
      <dgm:spPr/>
      <dgm:t>
        <a:bodyPr/>
        <a:lstStyle/>
        <a:p>
          <a:endParaRPr lang="en-IN"/>
        </a:p>
      </dgm:t>
    </dgm:pt>
    <dgm:pt modelId="{40519D16-C8F5-4F1E-9DDB-71CDD82C56C3}" type="pres">
      <dgm:prSet presAssocID="{6987C5E5-0D3F-404F-9762-639A394EB98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958C97F-45CF-476C-98F4-09A10101D1B6}" type="presOf" srcId="{6987C5E5-0D3F-404F-9762-639A394EB989}" destId="{40519D16-C8F5-4F1E-9DDB-71CDD82C56C3}" srcOrd="1" destOrd="0" presId="urn:microsoft.com/office/officeart/2005/8/layout/target3"/>
    <dgm:cxn modelId="{042CD6D0-3FCC-43D4-A657-99F606244F9E}" type="presOf" srcId="{6987C5E5-0D3F-404F-9762-639A394EB989}" destId="{A57D679E-9D8C-4C99-88C8-5BF142107DC2}" srcOrd="0" destOrd="0" presId="urn:microsoft.com/office/officeart/2005/8/layout/target3"/>
    <dgm:cxn modelId="{E56A43FE-DFC9-41DB-8756-484B13F054B6}" type="presOf" srcId="{10899A74-A3A9-4E67-8CDF-469920C3954C}" destId="{6B24A37E-91FB-4888-A926-CD65F0DB7EF0}" srcOrd="0" destOrd="0" presId="urn:microsoft.com/office/officeart/2005/8/layout/target3"/>
    <dgm:cxn modelId="{A6B03389-DC05-4FC2-9CA1-AA37364414C9}" srcId="{10899A74-A3A9-4E67-8CDF-469920C3954C}" destId="{6987C5E5-0D3F-404F-9762-639A394EB989}" srcOrd="0" destOrd="0" parTransId="{00690D9B-B08D-4566-9F63-4F8FC0620683}" sibTransId="{01835C92-8A73-4A68-9C92-9B47B96FFAC9}"/>
    <dgm:cxn modelId="{307B89E2-80FA-4918-B520-430DDE2407A9}" type="presParOf" srcId="{6B24A37E-91FB-4888-A926-CD65F0DB7EF0}" destId="{4890A9BE-2246-4FD5-A36E-21F420443B66}" srcOrd="0" destOrd="0" presId="urn:microsoft.com/office/officeart/2005/8/layout/target3"/>
    <dgm:cxn modelId="{6A932A01-B8F6-4A77-A959-172275A3494E}" type="presParOf" srcId="{6B24A37E-91FB-4888-A926-CD65F0DB7EF0}" destId="{11267271-FB3B-4E1B-B72E-CF3543EDD3E3}" srcOrd="1" destOrd="0" presId="urn:microsoft.com/office/officeart/2005/8/layout/target3"/>
    <dgm:cxn modelId="{118B2FA5-60A1-48DA-92C5-7C42AFA8B12B}" type="presParOf" srcId="{6B24A37E-91FB-4888-A926-CD65F0DB7EF0}" destId="{A57D679E-9D8C-4C99-88C8-5BF142107DC2}" srcOrd="2" destOrd="0" presId="urn:microsoft.com/office/officeart/2005/8/layout/target3"/>
    <dgm:cxn modelId="{35BE1FA7-04C9-4F60-B783-FFE50806EA1E}" type="presParOf" srcId="{6B24A37E-91FB-4888-A926-CD65F0DB7EF0}" destId="{40519D16-C8F5-4F1E-9DDB-71CDD82C56C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33EFA2-4625-4550-AB23-29C6192086A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1D448A77-45C2-42F3-85A1-FD652A5D56EC}">
      <dgm:prSet/>
      <dgm:spPr/>
      <dgm:t>
        <a:bodyPr/>
        <a:lstStyle/>
        <a:p>
          <a:pPr rtl="0"/>
          <a:r>
            <a:rPr lang="en-IN" b="1" smtClean="0"/>
            <a:t>Zinc propionate supplementation on serum biochemical constituents in buffalo calves</a:t>
          </a:r>
          <a:endParaRPr lang="en-IN"/>
        </a:p>
      </dgm:t>
    </dgm:pt>
    <dgm:pt modelId="{1A377019-4E86-4DDA-BAA0-29EB00F66523}" type="parTrans" cxnId="{EC0122FE-96CC-4A33-B02B-02B86BD21B95}">
      <dgm:prSet/>
      <dgm:spPr/>
      <dgm:t>
        <a:bodyPr/>
        <a:lstStyle/>
        <a:p>
          <a:endParaRPr lang="en-IN"/>
        </a:p>
      </dgm:t>
    </dgm:pt>
    <dgm:pt modelId="{1E906CB4-5C61-4939-905D-215FC6C21DC7}" type="sibTrans" cxnId="{EC0122FE-96CC-4A33-B02B-02B86BD21B95}">
      <dgm:prSet/>
      <dgm:spPr/>
      <dgm:t>
        <a:bodyPr/>
        <a:lstStyle/>
        <a:p>
          <a:endParaRPr lang="en-IN"/>
        </a:p>
      </dgm:t>
    </dgm:pt>
    <dgm:pt modelId="{60E16274-F16D-41FE-800A-9F4F11B58823}" type="pres">
      <dgm:prSet presAssocID="{9533EFA2-4625-4550-AB23-29C6192086A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4D9CB86-766C-4219-9D50-C9275FE27538}" type="pres">
      <dgm:prSet presAssocID="{1D448A77-45C2-42F3-85A1-FD652A5D56EC}" presName="circle1" presStyleLbl="node1" presStyleIdx="0" presStyleCnt="1"/>
      <dgm:spPr/>
    </dgm:pt>
    <dgm:pt modelId="{60407DB2-B8DD-49F5-AD64-A59848E67655}" type="pres">
      <dgm:prSet presAssocID="{1D448A77-45C2-42F3-85A1-FD652A5D56EC}" presName="space" presStyleCnt="0"/>
      <dgm:spPr/>
    </dgm:pt>
    <dgm:pt modelId="{1E7C968B-8EB8-4410-8113-E34CE4DFFE05}" type="pres">
      <dgm:prSet presAssocID="{1D448A77-45C2-42F3-85A1-FD652A5D56EC}" presName="rect1" presStyleLbl="alignAcc1" presStyleIdx="0" presStyleCnt="1"/>
      <dgm:spPr/>
      <dgm:t>
        <a:bodyPr/>
        <a:lstStyle/>
        <a:p>
          <a:endParaRPr lang="en-IN"/>
        </a:p>
      </dgm:t>
    </dgm:pt>
    <dgm:pt modelId="{6D022B8F-3286-4D63-AB18-BA377AF837AE}" type="pres">
      <dgm:prSet presAssocID="{1D448A77-45C2-42F3-85A1-FD652A5D56E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19C923D-AC00-4850-9AE2-B09F2DEF385D}" type="presOf" srcId="{1D448A77-45C2-42F3-85A1-FD652A5D56EC}" destId="{1E7C968B-8EB8-4410-8113-E34CE4DFFE05}" srcOrd="0" destOrd="0" presId="urn:microsoft.com/office/officeart/2005/8/layout/target3"/>
    <dgm:cxn modelId="{EC0122FE-96CC-4A33-B02B-02B86BD21B95}" srcId="{9533EFA2-4625-4550-AB23-29C6192086A2}" destId="{1D448A77-45C2-42F3-85A1-FD652A5D56EC}" srcOrd="0" destOrd="0" parTransId="{1A377019-4E86-4DDA-BAA0-29EB00F66523}" sibTransId="{1E906CB4-5C61-4939-905D-215FC6C21DC7}"/>
    <dgm:cxn modelId="{4AD41ABB-971C-4DEA-A5BC-BC5B3BE84B6D}" type="presOf" srcId="{1D448A77-45C2-42F3-85A1-FD652A5D56EC}" destId="{6D022B8F-3286-4D63-AB18-BA377AF837AE}" srcOrd="1" destOrd="0" presId="urn:microsoft.com/office/officeart/2005/8/layout/target3"/>
    <dgm:cxn modelId="{08EE9416-4E57-41B6-A026-55CEC0D2A982}" type="presOf" srcId="{9533EFA2-4625-4550-AB23-29C6192086A2}" destId="{60E16274-F16D-41FE-800A-9F4F11B58823}" srcOrd="0" destOrd="0" presId="urn:microsoft.com/office/officeart/2005/8/layout/target3"/>
    <dgm:cxn modelId="{D611A1AA-1B3F-4ED6-9DC6-C8C126FD9375}" type="presParOf" srcId="{60E16274-F16D-41FE-800A-9F4F11B58823}" destId="{64D9CB86-766C-4219-9D50-C9275FE27538}" srcOrd="0" destOrd="0" presId="urn:microsoft.com/office/officeart/2005/8/layout/target3"/>
    <dgm:cxn modelId="{20F2EE15-1A2F-40B4-8344-DFC6F1BBEE30}" type="presParOf" srcId="{60E16274-F16D-41FE-800A-9F4F11B58823}" destId="{60407DB2-B8DD-49F5-AD64-A59848E67655}" srcOrd="1" destOrd="0" presId="urn:microsoft.com/office/officeart/2005/8/layout/target3"/>
    <dgm:cxn modelId="{DAB532EE-4F06-4237-B010-74798FD69522}" type="presParOf" srcId="{60E16274-F16D-41FE-800A-9F4F11B58823}" destId="{1E7C968B-8EB8-4410-8113-E34CE4DFFE05}" srcOrd="2" destOrd="0" presId="urn:microsoft.com/office/officeart/2005/8/layout/target3"/>
    <dgm:cxn modelId="{5CFCF0C4-A370-4DA0-954F-4A86C2CBB37B}" type="presParOf" srcId="{60E16274-F16D-41FE-800A-9F4F11B58823}" destId="{6D022B8F-3286-4D63-AB18-BA377AF837A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8184DE-28BD-4FDE-A5DD-773A2E90B82F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IN"/>
        </a:p>
      </dgm:t>
    </dgm:pt>
    <dgm:pt modelId="{EF4C6567-F814-4EDC-B101-342CE532E660}">
      <dgm:prSet/>
      <dgm:spPr/>
      <dgm:t>
        <a:bodyPr/>
        <a:lstStyle/>
        <a:p>
          <a:pPr rtl="0"/>
          <a:r>
            <a:rPr lang="en-IN" b="1" smtClean="0"/>
            <a:t>Zinc propionate supplementation on lipid peroxidation and antioxidant enzyme activity in buffalo calves</a:t>
          </a:r>
          <a:endParaRPr lang="en-IN"/>
        </a:p>
      </dgm:t>
    </dgm:pt>
    <dgm:pt modelId="{CC278829-3EA1-4055-81F8-FD640908847B}" type="parTrans" cxnId="{69D882FF-9C05-4740-B9DF-F9269B290F96}">
      <dgm:prSet/>
      <dgm:spPr/>
      <dgm:t>
        <a:bodyPr/>
        <a:lstStyle/>
        <a:p>
          <a:endParaRPr lang="en-IN"/>
        </a:p>
      </dgm:t>
    </dgm:pt>
    <dgm:pt modelId="{5D3189ED-9504-4A9E-9C99-73317A33FACB}" type="sibTrans" cxnId="{69D882FF-9C05-4740-B9DF-F9269B290F96}">
      <dgm:prSet/>
      <dgm:spPr/>
      <dgm:t>
        <a:bodyPr/>
        <a:lstStyle/>
        <a:p>
          <a:endParaRPr lang="en-IN"/>
        </a:p>
      </dgm:t>
    </dgm:pt>
    <dgm:pt modelId="{3A87B9A5-36D4-4B8C-B36C-A39E807F2F68}" type="pres">
      <dgm:prSet presAssocID="{538184DE-28BD-4FDE-A5DD-773A2E90B8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C783712-2CB3-4BCF-AD27-76787C404C1A}" type="pres">
      <dgm:prSet presAssocID="{EF4C6567-F814-4EDC-B101-342CE532E6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9D882FF-9C05-4740-B9DF-F9269B290F96}" srcId="{538184DE-28BD-4FDE-A5DD-773A2E90B82F}" destId="{EF4C6567-F814-4EDC-B101-342CE532E660}" srcOrd="0" destOrd="0" parTransId="{CC278829-3EA1-4055-81F8-FD640908847B}" sibTransId="{5D3189ED-9504-4A9E-9C99-73317A33FACB}"/>
    <dgm:cxn modelId="{CD03A38D-7881-4FA0-B1F0-4A09D1279984}" type="presOf" srcId="{538184DE-28BD-4FDE-A5DD-773A2E90B82F}" destId="{3A87B9A5-36D4-4B8C-B36C-A39E807F2F68}" srcOrd="0" destOrd="0" presId="urn:microsoft.com/office/officeart/2005/8/layout/vList2"/>
    <dgm:cxn modelId="{76F1DBCA-F213-4883-A5FE-6C8D59859DFA}" type="presOf" srcId="{EF4C6567-F814-4EDC-B101-342CE532E660}" destId="{DC783712-2CB3-4BCF-AD27-76787C404C1A}" srcOrd="0" destOrd="0" presId="urn:microsoft.com/office/officeart/2005/8/layout/vList2"/>
    <dgm:cxn modelId="{985FE838-6162-4432-8092-74CE02276ECE}" type="presParOf" srcId="{3A87B9A5-36D4-4B8C-B36C-A39E807F2F68}" destId="{DC783712-2CB3-4BCF-AD27-76787C404C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F62E58-4886-4DBE-BA84-E34E6FA706E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78A93B81-DABD-428B-9D09-6E89275F6274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Organic Zn supplementation in diets as 75% of inorganic Zn had no effect on performance and mineral status in buffalo calves</a:t>
          </a:r>
          <a:endParaRPr lang="en-IN" sz="2400" b="1" dirty="0">
            <a:solidFill>
              <a:schemeClr val="tx1"/>
            </a:solidFill>
          </a:endParaRPr>
        </a:p>
      </dgm:t>
    </dgm:pt>
    <dgm:pt modelId="{D485A986-D2E6-4EB1-B42A-BF7680276D03}" type="parTrans" cxnId="{FF9ABCD1-65CC-44CF-A2F7-BF3D987ADB67}">
      <dgm:prSet/>
      <dgm:spPr/>
      <dgm:t>
        <a:bodyPr/>
        <a:lstStyle/>
        <a:p>
          <a:endParaRPr lang="en-IN"/>
        </a:p>
      </dgm:t>
    </dgm:pt>
    <dgm:pt modelId="{088BE108-5D28-491C-B530-E4226924125C}" type="sibTrans" cxnId="{FF9ABCD1-65CC-44CF-A2F7-BF3D987ADB67}">
      <dgm:prSet/>
      <dgm:spPr/>
      <dgm:t>
        <a:bodyPr/>
        <a:lstStyle/>
        <a:p>
          <a:endParaRPr lang="en-IN"/>
        </a:p>
      </dgm:t>
    </dgm:pt>
    <dgm:pt modelId="{3D8E412E-08DF-420C-A5AE-7A23EAB92DD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Supplementation of 60ppm Zn propionate resulted in higher immune response in calves than 80ppm Zn from Zn </a:t>
          </a:r>
          <a:r>
            <a:rPr lang="en-US" sz="2400" b="1" dirty="0" err="1" smtClean="0">
              <a:solidFill>
                <a:schemeClr val="tx1"/>
              </a:solidFill>
            </a:rPr>
            <a:t>sulphate</a:t>
          </a:r>
          <a:r>
            <a:rPr lang="en-US" sz="2400" b="1" dirty="0" smtClean="0">
              <a:solidFill>
                <a:schemeClr val="tx1"/>
              </a:solidFill>
            </a:rPr>
            <a:t>.</a:t>
          </a:r>
          <a:endParaRPr lang="en-IN" sz="2400" b="1" dirty="0">
            <a:solidFill>
              <a:schemeClr val="tx1"/>
            </a:solidFill>
          </a:endParaRPr>
        </a:p>
      </dgm:t>
    </dgm:pt>
    <dgm:pt modelId="{07D54230-5DEB-4F2D-BA81-E652CD32FE0B}" type="parTrans" cxnId="{16E7FB2E-A90B-4856-AB52-C25A0D7D6A00}">
      <dgm:prSet/>
      <dgm:spPr/>
      <dgm:t>
        <a:bodyPr/>
        <a:lstStyle/>
        <a:p>
          <a:endParaRPr lang="en-IN"/>
        </a:p>
      </dgm:t>
    </dgm:pt>
    <dgm:pt modelId="{86ADF8E8-D605-44D5-ADAC-D47E918B6EA8}" type="sibTrans" cxnId="{16E7FB2E-A90B-4856-AB52-C25A0D7D6A00}">
      <dgm:prSet/>
      <dgm:spPr/>
      <dgm:t>
        <a:bodyPr/>
        <a:lstStyle/>
        <a:p>
          <a:endParaRPr lang="en-IN"/>
        </a:p>
      </dgm:t>
    </dgm:pt>
    <dgm:pt modelId="{FC9BEB10-2D7A-4ABE-8F56-361C527136B0}" type="pres">
      <dgm:prSet presAssocID="{25F62E58-4886-4DBE-BA84-E34E6FA706E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2F811CB-6871-4A59-8098-AD894F948203}" type="pres">
      <dgm:prSet presAssocID="{25F62E58-4886-4DBE-BA84-E34E6FA706E3}" presName="arrow" presStyleLbl="bgShp" presStyleIdx="0" presStyleCnt="1"/>
      <dgm:spPr/>
    </dgm:pt>
    <dgm:pt modelId="{82C083A7-A14C-4989-A0F2-5D7D114F9032}" type="pres">
      <dgm:prSet presAssocID="{25F62E58-4886-4DBE-BA84-E34E6FA706E3}" presName="linearProcess" presStyleCnt="0"/>
      <dgm:spPr/>
    </dgm:pt>
    <dgm:pt modelId="{F11DF98E-65E6-4A7E-9901-1D905964DA2D}" type="pres">
      <dgm:prSet presAssocID="{78A93B81-DABD-428B-9D09-6E89275F6274}" presName="textNode" presStyleLbl="node1" presStyleIdx="0" presStyleCnt="2" custScaleX="11312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84DDA5-07A1-4EA0-84CD-D5D87D7955FA}" type="pres">
      <dgm:prSet presAssocID="{088BE108-5D28-491C-B530-E4226924125C}" presName="sibTrans" presStyleCnt="0"/>
      <dgm:spPr/>
    </dgm:pt>
    <dgm:pt modelId="{E1488676-E4C4-4B13-8387-AFABF0FB9ABE}" type="pres">
      <dgm:prSet presAssocID="{3D8E412E-08DF-420C-A5AE-7A23EAB92DD2}" presName="textNode" presStyleLbl="node1" presStyleIdx="1" presStyleCnt="2" custScaleX="1061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6E7FB2E-A90B-4856-AB52-C25A0D7D6A00}" srcId="{25F62E58-4886-4DBE-BA84-E34E6FA706E3}" destId="{3D8E412E-08DF-420C-A5AE-7A23EAB92DD2}" srcOrd="1" destOrd="0" parTransId="{07D54230-5DEB-4F2D-BA81-E652CD32FE0B}" sibTransId="{86ADF8E8-D605-44D5-ADAC-D47E918B6EA8}"/>
    <dgm:cxn modelId="{C95081D3-78F1-4DB7-83BB-18F7BB382629}" type="presOf" srcId="{78A93B81-DABD-428B-9D09-6E89275F6274}" destId="{F11DF98E-65E6-4A7E-9901-1D905964DA2D}" srcOrd="0" destOrd="0" presId="urn:microsoft.com/office/officeart/2005/8/layout/hProcess9"/>
    <dgm:cxn modelId="{A593D881-0259-4BAE-9136-B229FAE3EFB3}" type="presOf" srcId="{25F62E58-4886-4DBE-BA84-E34E6FA706E3}" destId="{FC9BEB10-2D7A-4ABE-8F56-361C527136B0}" srcOrd="0" destOrd="0" presId="urn:microsoft.com/office/officeart/2005/8/layout/hProcess9"/>
    <dgm:cxn modelId="{FF9ABCD1-65CC-44CF-A2F7-BF3D987ADB67}" srcId="{25F62E58-4886-4DBE-BA84-E34E6FA706E3}" destId="{78A93B81-DABD-428B-9D09-6E89275F6274}" srcOrd="0" destOrd="0" parTransId="{D485A986-D2E6-4EB1-B42A-BF7680276D03}" sibTransId="{088BE108-5D28-491C-B530-E4226924125C}"/>
    <dgm:cxn modelId="{AFB2181E-E514-44FC-AA37-873F1BD8A2ED}" type="presOf" srcId="{3D8E412E-08DF-420C-A5AE-7A23EAB92DD2}" destId="{E1488676-E4C4-4B13-8387-AFABF0FB9ABE}" srcOrd="0" destOrd="0" presId="urn:microsoft.com/office/officeart/2005/8/layout/hProcess9"/>
    <dgm:cxn modelId="{1C3F437A-F5CA-4980-9837-2CFDEA9273F7}" type="presParOf" srcId="{FC9BEB10-2D7A-4ABE-8F56-361C527136B0}" destId="{E2F811CB-6871-4A59-8098-AD894F948203}" srcOrd="0" destOrd="0" presId="urn:microsoft.com/office/officeart/2005/8/layout/hProcess9"/>
    <dgm:cxn modelId="{87B069F0-E1F3-4838-9FC3-8002DE33F4BA}" type="presParOf" srcId="{FC9BEB10-2D7A-4ABE-8F56-361C527136B0}" destId="{82C083A7-A14C-4989-A0F2-5D7D114F9032}" srcOrd="1" destOrd="0" presId="urn:microsoft.com/office/officeart/2005/8/layout/hProcess9"/>
    <dgm:cxn modelId="{E5F97FD3-7609-4D3C-8C0C-8A80A92BF814}" type="presParOf" srcId="{82C083A7-A14C-4989-A0F2-5D7D114F9032}" destId="{F11DF98E-65E6-4A7E-9901-1D905964DA2D}" srcOrd="0" destOrd="0" presId="urn:microsoft.com/office/officeart/2005/8/layout/hProcess9"/>
    <dgm:cxn modelId="{9ECAAF32-1361-4965-A485-8AE6AE75D31E}" type="presParOf" srcId="{82C083A7-A14C-4989-A0F2-5D7D114F9032}" destId="{C284DDA5-07A1-4EA0-84CD-D5D87D7955FA}" srcOrd="1" destOrd="0" presId="urn:microsoft.com/office/officeart/2005/8/layout/hProcess9"/>
    <dgm:cxn modelId="{B5B5501A-DE3C-4016-88A0-DAC213C84CA4}" type="presParOf" srcId="{82C083A7-A14C-4989-A0F2-5D7D114F9032}" destId="{E1488676-E4C4-4B13-8387-AFABF0FB9AB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98735A-3DEF-453A-998E-10F28BD5ACB2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5AE8F79-6DBA-46F5-9CAC-F80EB482742F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sz="2400" b="1" smtClean="0">
              <a:solidFill>
                <a:srgbClr val="FFFF00"/>
              </a:solidFill>
            </a:rPr>
            <a:t>Absorption of minerals</a:t>
          </a:r>
          <a:endParaRPr lang="en-IN" sz="2400" b="1">
            <a:solidFill>
              <a:srgbClr val="FFFF00"/>
            </a:solidFill>
          </a:endParaRPr>
        </a:p>
      </dgm:t>
    </dgm:pt>
    <dgm:pt modelId="{EC86C5E2-9627-4AD3-96BD-47C5F7E4C43E}" type="parTrans" cxnId="{D89FEA39-0E3C-48B5-BC7A-2B66CAC87860}">
      <dgm:prSet/>
      <dgm:spPr/>
      <dgm:t>
        <a:bodyPr/>
        <a:lstStyle/>
        <a:p>
          <a:endParaRPr lang="en-IN"/>
        </a:p>
      </dgm:t>
    </dgm:pt>
    <dgm:pt modelId="{6AFB30E2-759B-4006-B54D-7517A5FA433E}" type="sibTrans" cxnId="{D89FEA39-0E3C-48B5-BC7A-2B66CAC87860}">
      <dgm:prSet/>
      <dgm:spPr/>
      <dgm:t>
        <a:bodyPr/>
        <a:lstStyle/>
        <a:p>
          <a:endParaRPr lang="en-IN"/>
        </a:p>
      </dgm:t>
    </dgm:pt>
    <dgm:pt modelId="{DE0D6325-E823-47F4-98A8-2480B13425C5}" type="pres">
      <dgm:prSet presAssocID="{D798735A-3DEF-453A-998E-10F28BD5AC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1ADE095-D2EC-4919-B878-BA6EA298C1D3}" type="pres">
      <dgm:prSet presAssocID="{D798735A-3DEF-453A-998E-10F28BD5ACB2}" presName="arrow" presStyleLbl="b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9C8B3370-0DAB-4474-9FBD-285DD3215FC3}" type="pres">
      <dgm:prSet presAssocID="{D798735A-3DEF-453A-998E-10F28BD5ACB2}" presName="linearProcess" presStyleCnt="0"/>
      <dgm:spPr/>
    </dgm:pt>
    <dgm:pt modelId="{3DDB09CB-0DDD-457D-AE1D-755080C0F00C}" type="pres">
      <dgm:prSet presAssocID="{B5AE8F79-6DBA-46F5-9CAC-F80EB482742F}" presName="textNode" presStyleLbl="node1" presStyleIdx="0" presStyleCnt="1" custScaleX="1111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89FEA39-0E3C-48B5-BC7A-2B66CAC87860}" srcId="{D798735A-3DEF-453A-998E-10F28BD5ACB2}" destId="{B5AE8F79-6DBA-46F5-9CAC-F80EB482742F}" srcOrd="0" destOrd="0" parTransId="{EC86C5E2-9627-4AD3-96BD-47C5F7E4C43E}" sibTransId="{6AFB30E2-759B-4006-B54D-7517A5FA433E}"/>
    <dgm:cxn modelId="{CD46C3D5-65C0-48F3-BF69-52A1BCD35538}" type="presOf" srcId="{B5AE8F79-6DBA-46F5-9CAC-F80EB482742F}" destId="{3DDB09CB-0DDD-457D-AE1D-755080C0F00C}" srcOrd="0" destOrd="0" presId="urn:microsoft.com/office/officeart/2005/8/layout/hProcess9"/>
    <dgm:cxn modelId="{D3D6A1EE-62A7-4FC0-9E55-5AC7F00136F9}" type="presOf" srcId="{D798735A-3DEF-453A-998E-10F28BD5ACB2}" destId="{DE0D6325-E823-47F4-98A8-2480B13425C5}" srcOrd="0" destOrd="0" presId="urn:microsoft.com/office/officeart/2005/8/layout/hProcess9"/>
    <dgm:cxn modelId="{63D1D809-AD20-4F18-81BF-D5ABC6FC140D}" type="presParOf" srcId="{DE0D6325-E823-47F4-98A8-2480B13425C5}" destId="{C1ADE095-D2EC-4919-B878-BA6EA298C1D3}" srcOrd="0" destOrd="0" presId="urn:microsoft.com/office/officeart/2005/8/layout/hProcess9"/>
    <dgm:cxn modelId="{74414A1C-22B8-4C2F-BA5C-7400DD7CB041}" type="presParOf" srcId="{DE0D6325-E823-47F4-98A8-2480B13425C5}" destId="{9C8B3370-0DAB-4474-9FBD-285DD3215FC3}" srcOrd="1" destOrd="0" presId="urn:microsoft.com/office/officeart/2005/8/layout/hProcess9"/>
    <dgm:cxn modelId="{06CEF35A-FF99-4E3C-B4D6-50882D15FAD0}" type="presParOf" srcId="{9C8B3370-0DAB-4474-9FBD-285DD3215FC3}" destId="{3DDB09CB-0DDD-457D-AE1D-755080C0F00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059EB8-29FA-4C9F-8116-E45D3823BEBF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06F2DE8C-467C-400D-AC2C-E0DBBE6AC0E3}">
      <dgm:prSet/>
      <dgm:spPr/>
      <dgm:t>
        <a:bodyPr/>
        <a:lstStyle/>
        <a:p>
          <a:pPr rtl="0"/>
          <a:r>
            <a:rPr lang="en-US" b="1" smtClean="0">
              <a:solidFill>
                <a:srgbClr val="002060"/>
              </a:solidFill>
              <a:latin typeface="Garamond" pitchFamily="18" charset="0"/>
            </a:rPr>
            <a:t>Small intestine- mostly duodenum</a:t>
          </a:r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18971CFF-4234-49D7-96CE-B420BCD27A9C}" type="parTrans" cxnId="{0721AF9D-E04A-47AB-9F16-8CD959F3FD4A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7E486E5F-1BEF-4A92-847A-7D1CFA178CD9}" type="sibTrans" cxnId="{0721AF9D-E04A-47AB-9F16-8CD959F3FD4A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E6B6E51A-82D6-429D-8F6D-C335B88BA304}">
      <dgm:prSet/>
      <dgm:spPr/>
      <dgm:t>
        <a:bodyPr/>
        <a:lstStyle/>
        <a:p>
          <a:pPr rtl="0"/>
          <a:r>
            <a:rPr lang="en-US" b="1" smtClean="0">
              <a:solidFill>
                <a:srgbClr val="002060"/>
              </a:solidFill>
              <a:latin typeface="Garamond" pitchFamily="18" charset="0"/>
            </a:rPr>
            <a:t>Requires prior solubilisation of mineral (stomach/abomasum)</a:t>
          </a:r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E3DFE6D3-1725-4C64-940E-8D862BC94304}" type="parTrans" cxnId="{645E42DF-CF4D-4683-8AE5-4D0DDE5210F1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20524809-3BB9-4AA0-8349-CC20F814B0B2}" type="sibTrans" cxnId="{645E42DF-CF4D-4683-8AE5-4D0DDE5210F1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8F93BFCE-8444-499B-8FD9-EC7A8AF05315}">
      <dgm:prSet/>
      <dgm:spPr/>
      <dgm:t>
        <a:bodyPr/>
        <a:lstStyle/>
        <a:p>
          <a:pPr rtl="0"/>
          <a:r>
            <a:rPr lang="en-US" b="1" smtClean="0">
              <a:solidFill>
                <a:srgbClr val="002060"/>
              </a:solidFill>
              <a:latin typeface="Garamond" pitchFamily="18" charset="0"/>
            </a:rPr>
            <a:t>Ionized mineral are further transported thru cell membrane using protein carriers</a:t>
          </a:r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42ED8738-7961-4AF6-A8C9-759E5DA026B8}" type="parTrans" cxnId="{FBDA736B-78D3-4537-B196-FE841655E6ED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D2D4B4B1-350C-4376-8FB6-810022CB5A86}" type="sibTrans" cxnId="{FBDA736B-78D3-4537-B196-FE841655E6ED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CAF3DAD6-53EC-4AF1-89D8-82EF1A625155}">
      <dgm:prSet/>
      <dgm:spPr/>
      <dgm:t>
        <a:bodyPr/>
        <a:lstStyle/>
        <a:p>
          <a:pPr rtl="0"/>
          <a:r>
            <a:rPr lang="en-US" b="1" smtClean="0">
              <a:solidFill>
                <a:srgbClr val="002060"/>
              </a:solidFill>
              <a:latin typeface="Garamond" pitchFamily="18" charset="0"/>
            </a:rPr>
            <a:t>Absorption depends on capacity of element to bind to transport protein</a:t>
          </a:r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1A6C1430-2B89-4D00-B55C-D872B0E8FA37}" type="parTrans" cxnId="{2152805C-39E0-4D2A-ADA0-64C6BD3B46BA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90139A92-D65B-4F77-96EB-E3092C26C56C}" type="sibTrans" cxnId="{2152805C-39E0-4D2A-ADA0-64C6BD3B46BA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2454B786-0C02-482F-9EF3-C99FD99DCC8D}">
      <dgm:prSet/>
      <dgm:spPr/>
      <dgm:t>
        <a:bodyPr/>
        <a:lstStyle/>
        <a:p>
          <a:pPr rtl="0"/>
          <a:r>
            <a:rPr lang="en-US" b="1" smtClean="0">
              <a:solidFill>
                <a:srgbClr val="002060"/>
              </a:solidFill>
              <a:latin typeface="Garamond" pitchFamily="18" charset="0"/>
            </a:rPr>
            <a:t>Bound minerals are then transported into cell cytoplasm thru active or passive diffusion</a:t>
          </a:r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3A6CF5F6-7506-4809-A9D1-F7D26B7E4A6E}" type="parTrans" cxnId="{3A2F8645-DE46-47BC-B8B3-E6BF93973AA3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AF2ADA64-B40A-44BF-9082-DEC236B550B2}" type="sibTrans" cxnId="{3A2F8645-DE46-47BC-B8B3-E6BF93973AA3}">
      <dgm:prSet/>
      <dgm:spPr/>
      <dgm:t>
        <a:bodyPr/>
        <a:lstStyle/>
        <a:p>
          <a:endParaRPr lang="en-IN" b="1">
            <a:solidFill>
              <a:srgbClr val="002060"/>
            </a:solidFill>
            <a:latin typeface="Garamond" pitchFamily="18" charset="0"/>
          </a:endParaRPr>
        </a:p>
      </dgm:t>
    </dgm:pt>
    <dgm:pt modelId="{6560F3C4-E8D1-474D-BBA2-67F01A8C35BA}" type="pres">
      <dgm:prSet presAssocID="{F0059EB8-29FA-4C9F-8116-E45D3823BE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3D975B7-F7CA-42BD-949F-434457A88B78}" type="pres">
      <dgm:prSet presAssocID="{06F2DE8C-467C-400D-AC2C-E0DBBE6AC0E3}" presName="circle1" presStyleLbl="node1" presStyleIdx="0" presStyleCnt="5"/>
      <dgm:spPr/>
    </dgm:pt>
    <dgm:pt modelId="{0244B657-52A6-47CF-BDFE-643A6A079C3D}" type="pres">
      <dgm:prSet presAssocID="{06F2DE8C-467C-400D-AC2C-E0DBBE6AC0E3}" presName="space" presStyleCnt="0"/>
      <dgm:spPr/>
    </dgm:pt>
    <dgm:pt modelId="{363FC679-8589-4C0E-876A-AA9D31349857}" type="pres">
      <dgm:prSet presAssocID="{06F2DE8C-467C-400D-AC2C-E0DBBE6AC0E3}" presName="rect1" presStyleLbl="alignAcc1" presStyleIdx="0" presStyleCnt="5"/>
      <dgm:spPr/>
      <dgm:t>
        <a:bodyPr/>
        <a:lstStyle/>
        <a:p>
          <a:endParaRPr lang="en-IN"/>
        </a:p>
      </dgm:t>
    </dgm:pt>
    <dgm:pt modelId="{FA0D1591-1246-41D3-B3FE-52E916973FBE}" type="pres">
      <dgm:prSet presAssocID="{E6B6E51A-82D6-429D-8F6D-C335B88BA304}" presName="vertSpace2" presStyleLbl="node1" presStyleIdx="0" presStyleCnt="5"/>
      <dgm:spPr/>
    </dgm:pt>
    <dgm:pt modelId="{740D76FB-3D5F-42E1-8F37-CEEE0B8026B3}" type="pres">
      <dgm:prSet presAssocID="{E6B6E51A-82D6-429D-8F6D-C335B88BA304}" presName="circle2" presStyleLbl="node1" presStyleIdx="1" presStyleCnt="5"/>
      <dgm:spPr/>
    </dgm:pt>
    <dgm:pt modelId="{3FBEA655-5CF3-4943-AAD3-B8F97FB9395F}" type="pres">
      <dgm:prSet presAssocID="{E6B6E51A-82D6-429D-8F6D-C335B88BA304}" presName="rect2" presStyleLbl="alignAcc1" presStyleIdx="1" presStyleCnt="5"/>
      <dgm:spPr/>
      <dgm:t>
        <a:bodyPr/>
        <a:lstStyle/>
        <a:p>
          <a:endParaRPr lang="en-IN"/>
        </a:p>
      </dgm:t>
    </dgm:pt>
    <dgm:pt modelId="{162311C2-C93C-4EB4-849C-BFC5E32CD3B2}" type="pres">
      <dgm:prSet presAssocID="{8F93BFCE-8444-499B-8FD9-EC7A8AF05315}" presName="vertSpace3" presStyleLbl="node1" presStyleIdx="1" presStyleCnt="5"/>
      <dgm:spPr/>
    </dgm:pt>
    <dgm:pt modelId="{BD4AAA8C-0520-44FC-AAAA-8661A6B1B3DF}" type="pres">
      <dgm:prSet presAssocID="{8F93BFCE-8444-499B-8FD9-EC7A8AF05315}" presName="circle3" presStyleLbl="node1" presStyleIdx="2" presStyleCnt="5"/>
      <dgm:spPr/>
    </dgm:pt>
    <dgm:pt modelId="{6604FE9B-EE7C-43CA-983A-7AE149F73D38}" type="pres">
      <dgm:prSet presAssocID="{8F93BFCE-8444-499B-8FD9-EC7A8AF05315}" presName="rect3" presStyleLbl="alignAcc1" presStyleIdx="2" presStyleCnt="5"/>
      <dgm:spPr/>
      <dgm:t>
        <a:bodyPr/>
        <a:lstStyle/>
        <a:p>
          <a:endParaRPr lang="en-IN"/>
        </a:p>
      </dgm:t>
    </dgm:pt>
    <dgm:pt modelId="{83BF0E7D-3834-4F09-B8CB-6328D0788312}" type="pres">
      <dgm:prSet presAssocID="{CAF3DAD6-53EC-4AF1-89D8-82EF1A625155}" presName="vertSpace4" presStyleLbl="node1" presStyleIdx="2" presStyleCnt="5"/>
      <dgm:spPr/>
    </dgm:pt>
    <dgm:pt modelId="{2069BC6F-C9D5-49A6-BF1F-1997B3EF602A}" type="pres">
      <dgm:prSet presAssocID="{CAF3DAD6-53EC-4AF1-89D8-82EF1A625155}" presName="circle4" presStyleLbl="node1" presStyleIdx="3" presStyleCnt="5"/>
      <dgm:spPr/>
    </dgm:pt>
    <dgm:pt modelId="{285590CA-16B5-4068-8CE0-06964A42B8EB}" type="pres">
      <dgm:prSet presAssocID="{CAF3DAD6-53EC-4AF1-89D8-82EF1A625155}" presName="rect4" presStyleLbl="alignAcc1" presStyleIdx="3" presStyleCnt="5"/>
      <dgm:spPr/>
      <dgm:t>
        <a:bodyPr/>
        <a:lstStyle/>
        <a:p>
          <a:endParaRPr lang="en-IN"/>
        </a:p>
      </dgm:t>
    </dgm:pt>
    <dgm:pt modelId="{392C7402-9B1E-4D80-8AA8-B67926C29B4E}" type="pres">
      <dgm:prSet presAssocID="{2454B786-0C02-482F-9EF3-C99FD99DCC8D}" presName="vertSpace5" presStyleLbl="node1" presStyleIdx="3" presStyleCnt="5"/>
      <dgm:spPr/>
    </dgm:pt>
    <dgm:pt modelId="{12BB70BB-2014-4636-9C14-40F66A58A704}" type="pres">
      <dgm:prSet presAssocID="{2454B786-0C02-482F-9EF3-C99FD99DCC8D}" presName="circle5" presStyleLbl="node1" presStyleIdx="4" presStyleCnt="5"/>
      <dgm:spPr/>
    </dgm:pt>
    <dgm:pt modelId="{14F208C7-F88D-4ACA-85D8-02D2D9F2ACA6}" type="pres">
      <dgm:prSet presAssocID="{2454B786-0C02-482F-9EF3-C99FD99DCC8D}" presName="rect5" presStyleLbl="alignAcc1" presStyleIdx="4" presStyleCnt="5"/>
      <dgm:spPr/>
      <dgm:t>
        <a:bodyPr/>
        <a:lstStyle/>
        <a:p>
          <a:endParaRPr lang="en-IN"/>
        </a:p>
      </dgm:t>
    </dgm:pt>
    <dgm:pt modelId="{18F4BBC4-429C-4A69-9778-1A34037A0A46}" type="pres">
      <dgm:prSet presAssocID="{06F2DE8C-467C-400D-AC2C-E0DBBE6AC0E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0830BA-B8B4-466A-BDEC-FE8E10324740}" type="pres">
      <dgm:prSet presAssocID="{E6B6E51A-82D6-429D-8F6D-C335B88BA30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0C3ACC-81A6-4085-B3CB-E9A2294997D9}" type="pres">
      <dgm:prSet presAssocID="{8F93BFCE-8444-499B-8FD9-EC7A8AF0531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D41080-1F58-4A91-AB1D-5F192F7D7C1B}" type="pres">
      <dgm:prSet presAssocID="{CAF3DAD6-53EC-4AF1-89D8-82EF1A62515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ADB472-D1FF-4244-9CCB-8AF9F360645A}" type="pres">
      <dgm:prSet presAssocID="{2454B786-0C02-482F-9EF3-C99FD99DCC8D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FA74FF6-9351-40CD-B2C8-31CDD451353D}" type="presOf" srcId="{CAF3DAD6-53EC-4AF1-89D8-82EF1A625155}" destId="{87D41080-1F58-4A91-AB1D-5F192F7D7C1B}" srcOrd="1" destOrd="0" presId="urn:microsoft.com/office/officeart/2005/8/layout/target3"/>
    <dgm:cxn modelId="{0791511C-22AE-4BEA-AF61-61EC92980A93}" type="presOf" srcId="{06F2DE8C-467C-400D-AC2C-E0DBBE6AC0E3}" destId="{18F4BBC4-429C-4A69-9778-1A34037A0A46}" srcOrd="1" destOrd="0" presId="urn:microsoft.com/office/officeart/2005/8/layout/target3"/>
    <dgm:cxn modelId="{BD0A31C8-ECEA-4A85-BF7D-73A147DC99AA}" type="presOf" srcId="{E6B6E51A-82D6-429D-8F6D-C335B88BA304}" destId="{030830BA-B8B4-466A-BDEC-FE8E10324740}" srcOrd="1" destOrd="0" presId="urn:microsoft.com/office/officeart/2005/8/layout/target3"/>
    <dgm:cxn modelId="{63755546-464F-4A06-9530-CE8DFC7CE0B5}" type="presOf" srcId="{E6B6E51A-82D6-429D-8F6D-C335B88BA304}" destId="{3FBEA655-5CF3-4943-AAD3-B8F97FB9395F}" srcOrd="0" destOrd="0" presId="urn:microsoft.com/office/officeart/2005/8/layout/target3"/>
    <dgm:cxn modelId="{645E42DF-CF4D-4683-8AE5-4D0DDE5210F1}" srcId="{F0059EB8-29FA-4C9F-8116-E45D3823BEBF}" destId="{E6B6E51A-82D6-429D-8F6D-C335B88BA304}" srcOrd="1" destOrd="0" parTransId="{E3DFE6D3-1725-4C64-940E-8D862BC94304}" sibTransId="{20524809-3BB9-4AA0-8349-CC20F814B0B2}"/>
    <dgm:cxn modelId="{0721AF9D-E04A-47AB-9F16-8CD959F3FD4A}" srcId="{F0059EB8-29FA-4C9F-8116-E45D3823BEBF}" destId="{06F2DE8C-467C-400D-AC2C-E0DBBE6AC0E3}" srcOrd="0" destOrd="0" parTransId="{18971CFF-4234-49D7-96CE-B420BCD27A9C}" sibTransId="{7E486E5F-1BEF-4A92-847A-7D1CFA178CD9}"/>
    <dgm:cxn modelId="{07468E4A-B510-4D57-A6ED-B92882562A00}" type="presOf" srcId="{CAF3DAD6-53EC-4AF1-89D8-82EF1A625155}" destId="{285590CA-16B5-4068-8CE0-06964A42B8EB}" srcOrd="0" destOrd="0" presId="urn:microsoft.com/office/officeart/2005/8/layout/target3"/>
    <dgm:cxn modelId="{69B393B1-2370-41C8-A449-621826D12467}" type="presOf" srcId="{8F93BFCE-8444-499B-8FD9-EC7A8AF05315}" destId="{AA0C3ACC-81A6-4085-B3CB-E9A2294997D9}" srcOrd="1" destOrd="0" presId="urn:microsoft.com/office/officeart/2005/8/layout/target3"/>
    <dgm:cxn modelId="{647B9F80-6490-4F17-9D64-6D113B29D986}" type="presOf" srcId="{2454B786-0C02-482F-9EF3-C99FD99DCC8D}" destId="{60ADB472-D1FF-4244-9CCB-8AF9F360645A}" srcOrd="1" destOrd="0" presId="urn:microsoft.com/office/officeart/2005/8/layout/target3"/>
    <dgm:cxn modelId="{2224BA2F-EAB6-4936-B055-7E9942B2CD1D}" type="presOf" srcId="{06F2DE8C-467C-400D-AC2C-E0DBBE6AC0E3}" destId="{363FC679-8589-4C0E-876A-AA9D31349857}" srcOrd="0" destOrd="0" presId="urn:microsoft.com/office/officeart/2005/8/layout/target3"/>
    <dgm:cxn modelId="{2315D559-9A06-4793-8E0D-5C519BB3A219}" type="presOf" srcId="{8F93BFCE-8444-499B-8FD9-EC7A8AF05315}" destId="{6604FE9B-EE7C-43CA-983A-7AE149F73D38}" srcOrd="0" destOrd="0" presId="urn:microsoft.com/office/officeart/2005/8/layout/target3"/>
    <dgm:cxn modelId="{5B2C0C84-70D8-40E4-84A5-B149CD37C716}" type="presOf" srcId="{F0059EB8-29FA-4C9F-8116-E45D3823BEBF}" destId="{6560F3C4-E8D1-474D-BBA2-67F01A8C35BA}" srcOrd="0" destOrd="0" presId="urn:microsoft.com/office/officeart/2005/8/layout/target3"/>
    <dgm:cxn modelId="{2152805C-39E0-4D2A-ADA0-64C6BD3B46BA}" srcId="{F0059EB8-29FA-4C9F-8116-E45D3823BEBF}" destId="{CAF3DAD6-53EC-4AF1-89D8-82EF1A625155}" srcOrd="3" destOrd="0" parTransId="{1A6C1430-2B89-4D00-B55C-D872B0E8FA37}" sibTransId="{90139A92-D65B-4F77-96EB-E3092C26C56C}"/>
    <dgm:cxn modelId="{CB854186-09ED-41E9-A6D3-94E9B7EB773B}" type="presOf" srcId="{2454B786-0C02-482F-9EF3-C99FD99DCC8D}" destId="{14F208C7-F88D-4ACA-85D8-02D2D9F2ACA6}" srcOrd="0" destOrd="0" presId="urn:microsoft.com/office/officeart/2005/8/layout/target3"/>
    <dgm:cxn modelId="{FBDA736B-78D3-4537-B196-FE841655E6ED}" srcId="{F0059EB8-29FA-4C9F-8116-E45D3823BEBF}" destId="{8F93BFCE-8444-499B-8FD9-EC7A8AF05315}" srcOrd="2" destOrd="0" parTransId="{42ED8738-7961-4AF6-A8C9-759E5DA026B8}" sibTransId="{D2D4B4B1-350C-4376-8FB6-810022CB5A86}"/>
    <dgm:cxn modelId="{3A2F8645-DE46-47BC-B8B3-E6BF93973AA3}" srcId="{F0059EB8-29FA-4C9F-8116-E45D3823BEBF}" destId="{2454B786-0C02-482F-9EF3-C99FD99DCC8D}" srcOrd="4" destOrd="0" parTransId="{3A6CF5F6-7506-4809-A9D1-F7D26B7E4A6E}" sibTransId="{AF2ADA64-B40A-44BF-9082-DEC236B550B2}"/>
    <dgm:cxn modelId="{B6D18A38-92BB-4957-A914-CBDE9F9820B4}" type="presParOf" srcId="{6560F3C4-E8D1-474D-BBA2-67F01A8C35BA}" destId="{33D975B7-F7CA-42BD-949F-434457A88B78}" srcOrd="0" destOrd="0" presId="urn:microsoft.com/office/officeart/2005/8/layout/target3"/>
    <dgm:cxn modelId="{5C037AEA-48CE-4687-BD39-A4866DA3CB20}" type="presParOf" srcId="{6560F3C4-E8D1-474D-BBA2-67F01A8C35BA}" destId="{0244B657-52A6-47CF-BDFE-643A6A079C3D}" srcOrd="1" destOrd="0" presId="urn:microsoft.com/office/officeart/2005/8/layout/target3"/>
    <dgm:cxn modelId="{2F596325-D11C-4C11-8B6E-B661F546EF91}" type="presParOf" srcId="{6560F3C4-E8D1-474D-BBA2-67F01A8C35BA}" destId="{363FC679-8589-4C0E-876A-AA9D31349857}" srcOrd="2" destOrd="0" presId="urn:microsoft.com/office/officeart/2005/8/layout/target3"/>
    <dgm:cxn modelId="{1A81078F-C117-4452-93AA-12C2A26F8EC0}" type="presParOf" srcId="{6560F3C4-E8D1-474D-BBA2-67F01A8C35BA}" destId="{FA0D1591-1246-41D3-B3FE-52E916973FBE}" srcOrd="3" destOrd="0" presId="urn:microsoft.com/office/officeart/2005/8/layout/target3"/>
    <dgm:cxn modelId="{BE431C27-283C-42F6-92F0-1FD6419C9AB6}" type="presParOf" srcId="{6560F3C4-E8D1-474D-BBA2-67F01A8C35BA}" destId="{740D76FB-3D5F-42E1-8F37-CEEE0B8026B3}" srcOrd="4" destOrd="0" presId="urn:microsoft.com/office/officeart/2005/8/layout/target3"/>
    <dgm:cxn modelId="{FF87EF2B-2CDA-4453-8F28-A6977D2AD47F}" type="presParOf" srcId="{6560F3C4-E8D1-474D-BBA2-67F01A8C35BA}" destId="{3FBEA655-5CF3-4943-AAD3-B8F97FB9395F}" srcOrd="5" destOrd="0" presId="urn:microsoft.com/office/officeart/2005/8/layout/target3"/>
    <dgm:cxn modelId="{5EDA7F45-01EA-4F32-ACE3-0C87B45A26C5}" type="presParOf" srcId="{6560F3C4-E8D1-474D-BBA2-67F01A8C35BA}" destId="{162311C2-C93C-4EB4-849C-BFC5E32CD3B2}" srcOrd="6" destOrd="0" presId="urn:microsoft.com/office/officeart/2005/8/layout/target3"/>
    <dgm:cxn modelId="{12D64CFD-A49B-475B-97EB-455E36794248}" type="presParOf" srcId="{6560F3C4-E8D1-474D-BBA2-67F01A8C35BA}" destId="{BD4AAA8C-0520-44FC-AAAA-8661A6B1B3DF}" srcOrd="7" destOrd="0" presId="urn:microsoft.com/office/officeart/2005/8/layout/target3"/>
    <dgm:cxn modelId="{EC92447F-6F6C-4195-8AA8-E1BE1392CDE4}" type="presParOf" srcId="{6560F3C4-E8D1-474D-BBA2-67F01A8C35BA}" destId="{6604FE9B-EE7C-43CA-983A-7AE149F73D38}" srcOrd="8" destOrd="0" presId="urn:microsoft.com/office/officeart/2005/8/layout/target3"/>
    <dgm:cxn modelId="{DF0E1C65-5878-43FD-946F-44390F02A8C5}" type="presParOf" srcId="{6560F3C4-E8D1-474D-BBA2-67F01A8C35BA}" destId="{83BF0E7D-3834-4F09-B8CB-6328D0788312}" srcOrd="9" destOrd="0" presId="urn:microsoft.com/office/officeart/2005/8/layout/target3"/>
    <dgm:cxn modelId="{2F9DDF10-71CE-45CD-B1A1-A5D88218B3A1}" type="presParOf" srcId="{6560F3C4-E8D1-474D-BBA2-67F01A8C35BA}" destId="{2069BC6F-C9D5-49A6-BF1F-1997B3EF602A}" srcOrd="10" destOrd="0" presId="urn:microsoft.com/office/officeart/2005/8/layout/target3"/>
    <dgm:cxn modelId="{84438C8A-70FC-4C62-84A8-F2ADEBF9BE5D}" type="presParOf" srcId="{6560F3C4-E8D1-474D-BBA2-67F01A8C35BA}" destId="{285590CA-16B5-4068-8CE0-06964A42B8EB}" srcOrd="11" destOrd="0" presId="urn:microsoft.com/office/officeart/2005/8/layout/target3"/>
    <dgm:cxn modelId="{2EA02352-B842-4F28-8962-83DC4A5855E7}" type="presParOf" srcId="{6560F3C4-E8D1-474D-BBA2-67F01A8C35BA}" destId="{392C7402-9B1E-4D80-8AA8-B67926C29B4E}" srcOrd="12" destOrd="0" presId="urn:microsoft.com/office/officeart/2005/8/layout/target3"/>
    <dgm:cxn modelId="{04C8DE2B-1656-4D11-AE0A-C7E5BE9188A5}" type="presParOf" srcId="{6560F3C4-E8D1-474D-BBA2-67F01A8C35BA}" destId="{12BB70BB-2014-4636-9C14-40F66A58A704}" srcOrd="13" destOrd="0" presId="urn:microsoft.com/office/officeart/2005/8/layout/target3"/>
    <dgm:cxn modelId="{B16242BB-350C-4DD9-9756-F905BD3EAD9A}" type="presParOf" srcId="{6560F3C4-E8D1-474D-BBA2-67F01A8C35BA}" destId="{14F208C7-F88D-4ACA-85D8-02D2D9F2ACA6}" srcOrd="14" destOrd="0" presId="urn:microsoft.com/office/officeart/2005/8/layout/target3"/>
    <dgm:cxn modelId="{C4B66582-0CC6-46C7-AA53-9BCC61A04679}" type="presParOf" srcId="{6560F3C4-E8D1-474D-BBA2-67F01A8C35BA}" destId="{18F4BBC4-429C-4A69-9778-1A34037A0A46}" srcOrd="15" destOrd="0" presId="urn:microsoft.com/office/officeart/2005/8/layout/target3"/>
    <dgm:cxn modelId="{B7EDA3BC-D513-4DE5-9333-94C16F1131FB}" type="presParOf" srcId="{6560F3C4-E8D1-474D-BBA2-67F01A8C35BA}" destId="{030830BA-B8B4-466A-BDEC-FE8E10324740}" srcOrd="16" destOrd="0" presId="urn:microsoft.com/office/officeart/2005/8/layout/target3"/>
    <dgm:cxn modelId="{6DDCB6C9-46B8-45FE-8BA2-92B965C3BFC6}" type="presParOf" srcId="{6560F3C4-E8D1-474D-BBA2-67F01A8C35BA}" destId="{AA0C3ACC-81A6-4085-B3CB-E9A2294997D9}" srcOrd="17" destOrd="0" presId="urn:microsoft.com/office/officeart/2005/8/layout/target3"/>
    <dgm:cxn modelId="{FCB05C02-1AB8-4B14-A5BB-D0BB9707648B}" type="presParOf" srcId="{6560F3C4-E8D1-474D-BBA2-67F01A8C35BA}" destId="{87D41080-1F58-4A91-AB1D-5F192F7D7C1B}" srcOrd="18" destOrd="0" presId="urn:microsoft.com/office/officeart/2005/8/layout/target3"/>
    <dgm:cxn modelId="{2A8B4E12-9506-4E58-8735-27FA6CD6E3C2}" type="presParOf" srcId="{6560F3C4-E8D1-474D-BBA2-67F01A8C35BA}" destId="{60ADB472-D1FF-4244-9CCB-8AF9F360645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B934C6-0AFF-4F0A-8FB3-0F748EF773C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BC9213-A5E6-499E-B36C-77005B7279F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Solubility of mineral salt</a:t>
          </a:r>
          <a:endParaRPr lang="en-IN" sz="1800" b="1" dirty="0">
            <a:solidFill>
              <a:srgbClr val="FFFF00"/>
            </a:solidFill>
            <a:latin typeface="Garamond" pitchFamily="18" charset="0"/>
          </a:endParaRPr>
        </a:p>
      </dgm:t>
    </dgm:pt>
    <dgm:pt modelId="{65E6F6B4-0A22-434D-AAC6-829C744A7158}" type="parTrans" cxnId="{B1B1D345-6A3B-4978-9903-06C01D369656}">
      <dgm:prSet/>
      <dgm:spPr/>
      <dgm:t>
        <a:bodyPr/>
        <a:lstStyle/>
        <a:p>
          <a:endParaRPr lang="en-IN"/>
        </a:p>
      </dgm:t>
    </dgm:pt>
    <dgm:pt modelId="{83A842A1-E941-4BB9-823D-7C822EAFE6A0}" type="sibTrans" cxnId="{B1B1D345-6A3B-4978-9903-06C01D369656}">
      <dgm:prSet/>
      <dgm:spPr/>
      <dgm:t>
        <a:bodyPr/>
        <a:lstStyle/>
        <a:p>
          <a:endParaRPr lang="en-IN"/>
        </a:p>
      </dgm:t>
    </dgm:pt>
    <dgm:pt modelId="{152C6F4F-28B2-4536-9DCF-53C7644E95C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pH in stomach and intestine</a:t>
          </a:r>
          <a:endParaRPr lang="en-IN" sz="1800" b="1" dirty="0">
            <a:solidFill>
              <a:srgbClr val="FFFF00"/>
            </a:solidFill>
            <a:latin typeface="Garamond" pitchFamily="18" charset="0"/>
          </a:endParaRPr>
        </a:p>
      </dgm:t>
    </dgm:pt>
    <dgm:pt modelId="{8082B54A-9C51-4498-ACE0-F3CA4AA8A488}" type="parTrans" cxnId="{4FCE6D3F-E3FB-4320-B590-DD54E2333561}">
      <dgm:prSet/>
      <dgm:spPr/>
      <dgm:t>
        <a:bodyPr/>
        <a:lstStyle/>
        <a:p>
          <a:endParaRPr lang="en-IN"/>
        </a:p>
      </dgm:t>
    </dgm:pt>
    <dgm:pt modelId="{A49AFE5B-E669-4342-B4CA-DF0AF010EBF7}" type="sibTrans" cxnId="{4FCE6D3F-E3FB-4320-B590-DD54E2333561}">
      <dgm:prSet/>
      <dgm:spPr/>
      <dgm:t>
        <a:bodyPr/>
        <a:lstStyle/>
        <a:p>
          <a:endParaRPr lang="en-IN"/>
        </a:p>
      </dgm:t>
    </dgm:pt>
    <dgm:pt modelId="{E7957401-B032-4181-B209-4563142FA58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Dietary factors (</a:t>
          </a:r>
          <a:r>
            <a:rPr lang="en-US" sz="1800" b="1" dirty="0" err="1" smtClean="0">
              <a:solidFill>
                <a:srgbClr val="FFFF00"/>
              </a:solidFill>
              <a:latin typeface="Garamond" pitchFamily="18" charset="0"/>
            </a:rPr>
            <a:t>fibre</a:t>
          </a:r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, </a:t>
          </a:r>
          <a:r>
            <a:rPr lang="en-US" sz="1800" b="1" dirty="0" err="1" smtClean="0">
              <a:solidFill>
                <a:srgbClr val="FFFF00"/>
              </a:solidFill>
              <a:latin typeface="Garamond" pitchFamily="18" charset="0"/>
            </a:rPr>
            <a:t>phytate</a:t>
          </a:r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, oxalate)</a:t>
          </a:r>
          <a:endParaRPr lang="en-IN" sz="1800" b="1" dirty="0">
            <a:solidFill>
              <a:srgbClr val="FFFF00"/>
            </a:solidFill>
            <a:latin typeface="Garamond" pitchFamily="18" charset="0"/>
          </a:endParaRPr>
        </a:p>
      </dgm:t>
    </dgm:pt>
    <dgm:pt modelId="{11B959B3-D258-48FC-B150-85613AEC24E2}" type="parTrans" cxnId="{E2A6B7AC-AE05-4EA4-8E1B-925B661B6DEE}">
      <dgm:prSet/>
      <dgm:spPr/>
      <dgm:t>
        <a:bodyPr/>
        <a:lstStyle/>
        <a:p>
          <a:endParaRPr lang="en-IN"/>
        </a:p>
      </dgm:t>
    </dgm:pt>
    <dgm:pt modelId="{0E47F93E-1D06-4F79-BB63-790FE745EFE0}" type="sibTrans" cxnId="{E2A6B7AC-AE05-4EA4-8E1B-925B661B6DEE}">
      <dgm:prSet/>
      <dgm:spPr/>
      <dgm:t>
        <a:bodyPr/>
        <a:lstStyle/>
        <a:p>
          <a:endParaRPr lang="en-IN"/>
        </a:p>
      </dgm:t>
    </dgm:pt>
    <dgm:pt modelId="{BF08E76A-A28A-466E-8AD6-8EA3A798BAF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Mineral antagonism</a:t>
          </a:r>
          <a:endParaRPr lang="en-IN" sz="1800" b="1" dirty="0">
            <a:solidFill>
              <a:srgbClr val="FFFF00"/>
            </a:solidFill>
            <a:latin typeface="Garamond" pitchFamily="18" charset="0"/>
          </a:endParaRPr>
        </a:p>
      </dgm:t>
    </dgm:pt>
    <dgm:pt modelId="{ED9E4D07-7F53-420D-80A1-07D2AA0CC8A8}" type="parTrans" cxnId="{F4D112FE-8951-4DE7-95CC-197A8FEFC2F2}">
      <dgm:prSet/>
      <dgm:spPr/>
      <dgm:t>
        <a:bodyPr/>
        <a:lstStyle/>
        <a:p>
          <a:endParaRPr lang="en-IN"/>
        </a:p>
      </dgm:t>
    </dgm:pt>
    <dgm:pt modelId="{494D3E67-DEF5-4C90-B3E0-621ED63306F8}" type="sibTrans" cxnId="{F4D112FE-8951-4DE7-95CC-197A8FEFC2F2}">
      <dgm:prSet/>
      <dgm:spPr/>
      <dgm:t>
        <a:bodyPr/>
        <a:lstStyle/>
        <a:p>
          <a:endParaRPr lang="en-IN"/>
        </a:p>
      </dgm:t>
    </dgm:pt>
    <dgm:pt modelId="{8DF670BE-C99F-4DDB-A1F8-4233F67146C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FFFF00"/>
              </a:solidFill>
              <a:latin typeface="Garamond" pitchFamily="18" charset="0"/>
            </a:rPr>
            <a:t>Contaminants</a:t>
          </a:r>
          <a:endParaRPr lang="en-IN" sz="1800" b="1" dirty="0">
            <a:solidFill>
              <a:srgbClr val="FFFF00"/>
            </a:solidFill>
            <a:latin typeface="Garamond" pitchFamily="18" charset="0"/>
          </a:endParaRPr>
        </a:p>
      </dgm:t>
    </dgm:pt>
    <dgm:pt modelId="{76787B1D-EEEB-407A-A8C8-E91296320277}" type="parTrans" cxnId="{13CED648-34FC-4943-9645-5F758CF630CE}">
      <dgm:prSet/>
      <dgm:spPr/>
      <dgm:t>
        <a:bodyPr/>
        <a:lstStyle/>
        <a:p>
          <a:endParaRPr lang="en-IN"/>
        </a:p>
      </dgm:t>
    </dgm:pt>
    <dgm:pt modelId="{3E5DC3BA-410E-4B6A-A2F2-BFC779C5BF3F}" type="sibTrans" cxnId="{13CED648-34FC-4943-9645-5F758CF630CE}">
      <dgm:prSet/>
      <dgm:spPr/>
      <dgm:t>
        <a:bodyPr/>
        <a:lstStyle/>
        <a:p>
          <a:endParaRPr lang="en-IN"/>
        </a:p>
      </dgm:t>
    </dgm:pt>
    <dgm:pt modelId="{BA356454-0A10-4277-B174-C43DCA773CA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FFFF00"/>
              </a:solidFill>
              <a:latin typeface="Garamond" pitchFamily="18" charset="0"/>
            </a:rPr>
            <a:t>Heavy metals (</a:t>
          </a:r>
          <a:r>
            <a:rPr lang="en-US" sz="1600" b="1" dirty="0" err="1" smtClean="0">
              <a:solidFill>
                <a:srgbClr val="FFFF00"/>
              </a:solidFill>
              <a:latin typeface="Garamond" pitchFamily="18" charset="0"/>
            </a:rPr>
            <a:t>Pb</a:t>
          </a:r>
          <a:r>
            <a:rPr lang="en-US" sz="1600" b="1" dirty="0" smtClean="0">
              <a:solidFill>
                <a:srgbClr val="FFFF00"/>
              </a:solidFill>
              <a:latin typeface="Garamond" pitchFamily="18" charset="0"/>
            </a:rPr>
            <a:t> inhibits enzymatic synthesis of carrier protein for </a:t>
          </a:r>
          <a:r>
            <a:rPr lang="en-US" sz="1600" b="1" dirty="0" err="1" smtClean="0">
              <a:solidFill>
                <a:srgbClr val="FFFF00"/>
              </a:solidFill>
              <a:latin typeface="Garamond" pitchFamily="18" charset="0"/>
            </a:rPr>
            <a:t>Hb</a:t>
          </a:r>
          <a:r>
            <a:rPr lang="en-US" sz="1400" b="0" dirty="0" smtClean="0">
              <a:solidFill>
                <a:srgbClr val="FFFF00"/>
              </a:solidFill>
              <a:latin typeface="Garamond" pitchFamily="18" charset="0"/>
            </a:rPr>
            <a:t>)</a:t>
          </a:r>
          <a:endParaRPr lang="en-IN" sz="1400" b="0" dirty="0">
            <a:solidFill>
              <a:srgbClr val="FFFF00"/>
            </a:solidFill>
            <a:latin typeface="Garamond" pitchFamily="18" charset="0"/>
          </a:endParaRPr>
        </a:p>
      </dgm:t>
    </dgm:pt>
    <dgm:pt modelId="{65D386A4-E528-4B12-96E1-9FA8CD513005}" type="parTrans" cxnId="{64F8B6CB-D7FF-4502-8A00-460D4B201F4C}">
      <dgm:prSet/>
      <dgm:spPr/>
      <dgm:t>
        <a:bodyPr/>
        <a:lstStyle/>
        <a:p>
          <a:endParaRPr lang="en-IN"/>
        </a:p>
      </dgm:t>
    </dgm:pt>
    <dgm:pt modelId="{46D10263-A8E5-45DB-BA59-C34E420AC125}" type="sibTrans" cxnId="{64F8B6CB-D7FF-4502-8A00-460D4B201F4C}">
      <dgm:prSet/>
      <dgm:spPr/>
      <dgm:t>
        <a:bodyPr/>
        <a:lstStyle/>
        <a:p>
          <a:endParaRPr lang="en-IN"/>
        </a:p>
      </dgm:t>
    </dgm:pt>
    <dgm:pt modelId="{8E2F61F7-C944-4DDE-BF0A-5EC958B187A5}" type="pres">
      <dgm:prSet presAssocID="{13B934C6-0AFF-4F0A-8FB3-0F748EF773C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AD15D3-6259-4B64-B760-5C92136924AD}" type="pres">
      <dgm:prSet presAssocID="{13B934C6-0AFF-4F0A-8FB3-0F748EF773C8}" presName="arrow" presStyleLbl="bgShp" presStyleIdx="0" presStyleCnt="1"/>
      <dgm:spPr>
        <a:solidFill>
          <a:schemeClr val="accent2">
            <a:lumMod val="50000"/>
          </a:schemeClr>
        </a:solidFill>
      </dgm:spPr>
    </dgm:pt>
    <dgm:pt modelId="{A651442A-ABBC-4ACE-B4E9-705763F9B232}" type="pres">
      <dgm:prSet presAssocID="{13B934C6-0AFF-4F0A-8FB3-0F748EF773C8}" presName="linearProcess" presStyleCnt="0"/>
      <dgm:spPr/>
    </dgm:pt>
    <dgm:pt modelId="{F3C7CC62-67F2-4CD8-8EA8-E037C12D4A59}" type="pres">
      <dgm:prSet presAssocID="{29BC9213-A5E6-499E-B36C-77005B7279F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CDF5A5-915F-4938-9D3F-8B6DCEDEBA39}" type="pres">
      <dgm:prSet presAssocID="{83A842A1-E941-4BB9-823D-7C822EAFE6A0}" presName="sibTrans" presStyleCnt="0"/>
      <dgm:spPr/>
    </dgm:pt>
    <dgm:pt modelId="{1492D3AC-CCFB-44DF-BDA1-E120125FB3F7}" type="pres">
      <dgm:prSet presAssocID="{152C6F4F-28B2-4536-9DCF-53C7644E95C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D36EE6-8EC6-4438-80DA-D4253BA793BD}" type="pres">
      <dgm:prSet presAssocID="{A49AFE5B-E669-4342-B4CA-DF0AF010EBF7}" presName="sibTrans" presStyleCnt="0"/>
      <dgm:spPr/>
    </dgm:pt>
    <dgm:pt modelId="{A75BFF87-7C16-4A2F-BBD2-938BCEE13F54}" type="pres">
      <dgm:prSet presAssocID="{E7957401-B032-4181-B209-4563142FA58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C6E425-DDD8-474C-ABBA-73798E637355}" type="pres">
      <dgm:prSet presAssocID="{0E47F93E-1D06-4F79-BB63-790FE745EFE0}" presName="sibTrans" presStyleCnt="0"/>
      <dgm:spPr/>
    </dgm:pt>
    <dgm:pt modelId="{455D8CCB-7DB7-4EB4-80C0-523C567B0DEF}" type="pres">
      <dgm:prSet presAssocID="{BF08E76A-A28A-466E-8AD6-8EA3A798BAF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32F07F-9B18-4B74-85F2-96D347EE4090}" type="pres">
      <dgm:prSet presAssocID="{494D3E67-DEF5-4C90-B3E0-621ED63306F8}" presName="sibTrans" presStyleCnt="0"/>
      <dgm:spPr/>
    </dgm:pt>
    <dgm:pt modelId="{0C3BA3E6-2985-459C-96DC-057F3225C4EF}" type="pres">
      <dgm:prSet presAssocID="{8DF670BE-C99F-4DDB-A1F8-4233F67146C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170A30-57C8-4705-82EB-F550D2F46983}" type="pres">
      <dgm:prSet presAssocID="{3E5DC3BA-410E-4B6A-A2F2-BFC779C5BF3F}" presName="sibTrans" presStyleCnt="0"/>
      <dgm:spPr/>
    </dgm:pt>
    <dgm:pt modelId="{7FA8A26F-419F-4AC4-8677-FF952080D468}" type="pres">
      <dgm:prSet presAssocID="{BA356454-0A10-4277-B174-C43DCA773CA2}" presName="textNode" presStyleLbl="node1" presStyleIdx="5" presStyleCnt="6" custScaleY="1296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4D112FE-8951-4DE7-95CC-197A8FEFC2F2}" srcId="{13B934C6-0AFF-4F0A-8FB3-0F748EF773C8}" destId="{BF08E76A-A28A-466E-8AD6-8EA3A798BAF4}" srcOrd="3" destOrd="0" parTransId="{ED9E4D07-7F53-420D-80A1-07D2AA0CC8A8}" sibTransId="{494D3E67-DEF5-4C90-B3E0-621ED63306F8}"/>
    <dgm:cxn modelId="{62212123-7745-4DFC-BB75-7E3C14113534}" type="presOf" srcId="{BA356454-0A10-4277-B174-C43DCA773CA2}" destId="{7FA8A26F-419F-4AC4-8677-FF952080D468}" srcOrd="0" destOrd="0" presId="urn:microsoft.com/office/officeart/2005/8/layout/hProcess9"/>
    <dgm:cxn modelId="{9AB2227E-99F3-481D-A3CC-59ADEB8D23F6}" type="presOf" srcId="{E7957401-B032-4181-B209-4563142FA587}" destId="{A75BFF87-7C16-4A2F-BBD2-938BCEE13F54}" srcOrd="0" destOrd="0" presId="urn:microsoft.com/office/officeart/2005/8/layout/hProcess9"/>
    <dgm:cxn modelId="{940633C6-F000-4E18-9871-5663B1E999AE}" type="presOf" srcId="{8DF670BE-C99F-4DDB-A1F8-4233F67146C2}" destId="{0C3BA3E6-2985-459C-96DC-057F3225C4EF}" srcOrd="0" destOrd="0" presId="urn:microsoft.com/office/officeart/2005/8/layout/hProcess9"/>
    <dgm:cxn modelId="{B1B1D345-6A3B-4978-9903-06C01D369656}" srcId="{13B934C6-0AFF-4F0A-8FB3-0F748EF773C8}" destId="{29BC9213-A5E6-499E-B36C-77005B7279F5}" srcOrd="0" destOrd="0" parTransId="{65E6F6B4-0A22-434D-AAC6-829C744A7158}" sibTransId="{83A842A1-E941-4BB9-823D-7C822EAFE6A0}"/>
    <dgm:cxn modelId="{13CED648-34FC-4943-9645-5F758CF630CE}" srcId="{13B934C6-0AFF-4F0A-8FB3-0F748EF773C8}" destId="{8DF670BE-C99F-4DDB-A1F8-4233F67146C2}" srcOrd="4" destOrd="0" parTransId="{76787B1D-EEEB-407A-A8C8-E91296320277}" sibTransId="{3E5DC3BA-410E-4B6A-A2F2-BFC779C5BF3F}"/>
    <dgm:cxn modelId="{93F7B6B6-59D0-40D3-857A-64618F919283}" type="presOf" srcId="{BF08E76A-A28A-466E-8AD6-8EA3A798BAF4}" destId="{455D8CCB-7DB7-4EB4-80C0-523C567B0DEF}" srcOrd="0" destOrd="0" presId="urn:microsoft.com/office/officeart/2005/8/layout/hProcess9"/>
    <dgm:cxn modelId="{B11066A5-00B7-4426-A4E0-C6E4BF1FD879}" type="presOf" srcId="{29BC9213-A5E6-499E-B36C-77005B7279F5}" destId="{F3C7CC62-67F2-4CD8-8EA8-E037C12D4A59}" srcOrd="0" destOrd="0" presId="urn:microsoft.com/office/officeart/2005/8/layout/hProcess9"/>
    <dgm:cxn modelId="{64F8B6CB-D7FF-4502-8A00-460D4B201F4C}" srcId="{13B934C6-0AFF-4F0A-8FB3-0F748EF773C8}" destId="{BA356454-0A10-4277-B174-C43DCA773CA2}" srcOrd="5" destOrd="0" parTransId="{65D386A4-E528-4B12-96E1-9FA8CD513005}" sibTransId="{46D10263-A8E5-45DB-BA59-C34E420AC125}"/>
    <dgm:cxn modelId="{335A5E63-2DD3-4F76-A5D4-C845B96B5B92}" type="presOf" srcId="{13B934C6-0AFF-4F0A-8FB3-0F748EF773C8}" destId="{8E2F61F7-C944-4DDE-BF0A-5EC958B187A5}" srcOrd="0" destOrd="0" presId="urn:microsoft.com/office/officeart/2005/8/layout/hProcess9"/>
    <dgm:cxn modelId="{4FCE6D3F-E3FB-4320-B590-DD54E2333561}" srcId="{13B934C6-0AFF-4F0A-8FB3-0F748EF773C8}" destId="{152C6F4F-28B2-4536-9DCF-53C7644E95C8}" srcOrd="1" destOrd="0" parTransId="{8082B54A-9C51-4498-ACE0-F3CA4AA8A488}" sibTransId="{A49AFE5B-E669-4342-B4CA-DF0AF010EBF7}"/>
    <dgm:cxn modelId="{E2A6B7AC-AE05-4EA4-8E1B-925B661B6DEE}" srcId="{13B934C6-0AFF-4F0A-8FB3-0F748EF773C8}" destId="{E7957401-B032-4181-B209-4563142FA587}" srcOrd="2" destOrd="0" parTransId="{11B959B3-D258-48FC-B150-85613AEC24E2}" sibTransId="{0E47F93E-1D06-4F79-BB63-790FE745EFE0}"/>
    <dgm:cxn modelId="{E6EFE608-8D06-4173-813C-65BF8523C943}" type="presOf" srcId="{152C6F4F-28B2-4536-9DCF-53C7644E95C8}" destId="{1492D3AC-CCFB-44DF-BDA1-E120125FB3F7}" srcOrd="0" destOrd="0" presId="urn:microsoft.com/office/officeart/2005/8/layout/hProcess9"/>
    <dgm:cxn modelId="{D616DC24-CA98-4049-B5CD-609E93AC9F70}" type="presParOf" srcId="{8E2F61F7-C944-4DDE-BF0A-5EC958B187A5}" destId="{11AD15D3-6259-4B64-B760-5C92136924AD}" srcOrd="0" destOrd="0" presId="urn:microsoft.com/office/officeart/2005/8/layout/hProcess9"/>
    <dgm:cxn modelId="{DBB3A38B-1609-44A2-885D-A6222EC97F7A}" type="presParOf" srcId="{8E2F61F7-C944-4DDE-BF0A-5EC958B187A5}" destId="{A651442A-ABBC-4ACE-B4E9-705763F9B232}" srcOrd="1" destOrd="0" presId="urn:microsoft.com/office/officeart/2005/8/layout/hProcess9"/>
    <dgm:cxn modelId="{CDF7E632-138B-4B3A-B2FD-87F66FA237A5}" type="presParOf" srcId="{A651442A-ABBC-4ACE-B4E9-705763F9B232}" destId="{F3C7CC62-67F2-4CD8-8EA8-E037C12D4A59}" srcOrd="0" destOrd="0" presId="urn:microsoft.com/office/officeart/2005/8/layout/hProcess9"/>
    <dgm:cxn modelId="{E4BF5BC7-3B32-443B-8949-C4A4B5C54495}" type="presParOf" srcId="{A651442A-ABBC-4ACE-B4E9-705763F9B232}" destId="{FECDF5A5-915F-4938-9D3F-8B6DCEDEBA39}" srcOrd="1" destOrd="0" presId="urn:microsoft.com/office/officeart/2005/8/layout/hProcess9"/>
    <dgm:cxn modelId="{66F66DB0-E0AF-491B-B898-3E029149130C}" type="presParOf" srcId="{A651442A-ABBC-4ACE-B4E9-705763F9B232}" destId="{1492D3AC-CCFB-44DF-BDA1-E120125FB3F7}" srcOrd="2" destOrd="0" presId="urn:microsoft.com/office/officeart/2005/8/layout/hProcess9"/>
    <dgm:cxn modelId="{7C23000D-0941-422A-807C-BFB02E577161}" type="presParOf" srcId="{A651442A-ABBC-4ACE-B4E9-705763F9B232}" destId="{7FD36EE6-8EC6-4438-80DA-D4253BA793BD}" srcOrd="3" destOrd="0" presId="urn:microsoft.com/office/officeart/2005/8/layout/hProcess9"/>
    <dgm:cxn modelId="{D212CD12-5444-4F51-9B47-334626EBB164}" type="presParOf" srcId="{A651442A-ABBC-4ACE-B4E9-705763F9B232}" destId="{A75BFF87-7C16-4A2F-BBD2-938BCEE13F54}" srcOrd="4" destOrd="0" presId="urn:microsoft.com/office/officeart/2005/8/layout/hProcess9"/>
    <dgm:cxn modelId="{1CCE025A-B564-46A1-8EE1-862996EBB680}" type="presParOf" srcId="{A651442A-ABBC-4ACE-B4E9-705763F9B232}" destId="{21C6E425-DDD8-474C-ABBA-73798E637355}" srcOrd="5" destOrd="0" presId="urn:microsoft.com/office/officeart/2005/8/layout/hProcess9"/>
    <dgm:cxn modelId="{B3718385-09EA-4D82-A980-D0800E0B5342}" type="presParOf" srcId="{A651442A-ABBC-4ACE-B4E9-705763F9B232}" destId="{455D8CCB-7DB7-4EB4-80C0-523C567B0DEF}" srcOrd="6" destOrd="0" presId="urn:microsoft.com/office/officeart/2005/8/layout/hProcess9"/>
    <dgm:cxn modelId="{9CF9EF18-8B61-4004-8323-077162958F2D}" type="presParOf" srcId="{A651442A-ABBC-4ACE-B4E9-705763F9B232}" destId="{BC32F07F-9B18-4B74-85F2-96D347EE4090}" srcOrd="7" destOrd="0" presId="urn:microsoft.com/office/officeart/2005/8/layout/hProcess9"/>
    <dgm:cxn modelId="{E8A1F2EE-EAE3-42EA-9EC9-0D92E068E3FC}" type="presParOf" srcId="{A651442A-ABBC-4ACE-B4E9-705763F9B232}" destId="{0C3BA3E6-2985-459C-96DC-057F3225C4EF}" srcOrd="8" destOrd="0" presId="urn:microsoft.com/office/officeart/2005/8/layout/hProcess9"/>
    <dgm:cxn modelId="{882FBAAB-9B85-44EC-8A38-281DD3E563D9}" type="presParOf" srcId="{A651442A-ABBC-4ACE-B4E9-705763F9B232}" destId="{2E170A30-57C8-4705-82EB-F550D2F46983}" srcOrd="9" destOrd="0" presId="urn:microsoft.com/office/officeart/2005/8/layout/hProcess9"/>
    <dgm:cxn modelId="{59C0E8EF-B05D-42A3-9C5D-8863B8CA5619}" type="presParOf" srcId="{A651442A-ABBC-4ACE-B4E9-705763F9B232}" destId="{7FA8A26F-419F-4AC4-8677-FF952080D46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0146C-0063-4CD0-B14D-DCDE8922A0A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DD5C828-FD36-4BDC-B549-5D118B22DA0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600" b="1" dirty="0" smtClean="0"/>
            <a:t>D. Nagalakshmi</a:t>
          </a:r>
          <a:endParaRPr lang="en-IN" sz="3600" b="1" dirty="0"/>
        </a:p>
      </dgm:t>
    </dgm:pt>
    <dgm:pt modelId="{5F56B13C-3C31-4176-8929-009AA4BB0180}" type="parTrans" cxnId="{BE91050A-D19A-42F8-B383-225AC5BA863C}">
      <dgm:prSet/>
      <dgm:spPr/>
      <dgm:t>
        <a:bodyPr/>
        <a:lstStyle/>
        <a:p>
          <a:endParaRPr lang="en-IN"/>
        </a:p>
      </dgm:t>
    </dgm:pt>
    <dgm:pt modelId="{6F1C1362-294C-4FF4-ADF2-C41B286138B4}" type="sibTrans" cxnId="{BE91050A-D19A-42F8-B383-225AC5BA863C}">
      <dgm:prSet/>
      <dgm:spPr/>
      <dgm:t>
        <a:bodyPr/>
        <a:lstStyle/>
        <a:p>
          <a:endParaRPr lang="en-IN"/>
        </a:p>
      </dgm:t>
    </dgm:pt>
    <dgm:pt modelId="{3E7EF298-80AC-49C9-85D1-16CB001DB45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Professor &amp; Head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Department of Animal Nutrition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College of Veterinary Science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1" dirty="0" err="1" smtClean="0"/>
            <a:t>Korutla</a:t>
          </a:r>
          <a:r>
            <a:rPr lang="en-US" sz="2800" b="1" dirty="0" smtClean="0"/>
            <a:t>, </a:t>
          </a:r>
          <a:r>
            <a:rPr lang="en-US" sz="2800" b="1" dirty="0" err="1" smtClean="0"/>
            <a:t>Karimnagar</a:t>
          </a:r>
          <a:r>
            <a:rPr lang="en-US" sz="2800" b="1" dirty="0" smtClean="0"/>
            <a:t>- 505 326</a:t>
          </a:r>
        </a:p>
      </dgm:t>
    </dgm:pt>
    <dgm:pt modelId="{365C14E4-ABD5-4E87-912F-4A7DDCA37ABB}" type="parTrans" cxnId="{CF455190-7D1B-48A4-92FB-0D354F4CDDA2}">
      <dgm:prSet/>
      <dgm:spPr/>
      <dgm:t>
        <a:bodyPr/>
        <a:lstStyle/>
        <a:p>
          <a:endParaRPr lang="en-IN"/>
        </a:p>
      </dgm:t>
    </dgm:pt>
    <dgm:pt modelId="{92464B06-995D-484B-B42F-ABE18BD12FFF}" type="sibTrans" cxnId="{CF455190-7D1B-48A4-92FB-0D354F4CDDA2}">
      <dgm:prSet/>
      <dgm:spPr/>
      <dgm:t>
        <a:bodyPr/>
        <a:lstStyle/>
        <a:p>
          <a:endParaRPr lang="en-IN"/>
        </a:p>
      </dgm:t>
    </dgm:pt>
    <dgm:pt modelId="{63AA8AF8-7739-4526-B43D-48591131C4B8}" type="pres">
      <dgm:prSet presAssocID="{11F0146C-0063-4CD0-B14D-DCDE8922A0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19A305A-18F9-4A7E-AE71-33C4B020FAB9}" type="pres">
      <dgm:prSet presAssocID="{CDD5C828-FD36-4BDC-B549-5D118B22DA05}" presName="circle1" presStyleLbl="node1" presStyleIdx="0" presStyleCnt="2"/>
      <dgm:spPr>
        <a:solidFill>
          <a:srgbClr val="00B050"/>
        </a:solidFill>
      </dgm:spPr>
    </dgm:pt>
    <dgm:pt modelId="{AD4DF92E-E653-4725-B4B6-D7BC36A7EDC4}" type="pres">
      <dgm:prSet presAssocID="{CDD5C828-FD36-4BDC-B549-5D118B22DA05}" presName="space" presStyleCnt="0"/>
      <dgm:spPr/>
    </dgm:pt>
    <dgm:pt modelId="{F8EEAD13-7D93-4186-97B6-A932D9B492B5}" type="pres">
      <dgm:prSet presAssocID="{CDD5C828-FD36-4BDC-B549-5D118B22DA05}" presName="rect1" presStyleLbl="alignAcc1" presStyleIdx="0" presStyleCnt="2"/>
      <dgm:spPr/>
      <dgm:t>
        <a:bodyPr/>
        <a:lstStyle/>
        <a:p>
          <a:endParaRPr lang="en-IN"/>
        </a:p>
      </dgm:t>
    </dgm:pt>
    <dgm:pt modelId="{73989E73-4DCD-4F37-8EB1-9DA83078A7E3}" type="pres">
      <dgm:prSet presAssocID="{3E7EF298-80AC-49C9-85D1-16CB001DB45B}" presName="vertSpace2" presStyleLbl="node1" presStyleIdx="0" presStyleCnt="2"/>
      <dgm:spPr/>
    </dgm:pt>
    <dgm:pt modelId="{CD76433F-F227-477A-AFF7-4F907886FA11}" type="pres">
      <dgm:prSet presAssocID="{3E7EF298-80AC-49C9-85D1-16CB001DB45B}" presName="circle2" presStyleLbl="node1" presStyleIdx="1" presStyleCnt="2"/>
      <dgm:spPr>
        <a:solidFill>
          <a:srgbClr val="002060"/>
        </a:solidFill>
      </dgm:spPr>
    </dgm:pt>
    <dgm:pt modelId="{5CD14907-7D92-4560-85BF-397B5135E990}" type="pres">
      <dgm:prSet presAssocID="{3E7EF298-80AC-49C9-85D1-16CB001DB45B}" presName="rect2" presStyleLbl="alignAcc1" presStyleIdx="1" presStyleCnt="2" custScaleY="146802"/>
      <dgm:spPr/>
      <dgm:t>
        <a:bodyPr/>
        <a:lstStyle/>
        <a:p>
          <a:endParaRPr lang="en-IN"/>
        </a:p>
      </dgm:t>
    </dgm:pt>
    <dgm:pt modelId="{C952AF6A-CE6D-46EC-8428-0DE71BB79822}" type="pres">
      <dgm:prSet presAssocID="{CDD5C828-FD36-4BDC-B549-5D118B22DA0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CD2A2F-EE73-43CB-9DE4-CC55DCA34B91}" type="pres">
      <dgm:prSet presAssocID="{3E7EF298-80AC-49C9-85D1-16CB001DB45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F455190-7D1B-48A4-92FB-0D354F4CDDA2}" srcId="{11F0146C-0063-4CD0-B14D-DCDE8922A0A6}" destId="{3E7EF298-80AC-49C9-85D1-16CB001DB45B}" srcOrd="1" destOrd="0" parTransId="{365C14E4-ABD5-4E87-912F-4A7DDCA37ABB}" sibTransId="{92464B06-995D-484B-B42F-ABE18BD12FFF}"/>
    <dgm:cxn modelId="{FF3A8E54-E4CE-4465-AA9E-5419FACE2FFA}" type="presOf" srcId="{3E7EF298-80AC-49C9-85D1-16CB001DB45B}" destId="{5CD14907-7D92-4560-85BF-397B5135E990}" srcOrd="0" destOrd="0" presId="urn:microsoft.com/office/officeart/2005/8/layout/target3"/>
    <dgm:cxn modelId="{64433965-8BF8-43C7-A25C-BED2801095BF}" type="presOf" srcId="{3E7EF298-80AC-49C9-85D1-16CB001DB45B}" destId="{43CD2A2F-EE73-43CB-9DE4-CC55DCA34B91}" srcOrd="1" destOrd="0" presId="urn:microsoft.com/office/officeart/2005/8/layout/target3"/>
    <dgm:cxn modelId="{BE91050A-D19A-42F8-B383-225AC5BA863C}" srcId="{11F0146C-0063-4CD0-B14D-DCDE8922A0A6}" destId="{CDD5C828-FD36-4BDC-B549-5D118B22DA05}" srcOrd="0" destOrd="0" parTransId="{5F56B13C-3C31-4176-8929-009AA4BB0180}" sibTransId="{6F1C1362-294C-4FF4-ADF2-C41B286138B4}"/>
    <dgm:cxn modelId="{C42CE2F5-D39F-4773-B846-07E576BFEF29}" type="presOf" srcId="{CDD5C828-FD36-4BDC-B549-5D118B22DA05}" destId="{F8EEAD13-7D93-4186-97B6-A932D9B492B5}" srcOrd="0" destOrd="0" presId="urn:microsoft.com/office/officeart/2005/8/layout/target3"/>
    <dgm:cxn modelId="{99179FC1-D80E-4E66-8F99-ADA504ADC7CC}" type="presOf" srcId="{CDD5C828-FD36-4BDC-B549-5D118B22DA05}" destId="{C952AF6A-CE6D-46EC-8428-0DE71BB79822}" srcOrd="1" destOrd="0" presId="urn:microsoft.com/office/officeart/2005/8/layout/target3"/>
    <dgm:cxn modelId="{8D67F165-5359-423F-A0FC-984C7680B379}" type="presOf" srcId="{11F0146C-0063-4CD0-B14D-DCDE8922A0A6}" destId="{63AA8AF8-7739-4526-B43D-48591131C4B8}" srcOrd="0" destOrd="0" presId="urn:microsoft.com/office/officeart/2005/8/layout/target3"/>
    <dgm:cxn modelId="{2211304E-BCB9-4954-9833-A143E3F1FB52}" type="presParOf" srcId="{63AA8AF8-7739-4526-B43D-48591131C4B8}" destId="{419A305A-18F9-4A7E-AE71-33C4B020FAB9}" srcOrd="0" destOrd="0" presId="urn:microsoft.com/office/officeart/2005/8/layout/target3"/>
    <dgm:cxn modelId="{51D36A2B-D9D3-4B10-82FC-16B53B306382}" type="presParOf" srcId="{63AA8AF8-7739-4526-B43D-48591131C4B8}" destId="{AD4DF92E-E653-4725-B4B6-D7BC36A7EDC4}" srcOrd="1" destOrd="0" presId="urn:microsoft.com/office/officeart/2005/8/layout/target3"/>
    <dgm:cxn modelId="{171B1D94-76A2-4FE8-AE6E-FD06DF3B9AD8}" type="presParOf" srcId="{63AA8AF8-7739-4526-B43D-48591131C4B8}" destId="{F8EEAD13-7D93-4186-97B6-A932D9B492B5}" srcOrd="2" destOrd="0" presId="urn:microsoft.com/office/officeart/2005/8/layout/target3"/>
    <dgm:cxn modelId="{C9E57D0C-6B69-4A65-A44E-68B46DBF6FEB}" type="presParOf" srcId="{63AA8AF8-7739-4526-B43D-48591131C4B8}" destId="{73989E73-4DCD-4F37-8EB1-9DA83078A7E3}" srcOrd="3" destOrd="0" presId="urn:microsoft.com/office/officeart/2005/8/layout/target3"/>
    <dgm:cxn modelId="{3D1A6D78-01E8-4184-B1A1-A36BAD14D712}" type="presParOf" srcId="{63AA8AF8-7739-4526-B43D-48591131C4B8}" destId="{CD76433F-F227-477A-AFF7-4F907886FA11}" srcOrd="4" destOrd="0" presId="urn:microsoft.com/office/officeart/2005/8/layout/target3"/>
    <dgm:cxn modelId="{F8D70F89-AB68-4CFA-BDA6-DD6CD24F62AD}" type="presParOf" srcId="{63AA8AF8-7739-4526-B43D-48591131C4B8}" destId="{5CD14907-7D92-4560-85BF-397B5135E990}" srcOrd="5" destOrd="0" presId="urn:microsoft.com/office/officeart/2005/8/layout/target3"/>
    <dgm:cxn modelId="{47375C91-6799-4931-BBFA-98A08010A1B3}" type="presParOf" srcId="{63AA8AF8-7739-4526-B43D-48591131C4B8}" destId="{C952AF6A-CE6D-46EC-8428-0DE71BB79822}" srcOrd="6" destOrd="0" presId="urn:microsoft.com/office/officeart/2005/8/layout/target3"/>
    <dgm:cxn modelId="{57097E66-7BC1-48C2-90C5-91681B3E6412}" type="presParOf" srcId="{63AA8AF8-7739-4526-B43D-48591131C4B8}" destId="{43CD2A2F-EE73-43CB-9DE4-CC55DCA34B9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AB925-634C-4E36-AD9A-F3F0E498EAD6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82A3D7-24AC-44A6-B03E-B3A37205AAB1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800" dirty="0" smtClean="0">
              <a:latin typeface="Aharoni" pitchFamily="2" charset="-79"/>
              <a:cs typeface="Aharoni" pitchFamily="2" charset="-79"/>
            </a:rPr>
            <a:t>Introduction</a:t>
          </a:r>
          <a:endParaRPr lang="en-IN" sz="2800" dirty="0">
            <a:latin typeface="Aharoni" pitchFamily="2" charset="-79"/>
            <a:cs typeface="Aharoni" pitchFamily="2" charset="-79"/>
          </a:endParaRPr>
        </a:p>
      </dgm:t>
    </dgm:pt>
    <dgm:pt modelId="{AA2D030C-A107-4ACC-BBE7-85538BA5D430}" type="parTrans" cxnId="{BEE1444C-FE89-4243-A17F-342BFEE9C1F2}">
      <dgm:prSet/>
      <dgm:spPr/>
      <dgm:t>
        <a:bodyPr/>
        <a:lstStyle/>
        <a:p>
          <a:endParaRPr lang="en-IN"/>
        </a:p>
      </dgm:t>
    </dgm:pt>
    <dgm:pt modelId="{83CBEDBB-8E52-4F1F-A788-499EB700292C}" type="sibTrans" cxnId="{BEE1444C-FE89-4243-A17F-342BFEE9C1F2}">
      <dgm:prSet/>
      <dgm:spPr/>
      <dgm:t>
        <a:bodyPr/>
        <a:lstStyle/>
        <a:p>
          <a:endParaRPr lang="en-IN"/>
        </a:p>
      </dgm:t>
    </dgm:pt>
    <dgm:pt modelId="{C49C4173-F9D2-49C3-8B04-89DA5B376349}" type="pres">
      <dgm:prSet presAssocID="{B05AB925-634C-4E36-AD9A-F3F0E498EAD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D3FB8E9-E591-4056-9864-2181DE1EBAF3}" type="pres">
      <dgm:prSet presAssocID="{B05AB925-634C-4E36-AD9A-F3F0E498EAD6}" presName="arrow" presStyleLbl="bgShp" presStyleIdx="0" presStyleCnt="1"/>
      <dgm:spPr>
        <a:solidFill>
          <a:schemeClr val="accent6">
            <a:lumMod val="75000"/>
          </a:schemeClr>
        </a:solidFill>
      </dgm:spPr>
    </dgm:pt>
    <dgm:pt modelId="{326E1260-A763-45CB-BBC0-FD719FFCBD30}" type="pres">
      <dgm:prSet presAssocID="{B05AB925-634C-4E36-AD9A-F3F0E498EAD6}" presName="linearProcess" presStyleCnt="0"/>
      <dgm:spPr/>
    </dgm:pt>
    <dgm:pt modelId="{6B408C98-A5A6-45BC-A1A5-DA6E834B4223}" type="pres">
      <dgm:prSet presAssocID="{5482A3D7-24AC-44A6-B03E-B3A37205AAB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EE1444C-FE89-4243-A17F-342BFEE9C1F2}" srcId="{B05AB925-634C-4E36-AD9A-F3F0E498EAD6}" destId="{5482A3D7-24AC-44A6-B03E-B3A37205AAB1}" srcOrd="0" destOrd="0" parTransId="{AA2D030C-A107-4ACC-BBE7-85538BA5D430}" sibTransId="{83CBEDBB-8E52-4F1F-A788-499EB700292C}"/>
    <dgm:cxn modelId="{F3249D1A-92B8-4FE5-9E93-F078E96EE670}" type="presOf" srcId="{5482A3D7-24AC-44A6-B03E-B3A37205AAB1}" destId="{6B408C98-A5A6-45BC-A1A5-DA6E834B4223}" srcOrd="0" destOrd="0" presId="urn:microsoft.com/office/officeart/2005/8/layout/hProcess9"/>
    <dgm:cxn modelId="{13AAE024-3FCF-4A81-B4BE-A362C388D2C8}" type="presOf" srcId="{B05AB925-634C-4E36-AD9A-F3F0E498EAD6}" destId="{C49C4173-F9D2-49C3-8B04-89DA5B376349}" srcOrd="0" destOrd="0" presId="urn:microsoft.com/office/officeart/2005/8/layout/hProcess9"/>
    <dgm:cxn modelId="{84219DE6-9673-4FB8-BF11-6FEDE11B7CFE}" type="presParOf" srcId="{C49C4173-F9D2-49C3-8B04-89DA5B376349}" destId="{3D3FB8E9-E591-4056-9864-2181DE1EBAF3}" srcOrd="0" destOrd="0" presId="urn:microsoft.com/office/officeart/2005/8/layout/hProcess9"/>
    <dgm:cxn modelId="{A0C5516A-633C-4480-BA43-3AA40BDACAAA}" type="presParOf" srcId="{C49C4173-F9D2-49C3-8B04-89DA5B376349}" destId="{326E1260-A763-45CB-BBC0-FD719FFCBD30}" srcOrd="1" destOrd="0" presId="urn:microsoft.com/office/officeart/2005/8/layout/hProcess9"/>
    <dgm:cxn modelId="{3979B209-EB1B-4EA5-A87F-BBCF72911B4A}" type="presParOf" srcId="{326E1260-A763-45CB-BBC0-FD719FFCBD30}" destId="{6B408C98-A5A6-45BC-A1A5-DA6E834B422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E52159-804B-49BA-990F-96F1405CA1C8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40F7896-9BB9-4F5F-80A2-F1E3D5D14D28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Major contributor of milk (55% of total) </a:t>
          </a:r>
          <a:endParaRPr lang="en-IN" dirty="0">
            <a:solidFill>
              <a:srgbClr val="FF0000"/>
            </a:solidFill>
          </a:endParaRPr>
        </a:p>
      </dgm:t>
    </dgm:pt>
    <dgm:pt modelId="{222EC293-40EF-4A2D-A06C-9120AFBA14B7}" type="parTrans" cxnId="{F7E4CE28-8051-4ACF-BA48-3CD619892014}">
      <dgm:prSet/>
      <dgm:spPr/>
      <dgm:t>
        <a:bodyPr/>
        <a:lstStyle/>
        <a:p>
          <a:endParaRPr lang="en-IN"/>
        </a:p>
      </dgm:t>
    </dgm:pt>
    <dgm:pt modelId="{0A8739EE-EC36-495F-BC7A-6EF3A41B0685}" type="sibTrans" cxnId="{F7E4CE28-8051-4ACF-BA48-3CD619892014}">
      <dgm:prSet/>
      <dgm:spPr/>
      <dgm:t>
        <a:bodyPr/>
        <a:lstStyle/>
        <a:p>
          <a:endParaRPr lang="en-IN"/>
        </a:p>
      </dgm:t>
    </dgm:pt>
    <dgm:pt modelId="{F5FD8B9F-A465-4406-A28F-6E5D8BEDB0AA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7030A0"/>
              </a:solidFill>
            </a:rPr>
            <a:t>India -first in buffalo population - 56.3% of world population</a:t>
          </a:r>
          <a:endParaRPr lang="en-IN" sz="2400" dirty="0">
            <a:solidFill>
              <a:srgbClr val="7030A0"/>
            </a:solidFill>
          </a:endParaRPr>
        </a:p>
      </dgm:t>
    </dgm:pt>
    <dgm:pt modelId="{AF8CB8EA-9E73-4228-BDE8-FB7F3ECE00C0}" type="parTrans" cxnId="{01755EA4-4568-45D9-B040-72E6A8710A25}">
      <dgm:prSet/>
      <dgm:spPr/>
      <dgm:t>
        <a:bodyPr/>
        <a:lstStyle/>
        <a:p>
          <a:endParaRPr lang="en-IN"/>
        </a:p>
      </dgm:t>
    </dgm:pt>
    <dgm:pt modelId="{9DDFAFEE-E45E-4142-BEE8-C284B0384428}" type="sibTrans" cxnId="{01755EA4-4568-45D9-B040-72E6A8710A25}">
      <dgm:prSet/>
      <dgm:spPr/>
      <dgm:t>
        <a:bodyPr/>
        <a:lstStyle/>
        <a:p>
          <a:endParaRPr lang="en-IN"/>
        </a:p>
      </dgm:t>
    </dgm:pt>
    <dgm:pt modelId="{81CD27C8-7806-422B-BE94-DD208BA19C4F}" type="pres">
      <dgm:prSet presAssocID="{78E52159-804B-49BA-990F-96F1405CA1C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431A25A-D001-46E8-8B8A-493D99BBCC27}" type="pres">
      <dgm:prSet presAssocID="{B40F7896-9BB9-4F5F-80A2-F1E3D5D14D28}" presName="circle1" presStyleLbl="node1" presStyleIdx="0" presStyleCnt="2"/>
      <dgm:spPr/>
    </dgm:pt>
    <dgm:pt modelId="{6F7613E5-2DD6-4B98-A538-11B29C8C4202}" type="pres">
      <dgm:prSet presAssocID="{B40F7896-9BB9-4F5F-80A2-F1E3D5D14D28}" presName="space" presStyleCnt="0"/>
      <dgm:spPr/>
    </dgm:pt>
    <dgm:pt modelId="{52530792-147C-4990-8E0A-9D597F4E3A46}" type="pres">
      <dgm:prSet presAssocID="{B40F7896-9BB9-4F5F-80A2-F1E3D5D14D28}" presName="rect1" presStyleLbl="alignAcc1" presStyleIdx="0" presStyleCnt="2"/>
      <dgm:spPr/>
      <dgm:t>
        <a:bodyPr/>
        <a:lstStyle/>
        <a:p>
          <a:endParaRPr lang="en-IN"/>
        </a:p>
      </dgm:t>
    </dgm:pt>
    <dgm:pt modelId="{48AAE52D-F7B9-4E24-80D2-03C14AED7A26}" type="pres">
      <dgm:prSet presAssocID="{F5FD8B9F-A465-4406-A28F-6E5D8BEDB0AA}" presName="vertSpace2" presStyleLbl="node1" presStyleIdx="0" presStyleCnt="2"/>
      <dgm:spPr/>
    </dgm:pt>
    <dgm:pt modelId="{2DF46A0A-5256-4E20-9938-AD669D923E6F}" type="pres">
      <dgm:prSet presAssocID="{F5FD8B9F-A465-4406-A28F-6E5D8BEDB0AA}" presName="circle2" presStyleLbl="node1" presStyleIdx="1" presStyleCnt="2"/>
      <dgm:spPr/>
    </dgm:pt>
    <dgm:pt modelId="{CFC0633A-773F-43F0-B0C9-58A54C37574E}" type="pres">
      <dgm:prSet presAssocID="{F5FD8B9F-A465-4406-A28F-6E5D8BEDB0AA}" presName="rect2" presStyleLbl="alignAcc1" presStyleIdx="1" presStyleCnt="2"/>
      <dgm:spPr/>
      <dgm:t>
        <a:bodyPr/>
        <a:lstStyle/>
        <a:p>
          <a:endParaRPr lang="en-IN"/>
        </a:p>
      </dgm:t>
    </dgm:pt>
    <dgm:pt modelId="{13CF70CF-1A62-4E2D-B3E0-CD756626314C}" type="pres">
      <dgm:prSet presAssocID="{B40F7896-9BB9-4F5F-80A2-F1E3D5D14D2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19B463-8E16-4247-8EA3-82ED9AEC2865}" type="pres">
      <dgm:prSet presAssocID="{F5FD8B9F-A465-4406-A28F-6E5D8BEDB0A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1755EA4-4568-45D9-B040-72E6A8710A25}" srcId="{78E52159-804B-49BA-990F-96F1405CA1C8}" destId="{F5FD8B9F-A465-4406-A28F-6E5D8BEDB0AA}" srcOrd="1" destOrd="0" parTransId="{AF8CB8EA-9E73-4228-BDE8-FB7F3ECE00C0}" sibTransId="{9DDFAFEE-E45E-4142-BEE8-C284B0384428}"/>
    <dgm:cxn modelId="{86EBBB00-2E45-4E36-82BF-D766BFC49B09}" type="presOf" srcId="{78E52159-804B-49BA-990F-96F1405CA1C8}" destId="{81CD27C8-7806-422B-BE94-DD208BA19C4F}" srcOrd="0" destOrd="0" presId="urn:microsoft.com/office/officeart/2005/8/layout/target3"/>
    <dgm:cxn modelId="{F7E4CE28-8051-4ACF-BA48-3CD619892014}" srcId="{78E52159-804B-49BA-990F-96F1405CA1C8}" destId="{B40F7896-9BB9-4F5F-80A2-F1E3D5D14D28}" srcOrd="0" destOrd="0" parTransId="{222EC293-40EF-4A2D-A06C-9120AFBA14B7}" sibTransId="{0A8739EE-EC36-495F-BC7A-6EF3A41B0685}"/>
    <dgm:cxn modelId="{53FA06CD-CAAA-4214-85E4-7CD5E1A3EDD1}" type="presOf" srcId="{F5FD8B9F-A465-4406-A28F-6E5D8BEDB0AA}" destId="{CFC0633A-773F-43F0-B0C9-58A54C37574E}" srcOrd="0" destOrd="0" presId="urn:microsoft.com/office/officeart/2005/8/layout/target3"/>
    <dgm:cxn modelId="{115ABF81-23E0-44ED-AC6F-463E068B4E93}" type="presOf" srcId="{F5FD8B9F-A465-4406-A28F-6E5D8BEDB0AA}" destId="{8C19B463-8E16-4247-8EA3-82ED9AEC2865}" srcOrd="1" destOrd="0" presId="urn:microsoft.com/office/officeart/2005/8/layout/target3"/>
    <dgm:cxn modelId="{BD9EBB86-B197-4181-BE74-7872AEA0A28E}" type="presOf" srcId="{B40F7896-9BB9-4F5F-80A2-F1E3D5D14D28}" destId="{52530792-147C-4990-8E0A-9D597F4E3A46}" srcOrd="0" destOrd="0" presId="urn:microsoft.com/office/officeart/2005/8/layout/target3"/>
    <dgm:cxn modelId="{C6D49FB0-7C53-4432-9326-A3CD9C7B4EDC}" type="presOf" srcId="{B40F7896-9BB9-4F5F-80A2-F1E3D5D14D28}" destId="{13CF70CF-1A62-4E2D-B3E0-CD756626314C}" srcOrd="1" destOrd="0" presId="urn:microsoft.com/office/officeart/2005/8/layout/target3"/>
    <dgm:cxn modelId="{8990D3FF-3CFB-4D3A-B5CA-C5D97086E28D}" type="presParOf" srcId="{81CD27C8-7806-422B-BE94-DD208BA19C4F}" destId="{0431A25A-D001-46E8-8B8A-493D99BBCC27}" srcOrd="0" destOrd="0" presId="urn:microsoft.com/office/officeart/2005/8/layout/target3"/>
    <dgm:cxn modelId="{7811CCCB-28E7-4BFD-9BBC-BA53919DF3E6}" type="presParOf" srcId="{81CD27C8-7806-422B-BE94-DD208BA19C4F}" destId="{6F7613E5-2DD6-4B98-A538-11B29C8C4202}" srcOrd="1" destOrd="0" presId="urn:microsoft.com/office/officeart/2005/8/layout/target3"/>
    <dgm:cxn modelId="{A347EBCD-CD5A-45E4-830B-85BF447F7B81}" type="presParOf" srcId="{81CD27C8-7806-422B-BE94-DD208BA19C4F}" destId="{52530792-147C-4990-8E0A-9D597F4E3A46}" srcOrd="2" destOrd="0" presId="urn:microsoft.com/office/officeart/2005/8/layout/target3"/>
    <dgm:cxn modelId="{96EACA5A-F786-4CFD-B1CE-03ADF09086FC}" type="presParOf" srcId="{81CD27C8-7806-422B-BE94-DD208BA19C4F}" destId="{48AAE52D-F7B9-4E24-80D2-03C14AED7A26}" srcOrd="3" destOrd="0" presId="urn:microsoft.com/office/officeart/2005/8/layout/target3"/>
    <dgm:cxn modelId="{1FEC5F71-4FE5-480D-ACA9-52C30B8EDE47}" type="presParOf" srcId="{81CD27C8-7806-422B-BE94-DD208BA19C4F}" destId="{2DF46A0A-5256-4E20-9938-AD669D923E6F}" srcOrd="4" destOrd="0" presId="urn:microsoft.com/office/officeart/2005/8/layout/target3"/>
    <dgm:cxn modelId="{D6DE5BC6-CA3B-41FB-B6E4-CB45C54B9C9D}" type="presParOf" srcId="{81CD27C8-7806-422B-BE94-DD208BA19C4F}" destId="{CFC0633A-773F-43F0-B0C9-58A54C37574E}" srcOrd="5" destOrd="0" presId="urn:microsoft.com/office/officeart/2005/8/layout/target3"/>
    <dgm:cxn modelId="{E17897D1-6D8F-4629-994C-0D8E9247CBC6}" type="presParOf" srcId="{81CD27C8-7806-422B-BE94-DD208BA19C4F}" destId="{13CF70CF-1A62-4E2D-B3E0-CD756626314C}" srcOrd="6" destOrd="0" presId="urn:microsoft.com/office/officeart/2005/8/layout/target3"/>
    <dgm:cxn modelId="{4F7D8249-3AC0-420D-B7CB-C9062DBD9B47}" type="presParOf" srcId="{81CD27C8-7806-422B-BE94-DD208BA19C4F}" destId="{8C19B463-8E16-4247-8EA3-82ED9AEC28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0A3445-9C48-4AE0-9DFD-B51EAE2C677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9DFB979-28BD-4ABA-AD2D-1874EB123615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smtClean="0"/>
            <a:t>Buffalo productivity- compromised- great economic loss to farmers</a:t>
          </a:r>
          <a:endParaRPr lang="en-IN"/>
        </a:p>
      </dgm:t>
    </dgm:pt>
    <dgm:pt modelId="{7733518E-21FF-4D60-9EAE-4B760E393970}" type="parTrans" cxnId="{5303937E-4008-4550-85D2-EF212AA457DD}">
      <dgm:prSet/>
      <dgm:spPr/>
      <dgm:t>
        <a:bodyPr/>
        <a:lstStyle/>
        <a:p>
          <a:endParaRPr lang="en-IN"/>
        </a:p>
      </dgm:t>
    </dgm:pt>
    <dgm:pt modelId="{FA4C8858-FC32-414A-82FE-0A3BAF613347}" type="sibTrans" cxnId="{5303937E-4008-4550-85D2-EF212AA457DD}">
      <dgm:prSet/>
      <dgm:spPr/>
      <dgm:t>
        <a:bodyPr/>
        <a:lstStyle/>
        <a:p>
          <a:endParaRPr lang="en-IN"/>
        </a:p>
      </dgm:t>
    </dgm:pt>
    <dgm:pt modelId="{F237EDB9-C47C-445B-AB37-E975AE479A65}" type="pres">
      <dgm:prSet presAssocID="{210A3445-9C48-4AE0-9DFD-B51EAE2C67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860278-5346-4B3A-A4EB-FB3478F29F72}" type="pres">
      <dgm:prSet presAssocID="{39DFB979-28BD-4ABA-AD2D-1874EB1236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4B8A083-AED0-48C9-AA65-A3BE5FB9735E}" type="presOf" srcId="{39DFB979-28BD-4ABA-AD2D-1874EB123615}" destId="{72860278-5346-4B3A-A4EB-FB3478F29F72}" srcOrd="0" destOrd="0" presId="urn:microsoft.com/office/officeart/2005/8/layout/vList2"/>
    <dgm:cxn modelId="{5303937E-4008-4550-85D2-EF212AA457DD}" srcId="{210A3445-9C48-4AE0-9DFD-B51EAE2C677E}" destId="{39DFB979-28BD-4ABA-AD2D-1874EB123615}" srcOrd="0" destOrd="0" parTransId="{7733518E-21FF-4D60-9EAE-4B760E393970}" sibTransId="{FA4C8858-FC32-414A-82FE-0A3BAF613347}"/>
    <dgm:cxn modelId="{DB1486D3-4F9D-4B02-9984-2E8BD7F709C5}" type="presOf" srcId="{210A3445-9C48-4AE0-9DFD-B51EAE2C677E}" destId="{F237EDB9-C47C-445B-AB37-E975AE479A65}" srcOrd="0" destOrd="0" presId="urn:microsoft.com/office/officeart/2005/8/layout/vList2"/>
    <dgm:cxn modelId="{2F1B4499-92EA-4BFC-83EF-8485E6B14803}" type="presParOf" srcId="{F237EDB9-C47C-445B-AB37-E975AE479A65}" destId="{72860278-5346-4B3A-A4EB-FB3478F29F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7EE03F-2035-4B25-A824-6F30C7848BE0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657BABE-4B68-47CE-A46C-8E9BF7C6E4AD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smtClean="0"/>
            <a:t>Issues:</a:t>
          </a:r>
          <a:endParaRPr lang="en-IN"/>
        </a:p>
      </dgm:t>
    </dgm:pt>
    <dgm:pt modelId="{A7914847-88CC-48F7-9FD0-E33E2EB4BBE0}" type="parTrans" cxnId="{EAE8C1D2-F0BF-4FAC-825E-248FDCC6989C}">
      <dgm:prSet/>
      <dgm:spPr/>
      <dgm:t>
        <a:bodyPr/>
        <a:lstStyle/>
        <a:p>
          <a:endParaRPr lang="en-IN"/>
        </a:p>
      </dgm:t>
    </dgm:pt>
    <dgm:pt modelId="{4470CC8A-AB83-4F02-80FA-2155413FCC11}" type="sibTrans" cxnId="{EAE8C1D2-F0BF-4FAC-825E-248FDCC6989C}">
      <dgm:prSet/>
      <dgm:spPr/>
      <dgm:t>
        <a:bodyPr/>
        <a:lstStyle/>
        <a:p>
          <a:endParaRPr lang="en-IN"/>
        </a:p>
      </dgm:t>
    </dgm:pt>
    <dgm:pt modelId="{992C5D17-D324-4957-BFEC-66BFF818C81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FFFF00"/>
              </a:solidFill>
            </a:rPr>
            <a:t>Low growth rates</a:t>
          </a:r>
          <a:endParaRPr lang="en-IN" sz="1600" dirty="0">
            <a:solidFill>
              <a:srgbClr val="FFFF00"/>
            </a:solidFill>
          </a:endParaRPr>
        </a:p>
      </dgm:t>
    </dgm:pt>
    <dgm:pt modelId="{B8382367-D351-4A0B-86E8-6A562AE2091E}" type="parTrans" cxnId="{FFC0D447-ADBC-4375-907F-9465F4F429D6}">
      <dgm:prSet/>
      <dgm:spPr/>
      <dgm:t>
        <a:bodyPr/>
        <a:lstStyle/>
        <a:p>
          <a:endParaRPr lang="en-IN"/>
        </a:p>
      </dgm:t>
    </dgm:pt>
    <dgm:pt modelId="{9D392ECD-3A83-4785-9C75-A40DE1584BB8}" type="sibTrans" cxnId="{FFC0D447-ADBC-4375-907F-9465F4F429D6}">
      <dgm:prSet/>
      <dgm:spPr/>
      <dgm:t>
        <a:bodyPr/>
        <a:lstStyle/>
        <a:p>
          <a:endParaRPr lang="en-IN"/>
        </a:p>
      </dgm:t>
    </dgm:pt>
    <dgm:pt modelId="{16B212BC-5A3B-4E0F-84D6-30BFFBA18DE5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FFFF00"/>
              </a:solidFill>
            </a:rPr>
            <a:t>High calf mortality</a:t>
          </a:r>
          <a:endParaRPr lang="en-IN" sz="1600" dirty="0">
            <a:solidFill>
              <a:srgbClr val="FFFF00"/>
            </a:solidFill>
          </a:endParaRPr>
        </a:p>
      </dgm:t>
    </dgm:pt>
    <dgm:pt modelId="{623452EC-0CD3-4E66-B802-E3E4861876C7}" type="parTrans" cxnId="{70A5B674-23CC-41F9-91B2-622C9B215E87}">
      <dgm:prSet/>
      <dgm:spPr/>
      <dgm:t>
        <a:bodyPr/>
        <a:lstStyle/>
        <a:p>
          <a:endParaRPr lang="en-IN"/>
        </a:p>
      </dgm:t>
    </dgm:pt>
    <dgm:pt modelId="{F4A4A5A5-3BBA-4A7F-A4ED-D9303AA0FBA2}" type="sibTrans" cxnId="{70A5B674-23CC-41F9-91B2-622C9B215E87}">
      <dgm:prSet/>
      <dgm:spPr/>
      <dgm:t>
        <a:bodyPr/>
        <a:lstStyle/>
        <a:p>
          <a:endParaRPr lang="en-IN"/>
        </a:p>
      </dgm:t>
    </dgm:pt>
    <dgm:pt modelId="{69801C75-73F5-428B-BEEE-828383C41A56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FFFF00"/>
              </a:solidFill>
            </a:rPr>
            <a:t>Poor reproductive efficiency</a:t>
          </a:r>
          <a:endParaRPr lang="en-IN" sz="1600" dirty="0">
            <a:solidFill>
              <a:srgbClr val="FFFF00"/>
            </a:solidFill>
          </a:endParaRPr>
        </a:p>
      </dgm:t>
    </dgm:pt>
    <dgm:pt modelId="{438A90AA-33C1-4FC9-8FEB-47A086A1F060}" type="parTrans" cxnId="{86F3C95C-30EC-4827-9A7E-669DA52C8C20}">
      <dgm:prSet/>
      <dgm:spPr/>
      <dgm:t>
        <a:bodyPr/>
        <a:lstStyle/>
        <a:p>
          <a:endParaRPr lang="en-IN"/>
        </a:p>
      </dgm:t>
    </dgm:pt>
    <dgm:pt modelId="{C69DDC42-10F2-4271-B981-389985AD4BE2}" type="sibTrans" cxnId="{86F3C95C-30EC-4827-9A7E-669DA52C8C20}">
      <dgm:prSet/>
      <dgm:spPr/>
      <dgm:t>
        <a:bodyPr/>
        <a:lstStyle/>
        <a:p>
          <a:endParaRPr lang="en-IN"/>
        </a:p>
      </dgm:t>
    </dgm:pt>
    <dgm:pt modelId="{5DE409FB-6E44-405B-AA7E-8E68E3550235}" type="pres">
      <dgm:prSet presAssocID="{EB7EE03F-2035-4B25-A824-6F30C7848BE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A31818E-C736-4BDF-9074-7CA4CE355C21}" type="pres">
      <dgm:prSet presAssocID="{EB7EE03F-2035-4B25-A824-6F30C7848BE0}" presName="arrow" presStyleLbl="bgShp" presStyleIdx="0" presStyleCnt="1"/>
      <dgm:spPr/>
    </dgm:pt>
    <dgm:pt modelId="{90C447DE-B843-4EA8-8A25-2284CC6A0A87}" type="pres">
      <dgm:prSet presAssocID="{EB7EE03F-2035-4B25-A824-6F30C7848BE0}" presName="linearProcess" presStyleCnt="0"/>
      <dgm:spPr/>
    </dgm:pt>
    <dgm:pt modelId="{1C9CD632-D0DA-4630-BC46-7C4045BCADE5}" type="pres">
      <dgm:prSet presAssocID="{8657BABE-4B68-47CE-A46C-8E9BF7C6E4A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0B7330-82A5-44EB-AD97-DA8BB61BE568}" type="pres">
      <dgm:prSet presAssocID="{4470CC8A-AB83-4F02-80FA-2155413FCC11}" presName="sibTrans" presStyleCnt="0"/>
      <dgm:spPr/>
    </dgm:pt>
    <dgm:pt modelId="{375ACB12-3F3E-4851-8AD8-E6F3D750F0A9}" type="pres">
      <dgm:prSet presAssocID="{992C5D17-D324-4957-BFEC-66BFF818C81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BE8D76-8BB5-48E0-96C0-49A184FFC549}" type="pres">
      <dgm:prSet presAssocID="{9D392ECD-3A83-4785-9C75-A40DE1584BB8}" presName="sibTrans" presStyleCnt="0"/>
      <dgm:spPr/>
    </dgm:pt>
    <dgm:pt modelId="{D5B44B8A-B2BD-47B6-B75F-57E8B20F37B0}" type="pres">
      <dgm:prSet presAssocID="{16B212BC-5A3B-4E0F-84D6-30BFFBA18DE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2D5324-9DAD-4786-9862-1D5507E9D6BD}" type="pres">
      <dgm:prSet presAssocID="{F4A4A5A5-3BBA-4A7F-A4ED-D9303AA0FBA2}" presName="sibTrans" presStyleCnt="0"/>
      <dgm:spPr/>
    </dgm:pt>
    <dgm:pt modelId="{DC3DD075-5BA7-450B-8ED8-9E56DFC2283D}" type="pres">
      <dgm:prSet presAssocID="{69801C75-73F5-428B-BEEE-828383C41A5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C0D447-ADBC-4375-907F-9465F4F429D6}" srcId="{EB7EE03F-2035-4B25-A824-6F30C7848BE0}" destId="{992C5D17-D324-4957-BFEC-66BFF818C81F}" srcOrd="1" destOrd="0" parTransId="{B8382367-D351-4A0B-86E8-6A562AE2091E}" sibTransId="{9D392ECD-3A83-4785-9C75-A40DE1584BB8}"/>
    <dgm:cxn modelId="{B7AA0040-2BFF-46DB-8DB5-EB1C8C6216DF}" type="presOf" srcId="{992C5D17-D324-4957-BFEC-66BFF818C81F}" destId="{375ACB12-3F3E-4851-8AD8-E6F3D750F0A9}" srcOrd="0" destOrd="0" presId="urn:microsoft.com/office/officeart/2005/8/layout/hProcess9"/>
    <dgm:cxn modelId="{CC07AF75-42F9-4CD5-8A3F-5FEDFFBF3228}" type="presOf" srcId="{69801C75-73F5-428B-BEEE-828383C41A56}" destId="{DC3DD075-5BA7-450B-8ED8-9E56DFC2283D}" srcOrd="0" destOrd="0" presId="urn:microsoft.com/office/officeart/2005/8/layout/hProcess9"/>
    <dgm:cxn modelId="{86F3C95C-30EC-4827-9A7E-669DA52C8C20}" srcId="{EB7EE03F-2035-4B25-A824-6F30C7848BE0}" destId="{69801C75-73F5-428B-BEEE-828383C41A56}" srcOrd="3" destOrd="0" parTransId="{438A90AA-33C1-4FC9-8FEB-47A086A1F060}" sibTransId="{C69DDC42-10F2-4271-B981-389985AD4BE2}"/>
    <dgm:cxn modelId="{6D64021D-1E00-4581-812F-D4025707E6D6}" type="presOf" srcId="{EB7EE03F-2035-4B25-A824-6F30C7848BE0}" destId="{5DE409FB-6E44-405B-AA7E-8E68E3550235}" srcOrd="0" destOrd="0" presId="urn:microsoft.com/office/officeart/2005/8/layout/hProcess9"/>
    <dgm:cxn modelId="{70A5B674-23CC-41F9-91B2-622C9B215E87}" srcId="{EB7EE03F-2035-4B25-A824-6F30C7848BE0}" destId="{16B212BC-5A3B-4E0F-84D6-30BFFBA18DE5}" srcOrd="2" destOrd="0" parTransId="{623452EC-0CD3-4E66-B802-E3E4861876C7}" sibTransId="{F4A4A5A5-3BBA-4A7F-A4ED-D9303AA0FBA2}"/>
    <dgm:cxn modelId="{856049D6-121A-4B5F-87C3-745864B384F0}" type="presOf" srcId="{8657BABE-4B68-47CE-A46C-8E9BF7C6E4AD}" destId="{1C9CD632-D0DA-4630-BC46-7C4045BCADE5}" srcOrd="0" destOrd="0" presId="urn:microsoft.com/office/officeart/2005/8/layout/hProcess9"/>
    <dgm:cxn modelId="{AFC8CE3D-7EB3-4BA0-B701-5FB3C4571983}" type="presOf" srcId="{16B212BC-5A3B-4E0F-84D6-30BFFBA18DE5}" destId="{D5B44B8A-B2BD-47B6-B75F-57E8B20F37B0}" srcOrd="0" destOrd="0" presId="urn:microsoft.com/office/officeart/2005/8/layout/hProcess9"/>
    <dgm:cxn modelId="{EAE8C1D2-F0BF-4FAC-825E-248FDCC6989C}" srcId="{EB7EE03F-2035-4B25-A824-6F30C7848BE0}" destId="{8657BABE-4B68-47CE-A46C-8E9BF7C6E4AD}" srcOrd="0" destOrd="0" parTransId="{A7914847-88CC-48F7-9FD0-E33E2EB4BBE0}" sibTransId="{4470CC8A-AB83-4F02-80FA-2155413FCC11}"/>
    <dgm:cxn modelId="{4E4A99FF-1FC4-4EF5-9DCE-E578A893A23F}" type="presParOf" srcId="{5DE409FB-6E44-405B-AA7E-8E68E3550235}" destId="{DA31818E-C736-4BDF-9074-7CA4CE355C21}" srcOrd="0" destOrd="0" presId="urn:microsoft.com/office/officeart/2005/8/layout/hProcess9"/>
    <dgm:cxn modelId="{C7851D3E-67B7-4DFF-9685-7A6C7016A3AB}" type="presParOf" srcId="{5DE409FB-6E44-405B-AA7E-8E68E3550235}" destId="{90C447DE-B843-4EA8-8A25-2284CC6A0A87}" srcOrd="1" destOrd="0" presId="urn:microsoft.com/office/officeart/2005/8/layout/hProcess9"/>
    <dgm:cxn modelId="{91C3A62F-4F1D-4DFD-8F40-D107914AD964}" type="presParOf" srcId="{90C447DE-B843-4EA8-8A25-2284CC6A0A87}" destId="{1C9CD632-D0DA-4630-BC46-7C4045BCADE5}" srcOrd="0" destOrd="0" presId="urn:microsoft.com/office/officeart/2005/8/layout/hProcess9"/>
    <dgm:cxn modelId="{30CFEFB4-CF77-4927-B448-CE3878A26765}" type="presParOf" srcId="{90C447DE-B843-4EA8-8A25-2284CC6A0A87}" destId="{2A0B7330-82A5-44EB-AD97-DA8BB61BE568}" srcOrd="1" destOrd="0" presId="urn:microsoft.com/office/officeart/2005/8/layout/hProcess9"/>
    <dgm:cxn modelId="{2E946CC9-E50E-4D4F-8EEE-9B07A660CDD3}" type="presParOf" srcId="{90C447DE-B843-4EA8-8A25-2284CC6A0A87}" destId="{375ACB12-3F3E-4851-8AD8-E6F3D750F0A9}" srcOrd="2" destOrd="0" presId="urn:microsoft.com/office/officeart/2005/8/layout/hProcess9"/>
    <dgm:cxn modelId="{4AD1362B-0917-4A56-9A12-9882F81D5A18}" type="presParOf" srcId="{90C447DE-B843-4EA8-8A25-2284CC6A0A87}" destId="{70BE8D76-8BB5-48E0-96C0-49A184FFC549}" srcOrd="3" destOrd="0" presId="urn:microsoft.com/office/officeart/2005/8/layout/hProcess9"/>
    <dgm:cxn modelId="{99A967FD-5AFF-4798-A85D-E3516AB95AF3}" type="presParOf" srcId="{90C447DE-B843-4EA8-8A25-2284CC6A0A87}" destId="{D5B44B8A-B2BD-47B6-B75F-57E8B20F37B0}" srcOrd="4" destOrd="0" presId="urn:microsoft.com/office/officeart/2005/8/layout/hProcess9"/>
    <dgm:cxn modelId="{DF5F622A-B125-4270-BADC-1D2F5B30909D}" type="presParOf" srcId="{90C447DE-B843-4EA8-8A25-2284CC6A0A87}" destId="{712D5324-9DAD-4786-9862-1D5507E9D6BD}" srcOrd="5" destOrd="0" presId="urn:microsoft.com/office/officeart/2005/8/layout/hProcess9"/>
    <dgm:cxn modelId="{22FC4DDF-1EF1-4182-B6D8-403D1E112440}" type="presParOf" srcId="{90C447DE-B843-4EA8-8A25-2284CC6A0A87}" destId="{DC3DD075-5BA7-450B-8ED8-9E56DFC2283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31CD97-973B-461F-BFF5-48B8DF474304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B7F8B60-4735-41BB-B0A5-C12D6052EB27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400" b="1" dirty="0" smtClean="0"/>
            <a:t>Causes:</a:t>
          </a:r>
          <a:endParaRPr lang="en-IN" sz="2400" dirty="0"/>
        </a:p>
      </dgm:t>
    </dgm:pt>
    <dgm:pt modelId="{F7B6B8E5-08EF-403B-8F2B-580C96800C82}" type="parTrans" cxnId="{08D74ACC-BB5F-49DF-8D23-73E50AF16C42}">
      <dgm:prSet/>
      <dgm:spPr/>
      <dgm:t>
        <a:bodyPr/>
        <a:lstStyle/>
        <a:p>
          <a:endParaRPr lang="en-IN"/>
        </a:p>
      </dgm:t>
    </dgm:pt>
    <dgm:pt modelId="{C91DC4FB-3637-4318-B7A6-E6D9BBA3DE7F}" type="sibTrans" cxnId="{08D74ACC-BB5F-49DF-8D23-73E50AF16C42}">
      <dgm:prSet/>
      <dgm:spPr/>
      <dgm:t>
        <a:bodyPr/>
        <a:lstStyle/>
        <a:p>
          <a:endParaRPr lang="en-IN"/>
        </a:p>
      </dgm:t>
    </dgm:pt>
    <dgm:pt modelId="{4DF31477-E19B-4DAB-BD27-434C783B52B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FFFF00"/>
              </a:solidFill>
            </a:rPr>
            <a:t>Nutritional</a:t>
          </a:r>
          <a:endParaRPr lang="en-IN" sz="2000" dirty="0">
            <a:solidFill>
              <a:srgbClr val="FFFF00"/>
            </a:solidFill>
          </a:endParaRPr>
        </a:p>
      </dgm:t>
    </dgm:pt>
    <dgm:pt modelId="{A102ADF8-7BD0-47AC-BD3B-006D57112512}" type="parTrans" cxnId="{DEEDABB9-BE52-4C3E-9FFA-D44A949EB9F9}">
      <dgm:prSet/>
      <dgm:spPr/>
      <dgm:t>
        <a:bodyPr/>
        <a:lstStyle/>
        <a:p>
          <a:endParaRPr lang="en-IN"/>
        </a:p>
      </dgm:t>
    </dgm:pt>
    <dgm:pt modelId="{8CE6387C-2FD3-4745-A11B-998FE86953A6}" type="sibTrans" cxnId="{DEEDABB9-BE52-4C3E-9FFA-D44A949EB9F9}">
      <dgm:prSet/>
      <dgm:spPr/>
      <dgm:t>
        <a:bodyPr/>
        <a:lstStyle/>
        <a:p>
          <a:endParaRPr lang="en-IN"/>
        </a:p>
      </dgm:t>
    </dgm:pt>
    <dgm:pt modelId="{D798DFD6-9D3A-4B61-98D6-4E99BBE48B0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2000" b="1" dirty="0" err="1" smtClean="0">
              <a:solidFill>
                <a:srgbClr val="FFFF00"/>
              </a:solidFill>
            </a:rPr>
            <a:t>Managemental</a:t>
          </a:r>
          <a:endParaRPr lang="en-IN" sz="2000" dirty="0">
            <a:solidFill>
              <a:srgbClr val="FFFF00"/>
            </a:solidFill>
          </a:endParaRPr>
        </a:p>
      </dgm:t>
    </dgm:pt>
    <dgm:pt modelId="{8EF54762-37BA-4053-B972-359B40B058FB}" type="parTrans" cxnId="{D35C7941-3E99-4DB3-AA14-2507C1DC651B}">
      <dgm:prSet/>
      <dgm:spPr/>
      <dgm:t>
        <a:bodyPr/>
        <a:lstStyle/>
        <a:p>
          <a:endParaRPr lang="en-IN"/>
        </a:p>
      </dgm:t>
    </dgm:pt>
    <dgm:pt modelId="{894BF94C-8E6A-4400-AE6A-CA525F33D9EA}" type="sibTrans" cxnId="{D35C7941-3E99-4DB3-AA14-2507C1DC651B}">
      <dgm:prSet/>
      <dgm:spPr/>
      <dgm:t>
        <a:bodyPr/>
        <a:lstStyle/>
        <a:p>
          <a:endParaRPr lang="en-IN"/>
        </a:p>
      </dgm:t>
    </dgm:pt>
    <dgm:pt modelId="{21E4AA4F-A993-441C-B97A-ABA48D66DBC5}" type="pres">
      <dgm:prSet presAssocID="{A431CD97-973B-461F-BFF5-48B8DF4743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7A04B87-4266-4298-95B5-1A119A33C0B5}" type="pres">
      <dgm:prSet presAssocID="{6B7F8B60-4735-41BB-B0A5-C12D6052EB27}" presName="linNode" presStyleCnt="0"/>
      <dgm:spPr/>
    </dgm:pt>
    <dgm:pt modelId="{55895185-A4DA-4622-AEE2-07F1E721800F}" type="pres">
      <dgm:prSet presAssocID="{6B7F8B60-4735-41BB-B0A5-C12D6052EB27}" presName="parentText" presStyleLbl="node1" presStyleIdx="0" presStyleCnt="3" custScaleX="180587" custLinFactNeighborX="-575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290A72-3609-47DD-844F-B2C430D13EC3}" type="pres">
      <dgm:prSet presAssocID="{C91DC4FB-3637-4318-B7A6-E6D9BBA3DE7F}" presName="sp" presStyleCnt="0"/>
      <dgm:spPr/>
    </dgm:pt>
    <dgm:pt modelId="{C6CA25E1-D822-4540-AC58-577E50F6DB47}" type="pres">
      <dgm:prSet presAssocID="{4DF31477-E19B-4DAB-BD27-434C783B52B0}" presName="linNode" presStyleCnt="0"/>
      <dgm:spPr/>
    </dgm:pt>
    <dgm:pt modelId="{67B68BF4-E6FB-4A13-9D95-278C966A6C13}" type="pres">
      <dgm:prSet presAssocID="{4DF31477-E19B-4DAB-BD27-434C783B52B0}" presName="parentText" presStyleLbl="node1" presStyleIdx="1" presStyleCnt="3" custScaleX="1690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7813C5-FF1C-4E87-B80C-0ABE162C211A}" type="pres">
      <dgm:prSet presAssocID="{8CE6387C-2FD3-4745-A11B-998FE86953A6}" presName="sp" presStyleCnt="0"/>
      <dgm:spPr/>
    </dgm:pt>
    <dgm:pt modelId="{97E25B81-01D8-4AA7-8162-A7A2F78A3C9E}" type="pres">
      <dgm:prSet presAssocID="{D798DFD6-9D3A-4B61-98D6-4E99BBE48B04}" presName="linNode" presStyleCnt="0"/>
      <dgm:spPr/>
    </dgm:pt>
    <dgm:pt modelId="{9CBFBE0B-09D6-4BAC-ACB3-B57C0F204D30}" type="pres">
      <dgm:prSet presAssocID="{D798DFD6-9D3A-4B61-98D6-4E99BBE48B04}" presName="parentText" presStyleLbl="node1" presStyleIdx="2" presStyleCnt="3" custScaleX="159814" custLinFactNeighborX="5753" custLinFactNeighborY="-279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DB483B1-6ED4-4B27-9C8E-C4EA3B34C05C}" type="presOf" srcId="{4DF31477-E19B-4DAB-BD27-434C783B52B0}" destId="{67B68BF4-E6FB-4A13-9D95-278C966A6C13}" srcOrd="0" destOrd="0" presId="urn:microsoft.com/office/officeart/2005/8/layout/vList5"/>
    <dgm:cxn modelId="{D36D5646-7817-475C-AC4F-1A4DB53CDD65}" type="presOf" srcId="{D798DFD6-9D3A-4B61-98D6-4E99BBE48B04}" destId="{9CBFBE0B-09D6-4BAC-ACB3-B57C0F204D30}" srcOrd="0" destOrd="0" presId="urn:microsoft.com/office/officeart/2005/8/layout/vList5"/>
    <dgm:cxn modelId="{08D74ACC-BB5F-49DF-8D23-73E50AF16C42}" srcId="{A431CD97-973B-461F-BFF5-48B8DF474304}" destId="{6B7F8B60-4735-41BB-B0A5-C12D6052EB27}" srcOrd="0" destOrd="0" parTransId="{F7B6B8E5-08EF-403B-8F2B-580C96800C82}" sibTransId="{C91DC4FB-3637-4318-B7A6-E6D9BBA3DE7F}"/>
    <dgm:cxn modelId="{1F18A925-758D-4F1A-AE5E-7FF04875BC71}" type="presOf" srcId="{A431CD97-973B-461F-BFF5-48B8DF474304}" destId="{21E4AA4F-A993-441C-B97A-ABA48D66DBC5}" srcOrd="0" destOrd="0" presId="urn:microsoft.com/office/officeart/2005/8/layout/vList5"/>
    <dgm:cxn modelId="{D35C7941-3E99-4DB3-AA14-2507C1DC651B}" srcId="{A431CD97-973B-461F-BFF5-48B8DF474304}" destId="{D798DFD6-9D3A-4B61-98D6-4E99BBE48B04}" srcOrd="2" destOrd="0" parTransId="{8EF54762-37BA-4053-B972-359B40B058FB}" sibTransId="{894BF94C-8E6A-4400-AE6A-CA525F33D9EA}"/>
    <dgm:cxn modelId="{DEEDABB9-BE52-4C3E-9FFA-D44A949EB9F9}" srcId="{A431CD97-973B-461F-BFF5-48B8DF474304}" destId="{4DF31477-E19B-4DAB-BD27-434C783B52B0}" srcOrd="1" destOrd="0" parTransId="{A102ADF8-7BD0-47AC-BD3B-006D57112512}" sibTransId="{8CE6387C-2FD3-4745-A11B-998FE86953A6}"/>
    <dgm:cxn modelId="{6AF83696-4A6E-4559-8B8D-6AAFB35D3B5F}" type="presOf" srcId="{6B7F8B60-4735-41BB-B0A5-C12D6052EB27}" destId="{55895185-A4DA-4622-AEE2-07F1E721800F}" srcOrd="0" destOrd="0" presId="urn:microsoft.com/office/officeart/2005/8/layout/vList5"/>
    <dgm:cxn modelId="{9C2D68DE-0C06-4246-AB9C-67695AF8B2AB}" type="presParOf" srcId="{21E4AA4F-A993-441C-B97A-ABA48D66DBC5}" destId="{67A04B87-4266-4298-95B5-1A119A33C0B5}" srcOrd="0" destOrd="0" presId="urn:microsoft.com/office/officeart/2005/8/layout/vList5"/>
    <dgm:cxn modelId="{090EC5D8-38FE-43EF-816B-A2D8E2D0EDBD}" type="presParOf" srcId="{67A04B87-4266-4298-95B5-1A119A33C0B5}" destId="{55895185-A4DA-4622-AEE2-07F1E721800F}" srcOrd="0" destOrd="0" presId="urn:microsoft.com/office/officeart/2005/8/layout/vList5"/>
    <dgm:cxn modelId="{1F8668CD-3A9B-4FBF-B5F4-98091226B55B}" type="presParOf" srcId="{21E4AA4F-A993-441C-B97A-ABA48D66DBC5}" destId="{3D290A72-3609-47DD-844F-B2C430D13EC3}" srcOrd="1" destOrd="0" presId="urn:microsoft.com/office/officeart/2005/8/layout/vList5"/>
    <dgm:cxn modelId="{B9E1DADB-E438-4A33-B85B-AFE4A9F8E5EB}" type="presParOf" srcId="{21E4AA4F-A993-441C-B97A-ABA48D66DBC5}" destId="{C6CA25E1-D822-4540-AC58-577E50F6DB47}" srcOrd="2" destOrd="0" presId="urn:microsoft.com/office/officeart/2005/8/layout/vList5"/>
    <dgm:cxn modelId="{FDF40C81-5D1B-4DCB-9567-182C19D8E911}" type="presParOf" srcId="{C6CA25E1-D822-4540-AC58-577E50F6DB47}" destId="{67B68BF4-E6FB-4A13-9D95-278C966A6C13}" srcOrd="0" destOrd="0" presId="urn:microsoft.com/office/officeart/2005/8/layout/vList5"/>
    <dgm:cxn modelId="{4F241ACA-64EE-4079-AF09-E2B90D2768C6}" type="presParOf" srcId="{21E4AA4F-A993-441C-B97A-ABA48D66DBC5}" destId="{AB7813C5-FF1C-4E87-B80C-0ABE162C211A}" srcOrd="3" destOrd="0" presId="urn:microsoft.com/office/officeart/2005/8/layout/vList5"/>
    <dgm:cxn modelId="{26313E68-8891-4B49-9642-2FF361AAFE8B}" type="presParOf" srcId="{21E4AA4F-A993-441C-B97A-ABA48D66DBC5}" destId="{97E25B81-01D8-4AA7-8162-A7A2F78A3C9E}" srcOrd="4" destOrd="0" presId="urn:microsoft.com/office/officeart/2005/8/layout/vList5"/>
    <dgm:cxn modelId="{F2EC54F7-E5A7-4077-8594-F80D6290CD7D}" type="presParOf" srcId="{97E25B81-01D8-4AA7-8162-A7A2F78A3C9E}" destId="{9CBFBE0B-09D6-4BAC-ACB3-B57C0F204D3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92DF89-1D5A-451D-B7BE-D2C4DC479EB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A154AF9-4977-4947-84E7-2B04E29703B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600" smtClean="0">
              <a:solidFill>
                <a:srgbClr val="FFFF00"/>
              </a:solidFill>
              <a:latin typeface="Arial Black" pitchFamily="34" charset="0"/>
            </a:rPr>
            <a:t>Zinc- an important mineral</a:t>
          </a:r>
          <a:endParaRPr lang="en-IN" sz="1600">
            <a:solidFill>
              <a:srgbClr val="FFFF00"/>
            </a:solidFill>
            <a:latin typeface="Arial Black" pitchFamily="34" charset="0"/>
          </a:endParaRPr>
        </a:p>
      </dgm:t>
    </dgm:pt>
    <dgm:pt modelId="{83C604A4-87D1-4942-9681-1DAF2311DA71}" type="parTrans" cxnId="{5FFD55A1-9CB3-445C-A8AC-1B7B6E8CDFDF}">
      <dgm:prSet/>
      <dgm:spPr/>
      <dgm:t>
        <a:bodyPr/>
        <a:lstStyle/>
        <a:p>
          <a:endParaRPr lang="en-IN"/>
        </a:p>
      </dgm:t>
    </dgm:pt>
    <dgm:pt modelId="{B1194B82-9F3E-40E0-990D-44560D1916B5}" type="sibTrans" cxnId="{5FFD55A1-9CB3-445C-A8AC-1B7B6E8CDFDF}">
      <dgm:prSet/>
      <dgm:spPr/>
      <dgm:t>
        <a:bodyPr/>
        <a:lstStyle/>
        <a:p>
          <a:endParaRPr lang="en-IN"/>
        </a:p>
      </dgm:t>
    </dgm:pt>
    <dgm:pt modelId="{739388A6-F3B2-4232-BF56-39B5982618EA}" type="pres">
      <dgm:prSet presAssocID="{E292DF89-1D5A-451D-B7BE-D2C4DC479E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F8B790F-F03C-43EE-A3D8-B5A6A36139BB}" type="pres">
      <dgm:prSet presAssocID="{4A154AF9-4977-4947-84E7-2B04E29703B6}" presName="linNode" presStyleCnt="0"/>
      <dgm:spPr/>
    </dgm:pt>
    <dgm:pt modelId="{D81E395C-3288-44C4-962C-B96D985C63E3}" type="pres">
      <dgm:prSet presAssocID="{4A154AF9-4977-4947-84E7-2B04E29703B6}" presName="parentText" presStyleLbl="node1" presStyleIdx="0" presStyleCnt="1" custScaleX="14346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96D1B1A-E4A4-46B6-A9B3-A66491B34A2B}" type="presOf" srcId="{4A154AF9-4977-4947-84E7-2B04E29703B6}" destId="{D81E395C-3288-44C4-962C-B96D985C63E3}" srcOrd="0" destOrd="0" presId="urn:microsoft.com/office/officeart/2005/8/layout/vList5"/>
    <dgm:cxn modelId="{5FFD55A1-9CB3-445C-A8AC-1B7B6E8CDFDF}" srcId="{E292DF89-1D5A-451D-B7BE-D2C4DC479EB5}" destId="{4A154AF9-4977-4947-84E7-2B04E29703B6}" srcOrd="0" destOrd="0" parTransId="{83C604A4-87D1-4942-9681-1DAF2311DA71}" sibTransId="{B1194B82-9F3E-40E0-990D-44560D1916B5}"/>
    <dgm:cxn modelId="{CEF8904D-D1B1-4DEF-9CD6-2BBD4D364C8C}" type="presOf" srcId="{E292DF89-1D5A-451D-B7BE-D2C4DC479EB5}" destId="{739388A6-F3B2-4232-BF56-39B5982618EA}" srcOrd="0" destOrd="0" presId="urn:microsoft.com/office/officeart/2005/8/layout/vList5"/>
    <dgm:cxn modelId="{6A4496A8-C7DC-40A1-AED8-8024D2670AFC}" type="presParOf" srcId="{739388A6-F3B2-4232-BF56-39B5982618EA}" destId="{EF8B790F-F03C-43EE-A3D8-B5A6A36139BB}" srcOrd="0" destOrd="0" presId="urn:microsoft.com/office/officeart/2005/8/layout/vList5"/>
    <dgm:cxn modelId="{2E4B12EA-C9B0-41AA-9BCB-AE882C14A82F}" type="presParOf" srcId="{EF8B790F-F03C-43EE-A3D8-B5A6A36139BB}" destId="{D81E395C-3288-44C4-962C-B96D985C63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3293EB-62B8-4375-967A-7B4D1C02A7D0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FF5C761-7F5C-4ABB-B084-D37790B2961C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rgbClr val="002060"/>
              </a:solidFill>
            </a:rPr>
            <a:t>Major factor in reducing mineral absorption &amp; metabolic rates</a:t>
          </a:r>
          <a:endParaRPr lang="en-IN" sz="1600" dirty="0">
            <a:solidFill>
              <a:srgbClr val="002060"/>
            </a:solidFill>
          </a:endParaRPr>
        </a:p>
      </dgm:t>
    </dgm:pt>
    <dgm:pt modelId="{12FA2CC7-7046-471C-87CD-1AF4B7FC34AE}" type="parTrans" cxnId="{D9915CC6-B4F8-4209-9E1B-FF81D5857EF0}">
      <dgm:prSet/>
      <dgm:spPr/>
      <dgm:t>
        <a:bodyPr/>
        <a:lstStyle/>
        <a:p>
          <a:endParaRPr lang="en-IN"/>
        </a:p>
      </dgm:t>
    </dgm:pt>
    <dgm:pt modelId="{CE5D6C0D-35CD-4289-81ED-875290FE529D}" type="sibTrans" cxnId="{D9915CC6-B4F8-4209-9E1B-FF81D5857EF0}">
      <dgm:prSet/>
      <dgm:spPr/>
      <dgm:t>
        <a:bodyPr/>
        <a:lstStyle/>
        <a:p>
          <a:endParaRPr lang="en-IN"/>
        </a:p>
      </dgm:t>
    </dgm:pt>
    <dgm:pt modelId="{E902D818-26C7-4851-A051-8B4DAA962A67}">
      <dgm:prSet custT="1"/>
      <dgm:spPr/>
      <dgm:t>
        <a:bodyPr/>
        <a:lstStyle/>
        <a:p>
          <a:pPr rtl="0"/>
          <a:r>
            <a:rPr lang="en-US" sz="1400" b="1" smtClean="0">
              <a:solidFill>
                <a:srgbClr val="C00000"/>
              </a:solidFill>
            </a:rPr>
            <a:t>Competition of same or similar carrier protein</a:t>
          </a:r>
          <a:endParaRPr lang="en-IN" sz="1400">
            <a:solidFill>
              <a:srgbClr val="C00000"/>
            </a:solidFill>
          </a:endParaRPr>
        </a:p>
      </dgm:t>
    </dgm:pt>
    <dgm:pt modelId="{F80C7B8F-8FD8-40EB-8218-2A72AF27B06A}" type="parTrans" cxnId="{F9F96534-7603-467D-8BAE-E9EC7F3831C6}">
      <dgm:prSet/>
      <dgm:spPr/>
      <dgm:t>
        <a:bodyPr/>
        <a:lstStyle/>
        <a:p>
          <a:endParaRPr lang="en-IN"/>
        </a:p>
      </dgm:t>
    </dgm:pt>
    <dgm:pt modelId="{69CCDAD2-FFEE-47A0-AE23-1A3575231690}" type="sibTrans" cxnId="{F9F96534-7603-467D-8BAE-E9EC7F3831C6}">
      <dgm:prSet/>
      <dgm:spPr/>
      <dgm:t>
        <a:bodyPr/>
        <a:lstStyle/>
        <a:p>
          <a:endParaRPr lang="en-IN"/>
        </a:p>
      </dgm:t>
    </dgm:pt>
    <dgm:pt modelId="{7F8EB415-2959-4066-92D8-3228B3BE17A4}">
      <dgm:prSet custT="1"/>
      <dgm:spPr/>
      <dgm:t>
        <a:bodyPr/>
        <a:lstStyle/>
        <a:p>
          <a:pPr rtl="0"/>
          <a:r>
            <a:rPr lang="en-US" sz="1400" b="1" smtClean="0">
              <a:solidFill>
                <a:srgbClr val="C00000"/>
              </a:solidFill>
            </a:rPr>
            <a:t>Replacement of 1 metal by another in metalloenzyme molecule affects efficiency</a:t>
          </a:r>
          <a:endParaRPr lang="en-IN" sz="1400">
            <a:solidFill>
              <a:srgbClr val="C00000"/>
            </a:solidFill>
          </a:endParaRPr>
        </a:p>
      </dgm:t>
    </dgm:pt>
    <dgm:pt modelId="{AE8D0B2E-F1F6-431B-8200-2281FB208F23}" type="parTrans" cxnId="{4DE134BA-6035-4CF1-A821-2F635614E414}">
      <dgm:prSet/>
      <dgm:spPr/>
      <dgm:t>
        <a:bodyPr/>
        <a:lstStyle/>
        <a:p>
          <a:endParaRPr lang="en-IN"/>
        </a:p>
      </dgm:t>
    </dgm:pt>
    <dgm:pt modelId="{8CA3D31B-72A9-44D2-A78F-F71B898BE6AF}" type="sibTrans" cxnId="{4DE134BA-6035-4CF1-A821-2F635614E414}">
      <dgm:prSet/>
      <dgm:spPr/>
      <dgm:t>
        <a:bodyPr/>
        <a:lstStyle/>
        <a:p>
          <a:endParaRPr lang="en-IN"/>
        </a:p>
      </dgm:t>
    </dgm:pt>
    <dgm:pt modelId="{F3A49399-C517-472F-A1C3-94DD73BCCA52}">
      <dgm:prSet custT="1"/>
      <dgm:spPr/>
      <dgm:t>
        <a:bodyPr/>
        <a:lstStyle/>
        <a:p>
          <a:pPr rtl="0"/>
          <a:r>
            <a:rPr lang="en-US" sz="1400" b="1" smtClean="0">
              <a:solidFill>
                <a:srgbClr val="C00000"/>
              </a:solidFill>
            </a:rPr>
            <a:t>Ca- impairs absorption of Cu, Zn</a:t>
          </a:r>
          <a:endParaRPr lang="en-IN" sz="1400">
            <a:solidFill>
              <a:srgbClr val="C00000"/>
            </a:solidFill>
          </a:endParaRPr>
        </a:p>
      </dgm:t>
    </dgm:pt>
    <dgm:pt modelId="{6168AA58-9E08-4DDB-AD95-4E518A8F2ACB}" type="parTrans" cxnId="{C6FB7CD3-83B9-4C5F-B40E-5D29975C0565}">
      <dgm:prSet/>
      <dgm:spPr/>
      <dgm:t>
        <a:bodyPr/>
        <a:lstStyle/>
        <a:p>
          <a:endParaRPr lang="en-IN"/>
        </a:p>
      </dgm:t>
    </dgm:pt>
    <dgm:pt modelId="{B2754B40-2419-4C29-9333-24BA4B83DF98}" type="sibTrans" cxnId="{C6FB7CD3-83B9-4C5F-B40E-5D29975C0565}">
      <dgm:prSet/>
      <dgm:spPr/>
      <dgm:t>
        <a:bodyPr/>
        <a:lstStyle/>
        <a:p>
          <a:endParaRPr lang="en-IN"/>
        </a:p>
      </dgm:t>
    </dgm:pt>
    <dgm:pt modelId="{3C00E3F3-4606-4863-A9E9-C61014A5E3F7}">
      <dgm:prSet custT="1"/>
      <dgm:spPr/>
      <dgm:t>
        <a:bodyPr/>
        <a:lstStyle/>
        <a:p>
          <a:pPr rtl="0"/>
          <a:r>
            <a:rPr lang="en-US" sz="1400" b="1" smtClean="0">
              <a:solidFill>
                <a:srgbClr val="C00000"/>
              </a:solidFill>
            </a:rPr>
            <a:t>Mo- impairs absorption of Cu &amp; vice-versa</a:t>
          </a:r>
          <a:endParaRPr lang="en-IN" sz="1400">
            <a:solidFill>
              <a:srgbClr val="C00000"/>
            </a:solidFill>
          </a:endParaRPr>
        </a:p>
      </dgm:t>
    </dgm:pt>
    <dgm:pt modelId="{8589C963-656F-4E33-A3D2-240166A9F601}" type="parTrans" cxnId="{F5AE4FB7-765D-4F56-86F0-60FB8EBEDAB5}">
      <dgm:prSet/>
      <dgm:spPr/>
      <dgm:t>
        <a:bodyPr/>
        <a:lstStyle/>
        <a:p>
          <a:endParaRPr lang="en-IN"/>
        </a:p>
      </dgm:t>
    </dgm:pt>
    <dgm:pt modelId="{7DA23A71-B629-4222-8DFB-1FDD2E71B3F0}" type="sibTrans" cxnId="{F5AE4FB7-765D-4F56-86F0-60FB8EBEDAB5}">
      <dgm:prSet/>
      <dgm:spPr/>
      <dgm:t>
        <a:bodyPr/>
        <a:lstStyle/>
        <a:p>
          <a:endParaRPr lang="en-IN"/>
        </a:p>
      </dgm:t>
    </dgm:pt>
    <dgm:pt modelId="{7E9FC72D-A8EB-42F5-9E84-8879B79A75C4}">
      <dgm:prSet custT="1"/>
      <dgm:spPr/>
      <dgm:t>
        <a:bodyPr/>
        <a:lstStyle/>
        <a:p>
          <a:pPr rtl="0"/>
          <a:r>
            <a:rPr lang="en-US" sz="1400" b="1" smtClean="0">
              <a:solidFill>
                <a:srgbClr val="C00000"/>
              </a:solidFill>
            </a:rPr>
            <a:t>Mn &amp; Fe compete for similar absorption mech.</a:t>
          </a:r>
          <a:endParaRPr lang="en-IN" sz="1400">
            <a:solidFill>
              <a:srgbClr val="C00000"/>
            </a:solidFill>
          </a:endParaRPr>
        </a:p>
      </dgm:t>
    </dgm:pt>
    <dgm:pt modelId="{0098DF1D-AB7F-44AB-B8BB-E5F57C391AF0}" type="parTrans" cxnId="{72F68F98-70D6-44F1-9020-34F91F3F6116}">
      <dgm:prSet/>
      <dgm:spPr/>
      <dgm:t>
        <a:bodyPr/>
        <a:lstStyle/>
        <a:p>
          <a:endParaRPr lang="en-IN"/>
        </a:p>
      </dgm:t>
    </dgm:pt>
    <dgm:pt modelId="{09D9363E-0C56-4440-AD03-B0A09C04DAE8}" type="sibTrans" cxnId="{72F68F98-70D6-44F1-9020-34F91F3F6116}">
      <dgm:prSet/>
      <dgm:spPr/>
      <dgm:t>
        <a:bodyPr/>
        <a:lstStyle/>
        <a:p>
          <a:endParaRPr lang="en-IN"/>
        </a:p>
      </dgm:t>
    </dgm:pt>
    <dgm:pt modelId="{3D375F97-C0E5-43CF-8AC7-843EC1FF6AB2}" type="pres">
      <dgm:prSet presAssocID="{793293EB-62B8-4375-967A-7B4D1C02A7D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F549841-A799-466D-8609-63C164464E7B}" type="pres">
      <dgm:prSet presAssocID="{4FF5C761-7F5C-4ABB-B084-D37790B2961C}" presName="circ1" presStyleLbl="vennNode1" presStyleIdx="0" presStyleCnt="6"/>
      <dgm:spPr/>
    </dgm:pt>
    <dgm:pt modelId="{FBFFB7C4-4E8C-4451-BED2-0F1A32F2B307}" type="pres">
      <dgm:prSet presAssocID="{4FF5C761-7F5C-4ABB-B084-D37790B2961C}" presName="circ1Tx" presStyleLbl="revTx" presStyleIdx="0" presStyleCnt="0" custScaleX="2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52C07C-3280-4191-B645-77B24D6392DC}" type="pres">
      <dgm:prSet presAssocID="{E902D818-26C7-4851-A051-8B4DAA962A67}" presName="circ2" presStyleLbl="vennNode1" presStyleIdx="1" presStyleCnt="6"/>
      <dgm:spPr/>
    </dgm:pt>
    <dgm:pt modelId="{B12D207F-55CA-412E-960A-D5F4E03F80FF}" type="pres">
      <dgm:prSet presAssocID="{E902D818-26C7-4851-A051-8B4DAA962A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130408-FAA5-4A8A-9267-EB5DF0584DC2}" type="pres">
      <dgm:prSet presAssocID="{7F8EB415-2959-4066-92D8-3228B3BE17A4}" presName="circ3" presStyleLbl="vennNode1" presStyleIdx="2" presStyleCnt="6"/>
      <dgm:spPr/>
    </dgm:pt>
    <dgm:pt modelId="{31F902E5-651B-452F-9D88-7BD2A41E20AC}" type="pres">
      <dgm:prSet presAssocID="{7F8EB415-2959-4066-92D8-3228B3BE17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D9DA10-B0AF-4768-AAE3-9EBEAA14D657}" type="pres">
      <dgm:prSet presAssocID="{F3A49399-C517-472F-A1C3-94DD73BCCA52}" presName="circ4" presStyleLbl="vennNode1" presStyleIdx="3" presStyleCnt="6"/>
      <dgm:spPr/>
    </dgm:pt>
    <dgm:pt modelId="{5E35D2C6-7E07-4040-968B-A75B3E106B73}" type="pres">
      <dgm:prSet presAssocID="{F3A49399-C517-472F-A1C3-94DD73BCCA5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1F15A9-7DD3-4668-81C6-A03884B41D81}" type="pres">
      <dgm:prSet presAssocID="{3C00E3F3-4606-4863-A9E9-C61014A5E3F7}" presName="circ5" presStyleLbl="vennNode1" presStyleIdx="4" presStyleCnt="6"/>
      <dgm:spPr/>
    </dgm:pt>
    <dgm:pt modelId="{5618E809-12FD-44F7-B4EA-4358A09A1E1E}" type="pres">
      <dgm:prSet presAssocID="{3C00E3F3-4606-4863-A9E9-C61014A5E3F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A92065-52FA-4D24-BBD8-ACDAD9535A82}" type="pres">
      <dgm:prSet presAssocID="{7E9FC72D-A8EB-42F5-9E84-8879B79A75C4}" presName="circ6" presStyleLbl="vennNode1" presStyleIdx="5" presStyleCnt="6"/>
      <dgm:spPr/>
    </dgm:pt>
    <dgm:pt modelId="{19AB1D4A-85E3-4D35-B087-AF0108A7E144}" type="pres">
      <dgm:prSet presAssocID="{7E9FC72D-A8EB-42F5-9E84-8879B79A75C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08E7761-4253-4620-B212-627CC65FF937}" type="presOf" srcId="{7E9FC72D-A8EB-42F5-9E84-8879B79A75C4}" destId="{19AB1D4A-85E3-4D35-B087-AF0108A7E144}" srcOrd="0" destOrd="0" presId="urn:microsoft.com/office/officeart/2005/8/layout/venn1"/>
    <dgm:cxn modelId="{F112A5AB-4D9C-428B-A9C7-B9C0F8551FC6}" type="presOf" srcId="{3C00E3F3-4606-4863-A9E9-C61014A5E3F7}" destId="{5618E809-12FD-44F7-B4EA-4358A09A1E1E}" srcOrd="0" destOrd="0" presId="urn:microsoft.com/office/officeart/2005/8/layout/venn1"/>
    <dgm:cxn modelId="{F5AE4FB7-765D-4F56-86F0-60FB8EBEDAB5}" srcId="{793293EB-62B8-4375-967A-7B4D1C02A7D0}" destId="{3C00E3F3-4606-4863-A9E9-C61014A5E3F7}" srcOrd="4" destOrd="0" parTransId="{8589C963-656F-4E33-A3D2-240166A9F601}" sibTransId="{7DA23A71-B629-4222-8DFB-1FDD2E71B3F0}"/>
    <dgm:cxn modelId="{B94092C0-A326-4986-91E3-1549DFD68710}" type="presOf" srcId="{E902D818-26C7-4851-A051-8B4DAA962A67}" destId="{B12D207F-55CA-412E-960A-D5F4E03F80FF}" srcOrd="0" destOrd="0" presId="urn:microsoft.com/office/officeart/2005/8/layout/venn1"/>
    <dgm:cxn modelId="{5C347D3A-C831-4C94-A4DA-D0A8CA2B4FD6}" type="presOf" srcId="{F3A49399-C517-472F-A1C3-94DD73BCCA52}" destId="{5E35D2C6-7E07-4040-968B-A75B3E106B73}" srcOrd="0" destOrd="0" presId="urn:microsoft.com/office/officeart/2005/8/layout/venn1"/>
    <dgm:cxn modelId="{08264DA6-3306-4761-910F-DD94BD4CD3CE}" type="presOf" srcId="{7F8EB415-2959-4066-92D8-3228B3BE17A4}" destId="{31F902E5-651B-452F-9D88-7BD2A41E20AC}" srcOrd="0" destOrd="0" presId="urn:microsoft.com/office/officeart/2005/8/layout/venn1"/>
    <dgm:cxn modelId="{F9F96534-7603-467D-8BAE-E9EC7F3831C6}" srcId="{793293EB-62B8-4375-967A-7B4D1C02A7D0}" destId="{E902D818-26C7-4851-A051-8B4DAA962A67}" srcOrd="1" destOrd="0" parTransId="{F80C7B8F-8FD8-40EB-8218-2A72AF27B06A}" sibTransId="{69CCDAD2-FFEE-47A0-AE23-1A3575231690}"/>
    <dgm:cxn modelId="{D9915CC6-B4F8-4209-9E1B-FF81D5857EF0}" srcId="{793293EB-62B8-4375-967A-7B4D1C02A7D0}" destId="{4FF5C761-7F5C-4ABB-B084-D37790B2961C}" srcOrd="0" destOrd="0" parTransId="{12FA2CC7-7046-471C-87CD-1AF4B7FC34AE}" sibTransId="{CE5D6C0D-35CD-4289-81ED-875290FE529D}"/>
    <dgm:cxn modelId="{4DE134BA-6035-4CF1-A821-2F635614E414}" srcId="{793293EB-62B8-4375-967A-7B4D1C02A7D0}" destId="{7F8EB415-2959-4066-92D8-3228B3BE17A4}" srcOrd="2" destOrd="0" parTransId="{AE8D0B2E-F1F6-431B-8200-2281FB208F23}" sibTransId="{8CA3D31B-72A9-44D2-A78F-F71B898BE6AF}"/>
    <dgm:cxn modelId="{72F68F98-70D6-44F1-9020-34F91F3F6116}" srcId="{793293EB-62B8-4375-967A-7B4D1C02A7D0}" destId="{7E9FC72D-A8EB-42F5-9E84-8879B79A75C4}" srcOrd="5" destOrd="0" parTransId="{0098DF1D-AB7F-44AB-B8BB-E5F57C391AF0}" sibTransId="{09D9363E-0C56-4440-AD03-B0A09C04DAE8}"/>
    <dgm:cxn modelId="{C6FB7CD3-83B9-4C5F-B40E-5D29975C0565}" srcId="{793293EB-62B8-4375-967A-7B4D1C02A7D0}" destId="{F3A49399-C517-472F-A1C3-94DD73BCCA52}" srcOrd="3" destOrd="0" parTransId="{6168AA58-9E08-4DDB-AD95-4E518A8F2ACB}" sibTransId="{B2754B40-2419-4C29-9333-24BA4B83DF98}"/>
    <dgm:cxn modelId="{69D4406B-1924-4157-B399-8987CBCD0E50}" type="presOf" srcId="{4FF5C761-7F5C-4ABB-B084-D37790B2961C}" destId="{FBFFB7C4-4E8C-4451-BED2-0F1A32F2B307}" srcOrd="0" destOrd="0" presId="urn:microsoft.com/office/officeart/2005/8/layout/venn1"/>
    <dgm:cxn modelId="{6153C002-1A13-4DBE-B995-FD026156B4A4}" type="presOf" srcId="{793293EB-62B8-4375-967A-7B4D1C02A7D0}" destId="{3D375F97-C0E5-43CF-8AC7-843EC1FF6AB2}" srcOrd="0" destOrd="0" presId="urn:microsoft.com/office/officeart/2005/8/layout/venn1"/>
    <dgm:cxn modelId="{F4795573-DEC6-40B7-B5C3-BA0E3E408AE4}" type="presParOf" srcId="{3D375F97-C0E5-43CF-8AC7-843EC1FF6AB2}" destId="{5F549841-A799-466D-8609-63C164464E7B}" srcOrd="0" destOrd="0" presId="urn:microsoft.com/office/officeart/2005/8/layout/venn1"/>
    <dgm:cxn modelId="{58860CA4-35A1-419E-A404-DC1EC67DF26D}" type="presParOf" srcId="{3D375F97-C0E5-43CF-8AC7-843EC1FF6AB2}" destId="{FBFFB7C4-4E8C-4451-BED2-0F1A32F2B307}" srcOrd="1" destOrd="0" presId="urn:microsoft.com/office/officeart/2005/8/layout/venn1"/>
    <dgm:cxn modelId="{B749A662-AFFF-4102-8705-1DF72819F7A5}" type="presParOf" srcId="{3D375F97-C0E5-43CF-8AC7-843EC1FF6AB2}" destId="{5B52C07C-3280-4191-B645-77B24D6392DC}" srcOrd="2" destOrd="0" presId="urn:microsoft.com/office/officeart/2005/8/layout/venn1"/>
    <dgm:cxn modelId="{C4694E55-56C1-45D0-845F-ACEE447B584C}" type="presParOf" srcId="{3D375F97-C0E5-43CF-8AC7-843EC1FF6AB2}" destId="{B12D207F-55CA-412E-960A-D5F4E03F80FF}" srcOrd="3" destOrd="0" presId="urn:microsoft.com/office/officeart/2005/8/layout/venn1"/>
    <dgm:cxn modelId="{13DACBCC-990C-4F7E-8998-0CBBCA338986}" type="presParOf" srcId="{3D375F97-C0E5-43CF-8AC7-843EC1FF6AB2}" destId="{70130408-FAA5-4A8A-9267-EB5DF0584DC2}" srcOrd="4" destOrd="0" presId="urn:microsoft.com/office/officeart/2005/8/layout/venn1"/>
    <dgm:cxn modelId="{A79E87E9-515A-43D5-9D3E-617B22DEC507}" type="presParOf" srcId="{3D375F97-C0E5-43CF-8AC7-843EC1FF6AB2}" destId="{31F902E5-651B-452F-9D88-7BD2A41E20AC}" srcOrd="5" destOrd="0" presId="urn:microsoft.com/office/officeart/2005/8/layout/venn1"/>
    <dgm:cxn modelId="{71E848FB-D452-4A6F-A357-74F9EEBA4B98}" type="presParOf" srcId="{3D375F97-C0E5-43CF-8AC7-843EC1FF6AB2}" destId="{6FD9DA10-B0AF-4768-AAE3-9EBEAA14D657}" srcOrd="6" destOrd="0" presId="urn:microsoft.com/office/officeart/2005/8/layout/venn1"/>
    <dgm:cxn modelId="{AF701654-2CD9-441E-802B-D60DFDF69E39}" type="presParOf" srcId="{3D375F97-C0E5-43CF-8AC7-843EC1FF6AB2}" destId="{5E35D2C6-7E07-4040-968B-A75B3E106B73}" srcOrd="7" destOrd="0" presId="urn:microsoft.com/office/officeart/2005/8/layout/venn1"/>
    <dgm:cxn modelId="{3820A46C-384E-43D2-8C04-D52C30D2330A}" type="presParOf" srcId="{3D375F97-C0E5-43CF-8AC7-843EC1FF6AB2}" destId="{471F15A9-7DD3-4668-81C6-A03884B41D81}" srcOrd="8" destOrd="0" presId="urn:microsoft.com/office/officeart/2005/8/layout/venn1"/>
    <dgm:cxn modelId="{528C918C-6E54-47DC-89C0-98322FB33C22}" type="presParOf" srcId="{3D375F97-C0E5-43CF-8AC7-843EC1FF6AB2}" destId="{5618E809-12FD-44F7-B4EA-4358A09A1E1E}" srcOrd="9" destOrd="0" presId="urn:microsoft.com/office/officeart/2005/8/layout/venn1"/>
    <dgm:cxn modelId="{3EB7DA94-0AE7-46B4-A135-24A5B0C8127C}" type="presParOf" srcId="{3D375F97-C0E5-43CF-8AC7-843EC1FF6AB2}" destId="{CCA92065-52FA-4D24-BBD8-ACDAD9535A82}" srcOrd="10" destOrd="0" presId="urn:microsoft.com/office/officeart/2005/8/layout/venn1"/>
    <dgm:cxn modelId="{EAEFC78B-96AE-42CD-BA71-2D89850CC4D5}" type="presParOf" srcId="{3D375F97-C0E5-43CF-8AC7-843EC1FF6AB2}" destId="{19AB1D4A-85E3-4D35-B087-AF0108A7E14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CF88-ED06-45E1-8600-E7447AAFE2D7}">
      <dsp:nvSpPr>
        <dsp:cNvPr id="0" name=""/>
        <dsp:cNvSpPr/>
      </dsp:nvSpPr>
      <dsp:spPr>
        <a:xfrm rot="10800000">
          <a:off x="-1" y="1153"/>
          <a:ext cx="8839203" cy="2359893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647" tIns="106680" rIns="199136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EFFECT OF REPLACING INORGANIC ZINC WITH A LOWER LEVEL OF ORGANIC ZINC (ZINC PROPIONATE) ON PERFORMANCE, BIOCHEMICAL CONSTITUENTS AND MINERAL STATUS IN BUFFALO CALVES</a:t>
          </a:r>
          <a:endParaRPr lang="en-US" sz="2800" b="1" kern="1200" dirty="0">
            <a:solidFill>
              <a:srgbClr val="FFFF00"/>
            </a:solidFill>
            <a:latin typeface="Berlin Sans FB Demi" pitchFamily="34" charset="0"/>
            <a:ea typeface="Adobe Gothic Std B" pitchFamily="34" charset="-128"/>
          </a:endParaRPr>
        </a:p>
      </dsp:txBody>
      <dsp:txXfrm rot="10800000">
        <a:off x="589972" y="1153"/>
        <a:ext cx="8249230" cy="2359893"/>
      </dsp:txXfrm>
    </dsp:sp>
    <dsp:sp modelId="{AA7B7380-AD15-4658-BA6B-9CF6AD8F748C}">
      <dsp:nvSpPr>
        <dsp:cNvPr id="0" name=""/>
        <dsp:cNvSpPr/>
      </dsp:nvSpPr>
      <dsp:spPr>
        <a:xfrm>
          <a:off x="0" y="0"/>
          <a:ext cx="2067761" cy="2359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629E4-2BE4-4CD5-B897-9729C8D071C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5AA84-188A-48A7-85B9-9E346F21C559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Experimental Design</a:t>
          </a:r>
          <a:endParaRPr lang="en-IN" sz="5200" kern="1200" dirty="0">
            <a:solidFill>
              <a:schemeClr val="bg1"/>
            </a:solidFill>
          </a:endParaRPr>
        </a:p>
      </dsp:txBody>
      <dsp:txXfrm>
        <a:off x="571500" y="0"/>
        <a:ext cx="7658100" cy="1143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F66DF-C036-47AF-9E0A-C2A71F741F11}">
      <dsp:nvSpPr>
        <dsp:cNvPr id="0" name=""/>
        <dsp:cNvSpPr/>
      </dsp:nvSpPr>
      <dsp:spPr>
        <a:xfrm>
          <a:off x="0" y="0"/>
          <a:ext cx="792162" cy="7921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19869-8700-4AF1-BAFE-C0C6AE838260}">
      <dsp:nvSpPr>
        <dsp:cNvPr id="0" name=""/>
        <dsp:cNvSpPr/>
      </dsp:nvSpPr>
      <dsp:spPr>
        <a:xfrm>
          <a:off x="396081" y="0"/>
          <a:ext cx="7833518" cy="7921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0066"/>
              </a:solidFill>
            </a:rPr>
            <a:t>Composition of basal diet</a:t>
          </a:r>
          <a:endParaRPr lang="en-IN" sz="3600" kern="1200" dirty="0">
            <a:solidFill>
              <a:srgbClr val="000066"/>
            </a:solidFill>
          </a:endParaRPr>
        </a:p>
      </dsp:txBody>
      <dsp:txXfrm>
        <a:off x="396081" y="0"/>
        <a:ext cx="7833518" cy="7921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34B8E-5C53-4B30-9AB6-B69CA2CDEAB3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86485-F043-4653-9EDE-C9A326491EA7}">
      <dsp:nvSpPr>
        <dsp:cNvPr id="0" name=""/>
        <dsp:cNvSpPr/>
      </dsp:nvSpPr>
      <dsp:spPr>
        <a:xfrm>
          <a:off x="571500" y="0"/>
          <a:ext cx="8039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Zinc propionate supplementation on fortnightly body weight in buffalo calves</a:t>
          </a:r>
          <a:endParaRPr lang="en-IN" sz="3200" kern="1200" dirty="0">
            <a:solidFill>
              <a:srgbClr val="C00000"/>
            </a:solidFill>
          </a:endParaRPr>
        </a:p>
      </dsp:txBody>
      <dsp:txXfrm>
        <a:off x="571500" y="0"/>
        <a:ext cx="8039100" cy="1143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A9BE-2246-4FD5-A36E-21F420443B66}">
      <dsp:nvSpPr>
        <dsp:cNvPr id="0" name=""/>
        <dsp:cNvSpPr/>
      </dsp:nvSpPr>
      <dsp:spPr>
        <a:xfrm>
          <a:off x="0" y="0"/>
          <a:ext cx="1189038" cy="11890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679E-9D8C-4C99-88C8-5BF142107DC2}">
      <dsp:nvSpPr>
        <dsp:cNvPr id="0" name=""/>
        <dsp:cNvSpPr/>
      </dsp:nvSpPr>
      <dsp:spPr>
        <a:xfrm>
          <a:off x="594518" y="0"/>
          <a:ext cx="8016081" cy="1189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smtClean="0"/>
            <a:t>Zinc propionate supplementation on performance in buffalo calves</a:t>
          </a:r>
          <a:endParaRPr lang="en-IN" sz="3300" kern="1200"/>
        </a:p>
      </dsp:txBody>
      <dsp:txXfrm>
        <a:off x="594518" y="0"/>
        <a:ext cx="8016081" cy="11890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9CB86-766C-4219-9D50-C9275FE27538}">
      <dsp:nvSpPr>
        <dsp:cNvPr id="0" name=""/>
        <dsp:cNvSpPr/>
      </dsp:nvSpPr>
      <dsp:spPr>
        <a:xfrm>
          <a:off x="0" y="0"/>
          <a:ext cx="1295400" cy="129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C968B-8EB8-4410-8113-E34CE4DFFE05}">
      <dsp:nvSpPr>
        <dsp:cNvPr id="0" name=""/>
        <dsp:cNvSpPr/>
      </dsp:nvSpPr>
      <dsp:spPr>
        <a:xfrm>
          <a:off x="647700" y="0"/>
          <a:ext cx="7581900" cy="129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smtClean="0"/>
            <a:t>Zinc propionate supplementation on serum biochemical constituents in buffalo calves</a:t>
          </a:r>
          <a:endParaRPr lang="en-IN" sz="3200" kern="1200"/>
        </a:p>
      </dsp:txBody>
      <dsp:txXfrm>
        <a:off x="647700" y="0"/>
        <a:ext cx="7581900" cy="1295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83712-2CB3-4BCF-AD27-76787C404C1A}">
      <dsp:nvSpPr>
        <dsp:cNvPr id="0" name=""/>
        <dsp:cNvSpPr/>
      </dsp:nvSpPr>
      <dsp:spPr>
        <a:xfrm>
          <a:off x="0" y="87651"/>
          <a:ext cx="8229600" cy="10740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smtClean="0"/>
            <a:t>Zinc propionate supplementation on lipid peroxidation and antioxidant enzyme activity in buffalo calves</a:t>
          </a:r>
          <a:endParaRPr lang="en-IN" sz="2700" kern="1200"/>
        </a:p>
      </dsp:txBody>
      <dsp:txXfrm>
        <a:off x="52431" y="140082"/>
        <a:ext cx="8124738" cy="9691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811CB-6871-4A59-8098-AD894F948203}">
      <dsp:nvSpPr>
        <dsp:cNvPr id="0" name=""/>
        <dsp:cNvSpPr/>
      </dsp:nvSpPr>
      <dsp:spPr>
        <a:xfrm>
          <a:off x="628649" y="0"/>
          <a:ext cx="712470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F98E-65E6-4A7E-9901-1D905964DA2D}">
      <dsp:nvSpPr>
        <dsp:cNvPr id="0" name=""/>
        <dsp:cNvSpPr/>
      </dsp:nvSpPr>
      <dsp:spPr>
        <a:xfrm>
          <a:off x="3645" y="1357788"/>
          <a:ext cx="4145041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Organic Zn supplementation in diets as 75% of inorganic Zn had no effect on performance and mineral status in buffalo calves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92021" y="1446164"/>
        <a:ext cx="3968289" cy="1633633"/>
      </dsp:txXfrm>
    </dsp:sp>
    <dsp:sp modelId="{E1488676-E4C4-4B13-8387-AFABF0FB9ABE}">
      <dsp:nvSpPr>
        <dsp:cNvPr id="0" name=""/>
        <dsp:cNvSpPr/>
      </dsp:nvSpPr>
      <dsp:spPr>
        <a:xfrm>
          <a:off x="4487568" y="1357788"/>
          <a:ext cx="3890785" cy="18103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Supplementation of 60ppm Zn propionate resulted in higher immune response in calves than 80ppm Zn from Zn </a:t>
          </a:r>
          <a:r>
            <a:rPr lang="en-US" sz="2400" b="1" kern="1200" dirty="0" err="1" smtClean="0">
              <a:solidFill>
                <a:schemeClr val="tx1"/>
              </a:solidFill>
            </a:rPr>
            <a:t>sulphate</a:t>
          </a:r>
          <a:r>
            <a:rPr lang="en-US" sz="2400" b="1" kern="1200" dirty="0" smtClean="0">
              <a:solidFill>
                <a:schemeClr val="tx1"/>
              </a:solidFill>
            </a:rPr>
            <a:t>.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4575944" y="1446164"/>
        <a:ext cx="3714033" cy="16336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DE095-D2EC-4919-B878-BA6EA298C1D3}">
      <dsp:nvSpPr>
        <dsp:cNvPr id="0" name=""/>
        <dsp:cNvSpPr/>
      </dsp:nvSpPr>
      <dsp:spPr>
        <a:xfrm>
          <a:off x="617219" y="0"/>
          <a:ext cx="6995160" cy="1143000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DDB09CB-0DDD-457D-AE1D-755080C0F00C}">
      <dsp:nvSpPr>
        <dsp:cNvPr id="0" name=""/>
        <dsp:cNvSpPr/>
      </dsp:nvSpPr>
      <dsp:spPr>
        <a:xfrm>
          <a:off x="2343151" y="342899"/>
          <a:ext cx="3543296" cy="45720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FF00"/>
              </a:solidFill>
            </a:rPr>
            <a:t>Absorption of minerals</a:t>
          </a:r>
          <a:endParaRPr lang="en-IN" sz="2400" b="1" kern="1200">
            <a:solidFill>
              <a:srgbClr val="FFFF00"/>
            </a:solidFill>
          </a:endParaRPr>
        </a:p>
      </dsp:txBody>
      <dsp:txXfrm>
        <a:off x="2365470" y="365218"/>
        <a:ext cx="3498658" cy="4125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975B7-F7CA-42BD-949F-434457A88B78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FC679-8589-4C0E-876A-AA9D3134985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rgbClr val="002060"/>
              </a:solidFill>
              <a:latin typeface="Garamond" pitchFamily="18" charset="0"/>
            </a:rPr>
            <a:t>Small intestine- mostly duodenum</a:t>
          </a:r>
          <a:endParaRPr lang="en-IN" sz="2100" b="1" kern="1200">
            <a:solidFill>
              <a:srgbClr val="002060"/>
            </a:solidFill>
            <a:latin typeface="Garamond" pitchFamily="18" charset="0"/>
          </a:endParaRPr>
        </a:p>
      </dsp:txBody>
      <dsp:txXfrm>
        <a:off x="2262981" y="0"/>
        <a:ext cx="5966618" cy="724154"/>
      </dsp:txXfrm>
    </dsp:sp>
    <dsp:sp modelId="{740D76FB-3D5F-42E1-8F37-CEEE0B8026B3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EA655-5CF3-4943-AAD3-B8F97FB9395F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rgbClr val="002060"/>
              </a:solidFill>
              <a:latin typeface="Garamond" pitchFamily="18" charset="0"/>
            </a:rPr>
            <a:t>Requires prior solubilisation of mineral (stomach/abomasum)</a:t>
          </a:r>
          <a:endParaRPr lang="en-IN" sz="2100" b="1" kern="1200">
            <a:solidFill>
              <a:srgbClr val="002060"/>
            </a:solidFill>
            <a:latin typeface="Garamond" pitchFamily="18" charset="0"/>
          </a:endParaRPr>
        </a:p>
      </dsp:txBody>
      <dsp:txXfrm>
        <a:off x="2262981" y="724154"/>
        <a:ext cx="5966618" cy="724154"/>
      </dsp:txXfrm>
    </dsp:sp>
    <dsp:sp modelId="{BD4AAA8C-0520-44FC-AAAA-8661A6B1B3DF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4FE9B-EE7C-43CA-983A-7AE149F73D38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rgbClr val="002060"/>
              </a:solidFill>
              <a:latin typeface="Garamond" pitchFamily="18" charset="0"/>
            </a:rPr>
            <a:t>Ionized mineral are further transported thru cell membrane using protein carriers</a:t>
          </a:r>
          <a:endParaRPr lang="en-IN" sz="2100" b="1" kern="1200">
            <a:solidFill>
              <a:srgbClr val="002060"/>
            </a:solidFill>
            <a:latin typeface="Garamond" pitchFamily="18" charset="0"/>
          </a:endParaRPr>
        </a:p>
      </dsp:txBody>
      <dsp:txXfrm>
        <a:off x="2262981" y="1448308"/>
        <a:ext cx="5966618" cy="724154"/>
      </dsp:txXfrm>
    </dsp:sp>
    <dsp:sp modelId="{2069BC6F-C9D5-49A6-BF1F-1997B3EF602A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590CA-16B5-4068-8CE0-06964A42B8EB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rgbClr val="002060"/>
              </a:solidFill>
              <a:latin typeface="Garamond" pitchFamily="18" charset="0"/>
            </a:rPr>
            <a:t>Absorption depends on capacity of element to bind to transport protein</a:t>
          </a:r>
          <a:endParaRPr lang="en-IN" sz="2100" b="1" kern="1200">
            <a:solidFill>
              <a:srgbClr val="002060"/>
            </a:solidFill>
            <a:latin typeface="Garamond" pitchFamily="18" charset="0"/>
          </a:endParaRPr>
        </a:p>
      </dsp:txBody>
      <dsp:txXfrm>
        <a:off x="2262981" y="2172462"/>
        <a:ext cx="5966618" cy="724154"/>
      </dsp:txXfrm>
    </dsp:sp>
    <dsp:sp modelId="{12BB70BB-2014-4636-9C14-40F66A58A704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208C7-F88D-4ACA-85D8-02D2D9F2ACA6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rgbClr val="002060"/>
              </a:solidFill>
              <a:latin typeface="Garamond" pitchFamily="18" charset="0"/>
            </a:rPr>
            <a:t>Bound minerals are then transported into cell cytoplasm thru active or passive diffusion</a:t>
          </a:r>
          <a:endParaRPr lang="en-IN" sz="2100" b="1" kern="1200">
            <a:solidFill>
              <a:srgbClr val="002060"/>
            </a:solidFill>
            <a:latin typeface="Garamond" pitchFamily="18" charset="0"/>
          </a:endParaRPr>
        </a:p>
      </dsp:txBody>
      <dsp:txXfrm>
        <a:off x="2262981" y="2896616"/>
        <a:ext cx="5966618" cy="7241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D15D3-6259-4B64-B760-5C92136924AD}">
      <dsp:nvSpPr>
        <dsp:cNvPr id="0" name=""/>
        <dsp:cNvSpPr/>
      </dsp:nvSpPr>
      <dsp:spPr>
        <a:xfrm>
          <a:off x="617219" y="0"/>
          <a:ext cx="6995160" cy="4114799"/>
        </a:xfrm>
        <a:prstGeom prst="rightArrow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C7CC62-67F2-4CD8-8EA8-E037C12D4A59}">
      <dsp:nvSpPr>
        <dsp:cNvPr id="0" name=""/>
        <dsp:cNvSpPr/>
      </dsp:nvSpPr>
      <dsp:spPr>
        <a:xfrm>
          <a:off x="100" y="1234439"/>
          <a:ext cx="1204302" cy="164591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Solubility of mineral salt</a:t>
          </a:r>
          <a:endParaRPr lang="en-IN" sz="1800" b="1" kern="1200" dirty="0">
            <a:solidFill>
              <a:srgbClr val="FFFF00"/>
            </a:solidFill>
            <a:latin typeface="Garamond" pitchFamily="18" charset="0"/>
          </a:endParaRPr>
        </a:p>
      </dsp:txBody>
      <dsp:txXfrm>
        <a:off x="58889" y="1293228"/>
        <a:ext cx="1086724" cy="1528341"/>
      </dsp:txXfrm>
    </dsp:sp>
    <dsp:sp modelId="{1492D3AC-CCFB-44DF-BDA1-E120125FB3F7}">
      <dsp:nvSpPr>
        <dsp:cNvPr id="0" name=""/>
        <dsp:cNvSpPr/>
      </dsp:nvSpPr>
      <dsp:spPr>
        <a:xfrm>
          <a:off x="1405119" y="1234439"/>
          <a:ext cx="1204302" cy="164591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pH in stomach and intestine</a:t>
          </a:r>
          <a:endParaRPr lang="en-IN" sz="1800" b="1" kern="1200" dirty="0">
            <a:solidFill>
              <a:srgbClr val="FFFF00"/>
            </a:solidFill>
            <a:latin typeface="Garamond" pitchFamily="18" charset="0"/>
          </a:endParaRPr>
        </a:p>
      </dsp:txBody>
      <dsp:txXfrm>
        <a:off x="1463908" y="1293228"/>
        <a:ext cx="1086724" cy="1528341"/>
      </dsp:txXfrm>
    </dsp:sp>
    <dsp:sp modelId="{A75BFF87-7C16-4A2F-BBD2-938BCEE13F54}">
      <dsp:nvSpPr>
        <dsp:cNvPr id="0" name=""/>
        <dsp:cNvSpPr/>
      </dsp:nvSpPr>
      <dsp:spPr>
        <a:xfrm>
          <a:off x="2810139" y="1234439"/>
          <a:ext cx="1204302" cy="164591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Dietary factors (</a:t>
          </a:r>
          <a:r>
            <a:rPr lang="en-US" sz="1800" b="1" kern="1200" dirty="0" err="1" smtClean="0">
              <a:solidFill>
                <a:srgbClr val="FFFF00"/>
              </a:solidFill>
              <a:latin typeface="Garamond" pitchFamily="18" charset="0"/>
            </a:rPr>
            <a:t>fibre</a:t>
          </a: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, </a:t>
          </a:r>
          <a:r>
            <a:rPr lang="en-US" sz="1800" b="1" kern="1200" dirty="0" err="1" smtClean="0">
              <a:solidFill>
                <a:srgbClr val="FFFF00"/>
              </a:solidFill>
              <a:latin typeface="Garamond" pitchFamily="18" charset="0"/>
            </a:rPr>
            <a:t>phytate</a:t>
          </a: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, oxalate)</a:t>
          </a:r>
          <a:endParaRPr lang="en-IN" sz="1800" b="1" kern="1200" dirty="0">
            <a:solidFill>
              <a:srgbClr val="FFFF00"/>
            </a:solidFill>
            <a:latin typeface="Garamond" pitchFamily="18" charset="0"/>
          </a:endParaRPr>
        </a:p>
      </dsp:txBody>
      <dsp:txXfrm>
        <a:off x="2868928" y="1293228"/>
        <a:ext cx="1086724" cy="1528341"/>
      </dsp:txXfrm>
    </dsp:sp>
    <dsp:sp modelId="{455D8CCB-7DB7-4EB4-80C0-523C567B0DEF}">
      <dsp:nvSpPr>
        <dsp:cNvPr id="0" name=""/>
        <dsp:cNvSpPr/>
      </dsp:nvSpPr>
      <dsp:spPr>
        <a:xfrm>
          <a:off x="4215158" y="1234439"/>
          <a:ext cx="1204302" cy="164591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Mineral antagonism</a:t>
          </a:r>
          <a:endParaRPr lang="en-IN" sz="1800" b="1" kern="1200" dirty="0">
            <a:solidFill>
              <a:srgbClr val="FFFF00"/>
            </a:solidFill>
            <a:latin typeface="Garamond" pitchFamily="18" charset="0"/>
          </a:endParaRPr>
        </a:p>
      </dsp:txBody>
      <dsp:txXfrm>
        <a:off x="4273947" y="1293228"/>
        <a:ext cx="1086724" cy="1528341"/>
      </dsp:txXfrm>
    </dsp:sp>
    <dsp:sp modelId="{0C3BA3E6-2985-459C-96DC-057F3225C4EF}">
      <dsp:nvSpPr>
        <dsp:cNvPr id="0" name=""/>
        <dsp:cNvSpPr/>
      </dsp:nvSpPr>
      <dsp:spPr>
        <a:xfrm>
          <a:off x="5620177" y="1234439"/>
          <a:ext cx="1204302" cy="164591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latin typeface="Garamond" pitchFamily="18" charset="0"/>
            </a:rPr>
            <a:t>Contaminants</a:t>
          </a:r>
          <a:endParaRPr lang="en-IN" sz="1800" b="1" kern="1200" dirty="0">
            <a:solidFill>
              <a:srgbClr val="FFFF00"/>
            </a:solidFill>
            <a:latin typeface="Garamond" pitchFamily="18" charset="0"/>
          </a:endParaRPr>
        </a:p>
      </dsp:txBody>
      <dsp:txXfrm>
        <a:off x="5678966" y="1293228"/>
        <a:ext cx="1086724" cy="1528341"/>
      </dsp:txXfrm>
    </dsp:sp>
    <dsp:sp modelId="{7FA8A26F-419F-4AC4-8677-FF952080D468}">
      <dsp:nvSpPr>
        <dsp:cNvPr id="0" name=""/>
        <dsp:cNvSpPr/>
      </dsp:nvSpPr>
      <dsp:spPr>
        <a:xfrm>
          <a:off x="7025197" y="990596"/>
          <a:ext cx="1204302" cy="2133606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latin typeface="Garamond" pitchFamily="18" charset="0"/>
            </a:rPr>
            <a:t>Heavy metals (</a:t>
          </a:r>
          <a:r>
            <a:rPr lang="en-US" sz="1600" b="1" kern="1200" dirty="0" err="1" smtClean="0">
              <a:solidFill>
                <a:srgbClr val="FFFF00"/>
              </a:solidFill>
              <a:latin typeface="Garamond" pitchFamily="18" charset="0"/>
            </a:rPr>
            <a:t>Pb</a:t>
          </a:r>
          <a:r>
            <a:rPr lang="en-US" sz="1600" b="1" kern="1200" dirty="0" smtClean="0">
              <a:solidFill>
                <a:srgbClr val="FFFF00"/>
              </a:solidFill>
              <a:latin typeface="Garamond" pitchFamily="18" charset="0"/>
            </a:rPr>
            <a:t> inhibits enzymatic synthesis of carrier protein for </a:t>
          </a:r>
          <a:r>
            <a:rPr lang="en-US" sz="1600" b="1" kern="1200" dirty="0" err="1" smtClean="0">
              <a:solidFill>
                <a:srgbClr val="FFFF00"/>
              </a:solidFill>
              <a:latin typeface="Garamond" pitchFamily="18" charset="0"/>
            </a:rPr>
            <a:t>Hb</a:t>
          </a:r>
          <a:r>
            <a:rPr lang="en-US" sz="1400" b="0" kern="1200" dirty="0" smtClean="0">
              <a:solidFill>
                <a:srgbClr val="FFFF00"/>
              </a:solidFill>
              <a:latin typeface="Garamond" pitchFamily="18" charset="0"/>
            </a:rPr>
            <a:t>)</a:t>
          </a:r>
          <a:endParaRPr lang="en-IN" sz="1400" b="0" kern="1200" dirty="0">
            <a:solidFill>
              <a:srgbClr val="FFFF00"/>
            </a:solidFill>
            <a:latin typeface="Garamond" pitchFamily="18" charset="0"/>
          </a:endParaRPr>
        </a:p>
      </dsp:txBody>
      <dsp:txXfrm>
        <a:off x="7083986" y="1049385"/>
        <a:ext cx="1086724" cy="2016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A305A-18F9-4A7E-AE71-33C4B020FAB9}">
      <dsp:nvSpPr>
        <dsp:cNvPr id="0" name=""/>
        <dsp:cNvSpPr/>
      </dsp:nvSpPr>
      <dsp:spPr>
        <a:xfrm>
          <a:off x="0" y="-72229"/>
          <a:ext cx="2362199" cy="2362199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EAD13-7D93-4186-97B6-A932D9B492B5}">
      <dsp:nvSpPr>
        <dsp:cNvPr id="0" name=""/>
        <dsp:cNvSpPr/>
      </dsp:nvSpPr>
      <dsp:spPr>
        <a:xfrm>
          <a:off x="1181099" y="-72229"/>
          <a:ext cx="6819900" cy="2362199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D. Nagalakshmi</a:t>
          </a:r>
          <a:endParaRPr lang="en-IN" sz="3600" b="1" kern="1200" dirty="0"/>
        </a:p>
      </dsp:txBody>
      <dsp:txXfrm>
        <a:off x="1181099" y="-72229"/>
        <a:ext cx="6819900" cy="1122044"/>
      </dsp:txXfrm>
    </dsp:sp>
    <dsp:sp modelId="{CD76433F-F227-477A-AFF7-4F907886FA11}">
      <dsp:nvSpPr>
        <dsp:cNvPr id="0" name=""/>
        <dsp:cNvSpPr/>
      </dsp:nvSpPr>
      <dsp:spPr>
        <a:xfrm>
          <a:off x="620077" y="1049815"/>
          <a:ext cx="1122044" cy="1122044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14907-7D92-4560-85BF-397B5135E990}">
      <dsp:nvSpPr>
        <dsp:cNvPr id="0" name=""/>
        <dsp:cNvSpPr/>
      </dsp:nvSpPr>
      <dsp:spPr>
        <a:xfrm>
          <a:off x="1181099" y="787245"/>
          <a:ext cx="6819900" cy="16471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Professor &amp; Head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Department of Animal Nutrition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College of Veterinary Science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err="1" smtClean="0"/>
            <a:t>Korutla</a:t>
          </a:r>
          <a:r>
            <a:rPr lang="en-US" sz="2800" b="1" kern="1200" dirty="0" smtClean="0"/>
            <a:t>, </a:t>
          </a:r>
          <a:r>
            <a:rPr lang="en-US" sz="2800" b="1" kern="1200" dirty="0" err="1" smtClean="0"/>
            <a:t>Karimnagar</a:t>
          </a:r>
          <a:r>
            <a:rPr lang="en-US" sz="2800" b="1" kern="1200" dirty="0" smtClean="0"/>
            <a:t>- 505 326</a:t>
          </a:r>
        </a:p>
      </dsp:txBody>
      <dsp:txXfrm>
        <a:off x="1181099" y="787245"/>
        <a:ext cx="6819900" cy="1647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FB8E9-E591-4056-9864-2181DE1EBAF3}">
      <dsp:nvSpPr>
        <dsp:cNvPr id="0" name=""/>
        <dsp:cNvSpPr/>
      </dsp:nvSpPr>
      <dsp:spPr>
        <a:xfrm>
          <a:off x="400049" y="0"/>
          <a:ext cx="4533900" cy="1036637"/>
        </a:xfrm>
        <a:prstGeom prst="right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408C98-A5A6-45BC-A1A5-DA6E834B4223}">
      <dsp:nvSpPr>
        <dsp:cNvPr id="0" name=""/>
        <dsp:cNvSpPr/>
      </dsp:nvSpPr>
      <dsp:spPr>
        <a:xfrm>
          <a:off x="1516856" y="310991"/>
          <a:ext cx="2300287" cy="41465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haroni" pitchFamily="2" charset="-79"/>
              <a:cs typeface="Aharoni" pitchFamily="2" charset="-79"/>
            </a:rPr>
            <a:t>Introduction</a:t>
          </a:r>
          <a:endParaRPr lang="en-IN" sz="2800" kern="1200" dirty="0">
            <a:latin typeface="Aharoni" pitchFamily="2" charset="-79"/>
            <a:cs typeface="Aharoni" pitchFamily="2" charset="-79"/>
          </a:endParaRPr>
        </a:p>
      </dsp:txBody>
      <dsp:txXfrm>
        <a:off x="1537098" y="331233"/>
        <a:ext cx="2259803" cy="374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A25A-D001-46E8-8B8A-493D99BBCC27}">
      <dsp:nvSpPr>
        <dsp:cNvPr id="0" name=""/>
        <dsp:cNvSpPr/>
      </dsp:nvSpPr>
      <dsp:spPr>
        <a:xfrm>
          <a:off x="0" y="0"/>
          <a:ext cx="1420773" cy="14207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30792-147C-4990-8E0A-9D597F4E3A46}">
      <dsp:nvSpPr>
        <dsp:cNvPr id="0" name=""/>
        <dsp:cNvSpPr/>
      </dsp:nvSpPr>
      <dsp:spPr>
        <a:xfrm>
          <a:off x="710386" y="0"/>
          <a:ext cx="4928413" cy="14207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0000"/>
              </a:solidFill>
            </a:rPr>
            <a:t>Major contributor of milk (55% of total) </a:t>
          </a:r>
          <a:endParaRPr lang="en-IN" sz="2200" kern="1200" dirty="0">
            <a:solidFill>
              <a:srgbClr val="FF0000"/>
            </a:solidFill>
          </a:endParaRPr>
        </a:p>
      </dsp:txBody>
      <dsp:txXfrm>
        <a:off x="710386" y="0"/>
        <a:ext cx="4928413" cy="674867"/>
      </dsp:txXfrm>
    </dsp:sp>
    <dsp:sp modelId="{2DF46A0A-5256-4E20-9938-AD669D923E6F}">
      <dsp:nvSpPr>
        <dsp:cNvPr id="0" name=""/>
        <dsp:cNvSpPr/>
      </dsp:nvSpPr>
      <dsp:spPr>
        <a:xfrm>
          <a:off x="372952" y="674867"/>
          <a:ext cx="674867" cy="6748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0633A-773F-43F0-B0C9-58A54C37574E}">
      <dsp:nvSpPr>
        <dsp:cNvPr id="0" name=""/>
        <dsp:cNvSpPr/>
      </dsp:nvSpPr>
      <dsp:spPr>
        <a:xfrm>
          <a:off x="710386" y="674867"/>
          <a:ext cx="4928413" cy="6748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India -first in buffalo population - 56.3% of world population</a:t>
          </a:r>
          <a:endParaRPr lang="en-IN" sz="2400" kern="1200" dirty="0">
            <a:solidFill>
              <a:srgbClr val="7030A0"/>
            </a:solidFill>
          </a:endParaRPr>
        </a:p>
      </dsp:txBody>
      <dsp:txXfrm>
        <a:off x="710386" y="674867"/>
        <a:ext cx="4928413" cy="674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60278-5346-4B3A-A4EB-FB3478F29F72}">
      <dsp:nvSpPr>
        <dsp:cNvPr id="0" name=""/>
        <dsp:cNvSpPr/>
      </dsp:nvSpPr>
      <dsp:spPr>
        <a:xfrm>
          <a:off x="0" y="127678"/>
          <a:ext cx="8915400" cy="57563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Buffalo productivity- compromised- great economic loss to farmers</a:t>
          </a:r>
          <a:endParaRPr lang="en-IN" sz="2400" kern="1200"/>
        </a:p>
      </dsp:txBody>
      <dsp:txXfrm>
        <a:off x="28100" y="155778"/>
        <a:ext cx="8859200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1818E-C736-4BDF-9074-7CA4CE355C21}">
      <dsp:nvSpPr>
        <dsp:cNvPr id="0" name=""/>
        <dsp:cNvSpPr/>
      </dsp:nvSpPr>
      <dsp:spPr>
        <a:xfrm>
          <a:off x="422909" y="0"/>
          <a:ext cx="4792980" cy="182403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9CD632-D0DA-4630-BC46-7C4045BCADE5}">
      <dsp:nvSpPr>
        <dsp:cNvPr id="0" name=""/>
        <dsp:cNvSpPr/>
      </dsp:nvSpPr>
      <dsp:spPr>
        <a:xfrm>
          <a:off x="1376" y="547211"/>
          <a:ext cx="1314022" cy="72961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Issues:</a:t>
          </a:r>
          <a:endParaRPr lang="en-IN" sz="2800" kern="1200"/>
        </a:p>
      </dsp:txBody>
      <dsp:txXfrm>
        <a:off x="36993" y="582828"/>
        <a:ext cx="1242788" cy="658380"/>
      </dsp:txXfrm>
    </dsp:sp>
    <dsp:sp modelId="{375ACB12-3F3E-4851-8AD8-E6F3D750F0A9}">
      <dsp:nvSpPr>
        <dsp:cNvPr id="0" name=""/>
        <dsp:cNvSpPr/>
      </dsp:nvSpPr>
      <dsp:spPr>
        <a:xfrm>
          <a:off x="1442051" y="547211"/>
          <a:ext cx="1314022" cy="72961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Low growth rates</a:t>
          </a:r>
          <a:endParaRPr lang="en-IN" sz="1600" kern="1200" dirty="0">
            <a:solidFill>
              <a:srgbClr val="FFFF00"/>
            </a:solidFill>
          </a:endParaRPr>
        </a:p>
      </dsp:txBody>
      <dsp:txXfrm>
        <a:off x="1477668" y="582828"/>
        <a:ext cx="1242788" cy="658380"/>
      </dsp:txXfrm>
    </dsp:sp>
    <dsp:sp modelId="{D5B44B8A-B2BD-47B6-B75F-57E8B20F37B0}">
      <dsp:nvSpPr>
        <dsp:cNvPr id="0" name=""/>
        <dsp:cNvSpPr/>
      </dsp:nvSpPr>
      <dsp:spPr>
        <a:xfrm>
          <a:off x="2882726" y="547211"/>
          <a:ext cx="1314022" cy="72961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High calf mortality</a:t>
          </a:r>
          <a:endParaRPr lang="en-IN" sz="1600" kern="1200" dirty="0">
            <a:solidFill>
              <a:srgbClr val="FFFF00"/>
            </a:solidFill>
          </a:endParaRPr>
        </a:p>
      </dsp:txBody>
      <dsp:txXfrm>
        <a:off x="2918343" y="582828"/>
        <a:ext cx="1242788" cy="658380"/>
      </dsp:txXfrm>
    </dsp:sp>
    <dsp:sp modelId="{DC3DD075-5BA7-450B-8ED8-9E56DFC2283D}">
      <dsp:nvSpPr>
        <dsp:cNvPr id="0" name=""/>
        <dsp:cNvSpPr/>
      </dsp:nvSpPr>
      <dsp:spPr>
        <a:xfrm>
          <a:off x="4323401" y="547211"/>
          <a:ext cx="1314022" cy="72961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Poor reproductive efficiency</a:t>
          </a:r>
          <a:endParaRPr lang="en-IN" sz="1600" kern="1200" dirty="0">
            <a:solidFill>
              <a:srgbClr val="FFFF00"/>
            </a:solidFill>
          </a:endParaRPr>
        </a:p>
      </dsp:txBody>
      <dsp:txXfrm>
        <a:off x="4359018" y="582828"/>
        <a:ext cx="1242788" cy="658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95185-A4DA-4622-AEE2-07F1E721800F}">
      <dsp:nvSpPr>
        <dsp:cNvPr id="0" name=""/>
        <dsp:cNvSpPr/>
      </dsp:nvSpPr>
      <dsp:spPr>
        <a:xfrm>
          <a:off x="540628" y="676"/>
          <a:ext cx="2278776" cy="446336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Causes:</a:t>
          </a:r>
          <a:endParaRPr lang="en-IN" sz="2400" kern="1200" dirty="0"/>
        </a:p>
      </dsp:txBody>
      <dsp:txXfrm>
        <a:off x="562416" y="22464"/>
        <a:ext cx="2235200" cy="402760"/>
      </dsp:txXfrm>
    </dsp:sp>
    <dsp:sp modelId="{67B68BF4-E6FB-4A13-9D95-278C966A6C13}">
      <dsp:nvSpPr>
        <dsp:cNvPr id="0" name=""/>
        <dsp:cNvSpPr/>
      </dsp:nvSpPr>
      <dsp:spPr>
        <a:xfrm>
          <a:off x="613211" y="469329"/>
          <a:ext cx="2133598" cy="446336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Nutritional</a:t>
          </a:r>
          <a:endParaRPr lang="en-IN" sz="2000" kern="1200" dirty="0">
            <a:solidFill>
              <a:srgbClr val="FFFF00"/>
            </a:solidFill>
          </a:endParaRPr>
        </a:p>
      </dsp:txBody>
      <dsp:txXfrm>
        <a:off x="634999" y="491117"/>
        <a:ext cx="2090022" cy="402760"/>
      </dsp:txXfrm>
    </dsp:sp>
    <dsp:sp modelId="{9CBFBE0B-09D6-4BAC-ACB3-B57C0F204D30}">
      <dsp:nvSpPr>
        <dsp:cNvPr id="0" name=""/>
        <dsp:cNvSpPr/>
      </dsp:nvSpPr>
      <dsp:spPr>
        <a:xfrm>
          <a:off x="685807" y="925511"/>
          <a:ext cx="2016648" cy="446336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Managemental</a:t>
          </a:r>
          <a:endParaRPr lang="en-IN" sz="2000" kern="1200" dirty="0">
            <a:solidFill>
              <a:srgbClr val="FFFF00"/>
            </a:solidFill>
          </a:endParaRPr>
        </a:p>
      </dsp:txBody>
      <dsp:txXfrm>
        <a:off x="707595" y="947299"/>
        <a:ext cx="1973072" cy="402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E395C-3288-44C4-962C-B96D985C63E3}">
      <dsp:nvSpPr>
        <dsp:cNvPr id="0" name=""/>
        <dsp:cNvSpPr/>
      </dsp:nvSpPr>
      <dsp:spPr>
        <a:xfrm>
          <a:off x="1676395" y="281"/>
          <a:ext cx="3581408" cy="57570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FFFF00"/>
              </a:solidFill>
              <a:latin typeface="Arial Black" pitchFamily="34" charset="0"/>
            </a:rPr>
            <a:t>Zinc- an important mineral</a:t>
          </a:r>
          <a:endParaRPr lang="en-IN" sz="1600" kern="1200">
            <a:solidFill>
              <a:srgbClr val="FFFF00"/>
            </a:solidFill>
            <a:latin typeface="Arial Black" pitchFamily="34" charset="0"/>
          </a:endParaRPr>
        </a:p>
      </dsp:txBody>
      <dsp:txXfrm>
        <a:off x="1704498" y="28384"/>
        <a:ext cx="3525202" cy="5194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49841-A799-466D-8609-63C164464E7B}">
      <dsp:nvSpPr>
        <dsp:cNvPr id="0" name=""/>
        <dsp:cNvSpPr/>
      </dsp:nvSpPr>
      <dsp:spPr>
        <a:xfrm>
          <a:off x="1621535" y="1390054"/>
          <a:ext cx="1024128" cy="1024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BFFB7C4-4E8C-4451-BED2-0F1A32F2B307}">
      <dsp:nvSpPr>
        <dsp:cNvPr id="0" name=""/>
        <dsp:cNvSpPr/>
      </dsp:nvSpPr>
      <dsp:spPr>
        <a:xfrm>
          <a:off x="761998" y="625610"/>
          <a:ext cx="2743203" cy="6973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Major factor in reducing mineral absorption &amp; metabolic rates</a:t>
          </a:r>
          <a:endParaRPr lang="en-IN" sz="1600" kern="1200" dirty="0">
            <a:solidFill>
              <a:srgbClr val="002060"/>
            </a:solidFill>
          </a:endParaRPr>
        </a:p>
      </dsp:txBody>
      <dsp:txXfrm>
        <a:off x="761998" y="625610"/>
        <a:ext cx="2743203" cy="697363"/>
      </dsp:txXfrm>
    </dsp:sp>
    <dsp:sp modelId="{5B52C07C-3280-4191-B645-77B24D6392DC}">
      <dsp:nvSpPr>
        <dsp:cNvPr id="0" name=""/>
        <dsp:cNvSpPr/>
      </dsp:nvSpPr>
      <dsp:spPr>
        <a:xfrm>
          <a:off x="1953950" y="1581995"/>
          <a:ext cx="1024128" cy="1024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12D207F-55CA-412E-960A-D5F4E03F80FF}">
      <dsp:nvSpPr>
        <dsp:cNvPr id="0" name=""/>
        <dsp:cNvSpPr/>
      </dsp:nvSpPr>
      <dsp:spPr>
        <a:xfrm>
          <a:off x="3054035" y="1289766"/>
          <a:ext cx="1213164" cy="763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C00000"/>
              </a:solidFill>
            </a:rPr>
            <a:t>Competition of same or similar carrier protein</a:t>
          </a:r>
          <a:endParaRPr lang="en-IN" sz="1400" kern="1200">
            <a:solidFill>
              <a:srgbClr val="C00000"/>
            </a:solidFill>
          </a:endParaRPr>
        </a:p>
      </dsp:txBody>
      <dsp:txXfrm>
        <a:off x="3054035" y="1289766"/>
        <a:ext cx="1213164" cy="763778"/>
      </dsp:txXfrm>
    </dsp:sp>
    <dsp:sp modelId="{70130408-FAA5-4A8A-9267-EB5DF0584DC2}">
      <dsp:nvSpPr>
        <dsp:cNvPr id="0" name=""/>
        <dsp:cNvSpPr/>
      </dsp:nvSpPr>
      <dsp:spPr>
        <a:xfrm>
          <a:off x="1953950" y="1965876"/>
          <a:ext cx="1024128" cy="1024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1F902E5-651B-452F-9D88-7BD2A41E20AC}">
      <dsp:nvSpPr>
        <dsp:cNvPr id="0" name=""/>
        <dsp:cNvSpPr/>
      </dsp:nvSpPr>
      <dsp:spPr>
        <a:xfrm>
          <a:off x="3054035" y="2428793"/>
          <a:ext cx="1213164" cy="853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C00000"/>
              </a:solidFill>
            </a:rPr>
            <a:t>Replacement of 1 metal by another in metalloenzyme molecule affects efficiency</a:t>
          </a:r>
          <a:endParaRPr lang="en-IN" sz="1400" kern="1200">
            <a:solidFill>
              <a:srgbClr val="C00000"/>
            </a:solidFill>
          </a:endParaRPr>
        </a:p>
      </dsp:txBody>
      <dsp:txXfrm>
        <a:off x="3054035" y="2428793"/>
        <a:ext cx="1213164" cy="853440"/>
      </dsp:txXfrm>
    </dsp:sp>
    <dsp:sp modelId="{6FD9DA10-B0AF-4768-AAE3-9EBEAA14D657}">
      <dsp:nvSpPr>
        <dsp:cNvPr id="0" name=""/>
        <dsp:cNvSpPr/>
      </dsp:nvSpPr>
      <dsp:spPr>
        <a:xfrm>
          <a:off x="1621535" y="2158150"/>
          <a:ext cx="1024128" cy="1024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E35D2C6-7E07-4040-968B-A75B3E106B73}">
      <dsp:nvSpPr>
        <dsp:cNvPr id="0" name=""/>
        <dsp:cNvSpPr/>
      </dsp:nvSpPr>
      <dsp:spPr>
        <a:xfrm>
          <a:off x="1493520" y="3249025"/>
          <a:ext cx="1280160" cy="6973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C00000"/>
              </a:solidFill>
            </a:rPr>
            <a:t>Ca- impairs absorption of Cu, Zn</a:t>
          </a:r>
          <a:endParaRPr lang="en-IN" sz="1400" kern="1200">
            <a:solidFill>
              <a:srgbClr val="C00000"/>
            </a:solidFill>
          </a:endParaRPr>
        </a:p>
      </dsp:txBody>
      <dsp:txXfrm>
        <a:off x="1493520" y="3249025"/>
        <a:ext cx="1280160" cy="697363"/>
      </dsp:txXfrm>
    </dsp:sp>
    <dsp:sp modelId="{471F15A9-7DD3-4668-81C6-A03884B41D81}">
      <dsp:nvSpPr>
        <dsp:cNvPr id="0" name=""/>
        <dsp:cNvSpPr/>
      </dsp:nvSpPr>
      <dsp:spPr>
        <a:xfrm>
          <a:off x="1289121" y="1965876"/>
          <a:ext cx="1024128" cy="1024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618E809-12FD-44F7-B4EA-4358A09A1E1E}">
      <dsp:nvSpPr>
        <dsp:cNvPr id="0" name=""/>
        <dsp:cNvSpPr/>
      </dsp:nvSpPr>
      <dsp:spPr>
        <a:xfrm>
          <a:off x="0" y="2428793"/>
          <a:ext cx="1213164" cy="853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C00000"/>
              </a:solidFill>
            </a:rPr>
            <a:t>Mo- impairs absorption of Cu &amp; vice-versa</a:t>
          </a:r>
          <a:endParaRPr lang="en-IN" sz="1400" kern="1200">
            <a:solidFill>
              <a:srgbClr val="C00000"/>
            </a:solidFill>
          </a:endParaRPr>
        </a:p>
      </dsp:txBody>
      <dsp:txXfrm>
        <a:off x="0" y="2428793"/>
        <a:ext cx="1213164" cy="853440"/>
      </dsp:txXfrm>
    </dsp:sp>
    <dsp:sp modelId="{CCA92065-52FA-4D24-BBD8-ACDAD9535A82}">
      <dsp:nvSpPr>
        <dsp:cNvPr id="0" name=""/>
        <dsp:cNvSpPr/>
      </dsp:nvSpPr>
      <dsp:spPr>
        <a:xfrm>
          <a:off x="1289121" y="1581995"/>
          <a:ext cx="1024128" cy="1024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9AB1D4A-85E3-4D35-B087-AF0108A7E144}">
      <dsp:nvSpPr>
        <dsp:cNvPr id="0" name=""/>
        <dsp:cNvSpPr/>
      </dsp:nvSpPr>
      <dsp:spPr>
        <a:xfrm>
          <a:off x="0" y="1289766"/>
          <a:ext cx="1213164" cy="853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C00000"/>
              </a:solidFill>
            </a:rPr>
            <a:t>Mn &amp; Fe compete for similar absorption mech.</a:t>
          </a:r>
          <a:endParaRPr lang="en-IN" sz="1400" kern="1200">
            <a:solidFill>
              <a:srgbClr val="C00000"/>
            </a:solidFill>
          </a:endParaRPr>
        </a:p>
      </dsp:txBody>
      <dsp:txXfrm>
        <a:off x="0" y="1289766"/>
        <a:ext cx="1213164" cy="8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Layout" Target="../diagrams/layout3.xml"/><Relationship Id="rId21" Type="http://schemas.openxmlformats.org/officeDocument/2006/relationships/diagramColors" Target="../diagrams/colors6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jpeg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Layout" Target="../diagrams/layout7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Colors" Target="../diagrams/colors4.xml"/><Relationship Id="rId19" Type="http://schemas.openxmlformats.org/officeDocument/2006/relationships/diagramLayout" Target="../diagrams/layout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8375744"/>
              </p:ext>
            </p:extLst>
          </p:nvPr>
        </p:nvGraphicFramePr>
        <p:xfrm>
          <a:off x="76200" y="990600"/>
          <a:ext cx="8839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7263645"/>
              </p:ext>
            </p:extLst>
          </p:nvPr>
        </p:nvGraphicFramePr>
        <p:xfrm>
          <a:off x="609600" y="3886200"/>
          <a:ext cx="8001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53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Mutual antagonism</a:t>
            </a:r>
            <a:endParaRPr lang="en-IN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520"/>
              </p:ext>
            </p:extLst>
          </p:nvPr>
        </p:nvGraphicFramePr>
        <p:xfrm>
          <a:off x="457200" y="1600200"/>
          <a:ext cx="426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343400" cy="39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3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Garamond" pitchFamily="18" charset="0"/>
              </a:rPr>
              <a:t>Advantages of organic minerals</a:t>
            </a:r>
            <a:endParaRPr lang="en-IN" sz="40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28956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Arial" pitchFamily="34" charset="0"/>
              </a:rPr>
              <a:t>Reduction of antagonism, interferences and competition among minerals.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Arial" pitchFamily="34" charset="0"/>
              </a:rPr>
              <a:t>Improve the bioavailability of minerals 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1.2-1.85 times higher than </a:t>
            </a:r>
            <a:r>
              <a:rPr lang="en-US" sz="2000" b="1" dirty="0" smtClean="0">
                <a:solidFill>
                  <a:srgbClr val="C00000"/>
                </a:solidFill>
              </a:rPr>
              <a:t>inorganic</a:t>
            </a:r>
            <a:r>
              <a:rPr lang="en-IN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0033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Arial" pitchFamily="34" charset="0"/>
              </a:rPr>
              <a:t>Counteract </a:t>
            </a:r>
            <a:r>
              <a:rPr lang="en-US" sz="2000" b="1" dirty="0" err="1">
                <a:solidFill>
                  <a:srgbClr val="003300"/>
                </a:solidFill>
                <a:latin typeface="Arial" pitchFamily="34" charset="0"/>
              </a:rPr>
              <a:t>antinutritional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</a:rPr>
              <a:t>factors that affect mineral 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</a:rPr>
              <a:t>utilization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</a:rPr>
              <a:t>Hence improvement in performance, health &amp; reproduction</a:t>
            </a:r>
            <a:endParaRPr lang="en-US" sz="2000" b="1" dirty="0">
              <a:solidFill>
                <a:srgbClr val="0033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</a:rPr>
              <a:t>Protect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</a:rPr>
              <a:t>environment by reducing metal pollution.</a:t>
            </a:r>
          </a:p>
          <a:p>
            <a:pPr marL="0" indent="0">
              <a:buNone/>
            </a:pPr>
            <a:endParaRPr lang="en-IN" sz="20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191000"/>
            <a:ext cx="4953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2921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Metal (specific amino acid) Complex</a:t>
            </a:r>
          </a:p>
          <a:p>
            <a:pPr marL="974725" indent="-2921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Metal Amino acid Complex </a:t>
            </a:r>
          </a:p>
          <a:p>
            <a:pPr marL="974725" indent="-2921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Metal Amino acid Chelate </a:t>
            </a:r>
          </a:p>
          <a:p>
            <a:pPr marL="974725" indent="-2921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Mineral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</a:rPr>
              <a:t>proteinates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  <a:p>
            <a:pPr marL="974725" indent="-2921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Mineral polysaccharide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complex</a:t>
            </a:r>
          </a:p>
          <a:p>
            <a:pPr marL="974725" indent="-2921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Metal organic acids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86980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Types</a:t>
            </a:r>
            <a:endParaRPr lang="en-IN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507685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Metal organic acids</a:t>
            </a:r>
            <a:endParaRPr lang="en-IN" sz="3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Metal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propionate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Resulting of combining soluble metals with soluble organic acids like propionates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Zn-propionate</a:t>
            </a:r>
            <a:endParaRPr lang="en-IN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5334000"/>
            <a:ext cx="762000" cy="7620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Zn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5562600" y="48006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Acid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6934200" y="48006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</a:t>
            </a:r>
            <a:endParaRPr lang="en-IN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828800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731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Organic minerals are costly compared to inorganic source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24000"/>
            <a:ext cx="738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To supplement at lower concentration than the standard recommendation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667000"/>
            <a:ext cx="618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To replace a portion of inorganic minerals with organic source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4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380537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00234"/>
              </p:ext>
            </p:extLst>
          </p:nvPr>
        </p:nvGraphicFramePr>
        <p:xfrm>
          <a:off x="457200" y="2103120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Animals</a:t>
                      </a:r>
                      <a:endParaRPr lang="en-I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 buffalo calves (9-15mon. age)</a:t>
                      </a:r>
                      <a:endParaRPr lang="en-I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Dietary treatments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 (6 animals in each group)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Diets (sorghum </a:t>
                      </a:r>
                      <a:r>
                        <a:rPr lang="en-US" sz="2400" b="1" dirty="0" err="1" smtClean="0"/>
                        <a:t>stover</a:t>
                      </a:r>
                      <a:r>
                        <a:rPr lang="en-US" sz="2400" b="1" dirty="0" smtClean="0"/>
                        <a:t> based complete diet)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="1" baseline="0" dirty="0" smtClean="0"/>
                        <a:t>80ppm Zn supplementation- ZnSO4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="1" baseline="0" dirty="0" smtClean="0"/>
                        <a:t>60ppm Zn supplementation- Zn-prop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Duration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120 days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Design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CRD</a:t>
                      </a:r>
                      <a:endParaRPr lang="en-IN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9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149833"/>
              </p:ext>
            </p:extLst>
          </p:nvPr>
        </p:nvGraphicFramePr>
        <p:xfrm>
          <a:off x="457200" y="274638"/>
          <a:ext cx="822960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427521"/>
              </p:ext>
            </p:extLst>
          </p:nvPr>
        </p:nvGraphicFramePr>
        <p:xfrm>
          <a:off x="457200" y="13716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Ingredient</a:t>
                      </a:r>
                      <a:endParaRPr lang="en-IN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 (%)</a:t>
                      </a:r>
                      <a:endParaRPr lang="en-IN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Sorghum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stover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40.0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Maize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40.0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Soyabean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meal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6.5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Molasses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8.5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Red gram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chunni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1.41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Urea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Limestone powder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0.8946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Mono-calcium phosphate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1.3503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Salt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0.2086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Trace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mineral and vitamin premix*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0.2079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Zinc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(ppm)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29.72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8674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b="1" dirty="0"/>
              <a:t>Trace mineral premix provided (mg/kg diet): Iron, 41; manganese, 21; copper, 10; cobalt, 0.1; Iodine, 0.27; selenium, 0.3. Vitamin A, D and E were provided to supply 2927 IU; 1097 IU and 39 IU per kg diet, respectively</a:t>
            </a:r>
            <a:r>
              <a:rPr lang="en-US" sz="1400" b="1" dirty="0" smtClean="0"/>
              <a:t>.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36967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8168179"/>
              </p:ext>
            </p:extLst>
          </p:nvPr>
        </p:nvGraphicFramePr>
        <p:xfrm>
          <a:off x="304800" y="274638"/>
          <a:ext cx="8610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666721"/>
              </p:ext>
            </p:extLst>
          </p:nvPr>
        </p:nvGraphicFramePr>
        <p:xfrm>
          <a:off x="152400" y="1752600"/>
          <a:ext cx="8762999" cy="48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558"/>
                <a:gridCol w="1706071"/>
                <a:gridCol w="1861168"/>
                <a:gridCol w="1318327"/>
                <a:gridCol w="1395875"/>
              </a:tblGrid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Attribute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ZnSO4-80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Zn-prop-60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SEM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P value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Start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195.6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191.0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68.00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0.912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First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202.1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195.4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66.78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0.870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Second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201.6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195.8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65.51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0.887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Third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208.0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204.1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67.83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0.925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Fourth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210.2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204.8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62.46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0.888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Fifth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225.6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216.4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66.02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0.821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Sixth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234.7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226.5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68.26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0.847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Seventh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245.8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238.2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70.73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0.861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Eighth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257.4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256.0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70.99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0.975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Weight gain (kg)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</a:rPr>
                        <a:t>61.75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65.00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10.649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0.621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5495016"/>
              </p:ext>
            </p:extLst>
          </p:nvPr>
        </p:nvGraphicFramePr>
        <p:xfrm>
          <a:off x="228600" y="228600"/>
          <a:ext cx="8610600" cy="118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414897"/>
              </p:ext>
            </p:extLst>
          </p:nvPr>
        </p:nvGraphicFramePr>
        <p:xfrm>
          <a:off x="228601" y="1905002"/>
          <a:ext cx="8686799" cy="411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561"/>
                <a:gridCol w="1721708"/>
                <a:gridCol w="1799968"/>
                <a:gridCol w="1215196"/>
                <a:gridCol w="1367366"/>
              </a:tblGrid>
              <a:tr h="63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Attribute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ZnSO</a:t>
                      </a:r>
                      <a:r>
                        <a:rPr lang="en-IN" sz="2400" b="1" baseline="-25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-80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Zn-prop-60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Start BW (kg)</a:t>
                      </a:r>
                      <a:endParaRPr lang="en-IN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195.6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191.0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68.00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0.912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End BW (kg)</a:t>
                      </a:r>
                      <a:endParaRPr lang="en-IN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257.4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256.0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70.99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0.975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ADG (g)  </a:t>
                      </a:r>
                      <a:endParaRPr lang="en-IN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514.6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541.7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88.742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FCR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9.83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9.75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1.859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0.943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DMI/100kg </a:t>
                      </a:r>
                      <a:r>
                        <a:rPr lang="en-IN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BW (kg)</a:t>
                      </a:r>
                      <a:endParaRPr lang="en-IN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0.562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0.758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0021097"/>
              </p:ext>
            </p:extLst>
          </p:nvPr>
        </p:nvGraphicFramePr>
        <p:xfrm>
          <a:off x="457200" y="381000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004408"/>
              </p:ext>
            </p:extLst>
          </p:nvPr>
        </p:nvGraphicFramePr>
        <p:xfrm>
          <a:off x="457200" y="1828803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447800"/>
                <a:gridCol w="1600200"/>
                <a:gridCol w="1524000"/>
                <a:gridCol w="1371600"/>
              </a:tblGrid>
              <a:tr h="60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Attribute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ZnSO</a:t>
                      </a:r>
                      <a:r>
                        <a:rPr lang="en-IN" sz="2000" b="1" baseline="-250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-80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Zn-prop-60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 value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ALP (U/L)</a:t>
                      </a:r>
                      <a:endParaRPr lang="en-IN" sz="20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11.85a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25.23b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9.040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protein (g/dl)</a:t>
                      </a:r>
                      <a:endParaRPr lang="en-IN" sz="20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5.81a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7.97b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2.077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0.069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Globulin (g/dl)</a:t>
                      </a:r>
                      <a:endParaRPr lang="en-IN" sz="2000" b="1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2.115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0.120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Albumin (g/dl)</a:t>
                      </a:r>
                      <a:endParaRPr lang="en-IN" sz="2000" b="1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0.601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0.521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Creatinine (g/dl)</a:t>
                      </a:r>
                      <a:endParaRPr lang="en-IN" sz="2000" b="1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2.70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0.268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0.296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Glucose (mg/dl)</a:t>
                      </a:r>
                      <a:endParaRPr lang="en-IN" sz="2000" b="1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103.8b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89.01a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13.369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0.049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Zinc propionate </a:t>
            </a:r>
            <a:r>
              <a:rPr lang="en-IN" b="1" dirty="0"/>
              <a:t>supplementation on serum mineral status of buffalo </a:t>
            </a:r>
            <a:r>
              <a:rPr lang="en-IN" b="1" dirty="0" smtClean="0"/>
              <a:t>calves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97075"/>
              </p:ext>
            </p:extLst>
          </p:nvPr>
        </p:nvGraphicFramePr>
        <p:xfrm>
          <a:off x="381000" y="1828798"/>
          <a:ext cx="8458200" cy="407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/>
                <a:gridCol w="1801283"/>
                <a:gridCol w="1722967"/>
                <a:gridCol w="1331383"/>
                <a:gridCol w="1253067"/>
              </a:tblGrid>
              <a:tr h="722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Mineral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ZnSO</a:t>
                      </a:r>
                      <a:r>
                        <a:rPr lang="en-IN" sz="2400" b="1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Zn-prop-60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SEM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 value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8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Zinc (ppm)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2.44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2.50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0.424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0.879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Copper (ppm)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0.903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0.854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0.210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0.706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Manganese </a:t>
                      </a:r>
                      <a:r>
                        <a:rPr lang="en-IN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(ppm)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0.201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0.214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0.0415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0.590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8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Iron (ppm)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2.67</a:t>
                      </a:r>
                      <a:endParaRPr lang="en-IN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2.72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0.326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0.797</a:t>
                      </a:r>
                      <a:endParaRPr lang="en-IN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4287292"/>
              </p:ext>
            </p:extLst>
          </p:nvPr>
        </p:nvGraphicFramePr>
        <p:xfrm>
          <a:off x="533400" y="258762"/>
          <a:ext cx="5334000" cy="103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3358575"/>
              </p:ext>
            </p:extLst>
          </p:nvPr>
        </p:nvGraphicFramePr>
        <p:xfrm>
          <a:off x="304800" y="1647824"/>
          <a:ext cx="5638800" cy="142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93925" y="430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6630" name="Picture 6" descr="Buffaloenjoyi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34100" y="457200"/>
            <a:ext cx="2857500" cy="2381250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0716878"/>
              </p:ext>
            </p:extLst>
          </p:nvPr>
        </p:nvGraphicFramePr>
        <p:xfrm>
          <a:off x="152400" y="3505200"/>
          <a:ext cx="89154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3414319"/>
              </p:ext>
            </p:extLst>
          </p:nvPr>
        </p:nvGraphicFramePr>
        <p:xfrm>
          <a:off x="152400" y="4652962"/>
          <a:ext cx="5638800" cy="182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8952073"/>
              </p:ext>
            </p:extLst>
          </p:nvPr>
        </p:nvGraphicFramePr>
        <p:xfrm>
          <a:off x="5334000" y="4941888"/>
          <a:ext cx="35052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8437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0105661"/>
              </p:ext>
            </p:extLst>
          </p:nvPr>
        </p:nvGraphicFramePr>
        <p:xfrm>
          <a:off x="457200" y="274638"/>
          <a:ext cx="8229600" cy="124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56694"/>
              </p:ext>
            </p:extLst>
          </p:nvPr>
        </p:nvGraphicFramePr>
        <p:xfrm>
          <a:off x="228600" y="1676399"/>
          <a:ext cx="8686800" cy="461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371600"/>
                <a:gridCol w="1477434"/>
                <a:gridCol w="1126066"/>
                <a:gridCol w="1206500"/>
              </a:tblGrid>
              <a:tr h="58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Attribute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ZnSO</a:t>
                      </a:r>
                      <a:r>
                        <a:rPr lang="en-IN" sz="20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-80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Zn-prop-60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SEM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 value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00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Lipid 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peroxidation 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µ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mol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MDA/mg 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2.05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1.98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0.170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0.481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9504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Glutathione peroxidase (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μmole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NADPH oxidized/g 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/min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7.64a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20.92b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10.796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0.024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8722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Glutathione 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reductase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 µ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mol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/mg </a:t>
                      </a:r>
                      <a:r>
                        <a:rPr lang="en-IN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6.53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6.91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1.869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0.742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RBC Catalase  (</a:t>
                      </a:r>
                      <a:r>
                        <a:rPr lang="en-IN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mmol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/mg </a:t>
                      </a:r>
                      <a:r>
                        <a:rPr lang="en-IN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4.81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5.01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1.686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0.848</a:t>
                      </a:r>
                      <a:endParaRPr lang="en-IN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SOD (IU/mg protein)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0.118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0.145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0.039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0.233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IN" sz="2400" b="1" dirty="0" smtClean="0"/>
              <a:t>Zinc propionate supplementation </a:t>
            </a:r>
            <a:r>
              <a:rPr lang="en-IN" sz="2400" b="1" dirty="0"/>
              <a:t>on </a:t>
            </a:r>
            <a:r>
              <a:rPr lang="en-IN" sz="2400" b="1" dirty="0" err="1"/>
              <a:t>humoral</a:t>
            </a:r>
            <a:r>
              <a:rPr lang="en-IN" sz="2400" b="1" dirty="0"/>
              <a:t> immune response </a:t>
            </a:r>
            <a:r>
              <a:rPr lang="en-IN" sz="2400" b="1" dirty="0" smtClean="0"/>
              <a:t>in </a:t>
            </a:r>
            <a:r>
              <a:rPr lang="en-IN" sz="2400" b="1" dirty="0"/>
              <a:t>buffalo calves </a:t>
            </a:r>
            <a:endParaRPr lang="en-IN" sz="2400" dirty="0">
              <a:solidFill>
                <a:srgbClr val="0033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960419"/>
              </p:ext>
            </p:extLst>
          </p:nvPr>
        </p:nvGraphicFramePr>
        <p:xfrm>
          <a:off x="457200" y="1447796"/>
          <a:ext cx="8229600" cy="505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042160"/>
                <a:gridCol w="1524000"/>
                <a:gridCol w="1371600"/>
              </a:tblGrid>
              <a:tr h="38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Days </a:t>
                      </a: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PS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ZnSO</a:t>
                      </a:r>
                      <a:r>
                        <a:rPr lang="en-IN" sz="2000" b="1" baseline="-25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-80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Zn-prop-60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SEM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 value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1582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en-IN" sz="20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abortus</a:t>
                      </a:r>
                      <a:r>
                        <a:rPr lang="en-IN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(log 2 titres)</a:t>
                      </a:r>
                      <a:endParaRPr lang="en-IN" sz="18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7.40a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9.40b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1.549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0.016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6.40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7.60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1.304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0.114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5.80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6.20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1.282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0.613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4.40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4.49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1.062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0.999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33251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Chicken </a:t>
                      </a: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RBC</a:t>
                      </a:r>
                      <a:r>
                        <a:rPr lang="en-IN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(log2 titres)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6.20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5.80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1.132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0.566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4.60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0.836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0.433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1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3.62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0.467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0.999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212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2.60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0.641</a:t>
                      </a:r>
                      <a:endParaRPr lang="en-IN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0.613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9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IN" sz="3600" b="1" dirty="0" smtClean="0">
                <a:solidFill>
                  <a:srgbClr val="800000"/>
                </a:solidFill>
              </a:rPr>
              <a:t>Zinc propionate supplementation </a:t>
            </a:r>
            <a:r>
              <a:rPr lang="en-IN" sz="3600" b="1" dirty="0">
                <a:solidFill>
                  <a:srgbClr val="800000"/>
                </a:solidFill>
              </a:rPr>
              <a:t>on cell mediated immune response </a:t>
            </a:r>
            <a:r>
              <a:rPr lang="en-US" sz="3200" b="1" dirty="0">
                <a:solidFill>
                  <a:srgbClr val="800000"/>
                </a:solidFill>
              </a:rPr>
              <a:t>(increase in skin fold thickness, mm) </a:t>
            </a:r>
            <a:r>
              <a:rPr lang="en-IN" sz="3600" b="1" dirty="0" smtClean="0">
                <a:solidFill>
                  <a:srgbClr val="800000"/>
                </a:solidFill>
              </a:rPr>
              <a:t>in </a:t>
            </a:r>
            <a:r>
              <a:rPr lang="en-IN" sz="3600" b="1" dirty="0">
                <a:solidFill>
                  <a:srgbClr val="800000"/>
                </a:solidFill>
              </a:rPr>
              <a:t>buffalo </a:t>
            </a:r>
            <a:r>
              <a:rPr lang="en-IN" sz="3600" b="1" dirty="0" smtClean="0">
                <a:solidFill>
                  <a:srgbClr val="800000"/>
                </a:solidFill>
              </a:rPr>
              <a:t>calves</a:t>
            </a:r>
            <a:endParaRPr lang="en-IN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 title="aa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626339"/>
              </p:ext>
            </p:extLst>
          </p:nvPr>
        </p:nvGraphicFramePr>
        <p:xfrm>
          <a:off x="381000" y="1447800"/>
          <a:ext cx="8305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1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Conclusion</a:t>
            </a:r>
            <a:endParaRPr lang="en-IN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367242"/>
              </p:ext>
            </p:extLst>
          </p:nvPr>
        </p:nvGraphicFramePr>
        <p:xfrm>
          <a:off x="4572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8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photos\svr\Kashmir\P930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19783" cy="6994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3768804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1F497D">
                    <a:lumMod val="50000"/>
                  </a:srgbClr>
                </a:solidFill>
                <a:latin typeface="Bauhaus 93" pitchFamily="82" charset="0"/>
              </a:rPr>
              <a:t>Thank you</a:t>
            </a:r>
            <a:endParaRPr lang="en-US" sz="6600" dirty="0">
              <a:solidFill>
                <a:srgbClr val="1F497D">
                  <a:lumMod val="50000"/>
                </a:srgbClr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833001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63443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65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Factors affecting mineral absorption</a:t>
            </a:r>
            <a:endParaRPr lang="en-IN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13467"/>
              </p:ext>
            </p:extLst>
          </p:nvPr>
        </p:nvGraphicFramePr>
        <p:xfrm>
          <a:off x="457200" y="1600201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7239000" y="3657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Organic minerals: Bioavailability</a:t>
            </a:r>
            <a:endParaRPr lang="en-IN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More bioavailable: 1.2-1.85 times higher than inorganic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6786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Reasons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Ring structure protects the mineral from unwanted chemical reactions in GIT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Chelates easily pass intact through the intestinal wall into blood stream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Passive absorption increased by reducing interactions between mineral &amp; other nutrients</a:t>
            </a:r>
          </a:p>
          <a:p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                                                         and by increasing water and lipid solubility of minerals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Mineral is delivered in form similar to that found in body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Each mineral in chelate facilitates the absorption of other minerals in chelate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Chelates carry negative charge so absorbed &amp; metabolized more efficiently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Chelation increases solubility &amp; movement thru cell membranes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Chelation increases stability at low pH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Chelates are absorbed by the amino acid transport system</a:t>
            </a:r>
            <a:endParaRPr lang="en-IN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22525" y="228600"/>
            <a:ext cx="3902075" cy="636588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prstClr val="black"/>
                </a:solidFill>
                <a:latin typeface="Verdana" pitchFamily="34" charset="0"/>
              </a:rPr>
              <a:t>Nutrition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2400" y="1330325"/>
            <a:ext cx="5943600" cy="31654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Aft>
                <a:spcPct val="50000"/>
              </a:spcAft>
              <a:buFontTx/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Min. &amp; </a:t>
            </a:r>
            <a:r>
              <a:rPr lang="en-US" sz="2200" b="1" dirty="0" err="1">
                <a:solidFill>
                  <a:srgbClr val="FFFF00"/>
                </a:solidFill>
                <a:latin typeface="Arial" charset="0"/>
              </a:rPr>
              <a:t>Vit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. deficiency affect the appetite, growth, immunity &amp; reproduction</a:t>
            </a:r>
          </a:p>
          <a:p>
            <a:pPr marL="457200" indent="-457200">
              <a:spcAft>
                <a:spcPct val="50000"/>
              </a:spcAft>
              <a:buFontTx/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Trace mineral deficiency (Zn, Se, </a:t>
            </a:r>
            <a:r>
              <a:rPr lang="en-US" sz="2200" b="1" dirty="0" err="1">
                <a:solidFill>
                  <a:srgbClr val="FFFF00"/>
                </a:solidFill>
                <a:latin typeface="Arial" charset="0"/>
              </a:rPr>
              <a:t>Mn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 &amp; Cu) - ovarian inactivity, decreased immune response &amp; growth</a:t>
            </a:r>
          </a:p>
          <a:p>
            <a:pPr marL="457200" indent="-457200">
              <a:spcAft>
                <a:spcPct val="50000"/>
              </a:spcAft>
              <a:buFontTx/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Zn, Cu &amp; Se integral component of antioxidant system in body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375525" y="247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1751" name="Picture 7" descr="Fig%201%20mineral%20supplemen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085850"/>
            <a:ext cx="2971800" cy="3105150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4800" y="643255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28600" y="5250359"/>
            <a:ext cx="8610600" cy="769441"/>
          </a:xfrm>
          <a:prstGeom prst="rect">
            <a:avLst/>
          </a:prstGeom>
          <a:solidFill>
            <a:srgbClr val="8000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200" b="1" dirty="0">
                <a:solidFill>
                  <a:prstClr val="white"/>
                </a:solidFill>
                <a:latin typeface="Verdana" pitchFamily="34" charset="0"/>
              </a:rPr>
              <a:t>Trace mineral deficiency are mostly </a:t>
            </a:r>
            <a:r>
              <a:rPr lang="en-US" sz="2200" b="1" dirty="0" err="1">
                <a:solidFill>
                  <a:prstClr val="white"/>
                </a:solidFill>
                <a:latin typeface="Verdana" pitchFamily="34" charset="0"/>
              </a:rPr>
              <a:t>submarginal</a:t>
            </a:r>
            <a:r>
              <a:rPr lang="en-US" sz="2200" b="1" dirty="0">
                <a:solidFill>
                  <a:prstClr val="white"/>
                </a:solidFill>
                <a:latin typeface="Verdana" pitchFamily="34" charset="0"/>
              </a:rPr>
              <a:t> </a:t>
            </a:r>
          </a:p>
          <a:p>
            <a:r>
              <a:rPr lang="en-US" sz="2200" b="1" dirty="0">
                <a:solidFill>
                  <a:prstClr val="white"/>
                </a:solidFill>
                <a:latin typeface="Verdana" pitchFamily="34" charset="0"/>
              </a:rPr>
              <a:t>  to </a:t>
            </a:r>
            <a:r>
              <a:rPr lang="en-US" sz="2200" b="1" dirty="0" smtClean="0">
                <a:solidFill>
                  <a:prstClr val="white"/>
                </a:solidFill>
                <a:latin typeface="Verdana" pitchFamily="34" charset="0"/>
              </a:rPr>
              <a:t>marginal</a:t>
            </a:r>
            <a:endParaRPr lang="en-US" sz="2200" b="1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0604772"/>
              </p:ext>
            </p:extLst>
          </p:nvPr>
        </p:nvGraphicFramePr>
        <p:xfrm>
          <a:off x="1295400" y="371475"/>
          <a:ext cx="6934200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2400" y="3432175"/>
            <a:ext cx="8763000" cy="987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FF00FF"/>
                </a:solidFill>
                <a:latin typeface="Verdana" pitchFamily="34" charset="0"/>
              </a:rPr>
              <a:t>Half of soils in world are Zn deficient (Nielson,2004)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FF00FF"/>
                </a:solidFill>
                <a:latin typeface="Verdana" pitchFamily="34" charset="0"/>
              </a:rPr>
              <a:t>Same is reflected in feeds &amp; fodder &amp; hence animals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9945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2775" name="Picture 2" descr="E:\My Pictures\zinc_deficiency_risk_ma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2954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600" y="1419225"/>
            <a:ext cx="5715000" cy="163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006600"/>
                </a:solidFill>
                <a:latin typeface="Verdana" pitchFamily="34" charset="0"/>
              </a:rPr>
              <a:t>Zn is very critical mineral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006600"/>
                </a:solidFill>
                <a:latin typeface="Verdana" pitchFamily="34" charset="0"/>
              </a:rPr>
              <a:t>Need to optimize requirements of Zn for proper growth, immune response and reproduction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2400" y="4648200"/>
            <a:ext cx="6248400" cy="21574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solidFill>
                  <a:srgbClr val="660066"/>
                </a:solidFill>
                <a:latin typeface="Verdana" pitchFamily="34" charset="0"/>
              </a:rPr>
              <a:t>Concentration of  Zn in livestock feeds &amp; fodders is critically deficient in AP (Nagalakshmi et al., 2007 &amp; 2009) and most parts of the country (Gowda et al., 2009)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994525" y="4841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2779" name="Picture 2" descr="E:\My Pictures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495800"/>
            <a:ext cx="2743200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Form of mineral supplementation</a:t>
            </a:r>
            <a:endParaRPr lang="en-IN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Garamond" pitchFamily="18" charset="0"/>
              </a:rPr>
              <a:t>Inorganic form (</a:t>
            </a:r>
            <a:r>
              <a:rPr lang="en-US" b="1" dirty="0" err="1" smtClean="0">
                <a:solidFill>
                  <a:srgbClr val="7030A0"/>
                </a:solidFill>
                <a:latin typeface="Garamond" pitchFamily="18" charset="0"/>
              </a:rPr>
              <a:t>sulphates</a:t>
            </a:r>
            <a:r>
              <a:rPr lang="en-US" b="1" dirty="0" smtClean="0">
                <a:solidFill>
                  <a:srgbClr val="7030A0"/>
                </a:solidFill>
                <a:latin typeface="Garamond" pitchFamily="18" charset="0"/>
              </a:rPr>
              <a:t>, oxides, carbonates, chlorides)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Garamond" pitchFamily="18" charset="0"/>
              </a:rPr>
              <a:t>Organic form (chelated minerals)</a:t>
            </a:r>
          </a:p>
          <a:p>
            <a:pPr marL="0" indent="0">
              <a:buNone/>
            </a:pPr>
            <a:endParaRPr lang="en-IN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077" y="4038600"/>
            <a:ext cx="57052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Inorganic minerals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Relatively </a:t>
            </a:r>
            <a:r>
              <a:rPr lang="en-US" sz="2400" b="1" dirty="0">
                <a:solidFill>
                  <a:srgbClr val="FF0000"/>
                </a:solidFill>
              </a:rPr>
              <a:t>cheaper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Readily available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Form the basis of NRC mineral requirement</a:t>
            </a:r>
          </a:p>
          <a:p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FF"/>
                </a:solidFill>
                <a:latin typeface="Garamond" pitchFamily="18" charset="0"/>
              </a:rPr>
              <a:t>Problems with inorganic minerals</a:t>
            </a:r>
            <a:endParaRPr lang="en-IN" b="1" dirty="0">
              <a:solidFill>
                <a:srgbClr val="FF00FF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657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Low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bioavailability 4-22%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Variable availability in market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Presence of contaminants (Heavy metals: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ZnO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&amp; CuSO4 are from residues of steel industry (have high levels of Cd, F and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Pb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)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Purity of inorganic salts in market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Various processing conditions used in manufacturing likely reduce biological availability</a:t>
            </a:r>
          </a:p>
          <a:p>
            <a:endParaRPr lang="en-IN" sz="24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079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These </a:t>
            </a:r>
            <a:r>
              <a:rPr lang="en-US" sz="2000" b="1" dirty="0" err="1">
                <a:solidFill>
                  <a:srgbClr val="7030A0"/>
                </a:solidFill>
              </a:rPr>
              <a:t>uncertainities</a:t>
            </a:r>
            <a:r>
              <a:rPr lang="en-US" sz="2000" b="1" dirty="0">
                <a:solidFill>
                  <a:srgbClr val="7030A0"/>
                </a:solidFill>
              </a:rPr>
              <a:t>: inorganic minerals supplemented 2-10 times NRC </a:t>
            </a:r>
            <a:r>
              <a:rPr lang="en-US" sz="2000" b="1" dirty="0" smtClean="0">
                <a:solidFill>
                  <a:srgbClr val="7030A0"/>
                </a:solidFill>
              </a:rPr>
              <a:t>requirement</a:t>
            </a:r>
            <a:endParaRPr lang="en-IN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Excess supplementation of Inorganic minerals</a:t>
            </a:r>
            <a:endParaRPr lang="en-IN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FF"/>
                </a:solidFill>
              </a:rPr>
              <a:t>Damage in nutrient absorption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FF"/>
                </a:solidFill>
              </a:rPr>
              <a:t>Reduces mineral bioavailability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FF"/>
                </a:solidFill>
              </a:rPr>
              <a:t>Causes environmental pollution (soil &amp; ground water)</a:t>
            </a:r>
            <a:endParaRPr lang="en-IN" b="1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419600"/>
            <a:ext cx="551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Led to focus on chelated/organic minerals</a:t>
            </a:r>
            <a:endParaRPr lang="en-IN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Organic/chelated minerals</a:t>
            </a:r>
            <a:endParaRPr lang="en-IN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Complexing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inorganic element with organic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compound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(amino acid(s), peptides, proteins, polysaccharides, organic acids, vitamins)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</a:rPr>
              <a:t>Chelation- complex formed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between an organic molecule and a metallic ion.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</a:rPr>
              <a:t>Metal held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with in the organic molecule as if by a “claw”.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Chelate -Greek word - ‘Claw’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</a:rPr>
              <a:t>Naturally occurring chelates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</a:rPr>
              <a:t>: Chlorophyll, Cytochrome,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</a:rPr>
              <a:t>Haemoglobin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</a:rPr>
              <a:t>, Vitamin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</a:rPr>
              <a:t>B</a:t>
            </a:r>
            <a:r>
              <a:rPr lang="en-US" sz="2400" b="1" baseline="-25000" dirty="0">
                <a:solidFill>
                  <a:srgbClr val="00B050"/>
                </a:solidFill>
                <a:latin typeface="Arial" pitchFamily="34" charset="0"/>
              </a:rPr>
              <a:t>12</a:t>
            </a:r>
            <a:endParaRPr lang="en-US" sz="2400" b="1" dirty="0">
              <a:solidFill>
                <a:srgbClr val="00B050"/>
              </a:solidFill>
              <a:latin typeface="Arial" pitchFamily="34" charset="0"/>
            </a:endParaRP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4383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0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Mineral absorption in gut</a:t>
            </a:r>
            <a:endParaRPr lang="en-IN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34" y="5105400"/>
            <a:ext cx="7316803" cy="41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351684" y="556260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2095500" y="556260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2609850" y="556260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3267075" y="556260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3924300" y="556260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4430340" y="546735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5010849" y="5465618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5562600" y="546735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6195883" y="5479473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6829425" y="5479473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7334250" y="5524500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7924800" y="5489864"/>
            <a:ext cx="171450" cy="1905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14400" y="2895600"/>
            <a:ext cx="1240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metal </a:t>
            </a:r>
          </a:p>
          <a:p>
            <a:r>
              <a:rPr lang="en-US" dirty="0" smtClean="0"/>
              <a:t>ion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286000" y="2895600"/>
            <a:ext cx="472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2675" y="3218765"/>
            <a:ext cx="685800" cy="438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66950" y="2209800"/>
            <a:ext cx="685800" cy="57600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6600" y="2209800"/>
            <a:ext cx="294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Antagonist + Metal &amp; Mineral</a:t>
            </a:r>
          </a:p>
          <a:p>
            <a:r>
              <a:rPr lang="en-US" dirty="0" smtClean="0"/>
              <a:t>Interactions</a:t>
            </a:r>
            <a:endParaRPr lang="en-IN" dirty="0"/>
          </a:p>
        </p:txBody>
      </p:sp>
      <p:cxnSp>
        <p:nvCxnSpPr>
          <p:cNvPr id="2048" name="Straight Arrow Connector 2047"/>
          <p:cNvCxnSpPr/>
          <p:nvPr/>
        </p:nvCxnSpPr>
        <p:spPr>
          <a:xfrm>
            <a:off x="6400800" y="2394466"/>
            <a:ext cx="1219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7753350" y="2133600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Excretion</a:t>
            </a:r>
            <a:endParaRPr lang="en-IN" dirty="0"/>
          </a:p>
        </p:txBody>
      </p:sp>
      <p:sp>
        <p:nvSpPr>
          <p:cNvPr id="2052" name="TextBox 2051"/>
          <p:cNvSpPr txBox="1"/>
          <p:nvPr/>
        </p:nvSpPr>
        <p:spPr>
          <a:xfrm>
            <a:off x="3648075" y="3810000"/>
            <a:ext cx="15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Ligand + Metal</a:t>
            </a:r>
            <a:endParaRPr lang="en-IN" dirty="0"/>
          </a:p>
        </p:txBody>
      </p:sp>
      <p:cxnSp>
        <p:nvCxnSpPr>
          <p:cNvPr id="2058" name="Straight Connector 2057"/>
          <p:cNvCxnSpPr/>
          <p:nvPr/>
        </p:nvCxnSpPr>
        <p:spPr>
          <a:xfrm>
            <a:off x="5212606" y="3994666"/>
            <a:ext cx="5214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/>
          <p:nvPr/>
        </p:nvCxnSpPr>
        <p:spPr>
          <a:xfrm>
            <a:off x="5760027" y="3994666"/>
            <a:ext cx="0" cy="2101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>
            <a:off x="53340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Absorption</a:t>
            </a:r>
            <a:endParaRPr lang="en-IN" dirty="0"/>
          </a:p>
        </p:txBody>
      </p:sp>
      <p:sp>
        <p:nvSpPr>
          <p:cNvPr id="2064" name="TextBox 2063"/>
          <p:cNvSpPr txBox="1"/>
          <p:nvPr/>
        </p:nvSpPr>
        <p:spPr>
          <a:xfrm>
            <a:off x="1351684" y="5867400"/>
            <a:ext cx="125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Enterocyte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2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1404</Words>
  <Application>Microsoft Office PowerPoint</Application>
  <PresentationFormat>On-screen Show (4:3)</PresentationFormat>
  <Paragraphs>393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Form of mineral supplementation</vt:lpstr>
      <vt:lpstr>Problems with inorganic minerals</vt:lpstr>
      <vt:lpstr>Excess supplementation of Inorganic minerals</vt:lpstr>
      <vt:lpstr>Organic/chelated minerals</vt:lpstr>
      <vt:lpstr>Mineral absorption in gut</vt:lpstr>
      <vt:lpstr>Mutual antagonism</vt:lpstr>
      <vt:lpstr>Advantages of organic minerals</vt:lpstr>
      <vt:lpstr>Metal organic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Zinc propionate supplementation on serum mineral status of buffalo calves</vt:lpstr>
      <vt:lpstr>PowerPoint Presentation</vt:lpstr>
      <vt:lpstr>Zinc propionate supplementation on humoral immune response in buffalo calves </vt:lpstr>
      <vt:lpstr>Zinc propionate supplementation on cell mediated immune response (increase in skin fold thickness, mm) in buffalo calves</vt:lpstr>
      <vt:lpstr>Conclusion</vt:lpstr>
      <vt:lpstr>PowerPoint Presentation</vt:lpstr>
      <vt:lpstr>PowerPoint Presentation</vt:lpstr>
      <vt:lpstr>Factors affecting mineral absorption</vt:lpstr>
      <vt:lpstr>Organic minerals: Bioavailability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SV RAMARAO</dc:creator>
  <cp:lastModifiedBy>Dr. D. Nagalakshmi</cp:lastModifiedBy>
  <cp:revision>14</cp:revision>
  <dcterms:created xsi:type="dcterms:W3CDTF">2006-08-16T00:00:00Z</dcterms:created>
  <dcterms:modified xsi:type="dcterms:W3CDTF">2014-09-14T13:27:51Z</dcterms:modified>
</cp:coreProperties>
</file>