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69" r:id="rId2"/>
    <p:sldId id="276" r:id="rId3"/>
    <p:sldId id="282" r:id="rId4"/>
    <p:sldId id="281" r:id="rId5"/>
    <p:sldId id="277" r:id="rId6"/>
    <p:sldId id="264" r:id="rId7"/>
    <p:sldId id="278" r:id="rId8"/>
    <p:sldId id="275" r:id="rId9"/>
    <p:sldId id="260" r:id="rId10"/>
    <p:sldId id="261" r:id="rId11"/>
    <p:sldId id="262" r:id="rId12"/>
    <p:sldId id="263" r:id="rId13"/>
    <p:sldId id="280" r:id="rId14"/>
    <p:sldId id="266" r:id="rId15"/>
    <p:sldId id="279" r:id="rId16"/>
    <p:sldId id="274" r:id="rId17"/>
    <p:sldId id="267"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99"/>
    <a:srgbClr val="00CC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0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Office%20Word"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barChart>
        <c:barDir val="col"/>
        <c:grouping val="clustered"/>
        <c:ser>
          <c:idx val="0"/>
          <c:order val="0"/>
          <c:tx>
            <c:strRef>
              <c:f>'[Chart in Microsoft Office Word]Sheet1'!$B$1</c:f>
              <c:strCache>
                <c:ptCount val="1"/>
                <c:pt idx="0">
                  <c:v>Normal</c:v>
                </c:pt>
              </c:strCache>
            </c:strRef>
          </c:tx>
          <c:cat>
            <c:strRef>
              <c:f>'[Chart in Microsoft Office Word]Sheet1'!$A$2:$A$6</c:f>
              <c:strCache>
                <c:ptCount val="5"/>
                <c:pt idx="0">
                  <c:v>Aswa </c:v>
                </c:pt>
                <c:pt idx="1">
                  <c:v> Bartola</c:v>
                </c:pt>
                <c:pt idx="2">
                  <c:v> Reskatola</c:v>
                </c:pt>
                <c:pt idx="3">
                  <c:v> Bhurkundwa</c:v>
                </c:pt>
                <c:pt idx="4">
                  <c:v> Gandhoniya</c:v>
                </c:pt>
              </c:strCache>
            </c:strRef>
          </c:cat>
          <c:val>
            <c:numRef>
              <c:f>'[Chart in Microsoft Office Word]Sheet1'!$B$2:$B$6</c:f>
              <c:numCache>
                <c:formatCode>0.00%</c:formatCode>
                <c:ptCount val="5"/>
                <c:pt idx="0">
                  <c:v>0.21050000000000021</c:v>
                </c:pt>
                <c:pt idx="1">
                  <c:v>8.3400000000000044E-2</c:v>
                </c:pt>
                <c:pt idx="2">
                  <c:v>0.10220000000000012</c:v>
                </c:pt>
                <c:pt idx="3">
                  <c:v>7.7900000000000524E-2</c:v>
                </c:pt>
                <c:pt idx="4">
                  <c:v>0.14280000000000001</c:v>
                </c:pt>
              </c:numCache>
            </c:numRef>
          </c:val>
        </c:ser>
        <c:ser>
          <c:idx val="1"/>
          <c:order val="1"/>
          <c:tx>
            <c:strRef>
              <c:f>'[Chart in Microsoft Office Word]Sheet1'!$C$1</c:f>
              <c:strCache>
                <c:ptCount val="1"/>
                <c:pt idx="0">
                  <c:v>Questionable</c:v>
                </c:pt>
              </c:strCache>
            </c:strRef>
          </c:tx>
          <c:cat>
            <c:strRef>
              <c:f>'[Chart in Microsoft Office Word]Sheet1'!$A$2:$A$6</c:f>
              <c:strCache>
                <c:ptCount val="5"/>
                <c:pt idx="0">
                  <c:v>Aswa </c:v>
                </c:pt>
                <c:pt idx="1">
                  <c:v> Bartola</c:v>
                </c:pt>
                <c:pt idx="2">
                  <c:v> Reskatola</c:v>
                </c:pt>
                <c:pt idx="3">
                  <c:v> Bhurkundwa</c:v>
                </c:pt>
                <c:pt idx="4">
                  <c:v> Gandhoniya</c:v>
                </c:pt>
              </c:strCache>
            </c:strRef>
          </c:cat>
          <c:val>
            <c:numRef>
              <c:f>'[Chart in Microsoft Office Word]Sheet1'!$C$2:$C$6</c:f>
              <c:numCache>
                <c:formatCode>0.00%</c:formatCode>
                <c:ptCount val="5"/>
                <c:pt idx="0">
                  <c:v>0.18420000000000239</c:v>
                </c:pt>
                <c:pt idx="1">
                  <c:v>0.11899999999999999</c:v>
                </c:pt>
                <c:pt idx="2">
                  <c:v>0.125</c:v>
                </c:pt>
                <c:pt idx="3">
                  <c:v>0.19480000000000094</c:v>
                </c:pt>
                <c:pt idx="4">
                  <c:v>0.11110000000000063</c:v>
                </c:pt>
              </c:numCache>
            </c:numRef>
          </c:val>
        </c:ser>
        <c:ser>
          <c:idx val="2"/>
          <c:order val="2"/>
          <c:tx>
            <c:strRef>
              <c:f>'[Chart in Microsoft Office Word]Sheet1'!$D$1</c:f>
              <c:strCache>
                <c:ptCount val="1"/>
                <c:pt idx="0">
                  <c:v>Very mild</c:v>
                </c:pt>
              </c:strCache>
            </c:strRef>
          </c:tx>
          <c:cat>
            <c:strRef>
              <c:f>'[Chart in Microsoft Office Word]Sheet1'!$A$2:$A$6</c:f>
              <c:strCache>
                <c:ptCount val="5"/>
                <c:pt idx="0">
                  <c:v>Aswa </c:v>
                </c:pt>
                <c:pt idx="1">
                  <c:v> Bartola</c:v>
                </c:pt>
                <c:pt idx="2">
                  <c:v> Reskatola</c:v>
                </c:pt>
                <c:pt idx="3">
                  <c:v> Bhurkundwa</c:v>
                </c:pt>
                <c:pt idx="4">
                  <c:v> Gandhoniya</c:v>
                </c:pt>
              </c:strCache>
            </c:strRef>
          </c:cat>
          <c:val>
            <c:numRef>
              <c:f>'[Chart in Microsoft Office Word]Sheet1'!$D$2:$D$6</c:f>
              <c:numCache>
                <c:formatCode>0.00%</c:formatCode>
                <c:ptCount val="5"/>
                <c:pt idx="0">
                  <c:v>0.16670000000000146</c:v>
                </c:pt>
                <c:pt idx="1">
                  <c:v>0.28580000000000338</c:v>
                </c:pt>
                <c:pt idx="2">
                  <c:v>0.30690000000000495</c:v>
                </c:pt>
                <c:pt idx="3">
                  <c:v>0.18180000000000004</c:v>
                </c:pt>
                <c:pt idx="4">
                  <c:v>0.20640000000000044</c:v>
                </c:pt>
              </c:numCache>
            </c:numRef>
          </c:val>
        </c:ser>
        <c:ser>
          <c:idx val="3"/>
          <c:order val="3"/>
          <c:tx>
            <c:strRef>
              <c:f>'[Chart in Microsoft Office Word]Sheet1'!$E$1</c:f>
              <c:strCache>
                <c:ptCount val="1"/>
                <c:pt idx="0">
                  <c:v>Mild</c:v>
                </c:pt>
              </c:strCache>
            </c:strRef>
          </c:tx>
          <c:cat>
            <c:strRef>
              <c:f>'[Chart in Microsoft Office Word]Sheet1'!$A$2:$A$6</c:f>
              <c:strCache>
                <c:ptCount val="5"/>
                <c:pt idx="0">
                  <c:v>Aswa </c:v>
                </c:pt>
                <c:pt idx="1">
                  <c:v> Bartola</c:v>
                </c:pt>
                <c:pt idx="2">
                  <c:v> Reskatola</c:v>
                </c:pt>
                <c:pt idx="3">
                  <c:v> Bhurkundwa</c:v>
                </c:pt>
                <c:pt idx="4">
                  <c:v> Gandhoniya</c:v>
                </c:pt>
              </c:strCache>
            </c:strRef>
          </c:cat>
          <c:val>
            <c:numRef>
              <c:f>'[Chart in Microsoft Office Word]Sheet1'!$E$2:$E$6</c:f>
              <c:numCache>
                <c:formatCode>0%</c:formatCode>
                <c:ptCount val="5"/>
                <c:pt idx="0" formatCode="0.00%">
                  <c:v>0.19300000000000117</c:v>
                </c:pt>
                <c:pt idx="1">
                  <c:v>0.25</c:v>
                </c:pt>
                <c:pt idx="2">
                  <c:v>0.25</c:v>
                </c:pt>
                <c:pt idx="3" formatCode="0.00%">
                  <c:v>0.23380000000000001</c:v>
                </c:pt>
                <c:pt idx="4" formatCode="0.00%">
                  <c:v>0.28580000000000338</c:v>
                </c:pt>
              </c:numCache>
            </c:numRef>
          </c:val>
        </c:ser>
        <c:ser>
          <c:idx val="4"/>
          <c:order val="4"/>
          <c:tx>
            <c:strRef>
              <c:f>'[Chart in Microsoft Office Word]Sheet1'!$F$1</c:f>
              <c:strCache>
                <c:ptCount val="1"/>
                <c:pt idx="0">
                  <c:v>Moderate</c:v>
                </c:pt>
              </c:strCache>
            </c:strRef>
          </c:tx>
          <c:cat>
            <c:strRef>
              <c:f>'[Chart in Microsoft Office Word]Sheet1'!$A$2:$A$6</c:f>
              <c:strCache>
                <c:ptCount val="5"/>
                <c:pt idx="0">
                  <c:v>Aswa </c:v>
                </c:pt>
                <c:pt idx="1">
                  <c:v> Bartola</c:v>
                </c:pt>
                <c:pt idx="2">
                  <c:v> Reskatola</c:v>
                </c:pt>
                <c:pt idx="3">
                  <c:v> Bhurkundwa</c:v>
                </c:pt>
                <c:pt idx="4">
                  <c:v> Gandhoniya</c:v>
                </c:pt>
              </c:strCache>
            </c:strRef>
          </c:cat>
          <c:val>
            <c:numRef>
              <c:f>'[Chart in Microsoft Office Word]Sheet1'!$F$2:$F$6</c:f>
              <c:numCache>
                <c:formatCode>0.00%</c:formatCode>
                <c:ptCount val="5"/>
                <c:pt idx="0">
                  <c:v>0.11400000000000063</c:v>
                </c:pt>
                <c:pt idx="1">
                  <c:v>0.19040000000000148</c:v>
                </c:pt>
                <c:pt idx="2">
                  <c:v>0.14780000000000001</c:v>
                </c:pt>
                <c:pt idx="3">
                  <c:v>0.20780000000000001</c:v>
                </c:pt>
                <c:pt idx="4">
                  <c:v>0.19080000000000041</c:v>
                </c:pt>
              </c:numCache>
            </c:numRef>
          </c:val>
        </c:ser>
        <c:ser>
          <c:idx val="5"/>
          <c:order val="5"/>
          <c:tx>
            <c:strRef>
              <c:f>'[Chart in Microsoft Office Word]Sheet1'!$G$1</c:f>
              <c:strCache>
                <c:ptCount val="1"/>
                <c:pt idx="0">
                  <c:v>Severe</c:v>
                </c:pt>
              </c:strCache>
            </c:strRef>
          </c:tx>
          <c:cat>
            <c:strRef>
              <c:f>'[Chart in Microsoft Office Word]Sheet1'!$A$2:$A$6</c:f>
              <c:strCache>
                <c:ptCount val="5"/>
                <c:pt idx="0">
                  <c:v>Aswa </c:v>
                </c:pt>
                <c:pt idx="1">
                  <c:v> Bartola</c:v>
                </c:pt>
                <c:pt idx="2">
                  <c:v> Reskatola</c:v>
                </c:pt>
                <c:pt idx="3">
                  <c:v> Bhurkundwa</c:v>
                </c:pt>
                <c:pt idx="4">
                  <c:v> Gandhoniya</c:v>
                </c:pt>
              </c:strCache>
            </c:strRef>
          </c:cat>
          <c:val>
            <c:numRef>
              <c:f>'[Chart in Microsoft Office Word]Sheet1'!$G$2:$G$6</c:f>
              <c:numCache>
                <c:formatCode>0.00%</c:formatCode>
                <c:ptCount val="5"/>
                <c:pt idx="0">
                  <c:v>0.13159999999999999</c:v>
                </c:pt>
                <c:pt idx="1">
                  <c:v>7.1400000000000033E-2</c:v>
                </c:pt>
                <c:pt idx="2">
                  <c:v>6.8099999999999994E-2</c:v>
                </c:pt>
                <c:pt idx="3">
                  <c:v>0.10390000000000002</c:v>
                </c:pt>
                <c:pt idx="4">
                  <c:v>6.3500000000000029E-2</c:v>
                </c:pt>
              </c:numCache>
            </c:numRef>
          </c:val>
        </c:ser>
        <c:axId val="87260544"/>
        <c:axId val="87286912"/>
      </c:barChart>
      <c:catAx>
        <c:axId val="87260544"/>
        <c:scaling>
          <c:orientation val="minMax"/>
        </c:scaling>
        <c:axPos val="b"/>
        <c:tickLblPos val="nextTo"/>
        <c:txPr>
          <a:bodyPr/>
          <a:lstStyle/>
          <a:p>
            <a:pPr>
              <a:defRPr lang="en-US" sz="2000"/>
            </a:pPr>
            <a:endParaRPr lang="en-US"/>
          </a:p>
        </c:txPr>
        <c:crossAx val="87286912"/>
        <c:crosses val="autoZero"/>
        <c:auto val="1"/>
        <c:lblAlgn val="ctr"/>
        <c:lblOffset val="100"/>
      </c:catAx>
      <c:valAx>
        <c:axId val="87286912"/>
        <c:scaling>
          <c:orientation val="minMax"/>
        </c:scaling>
        <c:axPos val="l"/>
        <c:majorGridlines/>
        <c:numFmt formatCode="0.00%" sourceLinked="1"/>
        <c:tickLblPos val="nextTo"/>
        <c:txPr>
          <a:bodyPr/>
          <a:lstStyle/>
          <a:p>
            <a:pPr>
              <a:defRPr lang="en-US" sz="2000"/>
            </a:pPr>
            <a:endParaRPr lang="en-US"/>
          </a:p>
        </c:txPr>
        <c:crossAx val="87260544"/>
        <c:crosses val="autoZero"/>
        <c:crossBetween val="between"/>
      </c:valAx>
    </c:plotArea>
    <c:legend>
      <c:legendPos val="r"/>
      <c:layout>
        <c:manualLayout>
          <c:xMode val="edge"/>
          <c:yMode val="edge"/>
          <c:x val="0.7996757436570433"/>
          <c:y val="8.9145139752267899E-2"/>
          <c:w val="0.20032425634295714"/>
          <c:h val="0.52931205967675043"/>
        </c:manualLayout>
      </c:layout>
      <c:txPr>
        <a:bodyPr/>
        <a:lstStyle/>
        <a:p>
          <a:pPr>
            <a:defRPr lang="en-US" sz="200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68A27-F1E2-4DC1-AD98-8CA3CEC9D1B5}" type="datetimeFigureOut">
              <a:rPr lang="en-US" smtClean="0"/>
              <a:pPr/>
              <a:t>9/11/2014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1E4A35-E1A0-4B45-A771-357013B700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1E4A35-E1A0-4B45-A771-357013B700A1}"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4D00A40-3220-4F81-83D7-8D1005966139}" type="datetimeFigureOut">
              <a:rPr lang="en-US" smtClean="0"/>
              <a:pPr/>
              <a:t>9/11/2014</a:t>
            </a:fld>
            <a:endParaRPr lang="en-US"/>
          </a:p>
        </p:txBody>
      </p:sp>
      <p:sp>
        <p:nvSpPr>
          <p:cNvPr id="16" name="Slide Number Placeholder 15"/>
          <p:cNvSpPr>
            <a:spLocks noGrp="1"/>
          </p:cNvSpPr>
          <p:nvPr>
            <p:ph type="sldNum" sz="quarter" idx="11"/>
          </p:nvPr>
        </p:nvSpPr>
        <p:spPr/>
        <p:txBody>
          <a:bodyPr/>
          <a:lstStyle/>
          <a:p>
            <a:fld id="{2288EE92-F58D-4CFB-B3AF-A94E382B1793}"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D00A40-3220-4F81-83D7-8D1005966139}"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8EE92-F58D-4CFB-B3AF-A94E382B17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D00A40-3220-4F81-83D7-8D1005966139}"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8EE92-F58D-4CFB-B3AF-A94E382B17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4D00A40-3220-4F81-83D7-8D1005966139}" type="datetimeFigureOut">
              <a:rPr lang="en-US" smtClean="0"/>
              <a:pPr/>
              <a:t>9/11/2014</a:t>
            </a:fld>
            <a:endParaRPr lang="en-US"/>
          </a:p>
        </p:txBody>
      </p:sp>
      <p:sp>
        <p:nvSpPr>
          <p:cNvPr id="15" name="Slide Number Placeholder 14"/>
          <p:cNvSpPr>
            <a:spLocks noGrp="1"/>
          </p:cNvSpPr>
          <p:nvPr>
            <p:ph type="sldNum" sz="quarter" idx="15"/>
          </p:nvPr>
        </p:nvSpPr>
        <p:spPr/>
        <p:txBody>
          <a:bodyPr/>
          <a:lstStyle>
            <a:lvl1pPr algn="ctr">
              <a:defRPr/>
            </a:lvl1pPr>
          </a:lstStyle>
          <a:p>
            <a:fld id="{2288EE92-F58D-4CFB-B3AF-A94E382B1793}"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D00A40-3220-4F81-83D7-8D1005966139}" type="datetimeFigureOut">
              <a:rPr lang="en-US" smtClean="0"/>
              <a:pPr/>
              <a:t>9/11/2014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8EE92-F58D-4CFB-B3AF-A94E382B1793}"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D00A40-3220-4F81-83D7-8D1005966139}" type="datetimeFigureOut">
              <a:rPr lang="en-US" smtClean="0"/>
              <a:pPr/>
              <a:t>9/11/2014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8EE92-F58D-4CFB-B3AF-A94E382B1793}"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288EE92-F58D-4CFB-B3AF-A94E382B1793}"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4D00A40-3220-4F81-83D7-8D1005966139}" type="datetimeFigureOut">
              <a:rPr lang="en-US" smtClean="0"/>
              <a:pPr/>
              <a:t>9/11/2014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D00A40-3220-4F81-83D7-8D1005966139}" type="datetimeFigureOut">
              <a:rPr lang="en-US" smtClean="0"/>
              <a:pPr/>
              <a:t>9/11/2014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88EE92-F58D-4CFB-B3AF-A94E382B1793}"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00A40-3220-4F81-83D7-8D1005966139}" type="datetimeFigureOut">
              <a:rPr lang="en-US" smtClean="0"/>
              <a:pPr/>
              <a:t>9/11/2014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88EE92-F58D-4CFB-B3AF-A94E382B17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4D00A40-3220-4F81-83D7-8D1005966139}" type="datetimeFigureOut">
              <a:rPr lang="en-US" smtClean="0"/>
              <a:pPr/>
              <a:t>9/11/2014</a:t>
            </a:fld>
            <a:endParaRPr lang="en-US"/>
          </a:p>
        </p:txBody>
      </p:sp>
      <p:sp>
        <p:nvSpPr>
          <p:cNvPr id="9" name="Slide Number Placeholder 8"/>
          <p:cNvSpPr>
            <a:spLocks noGrp="1"/>
          </p:cNvSpPr>
          <p:nvPr>
            <p:ph type="sldNum" sz="quarter" idx="15"/>
          </p:nvPr>
        </p:nvSpPr>
        <p:spPr/>
        <p:txBody>
          <a:bodyPr/>
          <a:lstStyle/>
          <a:p>
            <a:fld id="{2288EE92-F58D-4CFB-B3AF-A94E382B1793}"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4D00A40-3220-4F81-83D7-8D1005966139}" type="datetimeFigureOut">
              <a:rPr lang="en-US" smtClean="0"/>
              <a:pPr/>
              <a:t>9/11/2014</a:t>
            </a:fld>
            <a:endParaRPr lang="en-US"/>
          </a:p>
        </p:txBody>
      </p:sp>
      <p:sp>
        <p:nvSpPr>
          <p:cNvPr id="9" name="Slide Number Placeholder 8"/>
          <p:cNvSpPr>
            <a:spLocks noGrp="1"/>
          </p:cNvSpPr>
          <p:nvPr>
            <p:ph type="sldNum" sz="quarter" idx="11"/>
          </p:nvPr>
        </p:nvSpPr>
        <p:spPr/>
        <p:txBody>
          <a:bodyPr/>
          <a:lstStyle/>
          <a:p>
            <a:fld id="{2288EE92-F58D-4CFB-B3AF-A94E382B1793}"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D00A40-3220-4F81-83D7-8D1005966139}" type="datetimeFigureOut">
              <a:rPr lang="en-US" smtClean="0"/>
              <a:pPr/>
              <a:t>9/11/2014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288EE92-F58D-4CFB-B3AF-A94E382B1793}"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luoridealert.org/health/teeth/fluorosis/moderate-severe.aspx"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hyperlink" Target="http://www.hazaribag.nic.in/i_Sdistmap1.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200"/>
            <a:ext cx="9144000" cy="1384995"/>
          </a:xfrm>
          <a:prstGeom prst="rect">
            <a:avLst/>
          </a:prstGeom>
          <a:noFill/>
        </p:spPr>
        <p:txBody>
          <a:bodyPr wrap="square" rtlCol="0">
            <a:spAutoFit/>
          </a:bodyPr>
          <a:lstStyle/>
          <a:p>
            <a:r>
              <a:rPr lang="en-US" sz="2800" dirty="0" smtClean="0">
                <a:solidFill>
                  <a:srgbClr val="FFFF00"/>
                </a:solidFill>
                <a:latin typeface="Algerian" pitchFamily="82" charset="0"/>
              </a:rPr>
              <a:t>Effect  of  dental  fluorosis  on intelligence  of tribal  Children  in barkagaon, hazaribag, Jharkhand, India</a:t>
            </a:r>
            <a:endParaRPr lang="en-US" sz="2800" dirty="0">
              <a:solidFill>
                <a:srgbClr val="FFFF00"/>
              </a:solidFill>
            </a:endParaRPr>
          </a:p>
        </p:txBody>
      </p:sp>
      <p:sp>
        <p:nvSpPr>
          <p:cNvPr id="5" name="TextBox 4"/>
          <p:cNvSpPr txBox="1"/>
          <p:nvPr/>
        </p:nvSpPr>
        <p:spPr>
          <a:xfrm>
            <a:off x="2209800" y="4800601"/>
            <a:ext cx="7010400" cy="2739211"/>
          </a:xfrm>
          <a:prstGeom prst="rect">
            <a:avLst/>
          </a:prstGeom>
          <a:noFill/>
        </p:spPr>
        <p:txBody>
          <a:bodyPr wrap="square" rtlCol="0">
            <a:spAutoFit/>
          </a:bodyPr>
          <a:lstStyle/>
          <a:p>
            <a:r>
              <a:rPr lang="en-US" sz="2400" dirty="0" smtClean="0">
                <a:solidFill>
                  <a:srgbClr val="C00000"/>
                </a:solidFill>
                <a:latin typeface="Algerian" pitchFamily="82" charset="0"/>
              </a:rPr>
              <a:t>Presented By :</a:t>
            </a:r>
          </a:p>
          <a:p>
            <a:r>
              <a:rPr lang="en-US" sz="2800" b="1" dirty="0" smtClean="0">
                <a:solidFill>
                  <a:srgbClr val="002060"/>
                </a:solidFill>
              </a:rPr>
              <a:t>Dr. D. N. Sadhu </a:t>
            </a:r>
          </a:p>
          <a:p>
            <a:r>
              <a:rPr lang="en-US" sz="2000" b="1" dirty="0" smtClean="0">
                <a:solidFill>
                  <a:srgbClr val="000099"/>
                </a:solidFill>
              </a:rPr>
              <a:t>P.G</a:t>
            </a:r>
            <a:r>
              <a:rPr lang="en-US" sz="2000" b="1" dirty="0">
                <a:solidFill>
                  <a:srgbClr val="000099"/>
                </a:solidFill>
              </a:rPr>
              <a:t>. Department of Zoology</a:t>
            </a:r>
            <a:r>
              <a:rPr lang="en-US" sz="2000" b="1" dirty="0" smtClean="0">
                <a:solidFill>
                  <a:srgbClr val="000099"/>
                </a:solidFill>
              </a:rPr>
              <a:t>,</a:t>
            </a:r>
          </a:p>
          <a:p>
            <a:r>
              <a:rPr lang="en-US" sz="2000" b="1" dirty="0" smtClean="0">
                <a:solidFill>
                  <a:srgbClr val="000099"/>
                </a:solidFill>
              </a:rPr>
              <a:t> Vinoba  </a:t>
            </a:r>
            <a:r>
              <a:rPr lang="en-US" sz="2000" b="1" dirty="0">
                <a:solidFill>
                  <a:srgbClr val="000099"/>
                </a:solidFill>
              </a:rPr>
              <a:t>Bhave </a:t>
            </a:r>
            <a:r>
              <a:rPr lang="en-US" sz="2000" b="1" dirty="0" smtClean="0">
                <a:solidFill>
                  <a:srgbClr val="000099"/>
                </a:solidFill>
              </a:rPr>
              <a:t>  University</a:t>
            </a:r>
            <a:endParaRPr lang="en-US" sz="2000" b="1" dirty="0">
              <a:solidFill>
                <a:srgbClr val="000099"/>
              </a:solidFill>
            </a:endParaRPr>
          </a:p>
          <a:p>
            <a:r>
              <a:rPr lang="en-US" sz="2000" b="1" dirty="0">
                <a:solidFill>
                  <a:srgbClr val="000099"/>
                </a:solidFill>
              </a:rPr>
              <a:t>Hazaribag - 825319, Jharkhand, </a:t>
            </a:r>
            <a:r>
              <a:rPr lang="en-US" sz="2000" b="1" dirty="0" smtClean="0">
                <a:solidFill>
                  <a:srgbClr val="000099"/>
                </a:solidFill>
              </a:rPr>
              <a:t>India</a:t>
            </a:r>
          </a:p>
          <a:p>
            <a:r>
              <a:rPr lang="en-US" sz="2000" b="1" dirty="0" smtClean="0">
                <a:solidFill>
                  <a:srgbClr val="FF0000"/>
                </a:solidFill>
              </a:rPr>
              <a:t>Email</a:t>
            </a:r>
            <a:r>
              <a:rPr lang="en-US" sz="2000" dirty="0" smtClean="0"/>
              <a:t> : </a:t>
            </a:r>
            <a:r>
              <a:rPr lang="en-US" sz="2000" b="1" dirty="0" smtClean="0">
                <a:solidFill>
                  <a:srgbClr val="00B050"/>
                </a:solidFill>
              </a:rPr>
              <a:t>dns_hzb@yahoo.com</a:t>
            </a:r>
            <a:r>
              <a:rPr lang="en-US" sz="2000" b="1" dirty="0" smtClean="0">
                <a:solidFill>
                  <a:srgbClr val="C00000"/>
                </a:solidFill>
              </a:rPr>
              <a:t>   </a:t>
            </a:r>
            <a:endParaRPr lang="en-US" sz="2000" b="1" dirty="0" smtClean="0">
              <a:solidFill>
                <a:srgbClr val="0000FF"/>
              </a:solidFill>
            </a:endParaRPr>
          </a:p>
          <a:p>
            <a:endParaRPr lang="en-US" sz="2000" dirty="0" smtClean="0"/>
          </a:p>
          <a:p>
            <a:endParaRPr lang="en-US" sz="2000" dirty="0"/>
          </a:p>
        </p:txBody>
      </p:sp>
      <p:pic>
        <p:nvPicPr>
          <p:cNvPr id="7" name="Picture 6" descr="images_2.jpeg"/>
          <p:cNvPicPr/>
          <p:nvPr/>
        </p:nvPicPr>
        <p:blipFill>
          <a:blip r:embed="rId2"/>
          <a:stretch>
            <a:fillRect/>
          </a:stretch>
        </p:blipFill>
        <p:spPr>
          <a:xfrm>
            <a:off x="0" y="4800600"/>
            <a:ext cx="2209800" cy="2057400"/>
          </a:xfrm>
          <a:prstGeom prst="rect">
            <a:avLst/>
          </a:prstGeom>
        </p:spPr>
      </p:pic>
      <p:pic>
        <p:nvPicPr>
          <p:cNvPr id="9" name="Picture 8" descr="mhtml:file://D:\Article%20on%20Teeth\Dental%20Fluorosis.mht!http://www.fluoridealert.org/CMSTemplates/FAN/images/fluorosis/kennedy03.gif">
            <a:hlinkClick r:id="rId3"/>
          </p:cNvPr>
          <p:cNvPicPr/>
          <p:nvPr/>
        </p:nvPicPr>
        <p:blipFill>
          <a:blip r:embed="rId4"/>
          <a:srcRect/>
          <a:stretch>
            <a:fillRect/>
          </a:stretch>
        </p:blipFill>
        <p:spPr bwMode="auto">
          <a:xfrm>
            <a:off x="0" y="1371600"/>
            <a:ext cx="9144000" cy="3429000"/>
          </a:xfrm>
          <a:prstGeom prst="rect">
            <a:avLst/>
          </a:prstGeom>
          <a:noFill/>
          <a:ln w="9525">
            <a:noFill/>
            <a:miter lim="800000"/>
            <a:headEnd/>
            <a:tailEnd/>
          </a:ln>
        </p:spPr>
      </p:pic>
      <p:pic>
        <p:nvPicPr>
          <p:cNvPr id="6" name="Picture 5" descr="Sadhu Sir Photo.jpg"/>
          <p:cNvPicPr>
            <a:picLocks noChangeAspect="1"/>
          </p:cNvPicPr>
          <p:nvPr/>
        </p:nvPicPr>
        <p:blipFill>
          <a:blip r:embed="rId5" cstate="print"/>
          <a:stretch>
            <a:fillRect/>
          </a:stretch>
        </p:blipFill>
        <p:spPr>
          <a:xfrm>
            <a:off x="6781800" y="4800600"/>
            <a:ext cx="2362200" cy="2057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2057406"/>
          <a:ext cx="9144000" cy="4844707"/>
        </p:xfrm>
        <a:graphic>
          <a:graphicData uri="http://schemas.openxmlformats.org/drawingml/2006/table">
            <a:tbl>
              <a:tblPr/>
              <a:tblGrid>
                <a:gridCol w="1354637"/>
                <a:gridCol w="1354637"/>
                <a:gridCol w="1241552"/>
                <a:gridCol w="1241552"/>
                <a:gridCol w="1242348"/>
                <a:gridCol w="1354637"/>
                <a:gridCol w="1354637"/>
              </a:tblGrid>
              <a:tr h="242213">
                <a:tc rowSpan="3">
                  <a:txBody>
                    <a:bodyPr/>
                    <a:lstStyle/>
                    <a:p>
                      <a:pPr marL="0" marR="0">
                        <a:lnSpc>
                          <a:spcPct val="115000"/>
                        </a:lnSpc>
                        <a:spcBef>
                          <a:spcPts val="0"/>
                        </a:spcBef>
                        <a:spcAft>
                          <a:spcPts val="0"/>
                        </a:spcAft>
                      </a:pPr>
                      <a:endParaRPr lang="en-US" sz="1400" dirty="0" smtClean="0">
                        <a:latin typeface="Times New Roman"/>
                        <a:ea typeface="Calibri"/>
                        <a:cs typeface="Times New Roman"/>
                      </a:endParaRPr>
                    </a:p>
                    <a:p>
                      <a:pPr marL="0" marR="0">
                        <a:lnSpc>
                          <a:spcPct val="115000"/>
                        </a:lnSpc>
                        <a:spcBef>
                          <a:spcPts val="0"/>
                        </a:spcBef>
                        <a:spcAft>
                          <a:spcPts val="0"/>
                        </a:spcAft>
                      </a:pPr>
                      <a:r>
                        <a:rPr lang="en-US" sz="1400" b="1" dirty="0" smtClean="0">
                          <a:solidFill>
                            <a:srgbClr val="FFC000"/>
                          </a:solidFill>
                          <a:latin typeface="Times New Roman"/>
                          <a:ea typeface="Calibri"/>
                          <a:cs typeface="Times New Roman"/>
                        </a:rPr>
                        <a:t>Season</a:t>
                      </a:r>
                      <a:endParaRPr lang="en-US" sz="1400" b="1" dirty="0">
                        <a:solidFill>
                          <a:srgbClr val="FFC0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endParaRPr lang="en-US" sz="1400" dirty="0">
                        <a:latin typeface="Times New Roman"/>
                        <a:ea typeface="Calibri"/>
                        <a:cs typeface="Times New Roman"/>
                      </a:endParaRPr>
                    </a:p>
                    <a:p>
                      <a:pPr marL="0" marR="0" algn="ctr">
                        <a:lnSpc>
                          <a:spcPct val="115000"/>
                        </a:lnSpc>
                        <a:spcBef>
                          <a:spcPts val="0"/>
                        </a:spcBef>
                        <a:spcAft>
                          <a:spcPts val="0"/>
                        </a:spcAft>
                      </a:pPr>
                      <a:r>
                        <a:rPr lang="en-US" sz="1400" b="1" dirty="0">
                          <a:solidFill>
                            <a:srgbClr val="FFC000"/>
                          </a:solidFill>
                          <a:latin typeface="Times New Roman"/>
                          <a:ea typeface="Calibri"/>
                          <a:cs typeface="Times New Roman"/>
                        </a:rPr>
                        <a:t>Month</a:t>
                      </a:r>
                      <a:endParaRPr lang="en-US" sz="1400" b="1" dirty="0">
                        <a:solidFill>
                          <a:srgbClr val="FFC0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400" b="1" dirty="0">
                          <a:solidFill>
                            <a:srgbClr val="FFC000"/>
                          </a:solidFill>
                          <a:latin typeface="Times New Roman"/>
                          <a:ea typeface="Calibri"/>
                          <a:cs typeface="Times New Roman"/>
                        </a:rPr>
                        <a:t>V       I        L       L       A      G      E     S</a:t>
                      </a:r>
                      <a:endParaRPr lang="en-US" sz="1400" b="1" dirty="0">
                        <a:solidFill>
                          <a:srgbClr val="FFC0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4427">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C000"/>
                          </a:solidFill>
                          <a:latin typeface="Times New Roman"/>
                          <a:ea typeface="Calibri"/>
                          <a:cs typeface="Times New Roman"/>
                        </a:rPr>
                        <a:t>*Mean+S.E. in </a:t>
                      </a:r>
                      <a:r>
                        <a:rPr lang="en-US" sz="1400" b="1" dirty="0" smtClean="0">
                          <a:solidFill>
                            <a:srgbClr val="FFC000"/>
                          </a:solidFill>
                          <a:latin typeface="Times New Roman"/>
                          <a:ea typeface="Calibri"/>
                          <a:cs typeface="Times New Roman"/>
                        </a:rPr>
                        <a:t>mg/l</a:t>
                      </a:r>
                      <a:endParaRPr lang="en-US" sz="1400" b="1" dirty="0">
                        <a:solidFill>
                          <a:srgbClr val="FFC0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FFC000"/>
                          </a:solidFill>
                          <a:latin typeface="Times New Roman"/>
                          <a:ea typeface="Calibri"/>
                          <a:cs typeface="Times New Roman"/>
                        </a:rPr>
                        <a:t>*Mean+S.E. in </a:t>
                      </a:r>
                      <a:r>
                        <a:rPr lang="en-US" sz="1400" b="1" dirty="0" smtClean="0">
                          <a:solidFill>
                            <a:srgbClr val="FFC000"/>
                          </a:solidFill>
                          <a:latin typeface="Times New Roman"/>
                          <a:ea typeface="Calibri"/>
                          <a:cs typeface="Times New Roman"/>
                        </a:rPr>
                        <a:t>mg/l</a:t>
                      </a:r>
                      <a:endParaRPr lang="en-US" sz="1400" b="1" dirty="0">
                        <a:solidFill>
                          <a:srgbClr val="FFC0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FFC000"/>
                          </a:solidFill>
                          <a:latin typeface="Times New Roman"/>
                          <a:ea typeface="Calibri"/>
                          <a:cs typeface="Times New Roman"/>
                        </a:rPr>
                        <a:t>*Mean+S.E. in </a:t>
                      </a:r>
                      <a:r>
                        <a:rPr lang="en-US" sz="1400" b="1" dirty="0" smtClean="0">
                          <a:solidFill>
                            <a:srgbClr val="FFC000"/>
                          </a:solidFill>
                          <a:latin typeface="Times New Roman"/>
                          <a:ea typeface="Calibri"/>
                          <a:cs typeface="Times New Roman"/>
                        </a:rPr>
                        <a:t>mg/l</a:t>
                      </a:r>
                      <a:endParaRPr lang="en-US" sz="1400" b="1" dirty="0">
                        <a:solidFill>
                          <a:srgbClr val="FFC0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FFC000"/>
                          </a:solidFill>
                          <a:latin typeface="Times New Roman"/>
                          <a:ea typeface="Calibri"/>
                          <a:cs typeface="Times New Roman"/>
                        </a:rPr>
                        <a:t>*Mean+S.E. in </a:t>
                      </a:r>
                      <a:r>
                        <a:rPr lang="en-US" sz="1400" b="1" dirty="0" smtClean="0">
                          <a:solidFill>
                            <a:srgbClr val="FFC000"/>
                          </a:solidFill>
                          <a:latin typeface="Times New Roman"/>
                          <a:ea typeface="Calibri"/>
                          <a:cs typeface="Times New Roman"/>
                        </a:rPr>
                        <a:t>mg/l</a:t>
                      </a:r>
                      <a:endParaRPr lang="en-US" sz="1400" b="1" dirty="0">
                        <a:solidFill>
                          <a:srgbClr val="FFC0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FFC000"/>
                          </a:solidFill>
                          <a:latin typeface="Times New Roman"/>
                          <a:ea typeface="Calibri"/>
                          <a:cs typeface="Times New Roman"/>
                        </a:rPr>
                        <a:t>*Mean+S.E. in </a:t>
                      </a:r>
                      <a:r>
                        <a:rPr lang="en-US" sz="1400" b="1" dirty="0" smtClean="0">
                          <a:solidFill>
                            <a:srgbClr val="FFC000"/>
                          </a:solidFill>
                          <a:latin typeface="Times New Roman"/>
                          <a:ea typeface="Calibri"/>
                          <a:cs typeface="Times New Roman"/>
                        </a:rPr>
                        <a:t>mg/l</a:t>
                      </a:r>
                      <a:endParaRPr lang="en-US" sz="1400" b="1" dirty="0">
                        <a:solidFill>
                          <a:srgbClr val="FFC0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29">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0000FF"/>
                          </a:solidFill>
                          <a:latin typeface="Times New Roman"/>
                          <a:ea typeface="Calibri"/>
                          <a:cs typeface="Times New Roman"/>
                        </a:rPr>
                        <a:t>Garsullabasti</a:t>
                      </a:r>
                      <a:endParaRPr lang="en-US" sz="1400" b="1" dirty="0">
                        <a:solidFill>
                          <a:srgbClr val="0000FF"/>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FF"/>
                          </a:solidFill>
                          <a:latin typeface="Times New Roman"/>
                          <a:ea typeface="Calibri"/>
                          <a:cs typeface="Times New Roman"/>
                        </a:rPr>
                        <a:t>Jojotola</a:t>
                      </a:r>
                      <a:endParaRPr lang="en-US" sz="1400" b="1" dirty="0">
                        <a:solidFill>
                          <a:srgbClr val="0000FF"/>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68580" algn="ctr">
                        <a:lnSpc>
                          <a:spcPct val="115000"/>
                        </a:lnSpc>
                        <a:spcBef>
                          <a:spcPts val="0"/>
                        </a:spcBef>
                        <a:spcAft>
                          <a:spcPts val="0"/>
                        </a:spcAft>
                        <a:tabLst>
                          <a:tab pos="731520" algn="l"/>
                        </a:tabLst>
                      </a:pPr>
                      <a:r>
                        <a:rPr lang="en-US" sz="1400" b="1" dirty="0">
                          <a:solidFill>
                            <a:srgbClr val="0000FF"/>
                          </a:solidFill>
                          <a:latin typeface="Times New Roman"/>
                          <a:ea typeface="Calibri"/>
                          <a:cs typeface="Times New Roman"/>
                        </a:rPr>
                        <a:t>Murgatola</a:t>
                      </a:r>
                      <a:endParaRPr lang="en-US" sz="1400" b="1" dirty="0">
                        <a:solidFill>
                          <a:srgbClr val="0000FF"/>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FF"/>
                          </a:solidFill>
                          <a:latin typeface="Times New Roman"/>
                          <a:ea typeface="Calibri"/>
                          <a:cs typeface="Times New Roman"/>
                        </a:rPr>
                        <a:t>Potangabasti</a:t>
                      </a:r>
                      <a:endParaRPr lang="en-US" sz="1400" b="1" dirty="0">
                        <a:solidFill>
                          <a:srgbClr val="0000FF"/>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FF"/>
                          </a:solidFill>
                          <a:latin typeface="Times New Roman"/>
                          <a:ea typeface="Calibri"/>
                          <a:cs typeface="Times New Roman"/>
                        </a:rPr>
                        <a:t>Bihadbasti</a:t>
                      </a:r>
                      <a:endParaRPr lang="en-US" sz="1400" b="1" dirty="0">
                        <a:solidFill>
                          <a:srgbClr val="0000FF"/>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258">
                <a:tc rowSpan="5">
                  <a:txBody>
                    <a:bodyPr/>
                    <a:lstStyle/>
                    <a:p>
                      <a:pPr marL="0" marR="0">
                        <a:lnSpc>
                          <a:spcPct val="115000"/>
                        </a:lnSpc>
                        <a:spcBef>
                          <a:spcPts val="0"/>
                        </a:spcBef>
                        <a:spcAft>
                          <a:spcPts val="0"/>
                        </a:spcAft>
                      </a:pPr>
                      <a:endParaRPr lang="en-US" sz="1400" b="1" dirty="0">
                        <a:solidFill>
                          <a:schemeClr val="bg1"/>
                        </a:solidFill>
                        <a:latin typeface="Calibri"/>
                        <a:ea typeface="Calibri"/>
                        <a:cs typeface="Times New Roman"/>
                      </a:endParaRPr>
                    </a:p>
                    <a:p>
                      <a:pPr marL="0" marR="0">
                        <a:lnSpc>
                          <a:spcPct val="115000"/>
                        </a:lnSpc>
                        <a:spcBef>
                          <a:spcPts val="0"/>
                        </a:spcBef>
                        <a:spcAft>
                          <a:spcPts val="0"/>
                        </a:spcAft>
                      </a:pPr>
                      <a:r>
                        <a:rPr lang="en-US" sz="1400" b="1" dirty="0">
                          <a:solidFill>
                            <a:schemeClr val="bg1"/>
                          </a:solidFill>
                          <a:latin typeface="Times New Roman"/>
                          <a:ea typeface="Calibri"/>
                          <a:cs typeface="Times New Roman"/>
                        </a:rPr>
                        <a:t>Rainy</a:t>
                      </a:r>
                      <a:endParaRPr lang="en-US" sz="1400" b="1"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July11 &amp; 12</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2.14±0.7</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2.25±0.8</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2.45±0.7</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2.50±0.7</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2.17±0.7</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213">
                <a:tc vMerge="1">
                  <a:txBody>
                    <a:bodyPr/>
                    <a:lstStyle/>
                    <a:p>
                      <a:endParaRPr lang="en-US"/>
                    </a:p>
                  </a:txBody>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Aug 11&amp;12</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1.80±0.7</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1.90±0.6</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1.75±0.8</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1.95±0.8</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1.65±0.8</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213">
                <a:tc vMerge="1">
                  <a:txBody>
                    <a:bodyPr/>
                    <a:lstStyle/>
                    <a:p>
                      <a:endParaRPr lang="en-US"/>
                    </a:p>
                  </a:txBody>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Sept 11&amp;12</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1.84±0.6</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1.75±0.7</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1.92 ±0.6</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2.20±0.7</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1.95±0.5</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302">
                <a:tc vMerge="1">
                  <a:txBody>
                    <a:bodyPr/>
                    <a:lstStyle/>
                    <a:p>
                      <a:endParaRPr lang="en-US"/>
                    </a:p>
                  </a:txBody>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Oct 11 &amp; 12</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2.17±0.6</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1.93±0.6</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2.66 ±0.6</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2.10±0.7</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2.25±0.7</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213">
                <a:tc vMerge="1">
                  <a:txBody>
                    <a:bodyPr/>
                    <a:lstStyle/>
                    <a:p>
                      <a:endParaRPr lang="en-US"/>
                    </a:p>
                  </a:txBody>
                  <a:tcPr/>
                </a:tc>
                <a:tc>
                  <a:txBody>
                    <a:bodyPr/>
                    <a:lstStyle/>
                    <a:p>
                      <a:pPr marL="0" marR="0" algn="just">
                        <a:lnSpc>
                          <a:spcPct val="115000"/>
                        </a:lnSpc>
                        <a:spcBef>
                          <a:spcPts val="0"/>
                        </a:spcBef>
                        <a:spcAft>
                          <a:spcPts val="0"/>
                        </a:spcAft>
                      </a:pPr>
                      <a:r>
                        <a:rPr lang="en-US" sz="1400" b="1" dirty="0">
                          <a:solidFill>
                            <a:srgbClr val="FFFF00"/>
                          </a:solidFill>
                          <a:latin typeface="Times New Roman"/>
                          <a:ea typeface="Calibri"/>
                          <a:cs typeface="Times New Roman"/>
                        </a:rPr>
                        <a:t>AV:Values</a:t>
                      </a:r>
                      <a:endParaRPr lang="en-US" sz="1400" dirty="0">
                        <a:solidFill>
                          <a:srgbClr val="FFFF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solidFill>
                            <a:srgbClr val="FFFF00"/>
                          </a:solidFill>
                          <a:latin typeface="Times New Roman"/>
                          <a:ea typeface="Calibri"/>
                          <a:cs typeface="Times New Roman"/>
                        </a:rPr>
                        <a:t>1.99±0.8</a:t>
                      </a:r>
                      <a:endParaRPr lang="en-US" sz="1400" dirty="0">
                        <a:solidFill>
                          <a:srgbClr val="FFFF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solidFill>
                            <a:srgbClr val="FFFF00"/>
                          </a:solidFill>
                          <a:latin typeface="Times New Roman"/>
                          <a:ea typeface="Calibri"/>
                          <a:cs typeface="Times New Roman"/>
                        </a:rPr>
                        <a:t>1.95±0.7</a:t>
                      </a:r>
                      <a:endParaRPr lang="en-US" sz="1400" dirty="0">
                        <a:solidFill>
                          <a:srgbClr val="FFFF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solidFill>
                            <a:srgbClr val="FFFF00"/>
                          </a:solidFill>
                          <a:latin typeface="Times New Roman"/>
                          <a:ea typeface="Calibri"/>
                          <a:cs typeface="Times New Roman"/>
                        </a:rPr>
                        <a:t>2.19±0.6</a:t>
                      </a:r>
                      <a:endParaRPr lang="en-US" sz="1400" dirty="0">
                        <a:solidFill>
                          <a:srgbClr val="FFFF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solidFill>
                            <a:srgbClr val="FFFF00"/>
                          </a:solidFill>
                          <a:latin typeface="Times New Roman"/>
                          <a:ea typeface="Calibri"/>
                          <a:cs typeface="Times New Roman"/>
                        </a:rPr>
                        <a:t>2.18±0.7</a:t>
                      </a:r>
                      <a:endParaRPr lang="en-US" sz="1400" dirty="0">
                        <a:solidFill>
                          <a:srgbClr val="FFFF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solidFill>
                            <a:srgbClr val="FFFF00"/>
                          </a:solidFill>
                          <a:latin typeface="Times New Roman"/>
                          <a:ea typeface="Calibri"/>
                          <a:cs typeface="Times New Roman"/>
                        </a:rPr>
                        <a:t>1.98±0.7</a:t>
                      </a:r>
                      <a:endParaRPr lang="en-US" sz="1400" dirty="0">
                        <a:solidFill>
                          <a:srgbClr val="FFFF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213">
                <a:tc rowSpan="5">
                  <a:txBody>
                    <a:bodyPr/>
                    <a:lstStyle/>
                    <a:p>
                      <a:pPr marL="0" marR="0">
                        <a:lnSpc>
                          <a:spcPct val="115000"/>
                        </a:lnSpc>
                        <a:spcBef>
                          <a:spcPts val="0"/>
                        </a:spcBef>
                        <a:spcAft>
                          <a:spcPts val="0"/>
                        </a:spcAft>
                      </a:pPr>
                      <a:endParaRPr lang="en-US" sz="1400" b="1" dirty="0">
                        <a:solidFill>
                          <a:schemeClr val="bg1"/>
                        </a:solidFill>
                        <a:latin typeface="Calibri"/>
                        <a:ea typeface="Calibri"/>
                        <a:cs typeface="Times New Roman"/>
                      </a:endParaRPr>
                    </a:p>
                    <a:p>
                      <a:pPr marL="0" marR="0">
                        <a:lnSpc>
                          <a:spcPct val="115000"/>
                        </a:lnSpc>
                        <a:spcBef>
                          <a:spcPts val="0"/>
                        </a:spcBef>
                        <a:spcAft>
                          <a:spcPts val="0"/>
                        </a:spcAft>
                      </a:pPr>
                      <a:r>
                        <a:rPr lang="en-US" sz="1400" b="1" dirty="0">
                          <a:solidFill>
                            <a:schemeClr val="bg1"/>
                          </a:solidFill>
                          <a:latin typeface="Times New Roman"/>
                          <a:ea typeface="Calibri"/>
                          <a:cs typeface="Times New Roman"/>
                        </a:rPr>
                        <a:t>Winter</a:t>
                      </a:r>
                      <a:endParaRPr lang="en-US" sz="1400" b="1"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Nov 11&amp;12</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2.20±0.7</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2.80±0.8</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2.30±0.7</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2.90±0.8</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2.42±0.7</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213">
                <a:tc vMerge="1">
                  <a:txBody>
                    <a:bodyPr/>
                    <a:lstStyle/>
                    <a:p>
                      <a:endParaRPr lang="en-US"/>
                    </a:p>
                  </a:txBody>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Dec 11&amp;12</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1.98±0.7</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2.90±0.8</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2.76±0.8</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3.50±0.8</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2.65±0.7</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213">
                <a:tc vMerge="1">
                  <a:txBody>
                    <a:bodyPr/>
                    <a:lstStyle/>
                    <a:p>
                      <a:endParaRPr lang="en-US"/>
                    </a:p>
                  </a:txBody>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Jan 12&amp;13</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2.20±0.7</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3.16±0.9</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2.95±0.8</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3.90±0.9</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2.90±0.8</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213">
                <a:tc vMerge="1">
                  <a:txBody>
                    <a:bodyPr/>
                    <a:lstStyle/>
                    <a:p>
                      <a:endParaRPr lang="en-US"/>
                    </a:p>
                  </a:txBody>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Feb 12&amp;13</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2.42±0.7</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3.30±0.9</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3.51±0.9</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3.39±0.9</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3.35±0.9</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213">
                <a:tc vMerge="1">
                  <a:txBody>
                    <a:bodyPr/>
                    <a:lstStyle/>
                    <a:p>
                      <a:endParaRPr lang="en-US"/>
                    </a:p>
                  </a:txBody>
                  <a:tcPr/>
                </a:tc>
                <a:tc>
                  <a:txBody>
                    <a:bodyPr/>
                    <a:lstStyle/>
                    <a:p>
                      <a:pPr marL="0" marR="0" algn="just">
                        <a:lnSpc>
                          <a:spcPct val="115000"/>
                        </a:lnSpc>
                        <a:spcBef>
                          <a:spcPts val="0"/>
                        </a:spcBef>
                        <a:spcAft>
                          <a:spcPts val="0"/>
                        </a:spcAft>
                      </a:pPr>
                      <a:r>
                        <a:rPr lang="en-US" sz="1400" b="1" dirty="0">
                          <a:solidFill>
                            <a:srgbClr val="FFFF00"/>
                          </a:solidFill>
                          <a:latin typeface="Times New Roman"/>
                          <a:ea typeface="Calibri"/>
                          <a:cs typeface="Times New Roman"/>
                        </a:rPr>
                        <a:t>AV:Values</a:t>
                      </a:r>
                      <a:endParaRPr lang="en-US" sz="1400" dirty="0">
                        <a:solidFill>
                          <a:srgbClr val="FFFF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solidFill>
                            <a:srgbClr val="FFFF00"/>
                          </a:solidFill>
                          <a:latin typeface="Times New Roman"/>
                          <a:ea typeface="Calibri"/>
                          <a:cs typeface="Times New Roman"/>
                        </a:rPr>
                        <a:t>2.20±0.7</a:t>
                      </a:r>
                      <a:endParaRPr lang="en-US" sz="1400" dirty="0">
                        <a:solidFill>
                          <a:srgbClr val="FFFF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solidFill>
                            <a:srgbClr val="FFFF00"/>
                          </a:solidFill>
                          <a:latin typeface="Times New Roman"/>
                          <a:ea typeface="Calibri"/>
                          <a:cs typeface="Times New Roman"/>
                        </a:rPr>
                        <a:t>3.04±0.9</a:t>
                      </a:r>
                      <a:endParaRPr lang="en-US" sz="1400" dirty="0">
                        <a:solidFill>
                          <a:srgbClr val="FFFF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solidFill>
                            <a:srgbClr val="FFFF00"/>
                          </a:solidFill>
                          <a:latin typeface="Times New Roman"/>
                          <a:ea typeface="Calibri"/>
                          <a:cs typeface="Times New Roman"/>
                        </a:rPr>
                        <a:t>2.88±0.8</a:t>
                      </a:r>
                      <a:endParaRPr lang="en-US" sz="1400" dirty="0">
                        <a:solidFill>
                          <a:srgbClr val="FFFF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solidFill>
                            <a:srgbClr val="FFFF00"/>
                          </a:solidFill>
                          <a:latin typeface="Times New Roman"/>
                          <a:ea typeface="Calibri"/>
                          <a:cs typeface="Times New Roman"/>
                        </a:rPr>
                        <a:t>3.42±0.9</a:t>
                      </a:r>
                      <a:endParaRPr lang="en-US" sz="1400" dirty="0">
                        <a:solidFill>
                          <a:srgbClr val="FFFF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solidFill>
                            <a:srgbClr val="FFFF00"/>
                          </a:solidFill>
                          <a:latin typeface="Times New Roman"/>
                          <a:ea typeface="Calibri"/>
                          <a:cs typeface="Times New Roman"/>
                        </a:rPr>
                        <a:t>2.57±0.7</a:t>
                      </a:r>
                      <a:endParaRPr lang="en-US" sz="1400" dirty="0">
                        <a:solidFill>
                          <a:srgbClr val="FFFF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302">
                <a:tc rowSpan="5">
                  <a:txBody>
                    <a:bodyPr/>
                    <a:lstStyle/>
                    <a:p>
                      <a:pPr marL="0" marR="0">
                        <a:lnSpc>
                          <a:spcPct val="115000"/>
                        </a:lnSpc>
                        <a:spcBef>
                          <a:spcPts val="0"/>
                        </a:spcBef>
                        <a:spcAft>
                          <a:spcPts val="0"/>
                        </a:spcAft>
                      </a:pPr>
                      <a:endParaRPr lang="en-US" sz="1400" b="1" dirty="0">
                        <a:solidFill>
                          <a:schemeClr val="bg1"/>
                        </a:solidFill>
                        <a:latin typeface="Calibri"/>
                        <a:ea typeface="Calibri"/>
                        <a:cs typeface="Times New Roman"/>
                      </a:endParaRPr>
                    </a:p>
                    <a:p>
                      <a:pPr marL="0" marR="0" algn="l">
                        <a:lnSpc>
                          <a:spcPct val="115000"/>
                        </a:lnSpc>
                        <a:spcBef>
                          <a:spcPts val="0"/>
                        </a:spcBef>
                        <a:spcAft>
                          <a:spcPts val="0"/>
                        </a:spcAft>
                      </a:pPr>
                      <a:r>
                        <a:rPr lang="en-US" sz="1400" b="1" dirty="0">
                          <a:solidFill>
                            <a:schemeClr val="bg1"/>
                          </a:solidFill>
                          <a:latin typeface="Times New Roman"/>
                          <a:ea typeface="Calibri"/>
                          <a:cs typeface="Times New Roman"/>
                        </a:rPr>
                        <a:t>Summer</a:t>
                      </a:r>
                      <a:endParaRPr lang="en-US" sz="1400" b="1"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March12&amp;13</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2.55±0.7</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3.40±0.9</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3.42±0.8</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3.60±0.9</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3.54±0.8</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20">
                <a:tc vMerge="1">
                  <a:txBody>
                    <a:bodyPr/>
                    <a:lstStyle/>
                    <a:p>
                      <a:endParaRPr lang="en-US"/>
                    </a:p>
                  </a:txBody>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April 12&amp;13</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2.94±0.8</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3.65±0.9</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3.70±0.8</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3.85±0.9</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3.75±0.8</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213">
                <a:tc vMerge="1">
                  <a:txBody>
                    <a:bodyPr/>
                    <a:lstStyle/>
                    <a:p>
                      <a:endParaRPr lang="en-US"/>
                    </a:p>
                  </a:txBody>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May 12&amp;13</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3.02±0.7</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3.35±0.8</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2.75±0.7</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3.25±0.7</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3.30±0.7</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213">
                <a:tc vMerge="1">
                  <a:txBody>
                    <a:bodyPr/>
                    <a:lstStyle/>
                    <a:p>
                      <a:endParaRPr lang="en-US"/>
                    </a:p>
                  </a:txBody>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June 12&amp;13</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3.40±0.7</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a:solidFill>
                            <a:schemeClr val="bg1"/>
                          </a:solidFill>
                          <a:latin typeface="Times New Roman"/>
                          <a:ea typeface="Calibri"/>
                          <a:cs typeface="Times New Roman"/>
                        </a:rPr>
                        <a:t>4.90±0.9</a:t>
                      </a:r>
                      <a:endParaRPr lang="en-US" sz="14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4.53±0.9</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4.75±0.7</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dirty="0">
                          <a:solidFill>
                            <a:schemeClr val="bg1"/>
                          </a:solidFill>
                          <a:latin typeface="Times New Roman"/>
                          <a:ea typeface="Calibri"/>
                          <a:cs typeface="Times New Roman"/>
                        </a:rPr>
                        <a:t>3.92± 0.7</a:t>
                      </a:r>
                      <a:endParaRPr lang="en-US" sz="14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213">
                <a:tc vMerge="1">
                  <a:txBody>
                    <a:bodyPr/>
                    <a:lstStyle/>
                    <a:p>
                      <a:endParaRPr lang="en-US"/>
                    </a:p>
                  </a:txBody>
                  <a:tcPr/>
                </a:tc>
                <a:tc>
                  <a:txBody>
                    <a:bodyPr/>
                    <a:lstStyle/>
                    <a:p>
                      <a:pPr marL="0" marR="0" algn="just">
                        <a:lnSpc>
                          <a:spcPct val="115000"/>
                        </a:lnSpc>
                        <a:spcBef>
                          <a:spcPts val="0"/>
                        </a:spcBef>
                        <a:spcAft>
                          <a:spcPts val="0"/>
                        </a:spcAft>
                      </a:pPr>
                      <a:r>
                        <a:rPr lang="en-US" sz="1400" b="1" dirty="0">
                          <a:solidFill>
                            <a:srgbClr val="FFFF00"/>
                          </a:solidFill>
                          <a:latin typeface="Times New Roman"/>
                          <a:ea typeface="Calibri"/>
                          <a:cs typeface="Times New Roman"/>
                        </a:rPr>
                        <a:t>AV:Values</a:t>
                      </a:r>
                      <a:endParaRPr lang="en-US" sz="1400" dirty="0">
                        <a:solidFill>
                          <a:srgbClr val="FFFF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solidFill>
                            <a:srgbClr val="FFFF00"/>
                          </a:solidFill>
                          <a:latin typeface="Times New Roman"/>
                          <a:ea typeface="Calibri"/>
                          <a:cs typeface="Times New Roman"/>
                        </a:rPr>
                        <a:t>2.98±0.7</a:t>
                      </a:r>
                      <a:endParaRPr lang="en-US" sz="1400" dirty="0">
                        <a:solidFill>
                          <a:srgbClr val="FFFF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solidFill>
                            <a:srgbClr val="FFFF00"/>
                          </a:solidFill>
                          <a:latin typeface="Times New Roman"/>
                          <a:ea typeface="Calibri"/>
                          <a:cs typeface="Times New Roman"/>
                        </a:rPr>
                        <a:t>3.82±0.9</a:t>
                      </a:r>
                      <a:endParaRPr lang="en-US" sz="1400" dirty="0">
                        <a:solidFill>
                          <a:srgbClr val="FFFF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solidFill>
                            <a:srgbClr val="FFFF00"/>
                          </a:solidFill>
                          <a:latin typeface="Times New Roman"/>
                          <a:ea typeface="Calibri"/>
                          <a:cs typeface="Times New Roman"/>
                        </a:rPr>
                        <a:t>3.85±0.9</a:t>
                      </a:r>
                      <a:endParaRPr lang="en-US" sz="1400" dirty="0">
                        <a:solidFill>
                          <a:srgbClr val="FFFF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solidFill>
                            <a:srgbClr val="FFFF00"/>
                          </a:solidFill>
                          <a:latin typeface="Times New Roman"/>
                          <a:ea typeface="Calibri"/>
                          <a:cs typeface="Times New Roman"/>
                        </a:rPr>
                        <a:t>3.86±0.8</a:t>
                      </a:r>
                      <a:endParaRPr lang="en-US" sz="1400" dirty="0">
                        <a:solidFill>
                          <a:srgbClr val="FFFF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400" b="1" dirty="0">
                          <a:solidFill>
                            <a:srgbClr val="FFFF00"/>
                          </a:solidFill>
                          <a:latin typeface="Times New Roman"/>
                          <a:ea typeface="Calibri"/>
                          <a:cs typeface="Times New Roman"/>
                        </a:rPr>
                        <a:t>3.60±0.8</a:t>
                      </a:r>
                      <a:endParaRPr lang="en-US" sz="1400" dirty="0">
                        <a:solidFill>
                          <a:srgbClr val="FFFF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33" name="Rectangle 1"/>
          <p:cNvSpPr>
            <a:spLocks noChangeArrowheads="1"/>
          </p:cNvSpPr>
          <p:nvPr/>
        </p:nvSpPr>
        <p:spPr bwMode="auto">
          <a:xfrm>
            <a:off x="0" y="1447800"/>
            <a:ext cx="9056775"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31838" algn="l"/>
              </a:tabLst>
            </a:pPr>
            <a:r>
              <a:rPr kumimoji="0" lang="en-US" sz="20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Table-2: </a:t>
            </a:r>
            <a:r>
              <a:rPr lang="en-US" sz="2000" b="1" dirty="0" smtClean="0">
                <a:solidFill>
                  <a:schemeClr val="tx2">
                    <a:lumMod val="75000"/>
                  </a:schemeClr>
                </a:solidFill>
                <a:latin typeface="Times New Roman" pitchFamily="18" charset="0"/>
                <a:ea typeface="Calibri" pitchFamily="34" charset="0"/>
                <a:cs typeface="Times New Roman" pitchFamily="18" charset="0"/>
              </a:rPr>
              <a:t>S</a:t>
            </a:r>
            <a:r>
              <a:rPr kumimoji="0" lang="en-US" sz="20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easonal variations of fluoride content in ground water of the study area</a:t>
            </a:r>
            <a:endParaRPr kumimoji="0" lang="en-US" sz="20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
        <p:nvSpPr>
          <p:cNvPr id="4" name="TextBox 3"/>
          <p:cNvSpPr txBox="1"/>
          <p:nvPr/>
        </p:nvSpPr>
        <p:spPr>
          <a:xfrm>
            <a:off x="1524000" y="6096000"/>
            <a:ext cx="3200400" cy="338554"/>
          </a:xfrm>
          <a:prstGeom prst="rect">
            <a:avLst/>
          </a:prstGeom>
          <a:noFill/>
        </p:spPr>
        <p:txBody>
          <a:bodyPr wrap="square" rtlCol="0">
            <a:spAutoFit/>
          </a:bodyPr>
          <a:lstStyle/>
          <a:p>
            <a:r>
              <a:rPr lang="en-US" sz="1600" dirty="0" smtClean="0">
                <a:solidFill>
                  <a:srgbClr val="0000FF"/>
                </a:solidFill>
              </a:rPr>
              <a:t>* 10 Samples</a:t>
            </a:r>
            <a:endParaRPr lang="en-US" sz="1600" dirty="0">
              <a:solidFill>
                <a:srgbClr val="0000FF"/>
              </a:solidFill>
            </a:endParaRPr>
          </a:p>
        </p:txBody>
      </p:sp>
      <p:sp>
        <p:nvSpPr>
          <p:cNvPr id="5" name="TextBox 4"/>
          <p:cNvSpPr txBox="1"/>
          <p:nvPr/>
        </p:nvSpPr>
        <p:spPr>
          <a:xfrm>
            <a:off x="0" y="1066800"/>
            <a:ext cx="3048000" cy="830997"/>
          </a:xfrm>
          <a:prstGeom prst="rect">
            <a:avLst/>
          </a:prstGeom>
          <a:noFill/>
        </p:spPr>
        <p:txBody>
          <a:bodyPr wrap="square" rtlCol="0">
            <a:spAutoFit/>
          </a:bodyPr>
          <a:lstStyle/>
          <a:p>
            <a:r>
              <a:rPr lang="en-US" sz="2400" b="1" dirty="0" smtClean="0">
                <a:solidFill>
                  <a:srgbClr val="C00000"/>
                </a:solidFill>
              </a:rPr>
              <a:t>Result:</a:t>
            </a:r>
          </a:p>
          <a:p>
            <a:endParaRPr lang="en-US" sz="2400" b="1" dirty="0">
              <a:solidFill>
                <a:srgbClr val="C00000"/>
              </a:solidFill>
            </a:endParaRPr>
          </a:p>
        </p:txBody>
      </p:sp>
      <p:cxnSp>
        <p:nvCxnSpPr>
          <p:cNvPr id="7" name="Straight Connector 6"/>
          <p:cNvCxnSpPr/>
          <p:nvPr/>
        </p:nvCxnSpPr>
        <p:spPr>
          <a:xfrm>
            <a:off x="0" y="1066800"/>
            <a:ext cx="9144000" cy="1588"/>
          </a:xfrm>
          <a:prstGeom prst="line">
            <a:avLst/>
          </a:prstGeom>
        </p:spPr>
        <p:style>
          <a:lnRef idx="3">
            <a:schemeClr val="dk1"/>
          </a:lnRef>
          <a:fillRef idx="0">
            <a:schemeClr val="dk1"/>
          </a:fillRef>
          <a:effectRef idx="2">
            <a:schemeClr val="dk1"/>
          </a:effectRef>
          <a:fontRef idx="minor">
            <a:schemeClr val="tx1"/>
          </a:fontRef>
        </p:style>
      </p:cxnSp>
      <p:sp>
        <p:nvSpPr>
          <p:cNvPr id="8" name="Rectangle 7"/>
          <p:cNvSpPr/>
          <p:nvPr/>
        </p:nvSpPr>
        <p:spPr>
          <a:xfrm>
            <a:off x="0" y="268069"/>
            <a:ext cx="9144000" cy="646331"/>
          </a:xfrm>
          <a:prstGeom prst="rect">
            <a:avLst/>
          </a:prstGeom>
        </p:spPr>
        <p:txBody>
          <a:bodyPr wrap="square">
            <a:spAutoFit/>
          </a:bodyPr>
          <a:lstStyle/>
          <a:p>
            <a:pPr algn="ctr"/>
            <a:r>
              <a:rPr lang="en-IN" dirty="0" smtClean="0">
                <a:solidFill>
                  <a:srgbClr val="002060"/>
                </a:solidFill>
                <a:latin typeface="Arial Black" pitchFamily="34" charset="0"/>
              </a:rPr>
              <a:t>3</a:t>
            </a:r>
            <a:r>
              <a:rPr lang="en-IN" baseline="30000" dirty="0" smtClean="0">
                <a:solidFill>
                  <a:srgbClr val="002060"/>
                </a:solidFill>
                <a:latin typeface="Arial Black" pitchFamily="34" charset="0"/>
              </a:rPr>
              <a:t>rd</a:t>
            </a:r>
            <a:r>
              <a:rPr lang="en-IN" dirty="0" smtClean="0">
                <a:solidFill>
                  <a:srgbClr val="002060"/>
                </a:solidFill>
                <a:latin typeface="Arial Black" pitchFamily="34" charset="0"/>
              </a:rPr>
              <a:t> Seminar on Hydrology and meteorology, Sept. 15-16,  2014, HICC, Hyderabad.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905000"/>
          <a:ext cx="9143999" cy="4728241"/>
        </p:xfrm>
        <a:graphic>
          <a:graphicData uri="http://schemas.openxmlformats.org/drawingml/2006/table">
            <a:tbl>
              <a:tblPr/>
              <a:tblGrid>
                <a:gridCol w="787453"/>
                <a:gridCol w="1216972"/>
                <a:gridCol w="1216972"/>
                <a:gridCol w="1145386"/>
                <a:gridCol w="1145386"/>
                <a:gridCol w="930625"/>
                <a:gridCol w="897221"/>
                <a:gridCol w="901992"/>
                <a:gridCol w="901992"/>
              </a:tblGrid>
              <a:tr h="387889">
                <a:tc rowSpan="2">
                  <a:txBody>
                    <a:bodyPr/>
                    <a:lstStyle/>
                    <a:p>
                      <a:pPr marL="0" marR="0" algn="ctr">
                        <a:lnSpc>
                          <a:spcPct val="115000"/>
                        </a:lnSpc>
                        <a:spcBef>
                          <a:spcPts val="0"/>
                        </a:spcBef>
                        <a:spcAft>
                          <a:spcPts val="0"/>
                        </a:spcAft>
                      </a:pPr>
                      <a:endParaRPr lang="en-US" sz="1600" dirty="0">
                        <a:latin typeface="Times New Roman"/>
                        <a:ea typeface="Calibri"/>
                        <a:cs typeface="Times New Roman"/>
                      </a:endParaRPr>
                    </a:p>
                    <a:p>
                      <a:pPr marL="0" marR="0" algn="ctr">
                        <a:lnSpc>
                          <a:spcPct val="115000"/>
                        </a:lnSpc>
                        <a:spcBef>
                          <a:spcPts val="0"/>
                        </a:spcBef>
                        <a:spcAft>
                          <a:spcPts val="0"/>
                        </a:spcAft>
                      </a:pPr>
                      <a:r>
                        <a:rPr lang="en-US" sz="1600" b="1" dirty="0">
                          <a:solidFill>
                            <a:srgbClr val="C00000"/>
                          </a:solidFill>
                          <a:latin typeface="Times New Roman"/>
                          <a:ea typeface="Calibri"/>
                          <a:cs typeface="Times New Roman"/>
                        </a:rPr>
                        <a:t>Sl. No</a:t>
                      </a:r>
                      <a:r>
                        <a:rPr lang="en-US" sz="1600" dirty="0">
                          <a:latin typeface="Times New Roman"/>
                          <a:ea typeface="Calibri"/>
                          <a:cs typeface="Times New Roman"/>
                        </a:rPr>
                        <a:t>.</a:t>
                      </a:r>
                      <a:endParaRPr lang="en-US" sz="1600" dirty="0">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endParaRPr lang="en-US" sz="1600" dirty="0">
                        <a:latin typeface="Times New Roman"/>
                        <a:ea typeface="Calibri"/>
                        <a:cs typeface="Times New Roman"/>
                      </a:endParaRPr>
                    </a:p>
                    <a:p>
                      <a:pPr marL="0" marR="0" algn="ctr">
                        <a:lnSpc>
                          <a:spcPct val="115000"/>
                        </a:lnSpc>
                        <a:spcBef>
                          <a:spcPts val="0"/>
                        </a:spcBef>
                        <a:spcAft>
                          <a:spcPts val="0"/>
                        </a:spcAft>
                      </a:pPr>
                      <a:r>
                        <a:rPr lang="en-US" sz="1600" b="1" dirty="0">
                          <a:solidFill>
                            <a:srgbClr val="FFFF00"/>
                          </a:solidFill>
                          <a:latin typeface="Times New Roman"/>
                          <a:ea typeface="Calibri"/>
                          <a:cs typeface="Times New Roman"/>
                        </a:rPr>
                        <a:t>Villages</a:t>
                      </a:r>
                      <a:endParaRPr lang="en-US" sz="1600" b="1" dirty="0">
                        <a:solidFill>
                          <a:srgbClr val="FFFF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600" b="1" dirty="0">
                          <a:solidFill>
                            <a:srgbClr val="FFFF00"/>
                          </a:solidFill>
                          <a:latin typeface="Times New Roman"/>
                          <a:ea typeface="Calibri"/>
                          <a:cs typeface="Times New Roman"/>
                        </a:rPr>
                        <a:t>Number of cases </a:t>
                      </a:r>
                      <a:endParaRPr lang="en-US" sz="1600" b="1" dirty="0">
                        <a:solidFill>
                          <a:srgbClr val="FFFF00"/>
                        </a:solidFill>
                        <a:latin typeface="Calibri"/>
                        <a:ea typeface="Calibri"/>
                        <a:cs typeface="Times New Roman"/>
                      </a:endParaRPr>
                    </a:p>
                    <a:p>
                      <a:pPr marL="0" marR="0" algn="ctr">
                        <a:lnSpc>
                          <a:spcPct val="115000"/>
                        </a:lnSpc>
                        <a:spcBef>
                          <a:spcPts val="0"/>
                        </a:spcBef>
                        <a:spcAft>
                          <a:spcPts val="0"/>
                        </a:spcAft>
                      </a:pPr>
                      <a:r>
                        <a:rPr lang="en-US" sz="1600" b="1" dirty="0">
                          <a:solidFill>
                            <a:srgbClr val="FFFF00"/>
                          </a:solidFill>
                          <a:latin typeface="Times New Roman"/>
                          <a:ea typeface="Calibri"/>
                          <a:cs typeface="Times New Roman"/>
                        </a:rPr>
                        <a:t>(06-14 yrs)</a:t>
                      </a:r>
                      <a:endParaRPr lang="en-US" sz="1600" b="1" dirty="0">
                        <a:solidFill>
                          <a:srgbClr val="FFFF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lnSpc>
                          <a:spcPct val="115000"/>
                        </a:lnSpc>
                        <a:spcBef>
                          <a:spcPts val="0"/>
                        </a:spcBef>
                        <a:spcAft>
                          <a:spcPts val="0"/>
                        </a:spcAft>
                      </a:pPr>
                      <a:r>
                        <a:rPr lang="en-US" sz="1600" b="1" dirty="0">
                          <a:solidFill>
                            <a:srgbClr val="FFFF00"/>
                          </a:solidFill>
                          <a:latin typeface="Times New Roman"/>
                          <a:ea typeface="Calibri"/>
                          <a:cs typeface="Times New Roman"/>
                        </a:rPr>
                        <a:t>Dean’s Index</a:t>
                      </a:r>
                      <a:endParaRPr lang="en-US" sz="1600" b="1" dirty="0">
                        <a:solidFill>
                          <a:srgbClr val="FFFF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69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C00000"/>
                          </a:solidFill>
                          <a:latin typeface="Calibri"/>
                          <a:ea typeface="Calibri"/>
                          <a:cs typeface="Times New Roman"/>
                        </a:rPr>
                        <a:t>Normal</a:t>
                      </a:r>
                      <a:endParaRPr lang="en-US" sz="1600" dirty="0" smtClean="0">
                        <a:solidFill>
                          <a:srgbClr val="C00000"/>
                        </a:solidFill>
                        <a:latin typeface="Calibri"/>
                        <a:ea typeface="Calibri"/>
                        <a:cs typeface="Times New Roman"/>
                      </a:endParaRPr>
                    </a:p>
                    <a:p>
                      <a:pPr marL="0" marR="0" algn="ctr">
                        <a:lnSpc>
                          <a:spcPct val="115000"/>
                        </a:lnSpc>
                        <a:spcBef>
                          <a:spcPts val="0"/>
                        </a:spcBef>
                        <a:spcAft>
                          <a:spcPts val="0"/>
                        </a:spcAft>
                      </a:pPr>
                      <a:endParaRPr lang="en-US" sz="1600" dirty="0">
                        <a:solidFill>
                          <a:srgbClr val="C000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solidFill>
                            <a:srgbClr val="C00000"/>
                          </a:solidFill>
                          <a:latin typeface="Calibri"/>
                          <a:ea typeface="Calibri"/>
                          <a:cs typeface="Times New Roman"/>
                        </a:rPr>
                        <a:t>Questiona-ble</a:t>
                      </a:r>
                      <a:endParaRPr lang="en-US" sz="1600" dirty="0">
                        <a:solidFill>
                          <a:srgbClr val="C000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C00000"/>
                          </a:solidFill>
                          <a:latin typeface="Calibri"/>
                          <a:ea typeface="Calibri"/>
                          <a:cs typeface="Times New Roman"/>
                        </a:rPr>
                        <a:t>Very mild</a:t>
                      </a:r>
                      <a:endParaRPr lang="en-US" sz="1600" dirty="0">
                        <a:solidFill>
                          <a:srgbClr val="C000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C00000"/>
                          </a:solidFill>
                          <a:latin typeface="Calibri"/>
                          <a:ea typeface="Calibri"/>
                          <a:cs typeface="Times New Roman"/>
                        </a:rPr>
                        <a:t>Mild</a:t>
                      </a:r>
                      <a:endParaRPr lang="en-US" sz="1600" dirty="0">
                        <a:solidFill>
                          <a:srgbClr val="C000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smtClean="0">
                          <a:solidFill>
                            <a:srgbClr val="C00000"/>
                          </a:solidFill>
                          <a:latin typeface="Calibri"/>
                          <a:ea typeface="Calibri"/>
                          <a:cs typeface="Times New Roman"/>
                        </a:rPr>
                        <a:t>Modera-te</a:t>
                      </a:r>
                      <a:endParaRPr lang="en-US" sz="1600" dirty="0">
                        <a:solidFill>
                          <a:srgbClr val="C000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C00000"/>
                          </a:solidFill>
                          <a:latin typeface="Calibri"/>
                          <a:ea typeface="Calibri"/>
                          <a:cs typeface="Times New Roman"/>
                        </a:rPr>
                        <a:t>Severe</a:t>
                      </a:r>
                      <a:endParaRPr lang="en-US" sz="1600" dirty="0">
                        <a:solidFill>
                          <a:srgbClr val="C00000"/>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660">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01.</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73025">
                        <a:lnSpc>
                          <a:spcPct val="115000"/>
                        </a:lnSpc>
                        <a:spcBef>
                          <a:spcPts val="0"/>
                        </a:spcBef>
                        <a:spcAft>
                          <a:spcPts val="0"/>
                        </a:spcAft>
                      </a:pPr>
                      <a:r>
                        <a:rPr lang="en-US" sz="1600" dirty="0">
                          <a:solidFill>
                            <a:schemeClr val="bg1"/>
                          </a:solidFill>
                          <a:latin typeface="Times New Roman"/>
                          <a:ea typeface="Calibri"/>
                          <a:cs typeface="Times New Roman"/>
                        </a:rPr>
                        <a:t> Garsullabasti</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145</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16.67%</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18.42%</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21.05%</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19.30%</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11.40%</a:t>
                      </a:r>
                      <a:endParaRPr lang="en-US" sz="16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13.16%</a:t>
                      </a:r>
                      <a:endParaRPr lang="en-US" sz="16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440">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02.</a:t>
                      </a:r>
                      <a:endParaRPr lang="en-US" sz="16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chemeClr val="bg1"/>
                          </a:solidFill>
                          <a:latin typeface="Times New Roman"/>
                          <a:ea typeface="Calibri"/>
                          <a:cs typeface="Times New Roman"/>
                        </a:rPr>
                        <a:t> Jojotola</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84</a:t>
                      </a:r>
                      <a:endParaRPr lang="en-US" sz="16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28.58%</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11.90%</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8.34%</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25%</a:t>
                      </a:r>
                      <a:endParaRPr lang="en-US" sz="16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19.04%</a:t>
                      </a:r>
                      <a:endParaRPr lang="en-US" sz="16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7.14%</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660">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03.</a:t>
                      </a:r>
                      <a:endParaRPr lang="en-US" sz="16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chemeClr val="bg1"/>
                          </a:solidFill>
                          <a:latin typeface="Times New Roman"/>
                          <a:ea typeface="Calibri"/>
                          <a:cs typeface="Times New Roman"/>
                        </a:rPr>
                        <a:t> Murgatola</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88</a:t>
                      </a:r>
                      <a:endParaRPr lang="en-US" sz="16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30.69%</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12.50%</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10.22%</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25%</a:t>
                      </a:r>
                      <a:endParaRPr lang="en-US" sz="16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14.78%</a:t>
                      </a:r>
                      <a:endParaRPr lang="en-US" sz="16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6.81%</a:t>
                      </a:r>
                      <a:endParaRPr lang="en-US" sz="16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660">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04.</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chemeClr val="bg1"/>
                          </a:solidFill>
                          <a:latin typeface="Times New Roman"/>
                          <a:ea typeface="Calibri"/>
                          <a:cs typeface="Times New Roman"/>
                        </a:rPr>
                        <a:t> Potangabasti</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155</a:t>
                      </a:r>
                      <a:endParaRPr lang="en-US" sz="16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18.18%</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19.48%</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7.79%</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23.38%</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20.78%</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10.39%</a:t>
                      </a:r>
                      <a:endParaRPr lang="en-US" sz="16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660">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05.</a:t>
                      </a:r>
                      <a:endParaRPr lang="en-US" sz="16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chemeClr val="bg1"/>
                          </a:solidFill>
                          <a:latin typeface="Times New Roman"/>
                          <a:ea typeface="Calibri"/>
                          <a:cs typeface="Times New Roman"/>
                        </a:rPr>
                        <a:t> Bihadbasti</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95</a:t>
                      </a:r>
                      <a:endParaRPr lang="en-US" sz="16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20.64%</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11.11%</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14.28%</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28.58%</a:t>
                      </a:r>
                      <a:endParaRPr lang="en-US" sz="16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19.08%</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6.35%</a:t>
                      </a:r>
                      <a:endParaRPr lang="en-US" sz="16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440">
                <a:tc gridSpan="3">
                  <a:txBody>
                    <a:bodyPr/>
                    <a:lstStyle/>
                    <a:p>
                      <a:pPr marL="0" marR="0">
                        <a:lnSpc>
                          <a:spcPct val="115000"/>
                        </a:lnSpc>
                        <a:spcBef>
                          <a:spcPts val="0"/>
                        </a:spcBef>
                        <a:spcAft>
                          <a:spcPts val="0"/>
                        </a:spcAft>
                      </a:pPr>
                      <a:r>
                        <a:rPr lang="en-US" sz="1600" dirty="0">
                          <a:solidFill>
                            <a:schemeClr val="bg1"/>
                          </a:solidFill>
                          <a:latin typeface="Times New Roman"/>
                          <a:ea typeface="Calibri"/>
                          <a:cs typeface="Times New Roman"/>
                        </a:rPr>
                        <a:t>Total Percentage of F– affected teeth</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22.78%</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15.02%</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12.91%</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23.70%</a:t>
                      </a:r>
                      <a:endParaRPr lang="en-US" sz="16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16.44 %</a:t>
                      </a:r>
                      <a:endParaRPr lang="en-US" sz="160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9.15 %</a:t>
                      </a:r>
                      <a:endParaRPr lang="en-US" sz="1600" dirty="0">
                        <a:solidFill>
                          <a:schemeClr val="bg1"/>
                        </a:solidFill>
                        <a:latin typeface="Calibri"/>
                        <a:ea typeface="Calibri"/>
                        <a:cs typeface="Times New Roman"/>
                      </a:endParaRPr>
                    </a:p>
                  </a:txBody>
                  <a:tcPr marL="61906" marR="6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457" name="Rectangle 1"/>
          <p:cNvSpPr>
            <a:spLocks noChangeArrowheads="1"/>
          </p:cNvSpPr>
          <p:nvPr/>
        </p:nvSpPr>
        <p:spPr bwMode="auto">
          <a:xfrm>
            <a:off x="0" y="106680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Table-3: Showing the percentage occurrence of fluoride - affected teeth of children as per Dean</a:t>
            </a:r>
            <a:r>
              <a:rPr kumimoji="0" lang="en-US" sz="20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en-US"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s Index</a:t>
            </a:r>
            <a:endParaRPr kumimoji="0" lang="en-US" sz="20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2060"/>
              </a:solidFill>
              <a:effectLst/>
              <a:latin typeface="Arial" pitchFamily="34" charset="0"/>
              <a:cs typeface="Arial" pitchFamily="34" charset="0"/>
            </a:endParaRPr>
          </a:p>
        </p:txBody>
      </p:sp>
      <p:cxnSp>
        <p:nvCxnSpPr>
          <p:cNvPr id="5" name="Straight Connector 4"/>
          <p:cNvCxnSpPr/>
          <p:nvPr/>
        </p:nvCxnSpPr>
        <p:spPr>
          <a:xfrm>
            <a:off x="0" y="990600"/>
            <a:ext cx="9144000" cy="1588"/>
          </a:xfrm>
          <a:prstGeom prst="line">
            <a:avLst/>
          </a:prstGeom>
        </p:spPr>
        <p:style>
          <a:lnRef idx="3">
            <a:schemeClr val="dk1"/>
          </a:lnRef>
          <a:fillRef idx="0">
            <a:schemeClr val="dk1"/>
          </a:fillRef>
          <a:effectRef idx="2">
            <a:schemeClr val="dk1"/>
          </a:effectRef>
          <a:fontRef idx="minor">
            <a:schemeClr val="tx1"/>
          </a:fontRef>
        </p:style>
      </p:cxnSp>
      <p:sp>
        <p:nvSpPr>
          <p:cNvPr id="6" name="Rectangle 5"/>
          <p:cNvSpPr/>
          <p:nvPr/>
        </p:nvSpPr>
        <p:spPr>
          <a:xfrm>
            <a:off x="0" y="304800"/>
            <a:ext cx="9144000" cy="646331"/>
          </a:xfrm>
          <a:prstGeom prst="rect">
            <a:avLst/>
          </a:prstGeom>
        </p:spPr>
        <p:txBody>
          <a:bodyPr wrap="square">
            <a:spAutoFit/>
          </a:bodyPr>
          <a:lstStyle/>
          <a:p>
            <a:pPr algn="ctr"/>
            <a:r>
              <a:rPr lang="en-IN" dirty="0" smtClean="0">
                <a:solidFill>
                  <a:srgbClr val="002060"/>
                </a:solidFill>
                <a:latin typeface="Arial Black" pitchFamily="34" charset="0"/>
              </a:rPr>
              <a:t>3</a:t>
            </a:r>
            <a:r>
              <a:rPr lang="en-IN" baseline="30000" dirty="0" smtClean="0">
                <a:solidFill>
                  <a:srgbClr val="002060"/>
                </a:solidFill>
                <a:latin typeface="Arial Black" pitchFamily="34" charset="0"/>
              </a:rPr>
              <a:t>rd</a:t>
            </a:r>
            <a:r>
              <a:rPr lang="en-IN" dirty="0" smtClean="0">
                <a:solidFill>
                  <a:srgbClr val="002060"/>
                </a:solidFill>
                <a:latin typeface="Arial Black" pitchFamily="34" charset="0"/>
              </a:rPr>
              <a:t> Seminar on Hydrology and meteorology, Sept. 15-16,  2014, HICC, Hyderabad.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 y="1828800"/>
          <a:ext cx="9144003" cy="4890243"/>
        </p:xfrm>
        <a:graphic>
          <a:graphicData uri="http://schemas.openxmlformats.org/drawingml/2006/table">
            <a:tbl>
              <a:tblPr/>
              <a:tblGrid>
                <a:gridCol w="1006944"/>
                <a:gridCol w="1150791"/>
                <a:gridCol w="935020"/>
                <a:gridCol w="1006944"/>
                <a:gridCol w="1006944"/>
                <a:gridCol w="935020"/>
                <a:gridCol w="1078866"/>
                <a:gridCol w="1078866"/>
                <a:gridCol w="944608"/>
              </a:tblGrid>
              <a:tr h="275935">
                <a:tc rowSpan="2">
                  <a:txBody>
                    <a:bodyPr/>
                    <a:lstStyle/>
                    <a:p>
                      <a:pPr marL="0" marR="0" algn="ctr">
                        <a:lnSpc>
                          <a:spcPct val="115000"/>
                        </a:lnSpc>
                        <a:spcBef>
                          <a:spcPts val="0"/>
                        </a:spcBef>
                        <a:spcAft>
                          <a:spcPts val="0"/>
                        </a:spcAft>
                      </a:pPr>
                      <a:endParaRPr lang="en-US" sz="1600" dirty="0">
                        <a:latin typeface="Times New Roman"/>
                        <a:ea typeface="Calibri"/>
                        <a:cs typeface="Times New Roman"/>
                      </a:endParaRPr>
                    </a:p>
                    <a:p>
                      <a:pPr marL="0" marR="0" algn="ctr">
                        <a:lnSpc>
                          <a:spcPct val="115000"/>
                        </a:lnSpc>
                        <a:spcBef>
                          <a:spcPts val="0"/>
                        </a:spcBef>
                        <a:spcAft>
                          <a:spcPts val="0"/>
                        </a:spcAft>
                      </a:pPr>
                      <a:r>
                        <a:rPr lang="en-US" sz="1600" b="1" dirty="0">
                          <a:solidFill>
                            <a:srgbClr val="002060"/>
                          </a:solidFill>
                          <a:latin typeface="Times New Roman"/>
                          <a:ea typeface="Calibri"/>
                          <a:cs typeface="Times New Roman"/>
                        </a:rPr>
                        <a:t>Sl. No.</a:t>
                      </a:r>
                      <a:endParaRPr lang="en-US" sz="1600" b="1" dirty="0">
                        <a:solidFill>
                          <a:srgbClr val="002060"/>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endParaRPr lang="en-US" sz="1600" dirty="0">
                        <a:latin typeface="Times New Roman"/>
                        <a:ea typeface="Calibri"/>
                        <a:cs typeface="Times New Roman"/>
                      </a:endParaRPr>
                    </a:p>
                    <a:p>
                      <a:pPr marL="0" marR="0" algn="ctr">
                        <a:lnSpc>
                          <a:spcPct val="115000"/>
                        </a:lnSpc>
                        <a:spcBef>
                          <a:spcPts val="0"/>
                        </a:spcBef>
                        <a:spcAft>
                          <a:spcPts val="0"/>
                        </a:spcAft>
                      </a:pPr>
                      <a:r>
                        <a:rPr lang="en-US" sz="1600" b="1" dirty="0">
                          <a:solidFill>
                            <a:srgbClr val="002060"/>
                          </a:solidFill>
                          <a:latin typeface="Times New Roman"/>
                          <a:ea typeface="Calibri"/>
                          <a:cs typeface="Times New Roman"/>
                        </a:rPr>
                        <a:t>Villages</a:t>
                      </a:r>
                      <a:endParaRPr lang="en-US" sz="1600" b="1" dirty="0">
                        <a:solidFill>
                          <a:srgbClr val="002060"/>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600" b="1" dirty="0" smtClean="0">
                          <a:solidFill>
                            <a:srgbClr val="002060"/>
                          </a:solidFill>
                          <a:latin typeface="Times New Roman"/>
                          <a:ea typeface="Calibri"/>
                          <a:cs typeface="Times New Roman"/>
                        </a:rPr>
                        <a:t>Number of cases </a:t>
                      </a:r>
                      <a:endParaRPr lang="en-US" sz="1600" b="1" dirty="0" smtClean="0">
                        <a:solidFill>
                          <a:srgbClr val="002060"/>
                        </a:solidFill>
                        <a:latin typeface="Calibri"/>
                        <a:ea typeface="Calibri"/>
                        <a:cs typeface="Times New Roman"/>
                      </a:endParaRPr>
                    </a:p>
                    <a:p>
                      <a:pPr marL="0" marR="0">
                        <a:lnSpc>
                          <a:spcPct val="115000"/>
                        </a:lnSpc>
                        <a:spcBef>
                          <a:spcPts val="0"/>
                        </a:spcBef>
                        <a:spcAft>
                          <a:spcPts val="0"/>
                        </a:spcAft>
                      </a:pPr>
                      <a:r>
                        <a:rPr lang="en-US" sz="1600" b="1" dirty="0" smtClean="0">
                          <a:solidFill>
                            <a:srgbClr val="002060"/>
                          </a:solidFill>
                          <a:latin typeface="Times New Roman"/>
                          <a:ea typeface="Calibri"/>
                          <a:cs typeface="Times New Roman"/>
                        </a:rPr>
                        <a:t>  (06-14   yrs)</a:t>
                      </a:r>
                      <a:endParaRPr lang="en-US" sz="1600" b="1" dirty="0">
                        <a:solidFill>
                          <a:srgbClr val="002060"/>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lnSpc>
                          <a:spcPct val="115000"/>
                        </a:lnSpc>
                        <a:spcBef>
                          <a:spcPts val="0"/>
                        </a:spcBef>
                        <a:spcAft>
                          <a:spcPts val="0"/>
                        </a:spcAft>
                      </a:pPr>
                      <a:r>
                        <a:rPr lang="en-US" sz="1600" b="1" dirty="0">
                          <a:solidFill>
                            <a:srgbClr val="002060"/>
                          </a:solidFill>
                          <a:latin typeface="Times New Roman"/>
                          <a:ea typeface="Calibri"/>
                          <a:cs typeface="Times New Roman"/>
                        </a:rPr>
                        <a:t>Raven’s Index</a:t>
                      </a:r>
                      <a:endParaRPr lang="en-US" sz="1600" b="1" dirty="0">
                        <a:solidFill>
                          <a:srgbClr val="002060"/>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7810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rgbClr val="C00000"/>
                          </a:solidFill>
                          <a:latin typeface="Calibri"/>
                          <a:ea typeface="Calibri"/>
                          <a:cs typeface="Times New Roman"/>
                        </a:rPr>
                        <a:t>Extremely  Low I.Q.&lt;70</a:t>
                      </a:r>
                      <a:endParaRPr lang="en-US" sz="1600" dirty="0">
                        <a:solidFill>
                          <a:srgbClr val="C00000"/>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C00000"/>
                          </a:solidFill>
                          <a:latin typeface="Calibri"/>
                          <a:ea typeface="Calibri"/>
                          <a:cs typeface="Times New Roman"/>
                        </a:rPr>
                        <a:t>Border Line </a:t>
                      </a:r>
                      <a:endParaRPr lang="en-US" sz="1600" dirty="0">
                        <a:solidFill>
                          <a:srgbClr val="C00000"/>
                        </a:solidFill>
                        <a:latin typeface="Calibri"/>
                        <a:ea typeface="Calibri"/>
                        <a:cs typeface="Times New Roman"/>
                      </a:endParaRPr>
                    </a:p>
                    <a:p>
                      <a:pPr marL="0" marR="0" algn="ctr">
                        <a:lnSpc>
                          <a:spcPct val="115000"/>
                        </a:lnSpc>
                        <a:spcBef>
                          <a:spcPts val="0"/>
                        </a:spcBef>
                        <a:spcAft>
                          <a:spcPts val="0"/>
                        </a:spcAft>
                      </a:pPr>
                      <a:r>
                        <a:rPr lang="en-US" sz="1600" b="1" dirty="0">
                          <a:solidFill>
                            <a:srgbClr val="C00000"/>
                          </a:solidFill>
                          <a:latin typeface="Calibri"/>
                          <a:ea typeface="Calibri"/>
                          <a:cs typeface="Times New Roman"/>
                        </a:rPr>
                        <a:t>I.Q. 70-79</a:t>
                      </a:r>
                      <a:endParaRPr lang="en-US" sz="1600" dirty="0">
                        <a:solidFill>
                          <a:srgbClr val="C00000"/>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C00000"/>
                          </a:solidFill>
                          <a:latin typeface="Calibri"/>
                          <a:ea typeface="Calibri"/>
                          <a:cs typeface="Times New Roman"/>
                        </a:rPr>
                        <a:t>Low Average I.Q. 80-89</a:t>
                      </a:r>
                      <a:endParaRPr lang="en-US" sz="1600" dirty="0">
                        <a:solidFill>
                          <a:srgbClr val="C00000"/>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rgbClr val="C00000"/>
                          </a:solidFill>
                          <a:latin typeface="Calibri"/>
                          <a:ea typeface="Calibri"/>
                          <a:cs typeface="Times New Roman"/>
                        </a:rPr>
                        <a:t>Average</a:t>
                      </a:r>
                      <a:endParaRPr lang="en-US" sz="1600">
                        <a:solidFill>
                          <a:srgbClr val="C00000"/>
                        </a:solidFill>
                        <a:latin typeface="Calibri"/>
                        <a:ea typeface="Calibri"/>
                        <a:cs typeface="Times New Roman"/>
                      </a:endParaRPr>
                    </a:p>
                    <a:p>
                      <a:pPr marL="0" marR="0" algn="ctr">
                        <a:lnSpc>
                          <a:spcPct val="115000"/>
                        </a:lnSpc>
                        <a:spcBef>
                          <a:spcPts val="0"/>
                        </a:spcBef>
                        <a:spcAft>
                          <a:spcPts val="0"/>
                        </a:spcAft>
                        <a:tabLst>
                          <a:tab pos="674370" algn="l"/>
                        </a:tabLst>
                      </a:pPr>
                      <a:r>
                        <a:rPr lang="en-US" sz="1600" b="1">
                          <a:solidFill>
                            <a:srgbClr val="C00000"/>
                          </a:solidFill>
                          <a:latin typeface="Calibri"/>
                          <a:ea typeface="Calibri"/>
                          <a:cs typeface="Times New Roman"/>
                        </a:rPr>
                        <a:t>I.Q.90-109</a:t>
                      </a:r>
                      <a:endParaRPr lang="en-US" sz="1600">
                        <a:solidFill>
                          <a:srgbClr val="C00000"/>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C00000"/>
                          </a:solidFill>
                          <a:latin typeface="Calibri"/>
                          <a:ea typeface="Calibri"/>
                          <a:cs typeface="Times New Roman"/>
                        </a:rPr>
                        <a:t>High average</a:t>
                      </a:r>
                      <a:endParaRPr lang="en-US" sz="1600" dirty="0">
                        <a:solidFill>
                          <a:srgbClr val="C00000"/>
                        </a:solidFill>
                        <a:latin typeface="Calibri"/>
                        <a:ea typeface="Calibri"/>
                        <a:cs typeface="Times New Roman"/>
                      </a:endParaRPr>
                    </a:p>
                    <a:p>
                      <a:pPr marL="0" marR="0" algn="ctr">
                        <a:lnSpc>
                          <a:spcPct val="115000"/>
                        </a:lnSpc>
                        <a:spcBef>
                          <a:spcPts val="0"/>
                        </a:spcBef>
                        <a:spcAft>
                          <a:spcPts val="0"/>
                        </a:spcAft>
                      </a:pPr>
                      <a:r>
                        <a:rPr lang="en-US" sz="1600" b="1" dirty="0">
                          <a:solidFill>
                            <a:srgbClr val="C00000"/>
                          </a:solidFill>
                          <a:latin typeface="Calibri"/>
                          <a:ea typeface="Calibri"/>
                          <a:cs typeface="Times New Roman"/>
                        </a:rPr>
                        <a:t>I.Q.110-119</a:t>
                      </a:r>
                      <a:endParaRPr lang="en-US" sz="1600" dirty="0">
                        <a:solidFill>
                          <a:srgbClr val="C00000"/>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C00000"/>
                          </a:solidFill>
                          <a:latin typeface="Calibri"/>
                          <a:ea typeface="Calibri"/>
                          <a:cs typeface="Times New Roman"/>
                        </a:rPr>
                        <a:t>Superior</a:t>
                      </a:r>
                      <a:endParaRPr lang="en-US" sz="1600" dirty="0">
                        <a:solidFill>
                          <a:srgbClr val="C00000"/>
                        </a:solidFill>
                        <a:latin typeface="Calibri"/>
                        <a:ea typeface="Calibri"/>
                        <a:cs typeface="Times New Roman"/>
                      </a:endParaRPr>
                    </a:p>
                    <a:p>
                      <a:pPr marL="0" marR="0" algn="ctr">
                        <a:lnSpc>
                          <a:spcPct val="115000"/>
                        </a:lnSpc>
                        <a:spcBef>
                          <a:spcPts val="0"/>
                        </a:spcBef>
                        <a:spcAft>
                          <a:spcPts val="0"/>
                        </a:spcAft>
                      </a:pPr>
                      <a:r>
                        <a:rPr lang="en-US" sz="1600" b="1" dirty="0">
                          <a:solidFill>
                            <a:srgbClr val="C00000"/>
                          </a:solidFill>
                          <a:latin typeface="Calibri"/>
                          <a:ea typeface="Calibri"/>
                          <a:cs typeface="Times New Roman"/>
                        </a:rPr>
                        <a:t>I.Q.&gt;120</a:t>
                      </a:r>
                      <a:endParaRPr lang="en-US" sz="1600" dirty="0">
                        <a:solidFill>
                          <a:srgbClr val="C00000"/>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461">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01.</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73025" algn="ctr">
                        <a:lnSpc>
                          <a:spcPct val="115000"/>
                        </a:lnSpc>
                        <a:spcBef>
                          <a:spcPts val="0"/>
                        </a:spcBef>
                        <a:spcAft>
                          <a:spcPts val="0"/>
                        </a:spcAft>
                      </a:pPr>
                      <a:r>
                        <a:rPr lang="en-US" sz="1600" dirty="0" smtClean="0">
                          <a:solidFill>
                            <a:schemeClr val="bg1"/>
                          </a:solidFill>
                          <a:latin typeface="Times New Roman"/>
                          <a:ea typeface="Calibri"/>
                          <a:cs typeface="Times New Roman"/>
                        </a:rPr>
                        <a:t>Garsullabasti</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145</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22.52%</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25.42%</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21.67%</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16.30%</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7.83%</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5.26%</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35">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02.</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chemeClr val="bg1"/>
                          </a:solidFill>
                          <a:latin typeface="Times New Roman"/>
                          <a:ea typeface="Calibri"/>
                          <a:cs typeface="Times New Roman"/>
                        </a:rPr>
                        <a:t> Jojotola</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84</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26.64%</a:t>
                      </a:r>
                      <a:endParaRPr lang="en-US" sz="160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24.90%</a:t>
                      </a:r>
                      <a:endParaRPr lang="en-US" sz="160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22.58%</a:t>
                      </a:r>
                      <a:endParaRPr lang="en-US" sz="160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15.32%</a:t>
                      </a:r>
                      <a:endParaRPr lang="en-US" sz="160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6.43%</a:t>
                      </a:r>
                      <a:endParaRPr lang="en-US" sz="160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4.13%</a:t>
                      </a:r>
                      <a:endParaRPr lang="en-US" sz="160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461">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03.</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chemeClr val="bg1"/>
                          </a:solidFill>
                          <a:latin typeface="Times New Roman"/>
                          <a:ea typeface="Calibri"/>
                          <a:cs typeface="Times New Roman"/>
                        </a:rPr>
                        <a:t> Murgatola</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88</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28.22%</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25.55%</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19.69%</a:t>
                      </a:r>
                      <a:endParaRPr lang="en-US" sz="160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15.76%</a:t>
                      </a:r>
                      <a:endParaRPr lang="en-US" sz="160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5.92%</a:t>
                      </a:r>
                      <a:endParaRPr lang="en-US" sz="160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4.86%</a:t>
                      </a:r>
                      <a:endParaRPr lang="en-US" sz="160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986">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04.</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chemeClr val="bg1"/>
                          </a:solidFill>
                          <a:latin typeface="Times New Roman"/>
                          <a:ea typeface="Calibri"/>
                          <a:cs typeface="Times New Roman"/>
                        </a:rPr>
                        <a:t> Potangabasti</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155</a:t>
                      </a:r>
                      <a:endParaRPr lang="en-US" sz="160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29.79%</a:t>
                      </a:r>
                      <a:endParaRPr lang="en-US" sz="160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26.58%</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19.68%</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15.46%</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4.86%</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3.63%</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986">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05.</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solidFill>
                            <a:schemeClr val="bg1"/>
                          </a:solidFill>
                          <a:latin typeface="Times New Roman"/>
                          <a:ea typeface="Calibri"/>
                          <a:cs typeface="Times New Roman"/>
                        </a:rPr>
                        <a:t> Bihadbasti</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95</a:t>
                      </a:r>
                      <a:endParaRPr lang="en-US" sz="160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23.88%</a:t>
                      </a:r>
                      <a:endParaRPr lang="en-US" sz="160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25.81%</a:t>
                      </a:r>
                      <a:endParaRPr lang="en-US" sz="160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20.64%</a:t>
                      </a:r>
                      <a:endParaRPr lang="en-US" sz="160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18.78%</a:t>
                      </a:r>
                      <a:endParaRPr lang="en-US" sz="160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bg1"/>
                          </a:solidFill>
                          <a:latin typeface="Times New Roman"/>
                          <a:ea typeface="Calibri"/>
                          <a:cs typeface="Times New Roman"/>
                        </a:rPr>
                        <a:t>6.80%</a:t>
                      </a:r>
                      <a:endParaRPr lang="en-US" sz="160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bg1"/>
                          </a:solidFill>
                          <a:latin typeface="Times New Roman"/>
                          <a:ea typeface="Calibri"/>
                          <a:cs typeface="Times New Roman"/>
                        </a:rPr>
                        <a:t>4.09%</a:t>
                      </a:r>
                      <a:endParaRPr lang="en-US" sz="1600" dirty="0">
                        <a:solidFill>
                          <a:schemeClr val="bg1"/>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935">
                <a:tc gridSpan="3">
                  <a:txBody>
                    <a:bodyPr/>
                    <a:lstStyle/>
                    <a:p>
                      <a:pPr marL="0" marR="0">
                        <a:lnSpc>
                          <a:spcPct val="115000"/>
                        </a:lnSpc>
                        <a:spcBef>
                          <a:spcPts val="0"/>
                        </a:spcBef>
                        <a:spcAft>
                          <a:spcPts val="0"/>
                        </a:spcAft>
                      </a:pPr>
                      <a:r>
                        <a:rPr lang="en-US" sz="1600" b="1" dirty="0">
                          <a:solidFill>
                            <a:srgbClr val="FFC000"/>
                          </a:solidFill>
                          <a:latin typeface="Times New Roman"/>
                          <a:ea typeface="Calibri"/>
                          <a:cs typeface="Times New Roman"/>
                        </a:rPr>
                        <a:t>Total Percentage of I.Q.</a:t>
                      </a:r>
                      <a:endParaRPr lang="en-US" sz="1600" b="1" dirty="0">
                        <a:solidFill>
                          <a:srgbClr val="FFC000"/>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600" b="1" dirty="0">
                          <a:solidFill>
                            <a:srgbClr val="FFC000"/>
                          </a:solidFill>
                          <a:latin typeface="Times New Roman"/>
                          <a:ea typeface="Calibri"/>
                          <a:cs typeface="Times New Roman"/>
                        </a:rPr>
                        <a:t>26.21</a:t>
                      </a:r>
                      <a:endParaRPr lang="en-US" sz="1600" b="1" dirty="0">
                        <a:solidFill>
                          <a:srgbClr val="FFC000"/>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C000"/>
                          </a:solidFill>
                          <a:latin typeface="Times New Roman"/>
                          <a:ea typeface="Calibri"/>
                          <a:cs typeface="Times New Roman"/>
                        </a:rPr>
                        <a:t>25.65</a:t>
                      </a:r>
                      <a:endParaRPr lang="en-US" sz="1600" b="1" dirty="0">
                        <a:solidFill>
                          <a:srgbClr val="FFC000"/>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C000"/>
                          </a:solidFill>
                          <a:latin typeface="Times New Roman"/>
                          <a:ea typeface="Calibri"/>
                          <a:cs typeface="Times New Roman"/>
                        </a:rPr>
                        <a:t>20.85</a:t>
                      </a:r>
                      <a:endParaRPr lang="en-US" sz="1600" b="1" dirty="0">
                        <a:solidFill>
                          <a:srgbClr val="FFC000"/>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C000"/>
                          </a:solidFill>
                          <a:latin typeface="Times New Roman"/>
                          <a:ea typeface="Calibri"/>
                          <a:cs typeface="Times New Roman"/>
                        </a:rPr>
                        <a:t>16.32</a:t>
                      </a:r>
                      <a:endParaRPr lang="en-US" sz="1600" b="1" dirty="0">
                        <a:solidFill>
                          <a:srgbClr val="FFC000"/>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C000"/>
                          </a:solidFill>
                          <a:latin typeface="Times New Roman"/>
                          <a:ea typeface="Calibri"/>
                          <a:cs typeface="Times New Roman"/>
                        </a:rPr>
                        <a:t>6.36</a:t>
                      </a:r>
                      <a:endParaRPr lang="en-US" sz="1600" b="1" dirty="0">
                        <a:solidFill>
                          <a:srgbClr val="FFC000"/>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C000"/>
                          </a:solidFill>
                          <a:latin typeface="Times New Roman"/>
                          <a:ea typeface="Calibri"/>
                          <a:cs typeface="Times New Roman"/>
                        </a:rPr>
                        <a:t>4.39</a:t>
                      </a:r>
                      <a:endParaRPr lang="en-US" sz="1600" b="1" dirty="0">
                        <a:solidFill>
                          <a:srgbClr val="FFC000"/>
                        </a:solidFill>
                        <a:latin typeface="Calibri"/>
                        <a:ea typeface="Calibri"/>
                        <a:cs typeface="Times New Roman"/>
                      </a:endParaRPr>
                    </a:p>
                  </a:txBody>
                  <a:tcPr marL="61386" marR="61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81" name="Rectangle 1"/>
          <p:cNvSpPr>
            <a:spLocks noChangeArrowheads="1"/>
          </p:cNvSpPr>
          <p:nvPr/>
        </p:nvSpPr>
        <p:spPr bwMode="auto">
          <a:xfrm>
            <a:off x="-76200" y="99060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74688" algn="l"/>
              </a:tabLst>
            </a:pPr>
            <a:r>
              <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Table-4: Showing the percentage occurrence of Intelligence Quotient of children as per Raven</a:t>
            </a:r>
            <a:r>
              <a:rPr kumimoji="0" lang="en-US" sz="2000" b="1"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en-US" sz="20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s Index</a:t>
            </a:r>
            <a:endParaRPr kumimoji="0" lang="en-US" sz="20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74688" algn="l"/>
              </a:tabLst>
            </a:pPr>
            <a:endParaRPr kumimoji="0" lang="en-US" sz="2000"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5" name="Straight Connector 4"/>
          <p:cNvCxnSpPr/>
          <p:nvPr/>
        </p:nvCxnSpPr>
        <p:spPr>
          <a:xfrm>
            <a:off x="0" y="990600"/>
            <a:ext cx="9144000" cy="1588"/>
          </a:xfrm>
          <a:prstGeom prst="line">
            <a:avLst/>
          </a:prstGeom>
        </p:spPr>
        <p:style>
          <a:lnRef idx="3">
            <a:schemeClr val="dk1"/>
          </a:lnRef>
          <a:fillRef idx="0">
            <a:schemeClr val="dk1"/>
          </a:fillRef>
          <a:effectRef idx="2">
            <a:schemeClr val="dk1"/>
          </a:effectRef>
          <a:fontRef idx="minor">
            <a:schemeClr val="tx1"/>
          </a:fontRef>
        </p:style>
      </p:cxnSp>
      <p:sp>
        <p:nvSpPr>
          <p:cNvPr id="6" name="Rectangle 5"/>
          <p:cNvSpPr/>
          <p:nvPr/>
        </p:nvSpPr>
        <p:spPr>
          <a:xfrm>
            <a:off x="0" y="268069"/>
            <a:ext cx="9144000" cy="646331"/>
          </a:xfrm>
          <a:prstGeom prst="rect">
            <a:avLst/>
          </a:prstGeom>
        </p:spPr>
        <p:txBody>
          <a:bodyPr wrap="square">
            <a:spAutoFit/>
          </a:bodyPr>
          <a:lstStyle/>
          <a:p>
            <a:pPr algn="ctr"/>
            <a:r>
              <a:rPr lang="en-IN" dirty="0" smtClean="0">
                <a:solidFill>
                  <a:srgbClr val="002060"/>
                </a:solidFill>
                <a:latin typeface="Arial Black" pitchFamily="34" charset="0"/>
              </a:rPr>
              <a:t>3</a:t>
            </a:r>
            <a:r>
              <a:rPr lang="en-IN" baseline="30000" dirty="0" smtClean="0">
                <a:solidFill>
                  <a:srgbClr val="002060"/>
                </a:solidFill>
                <a:latin typeface="Arial Black" pitchFamily="34" charset="0"/>
              </a:rPr>
              <a:t>rd</a:t>
            </a:r>
            <a:r>
              <a:rPr lang="en-IN" dirty="0" smtClean="0">
                <a:solidFill>
                  <a:srgbClr val="002060"/>
                </a:solidFill>
                <a:latin typeface="Arial Black" pitchFamily="34" charset="0"/>
              </a:rPr>
              <a:t> Seminar on Hydrology and meteorology, Sept. 15-16,  2014, HICC, Hyderabad.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990600"/>
            <a:ext cx="8991600" cy="584775"/>
          </a:xfrm>
          <a:prstGeom prst="rect">
            <a:avLst/>
          </a:prstGeom>
          <a:noFill/>
        </p:spPr>
        <p:txBody>
          <a:bodyPr wrap="square" rtlCol="0">
            <a:spAutoFit/>
          </a:bodyPr>
          <a:lstStyle/>
          <a:p>
            <a:r>
              <a:rPr lang="en-US" sz="3200" dirty="0" smtClean="0">
                <a:solidFill>
                  <a:srgbClr val="FFFF00"/>
                </a:solidFill>
              </a:rPr>
              <a:t>Fluoride affected teeth of the study area.</a:t>
            </a:r>
            <a:endParaRPr lang="en-US" sz="3200" dirty="0">
              <a:solidFill>
                <a:srgbClr val="FFFF00"/>
              </a:solidFill>
            </a:endParaRPr>
          </a:p>
        </p:txBody>
      </p:sp>
      <p:cxnSp>
        <p:nvCxnSpPr>
          <p:cNvPr id="10" name="Straight Connector 9"/>
          <p:cNvCxnSpPr/>
          <p:nvPr/>
        </p:nvCxnSpPr>
        <p:spPr>
          <a:xfrm>
            <a:off x="0" y="990600"/>
            <a:ext cx="9144000" cy="1588"/>
          </a:xfrm>
          <a:prstGeom prst="line">
            <a:avLst/>
          </a:prstGeom>
        </p:spPr>
        <p:style>
          <a:lnRef idx="3">
            <a:schemeClr val="dk1"/>
          </a:lnRef>
          <a:fillRef idx="0">
            <a:schemeClr val="dk1"/>
          </a:fillRef>
          <a:effectRef idx="2">
            <a:schemeClr val="dk1"/>
          </a:effectRef>
          <a:fontRef idx="minor">
            <a:schemeClr val="tx1"/>
          </a:fontRef>
        </p:style>
      </p:cxnSp>
      <p:sp>
        <p:nvSpPr>
          <p:cNvPr id="9" name="Rectangle 8"/>
          <p:cNvSpPr/>
          <p:nvPr/>
        </p:nvSpPr>
        <p:spPr>
          <a:xfrm>
            <a:off x="0" y="268069"/>
            <a:ext cx="9144000" cy="646331"/>
          </a:xfrm>
          <a:prstGeom prst="rect">
            <a:avLst/>
          </a:prstGeom>
        </p:spPr>
        <p:txBody>
          <a:bodyPr wrap="square">
            <a:spAutoFit/>
          </a:bodyPr>
          <a:lstStyle/>
          <a:p>
            <a:pPr algn="ctr"/>
            <a:r>
              <a:rPr lang="en-IN" dirty="0" smtClean="0">
                <a:solidFill>
                  <a:srgbClr val="002060"/>
                </a:solidFill>
                <a:latin typeface="Arial Black" pitchFamily="34" charset="0"/>
              </a:rPr>
              <a:t>3</a:t>
            </a:r>
            <a:r>
              <a:rPr lang="en-IN" baseline="30000" dirty="0" smtClean="0">
                <a:solidFill>
                  <a:srgbClr val="002060"/>
                </a:solidFill>
                <a:latin typeface="Arial Black" pitchFamily="34" charset="0"/>
              </a:rPr>
              <a:t>rd</a:t>
            </a:r>
            <a:r>
              <a:rPr lang="en-IN" dirty="0" smtClean="0">
                <a:solidFill>
                  <a:srgbClr val="002060"/>
                </a:solidFill>
                <a:latin typeface="Arial Black" pitchFamily="34" charset="0"/>
              </a:rPr>
              <a:t> Seminar on Hydrology and meteorology, Sept. 15-16,  2014, HICC, Hyderabad</a:t>
            </a:r>
            <a:endParaRPr lang="en-US" dirty="0"/>
          </a:p>
        </p:txBody>
      </p:sp>
      <p:pic>
        <p:nvPicPr>
          <p:cNvPr id="12" name="Picture 11" descr="DSC00759.JPG"/>
          <p:cNvPicPr>
            <a:picLocks noChangeAspect="1"/>
          </p:cNvPicPr>
          <p:nvPr/>
        </p:nvPicPr>
        <p:blipFill>
          <a:blip r:embed="rId2" cstate="print"/>
          <a:stretch>
            <a:fillRect/>
          </a:stretch>
        </p:blipFill>
        <p:spPr>
          <a:xfrm>
            <a:off x="511908" y="1524000"/>
            <a:ext cx="3501292" cy="2133600"/>
          </a:xfrm>
          <a:prstGeom prst="rect">
            <a:avLst/>
          </a:prstGeom>
        </p:spPr>
      </p:pic>
      <p:pic>
        <p:nvPicPr>
          <p:cNvPr id="13" name="Picture 12" descr="DSC04040.JPG"/>
          <p:cNvPicPr>
            <a:picLocks noChangeAspect="1"/>
          </p:cNvPicPr>
          <p:nvPr/>
        </p:nvPicPr>
        <p:blipFill>
          <a:blip r:embed="rId3" cstate="print"/>
          <a:stretch>
            <a:fillRect/>
          </a:stretch>
        </p:blipFill>
        <p:spPr>
          <a:xfrm>
            <a:off x="4953000" y="1524000"/>
            <a:ext cx="3437468" cy="2209801"/>
          </a:xfrm>
          <a:prstGeom prst="rect">
            <a:avLst/>
          </a:prstGeom>
        </p:spPr>
      </p:pic>
      <p:pic>
        <p:nvPicPr>
          <p:cNvPr id="14" name="Picture 13" descr="DSC04044.JPG"/>
          <p:cNvPicPr>
            <a:picLocks noChangeAspect="1"/>
          </p:cNvPicPr>
          <p:nvPr/>
        </p:nvPicPr>
        <p:blipFill>
          <a:blip r:embed="rId4" cstate="print"/>
          <a:stretch>
            <a:fillRect/>
          </a:stretch>
        </p:blipFill>
        <p:spPr>
          <a:xfrm>
            <a:off x="533400" y="4038600"/>
            <a:ext cx="3352800" cy="1962150"/>
          </a:xfrm>
          <a:prstGeom prst="rect">
            <a:avLst/>
          </a:prstGeom>
        </p:spPr>
      </p:pic>
      <p:pic>
        <p:nvPicPr>
          <p:cNvPr id="15" name="Picture 14" descr="DSC04065.JPG"/>
          <p:cNvPicPr>
            <a:picLocks noChangeAspect="1"/>
          </p:cNvPicPr>
          <p:nvPr/>
        </p:nvPicPr>
        <p:blipFill>
          <a:blip r:embed="rId5" cstate="print"/>
          <a:stretch>
            <a:fillRect/>
          </a:stretch>
        </p:blipFill>
        <p:spPr>
          <a:xfrm>
            <a:off x="4953000" y="4191000"/>
            <a:ext cx="3456432" cy="2057400"/>
          </a:xfrm>
          <a:prstGeom prst="rect">
            <a:avLst/>
          </a:prstGeom>
        </p:spPr>
      </p:pic>
      <p:sp>
        <p:nvSpPr>
          <p:cNvPr id="11" name="TextBox 10"/>
          <p:cNvSpPr txBox="1"/>
          <p:nvPr/>
        </p:nvSpPr>
        <p:spPr>
          <a:xfrm>
            <a:off x="838200" y="3653135"/>
            <a:ext cx="2362200" cy="461665"/>
          </a:xfrm>
          <a:prstGeom prst="rect">
            <a:avLst/>
          </a:prstGeom>
          <a:noFill/>
        </p:spPr>
        <p:txBody>
          <a:bodyPr wrap="square" rtlCol="0">
            <a:spAutoFit/>
          </a:bodyPr>
          <a:lstStyle/>
          <a:p>
            <a:r>
              <a:rPr lang="en-US" sz="2400" b="1" dirty="0" smtClean="0">
                <a:solidFill>
                  <a:srgbClr val="FF0000"/>
                </a:solidFill>
              </a:rPr>
              <a:t>Severe</a:t>
            </a:r>
            <a:endParaRPr lang="en-US" sz="2400" b="1" dirty="0">
              <a:solidFill>
                <a:srgbClr val="FF0000"/>
              </a:solidFill>
            </a:endParaRPr>
          </a:p>
        </p:txBody>
      </p:sp>
      <p:sp>
        <p:nvSpPr>
          <p:cNvPr id="16" name="TextBox 15"/>
          <p:cNvSpPr txBox="1"/>
          <p:nvPr/>
        </p:nvSpPr>
        <p:spPr>
          <a:xfrm>
            <a:off x="5257800" y="3733800"/>
            <a:ext cx="2057400" cy="400110"/>
          </a:xfrm>
          <a:prstGeom prst="rect">
            <a:avLst/>
          </a:prstGeom>
          <a:noFill/>
        </p:spPr>
        <p:txBody>
          <a:bodyPr wrap="square" rtlCol="0">
            <a:spAutoFit/>
          </a:bodyPr>
          <a:lstStyle/>
          <a:p>
            <a:r>
              <a:rPr lang="en-US" sz="2000" b="1" dirty="0" smtClean="0">
                <a:solidFill>
                  <a:srgbClr val="C00000"/>
                </a:solidFill>
              </a:rPr>
              <a:t>Moderate</a:t>
            </a:r>
            <a:endParaRPr lang="en-US" sz="2000" b="1" dirty="0">
              <a:solidFill>
                <a:srgbClr val="C00000"/>
              </a:solidFill>
            </a:endParaRPr>
          </a:p>
        </p:txBody>
      </p:sp>
      <p:sp>
        <p:nvSpPr>
          <p:cNvPr id="17" name="TextBox 16"/>
          <p:cNvSpPr txBox="1"/>
          <p:nvPr/>
        </p:nvSpPr>
        <p:spPr>
          <a:xfrm>
            <a:off x="838200" y="6229290"/>
            <a:ext cx="2819400" cy="400110"/>
          </a:xfrm>
          <a:prstGeom prst="rect">
            <a:avLst/>
          </a:prstGeom>
          <a:noFill/>
        </p:spPr>
        <p:txBody>
          <a:bodyPr wrap="square" rtlCol="0">
            <a:spAutoFit/>
          </a:bodyPr>
          <a:lstStyle/>
          <a:p>
            <a:r>
              <a:rPr lang="en-US" sz="2000" b="1" dirty="0" smtClean="0">
                <a:solidFill>
                  <a:srgbClr val="FF0000"/>
                </a:solidFill>
              </a:rPr>
              <a:t>Very Mild</a:t>
            </a:r>
            <a:endParaRPr lang="en-US" sz="2000" b="1" dirty="0">
              <a:solidFill>
                <a:srgbClr val="FF0000"/>
              </a:solidFill>
            </a:endParaRPr>
          </a:p>
        </p:txBody>
      </p:sp>
      <p:sp>
        <p:nvSpPr>
          <p:cNvPr id="18" name="TextBox 17"/>
          <p:cNvSpPr txBox="1"/>
          <p:nvPr/>
        </p:nvSpPr>
        <p:spPr>
          <a:xfrm>
            <a:off x="5334000" y="6324600"/>
            <a:ext cx="2133600" cy="400110"/>
          </a:xfrm>
          <a:prstGeom prst="rect">
            <a:avLst/>
          </a:prstGeom>
          <a:noFill/>
        </p:spPr>
        <p:txBody>
          <a:bodyPr wrap="square" rtlCol="0">
            <a:spAutoFit/>
          </a:bodyPr>
          <a:lstStyle/>
          <a:p>
            <a:r>
              <a:rPr lang="en-US" sz="2000" b="1" dirty="0" smtClean="0">
                <a:solidFill>
                  <a:srgbClr val="FF0000"/>
                </a:solidFill>
              </a:rPr>
              <a:t>Mild (Irregular)</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990600"/>
            <a:ext cx="9155968"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Fig. 3: Showing the degree of fluorosis on children</a:t>
            </a:r>
            <a:r>
              <a:rPr kumimoji="0" lang="en-US" sz="2400" b="1" i="0" u="none" strike="noStrike" cap="none" normalizeH="0" baseline="0" dirty="0" smtClean="0">
                <a:ln>
                  <a:noFill/>
                </a:ln>
                <a:solidFill>
                  <a:srgbClr val="FFC000"/>
                </a:solidFill>
                <a:effectLst/>
                <a:latin typeface="Calibri"/>
                <a:ea typeface="Calibri" pitchFamily="34" charset="0"/>
                <a:cs typeface="Times New Roman" pitchFamily="18" charset="0"/>
              </a:rPr>
              <a:t>’</a:t>
            </a:r>
            <a:r>
              <a:rPr kumimoji="0" lang="en-US" sz="2400" b="1"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s teeth in Column</a:t>
            </a:r>
            <a:endParaRPr kumimoji="0" lang="en-US" sz="2400" b="0" i="0" u="none" strike="noStrike" cap="none" normalizeH="0" baseline="0" dirty="0" smtClean="0">
              <a:ln>
                <a:noFill/>
              </a:ln>
              <a:solidFill>
                <a:srgbClr val="FFC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C000"/>
              </a:solidFill>
              <a:effectLst/>
              <a:latin typeface="Arial" pitchFamily="34" charset="0"/>
              <a:cs typeface="Arial" pitchFamily="34" charset="0"/>
            </a:endParaRPr>
          </a:p>
        </p:txBody>
      </p:sp>
      <p:graphicFrame>
        <p:nvGraphicFramePr>
          <p:cNvPr id="3" name="Chart 2"/>
          <p:cNvGraphicFramePr/>
          <p:nvPr/>
        </p:nvGraphicFramePr>
        <p:xfrm>
          <a:off x="0" y="1676400"/>
          <a:ext cx="91440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23555" name="Rectangle 3"/>
          <p:cNvSpPr>
            <a:spLocks noChangeArrowheads="1"/>
          </p:cNvSpPr>
          <p:nvPr/>
        </p:nvSpPr>
        <p:spPr bwMode="auto">
          <a:xfrm>
            <a:off x="0" y="2819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 name="Straight Connector 5"/>
          <p:cNvCxnSpPr/>
          <p:nvPr/>
        </p:nvCxnSpPr>
        <p:spPr>
          <a:xfrm>
            <a:off x="0" y="990600"/>
            <a:ext cx="9144000" cy="1588"/>
          </a:xfrm>
          <a:prstGeom prst="line">
            <a:avLst/>
          </a:prstGeom>
        </p:spPr>
        <p:style>
          <a:lnRef idx="3">
            <a:schemeClr val="dk1"/>
          </a:lnRef>
          <a:fillRef idx="0">
            <a:schemeClr val="dk1"/>
          </a:fillRef>
          <a:effectRef idx="2">
            <a:schemeClr val="dk1"/>
          </a:effectRef>
          <a:fontRef idx="minor">
            <a:schemeClr val="tx1"/>
          </a:fontRef>
        </p:style>
      </p:cxnSp>
      <p:sp>
        <p:nvSpPr>
          <p:cNvPr id="7" name="Rectangle 6"/>
          <p:cNvSpPr/>
          <p:nvPr/>
        </p:nvSpPr>
        <p:spPr>
          <a:xfrm>
            <a:off x="0" y="206514"/>
            <a:ext cx="9144000" cy="707886"/>
          </a:xfrm>
          <a:prstGeom prst="rect">
            <a:avLst/>
          </a:prstGeom>
        </p:spPr>
        <p:txBody>
          <a:bodyPr wrap="square">
            <a:spAutoFit/>
          </a:bodyPr>
          <a:lstStyle/>
          <a:p>
            <a:pPr algn="ctr"/>
            <a:r>
              <a:rPr lang="en-IN" sz="2000" dirty="0" smtClean="0">
                <a:solidFill>
                  <a:srgbClr val="002060"/>
                </a:solidFill>
                <a:latin typeface="Arial Black" pitchFamily="34" charset="0"/>
              </a:rPr>
              <a:t>3</a:t>
            </a:r>
            <a:r>
              <a:rPr lang="en-IN" sz="2000" baseline="30000" dirty="0" smtClean="0">
                <a:solidFill>
                  <a:srgbClr val="002060"/>
                </a:solidFill>
                <a:latin typeface="Arial Black" pitchFamily="34" charset="0"/>
              </a:rPr>
              <a:t>rd</a:t>
            </a:r>
            <a:r>
              <a:rPr lang="en-IN" sz="2000" dirty="0" smtClean="0">
                <a:solidFill>
                  <a:srgbClr val="002060"/>
                </a:solidFill>
                <a:latin typeface="Arial Black" pitchFamily="34" charset="0"/>
              </a:rPr>
              <a:t> Seminar on Hydrology and meteorology, Sept. 15-16,  2014, HICC, Hyderabad.</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19200"/>
            <a:ext cx="9144000" cy="5410200"/>
          </a:xfrm>
        </p:spPr>
        <p:txBody>
          <a:bodyPr/>
          <a:lstStyle/>
          <a:p>
            <a:pPr>
              <a:buNone/>
            </a:pPr>
            <a:r>
              <a:rPr lang="en-US" dirty="0" smtClean="0"/>
              <a:t>   </a:t>
            </a:r>
            <a:r>
              <a:rPr lang="en-US" b="1" dirty="0" smtClean="0">
                <a:solidFill>
                  <a:srgbClr val="C00000"/>
                </a:solidFill>
              </a:rPr>
              <a:t>Discussion:</a:t>
            </a:r>
          </a:p>
          <a:p>
            <a:pPr algn="just">
              <a:lnSpc>
                <a:spcPct val="120000"/>
              </a:lnSpc>
              <a:buFont typeface="Wingdings" pitchFamily="2" charset="2"/>
              <a:buChar char="q"/>
            </a:pPr>
            <a:r>
              <a:rPr lang="en-US" dirty="0" smtClean="0">
                <a:solidFill>
                  <a:schemeClr val="bg1"/>
                </a:solidFill>
              </a:rPr>
              <a:t> </a:t>
            </a:r>
            <a:r>
              <a:rPr lang="en-IN" sz="2000" dirty="0" smtClean="0">
                <a:solidFill>
                  <a:schemeClr val="bg1"/>
                </a:solidFill>
                <a:latin typeface="Times New Roman" pitchFamily="18" charset="0"/>
                <a:cs typeface="Times New Roman" pitchFamily="18" charset="0"/>
              </a:rPr>
              <a:t>ALL THE WATER SAMPLES SHOWED HIGHER CONCENTRATION OF FLUORIDE THROUGHOUT THE YEAR (RANGE 1.98 </a:t>
            </a:r>
            <a:r>
              <a:rPr lang="en-US" sz="2000" dirty="0" smtClean="0">
                <a:solidFill>
                  <a:schemeClr val="bg1"/>
                </a:solidFill>
                <a:latin typeface="Times New Roman" pitchFamily="18" charset="0"/>
                <a:ea typeface="Calibri"/>
                <a:cs typeface="Times New Roman" pitchFamily="18" charset="0"/>
              </a:rPr>
              <a:t>± 0.5</a:t>
            </a:r>
            <a:r>
              <a:rPr lang="en-IN" sz="2000" dirty="0" smtClean="0">
                <a:solidFill>
                  <a:schemeClr val="bg1"/>
                </a:solidFill>
                <a:latin typeface="Times New Roman" pitchFamily="18" charset="0"/>
                <a:ea typeface="Calibri"/>
                <a:cs typeface="Times New Roman" pitchFamily="18" charset="0"/>
              </a:rPr>
              <a:t> </a:t>
            </a:r>
            <a:r>
              <a:rPr lang="en-IN" sz="2000" dirty="0" smtClean="0">
                <a:solidFill>
                  <a:schemeClr val="bg1"/>
                </a:solidFill>
                <a:latin typeface="Times New Roman" pitchFamily="18" charset="0"/>
                <a:cs typeface="Times New Roman" pitchFamily="18" charset="0"/>
              </a:rPr>
              <a:t>TO 4.9 </a:t>
            </a:r>
            <a:r>
              <a:rPr lang="en-US" sz="2000" dirty="0" smtClean="0">
                <a:solidFill>
                  <a:schemeClr val="bg1"/>
                </a:solidFill>
                <a:latin typeface="Times New Roman" pitchFamily="18" charset="0"/>
                <a:ea typeface="Calibri"/>
                <a:cs typeface="Times New Roman" pitchFamily="18" charset="0"/>
              </a:rPr>
              <a:t>± 0.8</a:t>
            </a:r>
            <a:r>
              <a:rPr lang="en-IN" sz="2000" dirty="0" smtClean="0">
                <a:solidFill>
                  <a:schemeClr val="bg1"/>
                </a:solidFill>
                <a:latin typeface="Times New Roman" pitchFamily="18" charset="0"/>
                <a:cs typeface="Times New Roman" pitchFamily="18" charset="0"/>
              </a:rPr>
              <a:t>mg/lit.)</a:t>
            </a:r>
          </a:p>
          <a:p>
            <a:pPr lvl="0" algn="just">
              <a:lnSpc>
                <a:spcPct val="120000"/>
              </a:lnSpc>
              <a:buFont typeface="Wingdings" pitchFamily="2" charset="2"/>
              <a:buChar char="q"/>
            </a:pPr>
            <a:r>
              <a:rPr lang="en-IN" sz="2000" dirty="0" smtClean="0">
                <a:solidFill>
                  <a:schemeClr val="bg1"/>
                </a:solidFill>
                <a:latin typeface="Times New Roman" pitchFamily="18" charset="0"/>
                <a:cs typeface="Times New Roman" pitchFamily="18" charset="0"/>
              </a:rPr>
              <a:t>THE HIGHER FLUORIDE CONCENTRATION IN THE STUDY AREA IS PROBABLY DUE TO EXCESS EXPLOSION AND MINERAL EXPLOITAION.</a:t>
            </a:r>
          </a:p>
          <a:p>
            <a:pPr algn="just">
              <a:lnSpc>
                <a:spcPct val="120000"/>
              </a:lnSpc>
              <a:buFont typeface="Wingdings" pitchFamily="2" charset="2"/>
              <a:buChar char="q"/>
            </a:pPr>
            <a:r>
              <a:rPr lang="en-IN" sz="2000" dirty="0" smtClean="0">
                <a:solidFill>
                  <a:schemeClr val="bg1"/>
                </a:solidFill>
                <a:latin typeface="Times New Roman" pitchFamily="18" charset="0"/>
                <a:cs typeface="Times New Roman" pitchFamily="18" charset="0"/>
              </a:rPr>
              <a:t>STUDY ON 567 SCHOOL CHILDREN REVEALS THAT ABOUT 77% CHILDREN HAVING DENTAL FLUOROSIS.</a:t>
            </a:r>
          </a:p>
          <a:p>
            <a:pPr algn="just">
              <a:lnSpc>
                <a:spcPct val="120000"/>
              </a:lnSpc>
              <a:buFont typeface="Wingdings" pitchFamily="2" charset="2"/>
              <a:buChar char="q"/>
            </a:pPr>
            <a:r>
              <a:rPr lang="en-IN" sz="2000" dirty="0" smtClean="0">
                <a:solidFill>
                  <a:schemeClr val="bg1"/>
                </a:solidFill>
                <a:latin typeface="Times New Roman" pitchFamily="18" charset="0"/>
                <a:cs typeface="Times New Roman" pitchFamily="18" charset="0"/>
              </a:rPr>
              <a:t>ALMOST 73% CHILDREN WERE LOW AVERAGE TO EXTREMELY LOW.</a:t>
            </a:r>
          </a:p>
          <a:p>
            <a:pPr lvl="0" algn="just">
              <a:lnSpc>
                <a:spcPct val="120000"/>
              </a:lnSpc>
              <a:buFont typeface="Wingdings" pitchFamily="2" charset="2"/>
              <a:buChar char="q"/>
            </a:pPr>
            <a:r>
              <a:rPr lang="en-IN" sz="2000" dirty="0" smtClean="0">
                <a:solidFill>
                  <a:schemeClr val="bg1"/>
                </a:solidFill>
                <a:latin typeface="Times New Roman" pitchFamily="18" charset="0"/>
                <a:cs typeface="Times New Roman" pitchFamily="18" charset="0"/>
              </a:rPr>
              <a:t>BOTH THE RESULTS INDICATE THAT DENTAL FLUOROSIS AND I.Q. IS DIRECTLY RELATED TO FLUORIDE CONCENTRATION IN DRINKING WATER.</a:t>
            </a:r>
          </a:p>
          <a:p>
            <a:pPr>
              <a:buFont typeface="Wingdings" pitchFamily="2" charset="2"/>
              <a:buChar char="q"/>
            </a:pPr>
            <a:endParaRPr lang="en-US" dirty="0"/>
          </a:p>
        </p:txBody>
      </p:sp>
      <p:cxnSp>
        <p:nvCxnSpPr>
          <p:cNvPr id="4" name="Straight Connector 3"/>
          <p:cNvCxnSpPr/>
          <p:nvPr/>
        </p:nvCxnSpPr>
        <p:spPr>
          <a:xfrm>
            <a:off x="0" y="1143000"/>
            <a:ext cx="9144000" cy="1588"/>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0" y="268069"/>
            <a:ext cx="9144000" cy="646331"/>
          </a:xfrm>
          <a:prstGeom prst="rect">
            <a:avLst/>
          </a:prstGeom>
        </p:spPr>
        <p:txBody>
          <a:bodyPr wrap="square">
            <a:spAutoFit/>
          </a:bodyPr>
          <a:lstStyle/>
          <a:p>
            <a:pPr algn="ctr"/>
            <a:r>
              <a:rPr lang="en-IN" dirty="0" smtClean="0">
                <a:solidFill>
                  <a:srgbClr val="002060"/>
                </a:solidFill>
                <a:latin typeface="Arial Black" pitchFamily="34" charset="0"/>
              </a:rPr>
              <a:t>3</a:t>
            </a:r>
            <a:r>
              <a:rPr lang="en-IN" baseline="30000" dirty="0" smtClean="0">
                <a:solidFill>
                  <a:srgbClr val="002060"/>
                </a:solidFill>
                <a:latin typeface="Arial Black" pitchFamily="34" charset="0"/>
              </a:rPr>
              <a:t>rd</a:t>
            </a:r>
            <a:r>
              <a:rPr lang="en-IN" dirty="0" smtClean="0">
                <a:solidFill>
                  <a:srgbClr val="002060"/>
                </a:solidFill>
                <a:latin typeface="Arial Black" pitchFamily="34" charset="0"/>
              </a:rPr>
              <a:t> Seminar on Hydrology and meteorology, Sept. 15-16,  2014, HICC, Hyderabad.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219200"/>
            <a:ext cx="6705600" cy="584775"/>
          </a:xfrm>
          <a:prstGeom prst="rect">
            <a:avLst/>
          </a:prstGeom>
          <a:noFill/>
        </p:spPr>
        <p:txBody>
          <a:bodyPr wrap="square" rtlCol="0">
            <a:spAutoFit/>
          </a:bodyPr>
          <a:lstStyle/>
          <a:p>
            <a:r>
              <a:rPr lang="en-US" sz="3200" b="1" u="sng" dirty="0" smtClean="0">
                <a:solidFill>
                  <a:srgbClr val="002060"/>
                </a:solidFill>
              </a:rPr>
              <a:t>Conclusion:</a:t>
            </a:r>
            <a:endParaRPr lang="en-US" sz="3200" b="1" u="sng" dirty="0">
              <a:solidFill>
                <a:srgbClr val="002060"/>
              </a:solidFill>
            </a:endParaRPr>
          </a:p>
        </p:txBody>
      </p:sp>
      <p:sp>
        <p:nvSpPr>
          <p:cNvPr id="3073" name="Rectangle 1"/>
          <p:cNvSpPr>
            <a:spLocks noChangeArrowheads="1"/>
          </p:cNvSpPr>
          <p:nvPr/>
        </p:nvSpPr>
        <p:spPr bwMode="auto">
          <a:xfrm>
            <a:off x="76200" y="1905000"/>
            <a:ext cx="89916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Water is life but</a:t>
            </a:r>
            <a:r>
              <a:rPr kumimoji="0" lang="en-US" sz="2400" b="0" i="0"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q</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uality drinking water is not sufficiently available in the study area. Most of the sources of drinking water are unsafe to use without some sort of treatment including defluoridation otherwise people will face a lot of health hazards.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Naturally occurring Bethonite candle may be used in removing extra fluoride in drinking water (Gupta </a:t>
            </a:r>
            <a:r>
              <a:rPr kumimoji="0" lang="en-US" sz="2400" b="0"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et al.,</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2014).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q"/>
              <a:tabLst/>
            </a:pPr>
            <a:r>
              <a:rPr lang="en-US" sz="2400" dirty="0" smtClean="0">
                <a:solidFill>
                  <a:schemeClr val="bg1"/>
                </a:solidFill>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Unit of oral health and hygiene should be established in the area for proper assessment, guideline and monitoring of drinking water quality with the help of State and Central Govt., Health Department. Since the area is tribal dominated, special care should be taken for their proper survival.</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5" name="Straight Connector 4"/>
          <p:cNvCxnSpPr/>
          <p:nvPr/>
        </p:nvCxnSpPr>
        <p:spPr>
          <a:xfrm>
            <a:off x="0" y="1143000"/>
            <a:ext cx="9144000" cy="1588"/>
          </a:xfrm>
          <a:prstGeom prst="line">
            <a:avLst/>
          </a:prstGeom>
        </p:spPr>
        <p:style>
          <a:lnRef idx="3">
            <a:schemeClr val="dk1"/>
          </a:lnRef>
          <a:fillRef idx="0">
            <a:schemeClr val="dk1"/>
          </a:fillRef>
          <a:effectRef idx="2">
            <a:schemeClr val="dk1"/>
          </a:effectRef>
          <a:fontRef idx="minor">
            <a:schemeClr val="tx1"/>
          </a:fontRef>
        </p:style>
      </p:cxnSp>
      <p:sp>
        <p:nvSpPr>
          <p:cNvPr id="6" name="Rectangle 5"/>
          <p:cNvSpPr/>
          <p:nvPr/>
        </p:nvSpPr>
        <p:spPr>
          <a:xfrm>
            <a:off x="0" y="304800"/>
            <a:ext cx="9144000" cy="646331"/>
          </a:xfrm>
          <a:prstGeom prst="rect">
            <a:avLst/>
          </a:prstGeom>
        </p:spPr>
        <p:txBody>
          <a:bodyPr wrap="square">
            <a:spAutoFit/>
          </a:bodyPr>
          <a:lstStyle/>
          <a:p>
            <a:pPr algn="ctr"/>
            <a:r>
              <a:rPr lang="en-IN" dirty="0" smtClean="0">
                <a:solidFill>
                  <a:srgbClr val="002060"/>
                </a:solidFill>
                <a:latin typeface="Arial Black" pitchFamily="34" charset="0"/>
              </a:rPr>
              <a:t>3</a:t>
            </a:r>
            <a:r>
              <a:rPr lang="en-IN" baseline="30000" dirty="0" smtClean="0">
                <a:solidFill>
                  <a:srgbClr val="002060"/>
                </a:solidFill>
                <a:latin typeface="Arial Black" pitchFamily="34" charset="0"/>
              </a:rPr>
              <a:t>rd</a:t>
            </a:r>
            <a:r>
              <a:rPr lang="en-IN" dirty="0" smtClean="0">
                <a:solidFill>
                  <a:srgbClr val="002060"/>
                </a:solidFill>
                <a:latin typeface="Arial Black" pitchFamily="34" charset="0"/>
              </a:rPr>
              <a:t> Seminar on Hydrology and meteorology, Sept. 15-16,  2014, HICC, Hyderabad.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6980"/>
            <a:ext cx="2819400" cy="523220"/>
          </a:xfrm>
          <a:prstGeom prst="rect">
            <a:avLst/>
          </a:prstGeom>
        </p:spPr>
        <p:txBody>
          <a:bodyPr wrap="square">
            <a:spAutoFit/>
          </a:bodyPr>
          <a:lstStyle/>
          <a:p>
            <a:r>
              <a:rPr lang="en-US" sz="2800" b="1" dirty="0" smtClean="0">
                <a:solidFill>
                  <a:srgbClr val="000099"/>
                </a:solidFill>
                <a:latin typeface="Algerian" pitchFamily="82" charset="0"/>
              </a:rPr>
              <a:t>REFERENCES:</a:t>
            </a:r>
            <a:endParaRPr lang="en-US" sz="2800" dirty="0">
              <a:solidFill>
                <a:srgbClr val="000099"/>
              </a:solidFill>
              <a:latin typeface="Algerian" pitchFamily="82" charset="0"/>
            </a:endParaRPr>
          </a:p>
        </p:txBody>
      </p:sp>
      <p:sp>
        <p:nvSpPr>
          <p:cNvPr id="5" name="Rectangle 4"/>
          <p:cNvSpPr/>
          <p:nvPr/>
        </p:nvSpPr>
        <p:spPr>
          <a:xfrm>
            <a:off x="0" y="1295400"/>
            <a:ext cx="9144000" cy="5632311"/>
          </a:xfrm>
          <a:prstGeom prst="rect">
            <a:avLst/>
          </a:prstGeom>
        </p:spPr>
        <p:txBody>
          <a:bodyPr wrap="square">
            <a:spAutoFit/>
          </a:bodyPr>
          <a:lstStyle/>
          <a:p>
            <a:pPr lvl="0" indent="228600" algn="just" fontAlgn="base">
              <a:spcBef>
                <a:spcPct val="0"/>
              </a:spcBef>
              <a:spcAft>
                <a:spcPct val="0"/>
              </a:spcAft>
            </a:pPr>
            <a:endParaRPr kumimoji="0" lang="en-US" b="1" i="0" u="none" strike="noStrike" cap="none" normalizeH="0" baseline="0" dirty="0" smtClean="0">
              <a:ln>
                <a:noFill/>
              </a:ln>
              <a:solidFill>
                <a:schemeClr val="bg1"/>
              </a:solidFill>
              <a:effectLst/>
              <a:latin typeface="Arial" pitchFamily="34" charset="0"/>
              <a:cs typeface="Arial" pitchFamily="34" charset="0"/>
            </a:endParaRPr>
          </a:p>
          <a:p>
            <a:pPr lvl="0" algn="just" eaLnBrk="0" fontAlgn="base" hangingPunct="0">
              <a:spcBef>
                <a:spcPct val="0"/>
              </a:spcBef>
              <a:spcAft>
                <a:spcPct val="0"/>
              </a:spcAft>
            </a:pP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1. APHA, 2005: Standard methods for the examination of water and waste water. 21th edition. American Public Health Association. New York, U.S.A. pp. </a:t>
            </a:r>
            <a:r>
              <a:rPr kumimoji="0" lang="en-US"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(4)</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82-89.</a:t>
            </a:r>
          </a:p>
          <a:p>
            <a:pPr lvl="0" algn="just" eaLnBrk="0" fontAlgn="base" hangingPunct="0">
              <a:spcBef>
                <a:spcPct val="0"/>
              </a:spcBef>
              <a:spcAft>
                <a:spcPct val="0"/>
              </a:spcAft>
            </a:pPr>
            <a:endParaRPr kumimoji="0" lang="en-US" b="1" i="0" u="none" strike="noStrike" cap="none" normalizeH="0" baseline="0" dirty="0" smtClean="0">
              <a:ln>
                <a:noFill/>
              </a:ln>
              <a:solidFill>
                <a:schemeClr val="bg1"/>
              </a:solidFill>
              <a:effectLst/>
              <a:latin typeface="Arial" pitchFamily="34" charset="0"/>
              <a:cs typeface="Arial" pitchFamily="34" charset="0"/>
            </a:endParaRPr>
          </a:p>
          <a:p>
            <a:pPr lvl="0" algn="just" eaLnBrk="0" fontAlgn="base" hangingPunct="0">
              <a:spcBef>
                <a:spcPct val="0"/>
              </a:spcBef>
              <a:spcAft>
                <a:spcPct val="0"/>
              </a:spcAft>
            </a:pP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2. B.I.S. 2003: Drinking water quality, Bureau of Indian standard, New Delhi, I.S. 10500:1991, Edition 2.1, (1993-01).</a:t>
            </a:r>
          </a:p>
          <a:p>
            <a:pPr lvl="0" algn="just" eaLnBrk="0" fontAlgn="base" hangingPunct="0">
              <a:spcBef>
                <a:spcPct val="0"/>
              </a:spcBef>
              <a:spcAft>
                <a:spcPct val="0"/>
              </a:spcAft>
            </a:pPr>
            <a:endParaRPr kumimoji="0" lang="en-US" b="1" i="0" u="none" strike="noStrike" cap="none" normalizeH="0" baseline="0" dirty="0" smtClean="0">
              <a:ln>
                <a:noFill/>
              </a:ln>
              <a:solidFill>
                <a:schemeClr val="bg1"/>
              </a:solidFill>
              <a:effectLst/>
              <a:latin typeface="Arial" pitchFamily="34" charset="0"/>
              <a:cs typeface="Arial" pitchFamily="34" charset="0"/>
            </a:endParaRPr>
          </a:p>
          <a:p>
            <a:pPr lvl="0" algn="just" eaLnBrk="0" fontAlgn="base" hangingPunct="0">
              <a:spcBef>
                <a:spcPct val="0"/>
              </a:spcBef>
              <a:spcAft>
                <a:spcPct val="0"/>
              </a:spcAft>
            </a:pP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3. Brouwer I.D., Backer Dirks O., De Bruin A., Hantvast J.G.A.J., 1988: Unmitablity of WHO Guidelines for fluoride concentration in drinking water in Senegal, Lancent 30, pp.  223-225.</a:t>
            </a:r>
          </a:p>
          <a:p>
            <a:pPr lvl="0" algn="just" eaLnBrk="0" fontAlgn="base" hangingPunct="0">
              <a:spcBef>
                <a:spcPct val="0"/>
              </a:spcBef>
              <a:spcAft>
                <a:spcPct val="0"/>
              </a:spcAft>
            </a:pPr>
            <a:endParaRPr kumimoji="0" lang="en-US" b="1" i="0" u="none" strike="noStrike" cap="none" normalizeH="0" baseline="0" dirty="0" smtClean="0">
              <a:ln>
                <a:noFill/>
              </a:ln>
              <a:solidFill>
                <a:schemeClr val="bg1"/>
              </a:solidFill>
              <a:effectLst/>
              <a:latin typeface="Arial" pitchFamily="34" charset="0"/>
              <a:cs typeface="Arial" pitchFamily="34" charset="0"/>
            </a:endParaRPr>
          </a:p>
          <a:p>
            <a:pPr lvl="0" algn="just" eaLnBrk="0" fontAlgn="base" hangingPunct="0">
              <a:spcBef>
                <a:spcPct val="0"/>
              </a:spcBef>
              <a:spcAft>
                <a:spcPct val="0"/>
              </a:spcAft>
            </a:pP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4. Census report, 2001, Government of India.</a:t>
            </a:r>
          </a:p>
          <a:p>
            <a:pPr lvl="0" algn="just" eaLnBrk="0" fontAlgn="base" hangingPunct="0">
              <a:spcBef>
                <a:spcPct val="0"/>
              </a:spcBef>
              <a:spcAft>
                <a:spcPct val="0"/>
              </a:spcAft>
            </a:pPr>
            <a:endParaRPr kumimoji="0" lang="en-US" b="1" i="0" u="none" strike="noStrike" cap="none" normalizeH="0" baseline="0" dirty="0" smtClean="0">
              <a:ln>
                <a:noFill/>
              </a:ln>
              <a:solidFill>
                <a:schemeClr val="bg1"/>
              </a:solidFill>
              <a:effectLst/>
              <a:latin typeface="Arial" pitchFamily="34" charset="0"/>
              <a:cs typeface="Arial" pitchFamily="34" charset="0"/>
            </a:endParaRPr>
          </a:p>
          <a:p>
            <a:pPr lvl="0" algn="just" eaLnBrk="0" fontAlgn="base" hangingPunct="0">
              <a:spcBef>
                <a:spcPct val="0"/>
              </a:spcBef>
              <a:spcAft>
                <a:spcPct val="0"/>
              </a:spcAft>
            </a:pP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5. Dean, H. Trendley, 1934: As Reproduced in </a:t>
            </a:r>
            <a:r>
              <a:rPr kumimoji="0" lang="en-US" b="1"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Health Effects of Ingested Fluoride</a:t>
            </a:r>
            <a:r>
              <a:rPr kumimoji="0" lang="en-US" b="1" i="0" u="none" strike="noStrike" cap="none" normalizeH="0" baseline="0" dirty="0" smtClean="0">
                <a:ln>
                  <a:noFill/>
                </a:ln>
                <a:solidFill>
                  <a:schemeClr val="bg1"/>
                </a:solidFill>
                <a:effectLst/>
                <a:latin typeface="Calibri"/>
                <a:ea typeface="Calibri" pitchFamily="34" charset="0"/>
                <a:cs typeface="Times New Roman" pitchFamily="18" charset="0"/>
              </a:rPr>
              <a:t>”</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National Academy of Sciences, 1993, pp. 169.</a:t>
            </a:r>
          </a:p>
          <a:p>
            <a:pPr lvl="0" algn="just" eaLnBrk="0" fontAlgn="base" hangingPunct="0">
              <a:spcBef>
                <a:spcPct val="0"/>
              </a:spcBef>
              <a:spcAft>
                <a:spcPct val="0"/>
              </a:spcAft>
            </a:pPr>
            <a:endParaRPr kumimoji="0" lang="en-US" b="1" i="0" u="none" strike="noStrike" cap="none" normalizeH="0" baseline="0" dirty="0" smtClean="0">
              <a:ln>
                <a:noFill/>
              </a:ln>
              <a:solidFill>
                <a:schemeClr val="bg1"/>
              </a:solidFill>
              <a:effectLst/>
              <a:latin typeface="Arial" pitchFamily="34" charset="0"/>
              <a:cs typeface="Arial" pitchFamily="34" charset="0"/>
            </a:endParaRPr>
          </a:p>
          <a:p>
            <a:pPr lvl="0" algn="just" eaLnBrk="0" fontAlgn="base" hangingPunct="0">
              <a:spcBef>
                <a:spcPct val="0"/>
              </a:spcBef>
              <a:spcAft>
                <a:spcPct val="0"/>
              </a:spcAft>
            </a:pP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6. Dev Burman, G.K., Singh, B., and Khatri, P., 1995: Fluoride in environment: Hydro geochemical studies of groundwater having high fluoride content in Chandrapur district. Gond.Geol.Magz.9, pp. 71-80.</a:t>
            </a:r>
            <a:endParaRPr kumimoji="0" lang="en-US" b="1" i="0" u="none" strike="noStrike" cap="none" normalizeH="0" baseline="0" dirty="0" smtClean="0">
              <a:ln>
                <a:noFill/>
              </a:ln>
              <a:solidFill>
                <a:schemeClr val="bg1"/>
              </a:solidFill>
              <a:effectLst/>
              <a:latin typeface="Arial" pitchFamily="34" charset="0"/>
              <a:cs typeface="Arial" pitchFamily="34" charset="0"/>
            </a:endParaRPr>
          </a:p>
          <a:p>
            <a:pPr lvl="0" algn="just" eaLnBrk="0" fontAlgn="base" hangingPunct="0">
              <a:spcBef>
                <a:spcPct val="0"/>
              </a:spcBef>
              <a:spcAft>
                <a:spcPct val="0"/>
              </a:spcAft>
            </a:pPr>
            <a:endParaRPr kumimoji="0" lang="en-US" b="1" i="0" u="none" strike="noStrike" cap="none" normalizeH="0" baseline="0" dirty="0" smtClean="0">
              <a:ln>
                <a:noFill/>
              </a:ln>
              <a:solidFill>
                <a:schemeClr val="bg1"/>
              </a:solidFill>
              <a:effectLst/>
              <a:latin typeface="Arial" pitchFamily="34" charset="0"/>
              <a:cs typeface="Arial" pitchFamily="34" charset="0"/>
            </a:endParaRPr>
          </a:p>
        </p:txBody>
      </p:sp>
      <p:cxnSp>
        <p:nvCxnSpPr>
          <p:cNvPr id="6" name="Straight Connector 5"/>
          <p:cNvCxnSpPr/>
          <p:nvPr/>
        </p:nvCxnSpPr>
        <p:spPr>
          <a:xfrm>
            <a:off x="0" y="1065212"/>
            <a:ext cx="9144000" cy="1588"/>
          </a:xfrm>
          <a:prstGeom prst="line">
            <a:avLst/>
          </a:prstGeom>
        </p:spPr>
        <p:style>
          <a:lnRef idx="3">
            <a:schemeClr val="dk1"/>
          </a:lnRef>
          <a:fillRef idx="0">
            <a:schemeClr val="dk1"/>
          </a:fillRef>
          <a:effectRef idx="2">
            <a:schemeClr val="dk1"/>
          </a:effectRef>
          <a:fontRef idx="minor">
            <a:schemeClr val="tx1"/>
          </a:fontRef>
        </p:style>
      </p:cxnSp>
      <p:sp>
        <p:nvSpPr>
          <p:cNvPr id="7" name="Rectangle 6"/>
          <p:cNvSpPr/>
          <p:nvPr/>
        </p:nvSpPr>
        <p:spPr>
          <a:xfrm>
            <a:off x="0" y="191869"/>
            <a:ext cx="9144000" cy="646331"/>
          </a:xfrm>
          <a:prstGeom prst="rect">
            <a:avLst/>
          </a:prstGeom>
        </p:spPr>
        <p:txBody>
          <a:bodyPr wrap="square">
            <a:spAutoFit/>
          </a:bodyPr>
          <a:lstStyle/>
          <a:p>
            <a:pPr algn="ctr"/>
            <a:r>
              <a:rPr lang="en-IN" dirty="0" smtClean="0">
                <a:solidFill>
                  <a:srgbClr val="002060"/>
                </a:solidFill>
                <a:latin typeface="Arial Black" pitchFamily="34" charset="0"/>
              </a:rPr>
              <a:t>3</a:t>
            </a:r>
            <a:r>
              <a:rPr lang="en-IN" baseline="30000" dirty="0" smtClean="0">
                <a:solidFill>
                  <a:srgbClr val="002060"/>
                </a:solidFill>
                <a:latin typeface="Arial Black" pitchFamily="34" charset="0"/>
              </a:rPr>
              <a:t>rd</a:t>
            </a:r>
            <a:r>
              <a:rPr lang="en-IN" dirty="0" smtClean="0">
                <a:solidFill>
                  <a:srgbClr val="002060"/>
                </a:solidFill>
                <a:latin typeface="Arial Black" pitchFamily="34" charset="0"/>
              </a:rPr>
              <a:t> Seminar on Hydrology and meteorology, Sept. 15-16,  2014, HICC, Hyderabad.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9870836">
            <a:off x="68154" y="2609306"/>
            <a:ext cx="8699968"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u="sng" cap="none" spc="50" dirty="0" smtClean="0">
                <a:ln w="11430"/>
                <a:solidFill>
                  <a:srgbClr val="00CC00"/>
                </a:solidFill>
                <a:effectLst>
                  <a:outerShdw blurRad="76200" dist="50800" dir="5400000" algn="tl" rotWithShape="0">
                    <a:srgbClr val="000000">
                      <a:alpha val="65000"/>
                    </a:srgbClr>
                  </a:outerShdw>
                </a:effectLst>
              </a:rPr>
              <a:t>THANKS</a:t>
            </a:r>
            <a:endParaRPr lang="en-US" sz="9600" b="1" u="sng" cap="none" spc="50" dirty="0">
              <a:ln w="11430"/>
              <a:solidFill>
                <a:srgbClr val="00CC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 y="304800"/>
            <a:ext cx="8991600" cy="6629400"/>
          </a:xfrm>
        </p:spPr>
        <p:txBody>
          <a:bodyPr/>
          <a:lstStyle/>
          <a:p>
            <a:pPr algn="l">
              <a:buFont typeface="Wingdings" pitchFamily="2" charset="2"/>
              <a:buChar char="Ø"/>
            </a:pPr>
            <a:endParaRPr lang="en-US" dirty="0" smtClean="0"/>
          </a:p>
          <a:p>
            <a:pPr algn="l"/>
            <a:endParaRPr lang="en-US" sz="2400" b="1" dirty="0" smtClean="0">
              <a:solidFill>
                <a:srgbClr val="000099"/>
              </a:solidFill>
            </a:endParaRPr>
          </a:p>
          <a:p>
            <a:pPr algn="l"/>
            <a:r>
              <a:rPr lang="en-US" sz="2400" b="1" dirty="0" smtClean="0">
                <a:solidFill>
                  <a:srgbClr val="000099"/>
                </a:solidFill>
              </a:rPr>
              <a:t>Introduction:</a:t>
            </a:r>
            <a:endParaRPr lang="en-US" dirty="0" smtClean="0"/>
          </a:p>
          <a:p>
            <a:pPr algn="l">
              <a:buFont typeface="Wingdings" pitchFamily="2" charset="2"/>
              <a:buChar char="Ø"/>
            </a:pPr>
            <a:r>
              <a:rPr lang="en-US" dirty="0" smtClean="0">
                <a:solidFill>
                  <a:schemeClr val="bg1"/>
                </a:solidFill>
              </a:rPr>
              <a:t>Earth is gifted with water, a primary, essential resource for all .</a:t>
            </a:r>
          </a:p>
          <a:p>
            <a:pPr algn="l">
              <a:buFont typeface="Wingdings" pitchFamily="2" charset="2"/>
              <a:buChar char="Ø"/>
            </a:pPr>
            <a:r>
              <a:rPr lang="en-US" dirty="0" smtClean="0">
                <a:solidFill>
                  <a:schemeClr val="bg1"/>
                </a:solidFill>
              </a:rPr>
              <a:t> Available drinking water on earth (about 1%) rendered unfit due to various factors including our injudicious activities.</a:t>
            </a:r>
          </a:p>
          <a:p>
            <a:pPr algn="l">
              <a:buFont typeface="Wingdings" pitchFamily="2" charset="2"/>
              <a:buChar char="Ø"/>
            </a:pPr>
            <a:r>
              <a:rPr lang="en-US" dirty="0" smtClean="0">
                <a:solidFill>
                  <a:schemeClr val="bg1"/>
                </a:solidFill>
              </a:rPr>
              <a:t>Fluoride is essential for calcification of bones and teeth.</a:t>
            </a:r>
          </a:p>
          <a:p>
            <a:pPr algn="l">
              <a:buFont typeface="Wingdings" pitchFamily="2" charset="2"/>
              <a:buChar char="Ø"/>
            </a:pPr>
            <a:r>
              <a:rPr lang="en-US" dirty="0" smtClean="0">
                <a:solidFill>
                  <a:schemeClr val="bg1"/>
                </a:solidFill>
              </a:rPr>
              <a:t>Excess (more than 1.5 mg/lit.) fluoride in drinking water may cause different ailments such as dental fluorosis consequently affecting intelligence .</a:t>
            </a:r>
          </a:p>
          <a:p>
            <a:pPr algn="l">
              <a:buFont typeface="Wingdings" pitchFamily="2" charset="2"/>
              <a:buChar char="Ø"/>
            </a:pPr>
            <a:r>
              <a:rPr lang="en-US" dirty="0" smtClean="0">
                <a:solidFill>
                  <a:schemeClr val="bg1"/>
                </a:solidFill>
              </a:rPr>
              <a:t>Excess fluoride in water is coming from geogenic  activity.</a:t>
            </a:r>
          </a:p>
          <a:p>
            <a:pPr algn="l">
              <a:buFont typeface="Wingdings" pitchFamily="2" charset="2"/>
              <a:buChar char="Ø"/>
            </a:pPr>
            <a:r>
              <a:rPr lang="en-US" dirty="0" smtClean="0">
                <a:solidFill>
                  <a:schemeClr val="bg1"/>
                </a:solidFill>
              </a:rPr>
              <a:t>Keeping in view our study deals with the fluorosis and I.Q. among  tribal dominated school children (06 to 14 yrs) in Barkagoan, Hazaribag, Jharkhand.   </a:t>
            </a:r>
          </a:p>
          <a:p>
            <a:endParaRPr lang="en-US" dirty="0"/>
          </a:p>
        </p:txBody>
      </p:sp>
      <p:cxnSp>
        <p:nvCxnSpPr>
          <p:cNvPr id="4" name="Straight Connector 3"/>
          <p:cNvCxnSpPr/>
          <p:nvPr/>
        </p:nvCxnSpPr>
        <p:spPr>
          <a:xfrm>
            <a:off x="0" y="1066800"/>
            <a:ext cx="9144000" cy="1588"/>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0" y="228600"/>
            <a:ext cx="9144000" cy="923330"/>
          </a:xfrm>
          <a:prstGeom prst="rect">
            <a:avLst/>
          </a:prstGeom>
        </p:spPr>
        <p:txBody>
          <a:bodyPr wrap="square">
            <a:spAutoFit/>
          </a:bodyPr>
          <a:lstStyle/>
          <a:p>
            <a:pPr algn="ctr"/>
            <a:r>
              <a:rPr lang="en-IN" dirty="0" smtClean="0">
                <a:solidFill>
                  <a:srgbClr val="002060"/>
                </a:solidFill>
                <a:latin typeface="Arial Black" pitchFamily="34" charset="0"/>
              </a:rPr>
              <a:t>3</a:t>
            </a:r>
            <a:r>
              <a:rPr lang="en-IN" baseline="30000" dirty="0" smtClean="0">
                <a:solidFill>
                  <a:srgbClr val="002060"/>
                </a:solidFill>
                <a:latin typeface="Arial Black" pitchFamily="34" charset="0"/>
              </a:rPr>
              <a:t>rd</a:t>
            </a:r>
            <a:r>
              <a:rPr lang="en-IN" dirty="0" smtClean="0">
                <a:solidFill>
                  <a:srgbClr val="002060"/>
                </a:solidFill>
                <a:latin typeface="Arial Black" pitchFamily="34" charset="0"/>
              </a:rPr>
              <a:t> Seminar on Hydrology and meteorology, Sept. 15-16,  2014, HICC, Hyderabad.</a:t>
            </a:r>
            <a:r>
              <a:rPr lang="en-IN" dirty="0" smtClean="0">
                <a:solidFill>
                  <a:srgbClr val="002060"/>
                </a:solidFill>
              </a:rPr>
              <a:t/>
            </a:r>
            <a:br>
              <a:rPr lang="en-IN" dirty="0" smtClean="0">
                <a:solidFill>
                  <a:srgbClr val="002060"/>
                </a:solidFill>
              </a:rPr>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990600"/>
            <a:ext cx="5334000" cy="523220"/>
          </a:xfrm>
          <a:prstGeom prst="rect">
            <a:avLst/>
          </a:prstGeom>
          <a:noFill/>
        </p:spPr>
        <p:txBody>
          <a:bodyPr wrap="square" rtlCol="0">
            <a:spAutoFit/>
          </a:bodyPr>
          <a:lstStyle/>
          <a:p>
            <a:pPr algn="ctr"/>
            <a:r>
              <a:rPr lang="en-US" sz="2800" b="1" dirty="0" smtClean="0">
                <a:solidFill>
                  <a:srgbClr val="FF3300"/>
                </a:solidFill>
              </a:rPr>
              <a:t>Mining Activities</a:t>
            </a:r>
            <a:endParaRPr lang="en-US" sz="2800" b="1" dirty="0">
              <a:solidFill>
                <a:srgbClr val="FF3300"/>
              </a:solidFill>
            </a:endParaRPr>
          </a:p>
        </p:txBody>
      </p:sp>
      <p:cxnSp>
        <p:nvCxnSpPr>
          <p:cNvPr id="4" name="Straight Connector 3"/>
          <p:cNvCxnSpPr/>
          <p:nvPr/>
        </p:nvCxnSpPr>
        <p:spPr>
          <a:xfrm>
            <a:off x="0" y="1066800"/>
            <a:ext cx="9144000" cy="1588"/>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0" y="268069"/>
            <a:ext cx="9144000" cy="646331"/>
          </a:xfrm>
          <a:prstGeom prst="rect">
            <a:avLst/>
          </a:prstGeom>
        </p:spPr>
        <p:txBody>
          <a:bodyPr wrap="square">
            <a:spAutoFit/>
          </a:bodyPr>
          <a:lstStyle/>
          <a:p>
            <a:pPr algn="ctr"/>
            <a:r>
              <a:rPr lang="en-IN" dirty="0" smtClean="0">
                <a:solidFill>
                  <a:srgbClr val="002060"/>
                </a:solidFill>
                <a:latin typeface="Arial Black" pitchFamily="34" charset="0"/>
              </a:rPr>
              <a:t>3</a:t>
            </a:r>
            <a:r>
              <a:rPr lang="en-IN" baseline="30000" dirty="0" smtClean="0">
                <a:solidFill>
                  <a:srgbClr val="002060"/>
                </a:solidFill>
                <a:latin typeface="Arial Black" pitchFamily="34" charset="0"/>
              </a:rPr>
              <a:t>rd</a:t>
            </a:r>
            <a:r>
              <a:rPr lang="en-IN" dirty="0" smtClean="0">
                <a:solidFill>
                  <a:srgbClr val="002060"/>
                </a:solidFill>
                <a:latin typeface="Arial Black" pitchFamily="34" charset="0"/>
              </a:rPr>
              <a:t> Seminar on Hydrology and meteorology, Sept. 15-16,  2014, HICC, Hyderabad.</a:t>
            </a:r>
            <a:endParaRPr lang="en-US" dirty="0"/>
          </a:p>
        </p:txBody>
      </p:sp>
      <p:pic>
        <p:nvPicPr>
          <p:cNvPr id="6" name="Picture 5" descr="DSC04477.JPG"/>
          <p:cNvPicPr>
            <a:picLocks noChangeAspect="1"/>
          </p:cNvPicPr>
          <p:nvPr/>
        </p:nvPicPr>
        <p:blipFill>
          <a:blip r:embed="rId2" cstate="print"/>
          <a:stretch>
            <a:fillRect/>
          </a:stretch>
        </p:blipFill>
        <p:spPr>
          <a:xfrm>
            <a:off x="609600" y="1524000"/>
            <a:ext cx="3048000" cy="2553730"/>
          </a:xfrm>
          <a:prstGeom prst="rect">
            <a:avLst/>
          </a:prstGeom>
        </p:spPr>
      </p:pic>
      <p:pic>
        <p:nvPicPr>
          <p:cNvPr id="8" name="Picture 7" descr="DSC04472.JPG"/>
          <p:cNvPicPr>
            <a:picLocks noChangeAspect="1"/>
          </p:cNvPicPr>
          <p:nvPr/>
        </p:nvPicPr>
        <p:blipFill>
          <a:blip r:embed="rId3" cstate="print"/>
          <a:stretch>
            <a:fillRect/>
          </a:stretch>
        </p:blipFill>
        <p:spPr>
          <a:xfrm>
            <a:off x="4800600" y="1524000"/>
            <a:ext cx="3302000" cy="2476500"/>
          </a:xfrm>
          <a:prstGeom prst="rect">
            <a:avLst/>
          </a:prstGeom>
        </p:spPr>
      </p:pic>
      <p:pic>
        <p:nvPicPr>
          <p:cNvPr id="10" name="Picture 9" descr="DSC04456.JPG"/>
          <p:cNvPicPr>
            <a:picLocks noChangeAspect="1"/>
          </p:cNvPicPr>
          <p:nvPr/>
        </p:nvPicPr>
        <p:blipFill>
          <a:blip r:embed="rId4" cstate="print"/>
          <a:stretch>
            <a:fillRect/>
          </a:stretch>
        </p:blipFill>
        <p:spPr>
          <a:xfrm>
            <a:off x="609600" y="4267200"/>
            <a:ext cx="3048000" cy="2286000"/>
          </a:xfrm>
          <a:prstGeom prst="rect">
            <a:avLst/>
          </a:prstGeom>
        </p:spPr>
      </p:pic>
      <p:pic>
        <p:nvPicPr>
          <p:cNvPr id="11" name="Picture 10" descr="DSC04448.JPG"/>
          <p:cNvPicPr>
            <a:picLocks noChangeAspect="1"/>
          </p:cNvPicPr>
          <p:nvPr/>
        </p:nvPicPr>
        <p:blipFill>
          <a:blip r:embed="rId5" cstate="print"/>
          <a:stretch>
            <a:fillRect/>
          </a:stretch>
        </p:blipFill>
        <p:spPr>
          <a:xfrm>
            <a:off x="4800600" y="4191000"/>
            <a:ext cx="3251200" cy="2438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4469.JPG"/>
          <p:cNvPicPr>
            <a:picLocks noChangeAspect="1"/>
          </p:cNvPicPr>
          <p:nvPr/>
        </p:nvPicPr>
        <p:blipFill>
          <a:blip r:embed="rId2" cstate="print"/>
          <a:stretch>
            <a:fillRect/>
          </a:stretch>
        </p:blipFill>
        <p:spPr>
          <a:xfrm>
            <a:off x="457200" y="304800"/>
            <a:ext cx="3429000" cy="2590800"/>
          </a:xfrm>
          <a:prstGeom prst="rect">
            <a:avLst/>
          </a:prstGeom>
        </p:spPr>
      </p:pic>
      <p:pic>
        <p:nvPicPr>
          <p:cNvPr id="3" name="Picture 2" descr="DSC04482.JPG"/>
          <p:cNvPicPr>
            <a:picLocks noChangeAspect="1"/>
          </p:cNvPicPr>
          <p:nvPr/>
        </p:nvPicPr>
        <p:blipFill>
          <a:blip r:embed="rId3" cstate="print"/>
          <a:stretch>
            <a:fillRect/>
          </a:stretch>
        </p:blipFill>
        <p:spPr>
          <a:xfrm>
            <a:off x="4800600" y="304800"/>
            <a:ext cx="3733800" cy="2590800"/>
          </a:xfrm>
          <a:prstGeom prst="rect">
            <a:avLst/>
          </a:prstGeom>
        </p:spPr>
      </p:pic>
      <p:pic>
        <p:nvPicPr>
          <p:cNvPr id="8" name="Picture 7" descr="DSC04451.JPG"/>
          <p:cNvPicPr>
            <a:picLocks noChangeAspect="1"/>
          </p:cNvPicPr>
          <p:nvPr/>
        </p:nvPicPr>
        <p:blipFill>
          <a:blip r:embed="rId4" cstate="print"/>
          <a:stretch>
            <a:fillRect/>
          </a:stretch>
        </p:blipFill>
        <p:spPr>
          <a:xfrm rot="5400000">
            <a:off x="1028696" y="3086100"/>
            <a:ext cx="2743199" cy="3581401"/>
          </a:xfrm>
          <a:prstGeom prst="rect">
            <a:avLst/>
          </a:prstGeom>
        </p:spPr>
      </p:pic>
      <p:pic>
        <p:nvPicPr>
          <p:cNvPr id="9" name="Picture 8" descr="DSC04455.JPG"/>
          <p:cNvPicPr>
            <a:picLocks noChangeAspect="1"/>
          </p:cNvPicPr>
          <p:nvPr/>
        </p:nvPicPr>
        <p:blipFill>
          <a:blip r:embed="rId5" cstate="print"/>
          <a:stretch>
            <a:fillRect/>
          </a:stretch>
        </p:blipFill>
        <p:spPr>
          <a:xfrm>
            <a:off x="4876800" y="3505200"/>
            <a:ext cx="3606800" cy="2772728"/>
          </a:xfrm>
          <a:prstGeom prst="rect">
            <a:avLst/>
          </a:prstGeom>
        </p:spPr>
      </p:pic>
      <p:sp>
        <p:nvSpPr>
          <p:cNvPr id="10" name="TextBox 9"/>
          <p:cNvSpPr txBox="1"/>
          <p:nvPr/>
        </p:nvSpPr>
        <p:spPr>
          <a:xfrm>
            <a:off x="5105400" y="6248400"/>
            <a:ext cx="3276600" cy="381000"/>
          </a:xfrm>
          <a:prstGeom prst="rect">
            <a:avLst/>
          </a:prstGeom>
          <a:noFill/>
        </p:spPr>
        <p:txBody>
          <a:bodyPr wrap="square" rtlCol="0">
            <a:spAutoFit/>
          </a:bodyPr>
          <a:lstStyle/>
          <a:p>
            <a:r>
              <a:rPr lang="en-US" b="1" dirty="0" smtClean="0">
                <a:solidFill>
                  <a:srgbClr val="FF0000"/>
                </a:solidFill>
              </a:rPr>
              <a:t>Children with affected teeth</a:t>
            </a:r>
            <a:endParaRPr lang="en-US" b="1" dirty="0">
              <a:solidFill>
                <a:srgbClr val="FF0000"/>
              </a:solidFill>
            </a:endParaRPr>
          </a:p>
        </p:txBody>
      </p:sp>
      <p:sp>
        <p:nvSpPr>
          <p:cNvPr id="11" name="TextBox 10"/>
          <p:cNvSpPr txBox="1"/>
          <p:nvPr/>
        </p:nvSpPr>
        <p:spPr>
          <a:xfrm>
            <a:off x="4953000" y="2895600"/>
            <a:ext cx="3429000" cy="369332"/>
          </a:xfrm>
          <a:prstGeom prst="rect">
            <a:avLst/>
          </a:prstGeom>
          <a:noFill/>
        </p:spPr>
        <p:txBody>
          <a:bodyPr wrap="square" rtlCol="0">
            <a:spAutoFit/>
          </a:bodyPr>
          <a:lstStyle/>
          <a:p>
            <a:r>
              <a:rPr lang="en-US" b="1" dirty="0" smtClean="0">
                <a:solidFill>
                  <a:srgbClr val="FF0000"/>
                </a:solidFill>
              </a:rPr>
              <a:t>Health  awareness camp</a:t>
            </a:r>
            <a:endParaRPr lang="en-US" b="1" dirty="0">
              <a:solidFill>
                <a:srgbClr val="FF0000"/>
              </a:solidFill>
            </a:endParaRPr>
          </a:p>
        </p:txBody>
      </p:sp>
      <p:sp>
        <p:nvSpPr>
          <p:cNvPr id="12" name="TextBox 11"/>
          <p:cNvSpPr txBox="1"/>
          <p:nvPr/>
        </p:nvSpPr>
        <p:spPr>
          <a:xfrm>
            <a:off x="457200" y="2895600"/>
            <a:ext cx="3048000" cy="381000"/>
          </a:xfrm>
          <a:prstGeom prst="rect">
            <a:avLst/>
          </a:prstGeom>
          <a:noFill/>
        </p:spPr>
        <p:txBody>
          <a:bodyPr wrap="square" rtlCol="0">
            <a:spAutoFit/>
          </a:bodyPr>
          <a:lstStyle/>
          <a:p>
            <a:r>
              <a:rPr lang="en-US" b="1" dirty="0" smtClean="0">
                <a:solidFill>
                  <a:srgbClr val="FF0000"/>
                </a:solidFill>
              </a:rPr>
              <a:t>Coal mining activities</a:t>
            </a:r>
            <a:endParaRPr lang="en-US" b="1" dirty="0">
              <a:solidFill>
                <a:srgbClr val="FF0000"/>
              </a:solidFill>
            </a:endParaRPr>
          </a:p>
        </p:txBody>
      </p:sp>
      <p:sp>
        <p:nvSpPr>
          <p:cNvPr id="13" name="TextBox 12"/>
          <p:cNvSpPr txBox="1"/>
          <p:nvPr/>
        </p:nvSpPr>
        <p:spPr>
          <a:xfrm>
            <a:off x="685800" y="6248400"/>
            <a:ext cx="3200400" cy="369332"/>
          </a:xfrm>
          <a:prstGeom prst="rect">
            <a:avLst/>
          </a:prstGeom>
          <a:noFill/>
        </p:spPr>
        <p:txBody>
          <a:bodyPr wrap="square" rtlCol="0">
            <a:spAutoFit/>
          </a:bodyPr>
          <a:lstStyle/>
          <a:p>
            <a:r>
              <a:rPr lang="en-US" b="1" dirty="0" smtClean="0">
                <a:solidFill>
                  <a:srgbClr val="FF0000"/>
                </a:solidFill>
              </a:rPr>
              <a:t>Illegal coal transportation</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2895600"/>
          </a:xfrm>
          <a:ln>
            <a:solidFill>
              <a:schemeClr val="accent1"/>
            </a:solidFill>
          </a:ln>
        </p:spPr>
        <p:txBody>
          <a:bodyPr>
            <a:normAutofit lnSpcReduction="10000"/>
          </a:bodyPr>
          <a:lstStyle/>
          <a:p>
            <a:pPr>
              <a:buNone/>
            </a:pPr>
            <a:endParaRPr lang="en-US" sz="3200" b="1" dirty="0" smtClean="0">
              <a:solidFill>
                <a:srgbClr val="FFFF00"/>
              </a:solidFill>
            </a:endParaRPr>
          </a:p>
          <a:p>
            <a:pPr>
              <a:buNone/>
            </a:pPr>
            <a:endParaRPr lang="en-US" sz="3200" b="1" dirty="0" smtClean="0">
              <a:solidFill>
                <a:srgbClr val="FFFF00"/>
              </a:solidFill>
            </a:endParaRPr>
          </a:p>
          <a:p>
            <a:pPr>
              <a:buNone/>
            </a:pPr>
            <a:r>
              <a:rPr lang="en-US" sz="3200" b="1" dirty="0" smtClean="0">
                <a:solidFill>
                  <a:srgbClr val="FFFF00"/>
                </a:solidFill>
              </a:rPr>
              <a:t>  Study  Area: </a:t>
            </a:r>
            <a:endParaRPr lang="en-US" dirty="0" smtClean="0"/>
          </a:p>
          <a:p>
            <a:pPr>
              <a:buFont typeface="Wingdings" pitchFamily="2" charset="2"/>
              <a:buChar char="q"/>
            </a:pPr>
            <a:r>
              <a:rPr lang="en-US" dirty="0" smtClean="0"/>
              <a:t> </a:t>
            </a:r>
            <a:r>
              <a:rPr lang="en-US" dirty="0" smtClean="0">
                <a:solidFill>
                  <a:schemeClr val="bg1"/>
                </a:solidFill>
              </a:rPr>
              <a:t>Five sampling stations are Potanga Basti, Jojotola, Murgatola, Garsulla Basti and Bihad Basti of Barkagoan as shown.</a:t>
            </a:r>
            <a:endParaRPr lang="en-US" dirty="0">
              <a:solidFill>
                <a:schemeClr val="bg1"/>
              </a:solidFill>
            </a:endParaRPr>
          </a:p>
        </p:txBody>
      </p:sp>
      <p:pic>
        <p:nvPicPr>
          <p:cNvPr id="4" name="Picture 19"/>
          <p:cNvPicPr>
            <a:picLocks noChangeAspect="1" noChangeArrowheads="1"/>
          </p:cNvPicPr>
          <p:nvPr/>
        </p:nvPicPr>
        <p:blipFill>
          <a:blip r:embed="rId2"/>
          <a:srcRect/>
          <a:stretch>
            <a:fillRect/>
          </a:stretch>
        </p:blipFill>
        <p:spPr bwMode="auto">
          <a:xfrm>
            <a:off x="304800" y="3048000"/>
            <a:ext cx="4343400" cy="3300983"/>
          </a:xfrm>
          <a:prstGeom prst="rect">
            <a:avLst/>
          </a:prstGeom>
          <a:noFill/>
        </p:spPr>
      </p:pic>
      <p:cxnSp>
        <p:nvCxnSpPr>
          <p:cNvPr id="6" name="Straight Connector 5"/>
          <p:cNvCxnSpPr/>
          <p:nvPr/>
        </p:nvCxnSpPr>
        <p:spPr>
          <a:xfrm>
            <a:off x="0" y="990600"/>
            <a:ext cx="9144000" cy="1588"/>
          </a:xfrm>
          <a:prstGeom prst="line">
            <a:avLst/>
          </a:prstGeom>
        </p:spPr>
        <p:style>
          <a:lnRef idx="3">
            <a:schemeClr val="dk1"/>
          </a:lnRef>
          <a:fillRef idx="0">
            <a:schemeClr val="dk1"/>
          </a:fillRef>
          <a:effectRef idx="2">
            <a:schemeClr val="dk1"/>
          </a:effectRef>
          <a:fontRef idx="minor">
            <a:schemeClr val="tx1"/>
          </a:fontRef>
        </p:style>
      </p:cxnSp>
      <p:sp>
        <p:nvSpPr>
          <p:cNvPr id="7" name="Rectangle 6"/>
          <p:cNvSpPr/>
          <p:nvPr/>
        </p:nvSpPr>
        <p:spPr>
          <a:xfrm>
            <a:off x="0" y="219670"/>
            <a:ext cx="9144000" cy="923330"/>
          </a:xfrm>
          <a:prstGeom prst="rect">
            <a:avLst/>
          </a:prstGeom>
        </p:spPr>
        <p:txBody>
          <a:bodyPr wrap="square">
            <a:spAutoFit/>
          </a:bodyPr>
          <a:lstStyle/>
          <a:p>
            <a:pPr algn="ctr"/>
            <a:r>
              <a:rPr lang="en-IN" dirty="0" smtClean="0">
                <a:solidFill>
                  <a:srgbClr val="002060"/>
                </a:solidFill>
                <a:latin typeface="Arial Black" pitchFamily="34" charset="0"/>
              </a:rPr>
              <a:t>3</a:t>
            </a:r>
            <a:r>
              <a:rPr lang="en-IN" baseline="30000" dirty="0" smtClean="0">
                <a:solidFill>
                  <a:srgbClr val="002060"/>
                </a:solidFill>
                <a:latin typeface="Arial Black" pitchFamily="34" charset="0"/>
              </a:rPr>
              <a:t>rd</a:t>
            </a:r>
            <a:r>
              <a:rPr lang="en-IN" dirty="0" smtClean="0">
                <a:solidFill>
                  <a:srgbClr val="002060"/>
                </a:solidFill>
                <a:latin typeface="Arial Black" pitchFamily="34" charset="0"/>
              </a:rPr>
              <a:t> Seminar on Hydrology and meteorology, Sept. 15-16,  2014, HICC, Hyderabad.</a:t>
            </a:r>
            <a:r>
              <a:rPr lang="en-IN" dirty="0" smtClean="0">
                <a:solidFill>
                  <a:srgbClr val="002060"/>
                </a:solidFill>
              </a:rPr>
              <a:t/>
            </a:r>
            <a:br>
              <a:rPr lang="en-IN" dirty="0" smtClean="0">
                <a:solidFill>
                  <a:srgbClr val="002060"/>
                </a:solidFill>
              </a:rPr>
            </a:br>
            <a:endParaRPr lang="en-US" dirty="0"/>
          </a:p>
        </p:txBody>
      </p:sp>
      <p:sp>
        <p:nvSpPr>
          <p:cNvPr id="8" name="Oval 7"/>
          <p:cNvSpPr/>
          <p:nvPr/>
        </p:nvSpPr>
        <p:spPr>
          <a:xfrm>
            <a:off x="5257800" y="3962400"/>
            <a:ext cx="3048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p:cNvSpPr/>
          <p:nvPr/>
        </p:nvSpPr>
        <p:spPr>
          <a:xfrm>
            <a:off x="2057400" y="4876800"/>
            <a:ext cx="152400" cy="228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p:cNvSpPr/>
          <p:nvPr/>
        </p:nvSpPr>
        <p:spPr>
          <a:xfrm>
            <a:off x="2286000" y="4648200"/>
            <a:ext cx="228600" cy="2286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1" name="Oval 10"/>
          <p:cNvSpPr/>
          <p:nvPr/>
        </p:nvSpPr>
        <p:spPr>
          <a:xfrm>
            <a:off x="5257800" y="4724400"/>
            <a:ext cx="304800" cy="2286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Oval 11"/>
          <p:cNvSpPr/>
          <p:nvPr/>
        </p:nvSpPr>
        <p:spPr>
          <a:xfrm>
            <a:off x="2362200" y="5257800"/>
            <a:ext cx="228600" cy="228600"/>
          </a:xfrm>
          <a:prstGeom prst="ellipse">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57800" y="5715000"/>
            <a:ext cx="304800" cy="304800"/>
          </a:xfrm>
          <a:prstGeom prst="ellipse">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286000" y="4953000"/>
            <a:ext cx="152400" cy="228600"/>
          </a:xfrm>
          <a:prstGeom prst="ellipse">
            <a:avLst/>
          </a:prstGeom>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257800" y="3200400"/>
            <a:ext cx="304800" cy="304800"/>
          </a:xfrm>
          <a:prstGeom prst="ellipse">
            <a:avLst/>
          </a:prstGeom>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33600" y="5181600"/>
            <a:ext cx="152400" cy="2286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Oval 16"/>
          <p:cNvSpPr/>
          <p:nvPr/>
        </p:nvSpPr>
        <p:spPr>
          <a:xfrm>
            <a:off x="5257800" y="5257800"/>
            <a:ext cx="304800" cy="304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TextBox 17"/>
          <p:cNvSpPr txBox="1"/>
          <p:nvPr/>
        </p:nvSpPr>
        <p:spPr>
          <a:xfrm>
            <a:off x="5715000" y="3124200"/>
            <a:ext cx="2362200" cy="400110"/>
          </a:xfrm>
          <a:prstGeom prst="rect">
            <a:avLst/>
          </a:prstGeom>
          <a:noFill/>
        </p:spPr>
        <p:txBody>
          <a:bodyPr wrap="square" rtlCol="0">
            <a:spAutoFit/>
          </a:bodyPr>
          <a:lstStyle/>
          <a:p>
            <a:r>
              <a:rPr lang="en-US" sz="2000" dirty="0" smtClean="0">
                <a:solidFill>
                  <a:schemeClr val="bg1"/>
                </a:solidFill>
              </a:rPr>
              <a:t>Potanga Basti</a:t>
            </a:r>
            <a:endParaRPr lang="en-US" sz="2000" dirty="0">
              <a:solidFill>
                <a:schemeClr val="bg1"/>
              </a:solidFill>
            </a:endParaRPr>
          </a:p>
        </p:txBody>
      </p:sp>
      <p:sp>
        <p:nvSpPr>
          <p:cNvPr id="19" name="TextBox 18"/>
          <p:cNvSpPr txBox="1"/>
          <p:nvPr/>
        </p:nvSpPr>
        <p:spPr>
          <a:xfrm>
            <a:off x="5791200" y="3886200"/>
            <a:ext cx="1600200" cy="400110"/>
          </a:xfrm>
          <a:prstGeom prst="rect">
            <a:avLst/>
          </a:prstGeom>
          <a:noFill/>
        </p:spPr>
        <p:txBody>
          <a:bodyPr wrap="square" rtlCol="0">
            <a:spAutoFit/>
          </a:bodyPr>
          <a:lstStyle/>
          <a:p>
            <a:r>
              <a:rPr lang="en-US" sz="2000" b="1" dirty="0" smtClean="0">
                <a:solidFill>
                  <a:schemeClr val="accent2"/>
                </a:solidFill>
              </a:rPr>
              <a:t> Jojotola</a:t>
            </a:r>
            <a:endParaRPr lang="en-US" sz="2000" b="1" dirty="0">
              <a:solidFill>
                <a:schemeClr val="accent2"/>
              </a:solidFill>
            </a:endParaRPr>
          </a:p>
        </p:txBody>
      </p:sp>
      <p:sp>
        <p:nvSpPr>
          <p:cNvPr id="20" name="TextBox 19"/>
          <p:cNvSpPr txBox="1"/>
          <p:nvPr/>
        </p:nvSpPr>
        <p:spPr>
          <a:xfrm>
            <a:off x="5791200" y="4572000"/>
            <a:ext cx="1600200"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b="1" dirty="0" smtClean="0">
                <a:ln w="1905"/>
                <a:solidFill>
                  <a:schemeClr val="bg1"/>
                </a:solidFill>
                <a:effectLst>
                  <a:innerShdw blurRad="69850" dist="43180" dir="5400000">
                    <a:srgbClr val="000000">
                      <a:alpha val="65000"/>
                    </a:srgbClr>
                  </a:innerShdw>
                </a:effectLst>
              </a:rPr>
              <a:t>Murgatola</a:t>
            </a:r>
            <a:endParaRPr lang="en-US" sz="2000" b="1" dirty="0">
              <a:solidFill>
                <a:schemeClr val="bg1"/>
              </a:solidFill>
            </a:endParaRPr>
          </a:p>
        </p:txBody>
      </p:sp>
      <p:sp>
        <p:nvSpPr>
          <p:cNvPr id="22" name="TextBox 21"/>
          <p:cNvSpPr txBox="1"/>
          <p:nvPr/>
        </p:nvSpPr>
        <p:spPr>
          <a:xfrm>
            <a:off x="5791200" y="5181600"/>
            <a:ext cx="16002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solidFill>
                  <a:schemeClr val="bg1"/>
                </a:solidFill>
              </a:rPr>
              <a:t>Garsulla Basti</a:t>
            </a:r>
            <a:endParaRPr lang="en-US" dirty="0"/>
          </a:p>
        </p:txBody>
      </p:sp>
      <p:sp>
        <p:nvSpPr>
          <p:cNvPr id="24" name="TextBox 23"/>
          <p:cNvSpPr txBox="1"/>
          <p:nvPr/>
        </p:nvSpPr>
        <p:spPr>
          <a:xfrm>
            <a:off x="5791200" y="5726668"/>
            <a:ext cx="1676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solidFill>
                  <a:schemeClr val="bg1"/>
                </a:solidFill>
              </a:rPr>
              <a:t>Bihad Basti</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19"/>
          <p:cNvPicPr>
            <a:picLocks noChangeAspect="1" noChangeArrowheads="1"/>
          </p:cNvPicPr>
          <p:nvPr/>
        </p:nvPicPr>
        <p:blipFill>
          <a:blip r:embed="rId2"/>
          <a:srcRect/>
          <a:stretch>
            <a:fillRect/>
          </a:stretch>
        </p:blipFill>
        <p:spPr bwMode="auto">
          <a:xfrm>
            <a:off x="228600" y="4572000"/>
            <a:ext cx="2514600" cy="2057400"/>
          </a:xfrm>
          <a:prstGeom prst="rect">
            <a:avLst/>
          </a:prstGeom>
          <a:noFill/>
        </p:spPr>
      </p:pic>
      <p:pic>
        <p:nvPicPr>
          <p:cNvPr id="21506" name="Picture 3" descr="jharkhand-map"/>
          <p:cNvPicPr>
            <a:picLocks noChangeAspect="1" noChangeArrowheads="1"/>
          </p:cNvPicPr>
          <p:nvPr/>
        </p:nvPicPr>
        <p:blipFill>
          <a:blip r:embed="rId3"/>
          <a:srcRect/>
          <a:stretch>
            <a:fillRect/>
          </a:stretch>
        </p:blipFill>
        <p:spPr bwMode="auto">
          <a:xfrm>
            <a:off x="5446395" y="2209800"/>
            <a:ext cx="2478405" cy="2057400"/>
          </a:xfrm>
          <a:prstGeom prst="rect">
            <a:avLst/>
          </a:prstGeom>
          <a:noFill/>
        </p:spPr>
      </p:pic>
      <p:pic>
        <p:nvPicPr>
          <p:cNvPr id="21510" name="Picture 1" descr="http://www.hazaribag.nic.in/images/i_Sdistmap1.gif">
            <a:hlinkClick r:id="rId4"/>
          </p:cNvPr>
          <p:cNvPicPr>
            <a:picLocks noChangeAspect="1" noChangeArrowheads="1"/>
          </p:cNvPicPr>
          <p:nvPr/>
        </p:nvPicPr>
        <p:blipFill>
          <a:blip r:embed="rId5"/>
          <a:srcRect/>
          <a:stretch>
            <a:fillRect/>
          </a:stretch>
        </p:blipFill>
        <p:spPr bwMode="auto">
          <a:xfrm>
            <a:off x="5334000" y="4495800"/>
            <a:ext cx="2667000" cy="2057400"/>
          </a:xfrm>
          <a:prstGeom prst="rect">
            <a:avLst/>
          </a:prstGeom>
          <a:noFill/>
        </p:spPr>
      </p:pic>
      <p:pic>
        <p:nvPicPr>
          <p:cNvPr id="21505" name="Picture 4" descr="India Map0001"/>
          <p:cNvPicPr>
            <a:picLocks noChangeAspect="1" noChangeArrowheads="1"/>
          </p:cNvPicPr>
          <p:nvPr/>
        </p:nvPicPr>
        <p:blipFill>
          <a:blip r:embed="rId6"/>
          <a:srcRect l="10686" t="2089" r="4007" b="9398"/>
          <a:stretch>
            <a:fillRect/>
          </a:stretch>
        </p:blipFill>
        <p:spPr bwMode="auto">
          <a:xfrm>
            <a:off x="228600" y="2286000"/>
            <a:ext cx="2603810" cy="1981200"/>
          </a:xfrm>
          <a:prstGeom prst="rect">
            <a:avLst/>
          </a:prstGeom>
          <a:noFill/>
        </p:spPr>
      </p:pic>
      <p:sp>
        <p:nvSpPr>
          <p:cNvPr id="21512" name="Rectangle 8"/>
          <p:cNvSpPr>
            <a:spLocks noChangeArrowheads="1"/>
          </p:cNvSpPr>
          <p:nvPr/>
        </p:nvSpPr>
        <p:spPr bwMode="auto">
          <a:xfrm>
            <a:off x="0" y="1066800"/>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Fig-1: Showing the location of the Study Area</a:t>
            </a:r>
            <a:endParaRPr kumimoji="0" lang="en-US" sz="2000" b="0" i="0" u="none" strike="noStrike" cap="none" normalizeH="0" baseline="0" dirty="0" smtClean="0">
              <a:ln>
                <a:noFill/>
              </a:ln>
              <a:solidFill>
                <a:srgbClr val="000099"/>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(23</a:t>
            </a:r>
            <a:r>
              <a:rPr kumimoji="0" lang="en-US" sz="2000" b="0" i="0" u="none" strike="noStrike" cap="none" normalizeH="0" baseline="30000" dirty="0" smtClean="0">
                <a:ln>
                  <a:noFill/>
                </a:ln>
                <a:solidFill>
                  <a:srgbClr val="000099"/>
                </a:solidFill>
                <a:effectLst/>
                <a:latin typeface="Times New Roman" pitchFamily="18" charset="0"/>
                <a:ea typeface="Calibri" pitchFamily="34" charset="0"/>
                <a:cs typeface="Times New Roman" pitchFamily="18" charset="0"/>
              </a:rPr>
              <a:t>0</a:t>
            </a:r>
            <a:r>
              <a:rPr kumimoji="0" lang="en-US" sz="2000" b="0" i="0"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 52′ 5′′ N latitude and 85</a:t>
            </a:r>
            <a:r>
              <a:rPr kumimoji="0" lang="en-US" sz="2000" b="0" i="0" u="none" strike="noStrike" cap="none" normalizeH="0" baseline="30000" dirty="0" smtClean="0">
                <a:ln>
                  <a:noFill/>
                </a:ln>
                <a:solidFill>
                  <a:srgbClr val="000099"/>
                </a:solidFill>
                <a:effectLst/>
                <a:latin typeface="Times New Roman" pitchFamily="18" charset="0"/>
                <a:ea typeface="Calibri" pitchFamily="34" charset="0"/>
                <a:cs typeface="Times New Roman" pitchFamily="18" charset="0"/>
              </a:rPr>
              <a:t>0</a:t>
            </a:r>
            <a:r>
              <a:rPr kumimoji="0" lang="en-US" sz="2000" b="0" i="0"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 14′ 15′′ E longitude)</a:t>
            </a:r>
            <a:endParaRPr kumimoji="0" lang="en-US" sz="2000" b="0" i="0" u="none" strike="noStrike" cap="none" normalizeH="0" baseline="0" dirty="0" smtClean="0">
              <a:ln>
                <a:noFill/>
              </a:ln>
              <a:solidFill>
                <a:srgbClr val="000099"/>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99"/>
                </a:solidFill>
                <a:effectLst/>
                <a:latin typeface="Times New Roman" pitchFamily="18" charset="0"/>
                <a:ea typeface="Calibri" pitchFamily="34" charset="0"/>
                <a:cs typeface="Times New Roman" pitchFamily="18" charset="0"/>
              </a:rPr>
              <a:t>(Not to scale)</a:t>
            </a:r>
            <a:endParaRPr kumimoji="0" lang="en-US" sz="2000" b="0" i="0" u="none" strike="noStrike" cap="none" normalizeH="0" baseline="0" dirty="0" smtClean="0">
              <a:ln>
                <a:noFill/>
              </a:ln>
              <a:solidFill>
                <a:srgbClr val="000099"/>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99"/>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9" name="Straight Arrow Connector 18"/>
          <p:cNvCxnSpPr/>
          <p:nvPr/>
        </p:nvCxnSpPr>
        <p:spPr>
          <a:xfrm rot="5400000">
            <a:off x="5029200" y="4572000"/>
            <a:ext cx="289560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3505200" y="3810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a:off x="1447800" y="5943600"/>
            <a:ext cx="5029200" cy="1539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V="1">
            <a:off x="1676400" y="3124200"/>
            <a:ext cx="4902773" cy="76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a:off x="0" y="1066800"/>
            <a:ext cx="9144000" cy="1588"/>
          </a:xfrm>
          <a:prstGeom prst="line">
            <a:avLst/>
          </a:prstGeom>
        </p:spPr>
        <p:style>
          <a:lnRef idx="3">
            <a:schemeClr val="dk1"/>
          </a:lnRef>
          <a:fillRef idx="0">
            <a:schemeClr val="dk1"/>
          </a:fillRef>
          <a:effectRef idx="2">
            <a:schemeClr val="dk1"/>
          </a:effectRef>
          <a:fontRef idx="minor">
            <a:schemeClr val="tx1"/>
          </a:fontRef>
        </p:style>
      </p:cxnSp>
      <p:sp>
        <p:nvSpPr>
          <p:cNvPr id="13" name="Rectangle 12"/>
          <p:cNvSpPr/>
          <p:nvPr/>
        </p:nvSpPr>
        <p:spPr>
          <a:xfrm>
            <a:off x="0" y="295870"/>
            <a:ext cx="9144000" cy="923330"/>
          </a:xfrm>
          <a:prstGeom prst="rect">
            <a:avLst/>
          </a:prstGeom>
        </p:spPr>
        <p:txBody>
          <a:bodyPr wrap="square">
            <a:spAutoFit/>
          </a:bodyPr>
          <a:lstStyle/>
          <a:p>
            <a:pPr algn="ctr"/>
            <a:r>
              <a:rPr lang="en-IN" dirty="0" smtClean="0">
                <a:solidFill>
                  <a:srgbClr val="002060"/>
                </a:solidFill>
                <a:latin typeface="Arial Black" pitchFamily="34" charset="0"/>
              </a:rPr>
              <a:t>3</a:t>
            </a:r>
            <a:r>
              <a:rPr lang="en-IN" baseline="30000" dirty="0" smtClean="0">
                <a:solidFill>
                  <a:srgbClr val="002060"/>
                </a:solidFill>
                <a:latin typeface="Arial Black" pitchFamily="34" charset="0"/>
              </a:rPr>
              <a:t>rd</a:t>
            </a:r>
            <a:r>
              <a:rPr lang="en-IN" dirty="0" smtClean="0">
                <a:solidFill>
                  <a:srgbClr val="002060"/>
                </a:solidFill>
                <a:latin typeface="Arial Black" pitchFamily="34" charset="0"/>
              </a:rPr>
              <a:t> Seminar on Hydrology and meteorology, Sept. 15-16,  2014, HICC, Hyderabad.</a:t>
            </a:r>
            <a:r>
              <a:rPr lang="en-IN" dirty="0" smtClean="0">
                <a:solidFill>
                  <a:srgbClr val="002060"/>
                </a:solidFill>
              </a:rPr>
              <a:t/>
            </a:r>
            <a:br>
              <a:rPr lang="en-IN" dirty="0" smtClean="0">
                <a:solidFill>
                  <a:srgbClr val="002060"/>
                </a:solidFill>
              </a:rPr>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28600"/>
            <a:ext cx="9144000" cy="6629400"/>
          </a:xfrm>
        </p:spPr>
        <p:txBody>
          <a:bodyPr>
            <a:normAutofit fontScale="92500" lnSpcReduction="10000"/>
          </a:bodyPr>
          <a:lstStyle/>
          <a:p>
            <a:pPr>
              <a:buNone/>
            </a:pPr>
            <a:endParaRPr lang="en-US" sz="3000" b="1" dirty="0" smtClean="0">
              <a:solidFill>
                <a:srgbClr val="002060"/>
              </a:solidFill>
            </a:endParaRPr>
          </a:p>
          <a:p>
            <a:pPr>
              <a:buNone/>
            </a:pPr>
            <a:endParaRPr lang="en-US" sz="3000" b="1" dirty="0" smtClean="0">
              <a:solidFill>
                <a:srgbClr val="002060"/>
              </a:solidFill>
            </a:endParaRPr>
          </a:p>
          <a:p>
            <a:pPr>
              <a:buNone/>
            </a:pPr>
            <a:r>
              <a:rPr lang="en-US" sz="3000" b="1" dirty="0" smtClean="0">
                <a:solidFill>
                  <a:srgbClr val="002060"/>
                </a:solidFill>
              </a:rPr>
              <a:t>Material and Method:</a:t>
            </a:r>
          </a:p>
          <a:p>
            <a:pPr>
              <a:buFont typeface="Wingdings" pitchFamily="2" charset="2"/>
              <a:buChar char="q"/>
            </a:pPr>
            <a:r>
              <a:rPr lang="en-US" dirty="0" smtClean="0"/>
              <a:t> </a:t>
            </a:r>
            <a:r>
              <a:rPr lang="en-US" dirty="0" smtClean="0">
                <a:solidFill>
                  <a:schemeClr val="bg1"/>
                </a:solidFill>
              </a:rPr>
              <a:t>Water samples from July 2011 to June 2013, analyzed for fluoride content as per protocol adopted after APHA, 2005.</a:t>
            </a:r>
          </a:p>
          <a:p>
            <a:pPr>
              <a:buFont typeface="Wingdings" pitchFamily="2" charset="2"/>
              <a:buChar char="q"/>
            </a:pPr>
            <a:r>
              <a:rPr lang="en-US" dirty="0" smtClean="0">
                <a:solidFill>
                  <a:schemeClr val="bg1"/>
                </a:solidFill>
              </a:rPr>
              <a:t> Samples were also tested in State Geological Laboratory, Hazaribag for confirmation.</a:t>
            </a:r>
          </a:p>
          <a:p>
            <a:pPr>
              <a:buFont typeface="Wingdings" pitchFamily="2" charset="2"/>
              <a:buChar char="q"/>
            </a:pPr>
            <a:r>
              <a:rPr lang="en-US" dirty="0" smtClean="0">
                <a:solidFill>
                  <a:schemeClr val="bg1"/>
                </a:solidFill>
              </a:rPr>
              <a:t> Characteristics of teeth  among school children ( 06 to 14 yrs.) was assessed by Dean’s Index(1934).</a:t>
            </a:r>
          </a:p>
          <a:p>
            <a:pPr>
              <a:buFont typeface="Wingdings" pitchFamily="2" charset="2"/>
              <a:buChar char="q"/>
            </a:pPr>
            <a:r>
              <a:rPr lang="en-US" dirty="0" smtClean="0">
                <a:solidFill>
                  <a:schemeClr val="bg1"/>
                </a:solidFill>
              </a:rPr>
              <a:t> Intelligence quotient (I.Q.) of school children is determined by Raven’s Colored Progressive Matrices ( RCPM, 1992),which is a non verbal multiple choice, for each test  item, the child was asked to identify the missing part  to complete the model, having 30 problems beginning with easy  and ending with difficult  one with   time limit of 30 minutes. </a:t>
            </a:r>
          </a:p>
          <a:p>
            <a:pPr>
              <a:buNone/>
            </a:pPr>
            <a:r>
              <a:rPr lang="en-US" dirty="0" smtClean="0"/>
              <a:t> </a:t>
            </a:r>
            <a:endParaRPr lang="en-US" dirty="0"/>
          </a:p>
        </p:txBody>
      </p:sp>
      <p:cxnSp>
        <p:nvCxnSpPr>
          <p:cNvPr id="4" name="Straight Connector 3"/>
          <p:cNvCxnSpPr/>
          <p:nvPr/>
        </p:nvCxnSpPr>
        <p:spPr>
          <a:xfrm>
            <a:off x="0" y="1066800"/>
            <a:ext cx="9144000" cy="1588"/>
          </a:xfrm>
          <a:prstGeom prst="line">
            <a:avLst/>
          </a:prstGeom>
        </p:spPr>
        <p:style>
          <a:lnRef idx="3">
            <a:schemeClr val="dk1"/>
          </a:lnRef>
          <a:fillRef idx="0">
            <a:schemeClr val="dk1"/>
          </a:fillRef>
          <a:effectRef idx="2">
            <a:schemeClr val="dk1"/>
          </a:effectRef>
          <a:fontRef idx="minor">
            <a:schemeClr val="tx1"/>
          </a:fontRef>
        </p:style>
      </p:cxnSp>
      <p:sp>
        <p:nvSpPr>
          <p:cNvPr id="5" name="Rectangle 4"/>
          <p:cNvSpPr/>
          <p:nvPr/>
        </p:nvSpPr>
        <p:spPr>
          <a:xfrm>
            <a:off x="0" y="295870"/>
            <a:ext cx="9144000" cy="923330"/>
          </a:xfrm>
          <a:prstGeom prst="rect">
            <a:avLst/>
          </a:prstGeom>
        </p:spPr>
        <p:txBody>
          <a:bodyPr wrap="square">
            <a:spAutoFit/>
          </a:bodyPr>
          <a:lstStyle/>
          <a:p>
            <a:pPr algn="ctr"/>
            <a:r>
              <a:rPr lang="en-IN" dirty="0" smtClean="0">
                <a:solidFill>
                  <a:srgbClr val="002060"/>
                </a:solidFill>
                <a:latin typeface="Arial Black" pitchFamily="34" charset="0"/>
              </a:rPr>
              <a:t>3</a:t>
            </a:r>
            <a:r>
              <a:rPr lang="en-IN" baseline="30000" dirty="0" smtClean="0">
                <a:solidFill>
                  <a:srgbClr val="002060"/>
                </a:solidFill>
                <a:latin typeface="Arial Black" pitchFamily="34" charset="0"/>
              </a:rPr>
              <a:t>rd</a:t>
            </a:r>
            <a:r>
              <a:rPr lang="en-IN" dirty="0" smtClean="0">
                <a:solidFill>
                  <a:srgbClr val="002060"/>
                </a:solidFill>
                <a:latin typeface="Arial Black" pitchFamily="34" charset="0"/>
              </a:rPr>
              <a:t> Seminar on Hydrology and meteorology, Sept. 15-16,  2014, HICC, Hyderabad.</a:t>
            </a:r>
            <a:r>
              <a:rPr lang="en-IN" dirty="0" smtClean="0">
                <a:solidFill>
                  <a:srgbClr val="002060"/>
                </a:solidFill>
              </a:rPr>
              <a:t/>
            </a:r>
            <a:br>
              <a:rPr lang="en-IN" dirty="0" smtClean="0">
                <a:solidFill>
                  <a:srgbClr val="002060"/>
                </a:solidFill>
              </a:rPr>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114300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Impact of fluoride in human system (Ghosh </a:t>
            </a:r>
            <a:r>
              <a:rPr kumimoji="0" lang="en-US" sz="2800" b="1"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et al.,</a:t>
            </a:r>
            <a:r>
              <a:rPr kumimoji="0" lang="en-US" sz="28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2013)</a:t>
            </a:r>
            <a:endParaRPr kumimoji="0" lang="en-US" sz="2800" b="1" i="0" u="none" strike="noStrike" cap="none" normalizeH="0" baseline="0" dirty="0" smtClean="0">
              <a:ln>
                <a:noFill/>
              </a:ln>
              <a:solidFill>
                <a:srgbClr val="FFFF00"/>
              </a:solidFill>
              <a:effectLst/>
              <a:latin typeface="Arial" pitchFamily="34" charset="0"/>
              <a:cs typeface="Arial" pitchFamily="34" charset="0"/>
            </a:endParaRPr>
          </a:p>
        </p:txBody>
      </p:sp>
      <p:sp>
        <p:nvSpPr>
          <p:cNvPr id="27" name="Rectangle 26"/>
          <p:cNvSpPr/>
          <p:nvPr/>
        </p:nvSpPr>
        <p:spPr>
          <a:xfrm>
            <a:off x="381000" y="2362200"/>
            <a:ext cx="2057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99"/>
                </a:solidFill>
              </a:rPr>
              <a:t>Fluoride intake</a:t>
            </a:r>
            <a:endParaRPr lang="en-US" b="1" dirty="0">
              <a:solidFill>
                <a:srgbClr val="000099"/>
              </a:solidFill>
            </a:endParaRPr>
          </a:p>
        </p:txBody>
      </p:sp>
      <p:sp>
        <p:nvSpPr>
          <p:cNvPr id="28" name="Down Arrow 27"/>
          <p:cNvSpPr/>
          <p:nvPr/>
        </p:nvSpPr>
        <p:spPr>
          <a:xfrm>
            <a:off x="1295400" y="2895600"/>
            <a:ext cx="228600" cy="5334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9" name="Rectangle 28"/>
          <p:cNvSpPr/>
          <p:nvPr/>
        </p:nvSpPr>
        <p:spPr>
          <a:xfrm>
            <a:off x="457200" y="3505200"/>
            <a:ext cx="2133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99"/>
                </a:solidFill>
              </a:rPr>
              <a:t>Stomach</a:t>
            </a:r>
            <a:endParaRPr lang="en-US" b="1" dirty="0">
              <a:solidFill>
                <a:srgbClr val="000099"/>
              </a:solidFill>
            </a:endParaRPr>
          </a:p>
        </p:txBody>
      </p:sp>
      <p:sp>
        <p:nvSpPr>
          <p:cNvPr id="30" name="Down Arrow 29"/>
          <p:cNvSpPr/>
          <p:nvPr/>
        </p:nvSpPr>
        <p:spPr>
          <a:xfrm>
            <a:off x="1295400" y="4038600"/>
            <a:ext cx="228600" cy="5334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Rectangle 30"/>
          <p:cNvSpPr/>
          <p:nvPr/>
        </p:nvSpPr>
        <p:spPr>
          <a:xfrm>
            <a:off x="457200" y="4648200"/>
            <a:ext cx="2209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99"/>
                </a:solidFill>
              </a:rPr>
              <a:t>Small Intestine</a:t>
            </a:r>
            <a:endParaRPr lang="en-US" b="1" dirty="0">
              <a:solidFill>
                <a:srgbClr val="000099"/>
              </a:solidFill>
            </a:endParaRPr>
          </a:p>
        </p:txBody>
      </p:sp>
      <p:sp>
        <p:nvSpPr>
          <p:cNvPr id="33" name="Rectangle 32"/>
          <p:cNvSpPr/>
          <p:nvPr/>
        </p:nvSpPr>
        <p:spPr>
          <a:xfrm>
            <a:off x="2819400" y="5029200"/>
            <a:ext cx="1524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99"/>
                </a:solidFill>
              </a:rPr>
              <a:t>Soft Tissue</a:t>
            </a:r>
            <a:endParaRPr lang="en-US" b="1" dirty="0">
              <a:solidFill>
                <a:srgbClr val="000099"/>
              </a:solidFill>
            </a:endParaRPr>
          </a:p>
        </p:txBody>
      </p:sp>
      <p:sp>
        <p:nvSpPr>
          <p:cNvPr id="34" name="Rectangle 33"/>
          <p:cNvSpPr/>
          <p:nvPr/>
        </p:nvSpPr>
        <p:spPr>
          <a:xfrm>
            <a:off x="2819400" y="2362200"/>
            <a:ext cx="243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99"/>
                </a:solidFill>
              </a:rPr>
              <a:t>Absorbed fluoride</a:t>
            </a:r>
            <a:endParaRPr lang="en-US" b="1" dirty="0">
              <a:solidFill>
                <a:srgbClr val="000099"/>
              </a:solidFill>
            </a:endParaRPr>
          </a:p>
        </p:txBody>
      </p:sp>
      <p:sp>
        <p:nvSpPr>
          <p:cNvPr id="35" name="Rectangle 34"/>
          <p:cNvSpPr/>
          <p:nvPr/>
        </p:nvSpPr>
        <p:spPr>
          <a:xfrm>
            <a:off x="3505200" y="3581400"/>
            <a:ext cx="1600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99"/>
                </a:solidFill>
              </a:rPr>
              <a:t>Plasma</a:t>
            </a:r>
            <a:endParaRPr lang="en-US" b="1" dirty="0">
              <a:solidFill>
                <a:srgbClr val="000099"/>
              </a:solidFill>
            </a:endParaRPr>
          </a:p>
        </p:txBody>
      </p:sp>
      <p:sp>
        <p:nvSpPr>
          <p:cNvPr id="36" name="Rectangle 35"/>
          <p:cNvSpPr/>
          <p:nvPr/>
        </p:nvSpPr>
        <p:spPr>
          <a:xfrm>
            <a:off x="5562600" y="2286000"/>
            <a:ext cx="2286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99"/>
                </a:solidFill>
              </a:rPr>
              <a:t>F-excreted in Urine</a:t>
            </a:r>
            <a:endParaRPr lang="en-US" b="1" dirty="0">
              <a:solidFill>
                <a:srgbClr val="000099"/>
              </a:solidFill>
            </a:endParaRPr>
          </a:p>
        </p:txBody>
      </p:sp>
      <p:sp>
        <p:nvSpPr>
          <p:cNvPr id="37" name="Rectangle 36"/>
          <p:cNvSpPr/>
          <p:nvPr/>
        </p:nvSpPr>
        <p:spPr>
          <a:xfrm>
            <a:off x="6019800" y="3581400"/>
            <a:ext cx="2286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99"/>
                </a:solidFill>
              </a:rPr>
              <a:t>F-excreted in Sweet</a:t>
            </a:r>
            <a:endParaRPr lang="en-US" b="1" dirty="0">
              <a:solidFill>
                <a:srgbClr val="000099"/>
              </a:solidFill>
            </a:endParaRPr>
          </a:p>
        </p:txBody>
      </p:sp>
      <p:sp>
        <p:nvSpPr>
          <p:cNvPr id="38" name="Rectangle 37"/>
          <p:cNvSpPr/>
          <p:nvPr/>
        </p:nvSpPr>
        <p:spPr>
          <a:xfrm>
            <a:off x="6400800" y="5029200"/>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99"/>
                </a:solidFill>
              </a:rPr>
              <a:t>Teeth</a:t>
            </a:r>
            <a:endParaRPr lang="en-US" b="1" dirty="0">
              <a:solidFill>
                <a:srgbClr val="000099"/>
              </a:solidFill>
            </a:endParaRPr>
          </a:p>
        </p:txBody>
      </p:sp>
      <p:sp>
        <p:nvSpPr>
          <p:cNvPr id="39" name="Rectangle 38"/>
          <p:cNvSpPr/>
          <p:nvPr/>
        </p:nvSpPr>
        <p:spPr>
          <a:xfrm>
            <a:off x="4572000" y="5029200"/>
            <a:ext cx="1600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99"/>
                </a:solidFill>
              </a:rPr>
              <a:t>Bone</a:t>
            </a:r>
            <a:endParaRPr lang="en-US" b="1" dirty="0">
              <a:solidFill>
                <a:srgbClr val="000099"/>
              </a:solidFill>
            </a:endParaRPr>
          </a:p>
        </p:txBody>
      </p:sp>
      <p:cxnSp>
        <p:nvCxnSpPr>
          <p:cNvPr id="41" name="Straight Arrow Connector 40"/>
          <p:cNvCxnSpPr>
            <a:stCxn id="29" idx="3"/>
          </p:cNvCxnSpPr>
          <p:nvPr/>
        </p:nvCxnSpPr>
        <p:spPr>
          <a:xfrm flipV="1">
            <a:off x="2590800" y="2971800"/>
            <a:ext cx="685800" cy="800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rot="5400000" flipH="1" flipV="1">
            <a:off x="2933700" y="4381500"/>
            <a:ext cx="9906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rot="5400000">
            <a:off x="3086100" y="4381500"/>
            <a:ext cx="990600" cy="304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rot="16200000" flipH="1">
            <a:off x="4419600" y="4267200"/>
            <a:ext cx="99060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p:nvPr/>
        </p:nvCxnSpPr>
        <p:spPr>
          <a:xfrm rot="16200000" flipV="1">
            <a:off x="4572000" y="4267200"/>
            <a:ext cx="99060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2" name="Straight Arrow Connector 51"/>
          <p:cNvCxnSpPr>
            <a:endCxn id="38" idx="0"/>
          </p:cNvCxnSpPr>
          <p:nvPr/>
        </p:nvCxnSpPr>
        <p:spPr>
          <a:xfrm>
            <a:off x="5105400" y="3962400"/>
            <a:ext cx="2019300" cy="1066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5" name="Straight Arrow Connector 54"/>
          <p:cNvCxnSpPr>
            <a:stCxn id="35" idx="3"/>
            <a:endCxn id="37" idx="1"/>
          </p:cNvCxnSpPr>
          <p:nvPr/>
        </p:nvCxnSpPr>
        <p:spPr>
          <a:xfrm>
            <a:off x="5105400" y="3810000"/>
            <a:ext cx="914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7" name="Straight Arrow Connector 56"/>
          <p:cNvCxnSpPr/>
          <p:nvPr/>
        </p:nvCxnSpPr>
        <p:spPr>
          <a:xfrm rot="5400000" flipH="1" flipV="1">
            <a:off x="5105400" y="2819400"/>
            <a:ext cx="838200" cy="838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8" name="Down Arrow 57"/>
          <p:cNvSpPr/>
          <p:nvPr/>
        </p:nvSpPr>
        <p:spPr>
          <a:xfrm>
            <a:off x="4038600" y="2895600"/>
            <a:ext cx="228600" cy="5334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26" name="Straight Connector 25"/>
          <p:cNvCxnSpPr/>
          <p:nvPr/>
        </p:nvCxnSpPr>
        <p:spPr>
          <a:xfrm>
            <a:off x="0" y="1066800"/>
            <a:ext cx="9144000" cy="1588"/>
          </a:xfrm>
          <a:prstGeom prst="line">
            <a:avLst/>
          </a:prstGeom>
        </p:spPr>
        <p:style>
          <a:lnRef idx="3">
            <a:schemeClr val="dk1"/>
          </a:lnRef>
          <a:fillRef idx="0">
            <a:schemeClr val="dk1"/>
          </a:fillRef>
          <a:effectRef idx="2">
            <a:schemeClr val="dk1"/>
          </a:effectRef>
          <a:fontRef idx="minor">
            <a:schemeClr val="tx1"/>
          </a:fontRef>
        </p:style>
      </p:cxnSp>
      <p:sp>
        <p:nvSpPr>
          <p:cNvPr id="25" name="Rectangle 24"/>
          <p:cNvSpPr/>
          <p:nvPr/>
        </p:nvSpPr>
        <p:spPr>
          <a:xfrm>
            <a:off x="0" y="304800"/>
            <a:ext cx="9144000" cy="646331"/>
          </a:xfrm>
          <a:prstGeom prst="rect">
            <a:avLst/>
          </a:prstGeom>
        </p:spPr>
        <p:txBody>
          <a:bodyPr wrap="square">
            <a:spAutoFit/>
          </a:bodyPr>
          <a:lstStyle/>
          <a:p>
            <a:pPr algn="ctr"/>
            <a:r>
              <a:rPr lang="en-IN" dirty="0" smtClean="0">
                <a:solidFill>
                  <a:srgbClr val="002060"/>
                </a:solidFill>
                <a:latin typeface="Arial Black" pitchFamily="34" charset="0"/>
              </a:rPr>
              <a:t>3</a:t>
            </a:r>
            <a:r>
              <a:rPr lang="en-IN" baseline="30000" dirty="0" smtClean="0">
                <a:solidFill>
                  <a:srgbClr val="002060"/>
                </a:solidFill>
                <a:latin typeface="Arial Black" pitchFamily="34" charset="0"/>
              </a:rPr>
              <a:t>rd</a:t>
            </a:r>
            <a:r>
              <a:rPr lang="en-IN" dirty="0" smtClean="0">
                <a:solidFill>
                  <a:srgbClr val="002060"/>
                </a:solidFill>
                <a:latin typeface="Arial Black" pitchFamily="34" charset="0"/>
              </a:rPr>
              <a:t> Seminar on Hydrology and meteorology, Sept. 15-16,  2014, HICC, Hyderabad.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1905000"/>
          <a:ext cx="8382001" cy="4514274"/>
        </p:xfrm>
        <a:graphic>
          <a:graphicData uri="http://schemas.openxmlformats.org/drawingml/2006/table">
            <a:tbl>
              <a:tblPr/>
              <a:tblGrid>
                <a:gridCol w="894016"/>
                <a:gridCol w="2570890"/>
                <a:gridCol w="4917095"/>
              </a:tblGrid>
              <a:tr h="1164834">
                <a:tc>
                  <a:txBody>
                    <a:bodyPr/>
                    <a:lstStyle/>
                    <a:p>
                      <a:pPr marL="0" marR="0" algn="ctr">
                        <a:lnSpc>
                          <a:spcPct val="115000"/>
                        </a:lnSpc>
                        <a:spcBef>
                          <a:spcPts val="0"/>
                        </a:spcBef>
                        <a:spcAft>
                          <a:spcPts val="0"/>
                        </a:spcAft>
                      </a:pPr>
                      <a:r>
                        <a:rPr lang="en-US" sz="2800" dirty="0">
                          <a:solidFill>
                            <a:srgbClr val="FF0000"/>
                          </a:solidFill>
                          <a:latin typeface="Times New Roman"/>
                          <a:ea typeface="Calibri"/>
                          <a:cs typeface="Times New Roman"/>
                        </a:rPr>
                        <a:t>Sl. No.</a:t>
                      </a:r>
                      <a:endParaRPr lang="en-US" sz="2800" dirty="0">
                        <a:solidFill>
                          <a:srgbClr val="FF0000"/>
                        </a:solidFill>
                        <a:latin typeface="Calibri"/>
                        <a:ea typeface="Calibri"/>
                        <a:cs typeface="Times New Roman"/>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FFC000"/>
                          </a:solidFill>
                          <a:latin typeface="Times New Roman"/>
                          <a:ea typeface="Calibri"/>
                          <a:cs typeface="Times New Roman"/>
                        </a:rPr>
                        <a:t>Fluoride concentration in mg/L</a:t>
                      </a:r>
                      <a:endParaRPr lang="en-US" sz="2800" dirty="0">
                        <a:solidFill>
                          <a:srgbClr val="FFC000"/>
                        </a:solidFill>
                        <a:latin typeface="Calibri"/>
                        <a:ea typeface="Calibri"/>
                        <a:cs typeface="Times New Roman"/>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FFC000"/>
                          </a:solidFill>
                          <a:latin typeface="Times New Roman"/>
                          <a:ea typeface="Calibri"/>
                          <a:cs typeface="Times New Roman"/>
                        </a:rPr>
                        <a:t>Effect</a:t>
                      </a:r>
                      <a:endParaRPr lang="en-US" sz="2800" dirty="0">
                        <a:solidFill>
                          <a:srgbClr val="FFC000"/>
                        </a:solidFill>
                        <a:latin typeface="Calibri"/>
                        <a:ea typeface="Calibri"/>
                        <a:cs typeface="Times New Roman"/>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878">
                <a:tc>
                  <a:txBody>
                    <a:bodyPr/>
                    <a:lstStyle/>
                    <a:p>
                      <a:pPr marL="0" marR="0" algn="ctr">
                        <a:lnSpc>
                          <a:spcPct val="115000"/>
                        </a:lnSpc>
                        <a:spcBef>
                          <a:spcPts val="0"/>
                        </a:spcBef>
                        <a:spcAft>
                          <a:spcPts val="0"/>
                        </a:spcAft>
                      </a:pPr>
                      <a:r>
                        <a:rPr lang="en-US" sz="2800" dirty="0">
                          <a:solidFill>
                            <a:schemeClr val="bg1"/>
                          </a:solidFill>
                          <a:latin typeface="Times New Roman"/>
                          <a:ea typeface="Calibri"/>
                          <a:cs typeface="Times New Roman"/>
                        </a:rPr>
                        <a:t>01.</a:t>
                      </a:r>
                      <a:endParaRPr lang="en-US" sz="2800" dirty="0">
                        <a:solidFill>
                          <a:schemeClr val="bg1"/>
                        </a:solidFill>
                        <a:latin typeface="Calibri"/>
                        <a:ea typeface="Calibri"/>
                        <a:cs typeface="Times New Roman"/>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solidFill>
                            <a:schemeClr val="bg1"/>
                          </a:solidFill>
                          <a:latin typeface="Times New Roman"/>
                          <a:ea typeface="Calibri"/>
                          <a:cs typeface="Times New Roman"/>
                        </a:rPr>
                        <a:t>Less than 1.5</a:t>
                      </a:r>
                      <a:endParaRPr lang="en-US" sz="2800" dirty="0">
                        <a:solidFill>
                          <a:schemeClr val="bg1"/>
                        </a:solidFill>
                        <a:latin typeface="Calibri"/>
                        <a:ea typeface="Calibri"/>
                        <a:cs typeface="Times New Roman"/>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solidFill>
                            <a:schemeClr val="bg1"/>
                          </a:solidFill>
                          <a:latin typeface="Times New Roman"/>
                          <a:ea typeface="Calibri"/>
                          <a:cs typeface="Times New Roman"/>
                        </a:rPr>
                        <a:t>No effect</a:t>
                      </a:r>
                      <a:endParaRPr lang="en-US" sz="2800" dirty="0">
                        <a:solidFill>
                          <a:schemeClr val="bg1"/>
                        </a:solidFill>
                        <a:latin typeface="Calibri"/>
                        <a:ea typeface="Calibri"/>
                        <a:cs typeface="Times New Roman"/>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6556">
                <a:tc>
                  <a:txBody>
                    <a:bodyPr/>
                    <a:lstStyle/>
                    <a:p>
                      <a:pPr marL="0" marR="0" algn="ctr">
                        <a:lnSpc>
                          <a:spcPct val="115000"/>
                        </a:lnSpc>
                        <a:spcBef>
                          <a:spcPts val="0"/>
                        </a:spcBef>
                        <a:spcAft>
                          <a:spcPts val="0"/>
                        </a:spcAft>
                      </a:pPr>
                      <a:r>
                        <a:rPr lang="en-US" sz="2800">
                          <a:solidFill>
                            <a:schemeClr val="bg1"/>
                          </a:solidFill>
                          <a:latin typeface="Times New Roman"/>
                          <a:ea typeface="Calibri"/>
                          <a:cs typeface="Times New Roman"/>
                        </a:rPr>
                        <a:t>02.</a:t>
                      </a:r>
                      <a:endParaRPr lang="en-US" sz="2800">
                        <a:solidFill>
                          <a:schemeClr val="bg1"/>
                        </a:solidFill>
                        <a:latin typeface="Calibri"/>
                        <a:ea typeface="Calibri"/>
                        <a:cs typeface="Times New Roman"/>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solidFill>
                            <a:schemeClr val="bg1"/>
                          </a:solidFill>
                          <a:latin typeface="Times New Roman"/>
                          <a:ea typeface="Calibri"/>
                          <a:cs typeface="Times New Roman"/>
                        </a:rPr>
                        <a:t>1.5 to 3.0</a:t>
                      </a:r>
                      <a:endParaRPr lang="en-US" sz="2800" dirty="0">
                        <a:solidFill>
                          <a:schemeClr val="bg1"/>
                        </a:solidFill>
                        <a:latin typeface="Calibri"/>
                        <a:ea typeface="Calibri"/>
                        <a:cs typeface="Times New Roman"/>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solidFill>
                            <a:schemeClr val="bg1"/>
                          </a:solidFill>
                          <a:latin typeface="Times New Roman"/>
                          <a:ea typeface="Calibri"/>
                          <a:cs typeface="Times New Roman"/>
                        </a:rPr>
                        <a:t>Dental Fluorosis (discoloration, mottling and pitting of teeth)</a:t>
                      </a:r>
                      <a:endParaRPr lang="en-US" sz="2800" dirty="0">
                        <a:solidFill>
                          <a:schemeClr val="bg1"/>
                        </a:solidFill>
                        <a:latin typeface="Calibri"/>
                        <a:ea typeface="Calibri"/>
                        <a:cs typeface="Times New Roman"/>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878">
                <a:tc>
                  <a:txBody>
                    <a:bodyPr/>
                    <a:lstStyle/>
                    <a:p>
                      <a:pPr marL="0" marR="0" algn="ctr">
                        <a:lnSpc>
                          <a:spcPct val="115000"/>
                        </a:lnSpc>
                        <a:spcBef>
                          <a:spcPts val="0"/>
                        </a:spcBef>
                        <a:spcAft>
                          <a:spcPts val="0"/>
                        </a:spcAft>
                      </a:pPr>
                      <a:r>
                        <a:rPr lang="en-US" sz="2800">
                          <a:solidFill>
                            <a:schemeClr val="bg1"/>
                          </a:solidFill>
                          <a:latin typeface="Times New Roman"/>
                          <a:ea typeface="Calibri"/>
                          <a:cs typeface="Times New Roman"/>
                        </a:rPr>
                        <a:t>03.</a:t>
                      </a:r>
                      <a:endParaRPr lang="en-US" sz="2800">
                        <a:solidFill>
                          <a:schemeClr val="bg1"/>
                        </a:solidFill>
                        <a:latin typeface="Calibri"/>
                        <a:ea typeface="Calibri"/>
                        <a:cs typeface="Times New Roman"/>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a:solidFill>
                            <a:schemeClr val="bg1"/>
                          </a:solidFill>
                          <a:latin typeface="Times New Roman"/>
                          <a:ea typeface="Calibri"/>
                          <a:cs typeface="Times New Roman"/>
                        </a:rPr>
                        <a:t>3.0 to 6.0</a:t>
                      </a:r>
                      <a:endParaRPr lang="en-US" sz="2800">
                        <a:solidFill>
                          <a:schemeClr val="bg1"/>
                        </a:solidFill>
                        <a:latin typeface="Calibri"/>
                        <a:ea typeface="Calibri"/>
                        <a:cs typeface="Times New Roman"/>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solidFill>
                            <a:schemeClr val="bg1"/>
                          </a:solidFill>
                          <a:latin typeface="Times New Roman"/>
                          <a:ea typeface="Calibri"/>
                          <a:cs typeface="Times New Roman"/>
                        </a:rPr>
                        <a:t>Mild skeletal fluorosis</a:t>
                      </a:r>
                      <a:endParaRPr lang="en-US" sz="2800" dirty="0">
                        <a:solidFill>
                          <a:schemeClr val="bg1"/>
                        </a:solidFill>
                        <a:latin typeface="Calibri"/>
                        <a:ea typeface="Calibri"/>
                        <a:cs typeface="Times New Roman"/>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878">
                <a:tc>
                  <a:txBody>
                    <a:bodyPr/>
                    <a:lstStyle/>
                    <a:p>
                      <a:pPr marL="0" marR="0" algn="ctr">
                        <a:lnSpc>
                          <a:spcPct val="115000"/>
                        </a:lnSpc>
                        <a:spcBef>
                          <a:spcPts val="0"/>
                        </a:spcBef>
                        <a:spcAft>
                          <a:spcPts val="0"/>
                        </a:spcAft>
                      </a:pPr>
                      <a:r>
                        <a:rPr lang="en-US" sz="2800">
                          <a:solidFill>
                            <a:schemeClr val="bg1"/>
                          </a:solidFill>
                          <a:latin typeface="Times New Roman"/>
                          <a:ea typeface="Calibri"/>
                          <a:cs typeface="Times New Roman"/>
                        </a:rPr>
                        <a:t>04.</a:t>
                      </a:r>
                      <a:endParaRPr lang="en-US" sz="2800">
                        <a:solidFill>
                          <a:schemeClr val="bg1"/>
                        </a:solidFill>
                        <a:latin typeface="Calibri"/>
                        <a:ea typeface="Calibri"/>
                        <a:cs typeface="Times New Roman"/>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a:solidFill>
                            <a:schemeClr val="bg1"/>
                          </a:solidFill>
                          <a:latin typeface="Times New Roman"/>
                          <a:ea typeface="Calibri"/>
                          <a:cs typeface="Times New Roman"/>
                        </a:rPr>
                        <a:t>More than 6</a:t>
                      </a:r>
                      <a:endParaRPr lang="en-US" sz="2800">
                        <a:solidFill>
                          <a:schemeClr val="bg1"/>
                        </a:solidFill>
                        <a:latin typeface="Calibri"/>
                        <a:ea typeface="Calibri"/>
                        <a:cs typeface="Times New Roman"/>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solidFill>
                            <a:schemeClr val="bg1"/>
                          </a:solidFill>
                          <a:latin typeface="Times New Roman"/>
                          <a:ea typeface="Calibri"/>
                          <a:cs typeface="Times New Roman"/>
                        </a:rPr>
                        <a:t>Crippling skeletal fluorosis</a:t>
                      </a:r>
                      <a:endParaRPr lang="en-US" sz="2800" dirty="0">
                        <a:solidFill>
                          <a:schemeClr val="bg1"/>
                        </a:solidFill>
                        <a:latin typeface="Calibri"/>
                        <a:ea typeface="Calibri"/>
                        <a:cs typeface="Times New Roman"/>
                      </a:endParaRPr>
                    </a:p>
                  </a:txBody>
                  <a:tcPr marL="61923" marR="61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76200" y="1219200"/>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Table 1: Effect of fluoride concentration on Teeth</a:t>
            </a:r>
            <a:endParaRPr kumimoji="0" lang="en-US" sz="3200" b="0" i="0" u="none" strike="noStrike" cap="none" normalizeH="0" baseline="0" dirty="0" smtClean="0">
              <a:ln>
                <a:noFill/>
              </a:ln>
              <a:solidFill>
                <a:srgbClr val="002060"/>
              </a:solidFill>
              <a:effectLst/>
              <a:latin typeface="Arial" pitchFamily="34" charset="0"/>
              <a:cs typeface="Arial" pitchFamily="34" charset="0"/>
            </a:endParaRPr>
          </a:p>
        </p:txBody>
      </p:sp>
      <p:cxnSp>
        <p:nvCxnSpPr>
          <p:cNvPr id="5" name="Straight Connector 4"/>
          <p:cNvCxnSpPr/>
          <p:nvPr/>
        </p:nvCxnSpPr>
        <p:spPr>
          <a:xfrm>
            <a:off x="0" y="1143000"/>
            <a:ext cx="9144000" cy="1588"/>
          </a:xfrm>
          <a:prstGeom prst="line">
            <a:avLst/>
          </a:prstGeom>
        </p:spPr>
        <p:style>
          <a:lnRef idx="3">
            <a:schemeClr val="dk1"/>
          </a:lnRef>
          <a:fillRef idx="0">
            <a:schemeClr val="dk1"/>
          </a:fillRef>
          <a:effectRef idx="2">
            <a:schemeClr val="dk1"/>
          </a:effectRef>
          <a:fontRef idx="minor">
            <a:schemeClr val="tx1"/>
          </a:fontRef>
        </p:style>
      </p:cxnSp>
      <p:sp>
        <p:nvSpPr>
          <p:cNvPr id="6" name="Rectangle 5"/>
          <p:cNvSpPr/>
          <p:nvPr/>
        </p:nvSpPr>
        <p:spPr>
          <a:xfrm>
            <a:off x="-76200" y="344269"/>
            <a:ext cx="9144000" cy="646331"/>
          </a:xfrm>
          <a:prstGeom prst="rect">
            <a:avLst/>
          </a:prstGeom>
        </p:spPr>
        <p:txBody>
          <a:bodyPr wrap="square">
            <a:spAutoFit/>
          </a:bodyPr>
          <a:lstStyle/>
          <a:p>
            <a:pPr algn="ctr"/>
            <a:r>
              <a:rPr lang="en-IN" dirty="0" smtClean="0">
                <a:solidFill>
                  <a:srgbClr val="002060"/>
                </a:solidFill>
                <a:latin typeface="Arial Black" pitchFamily="34" charset="0"/>
              </a:rPr>
              <a:t>3</a:t>
            </a:r>
            <a:r>
              <a:rPr lang="en-IN" baseline="30000" dirty="0" smtClean="0">
                <a:solidFill>
                  <a:srgbClr val="002060"/>
                </a:solidFill>
                <a:latin typeface="Arial Black" pitchFamily="34" charset="0"/>
              </a:rPr>
              <a:t>rd</a:t>
            </a:r>
            <a:r>
              <a:rPr lang="en-IN" dirty="0" smtClean="0">
                <a:solidFill>
                  <a:srgbClr val="002060"/>
                </a:solidFill>
                <a:latin typeface="Arial Black" pitchFamily="34" charset="0"/>
              </a:rPr>
              <a:t> Seminar on Hydrology and meteorology, Sept. 15-16,  2014, HICC, Hyderabad.</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530</TotalTime>
  <Words>1603</Words>
  <Application>Microsoft Office PowerPoint</Application>
  <PresentationFormat>On-screen Show (4:3)</PresentationFormat>
  <Paragraphs>364</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Chitab</dc:creator>
  <cp:lastModifiedBy>Chitab</cp:lastModifiedBy>
  <cp:revision>122</cp:revision>
  <dcterms:created xsi:type="dcterms:W3CDTF">2014-08-24T19:36:59Z</dcterms:created>
  <dcterms:modified xsi:type="dcterms:W3CDTF">2014-09-12T05:20:14Z</dcterms:modified>
</cp:coreProperties>
</file>