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6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__Personal\LEELA%20PHD\Lilavathi%20mam\graphs\la%20ap%20dr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__Personal\LEELA%20PHD\Lilavathi%20mam\graphs\la%20root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__Personal\LEELA%20PHD\Lilavathi%20mam\graphs\la%20root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G:\__Personal\LEELA%20PHD\Lilavathi%20mam\graphs\lav%20encap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view3D>
      <c:rotX val="13"/>
      <c:hPercent val="83"/>
      <c:rotY val="21"/>
      <c:depthPercent val="100"/>
      <c:rAngAx val="1"/>
    </c:view3D>
    <c:floor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floor>
    <c:sideWall>
      <c:spPr>
        <a:noFill/>
        <a:ln w="3175">
          <a:solidFill>
            <a:srgbClr val="000000"/>
          </a:solidFill>
          <a:prstDash val="solid"/>
        </a:ln>
      </c:spPr>
    </c:sideWall>
    <c:backWall>
      <c:spPr>
        <a:noFill/>
        <a:ln w="3175">
          <a:solidFill>
            <a:srgbClr val="00000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6496598639455834E-2"/>
          <c:y val="1.829753381066046E-2"/>
          <c:w val="0.78065295409502389"/>
          <c:h val="0.86589542655618001"/>
        </c:manualLayout>
      </c:layout>
      <c:bar3DChart>
        <c:barDir val="col"/>
        <c:grouping val="clustered"/>
        <c:ser>
          <c:idx val="0"/>
          <c:order val="0"/>
          <c:tx>
            <c:strRef>
              <c:f>[1]Sheet1!$C$7</c:f>
              <c:strCache>
                <c:ptCount val="1"/>
                <c:pt idx="0">
                  <c:v>BAP</c:v>
                </c:pt>
              </c:strCache>
            </c:strRef>
          </c:tx>
          <c:spPr>
            <a:pattFill prst="dkUpDiag">
              <a:fgClr>
                <a:srgbClr val="FF99CC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</a:ln>
          </c:spPr>
          <c:cat>
            <c:numRef>
              <c:f>[1]Sheet1!$B$8:$B$12</c:f>
              <c:numCache>
                <c:formatCode>General</c:formatCode>
                <c:ptCount val="5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</c:numCache>
            </c:numRef>
          </c:cat>
          <c:val>
            <c:numRef>
              <c:f>[1]Sheet1!$C$8:$C$12</c:f>
              <c:numCache>
                <c:formatCode>General</c:formatCode>
                <c:ptCount val="5"/>
                <c:pt idx="0">
                  <c:v>70</c:v>
                </c:pt>
                <c:pt idx="1">
                  <c:v>85</c:v>
                </c:pt>
                <c:pt idx="2">
                  <c:v>90</c:v>
                </c:pt>
                <c:pt idx="3">
                  <c:v>80</c:v>
                </c:pt>
                <c:pt idx="4">
                  <c:v>70</c:v>
                </c:pt>
              </c:numCache>
            </c:numRef>
          </c:val>
        </c:ser>
        <c:ser>
          <c:idx val="1"/>
          <c:order val="1"/>
          <c:tx>
            <c:strRef>
              <c:f>[1]Sheet1!$D$7</c:f>
              <c:strCache>
                <c:ptCount val="1"/>
                <c:pt idx="0">
                  <c:v>KN</c:v>
                </c:pt>
              </c:strCache>
            </c:strRef>
          </c:tx>
          <c:spPr>
            <a:pattFill prst="dkDnDiag">
              <a:fgClr>
                <a:srgbClr val="9933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</a:ln>
          </c:spPr>
          <c:cat>
            <c:numRef>
              <c:f>[1]Sheet1!$B$8:$B$12</c:f>
              <c:numCache>
                <c:formatCode>General</c:formatCode>
                <c:ptCount val="5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</c:numCache>
            </c:numRef>
          </c:cat>
          <c:val>
            <c:numRef>
              <c:f>[1]Sheet1!$D$8:$D$12</c:f>
              <c:numCache>
                <c:formatCode>General</c:formatCode>
                <c:ptCount val="5"/>
                <c:pt idx="0">
                  <c:v>60</c:v>
                </c:pt>
                <c:pt idx="1">
                  <c:v>72</c:v>
                </c:pt>
                <c:pt idx="2">
                  <c:v>78</c:v>
                </c:pt>
                <c:pt idx="3">
                  <c:v>62</c:v>
                </c:pt>
                <c:pt idx="4">
                  <c:v>55</c:v>
                </c:pt>
              </c:numCache>
            </c:numRef>
          </c:val>
        </c:ser>
        <c:shape val="box"/>
        <c:axId val="55270400"/>
        <c:axId val="55272576"/>
        <c:axId val="0"/>
      </c:bar3DChart>
      <c:catAx>
        <c:axId val="5527040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IN"/>
                  <a:t>Growth Regulators (mg/l)</a:t>
                </a:r>
              </a:p>
            </c:rich>
          </c:tx>
          <c:layout>
            <c:manualLayout>
              <c:xMode val="edge"/>
              <c:yMode val="edge"/>
              <c:x val="0.30425122398285792"/>
              <c:y val="0.92245989304813436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5272576"/>
        <c:crosses val="autoZero"/>
        <c:auto val="1"/>
        <c:lblAlgn val="ctr"/>
        <c:lblOffset val="100"/>
        <c:tickLblSkip val="1"/>
        <c:tickMarkSkip val="1"/>
      </c:catAx>
      <c:valAx>
        <c:axId val="55272576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IN"/>
                  <a:t> % Response</a:t>
                </a:r>
              </a:p>
            </c:rich>
          </c:tx>
          <c:layout>
            <c:manualLayout>
              <c:xMode val="edge"/>
              <c:yMode val="edge"/>
              <c:x val="3.8031402997856852E-2"/>
              <c:y val="0.451871657754013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5270400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23042555933995587"/>
          <c:y val="1.3368983957219251E-2"/>
          <c:w val="0.55257391414533119"/>
          <c:h val="6.4171122994652399E-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view3D>
      <c:rotX val="20"/>
      <c:hPercent val="80"/>
      <c:rotY val="24"/>
      <c:depthPercent val="100"/>
      <c:rAngAx val="1"/>
    </c:view3D>
    <c:floor>
      <c:spPr>
        <a:noFill/>
        <a:ln w="9525">
          <a:noFill/>
        </a:ln>
      </c:spPr>
    </c:floor>
    <c:sideWall>
      <c:spPr>
        <a:noFill/>
        <a:ln w="3175">
          <a:solidFill>
            <a:srgbClr val="000000"/>
          </a:solidFill>
          <a:prstDash val="solid"/>
        </a:ln>
      </c:spPr>
    </c:sideWall>
    <c:backWall>
      <c:spPr>
        <a:noFill/>
        <a:ln w="3175">
          <a:solidFill>
            <a:srgbClr val="00000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1607155507938399"/>
          <c:y val="8.4239130434782608E-2"/>
          <c:w val="0.81473303084567572"/>
          <c:h val="0.75815217391304368"/>
        </c:manualLayout>
      </c:layout>
      <c:bar3DChart>
        <c:barDir val="col"/>
        <c:grouping val="clustered"/>
        <c:ser>
          <c:idx val="0"/>
          <c:order val="0"/>
          <c:tx>
            <c:strRef>
              <c:f>[1]Sheet1!$C$7</c:f>
              <c:strCache>
                <c:ptCount val="1"/>
                <c:pt idx="0">
                  <c:v>NAA</c:v>
                </c:pt>
              </c:strCache>
            </c:strRef>
          </c:tx>
          <c:spPr>
            <a:pattFill prst="lgCheck">
              <a:fgClr>
                <a:srgbClr val="FF00FF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</a:ln>
          </c:spPr>
          <c:cat>
            <c:numRef>
              <c:f>[1]Sheet1!$B$8:$B$12</c:f>
              <c:numCache>
                <c:formatCode>General</c:formatCode>
                <c:ptCount val="5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</c:numCache>
            </c:numRef>
          </c:cat>
          <c:val>
            <c:numRef>
              <c:f>[1]Sheet1!$C$8:$C$12</c:f>
              <c:numCache>
                <c:formatCode>General</c:formatCode>
                <c:ptCount val="5"/>
                <c:pt idx="0">
                  <c:v>65</c:v>
                </c:pt>
                <c:pt idx="1">
                  <c:v>87</c:v>
                </c:pt>
                <c:pt idx="2">
                  <c:v>70</c:v>
                </c:pt>
                <c:pt idx="3">
                  <c:v>60</c:v>
                </c:pt>
                <c:pt idx="4">
                  <c:v>51</c:v>
                </c:pt>
              </c:numCache>
            </c:numRef>
          </c:val>
        </c:ser>
        <c:ser>
          <c:idx val="1"/>
          <c:order val="1"/>
          <c:tx>
            <c:strRef>
              <c:f>[1]Sheet1!$D$7</c:f>
              <c:strCache>
                <c:ptCount val="1"/>
                <c:pt idx="0">
                  <c:v>2,4-D</c:v>
                </c:pt>
              </c:strCache>
            </c:strRef>
          </c:tx>
          <c:spPr>
            <a:pattFill prst="trellis">
              <a:fgClr>
                <a:srgbClr val="339966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</a:ln>
          </c:spPr>
          <c:cat>
            <c:numRef>
              <c:f>[1]Sheet1!$B$8:$B$12</c:f>
              <c:numCache>
                <c:formatCode>General</c:formatCode>
                <c:ptCount val="5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</c:numCache>
            </c:numRef>
          </c:cat>
          <c:val>
            <c:numRef>
              <c:f>[1]Sheet1!$D$8:$D$12</c:f>
              <c:numCache>
                <c:formatCode>General</c:formatCode>
                <c:ptCount val="5"/>
                <c:pt idx="0">
                  <c:v>50</c:v>
                </c:pt>
                <c:pt idx="1">
                  <c:v>65</c:v>
                </c:pt>
                <c:pt idx="2">
                  <c:v>50</c:v>
                </c:pt>
                <c:pt idx="3">
                  <c:v>45</c:v>
                </c:pt>
                <c:pt idx="4">
                  <c:v>40</c:v>
                </c:pt>
              </c:numCache>
            </c:numRef>
          </c:val>
        </c:ser>
        <c:shape val="box"/>
        <c:axId val="66990848"/>
        <c:axId val="66992768"/>
        <c:axId val="0"/>
      </c:bar3DChart>
      <c:catAx>
        <c:axId val="6699084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9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IN"/>
                  <a:t>Growth Regulators (mg/l)       </a:t>
                </a:r>
              </a:p>
            </c:rich>
          </c:tx>
          <c:layout>
            <c:manualLayout>
              <c:xMode val="edge"/>
              <c:yMode val="edge"/>
              <c:x val="0.32142892175829857"/>
              <c:y val="0.91032608695652151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6992768"/>
        <c:crosses val="autoZero"/>
        <c:auto val="1"/>
        <c:lblAlgn val="ctr"/>
        <c:lblOffset val="100"/>
        <c:tickLblSkip val="1"/>
        <c:tickMarkSkip val="1"/>
      </c:catAx>
      <c:valAx>
        <c:axId val="6699276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9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IN"/>
                  <a:t>% Response</a:t>
                </a:r>
              </a:p>
            </c:rich>
          </c:tx>
          <c:layout>
            <c:manualLayout>
              <c:xMode val="edge"/>
              <c:yMode val="edge"/>
              <c:x val="2.2321452899881526E-2"/>
              <c:y val="0.40217391304347838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7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699084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31473248588832958"/>
          <c:y val="2.4456521739130377E-2"/>
          <c:w val="0.33705393878821138"/>
          <c:h val="5.4347826086956527E-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plotArea>
      <c:layout>
        <c:manualLayout>
          <c:layoutTarget val="inner"/>
          <c:xMode val="edge"/>
          <c:yMode val="edge"/>
          <c:x val="0.14508944384923203"/>
          <c:y val="0.16622005673495188"/>
          <c:w val="0.69642933047630362"/>
          <c:h val="0.69437088216697673"/>
        </c:manualLayout>
      </c:layout>
      <c:barChart>
        <c:barDir val="col"/>
        <c:grouping val="clustered"/>
        <c:ser>
          <c:idx val="1"/>
          <c:order val="0"/>
          <c:tx>
            <c:strRef>
              <c:f>[1]Sheet1!$C$7</c:f>
              <c:strCache>
                <c:ptCount val="1"/>
                <c:pt idx="0">
                  <c:v> Fresh weight NAA</c:v>
                </c:pt>
              </c:strCache>
            </c:strRef>
          </c:tx>
          <c:spPr>
            <a:pattFill prst="pct30">
              <a:fgClr>
                <a:srgbClr val="FF00FF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</a:ln>
          </c:spPr>
          <c:cat>
            <c:numRef>
              <c:f>[1]Sheet1!$B$8:$B$12</c:f>
              <c:numCache>
                <c:formatCode>General</c:formatCode>
                <c:ptCount val="5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</c:numCache>
            </c:numRef>
          </c:cat>
          <c:val>
            <c:numRef>
              <c:f>[1]Sheet1!$C$8:$C$12</c:f>
              <c:numCache>
                <c:formatCode>General</c:formatCode>
                <c:ptCount val="5"/>
                <c:pt idx="0">
                  <c:v>13.01</c:v>
                </c:pt>
                <c:pt idx="1">
                  <c:v>17.45</c:v>
                </c:pt>
                <c:pt idx="2">
                  <c:v>14.1</c:v>
                </c:pt>
                <c:pt idx="3">
                  <c:v>12.09</c:v>
                </c:pt>
                <c:pt idx="4">
                  <c:v>10.18</c:v>
                </c:pt>
              </c:numCache>
            </c:numRef>
          </c:val>
        </c:ser>
        <c:ser>
          <c:idx val="0"/>
          <c:order val="1"/>
          <c:tx>
            <c:strRef>
              <c:f>[1]Sheet1!$D$7</c:f>
              <c:strCache>
                <c:ptCount val="1"/>
                <c:pt idx="0">
                  <c:v>Fresh weight 2,4-D</c:v>
                </c:pt>
              </c:strCache>
            </c:strRef>
          </c:tx>
          <c:spPr>
            <a:pattFill prst="smCheck">
              <a:fgClr>
                <a:srgbClr val="008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</a:ln>
          </c:spPr>
          <c:cat>
            <c:numRef>
              <c:f>[1]Sheet1!$B$8:$B$12</c:f>
              <c:numCache>
                <c:formatCode>General</c:formatCode>
                <c:ptCount val="5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</c:numCache>
            </c:numRef>
          </c:cat>
          <c:val>
            <c:numRef>
              <c:f>[1]Sheet1!$D$8:$D$12</c:f>
              <c:numCache>
                <c:formatCode>General</c:formatCode>
                <c:ptCount val="5"/>
                <c:pt idx="0">
                  <c:v>10.040000000000001</c:v>
                </c:pt>
                <c:pt idx="1">
                  <c:v>13.08</c:v>
                </c:pt>
                <c:pt idx="2">
                  <c:v>10.11</c:v>
                </c:pt>
                <c:pt idx="3">
                  <c:v>9.09</c:v>
                </c:pt>
                <c:pt idx="4">
                  <c:v>8.120000000000001</c:v>
                </c:pt>
              </c:numCache>
            </c:numRef>
          </c:val>
        </c:ser>
        <c:axId val="53884416"/>
        <c:axId val="53895168"/>
      </c:barChart>
      <c:lineChart>
        <c:grouping val="standard"/>
        <c:ser>
          <c:idx val="2"/>
          <c:order val="2"/>
          <c:tx>
            <c:strRef>
              <c:f>[1]Sheet1!$E$7</c:f>
              <c:strCache>
                <c:ptCount val="1"/>
                <c:pt idx="0">
                  <c:v>Dry weight NAA</c:v>
                </c:pt>
              </c:strCache>
            </c:strRef>
          </c:tx>
          <c:spPr>
            <a:ln w="12700">
              <a:solidFill>
                <a:srgbClr val="33330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333300"/>
              </a:solidFill>
              <a:ln>
                <a:solidFill>
                  <a:srgbClr val="003300"/>
                </a:solidFill>
                <a:prstDash val="solid"/>
              </a:ln>
            </c:spPr>
          </c:marker>
          <c:cat>
            <c:numRef>
              <c:f>[1]Sheet1!$B$8:$B$12</c:f>
              <c:numCache>
                <c:formatCode>General</c:formatCode>
                <c:ptCount val="5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</c:numCache>
            </c:numRef>
          </c:cat>
          <c:val>
            <c:numRef>
              <c:f>[1]Sheet1!$E$8:$E$12</c:f>
              <c:numCache>
                <c:formatCode>General</c:formatCode>
                <c:ptCount val="5"/>
                <c:pt idx="0">
                  <c:v>0.86000000000000065</c:v>
                </c:pt>
                <c:pt idx="1">
                  <c:v>2</c:v>
                </c:pt>
                <c:pt idx="2">
                  <c:v>0.9</c:v>
                </c:pt>
                <c:pt idx="3">
                  <c:v>0.77000000000000435</c:v>
                </c:pt>
                <c:pt idx="4">
                  <c:v>0.65000000000000446</c:v>
                </c:pt>
              </c:numCache>
            </c:numRef>
          </c:val>
        </c:ser>
        <c:ser>
          <c:idx val="3"/>
          <c:order val="3"/>
          <c:tx>
            <c:strRef>
              <c:f>[1]Sheet1!$F$7</c:f>
              <c:strCache>
                <c:ptCount val="1"/>
                <c:pt idx="0">
                  <c:v>Dry weight 2,4-D</c:v>
                </c:pt>
              </c:strCache>
            </c:strRef>
          </c:tx>
          <c:spPr>
            <a:ln w="12700">
              <a:solidFill>
                <a:srgbClr val="333333"/>
              </a:solidFill>
              <a:prstDash val="solid"/>
            </a:ln>
          </c:spPr>
          <c:marker>
            <c:symbol val="x"/>
            <c:size val="5"/>
            <c:spPr>
              <a:noFill/>
              <a:ln>
                <a:solidFill>
                  <a:srgbClr val="333333"/>
                </a:solidFill>
                <a:prstDash val="solid"/>
              </a:ln>
            </c:spPr>
          </c:marker>
          <c:cat>
            <c:numRef>
              <c:f>[1]Sheet1!$B$8:$B$12</c:f>
              <c:numCache>
                <c:formatCode>General</c:formatCode>
                <c:ptCount val="5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</c:numCache>
            </c:numRef>
          </c:cat>
          <c:val>
            <c:numRef>
              <c:f>[1]Sheet1!$F$8:$F$12</c:f>
              <c:numCache>
                <c:formatCode>General</c:formatCode>
                <c:ptCount val="5"/>
                <c:pt idx="0">
                  <c:v>0.5</c:v>
                </c:pt>
                <c:pt idx="1">
                  <c:v>1</c:v>
                </c:pt>
                <c:pt idx="2">
                  <c:v>0.54</c:v>
                </c:pt>
                <c:pt idx="3">
                  <c:v>0.36000000000000032</c:v>
                </c:pt>
                <c:pt idx="4">
                  <c:v>0.32000000000000217</c:v>
                </c:pt>
              </c:numCache>
            </c:numRef>
          </c:val>
        </c:ser>
        <c:marker val="1"/>
        <c:axId val="53897088"/>
        <c:axId val="53898624"/>
      </c:lineChart>
      <c:catAx>
        <c:axId val="5388441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IN"/>
                  <a:t>
Growth Regulators (mg/l) 
</a:t>
                </a:r>
              </a:p>
            </c:rich>
          </c:tx>
          <c:layout>
            <c:manualLayout>
              <c:xMode val="edge"/>
              <c:yMode val="edge"/>
              <c:x val="0.37235963151665136"/>
              <c:y val="0.81439393939393945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3895168"/>
        <c:crosses val="autoZero"/>
        <c:lblAlgn val="ctr"/>
        <c:lblOffset val="100"/>
        <c:tickLblSkip val="1"/>
        <c:tickMarkSkip val="1"/>
      </c:catAx>
      <c:valAx>
        <c:axId val="5389516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IN"/>
                  <a:t>Fresh weight (gms)</a:t>
                </a:r>
              </a:p>
            </c:rich>
          </c:tx>
          <c:layout>
            <c:manualLayout>
              <c:xMode val="edge"/>
              <c:yMode val="edge"/>
              <c:x val="3.5714324639810439E-2"/>
              <c:y val="0.36193076869707541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3884416"/>
        <c:crosses val="autoZero"/>
        <c:crossBetween val="between"/>
      </c:valAx>
      <c:catAx>
        <c:axId val="53897088"/>
        <c:scaling>
          <c:orientation val="minMax"/>
        </c:scaling>
        <c:delete val="1"/>
        <c:axPos val="b"/>
        <c:numFmt formatCode="General" sourceLinked="1"/>
        <c:tickLblPos val="none"/>
        <c:crossAx val="53898624"/>
        <c:crosses val="autoZero"/>
        <c:lblAlgn val="ctr"/>
        <c:lblOffset val="100"/>
      </c:catAx>
      <c:valAx>
        <c:axId val="53898624"/>
        <c:scaling>
          <c:orientation val="minMax"/>
          <c:max val="3"/>
        </c:scaling>
        <c:axPos val="r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IN"/>
                  <a:t>Dry weight (gms)</a:t>
                </a:r>
              </a:p>
            </c:rich>
          </c:tx>
          <c:layout>
            <c:manualLayout>
              <c:xMode val="edge"/>
              <c:yMode val="edge"/>
              <c:x val="0.92410815005509561"/>
              <c:y val="0.36461173735409125"/>
            </c:manualLayout>
          </c:layout>
          <c:spPr>
            <a:noFill/>
            <a:ln w="25400">
              <a:noFill/>
            </a:ln>
          </c:spPr>
        </c:title>
        <c:numFmt formatCode="General" sourceLinked="0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3897088"/>
        <c:crosses val="max"/>
        <c:crossBetween val="between"/>
        <c:majorUnit val="0.25"/>
        <c:minorUnit val="0.25"/>
      </c:valAx>
      <c:spPr>
        <a:solidFill>
          <a:srgbClr val="FFFFFF"/>
        </a:solidFill>
        <a:ln w="12700">
          <a:solidFill>
            <a:srgbClr val="FFFFFF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5.5803632249704353E-2"/>
          <c:y val="1.3404843285076781E-2"/>
          <c:w val="0.89062597070527294"/>
          <c:h val="0.11796262090867661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autoTitleDeleted val="1"/>
    <c:view3D>
      <c:hPercent val="81"/>
      <c:depthPercent val="100"/>
      <c:rAngAx val="1"/>
    </c:view3D>
    <c:floor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floor>
    <c:sideWall>
      <c:spPr>
        <a:noFill/>
        <a:ln w="3175">
          <a:solidFill>
            <a:srgbClr val="000000"/>
          </a:solidFill>
          <a:prstDash val="solid"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5246636771300562"/>
          <c:y val="9.6256684491978509E-2"/>
          <c:w val="0.80493273542600896"/>
          <c:h val="0.75668449197860965"/>
        </c:manualLayout>
      </c:layout>
      <c:bar3DChart>
        <c:barDir val="col"/>
        <c:grouping val="clustered"/>
        <c:ser>
          <c:idx val="0"/>
          <c:order val="0"/>
          <c:tx>
            <c:strRef>
              <c:f>'G:\__Personal\LEELA PHD\Lilavathi mam\graphs\[la.xls]Sheet1'!$B$1</c:f>
              <c:strCache>
                <c:ptCount val="1"/>
                <c:pt idx="0">
                  <c:v>Axillary bud </c:v>
                </c:pt>
              </c:strCache>
            </c:strRef>
          </c:tx>
          <c:spPr>
            <a:pattFill prst="solidDmnd">
              <a:fgClr>
                <a:srgbClr val="333399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</a:ln>
          </c:spPr>
          <c:val>
            <c:numRef>
              <c:f>'G:\__Personal\LEELA PHD\Lilavathi mam\graphs\[la.xls]Sheet1'!$B$2:$B$8</c:f>
              <c:numCache>
                <c:formatCode>General</c:formatCode>
                <c:ptCount val="7"/>
                <c:pt idx="0">
                  <c:v>95</c:v>
                </c:pt>
                <c:pt idx="1">
                  <c:v>90</c:v>
                </c:pt>
                <c:pt idx="2">
                  <c:v>88</c:v>
                </c:pt>
                <c:pt idx="3">
                  <c:v>86</c:v>
                </c:pt>
                <c:pt idx="4">
                  <c:v>84</c:v>
                </c:pt>
                <c:pt idx="5">
                  <c:v>70</c:v>
                </c:pt>
                <c:pt idx="6">
                  <c:v>52</c:v>
                </c:pt>
              </c:numCache>
            </c:numRef>
          </c:val>
        </c:ser>
        <c:shape val="box"/>
        <c:axId val="53930624"/>
        <c:axId val="67109632"/>
        <c:axId val="0"/>
      </c:bar3DChart>
      <c:catAx>
        <c:axId val="5393062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9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IN"/>
                  <a:t>Duration (months)</a:t>
                </a:r>
              </a:p>
            </c:rich>
          </c:tx>
          <c:layout>
            <c:manualLayout>
              <c:xMode val="edge"/>
              <c:yMode val="edge"/>
              <c:x val="0.39237668161435602"/>
              <c:y val="0.9171122994652362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7109632"/>
        <c:crosses val="autoZero"/>
        <c:auto val="1"/>
        <c:lblAlgn val="ctr"/>
        <c:lblOffset val="100"/>
        <c:tickLblSkip val="1"/>
        <c:tickMarkSkip val="1"/>
      </c:catAx>
      <c:valAx>
        <c:axId val="67109632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9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IN"/>
                  <a:t>Germination %</a:t>
                </a:r>
              </a:p>
            </c:rich>
          </c:tx>
          <c:layout>
            <c:manualLayout>
              <c:xMode val="edge"/>
              <c:yMode val="edge"/>
              <c:x val="4.7085201793721984E-2"/>
              <c:y val="0.37967914438502681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3930624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D420409A-C079-44D6-B307-086096732B34}" type="datetimeFigureOut">
              <a:rPr lang="en-IN" smtClean="0"/>
              <a:pPr/>
              <a:t>13-07-2015</a:t>
            </a:fld>
            <a:endParaRPr lang="en-IN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152E201-71BE-4D2C-BF65-466268A1636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20409A-C079-44D6-B307-086096732B34}" type="datetimeFigureOut">
              <a:rPr lang="en-IN" smtClean="0"/>
              <a:pPr/>
              <a:t>13-07-2015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52E201-71BE-4D2C-BF65-466268A1636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D420409A-C079-44D6-B307-086096732B34}" type="datetimeFigureOut">
              <a:rPr lang="en-IN" smtClean="0"/>
              <a:pPr/>
              <a:t>13-07-2015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152E201-71BE-4D2C-BF65-466268A1636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20409A-C079-44D6-B307-086096732B34}" type="datetimeFigureOut">
              <a:rPr lang="en-IN" smtClean="0"/>
              <a:pPr/>
              <a:t>13-07-2015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52E201-71BE-4D2C-BF65-466268A1636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420409A-C079-44D6-B307-086096732B34}" type="datetimeFigureOut">
              <a:rPr lang="en-IN" smtClean="0"/>
              <a:pPr/>
              <a:t>13-07-2015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0152E201-71BE-4D2C-BF65-466268A1636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20409A-C079-44D6-B307-086096732B34}" type="datetimeFigureOut">
              <a:rPr lang="en-IN" smtClean="0"/>
              <a:pPr/>
              <a:t>13-07-2015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52E201-71BE-4D2C-BF65-466268A1636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20409A-C079-44D6-B307-086096732B34}" type="datetimeFigureOut">
              <a:rPr lang="en-IN" smtClean="0"/>
              <a:pPr/>
              <a:t>13-07-2015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52E201-71BE-4D2C-BF65-466268A1636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20409A-C079-44D6-B307-086096732B34}" type="datetimeFigureOut">
              <a:rPr lang="en-IN" smtClean="0"/>
              <a:pPr/>
              <a:t>13-07-2015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52E201-71BE-4D2C-BF65-466268A1636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420409A-C079-44D6-B307-086096732B34}" type="datetimeFigureOut">
              <a:rPr lang="en-IN" smtClean="0"/>
              <a:pPr/>
              <a:t>13-07-2015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52E201-71BE-4D2C-BF65-466268A1636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20409A-C079-44D6-B307-086096732B34}" type="datetimeFigureOut">
              <a:rPr lang="en-IN" smtClean="0"/>
              <a:pPr/>
              <a:t>13-07-2015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52E201-71BE-4D2C-BF65-466268A16360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20409A-C079-44D6-B307-086096732B34}" type="datetimeFigureOut">
              <a:rPr lang="en-IN" smtClean="0"/>
              <a:pPr/>
              <a:t>13-07-2015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52E201-71BE-4D2C-BF65-466268A16360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D420409A-C079-44D6-B307-086096732B34}" type="datetimeFigureOut">
              <a:rPr lang="en-IN" smtClean="0"/>
              <a:pPr/>
              <a:t>13-07-2015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0152E201-71BE-4D2C-BF65-466268A16360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age result for laven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212976"/>
            <a:ext cx="4786286" cy="2952328"/>
          </a:xfrm>
          <a:prstGeom prst="rect">
            <a:avLst/>
          </a:prstGeom>
          <a:noFill/>
        </p:spPr>
      </p:pic>
      <p:pic>
        <p:nvPicPr>
          <p:cNvPr id="26628" name="Picture 4" descr="Image result for lavend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705100" cy="168592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491880" y="476672"/>
            <a:ext cx="4572000" cy="23391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lgerian" pitchFamily="82" charset="0"/>
              </a:rPr>
              <a:t>RAPID CLONAL MULTIPLICATION AND CONSERVATION OF                                                   </a:t>
            </a:r>
          </a:p>
          <a:p>
            <a:pPr algn="ctr"/>
            <a:r>
              <a:rPr lang="en-US" sz="28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lgerian" pitchFamily="82" charset="0"/>
              </a:rPr>
              <a:t>LAVENDULA   ANGUSTIFOLIA</a:t>
            </a:r>
          </a:p>
          <a:p>
            <a:pPr algn="ctr"/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lgerian" pitchFamily="82" charset="0"/>
              </a:rPr>
              <a:t>  AN AROMATIC AND MEDICINAL PLANT </a:t>
            </a:r>
          </a:p>
          <a:p>
            <a:pPr algn="ctr"/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lgerian" pitchFamily="82" charset="0"/>
              </a:rPr>
              <a:t>        USING  APICAL BUDS AND ROOT USING </a:t>
            </a:r>
            <a:r>
              <a:rPr lang="en-US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lgerian" pitchFamily="82" charset="0"/>
              </a:rPr>
              <a:t>IN VITRO 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lgerian" pitchFamily="82" charset="0"/>
              </a:rPr>
              <a:t>TECHINQUES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  <a:latin typeface="Algerian" pitchFamily="82" charset="0"/>
            </a:endParaRPr>
          </a:p>
        </p:txBody>
      </p:sp>
      <p:pic>
        <p:nvPicPr>
          <p:cNvPr id="26630" name="Picture 6" descr="Image result for lavend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844824"/>
            <a:ext cx="1584176" cy="298931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4826675"/>
            <a:ext cx="28438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endParaRPr lang="en-US" b="1" dirty="0" smtClean="0">
              <a:latin typeface="Garamond" pitchFamily="18" charset="0"/>
            </a:endParaRPr>
          </a:p>
          <a:p>
            <a:pPr eaLnBrk="0" hangingPunct="0"/>
            <a:r>
              <a:rPr lang="en-US" b="1" dirty="0" smtClean="0">
                <a:latin typeface="Garamond" pitchFamily="18" charset="0"/>
              </a:rPr>
              <a:t>Dr. D. LEELAVATHI </a:t>
            </a:r>
          </a:p>
          <a:p>
            <a:pPr eaLnBrk="0" hangingPunct="0"/>
            <a:r>
              <a:rPr lang="en-US" b="1" dirty="0" smtClean="0">
                <a:latin typeface="Garamond" pitchFamily="18" charset="0"/>
              </a:rPr>
              <a:t>MESCOLLEGE,</a:t>
            </a:r>
          </a:p>
          <a:p>
            <a:pPr eaLnBrk="0" hangingPunct="0"/>
            <a:r>
              <a:rPr lang="en-US" b="1" dirty="0" smtClean="0">
                <a:latin typeface="Garamond" pitchFamily="18" charset="0"/>
              </a:rPr>
              <a:t>MALLESWARAM,</a:t>
            </a:r>
          </a:p>
          <a:p>
            <a:pPr eaLnBrk="0" hangingPunct="0"/>
            <a:r>
              <a:rPr lang="en-US" b="1" dirty="0" smtClean="0">
                <a:latin typeface="Garamond" pitchFamily="18" charset="0"/>
              </a:rPr>
              <a:t>BANGALORE KARNATAKA</a:t>
            </a:r>
          </a:p>
          <a:p>
            <a:pPr eaLnBrk="0" hangingPunct="0"/>
            <a:r>
              <a:rPr lang="en-US" b="1" dirty="0" smtClean="0">
                <a:latin typeface="Garamond" pitchFamily="18" charset="0"/>
              </a:rPr>
              <a:t>INDIA</a:t>
            </a:r>
            <a:endParaRPr lang="en-US" b="1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 rot="10800000" flipV="1">
            <a:off x="539552" y="548680"/>
            <a:ext cx="76231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 b="1" dirty="0"/>
              <a:t>Graph </a:t>
            </a:r>
            <a:r>
              <a:rPr lang="en-US" sz="1600" b="1" dirty="0" smtClean="0"/>
              <a:t>1</a:t>
            </a:r>
            <a:endParaRPr lang="en-US" sz="1600" dirty="0"/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531140" y="980728"/>
          <a:ext cx="74676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1140" y="5552728"/>
          <a:ext cx="7162800" cy="802005"/>
        </p:xfrm>
        <a:graphic>
          <a:graphicData uri="http://schemas.openxmlformats.org/drawingml/2006/table">
            <a:tbl>
              <a:tblPr/>
              <a:tblGrid>
                <a:gridCol w="990600"/>
                <a:gridCol w="800100"/>
                <a:gridCol w="895350"/>
                <a:gridCol w="895350"/>
                <a:gridCol w="895350"/>
                <a:gridCol w="895350"/>
                <a:gridCol w="895350"/>
                <a:gridCol w="895350"/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endParaRPr lang="en-IN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 dirty="0" smtClean="0">
                          <a:latin typeface="Arial"/>
                        </a:rPr>
                        <a:t>Graph</a:t>
                      </a:r>
                      <a:r>
                        <a:rPr lang="en-IN" sz="1400" b="0" i="0" u="none" strike="noStrike" baseline="0" dirty="0" smtClean="0">
                          <a:latin typeface="Arial"/>
                        </a:rPr>
                        <a:t> 1 </a:t>
                      </a:r>
                      <a:r>
                        <a:rPr lang="en-IN" sz="1400" b="0" i="0" u="none" strike="noStrike" dirty="0" smtClean="0">
                          <a:latin typeface="Arial"/>
                        </a:rPr>
                        <a:t>Effect </a:t>
                      </a:r>
                      <a:r>
                        <a:rPr lang="en-IN" sz="1400" b="0" i="0" u="none" strike="noStrike" dirty="0">
                          <a:latin typeface="Arial"/>
                        </a:rPr>
                        <a:t>of different concentrations of growth regulators on  initiation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en-IN" sz="14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 dirty="0">
                          <a:latin typeface="Arial"/>
                        </a:rPr>
                        <a:t>             and multiplication of shoots from </a:t>
                      </a:r>
                      <a:r>
                        <a:rPr lang="en-IN" sz="1400" b="1" i="1" u="none" strike="noStrike" dirty="0">
                          <a:latin typeface="Arial"/>
                        </a:rPr>
                        <a:t>in vitro</a:t>
                      </a:r>
                      <a:r>
                        <a:rPr lang="en-IN" sz="1400" b="0" i="0" u="none" strike="noStrike" dirty="0">
                          <a:latin typeface="Arial"/>
                        </a:rPr>
                        <a:t> apical bud </a:t>
                      </a:r>
                      <a:r>
                        <a:rPr lang="en-IN" sz="1400" b="0" i="0" u="none" strike="noStrike" dirty="0" err="1">
                          <a:latin typeface="Arial"/>
                        </a:rPr>
                        <a:t>explant</a:t>
                      </a:r>
                      <a:r>
                        <a:rPr lang="en-IN" sz="1400" b="0" i="0" u="none" strike="noStrike" dirty="0">
                          <a:latin typeface="Arial"/>
                        </a:rPr>
                        <a:t> of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en-IN" sz="14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 dirty="0">
                          <a:latin typeface="Arial"/>
                        </a:rPr>
                        <a:t>          </a:t>
                      </a:r>
                      <a:r>
                        <a:rPr lang="en-IN" sz="1400" b="1" i="1" u="none" strike="noStrike" dirty="0">
                          <a:latin typeface="Arial"/>
                        </a:rPr>
                        <a:t>   </a:t>
                      </a:r>
                      <a:r>
                        <a:rPr lang="en-IN" sz="1400" b="1" i="1" u="none" strike="noStrike" dirty="0" err="1">
                          <a:latin typeface="Arial"/>
                        </a:rPr>
                        <a:t>Lavandula</a:t>
                      </a:r>
                      <a:r>
                        <a:rPr lang="en-IN" sz="1400" b="1" i="1" u="none" strike="noStrike" dirty="0">
                          <a:latin typeface="Arial"/>
                        </a:rPr>
                        <a:t> </a:t>
                      </a:r>
                      <a:r>
                        <a:rPr lang="en-IN" sz="1400" b="1" i="1" u="none" strike="noStrike" dirty="0" err="1">
                          <a:latin typeface="Arial"/>
                        </a:rPr>
                        <a:t>angustifolia</a:t>
                      </a:r>
                      <a:endParaRPr lang="en-IN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IN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en-IN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0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35896" y="980728"/>
            <a:ext cx="422676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>
                <a:latin typeface="Andalus" pitchFamily="18" charset="-78"/>
                <a:cs typeface="Andalus" pitchFamily="18" charset="-78"/>
              </a:rPr>
              <a:t>The root explants of </a:t>
            </a:r>
            <a:r>
              <a:rPr lang="en-US" b="1" i="1" dirty="0" err="1" smtClean="0">
                <a:latin typeface="Andalus" pitchFamily="18" charset="-78"/>
                <a:cs typeface="Andalus" pitchFamily="18" charset="-78"/>
              </a:rPr>
              <a:t>L.angustifolia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were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excised from </a:t>
            </a:r>
            <a:r>
              <a:rPr lang="en-US" b="1" i="1" dirty="0">
                <a:latin typeface="Andalus" pitchFamily="18" charset="-78"/>
                <a:cs typeface="Andalus" pitchFamily="18" charset="-78"/>
              </a:rPr>
              <a:t>in vitro 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raised plants.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They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were cultured on MS basal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medium (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Fig.12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) and fortified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with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BAP 8.88µM + NAA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in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different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concentrations ranging from(2.68µM, 5.36µM, 8.05µM,10.74µM &amp; 13.42µM) and 2,4-D ranging from 2.26µM, 4.52µM, 6.78µM, 9.04µM &amp; 11.30µM respectively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in order to induce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callus (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Table.2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).</a:t>
            </a:r>
          </a:p>
          <a:p>
            <a:pPr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After 18 days of culture, 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explant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callused (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Fig.13)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on all the concentrations tried with varying frequency of response (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40-87 %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) (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Table 2 , Graph 2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). The highest frequency of response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(87%)  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was observed on  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MSBM + BAP (8.88 µΜ) + NAA (5.36 µΜ) and the lowest (40%) on MSBM + BAP (8.88 µΜ) + 2,4-D (11.30 µΜ)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(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Table 2, Graph 2.).</a:t>
            </a:r>
            <a:endParaRPr lang="en-IN" b="1" dirty="0" smtClean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52800" y="228600"/>
            <a:ext cx="190234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lgerian" pitchFamily="82" charset="0"/>
              </a:rPr>
              <a:t>ROOTS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1"/>
              </a:solidFill>
              <a:effectLst>
                <a:outerShdw blurRad="50800" algn="tl" rotWithShape="0">
                  <a:srgbClr val="000000"/>
                </a:outerShdw>
              </a:effectLst>
              <a:latin typeface="Algerian" pitchFamily="82" charset="0"/>
            </a:endParaRPr>
          </a:p>
        </p:txBody>
      </p:sp>
      <p:pic>
        <p:nvPicPr>
          <p:cNvPr id="6" name="Picture 2" descr="C:\Users\Leelavathi\Desktop\10x12 09 10-06-2009.jpg.files\10x12 08 10-06-2009.jpg"/>
          <p:cNvPicPr>
            <a:picLocks noChangeAspect="1" noChangeArrowheads="1"/>
          </p:cNvPicPr>
          <p:nvPr/>
        </p:nvPicPr>
        <p:blipFill>
          <a:blip r:embed="rId2" cstate="print"/>
          <a:srcRect l="17334" t="18889" r="59822" b="60000"/>
          <a:stretch>
            <a:fillRect/>
          </a:stretch>
        </p:blipFill>
        <p:spPr bwMode="auto">
          <a:xfrm>
            <a:off x="304800" y="0"/>
            <a:ext cx="2611016" cy="2895600"/>
          </a:xfrm>
          <a:prstGeom prst="rect">
            <a:avLst/>
          </a:prstGeom>
          <a:noFill/>
        </p:spPr>
      </p:pic>
      <p:pic>
        <p:nvPicPr>
          <p:cNvPr id="7" name="Picture 3" descr="C:\Users\Leelavathi\Desktop\10x12 09 10-06-2009.jpg.files\10x12 08 10-06-2009.jpg"/>
          <p:cNvPicPr>
            <a:picLocks noChangeAspect="1" noChangeArrowheads="1"/>
          </p:cNvPicPr>
          <p:nvPr/>
        </p:nvPicPr>
        <p:blipFill>
          <a:blip r:embed="rId3" cstate="print"/>
          <a:srcRect l="41334" t="20000" r="35333" b="60000"/>
          <a:stretch>
            <a:fillRect/>
          </a:stretch>
        </p:blipFill>
        <p:spPr bwMode="auto">
          <a:xfrm>
            <a:off x="228600" y="3115492"/>
            <a:ext cx="3280834" cy="337457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447800" y="2514600"/>
            <a:ext cx="1359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Fig.12</a:t>
            </a:r>
            <a:endParaRPr lang="en-IN" dirty="0"/>
          </a:p>
        </p:txBody>
      </p:sp>
      <p:sp>
        <p:nvSpPr>
          <p:cNvPr id="9" name="Rectangle 8"/>
          <p:cNvSpPr/>
          <p:nvPr/>
        </p:nvSpPr>
        <p:spPr>
          <a:xfrm>
            <a:off x="1524000" y="6096000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Fig.13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059832" y="1"/>
            <a:ext cx="4968552" cy="729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dirty="0">
              <a:latin typeface="Andalus" pitchFamily="18" charset="-78"/>
              <a:cs typeface="Andalus" pitchFamily="18" charset="-78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After 36 days of culture, moderate greenish white callus and large amount of 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creamish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and greenish compact callus was observed on MSBM supplemented with BAP (8.88 µΜ) + 2,4-D 11.30 µΜ (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Fig.14)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and BAP (8.88 µΜ) + NAA 5.36 µΜ  (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Fig.15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.) respectively .</a:t>
            </a:r>
          </a:p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The highest amount of callusing was observed on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MSBM + BAP (8.88 µΜ) + NAA (5.36 µΜ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) with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fresh weight 17.45 </a:t>
            </a:r>
            <a:r>
              <a:rPr lang="en-US" b="1" dirty="0" err="1" smtClean="0">
                <a:latin typeface="Andalus" pitchFamily="18" charset="-78"/>
                <a:cs typeface="Andalus" pitchFamily="18" charset="-78"/>
              </a:rPr>
              <a:t>gms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and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dry weight 2.43 </a:t>
            </a:r>
            <a:r>
              <a:rPr lang="en-US" b="1" dirty="0" err="1" smtClean="0">
                <a:latin typeface="Andalus" pitchFamily="18" charset="-78"/>
                <a:cs typeface="Andalus" pitchFamily="18" charset="-78"/>
              </a:rPr>
              <a:t>gms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when compared to 2,4-D in which moderate amount of callusing was observed on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MSBM + BAP (8.88 µΜ) + 2,4-D (11.30µΜ)  with fresh weight 13.08 </a:t>
            </a:r>
            <a:r>
              <a:rPr lang="en-US" b="1" dirty="0" err="1" smtClean="0">
                <a:latin typeface="Andalus" pitchFamily="18" charset="-78"/>
                <a:cs typeface="Andalus" pitchFamily="18" charset="-78"/>
              </a:rPr>
              <a:t>gms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 and dry weight 0.86 </a:t>
            </a:r>
            <a:r>
              <a:rPr lang="en-US" b="1" dirty="0" err="1" smtClean="0">
                <a:latin typeface="Andalus" pitchFamily="18" charset="-78"/>
                <a:cs typeface="Andalus" pitchFamily="18" charset="-78"/>
              </a:rPr>
              <a:t>gms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 ( Table 3)</a:t>
            </a:r>
          </a:p>
          <a:p>
            <a:endParaRPr lang="en-US" b="1" dirty="0" smtClean="0">
              <a:latin typeface="Andalus" pitchFamily="18" charset="-78"/>
              <a:cs typeface="Andalus" pitchFamily="18" charset="-78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The 36 days old moderate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creamish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 greenish white  and   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creamish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and greenish compact callus was 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subcultured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on MSBM fortified with different concentrations of BAP ranging from (2.22µΜ, 4.44 µΜ 6.66 µΜ, 8.88µΜ, 11.11µΜ) and 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Kn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ranging from (2.32 µΜ, 4.64 µΜ, 6.96 µΜ, 9.28, 11.60 µΜ) and NAA 2.68µΜ and 2,4-D 2.26 µΜ respectively to study their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morphogenetic ability.</a:t>
            </a:r>
            <a:endParaRPr lang="en-IN" b="1" dirty="0" smtClean="0">
              <a:latin typeface="Andalus" pitchFamily="18" charset="-78"/>
              <a:cs typeface="Andalus" pitchFamily="18" charset="-78"/>
            </a:endParaRPr>
          </a:p>
          <a:p>
            <a:r>
              <a:rPr lang="en-US" b="1" dirty="0" smtClean="0">
                <a:latin typeface="Andalus" pitchFamily="18" charset="-78"/>
                <a:cs typeface="Andalus" pitchFamily="18" charset="-78"/>
              </a:rPr>
              <a:t> </a:t>
            </a:r>
            <a:endParaRPr lang="en-IN" b="1" dirty="0" smtClean="0">
              <a:latin typeface="Andalus" pitchFamily="18" charset="-78"/>
              <a:cs typeface="Andalus" pitchFamily="18" charset="-78"/>
            </a:endParaRPr>
          </a:p>
          <a:p>
            <a:r>
              <a:rPr lang="en-US" dirty="0">
                <a:latin typeface="Andalus" pitchFamily="18" charset="-78"/>
                <a:cs typeface="Andalus" pitchFamily="18" charset="-78"/>
              </a:rPr>
              <a:t/>
            </a:r>
            <a:br>
              <a:rPr lang="en-US" dirty="0">
                <a:latin typeface="Andalus" pitchFamily="18" charset="-78"/>
                <a:cs typeface="Andalus" pitchFamily="18" charset="-78"/>
              </a:rPr>
            </a:b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3000" y="3048000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Fig.14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47800" y="6096000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Fig.15</a:t>
            </a:r>
            <a:endParaRPr lang="en-US" dirty="0"/>
          </a:p>
        </p:txBody>
      </p:sp>
      <p:pic>
        <p:nvPicPr>
          <p:cNvPr id="12" name="Picture 2" descr="C:\Users\Leelavathi\Desktop\10x12 09 10-06-2009.jpg.files\10x12 08 10-06-2009.jpg"/>
          <p:cNvPicPr>
            <a:picLocks noChangeAspect="1" noChangeArrowheads="1"/>
          </p:cNvPicPr>
          <p:nvPr/>
        </p:nvPicPr>
        <p:blipFill>
          <a:blip r:embed="rId2" cstate="print"/>
          <a:srcRect l="64666" t="20000" r="12667" b="60000"/>
          <a:stretch>
            <a:fillRect/>
          </a:stretch>
        </p:blipFill>
        <p:spPr bwMode="auto">
          <a:xfrm>
            <a:off x="533400" y="838200"/>
            <a:ext cx="2286000" cy="2156012"/>
          </a:xfrm>
          <a:prstGeom prst="rect">
            <a:avLst/>
          </a:prstGeom>
          <a:noFill/>
        </p:spPr>
      </p:pic>
      <p:pic>
        <p:nvPicPr>
          <p:cNvPr id="13" name="Picture 3" descr="C:\Users\Leelavathi\Desktop\10x12 09 10-06-2009.jpg.files\10x12 08 10-06-2009.jpg"/>
          <p:cNvPicPr>
            <a:picLocks noChangeAspect="1" noChangeArrowheads="1"/>
          </p:cNvPicPr>
          <p:nvPr/>
        </p:nvPicPr>
        <p:blipFill>
          <a:blip r:embed="rId2" cstate="print"/>
          <a:srcRect l="18000" t="40000" r="59333" b="40000"/>
          <a:stretch>
            <a:fillRect/>
          </a:stretch>
        </p:blipFill>
        <p:spPr bwMode="auto">
          <a:xfrm>
            <a:off x="533400" y="3581400"/>
            <a:ext cx="237490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505200" y="457200"/>
            <a:ext cx="4307160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After 21 days of subculture, shoot initiation was observed on all the concentrations of BAP, 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Kn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, NAA and 2,4-D tried   with varying frequency of  response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(47- 95 %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) (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Table 4)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 The highest  frequency of response  (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95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%)  was observed on 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MSBM + BAP (4.44 µΜ) + </a:t>
            </a:r>
            <a:r>
              <a:rPr lang="en-US" b="1" dirty="0" err="1" smtClean="0">
                <a:latin typeface="Andalus" pitchFamily="18" charset="-78"/>
                <a:cs typeface="Andalus" pitchFamily="18" charset="-78"/>
              </a:rPr>
              <a:t>Kn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 (4.64 µΜ) + NAA (2.68 µΜ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) </a:t>
            </a:r>
          </a:p>
          <a:p>
            <a:pPr>
              <a:buClr>
                <a:schemeClr val="tx2"/>
              </a:buClr>
              <a:buFont typeface="Wingdings" pitchFamily="2" charset="2"/>
              <a:buChar char="Ø"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lowest frequency of  response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( 47% ) on MSBM + BAP (2.22 µΜ)  + </a:t>
            </a:r>
            <a:r>
              <a:rPr lang="en-US" b="1" dirty="0" err="1" smtClean="0">
                <a:latin typeface="Andalus" pitchFamily="18" charset="-78"/>
                <a:cs typeface="Andalus" pitchFamily="18" charset="-78"/>
              </a:rPr>
              <a:t>Kn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 (2.32 µΜ) + 2,4-D (2.26 µΜ).</a:t>
            </a:r>
            <a:endParaRPr lang="en-IN" b="1" dirty="0" smtClean="0">
              <a:latin typeface="Andalus" pitchFamily="18" charset="-78"/>
              <a:cs typeface="Andalus" pitchFamily="18" charset="-78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Ø"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After 28 days of subculture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(Fig.16)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8-10 shoot  bud was observed only from 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creamish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and greenish compact callus on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MSBM + BAP (4.44 µΜ) + </a:t>
            </a:r>
            <a:r>
              <a:rPr lang="en-US" b="1" dirty="0" err="1" smtClean="0">
                <a:latin typeface="Andalus" pitchFamily="18" charset="-78"/>
                <a:cs typeface="Andalus" pitchFamily="18" charset="-78"/>
              </a:rPr>
              <a:t>Kn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 (4.64 µΜ) + NAA (2.68 µΜ).</a:t>
            </a:r>
          </a:p>
          <a:p>
            <a:pPr>
              <a:buClr>
                <a:schemeClr val="tx2"/>
              </a:buClr>
              <a:buFont typeface="Wingdings" pitchFamily="2" charset="2"/>
              <a:buChar char="Ø"/>
            </a:pPr>
            <a:endParaRPr lang="en-IN" dirty="0" smtClean="0">
              <a:latin typeface="Andalus" pitchFamily="18" charset="-78"/>
              <a:cs typeface="Andalus" pitchFamily="18" charset="-78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15-20 shoot buds were  noticed after 42 days of subculture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(Fig.17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). </a:t>
            </a:r>
            <a:endParaRPr lang="en-US" dirty="0">
              <a:latin typeface="Andalus" pitchFamily="18" charset="-78"/>
              <a:cs typeface="Andalus" pitchFamily="18" charset="-78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Ø"/>
            </a:pPr>
            <a:endParaRPr lang="en-US" dirty="0">
              <a:latin typeface="Andalus" pitchFamily="18" charset="-78"/>
              <a:cs typeface="Andalus" pitchFamily="18" charset="-78"/>
            </a:endParaRPr>
          </a:p>
          <a:p>
            <a:pPr>
              <a:buClr>
                <a:schemeClr val="tx2"/>
              </a:buClr>
              <a:buFont typeface="Wingdings" pitchFamily="2" charset="2"/>
              <a:buChar char="Ø"/>
            </a:pP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438400"/>
            <a:ext cx="1447800" cy="6397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endParaRPr lang="en-US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3000" y="2667000"/>
            <a:ext cx="1143000" cy="685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Fig.16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3000" y="6019800"/>
            <a:ext cx="1371600" cy="533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Fig.17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C:\Users\Leelavathi\Desktop\10x12 09 10-06-2009.jpg.files\10x12 08 10-06-2009.jpg"/>
          <p:cNvPicPr>
            <a:picLocks noChangeAspect="1" noChangeArrowheads="1"/>
          </p:cNvPicPr>
          <p:nvPr/>
        </p:nvPicPr>
        <p:blipFill>
          <a:blip r:embed="rId2" cstate="print"/>
          <a:srcRect l="40667" t="40000" r="36667" b="40000"/>
          <a:stretch>
            <a:fillRect/>
          </a:stretch>
        </p:blipFill>
        <p:spPr bwMode="auto">
          <a:xfrm>
            <a:off x="609600" y="318246"/>
            <a:ext cx="2362200" cy="2501153"/>
          </a:xfrm>
          <a:prstGeom prst="rect">
            <a:avLst/>
          </a:prstGeom>
          <a:noFill/>
        </p:spPr>
      </p:pic>
      <p:pic>
        <p:nvPicPr>
          <p:cNvPr id="9" name="Picture 3" descr="C:\Users\Leelavathi\Desktop\10x12 09 10-06-2009.jpg.files\10x12 08 10-06-2009.jpg"/>
          <p:cNvPicPr>
            <a:picLocks noChangeAspect="1" noChangeArrowheads="1"/>
          </p:cNvPicPr>
          <p:nvPr/>
        </p:nvPicPr>
        <p:blipFill>
          <a:blip r:embed="rId2" cstate="print"/>
          <a:srcRect l="64667" t="40000" r="12667" b="40000"/>
          <a:stretch>
            <a:fillRect/>
          </a:stretch>
        </p:blipFill>
        <p:spPr bwMode="auto">
          <a:xfrm>
            <a:off x="609600" y="3428999"/>
            <a:ext cx="2286000" cy="24204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3200400"/>
            <a:ext cx="1447800" cy="990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Fig.18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57400" y="2590800"/>
            <a:ext cx="2819400" cy="1600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Fig.19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1460316" y="6172200"/>
            <a:ext cx="8258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 smtClean="0"/>
              <a:t>Fig.20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788024" y="836712"/>
            <a:ext cx="3015952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endParaRPr lang="en-US" dirty="0" smtClean="0"/>
          </a:p>
          <a:p>
            <a:pPr algn="just"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35-40 well developed healthy, elongated multiple shoots were observed after 70 days of subculture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(Fig18.) </a:t>
            </a:r>
          </a:p>
          <a:p>
            <a:pPr algn="just">
              <a:buClr>
                <a:schemeClr val="tx2"/>
              </a:buClr>
              <a:buFont typeface="Wingdings" pitchFamily="2" charset="2"/>
              <a:buChar char="Ø"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algn="just"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These shoots later developed roots when inoculated on root inducing medium on MSBM fortified with BAP (8.88µΜ) + NAA (2.68 µΜ) + IBA (4.92 µΜ)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(Fig 19.) </a:t>
            </a:r>
          </a:p>
          <a:p>
            <a:pPr algn="just">
              <a:buClr>
                <a:schemeClr val="tx2"/>
              </a:buClr>
              <a:buFont typeface="Wingdings" pitchFamily="2" charset="2"/>
              <a:buChar char="Ø"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algn="just"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after 28 days of culture and the 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axenic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plants  were subjected hardening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(Fig.20).</a:t>
            </a:r>
          </a:p>
        </p:txBody>
      </p:sp>
      <p:pic>
        <p:nvPicPr>
          <p:cNvPr id="8" name="Picture 2" descr="C:\Users\Leelavathi\Desktop\10x12 09 10-06-2009.jpg.files\10x12 08 10-06-2009.jpg"/>
          <p:cNvPicPr>
            <a:picLocks noChangeAspect="1" noChangeArrowheads="1"/>
          </p:cNvPicPr>
          <p:nvPr/>
        </p:nvPicPr>
        <p:blipFill>
          <a:blip r:embed="rId2" cstate="print"/>
          <a:srcRect l="16667" t="61287" r="59333" b="18889"/>
          <a:stretch>
            <a:fillRect/>
          </a:stretch>
        </p:blipFill>
        <p:spPr bwMode="auto">
          <a:xfrm>
            <a:off x="179512" y="764704"/>
            <a:ext cx="2093495" cy="2218184"/>
          </a:xfrm>
          <a:prstGeom prst="rect">
            <a:avLst/>
          </a:prstGeom>
          <a:noFill/>
        </p:spPr>
      </p:pic>
      <p:pic>
        <p:nvPicPr>
          <p:cNvPr id="9" name="Picture 2" descr="C:\Users\Leelavathi\Desktop\10x12 09 10-06-2009.jpg.files\10x12 08 10-06-2009.jpg"/>
          <p:cNvPicPr>
            <a:picLocks noChangeAspect="1" noChangeArrowheads="1"/>
          </p:cNvPicPr>
          <p:nvPr/>
        </p:nvPicPr>
        <p:blipFill>
          <a:blip r:embed="rId2" cstate="print"/>
          <a:srcRect l="64667" t="60000" r="11333" b="18889"/>
          <a:stretch>
            <a:fillRect/>
          </a:stretch>
        </p:blipFill>
        <p:spPr bwMode="auto">
          <a:xfrm>
            <a:off x="838201" y="3581400"/>
            <a:ext cx="2895600" cy="2533650"/>
          </a:xfrm>
          <a:prstGeom prst="rect">
            <a:avLst/>
          </a:prstGeom>
          <a:noFill/>
        </p:spPr>
      </p:pic>
      <p:pic>
        <p:nvPicPr>
          <p:cNvPr id="10" name="Picture 2" descr="C:\Users\Leelavathi\Desktop\10x12 09 10-06-2009.jpg.files\10x12 08 10-06-2009.jpg"/>
          <p:cNvPicPr>
            <a:picLocks noChangeAspect="1" noChangeArrowheads="1"/>
          </p:cNvPicPr>
          <p:nvPr/>
        </p:nvPicPr>
        <p:blipFill>
          <a:blip r:embed="rId2" cstate="print"/>
          <a:srcRect l="41495" t="61350" r="36160" b="18889"/>
          <a:stretch>
            <a:fillRect/>
          </a:stretch>
        </p:blipFill>
        <p:spPr bwMode="auto">
          <a:xfrm>
            <a:off x="2339752" y="764704"/>
            <a:ext cx="2206478" cy="2180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66800" y="3429000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tabLst>
                <a:tab pos="114300" algn="l"/>
                <a:tab pos="5829300" algn="l"/>
              </a:tabLst>
            </a:pPr>
            <a:r>
              <a:rPr lang="en-US" sz="1200" b="1" dirty="0">
                <a:cs typeface="Times New Roman" pitchFamily="18" charset="0"/>
              </a:rPr>
              <a:t>                        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9552" y="1844824"/>
          <a:ext cx="7128792" cy="3456386"/>
        </p:xfrm>
        <a:graphic>
          <a:graphicData uri="http://schemas.openxmlformats.org/drawingml/2006/table">
            <a:tbl>
              <a:tblPr/>
              <a:tblGrid>
                <a:gridCol w="1163367"/>
                <a:gridCol w="1152804"/>
                <a:gridCol w="1196465"/>
                <a:gridCol w="1196465"/>
                <a:gridCol w="1192944"/>
                <a:gridCol w="1226747"/>
              </a:tblGrid>
              <a:tr h="633217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 b="1" dirty="0">
                          <a:latin typeface="Times New Roman"/>
                          <a:ea typeface="Times New Roman"/>
                          <a:cs typeface="Times New Roman"/>
                        </a:rPr>
                        <a:t>Basal media</a:t>
                      </a:r>
                      <a:endParaRPr lang="en-IN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300" b="1" dirty="0">
                          <a:latin typeface="Times New Roman"/>
                          <a:ea typeface="Times New Roman"/>
                          <a:cs typeface="Times New Roman"/>
                        </a:rPr>
                        <a:t>BAP                      (µM)</a:t>
                      </a:r>
                      <a:endParaRPr lang="en-IN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NAA (mg/l)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NAA</a:t>
                      </a:r>
                      <a:r>
                        <a:rPr lang="en-US" sz="1300" b="1">
                          <a:latin typeface="Times New Roman"/>
                          <a:ea typeface="Times New Roman"/>
                          <a:cs typeface="Times New Roman"/>
                        </a:rPr>
                        <a:t> (µΜ)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Culture  duration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300" b="1">
                          <a:latin typeface="Times New Roman"/>
                          <a:ea typeface="Times New Roman"/>
                          <a:cs typeface="Times New Roman"/>
                        </a:rPr>
                        <a:t>Response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300" b="1">
                          <a:latin typeface="Times New Roman"/>
                          <a:ea typeface="Times New Roman"/>
                          <a:cs typeface="Times New Roman"/>
                        </a:rPr>
                        <a:t>(%)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264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8.88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0.5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2.68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18 days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65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264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 b="1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 b="1">
                          <a:latin typeface="Times New Roman"/>
                          <a:ea typeface="Times New Roman"/>
                          <a:cs typeface="Times New Roman"/>
                        </a:rPr>
                        <a:t>8.88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1.0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5.36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 b="1">
                          <a:latin typeface="Times New Roman"/>
                          <a:ea typeface="Times New Roman"/>
                          <a:cs typeface="Times New Roman"/>
                        </a:rPr>
                        <a:t>18 days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 b="1">
                          <a:latin typeface="Times New Roman"/>
                          <a:ea typeface="Times New Roman"/>
                          <a:cs typeface="Times New Roman"/>
                        </a:rPr>
                        <a:t>87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264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 dirty="0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8.88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1.5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8.05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18 days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264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8.88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2.0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10.74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18 days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60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264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8.88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2.5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13.42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18 days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51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529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US" sz="1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US" sz="1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 b="1">
                          <a:latin typeface="Times New Roman"/>
                          <a:ea typeface="Times New Roman"/>
                          <a:cs typeface="Times New Roman"/>
                        </a:rPr>
                        <a:t>2,4-D </a:t>
                      </a: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(mg/l)</a:t>
                      </a:r>
                      <a:r>
                        <a:rPr lang="en-US" sz="1300" b="1">
                          <a:latin typeface="Times New Roman"/>
                          <a:ea typeface="Times New Roman"/>
                          <a:cs typeface="Times New Roman"/>
                        </a:rPr>
                        <a:t>   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 b="1">
                          <a:latin typeface="Times New Roman"/>
                          <a:ea typeface="Times New Roman"/>
                          <a:cs typeface="Times New Roman"/>
                        </a:rPr>
                        <a:t>2,4-D (µΜ)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US" sz="1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US" sz="1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264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8.88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0.5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2. 26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18 days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264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 b="1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 b="1">
                          <a:latin typeface="Times New Roman"/>
                          <a:ea typeface="Times New Roman"/>
                          <a:cs typeface="Times New Roman"/>
                        </a:rPr>
                        <a:t>8.88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1.0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4.52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 b="1">
                          <a:latin typeface="Times New Roman"/>
                          <a:ea typeface="Times New Roman"/>
                          <a:cs typeface="Times New Roman"/>
                        </a:rPr>
                        <a:t>18 days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 b="1">
                          <a:latin typeface="Times New Roman"/>
                          <a:ea typeface="Times New Roman"/>
                          <a:cs typeface="Times New Roman"/>
                        </a:rPr>
                        <a:t>65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264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8.88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1.5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6.78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18  days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264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8.88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2.0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9.04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18 days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45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264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8.88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2.5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11.30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18 days</a:t>
                      </a:r>
                      <a:endParaRPr lang="en-IN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300" dirty="0"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en-IN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67544" y="620688"/>
            <a:ext cx="727280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  <a:tab pos="5829300" algn="l"/>
              </a:tabLs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Table 2  Effect of different concentrations of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cytokinin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and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auxins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on </a:t>
            </a: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  <a:tab pos="5829300" algn="l"/>
              </a:tabLs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vitro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root explants of  </a:t>
            </a:r>
            <a:r>
              <a:rPr kumimoji="0" lang="en-US" sz="1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Lavandula</a:t>
            </a: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angustifolia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for callus induction 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  <a:tab pos="5829300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51520" y="836712"/>
          <a:ext cx="7651576" cy="2878830"/>
        </p:xfrm>
        <a:graphic>
          <a:graphicData uri="http://schemas.openxmlformats.org/drawingml/2006/table">
            <a:tbl>
              <a:tblPr/>
              <a:tblGrid>
                <a:gridCol w="855056"/>
                <a:gridCol w="1000856"/>
                <a:gridCol w="915540"/>
                <a:gridCol w="915540"/>
                <a:gridCol w="879886"/>
                <a:gridCol w="1096357"/>
                <a:gridCol w="1005949"/>
                <a:gridCol w="982392"/>
              </a:tblGrid>
              <a:tr h="570562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 dirty="0">
                          <a:latin typeface="Times New Roman"/>
                          <a:ea typeface="Times New Roman"/>
                          <a:cs typeface="Times New Roman"/>
                        </a:rPr>
                        <a:t>Basal media</a:t>
                      </a:r>
                      <a:endParaRPr lang="en-IN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BA</a:t>
                      </a: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P(µΜ)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R="1143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NAA(mg/l)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NAA</a:t>
                      </a: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(µΜ)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Culture  duration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Quantity of callus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Fresh Weight</a:t>
                      </a: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X  *</a:t>
                      </a:r>
                      <a:r>
                        <a:rPr lang="en-US" sz="1100" b="1" u="sng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  SD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Dry Weight</a:t>
                      </a: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X  *</a:t>
                      </a:r>
                      <a:r>
                        <a:rPr lang="en-US" sz="1100" b="1" u="sng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  SD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072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8.88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0.5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2.68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13.01</a:t>
                      </a: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±0.31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0.86</a:t>
                      </a: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±0.38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072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8.88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1.0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5.36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+++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17.45</a:t>
                      </a: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±0.46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2.43</a:t>
                      </a: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±0.38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072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8.88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1.5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8.05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++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14.10</a:t>
                      </a: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±0.56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0.90</a:t>
                      </a: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±0.37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072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8.88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2.0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10.74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++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12.09</a:t>
                      </a: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±0.51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0.77</a:t>
                      </a: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±0.30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072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8.88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2.5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13.42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++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10.18</a:t>
                      </a: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±0.38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0.65</a:t>
                      </a: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±0.14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548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2,4-5</a:t>
                      </a: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(mg/l)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2,4-5</a:t>
                      </a: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(µΜ)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endParaRPr lang="en-U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072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8.88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0.5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2.26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10.04</a:t>
                      </a: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±0.56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0.50</a:t>
                      </a: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±0.28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072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8.88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1.0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4.52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++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13.08</a:t>
                      </a: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±0.51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0.86</a:t>
                      </a: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±0.34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072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8.88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1.5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6.78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++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10.11</a:t>
                      </a: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±0.47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0.54</a:t>
                      </a: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±0.24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072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8.88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2.0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9.04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++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9.09</a:t>
                      </a: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±0.41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0.36</a:t>
                      </a: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± 0.17 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072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8.88</a:t>
                      </a:r>
                      <a:endParaRPr lang="en-IN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2.5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11.30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b="1">
                          <a:latin typeface="Times New Roman"/>
                          <a:ea typeface="Times New Roman"/>
                          <a:cs typeface="Times New Roman"/>
                        </a:rPr>
                        <a:t>+     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8.12</a:t>
                      </a: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±0.50</a:t>
                      </a:r>
                      <a:endParaRPr lang="en-IN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0.32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±0.14</a:t>
                      </a:r>
                      <a:endParaRPr lang="en-IN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96" marR="547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51520" y="4077072"/>
          <a:ext cx="7575376" cy="841248"/>
        </p:xfrm>
        <a:graphic>
          <a:graphicData uri="http://schemas.openxmlformats.org/drawingml/2006/table">
            <a:tbl>
              <a:tblPr/>
              <a:tblGrid>
                <a:gridCol w="1273683"/>
                <a:gridCol w="888755"/>
                <a:gridCol w="1087208"/>
                <a:gridCol w="1076086"/>
                <a:gridCol w="1065822"/>
                <a:gridCol w="1327572"/>
                <a:gridCol w="856250"/>
              </a:tblGrid>
              <a:tr h="209736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SV</a:t>
                      </a:r>
                      <a:endParaRPr lang="en-IN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DF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SS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MSS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r>
                        <a:rPr lang="en-US" sz="1200" b="1" baseline="-25000">
                          <a:latin typeface="Times New Roman"/>
                          <a:ea typeface="Times New Roman"/>
                          <a:cs typeface="Times New Roman"/>
                        </a:rPr>
                        <a:t>cal</a:t>
                      </a: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ratio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r>
                        <a:rPr lang="en-US" sz="1200" b="1" baseline="-25000">
                          <a:latin typeface="Times New Roman"/>
                          <a:ea typeface="Times New Roman"/>
                          <a:cs typeface="Times New Roman"/>
                        </a:rPr>
                        <a:t>tab</a:t>
                      </a: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value**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CD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36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Treatment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710.38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78.93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72.41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2.00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36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Errors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98.62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1.09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36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Total</a:t>
                      </a:r>
                      <a:endParaRPr lang="en-IN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99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809.00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IN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51520" y="5229200"/>
          <a:ext cx="7575375" cy="843880"/>
        </p:xfrm>
        <a:graphic>
          <a:graphicData uri="http://schemas.openxmlformats.org/drawingml/2006/table">
            <a:tbl>
              <a:tblPr/>
              <a:tblGrid>
                <a:gridCol w="1273683"/>
                <a:gridCol w="986270"/>
                <a:gridCol w="1082931"/>
                <a:gridCol w="1173601"/>
                <a:gridCol w="987125"/>
                <a:gridCol w="1159915"/>
                <a:gridCol w="911850"/>
              </a:tblGrid>
              <a:tr h="210970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SV</a:t>
                      </a:r>
                      <a:endParaRPr lang="en-IN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DF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SS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MSS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r>
                        <a:rPr lang="en-US" sz="1200" b="1" baseline="-25000">
                          <a:latin typeface="Times New Roman"/>
                          <a:ea typeface="Times New Roman"/>
                          <a:cs typeface="Times New Roman"/>
                        </a:rPr>
                        <a:t>cal</a:t>
                      </a: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    ratio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r>
                        <a:rPr lang="en-US" sz="1200" b="1" baseline="-25000">
                          <a:latin typeface="Times New Roman"/>
                          <a:ea typeface="Times New Roman"/>
                          <a:cs typeface="Times New Roman"/>
                        </a:rPr>
                        <a:t>tab </a:t>
                      </a: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value**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CD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970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Treatment</a:t>
                      </a:r>
                      <a:endParaRPr lang="en-IN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32.81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3.64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45.50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2.00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0.07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970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Errors</a:t>
                      </a:r>
                      <a:endParaRPr lang="en-IN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7.72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0.08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970"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Total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99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40.53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IN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IN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28601" y="0"/>
            <a:ext cx="787179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29300" algn="l"/>
              </a:tabLst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29300" algn="l"/>
              </a:tabLs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Table 3  Effect different concentrations of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cytokinin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and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auxins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for the growth of the callus from </a:t>
            </a: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 vitro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root explants of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Lavandula</a:t>
            </a: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angustifolia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29300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79512" y="364502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43400" algn="l"/>
                <a:tab pos="4629150" algn="l"/>
                <a:tab pos="5829300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ANOVA TABLE   (Fresh Weight 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51520" y="4776827"/>
            <a:ext cx="23526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43400" algn="l"/>
                <a:tab pos="4629150" algn="l"/>
                <a:tab pos="5829300" algn="l"/>
              </a:tabLst>
            </a:pP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43400" algn="l"/>
                <a:tab pos="4629150" algn="l"/>
                <a:tab pos="5829300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ANOVA TABLE   (Dry Weight 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28600" y="6046113"/>
            <a:ext cx="407585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29150" algn="l"/>
                <a:tab pos="5829300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Note:     *:   Mean of 10 replication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29150" algn="l"/>
                <a:tab pos="5829300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**:   Significance F Value @ 5%level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29150" algn="l"/>
                <a:tab pos="5829300" algn="l"/>
              </a:tabLs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+ 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   Scanty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++  : Moderate  +++  :  Abundant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29150" algn="l"/>
                <a:tab pos="5829300" algn="l"/>
              </a:tabLs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67544" y="1412776"/>
          <a:ext cx="7162800" cy="5105397"/>
        </p:xfrm>
        <a:graphic>
          <a:graphicData uri="http://schemas.openxmlformats.org/drawingml/2006/table">
            <a:tbl>
              <a:tblPr/>
              <a:tblGrid>
                <a:gridCol w="851373"/>
                <a:gridCol w="725845"/>
                <a:gridCol w="1281755"/>
                <a:gridCol w="1229665"/>
                <a:gridCol w="1307373"/>
                <a:gridCol w="1766789"/>
              </a:tblGrid>
              <a:tr h="8061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/>
                          <a:ea typeface="Times New Roman"/>
                        </a:rPr>
                        <a:t>Basal media</a:t>
                      </a:r>
                      <a:endParaRPr lang="en-IN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Growth regulators (µM)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Root  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5374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BAP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0510" algn="r">
                        <a:spcAft>
                          <a:spcPts val="0"/>
                        </a:spcAft>
                        <a:tabLst>
                          <a:tab pos="1090295" algn="l"/>
                        </a:tabLs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Kn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0510" algn="r">
                        <a:spcAft>
                          <a:spcPts val="0"/>
                        </a:spcAft>
                        <a:tabLst>
                          <a:tab pos="1090295" algn="l"/>
                        </a:tabLs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NAA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Response %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No. of shoots /culture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MS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2.22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2.32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2.68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71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30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68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MS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4.44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4.64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2.68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95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40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8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MS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6.66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6.96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2.68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80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34</a:t>
                      </a:r>
                      <a:endParaRPr lang="en-IN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8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MS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8.88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9.28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2.68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71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30</a:t>
                      </a:r>
                      <a:endParaRPr lang="en-IN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74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MS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11.11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11.60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2.68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66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28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4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BAP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Kn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2,4-D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MS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2.22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2.32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2.26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47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28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68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MS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4.44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4.64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2.26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76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32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8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MS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6.66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6.96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2.26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66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28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8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MS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8.88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9.28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2.26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66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24</a:t>
                      </a:r>
                      <a:endParaRPr lang="en-IN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74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MS</a:t>
                      </a:r>
                      <a:endParaRPr lang="en-IN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11.11</a:t>
                      </a:r>
                      <a:endParaRPr lang="en-IN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11.60</a:t>
                      </a:r>
                      <a:endParaRPr lang="en-IN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2.26</a:t>
                      </a:r>
                      <a:endParaRPr lang="en-IN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57</a:t>
                      </a:r>
                      <a:endParaRPr lang="en-IN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20</a:t>
                      </a:r>
                      <a:endParaRPr lang="en-IN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1560" y="260648"/>
            <a:ext cx="72728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  <a:tab pos="5829300" algn="l"/>
              </a:tabLs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TABLE 4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Effect of different concentrations of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cytokinins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and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auxins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  <a:tab pos="5829300" algn="l"/>
              </a:tabLs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for regeneration from the callus of </a:t>
            </a: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 vitro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root explants 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  <a:tab pos="5829300" algn="l"/>
              </a:tabLs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of </a:t>
            </a:r>
            <a:r>
              <a:rPr kumimoji="0" lang="en-US" sz="1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Lavandula</a:t>
            </a: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en-US" sz="1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angustifolia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  <a:tab pos="5829300" algn="l"/>
              </a:tabLst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5013176"/>
            <a:ext cx="38010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  </a:t>
            </a:r>
            <a:r>
              <a:rPr lang="en-US" b="1" dirty="0" smtClean="0"/>
              <a:t>Graph-2 </a:t>
            </a:r>
            <a:r>
              <a:rPr lang="en-US" dirty="0" smtClean="0"/>
              <a:t> Effect of different concentrations </a:t>
            </a:r>
            <a:r>
              <a:rPr lang="en-US" dirty="0"/>
              <a:t>of auxins on </a:t>
            </a:r>
            <a:r>
              <a:rPr lang="en-US" b="1" i="1" dirty="0"/>
              <a:t>in vitro</a:t>
            </a:r>
            <a:r>
              <a:rPr lang="en-US" dirty="0"/>
              <a:t> root </a:t>
            </a:r>
            <a:r>
              <a:rPr lang="en-US" dirty="0" smtClean="0"/>
              <a:t>of</a:t>
            </a:r>
            <a:r>
              <a:rPr lang="en-US" b="1" i="1" dirty="0" smtClean="0"/>
              <a:t> </a:t>
            </a:r>
            <a:r>
              <a:rPr lang="en-US" b="1" i="1" dirty="0" err="1" smtClean="0"/>
              <a:t>Lavandula</a:t>
            </a:r>
            <a:r>
              <a:rPr lang="en-US" b="1" i="1" dirty="0" smtClean="0"/>
              <a:t> </a:t>
            </a:r>
            <a:r>
              <a:rPr lang="en-US" b="1" i="1" dirty="0" err="1" smtClean="0"/>
              <a:t>angustifolia</a:t>
            </a:r>
            <a:r>
              <a:rPr lang="en-US" b="1" i="1" dirty="0" smtClean="0"/>
              <a:t>  </a:t>
            </a:r>
            <a:r>
              <a:rPr lang="en-US" dirty="0" smtClean="0"/>
              <a:t>for </a:t>
            </a:r>
            <a:r>
              <a:rPr lang="en-US" dirty="0"/>
              <a:t>callus induction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139952" y="4283805"/>
            <a:ext cx="3816424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/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</a:t>
            </a:r>
          </a:p>
          <a:p>
            <a:pPr algn="just" eaLnBrk="0" hangingPunct="0"/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pPr algn="just" eaLnBrk="0" hangingPunct="0"/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pPr algn="just" eaLnBrk="0" hangingPunct="0"/>
            <a:r>
              <a:rPr lang="en-US" b="1" dirty="0" smtClean="0"/>
              <a:t>Graph-3</a:t>
            </a:r>
            <a:r>
              <a:rPr lang="en-IN" b="1" dirty="0" smtClean="0"/>
              <a:t> 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Effect of different concentrations of </a:t>
            </a:r>
            <a:r>
              <a:rPr kumimoji="0" lang="en-US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auxins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on the growth of the callus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from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in vitro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root explants of </a:t>
            </a:r>
            <a:r>
              <a:rPr lang="en-US" b="1" i="1" dirty="0" err="1" smtClean="0"/>
              <a:t>Lavandula</a:t>
            </a:r>
            <a:r>
              <a:rPr lang="en-US" b="1" i="1" dirty="0" smtClean="0"/>
              <a:t> </a:t>
            </a:r>
            <a:r>
              <a:rPr lang="en-US" b="1" i="1" dirty="0" err="1" smtClean="0"/>
              <a:t>angustifolia</a:t>
            </a:r>
            <a:r>
              <a:rPr lang="en-US" b="1" i="1" dirty="0" smtClean="0"/>
              <a:t>  </a:t>
            </a:r>
            <a:endParaRPr lang="en-IN" dirty="0" smtClean="0"/>
          </a:p>
          <a:p>
            <a:pPr lvl="0" algn="just" eaLnBrk="0" hangingPunct="0"/>
            <a:endParaRPr kumimoji="0" lang="en-US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179512" y="476672"/>
          <a:ext cx="3820616" cy="3988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4139952" y="476672"/>
          <a:ext cx="380804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95536" y="404664"/>
            <a:ext cx="3048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/>
              <a:t>STANDARD CHROMATOGRAM            </a:t>
            </a:r>
            <a:r>
              <a:rPr lang="en-US" sz="1400" b="1" dirty="0" err="1" smtClean="0"/>
              <a:t>OFLinalool</a:t>
            </a:r>
            <a:endParaRPr 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4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IN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491880" y="404664"/>
            <a:ext cx="518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400" b="1" dirty="0">
                <a:cs typeface="Times New Roman" pitchFamily="18" charset="0"/>
              </a:rPr>
              <a:t>CHROMATOGRAM </a:t>
            </a:r>
            <a:r>
              <a:rPr lang="en-US" sz="1400" b="1" dirty="0" err="1" smtClean="0">
                <a:cs typeface="Times New Roman" pitchFamily="18" charset="0"/>
              </a:rPr>
              <a:t>OFLinalool</a:t>
            </a:r>
            <a:endParaRPr lang="en-US" sz="1400" b="1" dirty="0" smtClean="0">
              <a:cs typeface="Times New Roman" pitchFamily="18" charset="0"/>
            </a:endParaRPr>
          </a:p>
          <a:p>
            <a:pPr algn="ctr"/>
            <a:r>
              <a:rPr lang="en-US" sz="1400" b="1" dirty="0" smtClean="0">
                <a:cs typeface="Times New Roman" pitchFamily="18" charset="0"/>
              </a:rPr>
              <a:t> </a:t>
            </a:r>
            <a:r>
              <a:rPr lang="en-US" sz="1400" b="1" i="1" dirty="0">
                <a:cs typeface="Times New Roman" pitchFamily="18" charset="0"/>
              </a:rPr>
              <a:t>IN VIVO</a:t>
            </a:r>
            <a:r>
              <a:rPr lang="en-US" sz="1400" b="1" dirty="0">
                <a:cs typeface="Times New Roman" pitchFamily="18" charset="0"/>
              </a:rPr>
              <a:t> LEAF AND STEM OF </a:t>
            </a:r>
            <a:r>
              <a:rPr lang="en-US" sz="1400" b="1" i="1" dirty="0" smtClean="0">
                <a:latin typeface="Verdana" pitchFamily="34" charset="0"/>
              </a:rPr>
              <a:t>L. </a:t>
            </a:r>
            <a:r>
              <a:rPr lang="en-US" sz="1400" b="1" i="1" dirty="0" err="1" smtClean="0">
                <a:latin typeface="Verdana" pitchFamily="34" charset="0"/>
              </a:rPr>
              <a:t>angustifolia</a:t>
            </a:r>
            <a:r>
              <a:rPr lang="en-US" sz="1400" b="1" i="1" dirty="0" smtClean="0">
                <a:latin typeface="Verdana" pitchFamily="34" charset="0"/>
              </a:rPr>
              <a:t> </a:t>
            </a:r>
            <a:endParaRPr lang="en-US" sz="1400" b="1" dirty="0"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412776"/>
            <a:ext cx="381642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412776"/>
            <a:ext cx="3886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lgerian" pitchFamily="82" charset="0"/>
              </a:rPr>
              <a:t>INTRODUCTION</a:t>
            </a:r>
            <a:r>
              <a:rPr lang="en-US" sz="4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en-US" sz="4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endParaRPr lang="en-IN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7239000" cy="5494392"/>
          </a:xfrm>
        </p:spPr>
        <p:txBody>
          <a:bodyPr>
            <a:noAutofit/>
          </a:bodyPr>
          <a:lstStyle/>
          <a:p>
            <a:pPr marL="342900" indent="-342900" algn="just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Aromatic plant </a:t>
            </a:r>
            <a:r>
              <a:rPr lang="en-US" sz="1800" b="1" i="1" dirty="0" err="1" smtClean="0">
                <a:latin typeface="Andalus" pitchFamily="18" charset="-78"/>
                <a:cs typeface="Andalus" pitchFamily="18" charset="-78"/>
              </a:rPr>
              <a:t>Lavandula</a:t>
            </a:r>
            <a:r>
              <a:rPr lang="en-US" sz="1800" b="1" i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1800" b="1" i="1" dirty="0" err="1" smtClean="0">
                <a:latin typeface="Andalus" pitchFamily="18" charset="-78"/>
                <a:cs typeface="Andalus" pitchFamily="18" charset="-78"/>
              </a:rPr>
              <a:t>angustifolia</a:t>
            </a:r>
            <a:r>
              <a:rPr lang="en-US" sz="1800" b="1" i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1800" b="1" dirty="0" smtClean="0">
                <a:latin typeface="Andalus" pitchFamily="18" charset="-78"/>
                <a:cs typeface="Andalus" pitchFamily="18" charset="-78"/>
              </a:rPr>
              <a:t>L.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 is commercially important perennial plant and are conventionally propagated by seed and stem cuttings. </a:t>
            </a:r>
            <a:r>
              <a:rPr lang="en-US" sz="1800" b="1" i="1" dirty="0" err="1" smtClean="0">
                <a:latin typeface="Andalus" pitchFamily="18" charset="-78"/>
                <a:cs typeface="Andalus" pitchFamily="18" charset="-78"/>
              </a:rPr>
              <a:t>Lavandula</a:t>
            </a:r>
            <a:r>
              <a:rPr lang="en-US" sz="1800" b="1" i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1800" b="1" i="1" dirty="0" err="1" smtClean="0">
                <a:latin typeface="Andalus" pitchFamily="18" charset="-78"/>
                <a:cs typeface="Andalus" pitchFamily="18" charset="-78"/>
              </a:rPr>
              <a:t>angustifolia</a:t>
            </a:r>
            <a:r>
              <a:rPr lang="en-US" sz="1800" b="1" dirty="0" smtClean="0">
                <a:latin typeface="Andalus" pitchFamily="18" charset="-78"/>
                <a:cs typeface="Andalus" pitchFamily="18" charset="-78"/>
              </a:rPr>
              <a:t> L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. is a shrub belonging to the family </a:t>
            </a:r>
            <a:r>
              <a:rPr lang="en-US" sz="1800" b="1" dirty="0" err="1" smtClean="0">
                <a:latin typeface="Andalus" pitchFamily="18" charset="-78"/>
                <a:cs typeface="Andalus" pitchFamily="18" charset="-78"/>
              </a:rPr>
              <a:t>Lamiaceae</a:t>
            </a:r>
            <a:r>
              <a:rPr lang="en-US" sz="1800" b="1" dirty="0" smtClean="0">
                <a:latin typeface="Andalus" pitchFamily="18" charset="-78"/>
                <a:cs typeface="Andalus" pitchFamily="18" charset="-78"/>
              </a:rPr>
              <a:t>.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 It is in great demand for the lavender oil it yields which is used </a:t>
            </a:r>
            <a:r>
              <a:rPr lang="en-US" sz="1800" smtClean="0">
                <a:latin typeface="Andalus" pitchFamily="18" charset="-78"/>
                <a:cs typeface="Andalus" pitchFamily="18" charset="-78"/>
              </a:rPr>
              <a:t>in </a:t>
            </a:r>
            <a:r>
              <a:rPr lang="en-US" sz="1800" smtClean="0">
                <a:latin typeface="Andalus" pitchFamily="18" charset="-78"/>
                <a:cs typeface="Andalus" pitchFamily="18" charset="-78"/>
              </a:rPr>
              <a:t>perfumery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, cosmetics, </a:t>
            </a:r>
            <a:r>
              <a:rPr lang="en-US" sz="1800" dirty="0" err="1" smtClean="0">
                <a:latin typeface="Andalus" pitchFamily="18" charset="-78"/>
                <a:cs typeface="Andalus" pitchFamily="18" charset="-78"/>
              </a:rPr>
              <a:t>flavouring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, toilet 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soap, talcum powders 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and pharmaceutical 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industries, in insect repellant and household products. Due to its </a:t>
            </a:r>
            <a:r>
              <a:rPr lang="en-US" sz="1800" dirty="0" err="1" smtClean="0">
                <a:latin typeface="Andalus" pitchFamily="18" charset="-78"/>
                <a:cs typeface="Andalus" pitchFamily="18" charset="-78"/>
              </a:rPr>
              <a:t>delighfully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 refreshing </a:t>
            </a:r>
            <a:r>
              <a:rPr lang="en-US" sz="1800" dirty="0" err="1" smtClean="0">
                <a:latin typeface="Andalus" pitchFamily="18" charset="-78"/>
                <a:cs typeface="Andalus" pitchFamily="18" charset="-78"/>
              </a:rPr>
              <a:t>odour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 blends well with ;many other essential oils.  </a:t>
            </a:r>
            <a:endParaRPr lang="en-US" sz="1800" dirty="0" smtClean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Ø"/>
            </a:pPr>
            <a:endParaRPr lang="en-US" sz="1800" dirty="0" smtClean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   Such aromatic plants are gift of nature it should be protected and propagated. Although these aromatic plants can be propagated </a:t>
            </a:r>
            <a:r>
              <a:rPr lang="en-US" sz="1800" dirty="0" err="1" smtClean="0">
                <a:latin typeface="Andalus" pitchFamily="18" charset="-78"/>
                <a:cs typeface="Andalus" pitchFamily="18" charset="-78"/>
              </a:rPr>
              <a:t>vegetatively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, the poor rooting ability of the stem cuttings, as well as the lack of selected clones, restrain industrial exploitations.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     Further, limited tissue culture work has been done on aromatic plants to date as suggested by Segura and </a:t>
            </a:r>
            <a:r>
              <a:rPr lang="en-US" sz="1800" dirty="0" err="1" smtClean="0">
                <a:latin typeface="Andalus" pitchFamily="18" charset="-78"/>
                <a:cs typeface="Andalus" pitchFamily="18" charset="-78"/>
              </a:rPr>
              <a:t>Calvo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 (1991) and </a:t>
            </a:r>
            <a:r>
              <a:rPr lang="en-US" sz="1800" dirty="0" err="1" smtClean="0">
                <a:latin typeface="Andalus" pitchFamily="18" charset="-78"/>
                <a:cs typeface="Andalus" pitchFamily="18" charset="-78"/>
              </a:rPr>
              <a:t>Quazi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 (1980)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Therefore, it is imperative to develop efficient protocols In order to meet the growing demand of  lavender oil, </a:t>
            </a:r>
            <a:r>
              <a:rPr lang="en-US" sz="1800" b="1" i="1" dirty="0" smtClean="0">
                <a:latin typeface="Andalus" pitchFamily="18" charset="-78"/>
                <a:cs typeface="Andalus" pitchFamily="18" charset="-78"/>
              </a:rPr>
              <a:t>in vitro 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techniques are being used as alternative method for large scale multiplication and </a:t>
            </a:r>
            <a:r>
              <a:rPr lang="en-US" sz="1800" b="1" dirty="0" smtClean="0">
                <a:latin typeface="Andalus" pitchFamily="18" charset="-78"/>
                <a:cs typeface="Andalus" pitchFamily="18" charset="-78"/>
              </a:rPr>
              <a:t>ex-situ conservation. 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In the present investigation, </a:t>
            </a:r>
            <a:r>
              <a:rPr lang="en-US" sz="1800" b="1" i="1" dirty="0" smtClean="0">
                <a:latin typeface="Andalus" pitchFamily="18" charset="-78"/>
                <a:cs typeface="Andalus" pitchFamily="18" charset="-78"/>
              </a:rPr>
              <a:t>in vitro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 apical </a:t>
            </a:r>
            <a:r>
              <a:rPr lang="en-US" sz="1800" b="1" dirty="0" smtClean="0">
                <a:latin typeface="Andalus" pitchFamily="18" charset="-78"/>
                <a:cs typeface="Andalus" pitchFamily="18" charset="-78"/>
              </a:rPr>
              <a:t>bud explants , </a:t>
            </a:r>
            <a:r>
              <a:rPr lang="en-US" sz="1800" b="1" i="1" dirty="0" smtClean="0">
                <a:latin typeface="Andalus" pitchFamily="18" charset="-78"/>
                <a:cs typeface="Andalus" pitchFamily="18" charset="-78"/>
              </a:rPr>
              <a:t>in vitro </a:t>
            </a:r>
            <a:r>
              <a:rPr lang="en-US" sz="1800" b="1" dirty="0" smtClean="0">
                <a:latin typeface="Andalus" pitchFamily="18" charset="-78"/>
                <a:cs typeface="Andalus" pitchFamily="18" charset="-78"/>
              </a:rPr>
              <a:t>roots and synthetic seeds of </a:t>
            </a:r>
            <a:r>
              <a:rPr lang="en-US" sz="1800" b="1" i="1" dirty="0" err="1" smtClean="0">
                <a:latin typeface="Andalus" pitchFamily="18" charset="-78"/>
                <a:cs typeface="Andalus" pitchFamily="18" charset="-78"/>
              </a:rPr>
              <a:t>Lavandula</a:t>
            </a:r>
            <a:r>
              <a:rPr lang="en-US" sz="1800" b="1" i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1800" b="1" i="1" dirty="0" err="1" smtClean="0">
                <a:latin typeface="Andalus" pitchFamily="18" charset="-78"/>
                <a:cs typeface="Andalus" pitchFamily="18" charset="-78"/>
              </a:rPr>
              <a:t>angustifolia</a:t>
            </a:r>
            <a:r>
              <a:rPr lang="en-US" sz="1800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was cultured</a:t>
            </a:r>
            <a:r>
              <a:rPr lang="en-IN" sz="1800" dirty="0" smtClean="0">
                <a:latin typeface="Andalus" pitchFamily="18" charset="-78"/>
                <a:cs typeface="Andalus" pitchFamily="18" charset="-78"/>
              </a:rPr>
              <a:t>.</a:t>
            </a:r>
            <a:r>
              <a:rPr lang="en-US" sz="1800" i="1" dirty="0" smtClean="0">
                <a:latin typeface="Andalus" pitchFamily="18" charset="-78"/>
                <a:cs typeface="Andalus" pitchFamily="18" charset="-78"/>
              </a:rPr>
              <a:t> </a:t>
            </a:r>
            <a:endParaRPr lang="en-IN" sz="1800" dirty="0" smtClean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Ø"/>
            </a:pPr>
            <a:endParaRPr lang="en-US" sz="1800" b="1" dirty="0" smtClean="0">
              <a:latin typeface="Andalus" pitchFamily="18" charset="-78"/>
              <a:cs typeface="Andalus" pitchFamily="18" charset="-78"/>
            </a:endParaRPr>
          </a:p>
          <a:p>
            <a:pPr algn="just"/>
            <a:endParaRPr lang="en-IN" sz="1600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648200" y="2174875"/>
            <a:ext cx="4038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304800" y="924025"/>
            <a:ext cx="79367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400" b="1" dirty="0" smtClean="0">
                <a:latin typeface="Verdana" pitchFamily="34" charset="0"/>
              </a:rPr>
              <a:t>CHROMATOGRAM OF Linalool  in </a:t>
            </a:r>
            <a:r>
              <a:rPr lang="en-US" sz="1400" b="1" i="1" dirty="0" smtClean="0">
                <a:latin typeface="Verdana" pitchFamily="34" charset="0"/>
              </a:rPr>
              <a:t>IN VITRO</a:t>
            </a:r>
            <a:r>
              <a:rPr lang="en-US" sz="1400" b="1" dirty="0" smtClean="0">
                <a:latin typeface="Verdana" pitchFamily="34" charset="0"/>
              </a:rPr>
              <a:t> LEAF AND STEM </a:t>
            </a:r>
            <a:r>
              <a:rPr lang="en-US" sz="1400" b="1" i="1" dirty="0" smtClean="0">
                <a:latin typeface="Verdana" pitchFamily="34" charset="0"/>
              </a:rPr>
              <a:t>OF L. </a:t>
            </a:r>
            <a:r>
              <a:rPr lang="en-US" sz="1400" b="1" i="1" dirty="0" err="1" smtClean="0">
                <a:latin typeface="Verdana" pitchFamily="34" charset="0"/>
              </a:rPr>
              <a:t>angustifolia</a:t>
            </a:r>
            <a:r>
              <a:rPr lang="en-US" sz="1400" b="1" i="1" dirty="0" smtClean="0">
                <a:latin typeface="Verdana" pitchFamily="34" charset="0"/>
              </a:rPr>
              <a:t> </a:t>
            </a:r>
            <a:endParaRPr lang="en-US" sz="1400" b="1" i="1" dirty="0">
              <a:latin typeface="Verdana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5400"/>
            <a:ext cx="6781800" cy="425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251520" y="5661248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  <a:tabLst>
                <a:tab pos="533400" algn="l"/>
              </a:tabLst>
            </a:pPr>
            <a:r>
              <a:rPr lang="en-US" dirty="0" smtClean="0">
                <a:latin typeface="Verdana" pitchFamily="34" charset="0"/>
              </a:rPr>
              <a:t>Leaves and stem of </a:t>
            </a:r>
            <a:r>
              <a:rPr lang="en-US" b="1" i="1" dirty="0" smtClean="0">
                <a:latin typeface="Verdana" pitchFamily="34" charset="0"/>
              </a:rPr>
              <a:t>in vitro</a:t>
            </a:r>
            <a:r>
              <a:rPr lang="en-US" dirty="0" smtClean="0">
                <a:latin typeface="Verdana" pitchFamily="34" charset="0"/>
              </a:rPr>
              <a:t> and  </a:t>
            </a:r>
            <a:r>
              <a:rPr lang="en-US" b="1" i="1" dirty="0" smtClean="0">
                <a:latin typeface="Verdana" pitchFamily="34" charset="0"/>
              </a:rPr>
              <a:t>in vivo </a:t>
            </a:r>
            <a:r>
              <a:rPr lang="en-US" dirty="0" smtClean="0">
                <a:latin typeface="Verdana" pitchFamily="34" charset="0"/>
              </a:rPr>
              <a:t>of</a:t>
            </a:r>
            <a:r>
              <a:rPr lang="en-US" b="1" i="1" dirty="0" smtClean="0">
                <a:latin typeface="Verdana" pitchFamily="34" charset="0"/>
              </a:rPr>
              <a:t> L. </a:t>
            </a:r>
            <a:r>
              <a:rPr lang="en-US" b="1" i="1" dirty="0" err="1" smtClean="0">
                <a:latin typeface="Verdana" pitchFamily="34" charset="0"/>
              </a:rPr>
              <a:t>angustifolia</a:t>
            </a:r>
            <a:r>
              <a:rPr lang="en-US" b="1" i="1" dirty="0" smtClean="0">
                <a:latin typeface="Verdana" pitchFamily="34" charset="0"/>
              </a:rPr>
              <a:t> </a:t>
            </a:r>
            <a:r>
              <a:rPr lang="en-US" dirty="0" smtClean="0">
                <a:latin typeface="Verdana" pitchFamily="34" charset="0"/>
              </a:rPr>
              <a:t>were subjected to </a:t>
            </a:r>
            <a:r>
              <a:rPr lang="en-US" dirty="0" err="1" smtClean="0">
                <a:latin typeface="Verdana" pitchFamily="34" charset="0"/>
              </a:rPr>
              <a:t>phytochemical</a:t>
            </a:r>
            <a:r>
              <a:rPr lang="en-US" dirty="0" smtClean="0">
                <a:latin typeface="Verdana" pitchFamily="34" charset="0"/>
              </a:rPr>
              <a:t> analysis for the determination and comparison of the principle componen</a:t>
            </a:r>
            <a:r>
              <a:rPr lang="en-US" b="1" dirty="0" smtClean="0">
                <a:latin typeface="Verdana" pitchFamily="34" charset="0"/>
              </a:rPr>
              <a:t>t  Linalool</a:t>
            </a:r>
            <a:endParaRPr lang="en-US" b="1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355976" y="980728"/>
            <a:ext cx="3672408" cy="430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600" dirty="0">
                <a:latin typeface="Andalus" pitchFamily="18" charset="-78"/>
                <a:cs typeface="Andalus" pitchFamily="18" charset="-78"/>
              </a:rPr>
              <a:t>Sodium alginate was selected for encapsulation in comparison with Carboxyl methyl cellulose which failed to complex with CaCl</a:t>
            </a:r>
            <a:r>
              <a:rPr lang="en-US" sz="1600" baseline="-25000" dirty="0">
                <a:latin typeface="Andalus" pitchFamily="18" charset="-78"/>
                <a:cs typeface="Andalus" pitchFamily="18" charset="-78"/>
              </a:rPr>
              <a:t>2</a:t>
            </a:r>
            <a:r>
              <a:rPr lang="en-US" sz="1600" dirty="0">
                <a:latin typeface="Andalus" pitchFamily="18" charset="-78"/>
                <a:cs typeface="Andalus" pitchFamily="18" charset="-78"/>
              </a:rPr>
              <a:t>, 4% concentration of sodium alginate was the best matrix and 50mM CaCl</a:t>
            </a:r>
            <a:r>
              <a:rPr lang="en-US" sz="1600" baseline="-25000" dirty="0">
                <a:latin typeface="Andalus" pitchFamily="18" charset="-78"/>
                <a:cs typeface="Andalus" pitchFamily="18" charset="-78"/>
              </a:rPr>
              <a:t>2</a:t>
            </a:r>
            <a:r>
              <a:rPr lang="en-US" sz="1600" dirty="0">
                <a:latin typeface="Andalus" pitchFamily="18" charset="-78"/>
                <a:cs typeface="Andalus" pitchFamily="18" charset="-78"/>
              </a:rPr>
              <a:t> was found to be the best </a:t>
            </a:r>
            <a:r>
              <a:rPr lang="en-US" sz="1600" dirty="0" err="1">
                <a:latin typeface="Andalus" pitchFamily="18" charset="-78"/>
                <a:cs typeface="Andalus" pitchFamily="18" charset="-78"/>
              </a:rPr>
              <a:t>complexing</a:t>
            </a:r>
            <a:r>
              <a:rPr lang="en-US" sz="1600" dirty="0">
                <a:latin typeface="Andalus" pitchFamily="18" charset="-78"/>
                <a:cs typeface="Andalus" pitchFamily="18" charset="-78"/>
              </a:rPr>
              <a:t> agent for 40 min. exposure to obtain firm, transparent and uniform beads</a:t>
            </a:r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.</a:t>
            </a:r>
            <a:endParaRPr lang="en-US" sz="1600" dirty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600" dirty="0">
                <a:latin typeface="Andalus" pitchFamily="18" charset="-78"/>
                <a:cs typeface="Andalus" pitchFamily="18" charset="-78"/>
              </a:rPr>
              <a:t> The encapsulated apical buds of </a:t>
            </a:r>
            <a:r>
              <a:rPr lang="en-US" sz="1600" b="1" i="1" dirty="0" err="1" smtClean="0">
                <a:latin typeface="Andalus" pitchFamily="18" charset="-78"/>
                <a:cs typeface="Andalus" pitchFamily="18" charset="-78"/>
              </a:rPr>
              <a:t>L.angustifolia</a:t>
            </a:r>
            <a:r>
              <a:rPr lang="en-US" sz="1600" b="1" i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(</a:t>
            </a:r>
            <a:r>
              <a:rPr lang="en-US" sz="1600" b="1" dirty="0" smtClean="0">
                <a:latin typeface="Andalus" pitchFamily="18" charset="-78"/>
                <a:cs typeface="Andalus" pitchFamily="18" charset="-78"/>
              </a:rPr>
              <a:t>Fig .21). </a:t>
            </a:r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were </a:t>
            </a:r>
            <a:r>
              <a:rPr lang="en-US" sz="1600" dirty="0">
                <a:latin typeface="Andalus" pitchFamily="18" charset="-78"/>
                <a:cs typeface="Andalus" pitchFamily="18" charset="-78"/>
              </a:rPr>
              <a:t>inoculated on regenerating medium on MSBM fortified with </a:t>
            </a:r>
            <a:r>
              <a:rPr lang="en-US" sz="1600" b="1" dirty="0">
                <a:latin typeface="Andalus" pitchFamily="18" charset="-78"/>
                <a:cs typeface="Andalus" pitchFamily="18" charset="-78"/>
              </a:rPr>
              <a:t>BAP (8.88 </a:t>
            </a:r>
            <a:r>
              <a:rPr lang="en-US" sz="1600" b="1" dirty="0" err="1">
                <a:latin typeface="Andalus" pitchFamily="18" charset="-78"/>
                <a:cs typeface="Andalus" pitchFamily="18" charset="-78"/>
              </a:rPr>
              <a:t>μΜ</a:t>
            </a:r>
            <a:r>
              <a:rPr lang="en-US" sz="1600" b="1" dirty="0">
                <a:latin typeface="Andalus" pitchFamily="18" charset="-78"/>
                <a:cs typeface="Andalus" pitchFamily="18" charset="-78"/>
              </a:rPr>
              <a:t>) </a:t>
            </a:r>
            <a:r>
              <a:rPr lang="en-US" sz="1600" dirty="0">
                <a:latin typeface="Andalus" pitchFamily="18" charset="-78"/>
                <a:cs typeface="Andalus" pitchFamily="18" charset="-78"/>
              </a:rPr>
              <a:t>in order to retrieve the plantlets. Seeds germinated after </a:t>
            </a:r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18 days </a:t>
            </a:r>
            <a:r>
              <a:rPr lang="en-US" sz="1600" dirty="0">
                <a:latin typeface="Andalus" pitchFamily="18" charset="-78"/>
                <a:cs typeface="Andalus" pitchFamily="18" charset="-78"/>
              </a:rPr>
              <a:t>of culture with </a:t>
            </a:r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94 % </a:t>
            </a:r>
            <a:r>
              <a:rPr lang="en-US" sz="1600" dirty="0">
                <a:latin typeface="Andalus" pitchFamily="18" charset="-78"/>
                <a:cs typeface="Andalus" pitchFamily="18" charset="-78"/>
              </a:rPr>
              <a:t>of </a:t>
            </a:r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response (</a:t>
            </a:r>
            <a:r>
              <a:rPr lang="en-US" sz="1600" b="1" dirty="0" smtClean="0">
                <a:latin typeface="Andalus" pitchFamily="18" charset="-78"/>
                <a:cs typeface="Andalus" pitchFamily="18" charset="-78"/>
              </a:rPr>
              <a:t>Fig 22).</a:t>
            </a:r>
            <a:endParaRPr lang="en-US" sz="1600" dirty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After 25 days of culture, 1-2 shoots with 5 –7 leaves (</a:t>
            </a:r>
            <a:r>
              <a:rPr lang="en-US" sz="1600" b="1" dirty="0" smtClean="0">
                <a:latin typeface="Andalus" pitchFamily="18" charset="-78"/>
                <a:cs typeface="Andalus" pitchFamily="18" charset="-78"/>
              </a:rPr>
              <a:t>Fig.23</a:t>
            </a:r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) was noticed. After 32 days of culture the shoot buds increased in length   with 2-3 multiple shoots (</a:t>
            </a:r>
            <a:r>
              <a:rPr lang="en-US" sz="1600" b="1" dirty="0" smtClean="0">
                <a:latin typeface="Andalus" pitchFamily="18" charset="-78"/>
                <a:cs typeface="Andalus" pitchFamily="18" charset="-78"/>
              </a:rPr>
              <a:t>Fig .24).</a:t>
            </a:r>
            <a:endParaRPr lang="en-US" sz="16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762000" y="3733800"/>
            <a:ext cx="752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dirty="0" smtClean="0">
                <a:latin typeface="Verdana" pitchFamily="34" charset="0"/>
              </a:rPr>
              <a:t>Fig-21</a:t>
            </a:r>
            <a:endParaRPr lang="en-US" sz="1400" dirty="0">
              <a:latin typeface="Verdana" pitchFamily="34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2743200" y="37338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dirty="0">
                <a:latin typeface="Verdana" pitchFamily="34" charset="0"/>
              </a:rPr>
              <a:t>  </a:t>
            </a:r>
            <a:r>
              <a:rPr lang="en-US" sz="1400" dirty="0" smtClean="0">
                <a:latin typeface="Verdana" pitchFamily="34" charset="0"/>
              </a:rPr>
              <a:t>Fig-22</a:t>
            </a:r>
            <a:endParaRPr lang="en-US" sz="1400" dirty="0">
              <a:latin typeface="Verdana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838200" y="617220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dirty="0" smtClean="0">
                <a:latin typeface="Verdana" pitchFamily="34" charset="0"/>
              </a:rPr>
              <a:t>Fig-23</a:t>
            </a:r>
            <a:endParaRPr lang="en-US" sz="1400" dirty="0">
              <a:latin typeface="Verdana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2819400" y="61722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dirty="0">
                <a:latin typeface="Verdana" pitchFamily="34" charset="0"/>
              </a:rPr>
              <a:t> </a:t>
            </a:r>
            <a:r>
              <a:rPr lang="en-US" sz="1400" dirty="0" smtClean="0">
                <a:latin typeface="Verdana" pitchFamily="34" charset="0"/>
              </a:rPr>
              <a:t>Fig-24</a:t>
            </a:r>
            <a:endParaRPr lang="en-US" sz="1400" dirty="0">
              <a:latin typeface="Verdana" pitchFamily="34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0" y="188640"/>
            <a:ext cx="8077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Garamond" pitchFamily="18" charset="0"/>
              </a:rPr>
              <a:t>ENCAPSULATION OF</a:t>
            </a:r>
            <a:r>
              <a:rPr lang="en-US" sz="2400" b="1" i="1" dirty="0">
                <a:solidFill>
                  <a:srgbClr val="006600"/>
                </a:solidFill>
                <a:latin typeface="Garamond" pitchFamily="18" charset="0"/>
              </a:rPr>
              <a:t> IN VITRO APICAL </a:t>
            </a:r>
            <a:r>
              <a:rPr lang="en-US" sz="2400" b="1" dirty="0">
                <a:solidFill>
                  <a:srgbClr val="006600"/>
                </a:solidFill>
                <a:latin typeface="Garamond" pitchFamily="18" charset="0"/>
              </a:rPr>
              <a:t>BUDS</a:t>
            </a:r>
            <a:r>
              <a:rPr lang="en-US" sz="2400" b="1" i="1" dirty="0">
                <a:solidFill>
                  <a:srgbClr val="006600"/>
                </a:solidFill>
                <a:latin typeface="Garamond" pitchFamily="18" charset="0"/>
              </a:rPr>
              <a:t> </a:t>
            </a:r>
            <a:r>
              <a:rPr lang="en-US" sz="2400" b="1" dirty="0">
                <a:solidFill>
                  <a:srgbClr val="006600"/>
                </a:solidFill>
                <a:latin typeface="Garamond" pitchFamily="18" charset="0"/>
              </a:rPr>
              <a:t>OF</a:t>
            </a:r>
            <a:r>
              <a:rPr lang="en-US" sz="2400" b="1" i="1" dirty="0">
                <a:solidFill>
                  <a:srgbClr val="006600"/>
                </a:solidFill>
                <a:latin typeface="Garamond" pitchFamily="18" charset="0"/>
              </a:rPr>
              <a:t> O. BASILICUM</a:t>
            </a:r>
          </a:p>
        </p:txBody>
      </p:sp>
      <p:pic>
        <p:nvPicPr>
          <p:cNvPr id="10" name="Picture 2" descr="F:\leela   phd photos\without nos\Lavender\10x12 09 10-06-2009.jpg"/>
          <p:cNvPicPr>
            <a:picLocks noChangeAspect="1" noChangeArrowheads="1"/>
          </p:cNvPicPr>
          <p:nvPr/>
        </p:nvPicPr>
        <p:blipFill>
          <a:blip r:embed="rId2" cstate="print"/>
          <a:srcRect l="20425" t="19149" r="64256" b="64273"/>
          <a:stretch>
            <a:fillRect/>
          </a:stretch>
        </p:blipFill>
        <p:spPr bwMode="auto">
          <a:xfrm>
            <a:off x="228600" y="1600200"/>
            <a:ext cx="2251364" cy="1981200"/>
          </a:xfrm>
          <a:prstGeom prst="rect">
            <a:avLst/>
          </a:prstGeom>
          <a:noFill/>
        </p:spPr>
      </p:pic>
      <p:pic>
        <p:nvPicPr>
          <p:cNvPr id="11" name="Picture 3" descr="F:\leela   phd photos\without nos\Lavender\10x12 09 10-06-2009.jpg"/>
          <p:cNvPicPr>
            <a:picLocks noChangeAspect="1" noChangeArrowheads="1"/>
          </p:cNvPicPr>
          <p:nvPr/>
        </p:nvPicPr>
        <p:blipFill>
          <a:blip r:embed="rId2" cstate="print"/>
          <a:srcRect l="37500" t="16476" r="37500" b="64514"/>
          <a:stretch>
            <a:fillRect/>
          </a:stretch>
        </p:blipFill>
        <p:spPr bwMode="auto">
          <a:xfrm>
            <a:off x="2590800" y="1600200"/>
            <a:ext cx="1778000" cy="1905000"/>
          </a:xfrm>
          <a:prstGeom prst="rect">
            <a:avLst/>
          </a:prstGeom>
          <a:noFill/>
        </p:spPr>
      </p:pic>
      <p:pic>
        <p:nvPicPr>
          <p:cNvPr id="12" name="Picture 4" descr="F:\leela   phd photos\without nos\Lavender\10x12 09 10-06-2009.jpg"/>
          <p:cNvPicPr>
            <a:picLocks noChangeAspect="1" noChangeArrowheads="1"/>
          </p:cNvPicPr>
          <p:nvPr/>
        </p:nvPicPr>
        <p:blipFill>
          <a:blip r:embed="rId3" cstate="print"/>
          <a:srcRect l="18391" t="35441" r="44827" b="40613"/>
          <a:stretch>
            <a:fillRect/>
          </a:stretch>
        </p:blipFill>
        <p:spPr bwMode="auto">
          <a:xfrm>
            <a:off x="2267744" y="4221088"/>
            <a:ext cx="2243328" cy="1752600"/>
          </a:xfrm>
          <a:prstGeom prst="rect">
            <a:avLst/>
          </a:prstGeom>
          <a:noFill/>
        </p:spPr>
      </p:pic>
      <p:pic>
        <p:nvPicPr>
          <p:cNvPr id="13" name="Picture 5" descr="F:\leela   phd photos\without nos\Lavender\10x12 09 10-06-2009.jpg"/>
          <p:cNvPicPr>
            <a:picLocks noChangeAspect="1" noChangeArrowheads="1"/>
          </p:cNvPicPr>
          <p:nvPr/>
        </p:nvPicPr>
        <p:blipFill>
          <a:blip r:embed="rId4" cstate="print"/>
          <a:srcRect l="63333" t="16667" r="11667" b="65278"/>
          <a:stretch>
            <a:fillRect/>
          </a:stretch>
        </p:blipFill>
        <p:spPr bwMode="auto">
          <a:xfrm>
            <a:off x="228600" y="4191000"/>
            <a:ext cx="2022231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33400" y="381000"/>
            <a:ext cx="373380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3600" dirty="0">
                <a:solidFill>
                  <a:srgbClr val="006600"/>
                </a:solidFill>
                <a:latin typeface="Garamond" pitchFamily="18" charset="0"/>
              </a:rPr>
              <a:t>Cont….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427984" y="764704"/>
            <a:ext cx="367240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en-US" dirty="0" smtClean="0"/>
              <a:t>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Further, elongation and multiple shoot formation was observed (8-10) after 42 days of culture (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Fig.25).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</a:pPr>
            <a:endParaRPr lang="en-US" b="1" dirty="0">
              <a:latin typeface="Andalus" pitchFamily="18" charset="-78"/>
              <a:cs typeface="Andalus" pitchFamily="18" charset="-78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Healthy, elongated multiple shoots (20-25) were observed after 56 days of culture 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(Fig.26)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which formed roots on the same medium after 63 days of culture.</a:t>
            </a:r>
            <a:endParaRPr lang="en-US" dirty="0">
              <a:latin typeface="Andalus" pitchFamily="18" charset="-78"/>
              <a:cs typeface="Andalus" pitchFamily="18" charset="-78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</a:pPr>
            <a:endParaRPr lang="en-US" dirty="0">
              <a:latin typeface="Andalus" pitchFamily="18" charset="-78"/>
              <a:cs typeface="Andalus" pitchFamily="18" charset="-78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The well developed multiple shoots with roots were subjected to hardening process (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Fig.27)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</a:pPr>
            <a:endParaRPr lang="en-US" b="1" dirty="0" smtClean="0">
              <a:latin typeface="Andalus" pitchFamily="18" charset="-78"/>
              <a:cs typeface="Andalus" pitchFamily="18" charset="-78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Hardened plant (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Fig.28)</a:t>
            </a:r>
            <a:endParaRPr lang="en-IN" b="1" dirty="0" smtClean="0">
              <a:latin typeface="Andalus" pitchFamily="18" charset="-78"/>
              <a:cs typeface="Andalus" pitchFamily="18" charset="-78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914400" y="3200400"/>
            <a:ext cx="7585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 smtClean="0">
                <a:latin typeface="Verdana" pitchFamily="34" charset="0"/>
              </a:rPr>
              <a:t>Fig-25</a:t>
            </a:r>
            <a:endParaRPr lang="en-US" sz="1400" dirty="0">
              <a:latin typeface="Verdana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200400" y="3200400"/>
            <a:ext cx="7425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 smtClean="0">
                <a:latin typeface="Verdana" pitchFamily="34" charset="0"/>
              </a:rPr>
              <a:t>Fig.26</a:t>
            </a:r>
            <a:endParaRPr lang="en-US" sz="1400" dirty="0">
              <a:latin typeface="Verdana" pitchFamily="34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914400" y="6248400"/>
            <a:ext cx="7585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 smtClean="0">
                <a:latin typeface="Verdana" pitchFamily="34" charset="0"/>
              </a:rPr>
              <a:t>Fig-27</a:t>
            </a:r>
            <a:endParaRPr lang="en-US" sz="1400" dirty="0">
              <a:latin typeface="Verdana" pitchFamily="34" charset="0"/>
            </a:endParaRPr>
          </a:p>
        </p:txBody>
      </p:sp>
      <p:pic>
        <p:nvPicPr>
          <p:cNvPr id="9" name="Picture 5" descr="F:\leela   phd photos\without nos\Lavender\10x12 09 10-06-2009.jpg"/>
          <p:cNvPicPr>
            <a:picLocks noChangeAspect="1" noChangeArrowheads="1"/>
          </p:cNvPicPr>
          <p:nvPr/>
        </p:nvPicPr>
        <p:blipFill>
          <a:blip r:embed="rId2" cstate="print"/>
          <a:srcRect l="56667" t="36111" r="13333" b="40278"/>
          <a:stretch>
            <a:fillRect/>
          </a:stretch>
        </p:blipFill>
        <p:spPr bwMode="auto">
          <a:xfrm>
            <a:off x="251520" y="1268760"/>
            <a:ext cx="1936376" cy="1828799"/>
          </a:xfrm>
          <a:prstGeom prst="rect">
            <a:avLst/>
          </a:prstGeom>
          <a:noFill/>
        </p:spPr>
      </p:pic>
      <p:pic>
        <p:nvPicPr>
          <p:cNvPr id="10" name="Picture 5" descr="F:\leela   phd photos\without nos\Lavender\10x12 09 10-06-2009.jpg"/>
          <p:cNvPicPr>
            <a:picLocks noChangeAspect="1" noChangeArrowheads="1"/>
          </p:cNvPicPr>
          <p:nvPr/>
        </p:nvPicPr>
        <p:blipFill>
          <a:blip r:embed="rId3" cstate="print"/>
          <a:srcRect l="56667" t="59722" r="13333" b="16667"/>
          <a:stretch>
            <a:fillRect/>
          </a:stretch>
        </p:blipFill>
        <p:spPr bwMode="auto">
          <a:xfrm>
            <a:off x="251520" y="4005064"/>
            <a:ext cx="2209800" cy="2087033"/>
          </a:xfrm>
          <a:prstGeom prst="rect">
            <a:avLst/>
          </a:prstGeom>
          <a:noFill/>
        </p:spPr>
      </p:pic>
      <p:pic>
        <p:nvPicPr>
          <p:cNvPr id="11" name="Picture 2" descr="C:\Users\Leelavathi\Desktop\10x12 09 10-06-2009 (2).jpg"/>
          <p:cNvPicPr>
            <a:picLocks noChangeAspect="1" noChangeArrowheads="1"/>
          </p:cNvPicPr>
          <p:nvPr/>
        </p:nvPicPr>
        <p:blipFill>
          <a:blip r:embed="rId4" cstate="print"/>
          <a:srcRect l="20000" t="60606" r="45455" b="16667"/>
          <a:stretch>
            <a:fillRect/>
          </a:stretch>
        </p:blipFill>
        <p:spPr bwMode="auto">
          <a:xfrm>
            <a:off x="2267744" y="1268760"/>
            <a:ext cx="2219960" cy="1752600"/>
          </a:xfrm>
          <a:prstGeom prst="rect">
            <a:avLst/>
          </a:prstGeom>
          <a:noFill/>
        </p:spPr>
      </p:pic>
      <p:pic>
        <p:nvPicPr>
          <p:cNvPr id="12" name="Picture 2" descr="F:\leela   phd photos\without nos\Lavender\10x12 06 10-06-2009.jpg"/>
          <p:cNvPicPr>
            <a:picLocks noChangeAspect="1" noChangeArrowheads="1"/>
          </p:cNvPicPr>
          <p:nvPr/>
        </p:nvPicPr>
        <p:blipFill>
          <a:blip r:embed="rId5" cstate="print"/>
          <a:srcRect l="66999" t="60484" r="14667" b="19333"/>
          <a:stretch>
            <a:fillRect/>
          </a:stretch>
        </p:blipFill>
        <p:spPr bwMode="auto">
          <a:xfrm>
            <a:off x="2555776" y="4005064"/>
            <a:ext cx="1905000" cy="21336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352800" y="6248400"/>
            <a:ext cx="7585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 smtClean="0">
                <a:latin typeface="Verdana" pitchFamily="34" charset="0"/>
              </a:rPr>
              <a:t>Fig-28</a:t>
            </a:r>
            <a:endParaRPr lang="en-US" sz="14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23527" y="1772816"/>
          <a:ext cx="7704854" cy="4680520"/>
        </p:xfrm>
        <a:graphic>
          <a:graphicData uri="http://schemas.openxmlformats.org/drawingml/2006/table">
            <a:tbl>
              <a:tblPr/>
              <a:tblGrid>
                <a:gridCol w="953177"/>
                <a:gridCol w="1032225"/>
                <a:gridCol w="953242"/>
                <a:gridCol w="953242"/>
                <a:gridCol w="953242"/>
                <a:gridCol w="953242"/>
                <a:gridCol w="953242"/>
                <a:gridCol w="953242"/>
              </a:tblGrid>
              <a:tr h="18396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 smtClean="0">
                          <a:latin typeface="Calibri"/>
                          <a:ea typeface="Calibri"/>
                          <a:cs typeface="Times New Roman"/>
                        </a:rPr>
                        <a:t> Types</a:t>
                      </a:r>
                      <a:r>
                        <a:rPr lang="en-IN" sz="120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IN" sz="1200" dirty="0" smtClean="0">
                          <a:latin typeface="Calibri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matrix (</a:t>
                      </a:r>
                      <a:r>
                        <a:rPr lang="en-IN" sz="1200" dirty="0" err="1">
                          <a:latin typeface="Calibri"/>
                          <a:ea typeface="Calibri"/>
                          <a:cs typeface="Times New Roman"/>
                        </a:rPr>
                        <a:t>hydrogel</a:t>
                      </a: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) 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Concentration % of (</a:t>
                      </a:r>
                      <a:r>
                        <a:rPr lang="en-IN" sz="1200" dirty="0" err="1">
                          <a:latin typeface="Calibri"/>
                          <a:ea typeface="Calibri"/>
                          <a:cs typeface="Times New Roman"/>
                        </a:rPr>
                        <a:t>hydrogel</a:t>
                      </a: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NO. Of beads produced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Quality of beads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Calibri"/>
                          <a:ea typeface="Calibri"/>
                          <a:cs typeface="Times New Roman"/>
                        </a:rPr>
                        <a:t>Concentration of CaCl</a:t>
                      </a:r>
                      <a:r>
                        <a:rPr lang="en-IN" sz="1200" b="1" baseline="-250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Quality of beads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Formed at </a:t>
                      </a:r>
                      <a:r>
                        <a:rPr lang="en-IN" sz="1200" b="1" dirty="0">
                          <a:latin typeface="Calibri"/>
                          <a:ea typeface="Calibri"/>
                          <a:cs typeface="Times New Roman"/>
                        </a:rPr>
                        <a:t>different conc. Of CaCl</a:t>
                      </a:r>
                      <a:r>
                        <a:rPr lang="en-IN" sz="1200" b="1" baseline="-250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Calibri"/>
                          <a:ea typeface="Calibri"/>
                          <a:cs typeface="Times New Roman"/>
                        </a:rPr>
                        <a:t>Duration in minutes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Quality of beads formed at different </a:t>
                      </a:r>
                      <a:r>
                        <a:rPr lang="en-IN" sz="1200" b="1" dirty="0">
                          <a:latin typeface="Calibri"/>
                          <a:ea typeface="Calibri"/>
                          <a:cs typeface="Times New Roman"/>
                        </a:rPr>
                        <a:t>duration </a:t>
                      </a:r>
                      <a:r>
                        <a:rPr lang="en-IN" sz="1200" b="1" dirty="0" smtClean="0">
                          <a:latin typeface="Calibri"/>
                          <a:ea typeface="Calibri"/>
                          <a:cs typeface="Times New Roman"/>
                        </a:rPr>
                        <a:t> of time (</a:t>
                      </a:r>
                      <a:r>
                        <a:rPr lang="en-IN" sz="1200" b="1" dirty="0" err="1" smtClean="0">
                          <a:latin typeface="Calibri"/>
                          <a:ea typeface="Calibri"/>
                          <a:cs typeface="Times New Roman"/>
                        </a:rPr>
                        <a:t>Mins</a:t>
                      </a:r>
                      <a:r>
                        <a:rPr lang="en-IN" sz="1200" b="1" dirty="0"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en-U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211"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Sodium Alginate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soft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25mM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Soft and Transparent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          20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       Soft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>
                          <a:latin typeface="Calibri"/>
                          <a:ea typeface="Calibri"/>
                          <a:cs typeface="Times New Roman"/>
                        </a:rPr>
                        <a:t>Firm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77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hard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>
                          <a:latin typeface="Calibri"/>
                          <a:ea typeface="Calibri"/>
                          <a:cs typeface="Times New Roman"/>
                        </a:rPr>
                        <a:t>50mM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>
                          <a:latin typeface="Calibri"/>
                          <a:ea typeface="Calibri"/>
                          <a:cs typeface="Times New Roman"/>
                        </a:rPr>
                        <a:t>Firm and Transparent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             30         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         Soft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2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hard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0084"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 err="1">
                          <a:latin typeface="Calibri"/>
                          <a:ea typeface="Calibri"/>
                          <a:cs typeface="Times New Roman"/>
                        </a:rPr>
                        <a:t>Carboxy</a:t>
                      </a: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 methyl Cellulose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Soft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75mM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Hard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Calibri"/>
                          <a:ea typeface="Calibri"/>
                          <a:cs typeface="Times New Roman"/>
                        </a:rPr>
                        <a:t>              40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Calibri"/>
                          <a:ea typeface="Calibri"/>
                          <a:cs typeface="Times New Roman"/>
                        </a:rPr>
                        <a:t>          Firm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7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Soft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77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Soft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100mM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Very hard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              50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            Hard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7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soft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                60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Times New Roman"/>
                        </a:rPr>
                        <a:t>     Very Hard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370" marR="44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1560" y="617719"/>
            <a:ext cx="708464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Table.5 Effect of different concentrations of sodium alginate  and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carboxy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methyl cellulose , concentration of calcium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cholarate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and duration of exposure to calcium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cholarate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for synthetic seed formation of aseptic apical buds of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1" i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Lavandula</a:t>
            </a:r>
            <a:r>
              <a:rPr kumimoji="0" lang="en-US" sz="16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1" i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angustifolia</a:t>
            </a:r>
            <a:endParaRPr kumimoji="0" lang="en-US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229600" cy="5334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 smtClean="0"/>
              <a:t>Table 6: Percentage of germination of synthetic seed of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L.angustifolia</a:t>
            </a:r>
            <a:endParaRPr lang="en-US" sz="2000" b="1" i="1" dirty="0" smtClean="0"/>
          </a:p>
        </p:txBody>
      </p:sp>
      <p:sp>
        <p:nvSpPr>
          <p:cNvPr id="5" name="Rectangle 1075"/>
          <p:cNvSpPr>
            <a:spLocks noChangeArrowheads="1"/>
          </p:cNvSpPr>
          <p:nvPr/>
        </p:nvSpPr>
        <p:spPr bwMode="auto">
          <a:xfrm>
            <a:off x="0" y="4818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23528" y="1556792"/>
          <a:ext cx="7128792" cy="4608515"/>
        </p:xfrm>
        <a:graphic>
          <a:graphicData uri="http://schemas.openxmlformats.org/drawingml/2006/table">
            <a:tbl>
              <a:tblPr/>
              <a:tblGrid>
                <a:gridCol w="1034845"/>
                <a:gridCol w="1122703"/>
                <a:gridCol w="1105329"/>
                <a:gridCol w="1018918"/>
                <a:gridCol w="1305149"/>
                <a:gridCol w="1541848"/>
              </a:tblGrid>
              <a:tr h="14374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</a:rPr>
                        <a:t>Basal media</a:t>
                      </a:r>
                      <a:endParaRPr lang="en-IN" sz="1200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495425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Growth regulators BAP</a:t>
                      </a:r>
                      <a:r>
                        <a:rPr lang="en-US" sz="1400" b="1">
                          <a:latin typeface="Times New Roman"/>
                          <a:ea typeface="Times New Roman"/>
                        </a:rPr>
                        <a:t> (µM)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495425" algn="l"/>
                        </a:tabLs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</a:rPr>
                        <a:t>Duration</a:t>
                      </a:r>
                      <a:endParaRPr lang="en-IN" sz="12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495425" algn="l"/>
                        </a:tabLs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</a:rPr>
                        <a:t>Months</a:t>
                      </a:r>
                      <a:endParaRPr lang="en-IN" sz="1200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495425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No. of beads stored (4</a:t>
                      </a:r>
                      <a:r>
                        <a:rPr lang="en-US" sz="1200" b="1" baseline="30000">
                          <a:latin typeface="Times New Roman"/>
                          <a:ea typeface="Times New Roman"/>
                        </a:rPr>
                        <a:t>0</a:t>
                      </a:r>
                      <a:r>
                        <a:rPr lang="en-US" sz="1200" b="1">
                          <a:latin typeface="Times New Roman"/>
                          <a:ea typeface="Times New Roman"/>
                        </a:rPr>
                        <a:t>c)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495425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Culture duration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495425" algn="l"/>
                        </a:tabLs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</a:rPr>
                        <a:t>Germination </a:t>
                      </a:r>
                      <a:r>
                        <a:rPr lang="en-US" sz="1200" b="1" dirty="0" smtClean="0">
                          <a:latin typeface="Times New Roman"/>
                          <a:ea typeface="Times New Roman"/>
                        </a:rPr>
                        <a:t>% Apical</a:t>
                      </a:r>
                      <a:r>
                        <a:rPr lang="en-US" sz="1200" b="1" baseline="0" dirty="0" smtClean="0">
                          <a:latin typeface="Times New Roman"/>
                          <a:ea typeface="Times New Roman"/>
                        </a:rPr>
                        <a:t>  bud</a:t>
                      </a:r>
                      <a:endParaRPr lang="en-IN" sz="12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495425" algn="l"/>
                        </a:tabLst>
                      </a:pPr>
                      <a:r>
                        <a:rPr lang="en-US" sz="1200" b="1" i="1" dirty="0" err="1">
                          <a:latin typeface="Times New Roman"/>
                          <a:ea typeface="Times New Roman"/>
                        </a:rPr>
                        <a:t>Lavandula</a:t>
                      </a:r>
                      <a:r>
                        <a:rPr lang="en-US" sz="1200" b="1" i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200" b="1" i="1" dirty="0" err="1">
                          <a:latin typeface="Times New Roman"/>
                          <a:ea typeface="Times New Roman"/>
                        </a:rPr>
                        <a:t>angustifolia</a:t>
                      </a:r>
                      <a:endParaRPr lang="en-IN" sz="1200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0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MS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8.88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0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30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2 weeks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495425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             95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0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MS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8.88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</a:rPr>
                        <a:t>1</a:t>
                      </a:r>
                      <a:endParaRPr lang="en-IN" sz="1200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30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2 weeks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495425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             90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0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MS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8.88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2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30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2 weeks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495425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             88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0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MS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8.88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3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30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2 weeks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495425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             86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0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MS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8.88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4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30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2 weeks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495425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             84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0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MS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8.88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5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30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2 weeks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495425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              70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0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MS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8.88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6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30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2 weeks</a:t>
                      </a:r>
                      <a:endParaRPr lang="en-IN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1495425" algn="l"/>
                        </a:tabLst>
                      </a:pPr>
                      <a:r>
                        <a:rPr lang="en-US" sz="1200" dirty="0">
                          <a:latin typeface="Times New Roman"/>
                          <a:ea typeface="Times New Roman"/>
                        </a:rPr>
                        <a:t>              52</a:t>
                      </a:r>
                      <a:endParaRPr lang="en-IN" sz="1200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691680" y="1700808"/>
          <a:ext cx="4618856" cy="4771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1763688" y="4766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Graph 4 </a:t>
            </a:r>
            <a:r>
              <a:rPr lang="en-US" dirty="0" smtClean="0"/>
              <a:t>Percentage of germination response of encapsulated apical buds of </a:t>
            </a:r>
            <a:r>
              <a:rPr lang="en-US" b="1" i="1" dirty="0" err="1" smtClean="0"/>
              <a:t>Lavandula</a:t>
            </a:r>
            <a:r>
              <a:rPr lang="en-US" b="1" i="1" dirty="0" smtClean="0"/>
              <a:t> </a:t>
            </a:r>
            <a:r>
              <a:rPr lang="en-US" b="1" i="1" dirty="0" err="1" smtClean="0"/>
              <a:t>angustifolia</a:t>
            </a:r>
            <a:endParaRPr lang="en-US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5275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4629150" algn="l"/>
                <a:tab pos="5829300" algn="l"/>
              </a:tabLst>
            </a:pPr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447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>
              <a:latin typeface="Verdana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 flipV="1">
            <a:off x="762000" y="4710113"/>
            <a:ext cx="6096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000" i="1">
                <a:latin typeface="Verdana" pitchFamily="34" charset="0"/>
              </a:rPr>
              <a:t>.</a:t>
            </a:r>
            <a:r>
              <a:rPr lang="en-US" sz="1000">
                <a:latin typeface="Verdana" pitchFamily="34" charset="0"/>
              </a:rPr>
              <a:t> 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-252536" y="332656"/>
            <a:ext cx="82296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600" dirty="0" smtClean="0">
                <a:solidFill>
                  <a:schemeClr val="accent1"/>
                </a:solidFill>
                <a:latin typeface="Algerian" pitchFamily="82" charset="0"/>
              </a:rPr>
              <a:t>DISCUSSION</a:t>
            </a:r>
            <a:endParaRPr lang="en-US" sz="3600" dirty="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57200" y="1143000"/>
            <a:ext cx="7211144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dirty="0"/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>
                <a:latin typeface="Andalus" pitchFamily="18" charset="-78"/>
                <a:cs typeface="Andalus" pitchFamily="18" charset="-78"/>
              </a:rPr>
              <a:t>It was found in the present study, MS basal medium supplemented with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BAP 8.88µM +NAA 2.68µM. 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BAP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(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8.88 </a:t>
            </a:r>
            <a:r>
              <a:rPr lang="en-US" b="1" dirty="0" err="1">
                <a:latin typeface="Andalus" pitchFamily="18" charset="-78"/>
                <a:cs typeface="Andalus" pitchFamily="18" charset="-78"/>
              </a:rPr>
              <a:t>μΜ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+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NAA 2.68µM.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)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was the best medium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for </a:t>
            </a:r>
            <a:r>
              <a:rPr lang="en-US" b="1" i="1" dirty="0">
                <a:latin typeface="Andalus" pitchFamily="18" charset="-78"/>
                <a:cs typeface="Andalus" pitchFamily="18" charset="-78"/>
              </a:rPr>
              <a:t>in vitro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apical bud initiation and shoot multiplication of </a:t>
            </a:r>
            <a:r>
              <a:rPr lang="en-US" b="1" i="1" dirty="0" err="1" smtClean="0">
                <a:latin typeface="Andalus" pitchFamily="18" charset="-78"/>
                <a:cs typeface="Andalus" pitchFamily="18" charset="-78"/>
              </a:rPr>
              <a:t>L.angustifolia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.This agrees with the findings of 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Miugel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and Maria (1996) who have reported the 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micropropagation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of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L. </a:t>
            </a:r>
            <a:r>
              <a:rPr lang="en-US" b="1" i="1" dirty="0" err="1" smtClean="0">
                <a:latin typeface="Andalus" pitchFamily="18" charset="-78"/>
                <a:cs typeface="Andalus" pitchFamily="18" charset="-78"/>
              </a:rPr>
              <a:t>latifolia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through 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axillary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bud culture on MSBM supplemented with BAP and NAA</a:t>
            </a:r>
            <a:endParaRPr lang="en-US" dirty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endParaRPr lang="en-US" dirty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>
                <a:latin typeface="Andalus" pitchFamily="18" charset="-78"/>
                <a:cs typeface="Andalus" pitchFamily="18" charset="-78"/>
              </a:rPr>
              <a:t>It was found in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the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present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study, that  MS basal medium supplemented with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BAP  (8.88 </a:t>
            </a:r>
            <a:r>
              <a:rPr lang="en-US" b="1" dirty="0" err="1">
                <a:latin typeface="Andalus" pitchFamily="18" charset="-78"/>
                <a:cs typeface="Andalus" pitchFamily="18" charset="-78"/>
              </a:rPr>
              <a:t>μΜ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+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NAA 2.68µM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)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was the best medium for </a:t>
            </a:r>
            <a:r>
              <a:rPr lang="en-US" b="1" i="1" dirty="0">
                <a:latin typeface="Andalus" pitchFamily="18" charset="-78"/>
                <a:cs typeface="Andalus" pitchFamily="18" charset="-78"/>
              </a:rPr>
              <a:t>in vitro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 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apical bud initiation and shoot multiplication of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b="1" i="1" dirty="0" err="1" smtClean="0">
                <a:latin typeface="Andalus" pitchFamily="18" charset="-78"/>
                <a:cs typeface="Andalus" pitchFamily="18" charset="-78"/>
              </a:rPr>
              <a:t>L.angustifolia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 .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This does not agrees with the findings of 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Sudria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et al.,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(1999) they have reported LS basal medium supplemented with BAP and IBA for multiple shoot production in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L. dentate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.</a:t>
            </a:r>
            <a:endParaRPr lang="en-IN" dirty="0" smtClean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endParaRPr lang="en-US" dirty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   Synthetic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seed technology would be valuable tool for long term </a:t>
            </a:r>
            <a:r>
              <a:rPr lang="en-US" dirty="0" err="1">
                <a:latin typeface="Andalus" pitchFamily="18" charset="-78"/>
                <a:cs typeface="Andalus" pitchFamily="18" charset="-78"/>
              </a:rPr>
              <a:t>germplasm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conservation of aromatic plants. At present, the use of synthetic seed technology for aromatic plants is limited as reported </a:t>
            </a:r>
            <a:r>
              <a:rPr lang="en-US" dirty="0" err="1">
                <a:latin typeface="Andalus" pitchFamily="18" charset="-78"/>
                <a:cs typeface="Andalus" pitchFamily="18" charset="-78"/>
              </a:rPr>
              <a:t>byJaydip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i="1" dirty="0">
                <a:latin typeface="Andalus" pitchFamily="18" charset="-78"/>
                <a:cs typeface="Andalus" pitchFamily="18" charset="-78"/>
              </a:rPr>
              <a:t>et al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.,(2000).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355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285750" algn="l"/>
                <a:tab pos="1314450" algn="l"/>
                <a:tab pos="7086600" algn="l"/>
              </a:tabLst>
            </a:pPr>
            <a:endParaRPr lang="en-US"/>
          </a:p>
        </p:txBody>
      </p:sp>
      <p:sp>
        <p:nvSpPr>
          <p:cNvPr id="5" name="Rectangle 96"/>
          <p:cNvSpPr>
            <a:spLocks noChangeArrowheads="1"/>
          </p:cNvSpPr>
          <p:nvPr/>
        </p:nvSpPr>
        <p:spPr bwMode="auto">
          <a:xfrm>
            <a:off x="-1222375" y="4271963"/>
            <a:ext cx="823912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5829300" algn="l"/>
              </a:tabLst>
            </a:pPr>
            <a:r>
              <a:rPr lang="en-US" sz="1400" b="1" i="1">
                <a:cs typeface="Times New Roman" pitchFamily="18" charset="0"/>
              </a:rPr>
              <a:t>             </a:t>
            </a:r>
            <a:endParaRPr lang="en-US" sz="900"/>
          </a:p>
          <a:p>
            <a:pPr eaLnBrk="0" hangingPunct="0">
              <a:tabLst>
                <a:tab pos="5829300" algn="l"/>
              </a:tabLst>
            </a:pPr>
            <a:r>
              <a:rPr lang="en-US" sz="1200" b="1">
                <a:cs typeface="Times New Roman" pitchFamily="18" charset="0"/>
              </a:rPr>
              <a:t>       </a:t>
            </a:r>
            <a:endParaRPr lang="en-US"/>
          </a:p>
        </p:txBody>
      </p:sp>
      <p:sp>
        <p:nvSpPr>
          <p:cNvPr id="6" name="Rectangle 97"/>
          <p:cNvSpPr>
            <a:spLocks noChangeArrowheads="1"/>
          </p:cNvSpPr>
          <p:nvPr/>
        </p:nvSpPr>
        <p:spPr bwMode="auto">
          <a:xfrm>
            <a:off x="457200" y="304800"/>
            <a:ext cx="8229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3600" dirty="0">
                <a:solidFill>
                  <a:srgbClr val="006600"/>
                </a:solidFill>
                <a:latin typeface="Garamond" pitchFamily="18" charset="0"/>
              </a:rPr>
              <a:t>Cont…</a:t>
            </a:r>
          </a:p>
        </p:txBody>
      </p:sp>
      <p:sp>
        <p:nvSpPr>
          <p:cNvPr id="7" name="Rectangle 98"/>
          <p:cNvSpPr>
            <a:spLocks noChangeArrowheads="1"/>
          </p:cNvSpPr>
          <p:nvPr/>
        </p:nvSpPr>
        <p:spPr bwMode="auto">
          <a:xfrm>
            <a:off x="457200" y="1295400"/>
            <a:ext cx="735516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dirty="0"/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</a:pPr>
            <a:endParaRPr lang="en-US" dirty="0"/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>
                <a:latin typeface="Andalus" pitchFamily="18" charset="-78"/>
                <a:cs typeface="Andalus" pitchFamily="18" charset="-78"/>
              </a:rPr>
              <a:t>Further, the </a:t>
            </a:r>
            <a:r>
              <a:rPr lang="en-US" b="1" i="1" dirty="0">
                <a:latin typeface="Andalus" pitchFamily="18" charset="-78"/>
                <a:cs typeface="Andalus" pitchFamily="18" charset="-78"/>
              </a:rPr>
              <a:t>in vivo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and 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in vitro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leaf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and stem of 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L. </a:t>
            </a:r>
            <a:r>
              <a:rPr lang="en-US" b="1" i="1" dirty="0" err="1" smtClean="0">
                <a:latin typeface="Andalus" pitchFamily="18" charset="-78"/>
                <a:cs typeface="Andalus" pitchFamily="18" charset="-78"/>
              </a:rPr>
              <a:t>angustifolia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revealed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the major compounds such as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Linalool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0.0079  %  percent in the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in vivo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leaf and stem of lavender  when compared with 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in vitro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leaf and stem (0.004 %). 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endParaRPr lang="en-US" dirty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>
                <a:latin typeface="Andalus" pitchFamily="18" charset="-78"/>
                <a:cs typeface="Andalus" pitchFamily="18" charset="-78"/>
              </a:rPr>
              <a:t>In the present study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4% Sodium alginate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upon </a:t>
            </a:r>
            <a:r>
              <a:rPr lang="en-US" dirty="0" err="1">
                <a:latin typeface="Andalus" pitchFamily="18" charset="-78"/>
                <a:cs typeface="Andalus" pitchFamily="18" charset="-78"/>
              </a:rPr>
              <a:t>complexation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with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50mM Calcium Chloride (CaCl</a:t>
            </a:r>
            <a:r>
              <a:rPr lang="en-US" b="1" baseline="-25000" dirty="0">
                <a:latin typeface="Andalus" pitchFamily="18" charset="-78"/>
                <a:cs typeface="Andalus" pitchFamily="18" charset="-78"/>
              </a:rPr>
              <a:t>2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) for 40 </a:t>
            </a:r>
            <a:r>
              <a:rPr lang="en-US" b="1" dirty="0" err="1">
                <a:latin typeface="Andalus" pitchFamily="18" charset="-78"/>
                <a:cs typeface="Andalus" pitchFamily="18" charset="-78"/>
              </a:rPr>
              <a:t>mins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was found to be best </a:t>
            </a:r>
            <a:r>
              <a:rPr lang="en-US" dirty="0" err="1">
                <a:latin typeface="Andalus" pitchFamily="18" charset="-78"/>
                <a:cs typeface="Andalus" pitchFamily="18" charset="-78"/>
              </a:rPr>
              <a:t>hydrogel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dirty="0" err="1">
                <a:latin typeface="Andalus" pitchFamily="18" charset="-78"/>
                <a:cs typeface="Andalus" pitchFamily="18" charset="-78"/>
              </a:rPr>
              <a:t>complexing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agent for encapsulation of apical bud. Further, the firm and uniform beads so obtained resulted in retrieval of plants through </a:t>
            </a:r>
            <a:r>
              <a:rPr lang="en-US" b="1" i="1" dirty="0">
                <a:latin typeface="Andalus" pitchFamily="18" charset="-78"/>
                <a:cs typeface="Andalus" pitchFamily="18" charset="-78"/>
              </a:rPr>
              <a:t>in vitro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germination of 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syn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seeds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.  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endParaRPr lang="en-US" dirty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>
                <a:latin typeface="Andalus" pitchFamily="18" charset="-78"/>
                <a:cs typeface="Andalus" pitchFamily="18" charset="-78"/>
              </a:rPr>
              <a:t>The synthetic seeds of apical buds can be stored at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4</a:t>
            </a:r>
            <a:r>
              <a:rPr lang="en-US" b="1" baseline="30000" dirty="0">
                <a:latin typeface="Andalus" pitchFamily="18" charset="-78"/>
                <a:cs typeface="Andalus" pitchFamily="18" charset="-78"/>
              </a:rPr>
              <a:t>o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C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in sterile water </a:t>
            </a:r>
            <a:r>
              <a:rPr lang="en-US" dirty="0" err="1">
                <a:latin typeface="Andalus" pitchFamily="18" charset="-78"/>
                <a:cs typeface="Andalus" pitchFamily="18" charset="-78"/>
              </a:rPr>
              <a:t>upto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six months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endParaRPr lang="en-US" dirty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>
                <a:latin typeface="Andalus" pitchFamily="18" charset="-78"/>
                <a:cs typeface="Andalus" pitchFamily="18" charset="-78"/>
              </a:rPr>
              <a:t>They germinate and develop into plants when transferred to room temperature on MS basal medium fortified with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BAP (8.88µΜ)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for </a:t>
            </a:r>
            <a:r>
              <a:rPr lang="en-US" b="1" i="1" dirty="0" err="1" smtClean="0">
                <a:latin typeface="Andalus" pitchFamily="18" charset="-78"/>
                <a:cs typeface="Andalus" pitchFamily="18" charset="-78"/>
              </a:rPr>
              <a:t>Lavandula</a:t>
            </a:r>
            <a:r>
              <a:rPr lang="en-US" b="1" i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b="1" i="1" dirty="0" err="1" smtClean="0">
                <a:latin typeface="Andalus" pitchFamily="18" charset="-78"/>
                <a:cs typeface="Andalus" pitchFamily="18" charset="-78"/>
              </a:rPr>
              <a:t>angustifolia</a:t>
            </a:r>
            <a:endParaRPr lang="en-US" b="1" i="1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0"/>
            <a:ext cx="5867400" cy="71596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/>
                </a:solidFill>
                <a:latin typeface="Algerian" pitchFamily="82" charset="0"/>
              </a:rPr>
              <a:t>REFERENCES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0" y="476672"/>
            <a:ext cx="7920880" cy="623731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endParaRPr lang="en-US" sz="1200" dirty="0" smtClean="0"/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endParaRPr lang="en-US" sz="2900" dirty="0" smtClean="0"/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6400" dirty="0" err="1" smtClean="0">
                <a:latin typeface="Andalus" pitchFamily="18" charset="-78"/>
                <a:cs typeface="Andalus" pitchFamily="18" charset="-78"/>
              </a:rPr>
              <a:t>Anamaria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   Jordan, M. C., </a:t>
            </a:r>
            <a:r>
              <a:rPr lang="en-US" sz="6400" dirty="0" err="1" smtClean="0">
                <a:latin typeface="Andalus" pitchFamily="18" charset="-78"/>
                <a:cs typeface="Andalus" pitchFamily="18" charset="-78"/>
              </a:rPr>
              <a:t>Calvo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 M. C., and Segura, J. 1998. </a:t>
            </a:r>
            <a:r>
              <a:rPr lang="en-US" sz="6400" dirty="0" err="1" smtClean="0">
                <a:latin typeface="Andalus" pitchFamily="18" charset="-78"/>
                <a:cs typeface="Andalus" pitchFamily="18" charset="-78"/>
              </a:rPr>
              <a:t>Micropropagation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 of adult </a:t>
            </a:r>
            <a:r>
              <a:rPr lang="en-US" sz="6400" b="1" i="1" dirty="0" err="1" smtClean="0">
                <a:latin typeface="Andalus" pitchFamily="18" charset="-78"/>
                <a:cs typeface="Andalus" pitchFamily="18" charset="-78"/>
              </a:rPr>
              <a:t>Lavandula</a:t>
            </a:r>
            <a:r>
              <a:rPr lang="en-US" sz="6400" b="1" i="1" dirty="0" smtClean="0">
                <a:latin typeface="Andalus" pitchFamily="18" charset="-78"/>
                <a:cs typeface="Andalus" pitchFamily="18" charset="-78"/>
              </a:rPr>
              <a:t>  </a:t>
            </a:r>
            <a:r>
              <a:rPr lang="en-US" sz="6400" b="1" i="1" dirty="0" err="1" smtClean="0">
                <a:latin typeface="Andalus" pitchFamily="18" charset="-78"/>
                <a:cs typeface="Andalus" pitchFamily="18" charset="-78"/>
              </a:rPr>
              <a:t>dentata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 plants.  </a:t>
            </a:r>
            <a:r>
              <a:rPr lang="en-US" sz="6400" b="1" i="1" dirty="0" smtClean="0">
                <a:latin typeface="Andalus" pitchFamily="18" charset="-78"/>
                <a:cs typeface="Andalus" pitchFamily="18" charset="-78"/>
              </a:rPr>
              <a:t>Journal of Horticultural Sciences and Biotechnology, 73(1):  93-96.</a:t>
            </a:r>
            <a:endParaRPr lang="en-US" sz="6400" dirty="0" smtClean="0">
              <a:latin typeface="Andalus" pitchFamily="18" charset="-78"/>
              <a:cs typeface="Andalus" pitchFamily="18" charset="-78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Anwar </a:t>
            </a:r>
            <a:r>
              <a:rPr lang="en-US" sz="6400" dirty="0" err="1" smtClean="0">
                <a:latin typeface="Andalus" pitchFamily="18" charset="-78"/>
                <a:cs typeface="Andalus" pitchFamily="18" charset="-78"/>
              </a:rPr>
              <a:t>Shahzad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sz="6400" dirty="0" err="1" smtClean="0">
                <a:latin typeface="Andalus" pitchFamily="18" charset="-78"/>
                <a:cs typeface="Andalus" pitchFamily="18" charset="-78"/>
              </a:rPr>
              <a:t>Saeeda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6400" dirty="0" err="1" smtClean="0">
                <a:latin typeface="Andalus" pitchFamily="18" charset="-78"/>
                <a:cs typeface="Andalus" pitchFamily="18" charset="-78"/>
              </a:rPr>
              <a:t>Siddiqui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. 2000. </a:t>
            </a:r>
            <a:r>
              <a:rPr lang="en-US" sz="6400" b="1" i="1" dirty="0" smtClean="0">
                <a:latin typeface="Andalus" pitchFamily="18" charset="-78"/>
                <a:cs typeface="Andalus" pitchFamily="18" charset="-78"/>
              </a:rPr>
              <a:t>In vitro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 organogenesis in 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6400" b="1" i="1" dirty="0" err="1" smtClean="0">
                <a:latin typeface="Andalus" pitchFamily="18" charset="-78"/>
                <a:cs typeface="Andalus" pitchFamily="18" charset="-78"/>
              </a:rPr>
              <a:t>Ocimum</a:t>
            </a:r>
            <a:r>
              <a:rPr lang="en-US" sz="6400" b="1" i="1" dirty="0" smtClean="0">
                <a:latin typeface="Andalus" pitchFamily="18" charset="-78"/>
                <a:cs typeface="Andalus" pitchFamily="18" charset="-78"/>
              </a:rPr>
              <a:t> sanctum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. –A multipurpose herb. </a:t>
            </a:r>
            <a:r>
              <a:rPr lang="en-US" sz="6400" b="1" i="1" dirty="0" err="1" smtClean="0">
                <a:latin typeface="Andalus" pitchFamily="18" charset="-78"/>
                <a:cs typeface="Andalus" pitchFamily="18" charset="-78"/>
              </a:rPr>
              <a:t>Phytomorphology</a:t>
            </a:r>
            <a:r>
              <a:rPr lang="en-US" sz="6400" b="1" i="1" dirty="0" smtClean="0">
                <a:latin typeface="Andalus" pitchFamily="18" charset="-78"/>
                <a:cs typeface="Andalus" pitchFamily="18" charset="-78"/>
              </a:rPr>
              <a:t>, 50 (1) :  27-3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Dias, M.C., Almeida,. R. and Romano A 2002. Rapid </a:t>
            </a:r>
            <a:r>
              <a:rPr lang="en-US" sz="6400" dirty="0" err="1" smtClean="0">
                <a:latin typeface="Andalus" pitchFamily="18" charset="-78"/>
                <a:cs typeface="Andalus" pitchFamily="18" charset="-78"/>
              </a:rPr>
              <a:t>clonal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 multiplication of </a:t>
            </a:r>
            <a:r>
              <a:rPr lang="en-US" sz="6400" b="1" i="1" dirty="0" err="1" smtClean="0">
                <a:latin typeface="Andalus" pitchFamily="18" charset="-78"/>
                <a:cs typeface="Andalus" pitchFamily="18" charset="-78"/>
              </a:rPr>
              <a:t>Lavandula</a:t>
            </a:r>
            <a:r>
              <a:rPr lang="en-US" sz="6400" b="1" i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6400" b="1" i="1" dirty="0" err="1" smtClean="0">
                <a:latin typeface="Andalus" pitchFamily="18" charset="-78"/>
                <a:cs typeface="Andalus" pitchFamily="18" charset="-78"/>
              </a:rPr>
              <a:t>viridis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6400" dirty="0" err="1" smtClean="0">
                <a:latin typeface="Andalus" pitchFamily="18" charset="-78"/>
                <a:cs typeface="Andalus" pitchFamily="18" charset="-78"/>
              </a:rPr>
              <a:t>L’He’r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 through </a:t>
            </a:r>
            <a:r>
              <a:rPr lang="en-US" sz="6400" b="1" dirty="0" smtClean="0">
                <a:latin typeface="Andalus" pitchFamily="18" charset="-78"/>
                <a:cs typeface="Andalus" pitchFamily="18" charset="-78"/>
              </a:rPr>
              <a:t>in</a:t>
            </a:r>
            <a:r>
              <a:rPr lang="en-US" sz="6400" b="1" i="1" dirty="0" smtClean="0">
                <a:latin typeface="Andalus" pitchFamily="18" charset="-78"/>
                <a:cs typeface="Andalus" pitchFamily="18" charset="-78"/>
              </a:rPr>
              <a:t> vitro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6400" dirty="0" err="1" smtClean="0">
                <a:latin typeface="Andalus" pitchFamily="18" charset="-78"/>
                <a:cs typeface="Andalus" pitchFamily="18" charset="-78"/>
              </a:rPr>
              <a:t>axillary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 shoot proliferation.  </a:t>
            </a:r>
            <a:r>
              <a:rPr lang="en-US" sz="6400" b="1" i="1" dirty="0" smtClean="0">
                <a:latin typeface="Andalus" pitchFamily="18" charset="-78"/>
                <a:cs typeface="Andalus" pitchFamily="18" charset="-78"/>
              </a:rPr>
              <a:t>Plant cell, Tissue and Organ Culture, 68: 99-102.</a:t>
            </a:r>
            <a:r>
              <a:rPr lang="en-IN" sz="6400" dirty="0" smtClean="0">
                <a:latin typeface="Andalus" pitchFamily="18" charset="-78"/>
                <a:cs typeface="Andalus" pitchFamily="18" charset="-78"/>
              </a:rPr>
              <a:t>   </a:t>
            </a:r>
            <a:endParaRPr lang="en-US" sz="6400" dirty="0" smtClean="0">
              <a:latin typeface="Andalus" pitchFamily="18" charset="-78"/>
              <a:cs typeface="Andalus" pitchFamily="18" charset="-78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DHAR  A.K. 2002. Sweet basil  </a:t>
            </a:r>
            <a:r>
              <a:rPr lang="en-US" sz="6400" b="1" i="1" dirty="0" err="1" smtClean="0">
                <a:latin typeface="Andalus" pitchFamily="18" charset="-78"/>
                <a:cs typeface="Andalus" pitchFamily="18" charset="-78"/>
              </a:rPr>
              <a:t>Ocimum</a:t>
            </a:r>
            <a:r>
              <a:rPr lang="en-US" sz="6400" b="1" i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6400" b="1" i="1" dirty="0" err="1" smtClean="0">
                <a:latin typeface="Andalus" pitchFamily="18" charset="-78"/>
                <a:cs typeface="Andalus" pitchFamily="18" charset="-78"/>
              </a:rPr>
              <a:t>basilicum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 –a review. </a:t>
            </a:r>
            <a:r>
              <a:rPr lang="en-US" sz="6400" b="1" i="1" dirty="0" smtClean="0">
                <a:latin typeface="Andalus" pitchFamily="18" charset="-78"/>
                <a:cs typeface="Andalus" pitchFamily="18" charset="-78"/>
              </a:rPr>
              <a:t>Journal of Medicinal and Aromatic plant Sciences  , 24 : 738-755.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IN" sz="6400" dirty="0" smtClean="0">
                <a:latin typeface="Andalus" pitchFamily="18" charset="-78"/>
                <a:cs typeface="Andalus" pitchFamily="18" charset="-78"/>
              </a:rPr>
              <a:t>Miguel Carlos Sanchez- Gras and Maria Del Carmen </a:t>
            </a:r>
            <a:r>
              <a:rPr lang="en-IN" sz="6400" dirty="0" err="1" smtClean="0">
                <a:latin typeface="Andalus" pitchFamily="18" charset="-78"/>
                <a:cs typeface="Andalus" pitchFamily="18" charset="-78"/>
              </a:rPr>
              <a:t>Calvo</a:t>
            </a:r>
            <a:r>
              <a:rPr lang="en-IN" sz="6400" dirty="0" smtClean="0">
                <a:latin typeface="Andalus" pitchFamily="18" charset="-78"/>
                <a:cs typeface="Andalus" pitchFamily="18" charset="-78"/>
              </a:rPr>
              <a:t>. 1996. </a:t>
            </a:r>
            <a:r>
              <a:rPr lang="en-IN" sz="6400" dirty="0" err="1" smtClean="0">
                <a:latin typeface="Andalus" pitchFamily="18" charset="-78"/>
                <a:cs typeface="Andalus" pitchFamily="18" charset="-78"/>
              </a:rPr>
              <a:t>Micropropagation</a:t>
            </a:r>
            <a:r>
              <a:rPr lang="en-IN" sz="6400" dirty="0" smtClean="0">
                <a:latin typeface="Andalus" pitchFamily="18" charset="-78"/>
                <a:cs typeface="Andalus" pitchFamily="18" charset="-78"/>
              </a:rPr>
              <a:t> of </a:t>
            </a:r>
            <a:r>
              <a:rPr lang="en-IN" sz="6400" b="1" i="1" dirty="0" err="1" smtClean="0">
                <a:latin typeface="Andalus" pitchFamily="18" charset="-78"/>
                <a:cs typeface="Andalus" pitchFamily="18" charset="-78"/>
              </a:rPr>
              <a:t>Lavandula</a:t>
            </a:r>
            <a:r>
              <a:rPr lang="en-IN" sz="6400" b="1" i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IN" sz="6400" b="1" i="1" dirty="0" err="1" smtClean="0">
                <a:latin typeface="Andalus" pitchFamily="18" charset="-78"/>
                <a:cs typeface="Andalus" pitchFamily="18" charset="-78"/>
              </a:rPr>
              <a:t>latifolia</a:t>
            </a:r>
            <a:r>
              <a:rPr lang="en-IN" sz="6400" b="1" i="1" dirty="0" smtClean="0">
                <a:latin typeface="Andalus" pitchFamily="18" charset="-78"/>
                <a:cs typeface="Andalus" pitchFamily="18" charset="-78"/>
              </a:rPr>
              <a:t> through </a:t>
            </a:r>
            <a:r>
              <a:rPr lang="en-IN" sz="6400" dirty="0" smtClean="0">
                <a:latin typeface="Andalus" pitchFamily="18" charset="-78"/>
                <a:cs typeface="Andalus" pitchFamily="18" charset="-78"/>
              </a:rPr>
              <a:t>nodal bud culture of matured plants. </a:t>
            </a:r>
            <a:r>
              <a:rPr lang="en-IN" sz="6400" b="1" i="1" dirty="0" smtClean="0">
                <a:latin typeface="Andalus" pitchFamily="18" charset="-78"/>
                <a:cs typeface="Andalus" pitchFamily="18" charset="-78"/>
              </a:rPr>
              <a:t>Plant cell, Tissue and Organ Culture, 45: 259-261.</a:t>
            </a:r>
            <a:endParaRPr lang="en-US" sz="6400" b="1" i="1" dirty="0" smtClean="0">
              <a:latin typeface="Andalus" pitchFamily="18" charset="-78"/>
              <a:cs typeface="Andalus" pitchFamily="18" charset="-78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6400" dirty="0" err="1" smtClean="0">
                <a:latin typeface="Andalus" pitchFamily="18" charset="-78"/>
                <a:cs typeface="Andalus" pitchFamily="18" charset="-78"/>
              </a:rPr>
              <a:t>Jaydip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  </a:t>
            </a:r>
            <a:r>
              <a:rPr lang="en-US" sz="6400" dirty="0" err="1" smtClean="0">
                <a:latin typeface="Andalus" pitchFamily="18" charset="-78"/>
                <a:cs typeface="Andalus" pitchFamily="18" charset="-78"/>
              </a:rPr>
              <a:t>Mandal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6400" dirty="0" err="1" smtClean="0">
                <a:latin typeface="Andalus" pitchFamily="18" charset="-78"/>
                <a:cs typeface="Andalus" pitchFamily="18" charset="-78"/>
              </a:rPr>
              <a:t>Sitakanta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6400" dirty="0" err="1" smtClean="0">
                <a:latin typeface="Andalus" pitchFamily="18" charset="-78"/>
                <a:cs typeface="Andalus" pitchFamily="18" charset="-78"/>
              </a:rPr>
              <a:t>Patnaik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, and </a:t>
            </a:r>
            <a:r>
              <a:rPr lang="en-US" sz="6400" dirty="0" err="1" smtClean="0">
                <a:latin typeface="Andalus" pitchFamily="18" charset="-78"/>
                <a:cs typeface="Andalus" pitchFamily="18" charset="-78"/>
              </a:rPr>
              <a:t>Pradeep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 k. </a:t>
            </a:r>
            <a:r>
              <a:rPr lang="en-US" sz="6400" dirty="0" err="1" smtClean="0">
                <a:latin typeface="Andalus" pitchFamily="18" charset="-78"/>
                <a:cs typeface="Andalus" pitchFamily="18" charset="-78"/>
              </a:rPr>
              <a:t>Chand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   2000. Alginate encapsulation of </a:t>
            </a:r>
            <a:r>
              <a:rPr lang="en-US" sz="6400" dirty="0" err="1" smtClean="0">
                <a:latin typeface="Andalus" pitchFamily="18" charset="-78"/>
                <a:cs typeface="Andalus" pitchFamily="18" charset="-78"/>
              </a:rPr>
              <a:t>axillary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 buds of </a:t>
            </a:r>
            <a:r>
              <a:rPr lang="en-US" sz="6400" b="1" i="1" dirty="0" err="1" smtClean="0">
                <a:latin typeface="Andalus" pitchFamily="18" charset="-78"/>
                <a:cs typeface="Andalus" pitchFamily="18" charset="-78"/>
              </a:rPr>
              <a:t>Ocimum</a:t>
            </a:r>
            <a:r>
              <a:rPr lang="en-US" sz="6400" b="1" i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6400" b="1" i="1" dirty="0" err="1" smtClean="0">
                <a:latin typeface="Andalus" pitchFamily="18" charset="-78"/>
                <a:cs typeface="Andalus" pitchFamily="18" charset="-78"/>
              </a:rPr>
              <a:t>americanum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 L. (Hoary basil), </a:t>
            </a:r>
            <a:r>
              <a:rPr lang="en-US" sz="6400" b="1" i="1" dirty="0" smtClean="0">
                <a:latin typeface="Andalus" pitchFamily="18" charset="-78"/>
                <a:cs typeface="Andalus" pitchFamily="18" charset="-78"/>
              </a:rPr>
              <a:t>O. </a:t>
            </a:r>
            <a:r>
              <a:rPr lang="en-US" sz="6400" b="1" i="1" dirty="0" err="1" smtClean="0">
                <a:latin typeface="Andalus" pitchFamily="18" charset="-78"/>
                <a:cs typeface="Andalus" pitchFamily="18" charset="-78"/>
              </a:rPr>
              <a:t>basilicum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 L.(Sweet basil),</a:t>
            </a:r>
            <a:r>
              <a:rPr lang="en-US" sz="6400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6400" b="1" i="1" dirty="0" err="1" smtClean="0">
                <a:latin typeface="Andalus" pitchFamily="18" charset="-78"/>
                <a:cs typeface="Andalus" pitchFamily="18" charset="-78"/>
              </a:rPr>
              <a:t>O.gratissimum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 L. (Shrubby basil), and </a:t>
            </a:r>
            <a:r>
              <a:rPr lang="en-US" sz="6400" b="1" i="1" dirty="0" smtClean="0">
                <a:latin typeface="Andalus" pitchFamily="18" charset="-78"/>
                <a:cs typeface="Andalus" pitchFamily="18" charset="-78"/>
              </a:rPr>
              <a:t>O. sanctum</a:t>
            </a:r>
            <a:r>
              <a:rPr lang="en-US" sz="6400" b="1" dirty="0" smtClean="0">
                <a:latin typeface="Andalus" pitchFamily="18" charset="-78"/>
                <a:cs typeface="Andalus" pitchFamily="18" charset="-78"/>
              </a:rPr>
              <a:t> L. 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(sacred basil).</a:t>
            </a:r>
            <a:r>
              <a:rPr lang="en-US" sz="6400" b="1" dirty="0" smtClean="0">
                <a:latin typeface="Andalus" pitchFamily="18" charset="-78"/>
                <a:cs typeface="Andalus" pitchFamily="18" charset="-78"/>
              </a:rPr>
              <a:t>  </a:t>
            </a:r>
            <a:r>
              <a:rPr lang="en-US" sz="6400" b="1" i="1" dirty="0" smtClean="0">
                <a:latin typeface="Andalus" pitchFamily="18" charset="-78"/>
                <a:cs typeface="Andalus" pitchFamily="18" charset="-78"/>
              </a:rPr>
              <a:t>In vitro Cell, Dev- </a:t>
            </a:r>
            <a:r>
              <a:rPr lang="en-US" sz="6400" b="1" i="1" dirty="0" err="1" smtClean="0">
                <a:latin typeface="Andalus" pitchFamily="18" charset="-78"/>
                <a:cs typeface="Andalus" pitchFamily="18" charset="-78"/>
              </a:rPr>
              <a:t>Biol</a:t>
            </a:r>
            <a:r>
              <a:rPr lang="en-US" sz="6400" b="1" i="1" dirty="0" smtClean="0">
                <a:latin typeface="Andalus" pitchFamily="18" charset="-78"/>
                <a:cs typeface="Andalus" pitchFamily="18" charset="-78"/>
              </a:rPr>
              <a:t>- Plant , 36 : 287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IN" sz="6400" dirty="0" err="1" smtClean="0">
                <a:latin typeface="Andalus" pitchFamily="18" charset="-78"/>
                <a:cs typeface="Andalus" pitchFamily="18" charset="-78"/>
              </a:rPr>
              <a:t>Panizza</a:t>
            </a:r>
            <a:r>
              <a:rPr lang="en-IN" sz="6400" dirty="0" smtClean="0">
                <a:latin typeface="Andalus" pitchFamily="18" charset="-78"/>
                <a:cs typeface="Andalus" pitchFamily="18" charset="-78"/>
              </a:rPr>
              <a:t>, M. and </a:t>
            </a:r>
            <a:r>
              <a:rPr lang="en-IN" sz="6400" dirty="0" err="1" smtClean="0">
                <a:latin typeface="Andalus" pitchFamily="18" charset="-78"/>
                <a:cs typeface="Andalus" pitchFamily="18" charset="-78"/>
              </a:rPr>
              <a:t>Tognoni</a:t>
            </a:r>
            <a:r>
              <a:rPr lang="en-IN" sz="6400" dirty="0" smtClean="0">
                <a:latin typeface="Andalus" pitchFamily="18" charset="-78"/>
                <a:cs typeface="Andalus" pitchFamily="18" charset="-78"/>
              </a:rPr>
              <a:t>, F. 1988</a:t>
            </a:r>
            <a:r>
              <a:rPr lang="en-IN" sz="6400" i="1" dirty="0" smtClean="0">
                <a:latin typeface="Andalus" pitchFamily="18" charset="-78"/>
                <a:cs typeface="Andalus" pitchFamily="18" charset="-78"/>
              </a:rPr>
              <a:t>. </a:t>
            </a:r>
            <a:r>
              <a:rPr lang="en-IN" sz="6400" i="1" dirty="0" err="1" smtClean="0">
                <a:latin typeface="Andalus" pitchFamily="18" charset="-78"/>
                <a:cs typeface="Andalus" pitchFamily="18" charset="-78"/>
              </a:rPr>
              <a:t>Clonal</a:t>
            </a:r>
            <a:r>
              <a:rPr lang="en-IN" sz="6400" i="1" dirty="0" smtClean="0">
                <a:latin typeface="Andalus" pitchFamily="18" charset="-78"/>
                <a:cs typeface="Andalus" pitchFamily="18" charset="-78"/>
              </a:rPr>
              <a:t> Propagation, Callus formation and regeneration of </a:t>
            </a:r>
            <a:r>
              <a:rPr lang="en-IN" sz="6400" b="1" i="1" dirty="0" err="1" smtClean="0">
                <a:latin typeface="Andalus" pitchFamily="18" charset="-78"/>
                <a:cs typeface="Andalus" pitchFamily="18" charset="-78"/>
              </a:rPr>
              <a:t>Lavandin</a:t>
            </a:r>
            <a:r>
              <a:rPr lang="en-IN" sz="6400" b="1" i="1" dirty="0" smtClean="0">
                <a:latin typeface="Andalus" pitchFamily="18" charset="-78"/>
                <a:cs typeface="Andalus" pitchFamily="18" charset="-78"/>
              </a:rPr>
              <a:t>. </a:t>
            </a:r>
            <a:r>
              <a:rPr lang="en-IN" sz="6400" b="1" i="1" dirty="0" err="1" smtClean="0">
                <a:latin typeface="Andalus" pitchFamily="18" charset="-78"/>
                <a:cs typeface="Andalus" pitchFamily="18" charset="-78"/>
              </a:rPr>
              <a:t>Scientia</a:t>
            </a:r>
            <a:r>
              <a:rPr lang="en-IN" sz="6400" b="1" i="1" dirty="0" smtClean="0">
                <a:latin typeface="Andalus" pitchFamily="18" charset="-78"/>
                <a:cs typeface="Andalus" pitchFamily="18" charset="-78"/>
              </a:rPr>
              <a:t>  </a:t>
            </a:r>
            <a:r>
              <a:rPr lang="en-IN" sz="6400" b="1" i="1" dirty="0" err="1" smtClean="0">
                <a:latin typeface="Andalus" pitchFamily="18" charset="-78"/>
                <a:cs typeface="Andalus" pitchFamily="18" charset="-78"/>
              </a:rPr>
              <a:t>Horticulturae</a:t>
            </a:r>
            <a:r>
              <a:rPr lang="en-IN" sz="6400" b="1" i="1" dirty="0" smtClean="0">
                <a:latin typeface="Andalus" pitchFamily="18" charset="-78"/>
                <a:cs typeface="Andalus" pitchFamily="18" charset="-78"/>
              </a:rPr>
              <a:t>, 37: 157-163.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6400" dirty="0" err="1" smtClean="0">
                <a:latin typeface="Andalus" pitchFamily="18" charset="-78"/>
                <a:cs typeface="Andalus" pitchFamily="18" charset="-78"/>
              </a:rPr>
              <a:t>Leelavathi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, D. and </a:t>
            </a:r>
            <a:r>
              <a:rPr lang="en-US" sz="6400" dirty="0" err="1" smtClean="0">
                <a:latin typeface="Andalus" pitchFamily="18" charset="-78"/>
                <a:cs typeface="Andalus" pitchFamily="18" charset="-78"/>
              </a:rPr>
              <a:t>Nrendran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6400" dirty="0" err="1" smtClean="0">
                <a:latin typeface="Andalus" pitchFamily="18" charset="-78"/>
                <a:cs typeface="Andalus" pitchFamily="18" charset="-78"/>
              </a:rPr>
              <a:t>Kuppan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. Protocol for rapid </a:t>
            </a:r>
            <a:r>
              <a:rPr lang="en-US" sz="6400" dirty="0" err="1" smtClean="0">
                <a:latin typeface="Andalus" pitchFamily="18" charset="-78"/>
                <a:cs typeface="Andalus" pitchFamily="18" charset="-78"/>
              </a:rPr>
              <a:t>clonal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 multiplication using </a:t>
            </a:r>
            <a:r>
              <a:rPr lang="en-US" sz="6400" b="1" i="1" dirty="0" smtClean="0">
                <a:latin typeface="Andalus" pitchFamily="18" charset="-78"/>
                <a:cs typeface="Andalus" pitchFamily="18" charset="-78"/>
              </a:rPr>
              <a:t>in vitro</a:t>
            </a:r>
            <a:r>
              <a:rPr lang="en-US" sz="6400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6400" dirty="0" smtClean="0">
                <a:latin typeface="Andalus" pitchFamily="18" charset="-78"/>
                <a:cs typeface="Andalus" pitchFamily="18" charset="-78"/>
              </a:rPr>
              <a:t>apical bud of</a:t>
            </a:r>
            <a:r>
              <a:rPr lang="en-US" sz="6400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6400" b="1" i="1" dirty="0" err="1" smtClean="0">
                <a:latin typeface="Andalus" pitchFamily="18" charset="-78"/>
                <a:cs typeface="Andalus" pitchFamily="18" charset="-78"/>
              </a:rPr>
              <a:t>Lavandula</a:t>
            </a:r>
            <a:r>
              <a:rPr lang="en-US" sz="6400" b="1" i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6400" b="1" i="1" dirty="0" err="1" smtClean="0">
                <a:latin typeface="Andalus" pitchFamily="18" charset="-78"/>
                <a:cs typeface="Andalus" pitchFamily="18" charset="-78"/>
              </a:rPr>
              <a:t>angusfolia</a:t>
            </a:r>
            <a:r>
              <a:rPr lang="en-US" sz="6400" b="1" i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6400" b="1" dirty="0" smtClean="0">
                <a:latin typeface="Andalus" pitchFamily="18" charset="-78"/>
                <a:cs typeface="Andalus" pitchFamily="18" charset="-78"/>
              </a:rPr>
              <a:t>. IOSR Journal of Pharmacy and Biological Sciences (</a:t>
            </a:r>
            <a:r>
              <a:rPr lang="en-US" sz="6400" b="1" i="1" dirty="0" smtClean="0">
                <a:latin typeface="Andalus" pitchFamily="18" charset="-78"/>
                <a:cs typeface="Andalus" pitchFamily="18" charset="-78"/>
              </a:rPr>
              <a:t>-</a:t>
            </a:r>
            <a:r>
              <a:rPr lang="en-US" sz="6400" b="1" i="1" dirty="0" err="1" smtClean="0">
                <a:latin typeface="Andalus" pitchFamily="18" charset="-78"/>
                <a:cs typeface="Andalus" pitchFamily="18" charset="-78"/>
              </a:rPr>
              <a:t>jpbs</a:t>
            </a:r>
            <a:r>
              <a:rPr lang="en-US" sz="6400" b="1" i="1" dirty="0" smtClean="0">
                <a:latin typeface="Andalus" pitchFamily="18" charset="-78"/>
                <a:cs typeface="Andalus" pitchFamily="18" charset="-78"/>
              </a:rPr>
              <a:t> 2013,(7).96-98.</a:t>
            </a:r>
            <a:endParaRPr lang="en-IN" sz="6400" dirty="0" smtClean="0">
              <a:latin typeface="Andalus" pitchFamily="18" charset="-78"/>
              <a:cs typeface="Andalus" pitchFamily="18" charset="-78"/>
            </a:endParaRPr>
          </a:p>
          <a:p>
            <a:pPr>
              <a:lnSpc>
                <a:spcPct val="120000"/>
              </a:lnSpc>
              <a:buNone/>
            </a:pPr>
            <a:r>
              <a:rPr lang="en-US" sz="6400" b="1" i="1" dirty="0" smtClean="0">
                <a:latin typeface="Andalus" pitchFamily="18" charset="-78"/>
                <a:cs typeface="Andalus" pitchFamily="18" charset="-78"/>
              </a:rPr>
              <a:t> </a:t>
            </a:r>
            <a:endParaRPr lang="en-IN" sz="6400" dirty="0" smtClean="0">
              <a:latin typeface="Andalus" pitchFamily="18" charset="-78"/>
              <a:cs typeface="Andalus" pitchFamily="18" charset="-78"/>
            </a:endParaRPr>
          </a:p>
          <a:p>
            <a:endParaRPr lang="en-US" sz="6400" b="1" dirty="0" smtClean="0">
              <a:latin typeface="Andalus" pitchFamily="18" charset="-78"/>
              <a:cs typeface="Andalus" pitchFamily="18" charset="-78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endParaRPr lang="en-US" sz="6400" b="1" i="1" dirty="0" smtClean="0">
              <a:latin typeface="Andalus" pitchFamily="18" charset="-78"/>
              <a:cs typeface="Andalus" pitchFamily="18" charset="-78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endParaRPr lang="en-US" sz="6400" b="1" i="1" dirty="0" smtClean="0">
              <a:latin typeface="Andalus" pitchFamily="18" charset="-78"/>
              <a:cs typeface="Andalus" pitchFamily="18" charset="-78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endParaRPr lang="en-US" sz="6400" b="1" i="1" dirty="0" smtClean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-387424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/>
                </a:solidFill>
                <a:latin typeface="Algerian" pitchFamily="82" charset="0"/>
              </a:rPr>
              <a:t>Cont..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692696"/>
            <a:ext cx="7848872" cy="5832648"/>
          </a:xfrm>
        </p:spPr>
        <p:txBody>
          <a:bodyPr>
            <a:noAutofit/>
          </a:bodyPr>
          <a:lstStyle/>
          <a:p>
            <a:pPr lvl="8">
              <a:lnSpc>
                <a:spcPct val="80000"/>
              </a:lnSpc>
              <a:buFont typeface="Wingdings" pitchFamily="2" charset="2"/>
              <a:buChar char="Ø"/>
            </a:pPr>
            <a:endParaRPr lang="en-US" sz="1800" dirty="0" smtClean="0">
              <a:latin typeface="Andalus" pitchFamily="18" charset="-78"/>
              <a:cs typeface="Andalus" pitchFamily="18" charset="-78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Maria Carmen </a:t>
            </a:r>
            <a:r>
              <a:rPr lang="en-US" sz="1600" dirty="0" err="1" smtClean="0">
                <a:latin typeface="Andalus" pitchFamily="18" charset="-78"/>
                <a:cs typeface="Andalus" pitchFamily="18" charset="-78"/>
              </a:rPr>
              <a:t>Calvo</a:t>
            </a:r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 and Juan Segura .1989</a:t>
            </a:r>
            <a:r>
              <a:rPr lang="en-US" sz="1600" b="1" dirty="0" smtClean="0">
                <a:latin typeface="Andalus" pitchFamily="18" charset="-78"/>
                <a:cs typeface="Andalus" pitchFamily="18" charset="-78"/>
              </a:rPr>
              <a:t>.  </a:t>
            </a:r>
            <a:r>
              <a:rPr lang="en-US" sz="1600" b="1" i="1" dirty="0" smtClean="0">
                <a:latin typeface="Andalus" pitchFamily="18" charset="-78"/>
                <a:cs typeface="Andalus" pitchFamily="18" charset="-78"/>
              </a:rPr>
              <a:t>In vitro</a:t>
            </a:r>
            <a:r>
              <a:rPr lang="en-US" sz="1600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propagation of Lavender</a:t>
            </a:r>
            <a:r>
              <a:rPr lang="en-US" sz="1600" b="1" dirty="0" smtClean="0">
                <a:latin typeface="Andalus" pitchFamily="18" charset="-78"/>
                <a:cs typeface="Andalus" pitchFamily="18" charset="-78"/>
              </a:rPr>
              <a:t>.  </a:t>
            </a:r>
            <a:r>
              <a:rPr lang="en-US" sz="1600" b="1" dirty="0" err="1" smtClean="0">
                <a:latin typeface="Andalus" pitchFamily="18" charset="-78"/>
                <a:cs typeface="Andalus" pitchFamily="18" charset="-78"/>
              </a:rPr>
              <a:t>Hort</a:t>
            </a:r>
            <a:r>
              <a:rPr lang="en-US" sz="1600" b="1" dirty="0" smtClean="0">
                <a:latin typeface="Andalus" pitchFamily="18" charset="-78"/>
                <a:cs typeface="Andalus" pitchFamily="18" charset="-78"/>
              </a:rPr>
              <a:t> Science, 24(2): 375-376.</a:t>
            </a:r>
            <a:endParaRPr lang="en-US" sz="1600" dirty="0" smtClean="0">
              <a:latin typeface="Andalus" pitchFamily="18" charset="-78"/>
              <a:cs typeface="Andalus" pitchFamily="18" charset="-78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Melissa </a:t>
            </a:r>
            <a:r>
              <a:rPr lang="en-US" sz="1600" dirty="0" err="1" smtClean="0">
                <a:latin typeface="Andalus" pitchFamily="18" charset="-78"/>
                <a:cs typeface="Andalus" pitchFamily="18" charset="-78"/>
              </a:rPr>
              <a:t>Sicurani</a:t>
            </a:r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, </a:t>
            </a:r>
            <a:r>
              <a:rPr lang="en-US" sz="1600" dirty="0" err="1" smtClean="0">
                <a:latin typeface="Andalus" pitchFamily="18" charset="-78"/>
                <a:cs typeface="Andalus" pitchFamily="18" charset="-78"/>
              </a:rPr>
              <a:t>Emanuele</a:t>
            </a:r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1600" dirty="0" err="1" smtClean="0">
                <a:latin typeface="Andalus" pitchFamily="18" charset="-78"/>
                <a:cs typeface="Andalus" pitchFamily="18" charset="-78"/>
              </a:rPr>
              <a:t>Piccioni</a:t>
            </a:r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 and Alvaro </a:t>
            </a:r>
            <a:r>
              <a:rPr lang="en-US" sz="1600" dirty="0" err="1" smtClean="0">
                <a:latin typeface="Andalus" pitchFamily="18" charset="-78"/>
                <a:cs typeface="Andalus" pitchFamily="18" charset="-78"/>
              </a:rPr>
              <a:t>Standardi</a:t>
            </a:r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 2001. </a:t>
            </a:r>
            <a:r>
              <a:rPr lang="en-US" sz="1600" dirty="0" err="1" smtClean="0">
                <a:latin typeface="Andalus" pitchFamily="18" charset="-78"/>
                <a:cs typeface="Andalus" pitchFamily="18" charset="-78"/>
              </a:rPr>
              <a:t>Micropropagation</a:t>
            </a:r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 and preservation of synthetic seed in M.26 apple rootstock I: Attempts towards saving labor in the production of adventitious shoot tips suitable for encapsulation. </a:t>
            </a:r>
            <a:r>
              <a:rPr lang="en-US" sz="1600" b="1" i="1" dirty="0" smtClean="0">
                <a:latin typeface="Andalus" pitchFamily="18" charset="-78"/>
                <a:cs typeface="Andalus" pitchFamily="18" charset="-78"/>
              </a:rPr>
              <a:t>Plant Cell, Tissue and Organ Culture, 66: 207- 216.</a:t>
            </a:r>
          </a:p>
          <a:p>
            <a:pPr>
              <a:buFont typeface="Wingdings" pitchFamily="2" charset="2"/>
              <a:buChar char="Ø"/>
            </a:pPr>
            <a:r>
              <a:rPr lang="en-IN" sz="1600" dirty="0" smtClean="0">
                <a:latin typeface="Andalus" pitchFamily="18" charset="-78"/>
                <a:cs typeface="Andalus" pitchFamily="18" charset="-78"/>
              </a:rPr>
              <a:t>Andrade, L.B, </a:t>
            </a:r>
            <a:r>
              <a:rPr lang="en-IN" sz="1600" dirty="0" err="1" smtClean="0">
                <a:latin typeface="Andalus" pitchFamily="18" charset="-78"/>
                <a:cs typeface="Andalus" pitchFamily="18" charset="-78"/>
              </a:rPr>
              <a:t>Echeverrigaray</a:t>
            </a:r>
            <a:r>
              <a:rPr lang="en-IN" sz="1600" dirty="0" smtClean="0">
                <a:latin typeface="Andalus" pitchFamily="18" charset="-78"/>
                <a:cs typeface="Andalus" pitchFamily="18" charset="-78"/>
              </a:rPr>
              <a:t>, S., </a:t>
            </a:r>
            <a:r>
              <a:rPr lang="en-IN" sz="1600" dirty="0" err="1" smtClean="0">
                <a:latin typeface="Andalus" pitchFamily="18" charset="-78"/>
                <a:cs typeface="Andalus" pitchFamily="18" charset="-78"/>
              </a:rPr>
              <a:t>Fracaro</a:t>
            </a:r>
            <a:r>
              <a:rPr lang="en-IN" sz="1600" dirty="0" smtClean="0">
                <a:latin typeface="Andalus" pitchFamily="18" charset="-78"/>
                <a:cs typeface="Andalus" pitchFamily="18" charset="-78"/>
              </a:rPr>
              <a:t>, F., </a:t>
            </a:r>
            <a:r>
              <a:rPr lang="en-IN" sz="1600" dirty="0" err="1" smtClean="0">
                <a:latin typeface="Andalus" pitchFamily="18" charset="-78"/>
                <a:cs typeface="Andalus" pitchFamily="18" charset="-78"/>
              </a:rPr>
              <a:t>Pauletti</a:t>
            </a:r>
            <a:r>
              <a:rPr lang="en-IN" sz="1600" dirty="0" smtClean="0">
                <a:latin typeface="Andalus" pitchFamily="18" charset="-78"/>
                <a:cs typeface="Andalus" pitchFamily="18" charset="-78"/>
              </a:rPr>
              <a:t> G. F. and </a:t>
            </a:r>
            <a:r>
              <a:rPr lang="en-IN" sz="1600" dirty="0" err="1" smtClean="0">
                <a:latin typeface="Andalus" pitchFamily="18" charset="-78"/>
                <a:cs typeface="Andalus" pitchFamily="18" charset="-78"/>
              </a:rPr>
              <a:t>Rota</a:t>
            </a:r>
            <a:r>
              <a:rPr lang="en-IN" sz="1600" dirty="0" smtClean="0">
                <a:latin typeface="Andalus" pitchFamily="18" charset="-78"/>
                <a:cs typeface="Andalus" pitchFamily="18" charset="-78"/>
              </a:rPr>
              <a:t>, L. 1999. The effect of growth regulators on shoot propagation and rooting of common lavender (</a:t>
            </a:r>
            <a:r>
              <a:rPr lang="en-IN" sz="1600" b="1" i="1" dirty="0" err="1" smtClean="0">
                <a:latin typeface="Andalus" pitchFamily="18" charset="-78"/>
                <a:cs typeface="Andalus" pitchFamily="18" charset="-78"/>
              </a:rPr>
              <a:t>Lavandula</a:t>
            </a:r>
            <a:r>
              <a:rPr lang="en-IN" sz="1600" b="1" i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IN" sz="1600" b="1" i="1" dirty="0" err="1" smtClean="0">
                <a:latin typeface="Andalus" pitchFamily="18" charset="-78"/>
                <a:cs typeface="Andalus" pitchFamily="18" charset="-78"/>
              </a:rPr>
              <a:t>vera</a:t>
            </a:r>
            <a:r>
              <a:rPr lang="en-IN" sz="1600" b="1" i="1" dirty="0" smtClean="0">
                <a:latin typeface="Andalus" pitchFamily="18" charset="-78"/>
                <a:cs typeface="Andalus" pitchFamily="18" charset="-78"/>
              </a:rPr>
              <a:t> DC). Plant cell, Tissue and Organ Culture, 56: 79-83.</a:t>
            </a:r>
            <a:endParaRPr lang="en-US" sz="1600" b="1" i="1" dirty="0" smtClean="0">
              <a:latin typeface="Andalus" pitchFamily="18" charset="-78"/>
              <a:cs typeface="Andalus" pitchFamily="18" charset="-78"/>
            </a:endParaRPr>
          </a:p>
          <a:p>
            <a:pPr>
              <a:buFont typeface="Wingdings" pitchFamily="2" charset="2"/>
              <a:buChar char="Ø"/>
            </a:pPr>
            <a:r>
              <a:rPr lang="en-IN" sz="1600" dirty="0" err="1" smtClean="0">
                <a:latin typeface="Andalus" pitchFamily="18" charset="-78"/>
                <a:cs typeface="Andalus" pitchFamily="18" charset="-78"/>
              </a:rPr>
              <a:t>Panizza</a:t>
            </a:r>
            <a:r>
              <a:rPr lang="en-IN" sz="1600" dirty="0" smtClean="0">
                <a:latin typeface="Andalus" pitchFamily="18" charset="-78"/>
                <a:cs typeface="Andalus" pitchFamily="18" charset="-78"/>
              </a:rPr>
              <a:t>, M. and </a:t>
            </a:r>
            <a:r>
              <a:rPr lang="en-IN" sz="1600" dirty="0" err="1" smtClean="0">
                <a:latin typeface="Andalus" pitchFamily="18" charset="-78"/>
                <a:cs typeface="Andalus" pitchFamily="18" charset="-78"/>
              </a:rPr>
              <a:t>Tognoni</a:t>
            </a:r>
            <a:r>
              <a:rPr lang="en-IN" sz="1600" dirty="0" smtClean="0">
                <a:latin typeface="Andalus" pitchFamily="18" charset="-78"/>
                <a:cs typeface="Andalus" pitchFamily="18" charset="-78"/>
              </a:rPr>
              <a:t>, F. 1988</a:t>
            </a:r>
            <a:r>
              <a:rPr lang="en-IN" sz="1600" i="1" dirty="0" smtClean="0">
                <a:latin typeface="Andalus" pitchFamily="18" charset="-78"/>
                <a:cs typeface="Andalus" pitchFamily="18" charset="-78"/>
              </a:rPr>
              <a:t>. </a:t>
            </a:r>
            <a:r>
              <a:rPr lang="en-IN" sz="1600" i="1" dirty="0" err="1" smtClean="0">
                <a:latin typeface="Andalus" pitchFamily="18" charset="-78"/>
                <a:cs typeface="Andalus" pitchFamily="18" charset="-78"/>
              </a:rPr>
              <a:t>Clonal</a:t>
            </a:r>
            <a:r>
              <a:rPr lang="en-IN" sz="1600" i="1" dirty="0" smtClean="0">
                <a:latin typeface="Andalus" pitchFamily="18" charset="-78"/>
                <a:cs typeface="Andalus" pitchFamily="18" charset="-78"/>
              </a:rPr>
              <a:t> Propagation, Callus formation and regeneration of </a:t>
            </a:r>
            <a:r>
              <a:rPr lang="en-IN" sz="1600" b="1" i="1" dirty="0" err="1" smtClean="0">
                <a:latin typeface="Andalus" pitchFamily="18" charset="-78"/>
                <a:cs typeface="Andalus" pitchFamily="18" charset="-78"/>
              </a:rPr>
              <a:t>Lavandin</a:t>
            </a:r>
            <a:r>
              <a:rPr lang="en-IN" sz="1600" b="1" i="1" dirty="0" smtClean="0">
                <a:latin typeface="Andalus" pitchFamily="18" charset="-78"/>
                <a:cs typeface="Andalus" pitchFamily="18" charset="-78"/>
              </a:rPr>
              <a:t>. </a:t>
            </a:r>
            <a:r>
              <a:rPr lang="en-IN" sz="1600" b="1" i="1" dirty="0" err="1" smtClean="0">
                <a:latin typeface="Andalus" pitchFamily="18" charset="-78"/>
                <a:cs typeface="Andalus" pitchFamily="18" charset="-78"/>
              </a:rPr>
              <a:t>Scientia</a:t>
            </a:r>
            <a:r>
              <a:rPr lang="en-IN" sz="1600" b="1" i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IN" sz="1600" b="1" i="1" dirty="0" err="1" smtClean="0">
                <a:latin typeface="Andalus" pitchFamily="18" charset="-78"/>
                <a:cs typeface="Andalus" pitchFamily="18" charset="-78"/>
              </a:rPr>
              <a:t>Horticulturae</a:t>
            </a:r>
            <a:r>
              <a:rPr lang="en-IN" sz="1600" b="1" i="1" dirty="0" smtClean="0">
                <a:latin typeface="Andalus" pitchFamily="18" charset="-78"/>
                <a:cs typeface="Andalus" pitchFamily="18" charset="-78"/>
              </a:rPr>
              <a:t>, 37: 157-163.</a:t>
            </a:r>
          </a:p>
          <a:p>
            <a:pPr>
              <a:buFont typeface="Wingdings" pitchFamily="2" charset="2"/>
              <a:buChar char="Ø"/>
            </a:pPr>
            <a:r>
              <a:rPr lang="en-IN" sz="1600" dirty="0" err="1" smtClean="0">
                <a:latin typeface="Andalus" pitchFamily="18" charset="-78"/>
                <a:cs typeface="Andalus" pitchFamily="18" charset="-78"/>
              </a:rPr>
              <a:t>Malathy</a:t>
            </a:r>
            <a:r>
              <a:rPr lang="en-IN" sz="16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IN" sz="1600" dirty="0" err="1" smtClean="0">
                <a:latin typeface="Andalus" pitchFamily="18" charset="-78"/>
                <a:cs typeface="Andalus" pitchFamily="18" charset="-78"/>
              </a:rPr>
              <a:t>Suryanarayanan</a:t>
            </a:r>
            <a:r>
              <a:rPr lang="en-IN" sz="1600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en-IN" sz="1600" dirty="0" err="1" smtClean="0">
                <a:latin typeface="Andalus" pitchFamily="18" charset="-78"/>
                <a:cs typeface="Andalus" pitchFamily="18" charset="-78"/>
              </a:rPr>
              <a:t>Jagadish</a:t>
            </a:r>
            <a:r>
              <a:rPr lang="en-IN" sz="1600" dirty="0" smtClean="0">
                <a:latin typeface="Andalus" pitchFamily="18" charset="-78"/>
                <a:cs typeface="Andalus" pitchFamily="18" charset="-78"/>
              </a:rPr>
              <a:t> S. PAI. 1998. Studies in </a:t>
            </a:r>
            <a:r>
              <a:rPr lang="en-IN" sz="1600" dirty="0" err="1" smtClean="0">
                <a:latin typeface="Andalus" pitchFamily="18" charset="-78"/>
                <a:cs typeface="Andalus" pitchFamily="18" charset="-78"/>
              </a:rPr>
              <a:t>micropropagation</a:t>
            </a:r>
            <a:r>
              <a:rPr lang="en-IN" sz="1600" dirty="0" smtClean="0">
                <a:latin typeface="Andalus" pitchFamily="18" charset="-78"/>
                <a:cs typeface="Andalus" pitchFamily="18" charset="-78"/>
              </a:rPr>
              <a:t> of </a:t>
            </a:r>
            <a:r>
              <a:rPr lang="en-IN" sz="1600" b="1" i="1" dirty="0" smtClean="0">
                <a:latin typeface="Andalus" pitchFamily="18" charset="-78"/>
                <a:cs typeface="Andalus" pitchFamily="18" charset="-78"/>
              </a:rPr>
              <a:t>Coleus </a:t>
            </a:r>
            <a:r>
              <a:rPr lang="en-IN" sz="1600" b="1" i="1" dirty="0" err="1" smtClean="0">
                <a:latin typeface="Andalus" pitchFamily="18" charset="-78"/>
                <a:cs typeface="Andalus" pitchFamily="18" charset="-78"/>
              </a:rPr>
              <a:t>forskohlii</a:t>
            </a:r>
            <a:r>
              <a:rPr lang="en-IN" sz="1600" b="1" i="1" dirty="0" smtClean="0">
                <a:latin typeface="Andalus" pitchFamily="18" charset="-78"/>
                <a:cs typeface="Andalus" pitchFamily="18" charset="-78"/>
              </a:rPr>
              <a:t>. Journal of  Medicinal and Aromatic plant Sciences, 20: 379-382.</a:t>
            </a:r>
            <a:r>
              <a:rPr lang="en-IN" sz="1600" dirty="0" smtClean="0">
                <a:latin typeface="Andalus" pitchFamily="18" charset="-78"/>
                <a:cs typeface="Andalus" pitchFamily="18" charset="-78"/>
              </a:rPr>
              <a:t>uazi M. H. 1980. </a:t>
            </a:r>
            <a:r>
              <a:rPr lang="en-IN" sz="1600" b="1" i="1" dirty="0" smtClean="0">
                <a:latin typeface="Andalus" pitchFamily="18" charset="-78"/>
                <a:cs typeface="Andalus" pitchFamily="18" charset="-78"/>
              </a:rPr>
              <a:t>In vitro multiplication of </a:t>
            </a:r>
            <a:r>
              <a:rPr lang="en-IN" sz="1600" b="1" i="1" dirty="0" err="1" smtClean="0">
                <a:latin typeface="Andalus" pitchFamily="18" charset="-78"/>
                <a:cs typeface="Andalus" pitchFamily="18" charset="-78"/>
              </a:rPr>
              <a:t>Lavandula</a:t>
            </a:r>
            <a:r>
              <a:rPr lang="en-IN" sz="1600" b="1" i="1" dirty="0" smtClean="0">
                <a:latin typeface="Andalus" pitchFamily="18" charset="-78"/>
                <a:cs typeface="Andalus" pitchFamily="18" charset="-78"/>
              </a:rPr>
              <a:t> spp. Annuals of Botany, 45: 361-362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err="1" smtClean="0">
                <a:latin typeface="Andalus" pitchFamily="18" charset="-78"/>
                <a:cs typeface="Andalus" pitchFamily="18" charset="-78"/>
              </a:rPr>
              <a:t>Narendra</a:t>
            </a:r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 Kuppan</a:t>
            </a:r>
            <a:r>
              <a:rPr lang="en-US" sz="1600" baseline="30000" dirty="0" smtClean="0">
                <a:latin typeface="Andalus" pitchFamily="18" charset="-78"/>
                <a:cs typeface="Andalus" pitchFamily="18" charset="-78"/>
              </a:rPr>
              <a:t>1*</a:t>
            </a:r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 , Leelavathi.D</a:t>
            </a:r>
            <a:r>
              <a:rPr lang="en-US" sz="1600" baseline="30000" dirty="0" smtClean="0">
                <a:latin typeface="Andalus" pitchFamily="18" charset="-78"/>
                <a:cs typeface="Andalus" pitchFamily="18" charset="-78"/>
              </a:rPr>
              <a:t>2</a:t>
            </a:r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 </a:t>
            </a:r>
            <a:r>
              <a:rPr lang="en-US" sz="1600" b="1" i="1" dirty="0" smtClean="0">
                <a:latin typeface="Andalus" pitchFamily="18" charset="-78"/>
                <a:cs typeface="Andalus" pitchFamily="18" charset="-78"/>
              </a:rPr>
              <a:t> IN VITRO</a:t>
            </a:r>
            <a:r>
              <a:rPr lang="en-US" sz="1600" i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ASEPTIC, REGENERATION OF  </a:t>
            </a:r>
            <a:r>
              <a:rPr lang="en-US" sz="1600" b="1" i="1" dirty="0" smtClean="0">
                <a:latin typeface="Andalus" pitchFamily="18" charset="-78"/>
                <a:cs typeface="Andalus" pitchFamily="18" charset="-78"/>
              </a:rPr>
              <a:t>LAVANDULA ANGUSTIFOLIA</a:t>
            </a:r>
            <a:r>
              <a:rPr lang="en-US" sz="1600" b="1" dirty="0" smtClean="0">
                <a:latin typeface="Andalus" pitchFamily="18" charset="-78"/>
                <a:cs typeface="Andalus" pitchFamily="18" charset="-78"/>
              </a:rPr>
              <a:t> L</a:t>
            </a:r>
            <a:r>
              <a:rPr lang="en-US" sz="1600" dirty="0" smtClean="0">
                <a:latin typeface="Andalus" pitchFamily="18" charset="-78"/>
                <a:cs typeface="Andalus" pitchFamily="18" charset="-78"/>
              </a:rPr>
              <a:t>.- AN IMPORTANT MEDICINAL PLANT USING AXILLARY BUD EXPLANTS.</a:t>
            </a:r>
            <a:r>
              <a:rPr lang="en-US" sz="1600" i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IN" sz="1600" b="1" dirty="0" smtClean="0">
                <a:latin typeface="Andalus" pitchFamily="18" charset="-78"/>
                <a:cs typeface="Andalus" pitchFamily="18" charset="-78"/>
              </a:rPr>
              <a:t>INTERNATIONAL JOURNAL OF PHARMACEUTICAL RESEARCH AND DEVELOPMENT December - 2013 / Volume - 5/Issue – 10</a:t>
            </a:r>
            <a:endParaRPr lang="en-IN" sz="1600" dirty="0" smtClean="0"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r>
              <a:rPr lang="en-US" sz="1600" b="1" i="1" dirty="0" smtClean="0">
                <a:latin typeface="Andalus" pitchFamily="18" charset="-78"/>
                <a:cs typeface="Andalus" pitchFamily="18" charset="-78"/>
              </a:rPr>
              <a:t> </a:t>
            </a:r>
            <a:endParaRPr lang="en-IN" sz="1600" dirty="0" smtClean="0">
              <a:latin typeface="Andalus" pitchFamily="18" charset="-78"/>
              <a:cs typeface="Andalus" pitchFamily="18" charset="-78"/>
            </a:endParaRPr>
          </a:p>
          <a:p>
            <a:pPr>
              <a:buFont typeface="Wingdings" pitchFamily="2" charset="2"/>
              <a:buChar char="Ø"/>
            </a:pPr>
            <a:endParaRPr lang="en-US" sz="1600" b="1" i="1" dirty="0" smtClean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lgerian" pitchFamily="82" charset="0"/>
              </a:rPr>
              <a:t>MATERIAL AND METHODS</a:t>
            </a:r>
            <a:r>
              <a:rPr lang="en-US" sz="4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en-US" sz="4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b="1" i="1" dirty="0" smtClean="0">
                <a:latin typeface="Andalus" pitchFamily="18" charset="-78"/>
                <a:cs typeface="Andalus" pitchFamily="18" charset="-78"/>
              </a:rPr>
              <a:t>In vitro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 apical bud explants of </a:t>
            </a:r>
            <a:r>
              <a:rPr lang="en-US" sz="1800" b="1" i="1" dirty="0" err="1" smtClean="0">
                <a:latin typeface="Andalus" pitchFamily="18" charset="-78"/>
                <a:cs typeface="Andalus" pitchFamily="18" charset="-78"/>
              </a:rPr>
              <a:t>Lavandula</a:t>
            </a:r>
            <a:r>
              <a:rPr lang="en-US" sz="1800" b="1" i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1800" b="1" i="1" dirty="0" err="1" smtClean="0">
                <a:latin typeface="Andalus" pitchFamily="18" charset="-78"/>
                <a:cs typeface="Andalus" pitchFamily="18" charset="-78"/>
              </a:rPr>
              <a:t>angustifolia</a:t>
            </a:r>
            <a:r>
              <a:rPr lang="en-US" sz="1800" b="1" i="1" dirty="0" smtClean="0">
                <a:latin typeface="Andalus" pitchFamily="18" charset="-78"/>
                <a:cs typeface="Andalus" pitchFamily="18" charset="-78"/>
              </a:rPr>
              <a:t> L</a:t>
            </a:r>
            <a:r>
              <a:rPr lang="en-US" sz="1800" b="1" dirty="0" smtClean="0">
                <a:latin typeface="Andalus" pitchFamily="18" charset="-78"/>
                <a:cs typeface="Andalus" pitchFamily="18" charset="-78"/>
              </a:rPr>
              <a:t>., 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were used  as explants and were inoculated on </a:t>
            </a:r>
            <a:r>
              <a:rPr lang="en-US" sz="1800" dirty="0" err="1" smtClean="0">
                <a:latin typeface="Andalus" pitchFamily="18" charset="-78"/>
                <a:cs typeface="Andalus" pitchFamily="18" charset="-78"/>
              </a:rPr>
              <a:t>Murashige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sz="1800" dirty="0" err="1" smtClean="0">
                <a:latin typeface="Andalus" pitchFamily="18" charset="-78"/>
                <a:cs typeface="Andalus" pitchFamily="18" charset="-78"/>
              </a:rPr>
              <a:t>Skoog’s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 basal medium (MSBM) supplemented with </a:t>
            </a:r>
            <a:r>
              <a:rPr lang="en-US" sz="1800" dirty="0" err="1" smtClean="0">
                <a:latin typeface="Andalus" pitchFamily="18" charset="-78"/>
                <a:cs typeface="Andalus" pitchFamily="18" charset="-78"/>
              </a:rPr>
              <a:t>cytokinins</a:t>
            </a:r>
            <a:r>
              <a:rPr lang="en-US" sz="1800" b="1" i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and </a:t>
            </a:r>
            <a:r>
              <a:rPr lang="en-US" sz="1800" dirty="0" err="1" smtClean="0">
                <a:latin typeface="Andalus" pitchFamily="18" charset="-78"/>
                <a:cs typeface="Andalus" pitchFamily="18" charset="-78"/>
              </a:rPr>
              <a:t>auxin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 fo</a:t>
            </a:r>
            <a:r>
              <a:rPr lang="en-US" sz="1800" i="1" dirty="0" smtClean="0">
                <a:latin typeface="Andalus" pitchFamily="18" charset="-78"/>
                <a:cs typeface="Andalus" pitchFamily="18" charset="-78"/>
              </a:rPr>
              <a:t>r 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initiation and multiplication of shoots.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endParaRPr lang="en-US" sz="1800" dirty="0" smtClean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Multiple shoots were </a:t>
            </a:r>
            <a:r>
              <a:rPr lang="en-US" sz="1800" dirty="0" err="1" smtClean="0">
                <a:latin typeface="Andalus" pitchFamily="18" charset="-78"/>
                <a:cs typeface="Andalus" pitchFamily="18" charset="-78"/>
              </a:rPr>
              <a:t>subcultured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 on the same medium to obtain well developed, elongated multiple shoots.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endParaRPr lang="en-US" sz="1800" dirty="0" smtClean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All  the cultures were maintained at a temperature of 25±2</a:t>
            </a:r>
            <a:r>
              <a:rPr lang="en-US" sz="1800" baseline="30000" dirty="0" smtClean="0">
                <a:latin typeface="Andalus" pitchFamily="18" charset="-78"/>
                <a:cs typeface="Andalus" pitchFamily="18" charset="-78"/>
              </a:rPr>
              <a:t>0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Cwith photon flux density of 30-5o µEM</a:t>
            </a:r>
            <a:r>
              <a:rPr lang="en-US" sz="1800" baseline="30000" dirty="0" smtClean="0">
                <a:latin typeface="Andalus" pitchFamily="18" charset="-78"/>
                <a:cs typeface="Andalus" pitchFamily="18" charset="-78"/>
              </a:rPr>
              <a:t>-2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 S</a:t>
            </a:r>
            <a:r>
              <a:rPr lang="en-US" sz="1800" baseline="30000" dirty="0" smtClean="0">
                <a:latin typeface="Andalus" pitchFamily="18" charset="-78"/>
                <a:cs typeface="Andalus" pitchFamily="18" charset="-78"/>
              </a:rPr>
              <a:t>-1</a:t>
            </a:r>
            <a:r>
              <a:rPr lang="en-US" sz="1800" dirty="0" smtClean="0">
                <a:latin typeface="Andalus" pitchFamily="18" charset="-78"/>
                <a:cs typeface="Andalus" pitchFamily="18" charset="-78"/>
              </a:rPr>
              <a:t> under photoperiodic regime of 16h light and 8h dark cycles.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 typeface="Courier New" pitchFamily="49" charset="0"/>
              <a:buChar char="o"/>
            </a:pPr>
            <a:endParaRPr lang="en-US" sz="1800" dirty="0" smtClean="0">
              <a:latin typeface="Andalus" pitchFamily="18" charset="-78"/>
              <a:cs typeface="Andalus" pitchFamily="18" charset="-78"/>
            </a:endParaRPr>
          </a:p>
          <a:p>
            <a:pPr>
              <a:buFont typeface="Courier New" pitchFamily="49" charset="0"/>
              <a:buChar char="o"/>
            </a:pPr>
            <a:endParaRPr lang="en-IN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 result for laven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636912"/>
            <a:ext cx="5651756" cy="309634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331640" y="1124744"/>
            <a:ext cx="54726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THANK YOU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7239000" cy="4846320"/>
          </a:xfrm>
        </p:spPr>
        <p:txBody>
          <a:bodyPr>
            <a:normAutofit/>
          </a:bodyPr>
          <a:lstStyle/>
          <a:p>
            <a:pPr marL="342900" indent="-342900" algn="just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100" dirty="0" smtClean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100" b="1" i="1" dirty="0" smtClean="0">
                <a:latin typeface="Andalus" pitchFamily="18" charset="-78"/>
                <a:cs typeface="Andalus" pitchFamily="18" charset="-78"/>
              </a:rPr>
              <a:t>in vitro</a:t>
            </a:r>
            <a:r>
              <a:rPr lang="en-US" sz="2100" dirty="0" smtClean="0">
                <a:latin typeface="Andalus" pitchFamily="18" charset="-78"/>
                <a:cs typeface="Andalus" pitchFamily="18" charset="-78"/>
              </a:rPr>
              <a:t> raised plants with well developed roots were subjected for hardening in a potting mixture, containing peat : </a:t>
            </a:r>
            <a:r>
              <a:rPr lang="en-US" sz="2100" dirty="0" err="1" smtClean="0">
                <a:latin typeface="Andalus" pitchFamily="18" charset="-78"/>
                <a:cs typeface="Andalus" pitchFamily="18" charset="-78"/>
              </a:rPr>
              <a:t>perlite</a:t>
            </a:r>
            <a:r>
              <a:rPr lang="en-US" sz="2100" dirty="0" smtClean="0">
                <a:latin typeface="Andalus" pitchFamily="18" charset="-78"/>
                <a:cs typeface="Andalus" pitchFamily="18" charset="-78"/>
              </a:rPr>
              <a:t>: vermiculate (1:1:1 v/v). After 65 days of hardening, the plants were transferred to the soil with 80 % survival frequency. 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Ø"/>
            </a:pPr>
            <a:endParaRPr lang="en-US" sz="2100" dirty="0" smtClean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100" dirty="0" smtClean="0">
                <a:latin typeface="Andalus" pitchFamily="18" charset="-78"/>
                <a:cs typeface="Andalus" pitchFamily="18" charset="-78"/>
              </a:rPr>
              <a:t>The principle component linalool both in </a:t>
            </a:r>
            <a:r>
              <a:rPr lang="en-US" sz="2100" b="1" i="1" dirty="0" smtClean="0">
                <a:latin typeface="Andalus" pitchFamily="18" charset="-78"/>
                <a:cs typeface="Andalus" pitchFamily="18" charset="-78"/>
              </a:rPr>
              <a:t>in vitro</a:t>
            </a:r>
            <a:r>
              <a:rPr lang="en-US" sz="2100" dirty="0" smtClean="0">
                <a:latin typeface="Andalus" pitchFamily="18" charset="-78"/>
                <a:cs typeface="Andalus" pitchFamily="18" charset="-78"/>
              </a:rPr>
              <a:t> and </a:t>
            </a:r>
            <a:r>
              <a:rPr lang="en-US" sz="2100" b="1" i="1" dirty="0" smtClean="0">
                <a:latin typeface="Andalus" pitchFamily="18" charset="-78"/>
                <a:cs typeface="Andalus" pitchFamily="18" charset="-78"/>
              </a:rPr>
              <a:t>in vivo </a:t>
            </a:r>
            <a:r>
              <a:rPr lang="en-US" sz="2100" dirty="0" smtClean="0">
                <a:latin typeface="Andalus" pitchFamily="18" charset="-78"/>
                <a:cs typeface="Andalus" pitchFamily="18" charset="-78"/>
              </a:rPr>
              <a:t>leaves and stem of</a:t>
            </a:r>
            <a:r>
              <a:rPr lang="en-US" sz="2100" b="1" i="1" dirty="0" smtClean="0">
                <a:latin typeface="Andalus" pitchFamily="18" charset="-78"/>
                <a:cs typeface="Andalus" pitchFamily="18" charset="-78"/>
              </a:rPr>
              <a:t> L. </a:t>
            </a:r>
            <a:r>
              <a:rPr lang="en-US" sz="2100" b="1" i="1" dirty="0" err="1" smtClean="0">
                <a:latin typeface="Andalus" pitchFamily="18" charset="-78"/>
                <a:cs typeface="Andalus" pitchFamily="18" charset="-78"/>
              </a:rPr>
              <a:t>angustifolia</a:t>
            </a:r>
            <a:r>
              <a:rPr lang="en-US" sz="2100" b="1" i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2100" dirty="0" smtClean="0">
                <a:latin typeface="Andalus" pitchFamily="18" charset="-78"/>
                <a:cs typeface="Andalus" pitchFamily="18" charset="-78"/>
              </a:rPr>
              <a:t>were determined by Gas Chromatography.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Ø"/>
            </a:pPr>
            <a:endParaRPr lang="en-US" sz="2100" dirty="0" smtClean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100" dirty="0" smtClean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100" b="1" i="1" dirty="0" smtClean="0">
                <a:latin typeface="Andalus" pitchFamily="18" charset="-78"/>
                <a:cs typeface="Andalus" pitchFamily="18" charset="-78"/>
              </a:rPr>
              <a:t>in vitro</a:t>
            </a:r>
            <a:r>
              <a:rPr lang="en-US" sz="2100" dirty="0" smtClean="0">
                <a:latin typeface="Andalus" pitchFamily="18" charset="-78"/>
                <a:cs typeface="Andalus" pitchFamily="18" charset="-78"/>
              </a:rPr>
              <a:t> apical buds were used for synthetic seed production using Sodium  alginate and Calcium chloride as matrix and </a:t>
            </a:r>
            <a:r>
              <a:rPr lang="en-US" sz="2100" dirty="0" err="1" smtClean="0">
                <a:latin typeface="Andalus" pitchFamily="18" charset="-78"/>
                <a:cs typeface="Andalus" pitchFamily="18" charset="-78"/>
              </a:rPr>
              <a:t>complexing</a:t>
            </a:r>
            <a:r>
              <a:rPr lang="en-US" sz="2100" dirty="0" smtClean="0">
                <a:latin typeface="Andalus" pitchFamily="18" charset="-78"/>
                <a:cs typeface="Andalus" pitchFamily="18" charset="-78"/>
              </a:rPr>
              <a:t> agent for encapsulation of apical buds of</a:t>
            </a:r>
            <a:r>
              <a:rPr lang="en-US" sz="2100" b="1" i="1" dirty="0" smtClean="0">
                <a:latin typeface="Andalus" pitchFamily="18" charset="-78"/>
                <a:cs typeface="Andalus" pitchFamily="18" charset="-78"/>
              </a:rPr>
              <a:t> L. </a:t>
            </a:r>
            <a:r>
              <a:rPr lang="en-US" sz="2100" b="1" i="1" dirty="0" err="1" smtClean="0">
                <a:latin typeface="Andalus" pitchFamily="18" charset="-78"/>
                <a:cs typeface="Andalus" pitchFamily="18" charset="-78"/>
              </a:rPr>
              <a:t>angustifolia</a:t>
            </a:r>
            <a:r>
              <a:rPr lang="en-US" sz="2100" b="1" i="1" dirty="0" smtClean="0">
                <a:latin typeface="Andalus" pitchFamily="18" charset="-78"/>
                <a:cs typeface="Andalus" pitchFamily="18" charset="-78"/>
              </a:rPr>
              <a:t> 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-171400"/>
            <a:ext cx="3772272" cy="1130384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1"/>
                </a:solidFill>
                <a:latin typeface="Algerian" pitchFamily="82" charset="0"/>
              </a:rPr>
              <a:t>RESULTS</a:t>
            </a:r>
            <a:endParaRPr lang="en-IN" sz="3600" dirty="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635896" y="764704"/>
            <a:ext cx="4267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>
                <a:latin typeface="Andalus" pitchFamily="18" charset="-78"/>
                <a:cs typeface="Andalus" pitchFamily="18" charset="-78"/>
              </a:rPr>
              <a:t>The </a:t>
            </a:r>
            <a:r>
              <a:rPr lang="en-US" b="1" i="1" dirty="0">
                <a:latin typeface="Andalus" pitchFamily="18" charset="-78"/>
                <a:cs typeface="Andalus" pitchFamily="18" charset="-78"/>
              </a:rPr>
              <a:t>in vitro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apical bud </a:t>
            </a:r>
            <a:r>
              <a:rPr lang="en-US" dirty="0" err="1">
                <a:latin typeface="Andalus" pitchFamily="18" charset="-78"/>
                <a:cs typeface="Andalus" pitchFamily="18" charset="-78"/>
              </a:rPr>
              <a:t>explant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were inoculated on MS Basal Medium (Fig.1)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endParaRPr lang="en-US" dirty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>
                <a:latin typeface="Andalus" pitchFamily="18" charset="-78"/>
                <a:cs typeface="Andalus" pitchFamily="18" charset="-78"/>
              </a:rPr>
              <a:t>Shoot initiation with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tiny leaf </a:t>
            </a:r>
            <a:r>
              <a:rPr lang="en-US" dirty="0" err="1" smtClean="0">
                <a:latin typeface="Andalus" pitchFamily="18" charset="-78"/>
                <a:cs typeface="Andalus" pitchFamily="18" charset="-78"/>
              </a:rPr>
              <a:t>primordium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(Fig.2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), was observed after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1o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days of culture on all the concentrations of growth regulators studied with varying percentage of response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(55-90%) of response (Table.1,Graph -1).</a:t>
            </a:r>
            <a:endParaRPr lang="en-US" dirty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endParaRPr lang="en-US" dirty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b="1" dirty="0">
                <a:latin typeface="Andalus" pitchFamily="18" charset="-78"/>
                <a:cs typeface="Andalus" pitchFamily="18" charset="-78"/>
              </a:rPr>
              <a:t>The highest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response-90 %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on MSBM+ BAP 8.88µM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+NAA 2.68µM. </a:t>
            </a:r>
            <a:endParaRPr lang="en-US" b="1" dirty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endParaRPr lang="en-US" dirty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>
                <a:latin typeface="Andalus" pitchFamily="18" charset="-78"/>
                <a:cs typeface="Andalus" pitchFamily="18" charset="-78"/>
              </a:rPr>
              <a:t>After 25 days of culture on the same medium shoot with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4-6 leaves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were             noticed (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Fig.3)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.Further elongation and growth of the shoot was observed after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40 days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of culture 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(Fig.4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).</a:t>
            </a:r>
            <a:endParaRPr lang="en-US" dirty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5-6 multiple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shoots were noticed after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50 days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of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culture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(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Fig.5)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</a:pPr>
            <a:endParaRPr lang="en-US" dirty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33400" y="5715000"/>
            <a:ext cx="1828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 smtClean="0">
                <a:latin typeface="Verdana" pitchFamily="34" charset="0"/>
              </a:rPr>
              <a:t>                        </a:t>
            </a:r>
            <a:endParaRPr lang="en-US" dirty="0">
              <a:latin typeface="Verdan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r="4545"/>
          <a:stretch>
            <a:fillRect/>
          </a:stretch>
        </p:blipFill>
        <p:spPr bwMode="auto">
          <a:xfrm>
            <a:off x="179512" y="1124744"/>
            <a:ext cx="1600200" cy="1428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124744"/>
            <a:ext cx="1376219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2780928"/>
            <a:ext cx="1462088" cy="141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852936"/>
            <a:ext cx="1512168" cy="1359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4437112"/>
            <a:ext cx="2057400" cy="219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33400" y="304800"/>
            <a:ext cx="3810000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3600" dirty="0" smtClean="0">
                <a:solidFill>
                  <a:srgbClr val="006600"/>
                </a:solidFill>
                <a:latin typeface="Garamond" pitchFamily="18" charset="0"/>
              </a:rPr>
              <a:t>…</a:t>
            </a:r>
            <a:endParaRPr lang="en-US" sz="3600" dirty="0">
              <a:solidFill>
                <a:srgbClr val="006600"/>
              </a:solidFill>
              <a:latin typeface="Garamond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923928" y="332656"/>
            <a:ext cx="4038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endParaRPr lang="en-US" sz="1900" dirty="0"/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endParaRPr lang="en-US" dirty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>
                <a:latin typeface="Andalus" pitchFamily="18" charset="-78"/>
                <a:cs typeface="Andalus" pitchFamily="18" charset="-78"/>
              </a:rPr>
              <a:t> After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40 days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of subculture clump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10-12 multiple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shoots (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Fig.6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) were observed.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endParaRPr lang="en-US" dirty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>
                <a:latin typeface="Andalus" pitchFamily="18" charset="-78"/>
                <a:cs typeface="Andalus" pitchFamily="18" charset="-78"/>
              </a:rPr>
              <a:t>After 60 days of subculture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10-20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healthy elongated well developed multiple shoots were noticed (</a:t>
            </a:r>
            <a:r>
              <a:rPr lang="en-US" b="1" dirty="0">
                <a:latin typeface="Andalus" pitchFamily="18" charset="-78"/>
                <a:cs typeface="Andalus" pitchFamily="18" charset="-78"/>
              </a:rPr>
              <a:t>Fig.7</a:t>
            </a:r>
            <a:r>
              <a:rPr lang="en-US" sz="1900" b="1" dirty="0">
                <a:latin typeface="Andalus" pitchFamily="18" charset="-78"/>
                <a:cs typeface="Andalus" pitchFamily="18" charset="-78"/>
              </a:rPr>
              <a:t>)</a:t>
            </a:r>
            <a:r>
              <a:rPr lang="en-US" sz="1900" dirty="0">
                <a:latin typeface="Andalus" pitchFamily="18" charset="-78"/>
                <a:cs typeface="Andalus" pitchFamily="18" charset="-78"/>
              </a:rPr>
              <a:t>.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endParaRPr lang="en-US" sz="1900" dirty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sz="1900" dirty="0">
                <a:latin typeface="Andalus" pitchFamily="18" charset="-78"/>
                <a:cs typeface="Andalus" pitchFamily="18" charset="-78"/>
              </a:rPr>
              <a:t>The 60 days old culture when </a:t>
            </a:r>
            <a:r>
              <a:rPr lang="en-US" sz="1900" dirty="0" err="1">
                <a:latin typeface="Andalus" pitchFamily="18" charset="-78"/>
                <a:cs typeface="Andalus" pitchFamily="18" charset="-78"/>
              </a:rPr>
              <a:t>subcultured</a:t>
            </a:r>
            <a:r>
              <a:rPr lang="en-US" sz="1900" dirty="0">
                <a:latin typeface="Andalus" pitchFamily="18" charset="-78"/>
                <a:cs typeface="Andalus" pitchFamily="18" charset="-78"/>
              </a:rPr>
              <a:t> on the same medium, produced more number of shoots </a:t>
            </a:r>
            <a:r>
              <a:rPr lang="en-US" sz="1900" dirty="0" smtClean="0">
                <a:latin typeface="Andalus" pitchFamily="18" charset="-78"/>
                <a:cs typeface="Andalus" pitchFamily="18" charset="-78"/>
              </a:rPr>
              <a:t>.</a:t>
            </a:r>
            <a:endParaRPr lang="en-US" sz="1900" dirty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endParaRPr lang="en-US" sz="1900" dirty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endParaRPr lang="en-US" sz="1900" dirty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sz="1900" dirty="0">
                <a:latin typeface="Andalus" pitchFamily="18" charset="-78"/>
                <a:cs typeface="Andalus" pitchFamily="18" charset="-78"/>
              </a:rPr>
              <a:t>Clump of 20-30 healthy multiple shoots were observed after </a:t>
            </a:r>
            <a:r>
              <a:rPr lang="en-US" sz="1900" dirty="0" smtClean="0">
                <a:latin typeface="Andalus" pitchFamily="18" charset="-78"/>
                <a:cs typeface="Andalus" pitchFamily="18" charset="-78"/>
              </a:rPr>
              <a:t>49 days </a:t>
            </a:r>
            <a:r>
              <a:rPr lang="en-US" sz="1900" dirty="0">
                <a:latin typeface="Andalus" pitchFamily="18" charset="-78"/>
                <a:cs typeface="Andalus" pitchFamily="18" charset="-78"/>
              </a:rPr>
              <a:t>of </a:t>
            </a:r>
            <a:r>
              <a:rPr lang="en-US" sz="1900" dirty="0" smtClean="0">
                <a:latin typeface="Andalus" pitchFamily="18" charset="-78"/>
                <a:cs typeface="Andalus" pitchFamily="18" charset="-78"/>
              </a:rPr>
              <a:t>subculture, </a:t>
            </a:r>
            <a:r>
              <a:rPr lang="en-US" sz="2000" dirty="0" smtClean="0">
                <a:latin typeface="Andalus" pitchFamily="18" charset="-78"/>
                <a:cs typeface="Andalus" pitchFamily="18" charset="-78"/>
              </a:rPr>
              <a:t>4-5 </a:t>
            </a:r>
            <a:r>
              <a:rPr lang="en-US" sz="2000" dirty="0" err="1" smtClean="0">
                <a:latin typeface="Andalus" pitchFamily="18" charset="-78"/>
                <a:cs typeface="Andalus" pitchFamily="18" charset="-78"/>
              </a:rPr>
              <a:t>cms</a:t>
            </a:r>
            <a:r>
              <a:rPr lang="en-US" sz="2000" dirty="0" smtClean="0">
                <a:latin typeface="Andalus" pitchFamily="18" charset="-78"/>
                <a:cs typeface="Andalus" pitchFamily="18" charset="-78"/>
              </a:rPr>
              <a:t> in height </a:t>
            </a:r>
            <a:r>
              <a:rPr lang="en-US" sz="1900" dirty="0" smtClean="0">
                <a:latin typeface="Andalus" pitchFamily="18" charset="-78"/>
                <a:cs typeface="Andalus" pitchFamily="18" charset="-78"/>
              </a:rPr>
              <a:t>(</a:t>
            </a:r>
            <a:r>
              <a:rPr lang="en-US" sz="1900" b="1" dirty="0" smtClean="0">
                <a:latin typeface="Andalus" pitchFamily="18" charset="-78"/>
                <a:cs typeface="Andalus" pitchFamily="18" charset="-78"/>
              </a:rPr>
              <a:t>Fig.8)</a:t>
            </a:r>
            <a:r>
              <a:rPr lang="en-US" sz="1900" dirty="0" smtClean="0">
                <a:latin typeface="Andalus" pitchFamily="18" charset="-78"/>
                <a:cs typeface="Andalus" pitchFamily="18" charset="-78"/>
              </a:rPr>
              <a:t>.</a:t>
            </a:r>
            <a:endParaRPr lang="en-IN" sz="2000" dirty="0" smtClean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endParaRPr lang="en-US" sz="1900" dirty="0" smtClean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endParaRPr lang="en-US" sz="1900" dirty="0" smtClean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endParaRPr lang="en-US" sz="1900" dirty="0" smtClean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endParaRPr lang="en-US" sz="1900" dirty="0" smtClean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endParaRPr lang="en-US" sz="19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762000"/>
            <a:ext cx="2275960" cy="176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636912"/>
            <a:ext cx="2362200" cy="179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495800"/>
            <a:ext cx="2362200" cy="204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7200" y="277813"/>
            <a:ext cx="3657600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en-US" sz="4000" dirty="0">
              <a:solidFill>
                <a:srgbClr val="006600"/>
              </a:solidFill>
              <a:latin typeface="Garamond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419872" y="332656"/>
            <a:ext cx="4536504" cy="608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sz="2000" i="1" dirty="0">
                <a:latin typeface="Andalus" pitchFamily="18" charset="-78"/>
                <a:cs typeface="Andalus" pitchFamily="18" charset="-78"/>
              </a:rPr>
              <a:t>Roots</a:t>
            </a:r>
            <a:r>
              <a:rPr lang="en-US" sz="2000" dirty="0">
                <a:latin typeface="Andalus" pitchFamily="18" charset="-78"/>
                <a:cs typeface="Andalus" pitchFamily="18" charset="-78"/>
              </a:rPr>
              <a:t>….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endParaRPr lang="en-US" sz="2000" dirty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These multiple shoots developed roots on the root initiating media on MSBM fortified with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BAP (8.88µΜ) + NAA (2.68µΜ) + IBA (4.92 µΜ)  (Fig.9).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30-40 multiple shoots with roots were observed after 63 days of culture (Fig.9). 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30-40 multiple shoots with roots were observed after 70 days of culture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(Fig.10). 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endParaRPr lang="en-US" dirty="0" smtClean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en-US" dirty="0" smtClean="0">
                <a:latin typeface="Andalus" pitchFamily="18" charset="-78"/>
                <a:cs typeface="Andalus" pitchFamily="18" charset="-78"/>
              </a:rPr>
              <a:t> Later the cultured plants were subjected to hardening </a:t>
            </a:r>
            <a:r>
              <a:rPr lang="en-US" b="1" dirty="0" smtClean="0">
                <a:latin typeface="Andalus" pitchFamily="18" charset="-78"/>
                <a:cs typeface="Andalus" pitchFamily="18" charset="-78"/>
              </a:rPr>
              <a:t>(Fig.11).</a:t>
            </a:r>
            <a:endParaRPr lang="en-IN" b="1" dirty="0" smtClean="0">
              <a:latin typeface="Andalus" pitchFamily="18" charset="-78"/>
              <a:cs typeface="Andalus" pitchFamily="18" charset="-78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endParaRPr lang="en-US" dirty="0" smtClean="0"/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endParaRPr lang="en-US" dirty="0" smtClean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endParaRPr lang="en-US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endParaRPr lang="en-US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endParaRPr lang="en-US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81000" y="3048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 smtClean="0">
                <a:latin typeface="Verdana" pitchFamily="34" charset="0"/>
              </a:rPr>
              <a:t>        </a:t>
            </a:r>
            <a:endParaRPr lang="en-US" dirty="0">
              <a:latin typeface="Verdana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2057400" cy="2103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F:\Leelavathi GC -MS\leela   phd photos\without nos\Lavender\10x12 04 10-06-2009.jpg"/>
          <p:cNvPicPr>
            <a:picLocks noChangeAspect="1" noChangeArrowheads="1"/>
          </p:cNvPicPr>
          <p:nvPr/>
        </p:nvPicPr>
        <p:blipFill>
          <a:blip r:embed="rId3" cstate="print"/>
          <a:srcRect l="16667" t="60000" r="60667" b="23333"/>
          <a:stretch>
            <a:fillRect/>
          </a:stretch>
        </p:blipFill>
        <p:spPr bwMode="auto">
          <a:xfrm>
            <a:off x="827584" y="2420888"/>
            <a:ext cx="2590800" cy="1949824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466999"/>
            <a:ext cx="2438400" cy="216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915816" y="3933056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en-I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7369454" cy="5979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590342">
            <a:off x="533400" y="-1524000"/>
            <a:ext cx="7172325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50000"/>
              </a:lnSpc>
            </a:pPr>
            <a:endParaRPr lang="en-US" sz="4800">
              <a:solidFill>
                <a:schemeClr val="tx2"/>
              </a:solidFill>
            </a:endParaRPr>
          </a:p>
        </p:txBody>
      </p:sp>
      <p:sp>
        <p:nvSpPr>
          <p:cNvPr id="5" name="Rectangle 96"/>
          <p:cNvSpPr>
            <a:spLocks noChangeArrowheads="1"/>
          </p:cNvSpPr>
          <p:nvPr/>
        </p:nvSpPr>
        <p:spPr bwMode="auto">
          <a:xfrm>
            <a:off x="0" y="45259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4629150" algn="l"/>
                <a:tab pos="5829300" algn="l"/>
              </a:tabLst>
            </a:pPr>
            <a:endParaRPr lang="en-US"/>
          </a:p>
        </p:txBody>
      </p:sp>
      <p:sp>
        <p:nvSpPr>
          <p:cNvPr id="6" name="Rectangle 139"/>
          <p:cNvSpPr>
            <a:spLocks noChangeArrowheads="1"/>
          </p:cNvSpPr>
          <p:nvPr/>
        </p:nvSpPr>
        <p:spPr bwMode="auto">
          <a:xfrm>
            <a:off x="457200" y="5181600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tabLst>
                <a:tab pos="5829300" algn="l"/>
              </a:tabLst>
            </a:pPr>
            <a:r>
              <a:rPr lang="en-US" sz="1000" b="1"/>
              <a:t/>
            </a:r>
            <a:br>
              <a:rPr lang="en-US" sz="1000" b="1"/>
            </a:br>
            <a:r>
              <a:rPr lang="en-US" sz="1000" b="1"/>
              <a:t/>
            </a:r>
            <a:br>
              <a:rPr lang="en-US" sz="1000" b="1"/>
            </a:br>
            <a:r>
              <a:rPr lang="en-US" sz="1000" b="1"/>
              <a:t/>
            </a:r>
            <a:br>
              <a:rPr lang="en-US" sz="1000" b="1"/>
            </a:br>
            <a:r>
              <a:rPr lang="en-US" sz="1000" b="1"/>
              <a:t/>
            </a:r>
            <a:br>
              <a:rPr lang="en-US" sz="1000" b="1"/>
            </a:br>
            <a:r>
              <a:rPr lang="en-US" sz="1000" b="1"/>
              <a:t/>
            </a:r>
            <a:br>
              <a:rPr lang="en-US" sz="1000" b="1"/>
            </a:br>
            <a:r>
              <a:rPr lang="en-US" sz="1000" b="1"/>
              <a:t/>
            </a:r>
            <a:br>
              <a:rPr lang="en-US" sz="1000" b="1"/>
            </a:br>
            <a:r>
              <a:rPr lang="en-US" sz="1000" b="1"/>
              <a:t/>
            </a:r>
            <a:br>
              <a:rPr lang="en-US" sz="1000" b="1"/>
            </a:br>
            <a:r>
              <a:rPr lang="en-US" sz="1000" b="1"/>
              <a:t/>
            </a:r>
            <a:br>
              <a:rPr lang="en-US" sz="1000" b="1"/>
            </a:br>
            <a:r>
              <a:rPr lang="en-US" sz="1000" b="1"/>
              <a:t/>
            </a:r>
            <a:br>
              <a:rPr lang="en-US" sz="1000" b="1"/>
            </a:br>
            <a:r>
              <a:rPr lang="en-US" sz="1000" b="1"/>
              <a:t/>
            </a:r>
            <a:br>
              <a:rPr lang="en-US" sz="1000" b="1"/>
            </a:br>
            <a:r>
              <a:rPr lang="en-US" sz="1000" b="1"/>
              <a:t/>
            </a:r>
            <a:br>
              <a:rPr lang="en-US" sz="1000" b="1"/>
            </a:br>
            <a:endParaRPr lang="en-US" sz="1000"/>
          </a:p>
        </p:txBody>
      </p:sp>
      <p:sp>
        <p:nvSpPr>
          <p:cNvPr id="7" name="Rectangle 160"/>
          <p:cNvSpPr>
            <a:spLocks noChangeArrowheads="1"/>
          </p:cNvSpPr>
          <p:nvPr/>
        </p:nvSpPr>
        <p:spPr bwMode="auto">
          <a:xfrm flipV="1">
            <a:off x="9372600" y="34163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endParaRPr lang="en-US"/>
          </a:p>
        </p:txBody>
      </p:sp>
      <p:sp>
        <p:nvSpPr>
          <p:cNvPr id="8" name="Rectangle 161"/>
          <p:cNvSpPr>
            <a:spLocks noChangeArrowheads="1"/>
          </p:cNvSpPr>
          <p:nvPr/>
        </p:nvSpPr>
        <p:spPr bwMode="auto">
          <a:xfrm rot="10784945" flipV="1">
            <a:off x="459118" y="244947"/>
            <a:ext cx="74676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cs typeface="Times New Roman" pitchFamily="18" charset="0"/>
              </a:rPr>
              <a:t>TABLE 1 </a:t>
            </a:r>
            <a:r>
              <a:rPr lang="en-US" sz="1200" b="1" dirty="0"/>
              <a:t>Effect of different concentrations of growth regulators for  initiation  and multiplication of shoots from</a:t>
            </a:r>
            <a:r>
              <a:rPr lang="en-US" sz="1200" b="1" i="1" dirty="0"/>
              <a:t> in vitro</a:t>
            </a:r>
            <a:r>
              <a:rPr lang="en-US" sz="1200" b="1" dirty="0"/>
              <a:t> apical bud    </a:t>
            </a:r>
            <a:r>
              <a:rPr lang="en-US" sz="1200" b="1" dirty="0" err="1"/>
              <a:t>explant</a:t>
            </a:r>
            <a:r>
              <a:rPr lang="en-US" sz="1200" b="1" dirty="0"/>
              <a:t> of </a:t>
            </a:r>
            <a:r>
              <a:rPr lang="en-US" sz="1200" b="1" i="1" dirty="0" err="1" smtClean="0"/>
              <a:t>Lavandula</a:t>
            </a:r>
            <a:r>
              <a:rPr lang="en-US" sz="1200" b="1" i="1" dirty="0" smtClean="0"/>
              <a:t> </a:t>
            </a:r>
            <a:r>
              <a:rPr lang="en-US" sz="1200" b="1" i="1" dirty="0" err="1" smtClean="0"/>
              <a:t>angustifolia</a:t>
            </a:r>
            <a:endParaRPr lang="en-IN" sz="1200" dirty="0" smtClean="0"/>
          </a:p>
          <a:p>
            <a:endParaRPr lang="en-IN" sz="1000" dirty="0"/>
          </a:p>
          <a:p>
            <a:pPr algn="just"/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79512" y="980728"/>
          <a:ext cx="7696201" cy="3352800"/>
        </p:xfrm>
        <a:graphic>
          <a:graphicData uri="http://schemas.openxmlformats.org/drawingml/2006/table">
            <a:tbl>
              <a:tblPr/>
              <a:tblGrid>
                <a:gridCol w="1128040"/>
                <a:gridCol w="1261430"/>
                <a:gridCol w="1261430"/>
                <a:gridCol w="1113219"/>
                <a:gridCol w="1151095"/>
                <a:gridCol w="1780987"/>
              </a:tblGrid>
              <a:tr h="670560">
                <a:tc>
                  <a:txBody>
                    <a:bodyPr/>
                    <a:lstStyle/>
                    <a:p>
                      <a:pPr marL="57150" marR="114300" indent="-57150" algn="ctr"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Basal     media</a:t>
                      </a:r>
                      <a:endParaRPr lang="en-IN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0020" algn="ctr"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BAP                      (µM)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BAP  (mg/l)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NAA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R="114300" algn="ctr"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(µM)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5730" algn="ctr"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Response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R="114300" algn="ctr"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(%)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400050" algn="ctr"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No. of shoots</a:t>
                      </a:r>
                      <a:endParaRPr lang="en-IN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-697230" algn="ctr">
                        <a:spcAft>
                          <a:spcPts val="0"/>
                        </a:spcAft>
                        <a:tabLst>
                          <a:tab pos="4629150" algn="l"/>
                          <a:tab pos="5829300" algn="l"/>
                        </a:tabLs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/ </a:t>
                      </a:r>
                      <a:r>
                        <a:rPr lang="en-US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explant</a:t>
                      </a:r>
                      <a:endParaRPr lang="en-IN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X </a:t>
                      </a:r>
                      <a:r>
                        <a:rPr lang="en-US" sz="1200" b="1" u="sng" dirty="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    SD</a:t>
                      </a:r>
                      <a:endParaRPr lang="en-IN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520"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4.44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1.0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2.68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18.0  ±  1.41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23520"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6.66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1.5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2.68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85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22.5  ±  2.33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520"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8.88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2.0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2.68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30.2  ±  2.63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520"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11.11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2.5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2.68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80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24.8  ±  2.85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520"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13.32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3.0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2.68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20.5  ±  1.50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040"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Kinetin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1397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(µM)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Kinetin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049655" algn="l"/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      (mg/l)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520"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4.64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1.0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2.68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60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 16.30 ± 1.84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23520"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6.96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1.5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2.68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72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 18.30 ± 1.41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520"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9.28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2.0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2.68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78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 22.30 ± 2.23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520"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11.60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2.5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2.68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62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 18.00 ± 1.62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3520"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13.92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3.0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2.68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55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 16.00 ± 1.94</a:t>
                      </a:r>
                      <a:endParaRPr lang="en-IN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51520" y="5229200"/>
          <a:ext cx="7772400" cy="1219200"/>
        </p:xfrm>
        <a:graphic>
          <a:graphicData uri="http://schemas.openxmlformats.org/drawingml/2006/table">
            <a:tbl>
              <a:tblPr/>
              <a:tblGrid>
                <a:gridCol w="1231331"/>
                <a:gridCol w="763747"/>
                <a:gridCol w="1182960"/>
                <a:gridCol w="1073489"/>
                <a:gridCol w="1288186"/>
                <a:gridCol w="1438390"/>
                <a:gridCol w="794297"/>
              </a:tblGrid>
              <a:tr h="345744"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SV</a:t>
                      </a:r>
                      <a:endParaRPr lang="en-IN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DF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SS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MSS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r>
                        <a:rPr lang="en-US" sz="1200" b="1" baseline="-25000">
                          <a:latin typeface="Times New Roman"/>
                          <a:ea typeface="Times New Roman"/>
                          <a:cs typeface="Times New Roman"/>
                        </a:rPr>
                        <a:t>cal</a:t>
                      </a: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 ratio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r>
                        <a:rPr lang="en-US" sz="1200" b="1" baseline="-25000">
                          <a:latin typeface="Times New Roman"/>
                          <a:ea typeface="Times New Roman"/>
                          <a:cs typeface="Times New Roman"/>
                        </a:rPr>
                        <a:t>tab</a:t>
                      </a: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value**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CD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152"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Treatment</a:t>
                      </a:r>
                      <a:endParaRPr lang="en-IN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1746.89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194.09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41.73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2.00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4.28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152"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Errors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418.50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4.65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152"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Total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99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2165.39</a:t>
                      </a: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IN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spcAft>
                          <a:spcPts val="0"/>
                        </a:spcAft>
                        <a:tabLst>
                          <a:tab pos="5829300" algn="l"/>
                        </a:tabLst>
                      </a:pPr>
                      <a:endParaRPr lang="en-IN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62000" y="4343400"/>
            <a:ext cx="4191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Note:     *   :   Mean of 10 replication</a:t>
            </a:r>
            <a:endParaRPr lang="en-IN" sz="1100" dirty="0" smtClean="0"/>
          </a:p>
          <a:p>
            <a:r>
              <a:rPr lang="en-US" sz="1100" b="1" dirty="0" smtClean="0"/>
              <a:t> </a:t>
            </a:r>
            <a:endParaRPr lang="en-IN" sz="1100" dirty="0" smtClean="0"/>
          </a:p>
          <a:p>
            <a:r>
              <a:rPr lang="en-US" sz="1100" b="1" dirty="0" smtClean="0"/>
              <a:t>            **   :    Significance F Value @ 5%level</a:t>
            </a:r>
            <a:endParaRPr lang="en-IN" sz="1100" dirty="0" smtClean="0"/>
          </a:p>
          <a:p>
            <a:r>
              <a:rPr lang="en-US" sz="1100" b="1" dirty="0" smtClean="0"/>
              <a:t> </a:t>
            </a:r>
            <a:endParaRPr lang="en-IN" sz="1100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93</TotalTime>
  <Words>3391</Words>
  <Application>Microsoft Office PowerPoint</Application>
  <PresentationFormat>On-screen Show (4:3)</PresentationFormat>
  <Paragraphs>697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Opulent</vt:lpstr>
      <vt:lpstr>Slide 1</vt:lpstr>
      <vt:lpstr>INTRODUCTION </vt:lpstr>
      <vt:lpstr>MATERIAL AND METHODS </vt:lpstr>
      <vt:lpstr>Slide 4</vt:lpstr>
      <vt:lpstr>RESULTS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Table 6: Percentage of germination of synthetic seed of L.angustifolia</vt:lpstr>
      <vt:lpstr>Slide 25</vt:lpstr>
      <vt:lpstr>Slide 26</vt:lpstr>
      <vt:lpstr>Slide 27</vt:lpstr>
      <vt:lpstr>REFERENCES</vt:lpstr>
      <vt:lpstr>Cont..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Leelavathi</dc:creator>
  <cp:lastModifiedBy>HP R113TU</cp:lastModifiedBy>
  <cp:revision>4</cp:revision>
  <dcterms:created xsi:type="dcterms:W3CDTF">2015-07-09T19:44:00Z</dcterms:created>
  <dcterms:modified xsi:type="dcterms:W3CDTF">2015-07-13T01:49:21Z</dcterms:modified>
</cp:coreProperties>
</file>