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6" r:id="rId2"/>
    <p:sldId id="287" r:id="rId3"/>
    <p:sldId id="288" r:id="rId4"/>
    <p:sldId id="257" r:id="rId5"/>
    <p:sldId id="279" r:id="rId6"/>
    <p:sldId id="280" r:id="rId7"/>
    <p:sldId id="281" r:id="rId8"/>
    <p:sldId id="259" r:id="rId9"/>
    <p:sldId id="260" r:id="rId10"/>
    <p:sldId id="261" r:id="rId11"/>
    <p:sldId id="262" r:id="rId12"/>
    <p:sldId id="263" r:id="rId13"/>
    <p:sldId id="264" r:id="rId14"/>
    <p:sldId id="276" r:id="rId15"/>
    <p:sldId id="282" r:id="rId16"/>
    <p:sldId id="283" r:id="rId17"/>
    <p:sldId id="284" r:id="rId18"/>
    <p:sldId id="286" r:id="rId19"/>
    <p:sldId id="277" r:id="rId20"/>
    <p:sldId id="269" r:id="rId21"/>
    <p:sldId id="275" r:id="rId22"/>
    <p:sldId id="274" r:id="rId23"/>
    <p:sldId id="272" r:id="rId24"/>
    <p:sldId id="273" r:id="rId25"/>
    <p:sldId id="289" r:id="rId26"/>
    <p:sldId id="290" r:id="rId27"/>
    <p:sldId id="291" r:id="rId28"/>
    <p:sldId id="292" r:id="rId29"/>
    <p:sldId id="294" r:id="rId30"/>
    <p:sldId id="29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layout>
                <c:manualLayout>
                  <c:x val="0.13180752405949256"/>
                  <c:y val="-0.11114566929133858"/>
                </c:manualLayout>
              </c:layout>
              <c:showVal val="1"/>
            </c:dLbl>
            <c:dLbl>
              <c:idx val="1"/>
              <c:layout>
                <c:manualLayout>
                  <c:x val="5.6586395450568684E-2"/>
                  <c:y val="0.12291666666666666"/>
                </c:manualLayout>
              </c:layout>
              <c:showVal val="1"/>
            </c:dLbl>
            <c:txPr>
              <a:bodyPr/>
              <a:lstStyle/>
              <a:p>
                <a:pPr>
                  <a:defRPr sz="40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Sheet1!$A$5:$A$6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Sheet1!$B$5:$B$6</c:f>
              <c:numCache>
                <c:formatCode>General</c:formatCode>
                <c:ptCount val="2"/>
                <c:pt idx="0">
                  <c:v>9</c:v>
                </c:pt>
                <c:pt idx="1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3165376202974663"/>
          <c:y val="0.41628280839895054"/>
          <c:w val="0.26834623797025398"/>
          <c:h val="0.16743438320209994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1753459794798382E-2"/>
          <c:y val="4.0341732283464521E-2"/>
          <c:w val="0.9416743099420265"/>
          <c:h val="0.83459061462505146"/>
        </c:manualLayout>
      </c:layout>
      <c:barChart>
        <c:barDir val="bar"/>
        <c:grouping val="clustered"/>
        <c:ser>
          <c:idx val="0"/>
          <c:order val="0"/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1.5710567311059715E-3"/>
                  <c:y val="-6.1955465728260875E-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1.5710567311059715E-3"/>
                  <c:y val="-9.2933198592391325E-3"/>
                </c:manualLayout>
              </c:layout>
              <c:showVal val="1"/>
            </c:dLbl>
            <c:dLbl>
              <c:idx val="3"/>
              <c:layout>
                <c:manualLayout>
                  <c:x val="4.7131701933179147E-3"/>
                  <c:y val="2.2625940948635759E-3"/>
                </c:manualLayout>
              </c:layout>
              <c:showVal val="1"/>
            </c:dLbl>
            <c:dLbl>
              <c:idx val="4"/>
              <c:layout>
                <c:manualLayout>
                  <c:x val="3.1421134622119451E-3"/>
                  <c:y val="9.2933198592391325E-3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1.692676985910498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Sheet1!$A$149:$A$154</c:f>
              <c:strCache>
                <c:ptCount val="6"/>
                <c:pt idx="0">
                  <c:v>No</c:v>
                </c:pt>
                <c:pt idx="1">
                  <c:v>Gastric</c:v>
                </c:pt>
                <c:pt idx="2">
                  <c:v>DM</c:v>
                </c:pt>
                <c:pt idx="3">
                  <c:v>Impending feeling of rejection</c:v>
                </c:pt>
                <c:pt idx="4">
                  <c:v>Relapse</c:v>
                </c:pt>
                <c:pt idx="5">
                  <c:v>Infection</c:v>
                </c:pt>
              </c:strCache>
            </c:strRef>
          </c:cat>
          <c:val>
            <c:numRef>
              <c:f>Sheet1!$B$149:$B$154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0</c:v>
                </c:pt>
                <c:pt idx="5">
                  <c:v>4</c:v>
                </c:pt>
              </c:numCache>
            </c:numRef>
          </c:val>
        </c:ser>
        <c:axId val="76166656"/>
        <c:axId val="76168192"/>
      </c:barChart>
      <c:catAx>
        <c:axId val="7616665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6168192"/>
        <c:crosses val="autoZero"/>
        <c:auto val="1"/>
        <c:lblAlgn val="ctr"/>
        <c:lblOffset val="100"/>
      </c:catAx>
      <c:valAx>
        <c:axId val="76168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6166656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7156862745098041E-2"/>
                  <c:y val="-0.22480620155038764"/>
                </c:manualLayout>
              </c:layout>
              <c:showVal val="1"/>
            </c:dLbl>
            <c:dLbl>
              <c:idx val="1"/>
              <c:layout>
                <c:manualLayout>
                  <c:x val="2.205882352941179E-2"/>
                  <c:y val="-0.36434108527131781"/>
                </c:manualLayout>
              </c:layout>
              <c:showVal val="1"/>
            </c:dLbl>
            <c:dLbl>
              <c:idx val="2"/>
              <c:layout>
                <c:manualLayout>
                  <c:x val="1.4705882352941176E-2"/>
                  <c:y val="-0.11240310077519385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Sheet1!$A$133:$A$135</c:f>
              <c:strCache>
                <c:ptCount val="3"/>
                <c:pt idx="0">
                  <c:v>Yes unaffordable</c:v>
                </c:pt>
                <c:pt idx="1">
                  <c:v>Yes affordable with difficulty</c:v>
                </c:pt>
                <c:pt idx="2">
                  <c:v>Easily affordable</c:v>
                </c:pt>
              </c:strCache>
            </c:strRef>
          </c:cat>
          <c:val>
            <c:numRef>
              <c:f>Sheet1!$B$133:$B$135</c:f>
              <c:numCache>
                <c:formatCode>General</c:formatCode>
                <c:ptCount val="3"/>
                <c:pt idx="0">
                  <c:v>3</c:v>
                </c:pt>
                <c:pt idx="1">
                  <c:v>7</c:v>
                </c:pt>
                <c:pt idx="2">
                  <c:v>0</c:v>
                </c:pt>
              </c:numCache>
            </c:numRef>
          </c:val>
        </c:ser>
        <c:shape val="box"/>
        <c:axId val="76196864"/>
        <c:axId val="76284672"/>
        <c:axId val="0"/>
      </c:bar3DChart>
      <c:catAx>
        <c:axId val="7619686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76284672"/>
        <c:crosses val="autoZero"/>
        <c:auto val="1"/>
        <c:lblAlgn val="ctr"/>
        <c:lblOffset val="100"/>
      </c:catAx>
      <c:valAx>
        <c:axId val="7628467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6196864"/>
        <c:crosses val="autoZero"/>
        <c:crossBetween val="between"/>
      </c:valAx>
    </c:plotArea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6877637130801686E-2"/>
                  <c:y val="-0.10169536011388411"/>
                </c:manualLayout>
              </c:layout>
              <c:showVal val="1"/>
            </c:dLbl>
            <c:dLbl>
              <c:idx val="1"/>
              <c:layout>
                <c:manualLayout>
                  <c:x val="1.2658227848101266E-2"/>
                  <c:y val="-0.17231638418079115"/>
                </c:manualLayout>
              </c:layout>
              <c:showVal val="1"/>
            </c:dLbl>
            <c:dLbl>
              <c:idx val="2"/>
              <c:layout>
                <c:manualLayout>
                  <c:x val="8.4388185654008432E-3"/>
                  <c:y val="-0.33738400284710213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Val val="1"/>
          </c:dLbls>
          <c:cat>
            <c:strRef>
              <c:f>Sheet1!$A$94:$A$96</c:f>
              <c:strCache>
                <c:ptCount val="3"/>
                <c:pt idx="0">
                  <c:v>CKD is inevitable in all HIV patients</c:v>
                </c:pt>
                <c:pt idx="1">
                  <c:v>Low viral load is effective in  preventing CKD</c:v>
                </c:pt>
                <c:pt idx="2">
                  <c:v>HAART Compliance is effective in preventing CKD</c:v>
                </c:pt>
              </c:strCache>
            </c:strRef>
          </c:cat>
          <c:val>
            <c:numRef>
              <c:f>Sheet1!$B$94:$B$96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9</c:v>
                </c:pt>
              </c:numCache>
            </c:numRef>
          </c:val>
        </c:ser>
        <c:shape val="cylinder"/>
        <c:axId val="76337920"/>
        <c:axId val="76339456"/>
        <c:axId val="0"/>
      </c:bar3DChart>
      <c:catAx>
        <c:axId val="763379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 u="none"/>
            </a:pPr>
            <a:endParaRPr lang="en-US"/>
          </a:p>
        </c:txPr>
        <c:crossAx val="76339456"/>
        <c:crosses val="autoZero"/>
        <c:auto val="1"/>
        <c:lblAlgn val="ctr"/>
        <c:lblOffset val="100"/>
      </c:catAx>
      <c:valAx>
        <c:axId val="763394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337920"/>
        <c:crosses val="autoZero"/>
        <c:crossBetween val="between"/>
      </c:valAx>
    </c:plotArea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2510329116163848"/>
          <c:y val="0.17371959755030644"/>
          <c:w val="0.42302795717951025"/>
          <c:h val="0.62749146981627302"/>
        </c:manualLayout>
      </c:layout>
      <c:doughnutChart>
        <c:varyColors val="1"/>
        <c:ser>
          <c:idx val="0"/>
          <c:order val="0"/>
          <c:explosion val="25"/>
          <c:dPt>
            <c:idx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.15555555555555556"/>
                  <c:y val="3.6231884057971037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9.3333333333333365E-2"/>
                  <c:y val="-3.623188405797105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Sheet1!$A$111:$A$112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Sheet1!$B$111:$B$112</c:f>
              <c:numCache>
                <c:formatCode>General</c:formatCode>
                <c:ptCount val="2"/>
                <c:pt idx="0">
                  <c:v>9</c:v>
                </c:pt>
                <c:pt idx="1">
                  <c:v>1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  <c:dispBlanksAs val="zero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/>
            </a:pPr>
            <a:r>
              <a:rPr lang="en-US" sz="3200" b="1" i="0" u="none" strike="noStrike" baseline="0" dirty="0" smtClean="0">
                <a:effectLst/>
              </a:rPr>
              <a:t>Factor limiting renal transplant in CKD stage-V</a:t>
            </a:r>
            <a:endParaRPr lang="en-US" sz="3200" dirty="0"/>
          </a:p>
        </c:rich>
      </c:tx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5.5555555555555518E-2"/>
                  <c:y val="-0.16025641025641035"/>
                </c:manualLayout>
              </c:layout>
              <c:showVal val="1"/>
            </c:dLbl>
            <c:dLbl>
              <c:idx val="1"/>
              <c:layout>
                <c:manualLayout>
                  <c:x val="-6.327160493827165E-2"/>
                  <c:y val="-0.14102564102564102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en-US"/>
              </a:p>
            </c:txPr>
            <c:showVal val="1"/>
          </c:dLbls>
          <c:cat>
            <c:strRef>
              <c:f>Sheet1!$A$115:$A$116</c:f>
              <c:strCache>
                <c:ptCount val="2"/>
                <c:pt idx="0">
                  <c:v>Unawareness</c:v>
                </c:pt>
                <c:pt idx="1">
                  <c:v>Cost</c:v>
                </c:pt>
              </c:strCache>
            </c:strRef>
          </c:cat>
          <c:val>
            <c:numRef>
              <c:f>Sheet1!$B$115:$B$116</c:f>
              <c:numCache>
                <c:formatCode>0%</c:formatCode>
                <c:ptCount val="2"/>
                <c:pt idx="0">
                  <c:v>0.7000000000000004</c:v>
                </c:pt>
                <c:pt idx="1">
                  <c:v>0.7000000000000004</c:v>
                </c:pt>
              </c:numCache>
            </c:numRef>
          </c:val>
        </c:ser>
        <c:gapWidth val="55"/>
        <c:gapDepth val="55"/>
        <c:shape val="pyramid"/>
        <c:axId val="78766848"/>
        <c:axId val="78768384"/>
        <c:axId val="0"/>
      </c:bar3DChart>
      <c:catAx>
        <c:axId val="787668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8768384"/>
        <c:crosses val="autoZero"/>
        <c:auto val="1"/>
        <c:lblAlgn val="ctr"/>
        <c:lblOffset val="100"/>
      </c:catAx>
      <c:valAx>
        <c:axId val="78768384"/>
        <c:scaling>
          <c:orientation val="minMax"/>
        </c:scaling>
        <c:axPos val="l"/>
        <c:numFmt formatCode="0%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766848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0.3027369351108341"/>
                  <c:y val="-4.7619047619047623E-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100%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2"/>
                  <c:y val="-9.5238095238095247E-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60%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0.19298245614035098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50%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0.2280701754385964"/>
                  <c:y val="-9.5238095238095247E-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70%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Sheet1!$A$119:$A$122</c:f>
              <c:strCache>
                <c:ptCount val="4"/>
                <c:pt idx="0">
                  <c:v>Counseling in HD unit</c:v>
                </c:pt>
                <c:pt idx="1">
                  <c:v>Lectures</c:v>
                </c:pt>
                <c:pt idx="2">
                  <c:v>Newspaper</c:v>
                </c:pt>
                <c:pt idx="3">
                  <c:v>Doctors counseling about renal transplant in HIV</c:v>
                </c:pt>
              </c:strCache>
            </c:strRef>
          </c:cat>
          <c:val>
            <c:numRef>
              <c:f>Sheet1!$B$119:$B$122</c:f>
              <c:numCache>
                <c:formatCode>0%</c:formatCode>
                <c:ptCount val="4"/>
                <c:pt idx="0">
                  <c:v>1</c:v>
                </c:pt>
                <c:pt idx="1">
                  <c:v>0.60000000000000042</c:v>
                </c:pt>
                <c:pt idx="2">
                  <c:v>0.5</c:v>
                </c:pt>
                <c:pt idx="3">
                  <c:v>0.7000000000000004</c:v>
                </c:pt>
              </c:numCache>
            </c:numRef>
          </c:val>
        </c:ser>
        <c:shape val="cylinder"/>
        <c:axId val="78781056"/>
        <c:axId val="78819712"/>
        <c:axId val="0"/>
      </c:bar3DChart>
      <c:catAx>
        <c:axId val="7878105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819712"/>
        <c:crosses val="autoZero"/>
        <c:auto val="1"/>
        <c:lblAlgn val="ctr"/>
        <c:lblOffset val="100"/>
      </c:catAx>
      <c:valAx>
        <c:axId val="78819712"/>
        <c:scaling>
          <c:orientation val="minMax"/>
        </c:scaling>
        <c:axPos val="b"/>
        <c:numFmt formatCode="0%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8781056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5775590551181132E-2"/>
          <c:y val="4.3291601049868809E-2"/>
          <c:w val="0.88612917135358116"/>
          <c:h val="0.7381779527559057"/>
        </c:manualLayout>
      </c:layout>
      <c:barChart>
        <c:barDir val="col"/>
        <c:grouping val="stacked"/>
        <c:ser>
          <c:idx val="0"/>
          <c:order val="0"/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0"/>
                  <c:y val="-0.12604938271604949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2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7.1428571428571452E-3"/>
                  <c:y val="-0.38553392631476641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/>
                      <a:t>8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9.5238095238095247E-3"/>
                  <c:y val="-3.9382716049382718E-2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0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4000"/>
                </a:pPr>
                <a:endParaRPr lang="en-US"/>
              </a:p>
            </c:txPr>
            <c:showVal val="1"/>
          </c:dLbls>
          <c:cat>
            <c:strRef>
              <c:f>Sheet1!$A$25:$A$27</c:f>
              <c:strCache>
                <c:ptCount val="3"/>
                <c:pt idx="0">
                  <c:v>Better</c:v>
                </c:pt>
                <c:pt idx="1">
                  <c:v>Much better</c:v>
                </c:pt>
                <c:pt idx="2">
                  <c:v>Worse</c:v>
                </c:pt>
              </c:strCache>
            </c:strRef>
          </c:cat>
          <c:val>
            <c:numRef>
              <c:f>Sheet1!$B$25:$B$27</c:f>
              <c:numCache>
                <c:formatCode>General</c:formatCode>
                <c:ptCount val="3"/>
                <c:pt idx="0">
                  <c:v>2</c:v>
                </c:pt>
                <c:pt idx="1">
                  <c:v>8</c:v>
                </c:pt>
                <c:pt idx="2">
                  <c:v>0</c:v>
                </c:pt>
              </c:numCache>
            </c:numRef>
          </c:val>
        </c:ser>
        <c:overlap val="100"/>
        <c:axId val="101368576"/>
        <c:axId val="101370112"/>
      </c:barChart>
      <c:catAx>
        <c:axId val="101368576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101370112"/>
        <c:crosses val="autoZero"/>
        <c:auto val="1"/>
        <c:lblAlgn val="ctr"/>
        <c:lblOffset val="100"/>
      </c:catAx>
      <c:valAx>
        <c:axId val="10137011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1368576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explosion val="25"/>
          <c:dPt>
            <c:idx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0.19246031746031755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Sheet1!$A$47:$A$48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Sheet1!$B$47:$B$48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3.8580246913580245E-2"/>
                  <c:y val="-0.12346543707935749"/>
                </c:manualLayout>
              </c:layout>
              <c:showVal val="1"/>
            </c:dLbl>
            <c:dLbl>
              <c:idx val="1"/>
              <c:layout>
                <c:manualLayout>
                  <c:x val="5.401234567901237E-2"/>
                  <c:y val="-0.2553489721413984"/>
                </c:manualLayout>
              </c:layout>
              <c:showVal val="1"/>
            </c:dLbl>
            <c:dLbl>
              <c:idx val="2"/>
              <c:layout>
                <c:manualLayout>
                  <c:x val="4.0123456790123475E-2"/>
                  <c:y val="-0.24693087415871495"/>
                </c:manualLayout>
              </c:layout>
              <c:showVal val="1"/>
            </c:dLbl>
            <c:txPr>
              <a:bodyPr/>
              <a:lstStyle/>
              <a:p>
                <a:pPr>
                  <a:defRPr sz="3600"/>
                </a:pPr>
                <a:endParaRPr lang="en-US"/>
              </a:p>
            </c:txPr>
            <c:showVal val="1"/>
          </c:dLbls>
          <c:cat>
            <c:strRef>
              <c:f>Sheet1!$A$68:$A$70</c:f>
              <c:strCache>
                <c:ptCount val="3"/>
                <c:pt idx="0">
                  <c:v>Same as Pre-Tx</c:v>
                </c:pt>
                <c:pt idx="1">
                  <c:v>Better than before</c:v>
                </c:pt>
                <c:pt idx="2">
                  <c:v>Same as with non HIV persons</c:v>
                </c:pt>
              </c:strCache>
            </c:strRef>
          </c:cat>
          <c:val>
            <c:numRef>
              <c:f>Sheet1!$B$68:$B$70</c:f>
              <c:numCache>
                <c:formatCode>General</c:formatCode>
                <c:ptCount val="3"/>
                <c:pt idx="0">
                  <c:v>1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shape val="cone"/>
        <c:axId val="73531392"/>
        <c:axId val="73532928"/>
        <c:axId val="0"/>
      </c:bar3DChart>
      <c:catAx>
        <c:axId val="7353139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3532928"/>
        <c:crosses val="autoZero"/>
        <c:auto val="1"/>
        <c:lblAlgn val="ctr"/>
        <c:lblOffset val="100"/>
      </c:catAx>
      <c:valAx>
        <c:axId val="735329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3531392"/>
        <c:crosses val="autoZero"/>
        <c:crossBetween val="between"/>
        <c:majorUnit val="1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stacked"/>
        <c:ser>
          <c:idx val="0"/>
          <c:order val="0"/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dLbls>
            <c:dLbl>
              <c:idx val="0"/>
              <c:layout>
                <c:manualLayout>
                  <c:x val="7.3593073593073599E-2"/>
                  <c:y val="-1.0000000000000005E-2"/>
                </c:manualLayout>
              </c:layout>
              <c:showVal val="1"/>
            </c:dLbl>
            <c:dLbl>
              <c:idx val="1"/>
              <c:layout>
                <c:manualLayout>
                  <c:x val="3.0303030303030311E-2"/>
                  <c:y val="3.3333333333332737E-3"/>
                </c:manualLayout>
              </c:layout>
              <c:showVal val="1"/>
            </c:dLbl>
            <c:dLbl>
              <c:idx val="2"/>
              <c:layout>
                <c:manualLayout>
                  <c:x val="0.26839826839826858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0.2251082251082252"/>
                  <c:y val="-3.3333333333333422E-3"/>
                </c:manualLayout>
              </c:layout>
              <c:showVal val="1"/>
            </c:dLbl>
            <c:txPr>
              <a:bodyPr/>
              <a:lstStyle/>
              <a:p>
                <a:pPr>
                  <a:defRPr sz="3200"/>
                </a:pPr>
                <a:endParaRPr lang="en-US"/>
              </a:p>
            </c:txPr>
            <c:showVal val="1"/>
          </c:dLbls>
          <c:cat>
            <c:strRef>
              <c:f>Sheet1!$A$82:$A$85</c:f>
              <c:strCache>
                <c:ptCount val="4"/>
                <c:pt idx="0">
                  <c:v>Not Applicable</c:v>
                </c:pt>
                <c:pt idx="1">
                  <c:v>Worse</c:v>
                </c:pt>
                <c:pt idx="2">
                  <c:v>Same</c:v>
                </c:pt>
                <c:pt idx="3">
                  <c:v>Better</c:v>
                </c:pt>
              </c:strCache>
            </c:strRef>
          </c:cat>
          <c:val>
            <c:numRef>
              <c:f>Sheet1!$B$82:$B$85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overlap val="100"/>
        <c:axId val="73569408"/>
        <c:axId val="73570944"/>
      </c:barChart>
      <c:catAx>
        <c:axId val="73569408"/>
        <c:scaling>
          <c:orientation val="minMax"/>
        </c:scaling>
        <c:axPos val="l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73570944"/>
        <c:crosses val="autoZero"/>
        <c:auto val="1"/>
        <c:lblAlgn val="ctr"/>
        <c:lblOffset val="100"/>
      </c:catAx>
      <c:valAx>
        <c:axId val="73570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35694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3.5842293906810055E-2"/>
                  <c:y val="-0.27173913043478237"/>
                </c:manualLayout>
              </c:layout>
              <c:showVal val="1"/>
            </c:dLbl>
            <c:dLbl>
              <c:idx val="1"/>
              <c:layout>
                <c:manualLayout>
                  <c:x val="3.0465949820788544E-2"/>
                  <c:y val="-0.25724637681159401"/>
                </c:manualLayout>
              </c:layout>
              <c:showVal val="1"/>
            </c:dLbl>
            <c:dLbl>
              <c:idx val="2"/>
              <c:layout>
                <c:manualLayout>
                  <c:x val="3.4050038100076202E-2"/>
                  <c:y val="-0.18115942028985507"/>
                </c:manualLayout>
              </c:layout>
              <c:showVal val="1"/>
            </c:dLbl>
            <c:dLbl>
              <c:idx val="3"/>
              <c:layout>
                <c:manualLayout>
                  <c:x val="2.6881720430107552E-2"/>
                  <c:y val="-0.12681159420289856"/>
                </c:manualLayout>
              </c:layout>
              <c:showVal val="1"/>
            </c:dLbl>
            <c:dLbl>
              <c:idx val="4"/>
              <c:layout>
                <c:manualLayout>
                  <c:x val="3.2258064516129052E-2"/>
                  <c:y val="-0.10144927536231886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Sheet1!$A$88:$A$92</c:f>
              <c:strCache>
                <c:ptCount val="5"/>
                <c:pt idx="0">
                  <c:v>Yes Marked</c:v>
                </c:pt>
                <c:pt idx="1">
                  <c:v>Yes Minor</c:v>
                </c:pt>
                <c:pt idx="2">
                  <c:v>No difference</c:v>
                </c:pt>
                <c:pt idx="3">
                  <c:v>Worse</c:v>
                </c:pt>
                <c:pt idx="4">
                  <c:v>Not Applicable</c:v>
                </c:pt>
              </c:strCache>
            </c:strRef>
          </c:cat>
          <c:val>
            <c:numRef>
              <c:f>Sheet1!$B$88:$B$92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hape val="cone"/>
        <c:axId val="74943104"/>
        <c:axId val="74957184"/>
        <c:axId val="0"/>
      </c:bar3DChart>
      <c:catAx>
        <c:axId val="7494310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4957184"/>
        <c:crosses val="autoZero"/>
        <c:auto val="1"/>
        <c:lblAlgn val="ctr"/>
        <c:lblOffset val="100"/>
      </c:catAx>
      <c:valAx>
        <c:axId val="749571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943104"/>
        <c:crosses val="autoZero"/>
        <c:crossBetween val="between"/>
        <c:majorUnit val="1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6.4458978917957873E-3"/>
                  <c:y val="1.501337947305358E-3"/>
                </c:manualLayout>
              </c:layout>
              <c:showVal val="1"/>
            </c:dLbl>
            <c:dLbl>
              <c:idx val="1"/>
              <c:layout>
                <c:manualLayout>
                  <c:x val="-9.0702875850196246E-3"/>
                  <c:y val="-5.5904124713348331E-2"/>
                </c:manualLayout>
              </c:layout>
              <c:showVal val="1"/>
            </c:dLbl>
            <c:dLbl>
              <c:idx val="2"/>
              <c:layout>
                <c:manualLayout>
                  <c:x val="-1.5096379081647059E-2"/>
                  <c:y val="7.0844149631802106E-2"/>
                </c:manualLayout>
              </c:layout>
              <c:showVal val="1"/>
            </c:dLbl>
            <c:txPr>
              <a:bodyPr/>
              <a:lstStyle/>
              <a:p>
                <a:pPr>
                  <a:defRPr sz="3600"/>
                </a:pPr>
                <a:endParaRPr lang="en-US"/>
              </a:p>
            </c:txPr>
            <c:showVal val="1"/>
          </c:dLbls>
          <c:cat>
            <c:strRef>
              <c:f>Sheet1!$A$160:$A$162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To some extent</c:v>
                </c:pt>
              </c:strCache>
            </c:strRef>
          </c:cat>
          <c:val>
            <c:numRef>
              <c:f>Sheet1!$B$160:$B$162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firstSliceAng val="0"/>
      </c:pieChart>
    </c:plotArea>
    <c:legend>
      <c:legendPos val="r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3600"/>
                </a:pPr>
                <a:endParaRPr lang="en-US"/>
              </a:p>
            </c:txPr>
            <c:showVal val="1"/>
          </c:dLbls>
          <c:cat>
            <c:strRef>
              <c:f>Sheet1!$A$172:$A$173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Sheet1!$B$172:$B$173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</c:ser>
        <c:shape val="pyramid"/>
        <c:axId val="71965312"/>
        <c:axId val="71979392"/>
        <c:axId val="0"/>
      </c:bar3DChart>
      <c:catAx>
        <c:axId val="71965312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1979392"/>
        <c:crosses val="autoZero"/>
        <c:auto val="1"/>
        <c:lblAlgn val="ctr"/>
        <c:lblOffset val="100"/>
      </c:catAx>
      <c:valAx>
        <c:axId val="719793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1965312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0.36944444444444463"/>
                  <c:y val="-2.3148148148148147E-2"/>
                </c:manualLayout>
              </c:layout>
              <c:showVal val="1"/>
            </c:dLbl>
            <c:dLbl>
              <c:idx val="1"/>
              <c:layout>
                <c:manualLayout>
                  <c:x val="8.3333333333333343E-2"/>
                  <c:y val="-9.2592592592592692E-3"/>
                </c:manualLayout>
              </c:layout>
              <c:showVal val="1"/>
            </c:dLbl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Sheet1!$A$176:$A$177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Sheet1!$B$176:$B$177</c:f>
              <c:numCache>
                <c:formatCode>General</c:formatCode>
                <c:ptCount val="2"/>
                <c:pt idx="0">
                  <c:v>9</c:v>
                </c:pt>
                <c:pt idx="1">
                  <c:v>1</c:v>
                </c:pt>
              </c:numCache>
            </c:numRef>
          </c:val>
        </c:ser>
        <c:shape val="cylinder"/>
        <c:axId val="72008064"/>
        <c:axId val="72009600"/>
        <c:axId val="0"/>
      </c:bar3DChart>
      <c:catAx>
        <c:axId val="7200806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009600"/>
        <c:crosses val="autoZero"/>
        <c:auto val="1"/>
        <c:lblAlgn val="ctr"/>
        <c:lblOffset val="100"/>
      </c:catAx>
      <c:valAx>
        <c:axId val="720096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008064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63A54-CAA0-433C-924C-F49094CC5B5C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07F21-CDEC-4F95-86EE-BC7499A57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07F21-CDEC-4F95-86EE-BC7499A57C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07F21-CDEC-4F95-86EE-BC7499A57C6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640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49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29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851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027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755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287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167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629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875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86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743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Impact of Renal Transplantation on Psychosocial Status of HIV Positive Patients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95600"/>
            <a:ext cx="8153400" cy="3962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en-US" sz="4400" b="1" u="sng" dirty="0" smtClean="0">
                <a:solidFill>
                  <a:schemeClr val="tx1"/>
                </a:solidFill>
              </a:rPr>
              <a:t>DR. Prof. D. K.  AGARWAL</a:t>
            </a:r>
          </a:p>
          <a:p>
            <a:pPr>
              <a:spcBef>
                <a:spcPct val="0"/>
              </a:spcBef>
              <a:defRPr/>
            </a:pPr>
            <a:r>
              <a:rPr lang="en-US" sz="4400" b="1" u="sng" dirty="0" smtClean="0">
                <a:solidFill>
                  <a:schemeClr val="tx1"/>
                </a:solidFill>
              </a:rPr>
              <a:t>MD,DM,DNB,MAMS,FICP,FISN</a:t>
            </a:r>
          </a:p>
          <a:p>
            <a:pPr>
              <a:spcBef>
                <a:spcPct val="0"/>
              </a:spcBef>
              <a:defRPr/>
            </a:pPr>
            <a:endParaRPr lang="en-US" b="1" dirty="0" smtClean="0"/>
          </a:p>
          <a:p>
            <a:pPr>
              <a:spcBef>
                <a:spcPct val="0"/>
              </a:spcBef>
              <a:defRPr/>
            </a:pPr>
            <a:r>
              <a:rPr lang="en-US" b="1" dirty="0" smtClean="0"/>
              <a:t>Senior Consultant </a:t>
            </a:r>
            <a:r>
              <a:rPr lang="en-US" b="1" dirty="0" err="1" smtClean="0"/>
              <a:t>Nephrologist</a:t>
            </a:r>
            <a:r>
              <a:rPr lang="en-US" b="1" dirty="0" smtClean="0"/>
              <a:t>,</a:t>
            </a:r>
          </a:p>
          <a:p>
            <a:pPr>
              <a:spcBef>
                <a:spcPct val="0"/>
              </a:spcBef>
              <a:defRPr/>
            </a:pPr>
            <a:r>
              <a:rPr lang="en-US" b="1" dirty="0" smtClean="0"/>
              <a:t>Indraprastha Apollo Hospitals,</a:t>
            </a:r>
          </a:p>
          <a:p>
            <a:pPr>
              <a:spcBef>
                <a:spcPct val="0"/>
              </a:spcBef>
              <a:defRPr/>
            </a:pPr>
            <a:r>
              <a:rPr lang="en-US" b="1" dirty="0" smtClean="0"/>
              <a:t>New Delhi</a:t>
            </a:r>
          </a:p>
          <a:p>
            <a:pPr>
              <a:spcBef>
                <a:spcPct val="0"/>
              </a:spcBef>
              <a:defRPr/>
            </a:pPr>
            <a:r>
              <a:rPr lang="en-US" b="1" dirty="0" smtClean="0"/>
              <a:t>Phone: 	Mobile: +91-98112 00113                           e-mail: 	dmas100@gmail.com	</a:t>
            </a:r>
          </a:p>
          <a:p>
            <a:endParaRPr lang="en-US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0"/>
            <a:ext cx="10572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3934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12052443"/>
              </p:ext>
            </p:extLst>
          </p:nvPr>
        </p:nvGraphicFramePr>
        <p:xfrm>
          <a:off x="2286000" y="1600200"/>
          <a:ext cx="6400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6019800"/>
            <a:ext cx="6781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90% subjects were able to do jobs Post </a:t>
            </a:r>
            <a:r>
              <a:rPr lang="en-US" sz="2400" b="1" dirty="0" smtClean="0">
                <a:solidFill>
                  <a:srgbClr val="FFFF00"/>
                </a:solidFill>
              </a:rPr>
              <a:t>Transplant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Impact on quality of life</a:t>
            </a:r>
          </a:p>
          <a:p>
            <a:pPr lvl="1"/>
            <a:r>
              <a:rPr lang="en-US" dirty="0" smtClean="0"/>
              <a:t>(B) </a:t>
            </a:r>
            <a:r>
              <a:rPr lang="en-US" dirty="0"/>
              <a:t>Ability to do job</a:t>
            </a:r>
          </a:p>
        </p:txBody>
      </p:sp>
    </p:spTree>
    <p:extLst>
      <p:ext uri="{BB962C8B-B14F-4D97-AF65-F5344CB8AC3E}">
        <p14:creationId xmlns="" xmlns:p14="http://schemas.microsoft.com/office/powerpoint/2010/main" val="3280494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315521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0668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Impact on relationship</a:t>
            </a:r>
            <a:endParaRPr lang="en-US" dirty="0" smtClean="0"/>
          </a:p>
          <a:p>
            <a:pPr lvl="1"/>
            <a:r>
              <a:rPr lang="en-US" dirty="0"/>
              <a:t>(A) </a:t>
            </a:r>
            <a:r>
              <a:rPr lang="en-US" dirty="0" smtClean="0"/>
              <a:t>Behavior </a:t>
            </a:r>
            <a:r>
              <a:rPr lang="en-US" dirty="0"/>
              <a:t>of Colleagues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6260068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Overall behavior </a:t>
            </a:r>
            <a:r>
              <a:rPr lang="en-US" sz="2400" b="1" dirty="0" smtClean="0">
                <a:solidFill>
                  <a:srgbClr val="FFFF00"/>
                </a:solidFill>
              </a:rPr>
              <a:t>of colleagues was </a:t>
            </a:r>
            <a:r>
              <a:rPr lang="en-US" sz="2400" b="1" dirty="0">
                <a:solidFill>
                  <a:srgbClr val="FFFF00"/>
                </a:solidFill>
              </a:rPr>
              <a:t>better after renal </a:t>
            </a:r>
            <a:r>
              <a:rPr lang="en-US" sz="2400" b="1" dirty="0" smtClean="0">
                <a:solidFill>
                  <a:srgbClr val="FFFF00"/>
                </a:solidFill>
              </a:rPr>
              <a:t>transplant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8552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87395274"/>
              </p:ext>
            </p:extLst>
          </p:nvPr>
        </p:nvGraphicFramePr>
        <p:xfrm>
          <a:off x="1905000" y="2438400"/>
          <a:ext cx="5867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47800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Impact on relationship</a:t>
            </a:r>
            <a:endParaRPr lang="en-US" dirty="0" smtClean="0"/>
          </a:p>
          <a:p>
            <a:pPr lvl="1"/>
            <a:r>
              <a:rPr lang="en-US" dirty="0" smtClean="0"/>
              <a:t>(B) </a:t>
            </a:r>
            <a:r>
              <a:rPr lang="en-US" dirty="0"/>
              <a:t>Behavior of Spouse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6260068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Overall behavior </a:t>
            </a:r>
            <a:r>
              <a:rPr lang="en-US" sz="2400" b="1" dirty="0" smtClean="0">
                <a:solidFill>
                  <a:srgbClr val="FFFF00"/>
                </a:solidFill>
              </a:rPr>
              <a:t>of spouses </a:t>
            </a:r>
            <a:r>
              <a:rPr lang="en-US" sz="2400" b="1" dirty="0">
                <a:solidFill>
                  <a:srgbClr val="FFFF00"/>
                </a:solidFill>
              </a:rPr>
              <a:t>were better after renal </a:t>
            </a:r>
            <a:r>
              <a:rPr lang="en-US" sz="2400" b="1" dirty="0" smtClean="0">
                <a:solidFill>
                  <a:srgbClr val="FFFF00"/>
                </a:solidFill>
              </a:rPr>
              <a:t>transplant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2881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/>
              <a:t>Impact on relationship</a:t>
            </a:r>
          </a:p>
          <a:p>
            <a:pPr lvl="1"/>
            <a:r>
              <a:rPr lang="en-US" dirty="0" smtClean="0"/>
              <a:t>(C) Sexual </a:t>
            </a:r>
            <a:r>
              <a:rPr lang="en-US" dirty="0"/>
              <a:t>relationship</a:t>
            </a:r>
          </a:p>
          <a:p>
            <a:pPr lvl="1"/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67636331"/>
              </p:ext>
            </p:extLst>
          </p:nvPr>
        </p:nvGraphicFramePr>
        <p:xfrm>
          <a:off x="1219200" y="2057400"/>
          <a:ext cx="7086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5706070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Sexual relationship improved in 7 out of 9 patients (77%) as one patient loses life before </a:t>
            </a:r>
            <a:r>
              <a:rPr lang="en-US" sz="2400" dirty="0" smtClean="0">
                <a:solidFill>
                  <a:srgbClr val="FFFF00"/>
                </a:solidFill>
              </a:rPr>
              <a:t>transplant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0832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43577418"/>
              </p:ext>
            </p:extLst>
          </p:nvPr>
        </p:nvGraphicFramePr>
        <p:xfrm>
          <a:off x="1524000" y="1905000"/>
          <a:ext cx="7086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5879068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70% patients had fear concerning success of renal transplant at time of </a:t>
            </a:r>
            <a:r>
              <a:rPr lang="en-US" sz="2400" b="1" dirty="0" smtClean="0">
                <a:solidFill>
                  <a:srgbClr val="FFFF00"/>
                </a:solidFill>
              </a:rPr>
              <a:t>surgery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Impact </a:t>
            </a:r>
            <a:r>
              <a:rPr lang="en-US" dirty="0"/>
              <a:t>on </a:t>
            </a:r>
            <a:r>
              <a:rPr lang="en-US" dirty="0" smtClean="0"/>
              <a:t>Psychological </a:t>
            </a:r>
            <a:r>
              <a:rPr lang="en-US" dirty="0"/>
              <a:t>status </a:t>
            </a:r>
            <a:endParaRPr lang="en-US" dirty="0" smtClean="0"/>
          </a:p>
          <a:p>
            <a:pPr lvl="1"/>
            <a:r>
              <a:rPr lang="en-US" dirty="0" smtClean="0"/>
              <a:t>(A) </a:t>
            </a:r>
            <a:r>
              <a:rPr lang="en-US" dirty="0"/>
              <a:t>Fear of unsuccessful Transplant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684427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Impact </a:t>
            </a:r>
            <a:r>
              <a:rPr lang="en-US" dirty="0"/>
              <a:t>on </a:t>
            </a:r>
            <a:r>
              <a:rPr lang="en-US" dirty="0" smtClean="0"/>
              <a:t>Psychological </a:t>
            </a:r>
            <a:r>
              <a:rPr lang="en-US" dirty="0"/>
              <a:t>status </a:t>
            </a:r>
            <a:endParaRPr lang="en-US" dirty="0" smtClean="0"/>
          </a:p>
          <a:p>
            <a:pPr lvl="1"/>
            <a:r>
              <a:rPr lang="en-US" dirty="0" smtClean="0"/>
              <a:t>(B) Desire to live</a:t>
            </a:r>
          </a:p>
          <a:p>
            <a:pPr lvl="2"/>
            <a:r>
              <a:rPr lang="en-US" dirty="0" smtClean="0"/>
              <a:t>9 patients (out of 10) had desire for long life</a:t>
            </a:r>
          </a:p>
          <a:p>
            <a:pPr lvl="2"/>
            <a:r>
              <a:rPr lang="en-US" dirty="0" smtClean="0"/>
              <a:t>1 patient (out of 10) did not had desire for long life</a:t>
            </a:r>
            <a:endParaRPr lang="en-US" dirty="0"/>
          </a:p>
          <a:p>
            <a:pPr lvl="1"/>
            <a:r>
              <a:rPr lang="en-US" dirty="0" smtClean="0"/>
              <a:t>(C) Depression</a:t>
            </a:r>
          </a:p>
          <a:p>
            <a:pPr lvl="2"/>
            <a:r>
              <a:rPr lang="en-US" dirty="0" smtClean="0"/>
              <a:t>7 patients (out of 10) did not experienced depression while 1 patient had experienced and other 2 patients had experienced same to some extent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* </a:t>
            </a:r>
            <a:r>
              <a:rPr lang="en-US" b="1" dirty="0">
                <a:solidFill>
                  <a:srgbClr val="FFFF00"/>
                </a:solidFill>
              </a:rPr>
              <a:t>90% patients wanted to live long, 70% did not experience depression at any point of time. </a:t>
            </a:r>
            <a:endParaRPr lang="en-US" dirty="0" smtClean="0">
              <a:solidFill>
                <a:srgbClr val="FFFF00"/>
              </a:solidFill>
            </a:endParaRP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1760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Results	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on </a:t>
            </a:r>
            <a:r>
              <a:rPr lang="en-US" dirty="0"/>
              <a:t>treatment related problems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(A) </a:t>
            </a:r>
            <a:r>
              <a:rPr lang="en-US" dirty="0"/>
              <a:t>Fear of relapse of HIV after Transplant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99494097"/>
              </p:ext>
            </p:extLst>
          </p:nvPr>
        </p:nvGraphicFramePr>
        <p:xfrm>
          <a:off x="1676400" y="2895600"/>
          <a:ext cx="5105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295400" y="5562600"/>
            <a:ext cx="708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dirty="0" smtClean="0">
                <a:solidFill>
                  <a:srgbClr val="FFFF00"/>
                </a:solidFill>
              </a:rPr>
              <a:t>Thus, 60% patients had fear of relapse after transfer,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Actually no patient (0/10) experienced relapse after transplant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7756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Results	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Impact on </a:t>
            </a:r>
            <a:r>
              <a:rPr lang="en-US" dirty="0"/>
              <a:t>treatment related problems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Immunosuppression drugs </a:t>
            </a:r>
            <a:r>
              <a:rPr lang="en-US" dirty="0" smtClean="0"/>
              <a:t>calibration</a:t>
            </a:r>
          </a:p>
          <a:p>
            <a:pPr lvl="2"/>
            <a:r>
              <a:rPr lang="en-US" dirty="0" smtClean="0"/>
              <a:t>Frequently required in 7 (out of 10) patients while</a:t>
            </a:r>
          </a:p>
          <a:p>
            <a:pPr lvl="2"/>
            <a:r>
              <a:rPr lang="en-US" dirty="0" smtClean="0"/>
              <a:t>Remaining 3 patients had not required frequently calibration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Change in HAART Protocol	</a:t>
            </a:r>
            <a:endParaRPr lang="en-US" dirty="0" smtClean="0"/>
          </a:p>
          <a:p>
            <a:pPr lvl="2"/>
            <a:r>
              <a:rPr lang="en-US" dirty="0" smtClean="0"/>
              <a:t>One patient required change in HAART protocol while remaining 9 patients had not required change in HAART protocol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7765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Results	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 smtClean="0"/>
              <a:t>Impact on </a:t>
            </a:r>
            <a:r>
              <a:rPr lang="en-US" dirty="0"/>
              <a:t>treatment related problems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/>
              <a:t>in pill burden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36050973"/>
              </p:ext>
            </p:extLst>
          </p:nvPr>
        </p:nvGraphicFramePr>
        <p:xfrm>
          <a:off x="22098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143000" y="556260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b="1" dirty="0" smtClean="0">
                <a:solidFill>
                  <a:srgbClr val="FFFF00"/>
                </a:solidFill>
              </a:rPr>
              <a:t>90% patients had experienced increase in pill burden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9792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8809699"/>
              </p:ext>
            </p:extLst>
          </p:nvPr>
        </p:nvGraphicFramePr>
        <p:xfrm>
          <a:off x="609600" y="1752600"/>
          <a:ext cx="8083731" cy="4099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57912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* </a:t>
            </a:r>
            <a:r>
              <a:rPr lang="en-US" sz="2400" b="1" dirty="0"/>
              <a:t>50% patients expressed fear of graft rejection and 40% patient had infections.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Complications after transplantation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2575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Introduction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Combined Antiretroviral </a:t>
            </a:r>
            <a:r>
              <a:rPr lang="en-US" dirty="0"/>
              <a:t>T</a:t>
            </a:r>
            <a:r>
              <a:rPr lang="en-US" dirty="0" smtClean="0"/>
              <a:t>herapy (</a:t>
            </a:r>
            <a:r>
              <a:rPr lang="en-US" dirty="0" err="1" smtClean="0"/>
              <a:t>cART</a:t>
            </a:r>
            <a:r>
              <a:rPr lang="en-US" dirty="0"/>
              <a:t>) </a:t>
            </a:r>
            <a:r>
              <a:rPr lang="en-US" dirty="0" smtClean="0"/>
              <a:t>has </a:t>
            </a:r>
            <a:r>
              <a:rPr lang="en-US" dirty="0"/>
              <a:t>transformed human immunodeficiency virus (HIV) </a:t>
            </a:r>
            <a:r>
              <a:rPr lang="en-US" dirty="0" smtClean="0"/>
              <a:t>into </a:t>
            </a:r>
            <a:r>
              <a:rPr lang="en-US" dirty="0"/>
              <a:t>a chronic manageable </a:t>
            </a:r>
            <a:r>
              <a:rPr lang="en-US" dirty="0" smtClean="0"/>
              <a:t>infective </a:t>
            </a:r>
            <a:r>
              <a:rPr lang="en-US" dirty="0"/>
              <a:t>condition since late </a:t>
            </a:r>
            <a:r>
              <a:rPr lang="en-US" dirty="0" smtClean="0"/>
              <a:t>90s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In </a:t>
            </a:r>
            <a:r>
              <a:rPr lang="en-US" dirty="0" smtClean="0"/>
              <a:t>this era, end </a:t>
            </a:r>
            <a:r>
              <a:rPr lang="en-US" dirty="0"/>
              <a:t>stage renal disease (ESRD) </a:t>
            </a:r>
            <a:r>
              <a:rPr lang="en-US" dirty="0" smtClean="0"/>
              <a:t>has become one of </a:t>
            </a:r>
            <a:r>
              <a:rPr lang="en-US" dirty="0"/>
              <a:t>important causes of morbidity and mortality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31477" y="6336268"/>
            <a:ext cx="3260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 Global Infect Dis 2014;6:118-21</a:t>
            </a:r>
          </a:p>
        </p:txBody>
      </p:sp>
    </p:spTree>
    <p:extLst>
      <p:ext uri="{BB962C8B-B14F-4D97-AF65-F5344CB8AC3E}">
        <p14:creationId xmlns="" xmlns:p14="http://schemas.microsoft.com/office/powerpoint/2010/main" val="256919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Financial </a:t>
            </a:r>
            <a:r>
              <a:rPr lang="en-US" dirty="0" smtClean="0"/>
              <a:t>Impact</a:t>
            </a:r>
          </a:p>
          <a:p>
            <a:pPr lvl="1"/>
            <a:r>
              <a:rPr lang="en-US" dirty="0" smtClean="0"/>
              <a:t>Cost </a:t>
            </a:r>
            <a:r>
              <a:rPr lang="en-US" dirty="0"/>
              <a:t>factor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07977839"/>
              </p:ext>
            </p:extLst>
          </p:nvPr>
        </p:nvGraphicFramePr>
        <p:xfrm>
          <a:off x="1676400" y="2667000"/>
          <a:ext cx="51816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52400" y="59436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* </a:t>
            </a:r>
            <a:r>
              <a:rPr lang="en-US" sz="2800" b="1" dirty="0">
                <a:solidFill>
                  <a:srgbClr val="FFFF00"/>
                </a:solidFill>
              </a:rPr>
              <a:t>All patients, 100% Considered cost as a major issue.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9846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21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/>
              <a:t>Impact on preventive aspects </a:t>
            </a:r>
            <a:endParaRPr lang="en-US" dirty="0" smtClean="0"/>
          </a:p>
          <a:p>
            <a:pPr lvl="1"/>
            <a:r>
              <a:rPr lang="en-US" dirty="0" smtClean="0"/>
              <a:t>Measure </a:t>
            </a:r>
            <a:r>
              <a:rPr lang="en-US" dirty="0"/>
              <a:t>to prevent CKD in HIV patient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39350557"/>
              </p:ext>
            </p:extLst>
          </p:nvPr>
        </p:nvGraphicFramePr>
        <p:xfrm>
          <a:off x="838200" y="1981200"/>
          <a:ext cx="6019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0" y="3048000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* 90% patient that HAART Compliance is major factor in prevention of CKD in HIV patients.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8859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Results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Impact on outlook towards renal transplant as the modality of renal replacement therapy in HIV patients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88048053"/>
              </p:ext>
            </p:extLst>
          </p:nvPr>
        </p:nvGraphicFramePr>
        <p:xfrm>
          <a:off x="1219200" y="2895600"/>
          <a:ext cx="5715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876800" y="3105835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Renal Transplant is better modality of RRT then MHD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90850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42210324"/>
              </p:ext>
            </p:extLst>
          </p:nvPr>
        </p:nvGraphicFramePr>
        <p:xfrm>
          <a:off x="457200" y="1600200"/>
          <a:ext cx="822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066800" y="5638800"/>
            <a:ext cx="77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70% each thought that high cost and unawareness are limiting factor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81668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Measures to improve awareness for renal transplant in HIV positive patients in CKD </a:t>
            </a:r>
            <a:r>
              <a:rPr lang="en-US" sz="2800" dirty="0" smtClean="0"/>
              <a:t>stage-V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36042062"/>
              </p:ext>
            </p:extLst>
          </p:nvPr>
        </p:nvGraphicFramePr>
        <p:xfrm>
          <a:off x="838200" y="2743200"/>
          <a:ext cx="76962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5629870"/>
            <a:ext cx="739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Counseling of patients at dialysis </a:t>
            </a:r>
            <a:r>
              <a:rPr lang="en-US" b="1" dirty="0" smtClean="0"/>
              <a:t>centers </a:t>
            </a:r>
            <a:r>
              <a:rPr lang="en-US" b="1" dirty="0"/>
              <a:t>(100%) and counseling of treating physician about RRT and renal transplant are best modalities to make transplant </a:t>
            </a:r>
            <a:r>
              <a:rPr lang="en-US" b="1" dirty="0" err="1" smtClean="0"/>
              <a:t>programme</a:t>
            </a:r>
            <a:r>
              <a:rPr lang="en-US" b="1" dirty="0"/>
              <a:t> </a:t>
            </a:r>
            <a:r>
              <a:rPr lang="en-US" b="1" dirty="0" smtClean="0"/>
              <a:t>successful </a:t>
            </a:r>
            <a:r>
              <a:rPr lang="en-US" b="1" dirty="0"/>
              <a:t>to common man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8794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Important results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the patients experienced better quality of life post </a:t>
            </a:r>
            <a:r>
              <a:rPr lang="en-US" dirty="0" smtClean="0"/>
              <a:t>transplant</a:t>
            </a:r>
          </a:p>
          <a:p>
            <a:r>
              <a:rPr lang="en-US" dirty="0"/>
              <a:t>9</a:t>
            </a:r>
            <a:r>
              <a:rPr lang="en-US" dirty="0" smtClean="0"/>
              <a:t> </a:t>
            </a:r>
            <a:r>
              <a:rPr lang="en-US" dirty="0"/>
              <a:t>out of </a:t>
            </a:r>
            <a:r>
              <a:rPr lang="en-US" dirty="0" smtClean="0"/>
              <a:t>10 </a:t>
            </a:r>
            <a:r>
              <a:rPr lang="en-US" dirty="0"/>
              <a:t>were able to do their job </a:t>
            </a:r>
            <a:r>
              <a:rPr lang="en-US" dirty="0" smtClean="0"/>
              <a:t>normally </a:t>
            </a:r>
          </a:p>
          <a:p>
            <a:r>
              <a:rPr lang="en-US" dirty="0" smtClean="0"/>
              <a:t>Overall </a:t>
            </a:r>
            <a:r>
              <a:rPr lang="en-US" dirty="0"/>
              <a:t>behavior of their colleagues and spouse was better after the </a:t>
            </a:r>
            <a:r>
              <a:rPr lang="en-US" dirty="0" smtClean="0"/>
              <a:t>transplant</a:t>
            </a:r>
          </a:p>
          <a:p>
            <a:r>
              <a:rPr lang="en-US" dirty="0" smtClean="0"/>
              <a:t>Sexual </a:t>
            </a:r>
            <a:r>
              <a:rPr lang="en-US" dirty="0"/>
              <a:t>relationship improved dramatically in 7 out of 9 </a:t>
            </a:r>
            <a:r>
              <a:rPr lang="en-US" dirty="0" smtClean="0"/>
              <a:t>patients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5584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Important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Impact of Renal transplant on psychological status was </a:t>
            </a:r>
            <a:r>
              <a:rPr lang="en-US" dirty="0" smtClean="0"/>
              <a:t>positive</a:t>
            </a:r>
          </a:p>
          <a:p>
            <a:endParaRPr lang="en-US" dirty="0"/>
          </a:p>
          <a:p>
            <a:r>
              <a:rPr lang="en-US" dirty="0"/>
              <a:t>However fear concerning the success of the transplant was there in 70% patients at the time of </a:t>
            </a:r>
            <a:r>
              <a:rPr lang="en-US" dirty="0" smtClean="0"/>
              <a:t>surgery</a:t>
            </a:r>
          </a:p>
          <a:p>
            <a:endParaRPr lang="en-US" dirty="0"/>
          </a:p>
          <a:p>
            <a:r>
              <a:rPr lang="en-US" dirty="0" smtClean="0"/>
              <a:t>60</a:t>
            </a:r>
            <a:r>
              <a:rPr lang="en-US" dirty="0"/>
              <a:t>% patients had fear of relapse HIV infection due to immunosuppressive </a:t>
            </a:r>
            <a:r>
              <a:rPr lang="en-US" dirty="0" smtClean="0"/>
              <a:t>drugs</a:t>
            </a:r>
          </a:p>
          <a:p>
            <a:pPr lvl="1"/>
            <a:r>
              <a:rPr lang="en-US" dirty="0" smtClean="0"/>
              <a:t>Although </a:t>
            </a:r>
            <a:r>
              <a:rPr lang="en-US" dirty="0"/>
              <a:t>none had relapse of the infection post </a:t>
            </a:r>
            <a:r>
              <a:rPr lang="en-US" dirty="0" smtClean="0"/>
              <a:t>transplantation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007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Important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By this time most patients understood the disease fairly well and 90% felt that compliance of </a:t>
            </a:r>
            <a:r>
              <a:rPr lang="en-US" dirty="0" err="1" smtClean="0"/>
              <a:t>cART</a:t>
            </a:r>
            <a:r>
              <a:rPr lang="en-US" dirty="0" smtClean="0"/>
              <a:t> </a:t>
            </a:r>
            <a:r>
              <a:rPr lang="en-US" dirty="0"/>
              <a:t>could prevent / delay CKD in HIV </a:t>
            </a:r>
            <a:r>
              <a:rPr lang="en-US" dirty="0" smtClean="0"/>
              <a:t>patients</a:t>
            </a:r>
          </a:p>
          <a:p>
            <a:endParaRPr lang="en-US" dirty="0"/>
          </a:p>
          <a:p>
            <a:r>
              <a:rPr lang="en-US" dirty="0" smtClean="0"/>
              <a:t>90</a:t>
            </a:r>
            <a:r>
              <a:rPr lang="en-US" dirty="0"/>
              <a:t>% patients thought that renal transplant is the best modality of </a:t>
            </a:r>
            <a:r>
              <a:rPr lang="en-US" dirty="0" smtClean="0"/>
              <a:t>RRT</a:t>
            </a:r>
          </a:p>
          <a:p>
            <a:endParaRPr lang="en-US" dirty="0"/>
          </a:p>
          <a:p>
            <a:r>
              <a:rPr lang="en-US" dirty="0" smtClean="0"/>
              <a:t>However </a:t>
            </a:r>
            <a:r>
              <a:rPr lang="en-US" dirty="0"/>
              <a:t>the huge cost involved and lack of awareness were important limiting </a:t>
            </a:r>
            <a:r>
              <a:rPr lang="en-US" dirty="0" smtClean="0"/>
              <a:t>factors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67494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Important 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Counseling </a:t>
            </a:r>
            <a:r>
              <a:rPr lang="en-US" dirty="0"/>
              <a:t>of patients at dialysis </a:t>
            </a:r>
            <a:r>
              <a:rPr lang="en-US" dirty="0" smtClean="0"/>
              <a:t>centers </a:t>
            </a:r>
            <a:r>
              <a:rPr lang="en-US" dirty="0"/>
              <a:t>as well as of physicians treating HIV patients about  Renal Transplantation along with increasing awareness in Public by Newspapers  and Lectures,   were found to be the best way to make transplant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/>
              <a:t>successful to common </a:t>
            </a:r>
            <a:r>
              <a:rPr lang="en-US" dirty="0" smtClean="0"/>
              <a:t>man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42877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Conclusions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Renal transplantation has positive impact on psychosocial assessment in HIV positive patients </a:t>
            </a:r>
          </a:p>
          <a:p>
            <a:endParaRPr lang="en-US" dirty="0"/>
          </a:p>
          <a:p>
            <a:r>
              <a:rPr lang="en-US" dirty="0" smtClean="0"/>
              <a:t>Renal transplantation should be encouraged as treatment option whenever feasible in HIV positive ESRD patients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19425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Nearly 4-7% of HIV positive </a:t>
            </a:r>
            <a:r>
              <a:rPr lang="en-US" dirty="0" smtClean="0"/>
              <a:t>patients demonstrate ESRD</a:t>
            </a:r>
            <a:r>
              <a:rPr lang="en-US" baseline="30000" dirty="0" smtClean="0"/>
              <a:t>1</a:t>
            </a:r>
          </a:p>
          <a:p>
            <a:endParaRPr lang="en-US" dirty="0"/>
          </a:p>
          <a:p>
            <a:r>
              <a:rPr lang="en-US" dirty="0"/>
              <a:t>Patients infected with HIV require RRT once they reach CKD stage V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HIV patient with ESRD on maintenance hemodialysis (HD) has poor CD4 recovery on ART compared with those who received renal </a:t>
            </a:r>
            <a:r>
              <a:rPr lang="en-US" dirty="0" smtClean="0"/>
              <a:t>transplant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" name="Rectangle 3"/>
          <p:cNvSpPr/>
          <p:nvPr/>
        </p:nvSpPr>
        <p:spPr>
          <a:xfrm>
            <a:off x="3733800" y="6172200"/>
            <a:ext cx="5404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1 - AIDS 2003;17:1803-9</a:t>
            </a:r>
          </a:p>
          <a:p>
            <a:r>
              <a:rPr lang="en-US" dirty="0"/>
              <a:t>2 -Am J Transplant 2008;8 </a:t>
            </a:r>
            <a:r>
              <a:rPr lang="en-US" dirty="0" err="1"/>
              <a:t>Suppl</a:t>
            </a:r>
            <a:r>
              <a:rPr lang="en-US" dirty="0"/>
              <a:t> S2:177-336. Abstract 1.</a:t>
            </a:r>
          </a:p>
        </p:txBody>
      </p:sp>
    </p:spTree>
    <p:extLst>
      <p:ext uri="{BB962C8B-B14F-4D97-AF65-F5344CB8AC3E}">
        <p14:creationId xmlns="" xmlns:p14="http://schemas.microsoft.com/office/powerpoint/2010/main" val="41300454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Thank You!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pic2b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685800" y="1524000"/>
            <a:ext cx="7543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1815" y="62340"/>
            <a:ext cx="10572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0941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Introduction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They receive Hemodialysis in isolation with single use dialyzer that adds significant cost to their treatment, increasing their stress substantially</a:t>
            </a:r>
          </a:p>
          <a:p>
            <a:endParaRPr lang="en-US" dirty="0" smtClean="0"/>
          </a:p>
          <a:p>
            <a:r>
              <a:rPr lang="en-US" dirty="0"/>
              <a:t>Various retrospective analyses, case reports and small prospective studies data showed good patient and graft survival in HIV infected renal transplant </a:t>
            </a:r>
            <a:r>
              <a:rPr lang="en-US" dirty="0" smtClean="0"/>
              <a:t>patients</a:t>
            </a:r>
          </a:p>
          <a:p>
            <a:endParaRPr lang="en-US" dirty="0"/>
          </a:p>
          <a:p>
            <a:r>
              <a:rPr lang="en-US" dirty="0" smtClean="0"/>
              <a:t>Now </a:t>
            </a:r>
            <a:r>
              <a:rPr lang="en-US" dirty="0"/>
              <a:t>r</a:t>
            </a:r>
            <a:r>
              <a:rPr lang="en-US" dirty="0" smtClean="0"/>
              <a:t>enal transplants  are successfully being carried out in HIV positive patients, with results at par with those of non HIV patients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31477" y="6336268"/>
            <a:ext cx="3260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 Global Infect Dis 2014;6:118-21</a:t>
            </a:r>
          </a:p>
        </p:txBody>
      </p:sp>
    </p:spTree>
    <p:extLst>
      <p:ext uri="{BB962C8B-B14F-4D97-AF65-F5344CB8AC3E}">
        <p14:creationId xmlns="" xmlns:p14="http://schemas.microsoft.com/office/powerpoint/2010/main" val="1736352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However, impact of renal transplantation on psychosocial status in HIV positive patients is not available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1309027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Aim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To study the </a:t>
            </a:r>
            <a:r>
              <a:rPr lang="en-US" sz="4000" dirty="0"/>
              <a:t>impact of </a:t>
            </a:r>
            <a:r>
              <a:rPr lang="en-US" sz="4000" dirty="0" smtClean="0"/>
              <a:t>renal </a:t>
            </a:r>
            <a:r>
              <a:rPr lang="en-US" sz="4000" dirty="0"/>
              <a:t>transplant on </a:t>
            </a:r>
            <a:r>
              <a:rPr lang="en-US" sz="4000" dirty="0" smtClean="0"/>
              <a:t>psychosocial </a:t>
            </a:r>
            <a:r>
              <a:rPr lang="en-US" sz="4000" dirty="0"/>
              <a:t>status </a:t>
            </a:r>
            <a:r>
              <a:rPr lang="en-US" sz="4000" dirty="0" smtClean="0"/>
              <a:t>in HIV positive patients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328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Materials and methods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HIV </a:t>
            </a:r>
            <a:r>
              <a:rPr lang="en-US" dirty="0"/>
              <a:t>positive patients </a:t>
            </a:r>
            <a:r>
              <a:rPr lang="en-US" dirty="0" smtClean="0"/>
              <a:t>undergone renal </a:t>
            </a:r>
            <a:r>
              <a:rPr lang="en-US" dirty="0"/>
              <a:t>transplants </a:t>
            </a:r>
            <a:r>
              <a:rPr lang="en-US" dirty="0" smtClean="0"/>
              <a:t>at </a:t>
            </a:r>
            <a:r>
              <a:rPr lang="en-US" dirty="0"/>
              <a:t>our </a:t>
            </a:r>
            <a:r>
              <a:rPr lang="en-US" dirty="0" smtClean="0"/>
              <a:t>center were included</a:t>
            </a:r>
          </a:p>
          <a:p>
            <a:endParaRPr lang="en-US" dirty="0"/>
          </a:p>
          <a:p>
            <a:r>
              <a:rPr lang="en-US" dirty="0" smtClean="0"/>
              <a:t>Questionnaire was used to evaluate impact of renal transplantation on their psychosocial status</a:t>
            </a:r>
          </a:p>
          <a:p>
            <a:pPr lvl="1"/>
            <a:r>
              <a:rPr lang="en-US" dirty="0" smtClean="0"/>
              <a:t>Patients had to fill questionnaire</a:t>
            </a:r>
          </a:p>
          <a:p>
            <a:pPr lvl="1"/>
            <a:r>
              <a:rPr lang="en-US" dirty="0" smtClean="0"/>
              <a:t>Impact on quality of life, relationship, psychological status, finances and overall outlook was evaluated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654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Results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 (10) HIV positive patients had received renal transplantation at our center and were included/participated in study	</a:t>
            </a:r>
          </a:p>
          <a:p>
            <a:r>
              <a:rPr lang="en-US" dirty="0" smtClean="0"/>
              <a:t>n 	= 10</a:t>
            </a:r>
          </a:p>
          <a:p>
            <a:r>
              <a:rPr lang="en-US" dirty="0" smtClean="0"/>
              <a:t>Male 	= 9 (90%)</a:t>
            </a:r>
          </a:p>
          <a:p>
            <a:r>
              <a:rPr lang="en-US" dirty="0" smtClean="0"/>
              <a:t>Female   = 1 (10%)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73094285"/>
              </p:ext>
            </p:extLst>
          </p:nvPr>
        </p:nvGraphicFramePr>
        <p:xfrm>
          <a:off x="4114800" y="3352800"/>
          <a:ext cx="4572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458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Results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Impact on quality of life</a:t>
            </a:r>
          </a:p>
          <a:p>
            <a:pPr lvl="1"/>
            <a:r>
              <a:rPr lang="en-US" dirty="0"/>
              <a:t>(A) Change of quality of life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6801740"/>
              </p:ext>
            </p:extLst>
          </p:nvPr>
        </p:nvGraphicFramePr>
        <p:xfrm>
          <a:off x="1981200" y="2209800"/>
          <a:ext cx="5334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477000" y="3276600"/>
            <a:ext cx="2667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All </a:t>
            </a:r>
            <a:r>
              <a:rPr lang="en-US" sz="2800" b="1" i="1" dirty="0" smtClean="0"/>
              <a:t>(n=10) </a:t>
            </a:r>
            <a:r>
              <a:rPr lang="en-US" sz="2800" b="1" dirty="0" smtClean="0">
                <a:solidFill>
                  <a:srgbClr val="FFFF00"/>
                </a:solidFill>
              </a:rPr>
              <a:t>patients </a:t>
            </a:r>
            <a:r>
              <a:rPr lang="en-US" sz="2800" b="1" dirty="0">
                <a:solidFill>
                  <a:srgbClr val="FFFF00"/>
                </a:solidFill>
              </a:rPr>
              <a:t>quality of life became </a:t>
            </a:r>
            <a:r>
              <a:rPr lang="en-US" sz="2800" b="1" dirty="0" smtClean="0">
                <a:solidFill>
                  <a:srgbClr val="FFFF00"/>
                </a:solidFill>
              </a:rPr>
              <a:t>better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56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1037</Words>
  <Application>Microsoft Office PowerPoint</Application>
  <PresentationFormat>On-screen Show (4:3)</PresentationFormat>
  <Paragraphs>148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Impact of Renal Transplantation on Psychosocial Status of HIV Positive Patients</vt:lpstr>
      <vt:lpstr>Introduction</vt:lpstr>
      <vt:lpstr>Introduction</vt:lpstr>
      <vt:lpstr>Introduction</vt:lpstr>
      <vt:lpstr>Introduction</vt:lpstr>
      <vt:lpstr>Aim</vt:lpstr>
      <vt:lpstr>Materials and methods</vt:lpstr>
      <vt:lpstr>Results</vt:lpstr>
      <vt:lpstr>Results</vt:lpstr>
      <vt:lpstr>Results</vt:lpstr>
      <vt:lpstr> Results</vt:lpstr>
      <vt:lpstr>Results</vt:lpstr>
      <vt:lpstr>Results</vt:lpstr>
      <vt:lpstr>Results</vt:lpstr>
      <vt:lpstr>Results</vt:lpstr>
      <vt:lpstr>Results </vt:lpstr>
      <vt:lpstr>Results </vt:lpstr>
      <vt:lpstr>Results </vt:lpstr>
      <vt:lpstr>Results</vt:lpstr>
      <vt:lpstr>Results</vt:lpstr>
      <vt:lpstr>Results</vt:lpstr>
      <vt:lpstr>Results</vt:lpstr>
      <vt:lpstr>Results</vt:lpstr>
      <vt:lpstr>Results</vt:lpstr>
      <vt:lpstr>Important results</vt:lpstr>
      <vt:lpstr>Important results</vt:lpstr>
      <vt:lpstr>Important results</vt:lpstr>
      <vt:lpstr>Important results</vt:lpstr>
      <vt:lpstr>Conclusions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Renal Transplantation on Psychosocial Status of HIV Positive Patients</dc:title>
  <dc:creator>Yashpal Jadeja</dc:creator>
  <cp:lastModifiedBy>sahoo</cp:lastModifiedBy>
  <cp:revision>105</cp:revision>
  <dcterms:created xsi:type="dcterms:W3CDTF">2006-08-16T00:00:00Z</dcterms:created>
  <dcterms:modified xsi:type="dcterms:W3CDTF">2014-10-31T10:18:43Z</dcterms:modified>
</cp:coreProperties>
</file>