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65" r:id="rId3"/>
    <p:sldId id="285" r:id="rId4"/>
    <p:sldId id="287" r:id="rId5"/>
    <p:sldId id="257" r:id="rId6"/>
    <p:sldId id="258" r:id="rId7"/>
    <p:sldId id="266" r:id="rId8"/>
    <p:sldId id="262" r:id="rId9"/>
    <p:sldId id="275" r:id="rId10"/>
    <p:sldId id="276" r:id="rId11"/>
    <p:sldId id="277" r:id="rId12"/>
    <p:sldId id="263" r:id="rId13"/>
    <p:sldId id="264" r:id="rId14"/>
    <p:sldId id="260" r:id="rId15"/>
    <p:sldId id="283" r:id="rId16"/>
    <p:sldId id="261" r:id="rId17"/>
    <p:sldId id="289" r:id="rId18"/>
    <p:sldId id="288" r:id="rId19"/>
    <p:sldId id="267" r:id="rId20"/>
    <p:sldId id="271" r:id="rId21"/>
    <p:sldId id="272"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86906" autoAdjust="0"/>
  </p:normalViewPr>
  <p:slideViewPr>
    <p:cSldViewPr showGuides="1">
      <p:cViewPr varScale="1">
        <p:scale>
          <a:sx n="80" d="100"/>
          <a:sy n="80" d="100"/>
        </p:scale>
        <p:origin x="-16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27D7E-B9EA-418D-91A2-C5F8BF1C95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0761352C-85F9-40E8-AAFE-E0EE5B5453A0}">
      <dgm:prSet phldrT="[Testo]"/>
      <dgm:spPr/>
      <dgm:t>
        <a:bodyPr/>
        <a:lstStyle/>
        <a:p>
          <a:r>
            <a:rPr lang="it-IT" dirty="0" err="1" smtClean="0"/>
            <a:t>Obesity</a:t>
          </a:r>
          <a:r>
            <a:rPr lang="it-IT" dirty="0" smtClean="0"/>
            <a:t> </a:t>
          </a:r>
          <a:r>
            <a:rPr lang="it-IT" dirty="0" err="1" smtClean="0"/>
            <a:t>increased</a:t>
          </a:r>
          <a:r>
            <a:rPr lang="it-IT" dirty="0" smtClean="0"/>
            <a:t> </a:t>
          </a:r>
          <a:r>
            <a:rPr lang="it-IT" dirty="0" err="1" smtClean="0"/>
            <a:t>risk</a:t>
          </a:r>
          <a:r>
            <a:rPr lang="it-IT" dirty="0" smtClean="0"/>
            <a:t> of</a:t>
          </a:r>
          <a:endParaRPr lang="it-IT" dirty="0"/>
        </a:p>
      </dgm:t>
    </dgm:pt>
    <dgm:pt modelId="{95EEE761-385C-44ED-852A-9E30C35709FA}" type="parTrans" cxnId="{261392AD-7C1E-4581-8A8D-CD9DBEDF63E9}">
      <dgm:prSet/>
      <dgm:spPr/>
      <dgm:t>
        <a:bodyPr/>
        <a:lstStyle/>
        <a:p>
          <a:endParaRPr lang="it-IT"/>
        </a:p>
      </dgm:t>
    </dgm:pt>
    <dgm:pt modelId="{2D53319B-B08F-4A32-8655-07DB3862C770}" type="sibTrans" cxnId="{261392AD-7C1E-4581-8A8D-CD9DBEDF63E9}">
      <dgm:prSet/>
      <dgm:spPr/>
      <dgm:t>
        <a:bodyPr/>
        <a:lstStyle/>
        <a:p>
          <a:endParaRPr lang="it-IT"/>
        </a:p>
      </dgm:t>
    </dgm:pt>
    <dgm:pt modelId="{887A1257-1762-4EFD-8A64-CB555D110257}">
      <dgm:prSet phldrT="[Testo]"/>
      <dgm:spPr/>
      <dgm:t>
        <a:bodyPr/>
        <a:lstStyle/>
        <a:p>
          <a:r>
            <a:rPr lang="en-US" smtClean="0"/>
            <a:t>type 2 diabetes</a:t>
          </a:r>
          <a:endParaRPr lang="it-IT" dirty="0"/>
        </a:p>
      </dgm:t>
    </dgm:pt>
    <dgm:pt modelId="{5723BAA8-FC17-4EA6-8FDE-418CA7099E12}" type="parTrans" cxnId="{FC16E7C9-AF82-497E-94E2-E6206F352449}">
      <dgm:prSet/>
      <dgm:spPr/>
      <dgm:t>
        <a:bodyPr/>
        <a:lstStyle/>
        <a:p>
          <a:endParaRPr lang="it-IT"/>
        </a:p>
      </dgm:t>
    </dgm:pt>
    <dgm:pt modelId="{210B65F7-02C0-4872-9992-00FECEE01B2F}" type="sibTrans" cxnId="{FC16E7C9-AF82-497E-94E2-E6206F352449}">
      <dgm:prSet/>
      <dgm:spPr/>
      <dgm:t>
        <a:bodyPr/>
        <a:lstStyle/>
        <a:p>
          <a:endParaRPr lang="it-IT"/>
        </a:p>
      </dgm:t>
    </dgm:pt>
    <dgm:pt modelId="{04F6F04B-03AB-4131-8A19-4620E4BE294A}">
      <dgm:prSet phldrT="[Testo]"/>
      <dgm:spPr/>
      <dgm:t>
        <a:bodyPr/>
        <a:lstStyle/>
        <a:p>
          <a:r>
            <a:rPr lang="en-US" sz="1900" dirty="0" smtClean="0"/>
            <a:t>between 0.7% and 2.8% of a country’s total healthcare expenditures. </a:t>
          </a:r>
          <a:endParaRPr lang="it-IT" sz="1900" i="1" dirty="0"/>
        </a:p>
      </dgm:t>
    </dgm:pt>
    <dgm:pt modelId="{7B07CA05-B581-467D-B0B3-D8F1874DD6F8}" type="parTrans" cxnId="{95C6E2AC-7E58-4AF2-A408-2CAA135CD0A5}">
      <dgm:prSet/>
      <dgm:spPr/>
      <dgm:t>
        <a:bodyPr/>
        <a:lstStyle/>
        <a:p>
          <a:endParaRPr lang="it-IT"/>
        </a:p>
      </dgm:t>
    </dgm:pt>
    <dgm:pt modelId="{8598426A-3DBE-4A2D-B11B-19B00A962F94}" type="sibTrans" cxnId="{95C6E2AC-7E58-4AF2-A408-2CAA135CD0A5}">
      <dgm:prSet/>
      <dgm:spPr/>
      <dgm:t>
        <a:bodyPr/>
        <a:lstStyle/>
        <a:p>
          <a:endParaRPr lang="it-IT"/>
        </a:p>
      </dgm:t>
    </dgm:pt>
    <dgm:pt modelId="{BCC4F8D5-720A-494B-AAE8-1DA658FF8056}">
      <dgm:prSet phldrT="[Testo]"/>
      <dgm:spPr/>
      <dgm:t>
        <a:bodyPr/>
        <a:lstStyle/>
        <a:p>
          <a:r>
            <a:rPr lang="it-IT" sz="1900" b="1" dirty="0" smtClean="0"/>
            <a:t>U.S.</a:t>
          </a:r>
          <a:r>
            <a:rPr lang="it-IT" sz="1900" dirty="0" smtClean="0"/>
            <a:t>: </a:t>
          </a:r>
          <a:r>
            <a:rPr lang="en-US" sz="1900" b="0" i="0" dirty="0" smtClean="0"/>
            <a:t>obesity-related health care = about $200 billion  </a:t>
          </a:r>
          <a:endParaRPr lang="it-IT" sz="1900" i="1" dirty="0"/>
        </a:p>
      </dgm:t>
    </dgm:pt>
    <dgm:pt modelId="{13A2AC7F-8BF0-4485-B247-9FA4B272545D}" type="parTrans" cxnId="{A74E17BF-C65C-41A6-B3A8-682253B9503E}">
      <dgm:prSet/>
      <dgm:spPr/>
      <dgm:t>
        <a:bodyPr/>
        <a:lstStyle/>
        <a:p>
          <a:endParaRPr lang="it-IT"/>
        </a:p>
      </dgm:t>
    </dgm:pt>
    <dgm:pt modelId="{59E44BEF-1015-47CF-A0EE-607A9A6C36A2}" type="sibTrans" cxnId="{A74E17BF-C65C-41A6-B3A8-682253B9503E}">
      <dgm:prSet/>
      <dgm:spPr/>
      <dgm:t>
        <a:bodyPr/>
        <a:lstStyle/>
        <a:p>
          <a:endParaRPr lang="it-IT"/>
        </a:p>
      </dgm:t>
    </dgm:pt>
    <dgm:pt modelId="{F2E91273-B071-4B8E-AE1F-A64EC3F956A3}">
      <dgm:prSet phldrT="[Testo]" custT="1"/>
      <dgm:spPr/>
      <dgm:t>
        <a:bodyPr/>
        <a:lstStyle/>
        <a:p>
          <a:r>
            <a:rPr lang="it-IT" sz="1900" b="1" i="0" dirty="0" smtClean="0"/>
            <a:t>Europe</a:t>
          </a:r>
          <a:r>
            <a:rPr lang="it-IT" sz="1900" i="0" dirty="0" smtClean="0"/>
            <a:t>: </a:t>
          </a:r>
          <a:r>
            <a:rPr lang="en-US" sz="1900" b="0" i="0" dirty="0" smtClean="0"/>
            <a:t>obesity-related health care = more than $10 billion</a:t>
          </a:r>
          <a:r>
            <a:rPr lang="it-IT" sz="1900" i="0" dirty="0" smtClean="0"/>
            <a:t>			</a:t>
          </a:r>
          <a:r>
            <a:rPr lang="it-IT" sz="1600" i="0" dirty="0" smtClean="0"/>
            <a:t>(Muller-</a:t>
          </a:r>
          <a:r>
            <a:rPr lang="it-IT" sz="1600" i="0" dirty="0" err="1" smtClean="0"/>
            <a:t>Riemenschneider</a:t>
          </a:r>
          <a:r>
            <a:rPr lang="it-IT" sz="1600" i="0" dirty="0" smtClean="0"/>
            <a:t> et al., 2008; </a:t>
          </a:r>
          <a:r>
            <a:rPr lang="it-IT" sz="1600" i="0" dirty="0" err="1" smtClean="0"/>
            <a:t>Withrow</a:t>
          </a:r>
          <a:r>
            <a:rPr lang="it-IT" sz="1600" i="0" dirty="0" smtClean="0"/>
            <a:t> et al., 2011)</a:t>
          </a:r>
          <a:endParaRPr lang="it-IT" sz="1600" i="1" dirty="0"/>
        </a:p>
      </dgm:t>
    </dgm:pt>
    <dgm:pt modelId="{2156BC88-9D3A-410C-BC22-4924A3ECC39E}" type="parTrans" cxnId="{73848D8D-BDC5-4A2E-9FBF-74ACE87355A5}">
      <dgm:prSet/>
      <dgm:spPr/>
      <dgm:t>
        <a:bodyPr/>
        <a:lstStyle/>
        <a:p>
          <a:endParaRPr lang="it-IT"/>
        </a:p>
      </dgm:t>
    </dgm:pt>
    <dgm:pt modelId="{85F1572B-10A5-4388-A571-C5441BE31CBF}" type="sibTrans" cxnId="{73848D8D-BDC5-4A2E-9FBF-74ACE87355A5}">
      <dgm:prSet/>
      <dgm:spPr/>
      <dgm:t>
        <a:bodyPr/>
        <a:lstStyle/>
        <a:p>
          <a:endParaRPr lang="it-IT"/>
        </a:p>
      </dgm:t>
    </dgm:pt>
    <dgm:pt modelId="{84D53E85-8BEB-446F-A45D-CF3A8CD3CDBB}">
      <dgm:prSet/>
      <dgm:spPr/>
      <dgm:t>
        <a:bodyPr/>
        <a:lstStyle/>
        <a:p>
          <a:r>
            <a:rPr lang="en-US" smtClean="0"/>
            <a:t>Stroke</a:t>
          </a:r>
          <a:endParaRPr lang="en-US" dirty="0" smtClean="0"/>
        </a:p>
      </dgm:t>
    </dgm:pt>
    <dgm:pt modelId="{920D51E1-A4E5-49EA-A91D-FE5C167CC819}" type="parTrans" cxnId="{C4402DAF-8382-482B-9106-936F6DCBEA21}">
      <dgm:prSet/>
      <dgm:spPr/>
      <dgm:t>
        <a:bodyPr/>
        <a:lstStyle/>
        <a:p>
          <a:endParaRPr lang="it-IT"/>
        </a:p>
      </dgm:t>
    </dgm:pt>
    <dgm:pt modelId="{53D5F4AA-2C8A-4832-8098-3E9E8CF3419B}" type="sibTrans" cxnId="{C4402DAF-8382-482B-9106-936F6DCBEA21}">
      <dgm:prSet/>
      <dgm:spPr/>
      <dgm:t>
        <a:bodyPr/>
        <a:lstStyle/>
        <a:p>
          <a:endParaRPr lang="it-IT"/>
        </a:p>
      </dgm:t>
    </dgm:pt>
    <dgm:pt modelId="{5264C81C-4E53-4323-BFCC-3A26869627BA}">
      <dgm:prSet/>
      <dgm:spPr/>
      <dgm:t>
        <a:bodyPr/>
        <a:lstStyle/>
        <a:p>
          <a:r>
            <a:rPr lang="en-US" smtClean="0"/>
            <a:t>coronary artery disease</a:t>
          </a:r>
          <a:endParaRPr lang="it-IT" dirty="0"/>
        </a:p>
      </dgm:t>
    </dgm:pt>
    <dgm:pt modelId="{A4038E4C-1675-4466-904B-5960D39432AD}" type="parTrans" cxnId="{672D35D9-B110-4F84-BACA-0EA62B93ED3D}">
      <dgm:prSet/>
      <dgm:spPr/>
      <dgm:t>
        <a:bodyPr/>
        <a:lstStyle/>
        <a:p>
          <a:endParaRPr lang="it-IT"/>
        </a:p>
      </dgm:t>
    </dgm:pt>
    <dgm:pt modelId="{18F05D64-3108-4311-9F8A-99EB2B5BD0E1}" type="sibTrans" cxnId="{672D35D9-B110-4F84-BACA-0EA62B93ED3D}">
      <dgm:prSet/>
      <dgm:spPr/>
      <dgm:t>
        <a:bodyPr/>
        <a:lstStyle/>
        <a:p>
          <a:endParaRPr lang="it-IT"/>
        </a:p>
      </dgm:t>
    </dgm:pt>
    <dgm:pt modelId="{D569ECE0-94E4-4FCB-8A8E-D424FA4302AE}">
      <dgm:prSet/>
      <dgm:spPr/>
      <dgm:t>
        <a:bodyPr/>
        <a:lstStyle/>
        <a:p>
          <a:r>
            <a:rPr lang="it-IT" smtClean="0"/>
            <a:t>Hyperlipidaemia</a:t>
          </a:r>
          <a:endParaRPr lang="it-IT" dirty="0" smtClean="0"/>
        </a:p>
      </dgm:t>
    </dgm:pt>
    <dgm:pt modelId="{4CE6756B-C52E-46E2-94E2-87863E5FB2DC}" type="parTrans" cxnId="{DF90AA0F-7379-4BE6-8392-905EAEE32159}">
      <dgm:prSet/>
      <dgm:spPr/>
      <dgm:t>
        <a:bodyPr/>
        <a:lstStyle/>
        <a:p>
          <a:endParaRPr lang="it-IT"/>
        </a:p>
      </dgm:t>
    </dgm:pt>
    <dgm:pt modelId="{D6B8C968-F92B-4A14-AA51-6BF6E201538F}" type="sibTrans" cxnId="{DF90AA0F-7379-4BE6-8392-905EAEE32159}">
      <dgm:prSet/>
      <dgm:spPr/>
      <dgm:t>
        <a:bodyPr/>
        <a:lstStyle/>
        <a:p>
          <a:endParaRPr lang="it-IT"/>
        </a:p>
      </dgm:t>
    </dgm:pt>
    <dgm:pt modelId="{5934B7A2-F188-4EC5-BBC6-F1562B51A27A}">
      <dgm:prSet/>
      <dgm:spPr/>
      <dgm:t>
        <a:bodyPr/>
        <a:lstStyle/>
        <a:p>
          <a:r>
            <a:rPr lang="it-IT" dirty="0" err="1" smtClean="0"/>
            <a:t>hypertension</a:t>
          </a:r>
          <a:endParaRPr lang="it-IT" dirty="0"/>
        </a:p>
      </dgm:t>
    </dgm:pt>
    <dgm:pt modelId="{5CA7EB86-B906-4BFF-BFEF-5A0DE87DA177}" type="parTrans" cxnId="{5033E7E2-BCB0-45A9-89A2-6FC7D0622A3B}">
      <dgm:prSet/>
      <dgm:spPr/>
      <dgm:t>
        <a:bodyPr/>
        <a:lstStyle/>
        <a:p>
          <a:endParaRPr lang="it-IT"/>
        </a:p>
      </dgm:t>
    </dgm:pt>
    <dgm:pt modelId="{CA0FAF57-5873-4D44-99B3-01A7A586B184}" type="sibTrans" cxnId="{5033E7E2-BCB0-45A9-89A2-6FC7D0622A3B}">
      <dgm:prSet/>
      <dgm:spPr/>
      <dgm:t>
        <a:bodyPr/>
        <a:lstStyle/>
        <a:p>
          <a:endParaRPr lang="it-IT"/>
        </a:p>
      </dgm:t>
    </dgm:pt>
    <dgm:pt modelId="{216E058C-BFC0-420D-98C0-985232A6494B}">
      <dgm:prSet/>
      <dgm:spPr/>
      <dgm:t>
        <a:bodyPr/>
        <a:lstStyle/>
        <a:p>
          <a:r>
            <a:rPr lang="it-IT" smtClean="0"/>
            <a:t>several cancers</a:t>
          </a:r>
          <a:endParaRPr lang="it-IT" dirty="0"/>
        </a:p>
      </dgm:t>
    </dgm:pt>
    <dgm:pt modelId="{8DFBCB4D-17DD-481F-8855-41B978B0A876}" type="parTrans" cxnId="{B4601A36-0C82-4FCC-B10B-41FB13025174}">
      <dgm:prSet/>
      <dgm:spPr/>
      <dgm:t>
        <a:bodyPr/>
        <a:lstStyle/>
        <a:p>
          <a:endParaRPr lang="it-IT"/>
        </a:p>
      </dgm:t>
    </dgm:pt>
    <dgm:pt modelId="{77B8A65C-A00F-43D1-B329-CA6BC1E2E240}" type="sibTrans" cxnId="{B4601A36-0C82-4FCC-B10B-41FB13025174}">
      <dgm:prSet/>
      <dgm:spPr/>
      <dgm:t>
        <a:bodyPr/>
        <a:lstStyle/>
        <a:p>
          <a:endParaRPr lang="it-IT"/>
        </a:p>
      </dgm:t>
    </dgm:pt>
    <dgm:pt modelId="{65DBB112-8957-42BB-ACF3-0C7F89931D79}">
      <dgm:prSet phldrT="[Testo]"/>
      <dgm:spPr/>
      <dgm:t>
        <a:bodyPr/>
        <a:lstStyle/>
        <a:p>
          <a:r>
            <a:rPr lang="en-US" dirty="0" smtClean="0"/>
            <a:t>Economic burden of obesity worldwide</a:t>
          </a:r>
          <a:endParaRPr lang="it-IT" dirty="0"/>
        </a:p>
      </dgm:t>
    </dgm:pt>
    <dgm:pt modelId="{9B8F1910-35A2-4A74-A45C-FEF11531D8FE}" type="sibTrans" cxnId="{BFD1EB3C-3949-43E5-B21E-247F764191E7}">
      <dgm:prSet/>
      <dgm:spPr/>
      <dgm:t>
        <a:bodyPr/>
        <a:lstStyle/>
        <a:p>
          <a:endParaRPr lang="it-IT"/>
        </a:p>
      </dgm:t>
    </dgm:pt>
    <dgm:pt modelId="{32B3EBA3-3400-4058-8811-068A390803FF}" type="parTrans" cxnId="{BFD1EB3C-3949-43E5-B21E-247F764191E7}">
      <dgm:prSet/>
      <dgm:spPr/>
      <dgm:t>
        <a:bodyPr/>
        <a:lstStyle/>
        <a:p>
          <a:endParaRPr lang="it-IT"/>
        </a:p>
      </dgm:t>
    </dgm:pt>
    <dgm:pt modelId="{E5A9D1B0-7A7C-4380-A041-F0DAE54A5AC9}" type="pres">
      <dgm:prSet presAssocID="{3B927D7E-B9EA-418D-91A2-C5F8BF1C95F1}" presName="linear" presStyleCnt="0">
        <dgm:presLayoutVars>
          <dgm:dir/>
          <dgm:animLvl val="lvl"/>
          <dgm:resizeHandles val="exact"/>
        </dgm:presLayoutVars>
      </dgm:prSet>
      <dgm:spPr/>
      <dgm:t>
        <a:bodyPr/>
        <a:lstStyle/>
        <a:p>
          <a:endParaRPr lang="it-IT"/>
        </a:p>
      </dgm:t>
    </dgm:pt>
    <dgm:pt modelId="{3A66AE00-996D-49E5-99CB-9F59A939957A}" type="pres">
      <dgm:prSet presAssocID="{0761352C-85F9-40E8-AAFE-E0EE5B5453A0}" presName="parentLin" presStyleCnt="0"/>
      <dgm:spPr/>
    </dgm:pt>
    <dgm:pt modelId="{AC63C68F-9DD5-45EA-B1EB-C63B8065BD67}" type="pres">
      <dgm:prSet presAssocID="{0761352C-85F9-40E8-AAFE-E0EE5B5453A0}" presName="parentLeftMargin" presStyleLbl="node1" presStyleIdx="0" presStyleCnt="2"/>
      <dgm:spPr/>
      <dgm:t>
        <a:bodyPr/>
        <a:lstStyle/>
        <a:p>
          <a:endParaRPr lang="it-IT"/>
        </a:p>
      </dgm:t>
    </dgm:pt>
    <dgm:pt modelId="{EBCD77AB-FDA5-4C9F-B282-A6AADAC2DB61}" type="pres">
      <dgm:prSet presAssocID="{0761352C-85F9-40E8-AAFE-E0EE5B5453A0}" presName="parentText" presStyleLbl="node1" presStyleIdx="0" presStyleCnt="2">
        <dgm:presLayoutVars>
          <dgm:chMax val="0"/>
          <dgm:bulletEnabled val="1"/>
        </dgm:presLayoutVars>
      </dgm:prSet>
      <dgm:spPr/>
      <dgm:t>
        <a:bodyPr/>
        <a:lstStyle/>
        <a:p>
          <a:endParaRPr lang="it-IT"/>
        </a:p>
      </dgm:t>
    </dgm:pt>
    <dgm:pt modelId="{30BDF444-1041-4FF4-B8A2-6DFA356803EB}" type="pres">
      <dgm:prSet presAssocID="{0761352C-85F9-40E8-AAFE-E0EE5B5453A0}" presName="negativeSpace" presStyleCnt="0"/>
      <dgm:spPr/>
    </dgm:pt>
    <dgm:pt modelId="{7036CD1A-0DC4-43D8-A654-9DBA3B75711E}" type="pres">
      <dgm:prSet presAssocID="{0761352C-85F9-40E8-AAFE-E0EE5B5453A0}" presName="childText" presStyleLbl="conFgAcc1" presStyleIdx="0" presStyleCnt="2">
        <dgm:presLayoutVars>
          <dgm:bulletEnabled val="1"/>
        </dgm:presLayoutVars>
      </dgm:prSet>
      <dgm:spPr/>
      <dgm:t>
        <a:bodyPr/>
        <a:lstStyle/>
        <a:p>
          <a:endParaRPr lang="it-IT"/>
        </a:p>
      </dgm:t>
    </dgm:pt>
    <dgm:pt modelId="{76EB7118-5B50-4392-8B26-4EF06A3FA14A}" type="pres">
      <dgm:prSet presAssocID="{2D53319B-B08F-4A32-8655-07DB3862C770}" presName="spaceBetweenRectangles" presStyleCnt="0"/>
      <dgm:spPr/>
    </dgm:pt>
    <dgm:pt modelId="{7EB4BF52-4C14-4DFC-8C14-8FC17F87D024}" type="pres">
      <dgm:prSet presAssocID="{65DBB112-8957-42BB-ACF3-0C7F89931D79}" presName="parentLin" presStyleCnt="0"/>
      <dgm:spPr/>
    </dgm:pt>
    <dgm:pt modelId="{18AB8160-0117-4D20-98FE-76C6A73D7506}" type="pres">
      <dgm:prSet presAssocID="{65DBB112-8957-42BB-ACF3-0C7F89931D79}" presName="parentLeftMargin" presStyleLbl="node1" presStyleIdx="0" presStyleCnt="2"/>
      <dgm:spPr/>
      <dgm:t>
        <a:bodyPr/>
        <a:lstStyle/>
        <a:p>
          <a:endParaRPr lang="it-IT"/>
        </a:p>
      </dgm:t>
    </dgm:pt>
    <dgm:pt modelId="{18F5420A-D833-4645-A210-68F06D0122A9}" type="pres">
      <dgm:prSet presAssocID="{65DBB112-8957-42BB-ACF3-0C7F89931D79}" presName="parentText" presStyleLbl="node1" presStyleIdx="1" presStyleCnt="2">
        <dgm:presLayoutVars>
          <dgm:chMax val="0"/>
          <dgm:bulletEnabled val="1"/>
        </dgm:presLayoutVars>
      </dgm:prSet>
      <dgm:spPr/>
      <dgm:t>
        <a:bodyPr/>
        <a:lstStyle/>
        <a:p>
          <a:endParaRPr lang="it-IT"/>
        </a:p>
      </dgm:t>
    </dgm:pt>
    <dgm:pt modelId="{35DA41FC-04CE-4A34-B860-F1CF36D2BAE6}" type="pres">
      <dgm:prSet presAssocID="{65DBB112-8957-42BB-ACF3-0C7F89931D79}" presName="negativeSpace" presStyleCnt="0"/>
      <dgm:spPr/>
    </dgm:pt>
    <dgm:pt modelId="{F2C205C7-5DF1-46FA-8C2E-DE144814A528}" type="pres">
      <dgm:prSet presAssocID="{65DBB112-8957-42BB-ACF3-0C7F89931D79}" presName="childText" presStyleLbl="conFgAcc1" presStyleIdx="1" presStyleCnt="2">
        <dgm:presLayoutVars>
          <dgm:bulletEnabled val="1"/>
        </dgm:presLayoutVars>
      </dgm:prSet>
      <dgm:spPr/>
      <dgm:t>
        <a:bodyPr/>
        <a:lstStyle/>
        <a:p>
          <a:endParaRPr lang="it-IT"/>
        </a:p>
      </dgm:t>
    </dgm:pt>
  </dgm:ptLst>
  <dgm:cxnLst>
    <dgm:cxn modelId="{87CE2A7D-9447-4508-BE05-B33FC0832611}" type="presOf" srcId="{5264C81C-4E53-4323-BFCC-3A26869627BA}" destId="{7036CD1A-0DC4-43D8-A654-9DBA3B75711E}" srcOrd="0" destOrd="2" presId="urn:microsoft.com/office/officeart/2005/8/layout/list1"/>
    <dgm:cxn modelId="{6A227CE5-4DC4-4E1B-AEBD-ED9E5B7281FC}" type="presOf" srcId="{04F6F04B-03AB-4131-8A19-4620E4BE294A}" destId="{F2C205C7-5DF1-46FA-8C2E-DE144814A528}" srcOrd="0" destOrd="0" presId="urn:microsoft.com/office/officeart/2005/8/layout/list1"/>
    <dgm:cxn modelId="{24A35B78-D612-4386-BBD9-F8A38DBFA183}" type="presOf" srcId="{65DBB112-8957-42BB-ACF3-0C7F89931D79}" destId="{18F5420A-D833-4645-A210-68F06D0122A9}" srcOrd="1" destOrd="0" presId="urn:microsoft.com/office/officeart/2005/8/layout/list1"/>
    <dgm:cxn modelId="{D294D4E1-ACD2-4B78-A162-5101E6EB3CC5}" type="presOf" srcId="{D569ECE0-94E4-4FCB-8A8E-D424FA4302AE}" destId="{7036CD1A-0DC4-43D8-A654-9DBA3B75711E}" srcOrd="0" destOrd="3" presId="urn:microsoft.com/office/officeart/2005/8/layout/list1"/>
    <dgm:cxn modelId="{FC16E7C9-AF82-497E-94E2-E6206F352449}" srcId="{0761352C-85F9-40E8-AAFE-E0EE5B5453A0}" destId="{887A1257-1762-4EFD-8A64-CB555D110257}" srcOrd="0" destOrd="0" parTransId="{5723BAA8-FC17-4EA6-8FDE-418CA7099E12}" sibTransId="{210B65F7-02C0-4872-9992-00FECEE01B2F}"/>
    <dgm:cxn modelId="{703E4261-5642-4B10-A963-A674692D99BC}" type="presOf" srcId="{3B927D7E-B9EA-418D-91A2-C5F8BF1C95F1}" destId="{E5A9D1B0-7A7C-4380-A041-F0DAE54A5AC9}" srcOrd="0" destOrd="0" presId="urn:microsoft.com/office/officeart/2005/8/layout/list1"/>
    <dgm:cxn modelId="{95C6E2AC-7E58-4AF2-A408-2CAA135CD0A5}" srcId="{65DBB112-8957-42BB-ACF3-0C7F89931D79}" destId="{04F6F04B-03AB-4131-8A19-4620E4BE294A}" srcOrd="0" destOrd="0" parTransId="{7B07CA05-B581-467D-B0B3-D8F1874DD6F8}" sibTransId="{8598426A-3DBE-4A2D-B11B-19B00A962F94}"/>
    <dgm:cxn modelId="{4D0141C3-99AD-4A6C-9F6F-1EC3B930138F}" type="presOf" srcId="{0761352C-85F9-40E8-AAFE-E0EE5B5453A0}" destId="{EBCD77AB-FDA5-4C9F-B282-A6AADAC2DB61}" srcOrd="1" destOrd="0" presId="urn:microsoft.com/office/officeart/2005/8/layout/list1"/>
    <dgm:cxn modelId="{91CD26AC-D314-4811-95E6-3484D5036240}" type="presOf" srcId="{216E058C-BFC0-420D-98C0-985232A6494B}" destId="{7036CD1A-0DC4-43D8-A654-9DBA3B75711E}" srcOrd="0" destOrd="5" presId="urn:microsoft.com/office/officeart/2005/8/layout/list1"/>
    <dgm:cxn modelId="{DF90AA0F-7379-4BE6-8392-905EAEE32159}" srcId="{0761352C-85F9-40E8-AAFE-E0EE5B5453A0}" destId="{D569ECE0-94E4-4FCB-8A8E-D424FA4302AE}" srcOrd="3" destOrd="0" parTransId="{4CE6756B-C52E-46E2-94E2-87863E5FB2DC}" sibTransId="{D6B8C968-F92B-4A14-AA51-6BF6E201538F}"/>
    <dgm:cxn modelId="{5033E7E2-BCB0-45A9-89A2-6FC7D0622A3B}" srcId="{0761352C-85F9-40E8-AAFE-E0EE5B5453A0}" destId="{5934B7A2-F188-4EC5-BBC6-F1562B51A27A}" srcOrd="4" destOrd="0" parTransId="{5CA7EB86-B906-4BFF-BFEF-5A0DE87DA177}" sibTransId="{CA0FAF57-5873-4D44-99B3-01A7A586B184}"/>
    <dgm:cxn modelId="{BFD1EB3C-3949-43E5-B21E-247F764191E7}" srcId="{3B927D7E-B9EA-418D-91A2-C5F8BF1C95F1}" destId="{65DBB112-8957-42BB-ACF3-0C7F89931D79}" srcOrd="1" destOrd="0" parTransId="{32B3EBA3-3400-4058-8811-068A390803FF}" sibTransId="{9B8F1910-35A2-4A74-A45C-FEF11531D8FE}"/>
    <dgm:cxn modelId="{BB6B25D8-94D7-4D2D-86E7-EB1D535AD764}" type="presOf" srcId="{0761352C-85F9-40E8-AAFE-E0EE5B5453A0}" destId="{AC63C68F-9DD5-45EA-B1EB-C63B8065BD67}" srcOrd="0" destOrd="0" presId="urn:microsoft.com/office/officeart/2005/8/layout/list1"/>
    <dgm:cxn modelId="{C4402DAF-8382-482B-9106-936F6DCBEA21}" srcId="{0761352C-85F9-40E8-AAFE-E0EE5B5453A0}" destId="{84D53E85-8BEB-446F-A45D-CF3A8CD3CDBB}" srcOrd="1" destOrd="0" parTransId="{920D51E1-A4E5-49EA-A91D-FE5C167CC819}" sibTransId="{53D5F4AA-2C8A-4832-8098-3E9E8CF3419B}"/>
    <dgm:cxn modelId="{B4601A36-0C82-4FCC-B10B-41FB13025174}" srcId="{0761352C-85F9-40E8-AAFE-E0EE5B5453A0}" destId="{216E058C-BFC0-420D-98C0-985232A6494B}" srcOrd="5" destOrd="0" parTransId="{8DFBCB4D-17DD-481F-8855-41B978B0A876}" sibTransId="{77B8A65C-A00F-43D1-B329-CA6BC1E2E240}"/>
    <dgm:cxn modelId="{5DFFF81C-2859-4B9C-AA19-5CC26C5A3675}" type="presOf" srcId="{65DBB112-8957-42BB-ACF3-0C7F89931D79}" destId="{18AB8160-0117-4D20-98FE-76C6A73D7506}" srcOrd="0" destOrd="0" presId="urn:microsoft.com/office/officeart/2005/8/layout/list1"/>
    <dgm:cxn modelId="{A74E17BF-C65C-41A6-B3A8-682253B9503E}" srcId="{65DBB112-8957-42BB-ACF3-0C7F89931D79}" destId="{BCC4F8D5-720A-494B-AAE8-1DA658FF8056}" srcOrd="1" destOrd="0" parTransId="{13A2AC7F-8BF0-4485-B247-9FA4B272545D}" sibTransId="{59E44BEF-1015-47CF-A0EE-607A9A6C36A2}"/>
    <dgm:cxn modelId="{3C1FF710-34C5-42CC-9050-8F3834AD4457}" type="presOf" srcId="{84D53E85-8BEB-446F-A45D-CF3A8CD3CDBB}" destId="{7036CD1A-0DC4-43D8-A654-9DBA3B75711E}" srcOrd="0" destOrd="1" presId="urn:microsoft.com/office/officeart/2005/8/layout/list1"/>
    <dgm:cxn modelId="{672D35D9-B110-4F84-BACA-0EA62B93ED3D}" srcId="{0761352C-85F9-40E8-AAFE-E0EE5B5453A0}" destId="{5264C81C-4E53-4323-BFCC-3A26869627BA}" srcOrd="2" destOrd="0" parTransId="{A4038E4C-1675-4466-904B-5960D39432AD}" sibTransId="{18F05D64-3108-4311-9F8A-99EB2B5BD0E1}"/>
    <dgm:cxn modelId="{73848D8D-BDC5-4A2E-9FBF-74ACE87355A5}" srcId="{65DBB112-8957-42BB-ACF3-0C7F89931D79}" destId="{F2E91273-B071-4B8E-AE1F-A64EC3F956A3}" srcOrd="2" destOrd="0" parTransId="{2156BC88-9D3A-410C-BC22-4924A3ECC39E}" sibTransId="{85F1572B-10A5-4388-A571-C5441BE31CBF}"/>
    <dgm:cxn modelId="{206B0077-426E-46F2-95D0-7311B723D09A}" type="presOf" srcId="{887A1257-1762-4EFD-8A64-CB555D110257}" destId="{7036CD1A-0DC4-43D8-A654-9DBA3B75711E}" srcOrd="0" destOrd="0" presId="urn:microsoft.com/office/officeart/2005/8/layout/list1"/>
    <dgm:cxn modelId="{F431DC4F-5C21-4AF5-B0E6-46D6524F939D}" type="presOf" srcId="{F2E91273-B071-4B8E-AE1F-A64EC3F956A3}" destId="{F2C205C7-5DF1-46FA-8C2E-DE144814A528}" srcOrd="0" destOrd="2" presId="urn:microsoft.com/office/officeart/2005/8/layout/list1"/>
    <dgm:cxn modelId="{3D9E9A9C-627B-4CAB-8BEC-C1D9181F7DC0}" type="presOf" srcId="{BCC4F8D5-720A-494B-AAE8-1DA658FF8056}" destId="{F2C205C7-5DF1-46FA-8C2E-DE144814A528}" srcOrd="0" destOrd="1" presId="urn:microsoft.com/office/officeart/2005/8/layout/list1"/>
    <dgm:cxn modelId="{261392AD-7C1E-4581-8A8D-CD9DBEDF63E9}" srcId="{3B927D7E-B9EA-418D-91A2-C5F8BF1C95F1}" destId="{0761352C-85F9-40E8-AAFE-E0EE5B5453A0}" srcOrd="0" destOrd="0" parTransId="{95EEE761-385C-44ED-852A-9E30C35709FA}" sibTransId="{2D53319B-B08F-4A32-8655-07DB3862C770}"/>
    <dgm:cxn modelId="{671FA0C9-54FF-4FA4-AD6E-0B76F185A94A}" type="presOf" srcId="{5934B7A2-F188-4EC5-BBC6-F1562B51A27A}" destId="{7036CD1A-0DC4-43D8-A654-9DBA3B75711E}" srcOrd="0" destOrd="4" presId="urn:microsoft.com/office/officeart/2005/8/layout/list1"/>
    <dgm:cxn modelId="{2DDA5981-B8D7-42C3-8185-A1879E5274A9}" type="presParOf" srcId="{E5A9D1B0-7A7C-4380-A041-F0DAE54A5AC9}" destId="{3A66AE00-996D-49E5-99CB-9F59A939957A}" srcOrd="0" destOrd="0" presId="urn:microsoft.com/office/officeart/2005/8/layout/list1"/>
    <dgm:cxn modelId="{ECE28ACF-F0E1-4F78-BC3B-C732CD7D930D}" type="presParOf" srcId="{3A66AE00-996D-49E5-99CB-9F59A939957A}" destId="{AC63C68F-9DD5-45EA-B1EB-C63B8065BD67}" srcOrd="0" destOrd="0" presId="urn:microsoft.com/office/officeart/2005/8/layout/list1"/>
    <dgm:cxn modelId="{7A49F0D2-D4F9-4357-AD2C-B5CEDAE8EE5A}" type="presParOf" srcId="{3A66AE00-996D-49E5-99CB-9F59A939957A}" destId="{EBCD77AB-FDA5-4C9F-B282-A6AADAC2DB61}" srcOrd="1" destOrd="0" presId="urn:microsoft.com/office/officeart/2005/8/layout/list1"/>
    <dgm:cxn modelId="{FB16F618-B462-4A91-9A34-B412AB94960E}" type="presParOf" srcId="{E5A9D1B0-7A7C-4380-A041-F0DAE54A5AC9}" destId="{30BDF444-1041-4FF4-B8A2-6DFA356803EB}" srcOrd="1" destOrd="0" presId="urn:microsoft.com/office/officeart/2005/8/layout/list1"/>
    <dgm:cxn modelId="{D369E8C5-E5AD-4B5B-8727-302BB2FF8112}" type="presParOf" srcId="{E5A9D1B0-7A7C-4380-A041-F0DAE54A5AC9}" destId="{7036CD1A-0DC4-43D8-A654-9DBA3B75711E}" srcOrd="2" destOrd="0" presId="urn:microsoft.com/office/officeart/2005/8/layout/list1"/>
    <dgm:cxn modelId="{D474EACA-E327-4059-A5B6-3797C74D021E}" type="presParOf" srcId="{E5A9D1B0-7A7C-4380-A041-F0DAE54A5AC9}" destId="{76EB7118-5B50-4392-8B26-4EF06A3FA14A}" srcOrd="3" destOrd="0" presId="urn:microsoft.com/office/officeart/2005/8/layout/list1"/>
    <dgm:cxn modelId="{8409D667-1EFF-443A-BC8B-8BF8658304BB}" type="presParOf" srcId="{E5A9D1B0-7A7C-4380-A041-F0DAE54A5AC9}" destId="{7EB4BF52-4C14-4DFC-8C14-8FC17F87D024}" srcOrd="4" destOrd="0" presId="urn:microsoft.com/office/officeart/2005/8/layout/list1"/>
    <dgm:cxn modelId="{C6E87543-3188-4FA5-B5D7-CBF116D5F5D2}" type="presParOf" srcId="{7EB4BF52-4C14-4DFC-8C14-8FC17F87D024}" destId="{18AB8160-0117-4D20-98FE-76C6A73D7506}" srcOrd="0" destOrd="0" presId="urn:microsoft.com/office/officeart/2005/8/layout/list1"/>
    <dgm:cxn modelId="{77D8BFD6-5166-4E19-832E-2CA8312F0A28}" type="presParOf" srcId="{7EB4BF52-4C14-4DFC-8C14-8FC17F87D024}" destId="{18F5420A-D833-4645-A210-68F06D0122A9}" srcOrd="1" destOrd="0" presId="urn:microsoft.com/office/officeart/2005/8/layout/list1"/>
    <dgm:cxn modelId="{1047459B-DA82-4EA0-A282-23B65FB838BA}" type="presParOf" srcId="{E5A9D1B0-7A7C-4380-A041-F0DAE54A5AC9}" destId="{35DA41FC-04CE-4A34-B860-F1CF36D2BAE6}" srcOrd="5" destOrd="0" presId="urn:microsoft.com/office/officeart/2005/8/layout/list1"/>
    <dgm:cxn modelId="{5EE4D9C5-C5EF-48AF-AE4F-2573066AF2DD}" type="presParOf" srcId="{E5A9D1B0-7A7C-4380-A041-F0DAE54A5AC9}" destId="{F2C205C7-5DF1-46FA-8C2E-DE144814A52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CD1A-0DC4-43D8-A654-9DBA3B75711E}">
      <dsp:nvSpPr>
        <dsp:cNvPr id="0" name=""/>
        <dsp:cNvSpPr/>
      </dsp:nvSpPr>
      <dsp:spPr>
        <a:xfrm>
          <a:off x="0" y="311812"/>
          <a:ext cx="8064896" cy="264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37388" rIns="62592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smtClean="0"/>
            <a:t>type 2 diabetes</a:t>
          </a:r>
          <a:endParaRPr lang="it-IT" sz="2100" kern="1200" dirty="0"/>
        </a:p>
        <a:p>
          <a:pPr marL="228600" lvl="1" indent="-228600" algn="l" defTabSz="933450">
            <a:lnSpc>
              <a:spcPct val="90000"/>
            </a:lnSpc>
            <a:spcBef>
              <a:spcPct val="0"/>
            </a:spcBef>
            <a:spcAft>
              <a:spcPct val="15000"/>
            </a:spcAft>
            <a:buChar char="••"/>
          </a:pPr>
          <a:r>
            <a:rPr lang="en-US" sz="2100" kern="1200" smtClean="0"/>
            <a:t>Stroke</a:t>
          </a:r>
          <a:endParaRPr lang="en-US" sz="2100" kern="1200" dirty="0" smtClean="0"/>
        </a:p>
        <a:p>
          <a:pPr marL="228600" lvl="1" indent="-228600" algn="l" defTabSz="933450">
            <a:lnSpc>
              <a:spcPct val="90000"/>
            </a:lnSpc>
            <a:spcBef>
              <a:spcPct val="0"/>
            </a:spcBef>
            <a:spcAft>
              <a:spcPct val="15000"/>
            </a:spcAft>
            <a:buChar char="••"/>
          </a:pPr>
          <a:r>
            <a:rPr lang="en-US" sz="2100" kern="1200" smtClean="0"/>
            <a:t>coronary artery disease</a:t>
          </a:r>
          <a:endParaRPr lang="it-IT" sz="2100" kern="1200" dirty="0"/>
        </a:p>
        <a:p>
          <a:pPr marL="228600" lvl="1" indent="-228600" algn="l" defTabSz="933450">
            <a:lnSpc>
              <a:spcPct val="90000"/>
            </a:lnSpc>
            <a:spcBef>
              <a:spcPct val="0"/>
            </a:spcBef>
            <a:spcAft>
              <a:spcPct val="15000"/>
            </a:spcAft>
            <a:buChar char="••"/>
          </a:pPr>
          <a:r>
            <a:rPr lang="it-IT" sz="2100" kern="1200" smtClean="0"/>
            <a:t>Hyperlipidaemia</a:t>
          </a:r>
          <a:endParaRPr lang="it-IT" sz="2100" kern="1200" dirty="0" smtClean="0"/>
        </a:p>
        <a:p>
          <a:pPr marL="228600" lvl="1" indent="-228600" algn="l" defTabSz="933450">
            <a:lnSpc>
              <a:spcPct val="90000"/>
            </a:lnSpc>
            <a:spcBef>
              <a:spcPct val="0"/>
            </a:spcBef>
            <a:spcAft>
              <a:spcPct val="15000"/>
            </a:spcAft>
            <a:buChar char="••"/>
          </a:pPr>
          <a:r>
            <a:rPr lang="it-IT" sz="2100" kern="1200" dirty="0" err="1" smtClean="0"/>
            <a:t>hypertension</a:t>
          </a:r>
          <a:endParaRPr lang="it-IT" sz="2100" kern="1200" dirty="0"/>
        </a:p>
        <a:p>
          <a:pPr marL="228600" lvl="1" indent="-228600" algn="l" defTabSz="933450">
            <a:lnSpc>
              <a:spcPct val="90000"/>
            </a:lnSpc>
            <a:spcBef>
              <a:spcPct val="0"/>
            </a:spcBef>
            <a:spcAft>
              <a:spcPct val="15000"/>
            </a:spcAft>
            <a:buChar char="••"/>
          </a:pPr>
          <a:r>
            <a:rPr lang="it-IT" sz="2100" kern="1200" smtClean="0"/>
            <a:t>several cancers</a:t>
          </a:r>
          <a:endParaRPr lang="it-IT" sz="2100" kern="1200" dirty="0"/>
        </a:p>
      </dsp:txBody>
      <dsp:txXfrm>
        <a:off x="0" y="311812"/>
        <a:ext cx="8064896" cy="2646000"/>
      </dsp:txXfrm>
    </dsp:sp>
    <dsp:sp modelId="{EBCD77AB-FDA5-4C9F-B282-A6AADAC2DB61}">
      <dsp:nvSpPr>
        <dsp:cNvPr id="0" name=""/>
        <dsp:cNvSpPr/>
      </dsp:nvSpPr>
      <dsp:spPr>
        <a:xfrm>
          <a:off x="403244" y="1852"/>
          <a:ext cx="5645427"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933450">
            <a:lnSpc>
              <a:spcPct val="90000"/>
            </a:lnSpc>
            <a:spcBef>
              <a:spcPct val="0"/>
            </a:spcBef>
            <a:spcAft>
              <a:spcPct val="35000"/>
            </a:spcAft>
          </a:pPr>
          <a:r>
            <a:rPr lang="it-IT" sz="2100" kern="1200" dirty="0" err="1" smtClean="0"/>
            <a:t>Obesity</a:t>
          </a:r>
          <a:r>
            <a:rPr lang="it-IT" sz="2100" kern="1200" dirty="0" smtClean="0"/>
            <a:t> </a:t>
          </a:r>
          <a:r>
            <a:rPr lang="it-IT" sz="2100" kern="1200" dirty="0" err="1" smtClean="0"/>
            <a:t>increased</a:t>
          </a:r>
          <a:r>
            <a:rPr lang="it-IT" sz="2100" kern="1200" dirty="0" smtClean="0"/>
            <a:t> </a:t>
          </a:r>
          <a:r>
            <a:rPr lang="it-IT" sz="2100" kern="1200" dirty="0" err="1" smtClean="0"/>
            <a:t>risk</a:t>
          </a:r>
          <a:r>
            <a:rPr lang="it-IT" sz="2100" kern="1200" dirty="0" smtClean="0"/>
            <a:t> of</a:t>
          </a:r>
          <a:endParaRPr lang="it-IT" sz="2100" kern="1200" dirty="0"/>
        </a:p>
      </dsp:txBody>
      <dsp:txXfrm>
        <a:off x="433506" y="32114"/>
        <a:ext cx="5584903" cy="559396"/>
      </dsp:txXfrm>
    </dsp:sp>
    <dsp:sp modelId="{F2C205C7-5DF1-46FA-8C2E-DE144814A528}">
      <dsp:nvSpPr>
        <dsp:cNvPr id="0" name=""/>
        <dsp:cNvSpPr/>
      </dsp:nvSpPr>
      <dsp:spPr>
        <a:xfrm>
          <a:off x="0" y="3381172"/>
          <a:ext cx="8064896" cy="201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37388" rIns="62592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between 0.7% and 2.8% of a country’s total healthcare expenditures. </a:t>
          </a:r>
          <a:endParaRPr lang="it-IT" sz="1900" i="1" kern="1200" dirty="0"/>
        </a:p>
        <a:p>
          <a:pPr marL="171450" lvl="1" indent="-171450" algn="l" defTabSz="844550">
            <a:lnSpc>
              <a:spcPct val="90000"/>
            </a:lnSpc>
            <a:spcBef>
              <a:spcPct val="0"/>
            </a:spcBef>
            <a:spcAft>
              <a:spcPct val="15000"/>
            </a:spcAft>
            <a:buChar char="••"/>
          </a:pPr>
          <a:r>
            <a:rPr lang="it-IT" sz="1900" b="1" kern="1200" dirty="0" smtClean="0"/>
            <a:t>U.S.</a:t>
          </a:r>
          <a:r>
            <a:rPr lang="it-IT" sz="1900" kern="1200" dirty="0" smtClean="0"/>
            <a:t>: </a:t>
          </a:r>
          <a:r>
            <a:rPr lang="en-US" sz="1900" b="0" i="0" kern="1200" dirty="0" smtClean="0"/>
            <a:t>obesity-related health care = about $200 billion  </a:t>
          </a:r>
          <a:endParaRPr lang="it-IT" sz="1900" i="1" kern="1200" dirty="0"/>
        </a:p>
        <a:p>
          <a:pPr marL="171450" lvl="1" indent="-171450" algn="l" defTabSz="844550">
            <a:lnSpc>
              <a:spcPct val="90000"/>
            </a:lnSpc>
            <a:spcBef>
              <a:spcPct val="0"/>
            </a:spcBef>
            <a:spcAft>
              <a:spcPct val="15000"/>
            </a:spcAft>
            <a:buChar char="••"/>
          </a:pPr>
          <a:r>
            <a:rPr lang="it-IT" sz="1900" b="1" i="0" kern="1200" dirty="0" smtClean="0"/>
            <a:t>Europe</a:t>
          </a:r>
          <a:r>
            <a:rPr lang="it-IT" sz="1900" i="0" kern="1200" dirty="0" smtClean="0"/>
            <a:t>: </a:t>
          </a:r>
          <a:r>
            <a:rPr lang="en-US" sz="1900" b="0" i="0" kern="1200" dirty="0" smtClean="0"/>
            <a:t>obesity-related health care = more than $10 billion</a:t>
          </a:r>
          <a:r>
            <a:rPr lang="it-IT" sz="1900" i="0" kern="1200" dirty="0" smtClean="0"/>
            <a:t>			</a:t>
          </a:r>
          <a:r>
            <a:rPr lang="it-IT" sz="1600" i="0" kern="1200" dirty="0" smtClean="0"/>
            <a:t>(Muller-</a:t>
          </a:r>
          <a:r>
            <a:rPr lang="it-IT" sz="1600" i="0" kern="1200" dirty="0" err="1" smtClean="0"/>
            <a:t>Riemenschneider</a:t>
          </a:r>
          <a:r>
            <a:rPr lang="it-IT" sz="1600" i="0" kern="1200" dirty="0" smtClean="0"/>
            <a:t> et al., 2008; </a:t>
          </a:r>
          <a:r>
            <a:rPr lang="it-IT" sz="1600" i="0" kern="1200" dirty="0" err="1" smtClean="0"/>
            <a:t>Withrow</a:t>
          </a:r>
          <a:r>
            <a:rPr lang="it-IT" sz="1600" i="0" kern="1200" dirty="0" smtClean="0"/>
            <a:t> et al., 2011)</a:t>
          </a:r>
          <a:endParaRPr lang="it-IT" sz="1600" i="1" kern="1200" dirty="0"/>
        </a:p>
      </dsp:txBody>
      <dsp:txXfrm>
        <a:off x="0" y="3381172"/>
        <a:ext cx="8064896" cy="2017575"/>
      </dsp:txXfrm>
    </dsp:sp>
    <dsp:sp modelId="{18F5420A-D833-4645-A210-68F06D0122A9}">
      <dsp:nvSpPr>
        <dsp:cNvPr id="0" name=""/>
        <dsp:cNvSpPr/>
      </dsp:nvSpPr>
      <dsp:spPr>
        <a:xfrm>
          <a:off x="403244" y="3071212"/>
          <a:ext cx="5645427"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933450">
            <a:lnSpc>
              <a:spcPct val="90000"/>
            </a:lnSpc>
            <a:spcBef>
              <a:spcPct val="0"/>
            </a:spcBef>
            <a:spcAft>
              <a:spcPct val="35000"/>
            </a:spcAft>
          </a:pPr>
          <a:r>
            <a:rPr lang="en-US" sz="2100" kern="1200" dirty="0" smtClean="0"/>
            <a:t>Economic burden of obesity worldwide</a:t>
          </a:r>
          <a:endParaRPr lang="it-IT" sz="2100" kern="1200" dirty="0"/>
        </a:p>
      </dsp:txBody>
      <dsp:txXfrm>
        <a:off x="433506" y="3101474"/>
        <a:ext cx="5584903"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DDA5C-4934-4221-B523-93E7E8310015}" type="datetimeFigureOut">
              <a:rPr lang="it-IT" smtClean="0"/>
              <a:pPr/>
              <a:t>28/10/2014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8A476-00F0-45BA-A987-1E3329B8995E}" type="slidenum">
              <a:rPr lang="it-IT" smtClean="0"/>
              <a:pPr/>
              <a:t>‹N›</a:t>
            </a:fld>
            <a:endParaRPr lang="it-IT"/>
          </a:p>
        </p:txBody>
      </p:sp>
    </p:spTree>
    <p:extLst>
      <p:ext uri="{BB962C8B-B14F-4D97-AF65-F5344CB8AC3E}">
        <p14:creationId xmlns:p14="http://schemas.microsoft.com/office/powerpoint/2010/main" val="246357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I will briefly present the study that our laboratory carried out to develop a kit that identifies the predisposition to obesity.</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a:t>
            </a:fld>
            <a:endParaRPr lang="it-IT"/>
          </a:p>
        </p:txBody>
      </p:sp>
    </p:spTree>
    <p:extLst>
      <p:ext uri="{BB962C8B-B14F-4D97-AF65-F5344CB8AC3E}">
        <p14:creationId xmlns:p14="http://schemas.microsoft.com/office/powerpoint/2010/main" val="277873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it is known that DNA methylation and post-translational modifications are involved in homeostatic transcriptional responses. Several intermediary metabolism products change enzymatic activity of chromatin-associated proteins in a dose-dependent manner. In the sense of hunger panel we analyze DNMT3B gene codes for a protein present in many tissues that modulates the status of DNA methylation, important for the regulation of food intake, as mentioned in the previous slide. A decrease in the capacity for de novo</a:t>
            </a:r>
            <a:r>
              <a:rPr lang="en-US" sz="1200" kern="1200" baseline="0" dirty="0" smtClean="0">
                <a:solidFill>
                  <a:schemeClr val="tx1"/>
                </a:solidFill>
                <a:effectLst/>
                <a:latin typeface="+mn-lt"/>
                <a:ea typeface="+mn-ea"/>
                <a:cs typeface="+mn-cs"/>
              </a:rPr>
              <a:t> and/or </a:t>
            </a:r>
            <a:r>
              <a:rPr lang="en-US" sz="1200" kern="1200" dirty="0" smtClean="0">
                <a:solidFill>
                  <a:schemeClr val="tx1"/>
                </a:solidFill>
                <a:effectLst/>
                <a:latin typeface="+mn-lt"/>
                <a:ea typeface="+mn-ea"/>
                <a:cs typeface="+mn-cs"/>
              </a:rPr>
              <a:t>maintenance of DNA methylation patterns underlies the overrepresentation of individuals with a low postprandial decrease in hunger among CC carriers in DNMT3B compared with AA/CA carriers.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10</a:t>
            </a:fld>
            <a:endParaRPr lang="it-IT"/>
          </a:p>
        </p:txBody>
      </p:sp>
    </p:spTree>
    <p:extLst>
      <p:ext uri="{BB962C8B-B14F-4D97-AF65-F5344CB8AC3E}">
        <p14:creationId xmlns:p14="http://schemas.microsoft.com/office/powerpoint/2010/main" val="216121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conclusion, the effect of the variant in FTO on the postprandial response in hunger appears to be mediated by an </a:t>
            </a:r>
            <a:r>
              <a:rPr lang="en-US" sz="1200" kern="1200" dirty="0" err="1" smtClean="0">
                <a:solidFill>
                  <a:schemeClr val="tx1"/>
                </a:solidFill>
                <a:effectLst/>
                <a:latin typeface="+mn-lt"/>
                <a:ea typeface="+mn-ea"/>
                <a:cs typeface="+mn-cs"/>
              </a:rPr>
              <a:t>epistatic</a:t>
            </a:r>
            <a:r>
              <a:rPr lang="en-US" sz="1200" kern="1200" dirty="0" smtClean="0">
                <a:solidFill>
                  <a:schemeClr val="tx1"/>
                </a:solidFill>
                <a:effectLst/>
                <a:latin typeface="+mn-lt"/>
                <a:ea typeface="+mn-ea"/>
                <a:cs typeface="+mn-cs"/>
              </a:rPr>
              <a:t> interaction involving variants in DNMT3B and LEPR.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Polymorphisms of these 3 genes have a synergistic action and play an important role in the sense of hunger and satiety: risk of the</a:t>
            </a:r>
            <a:r>
              <a:rPr lang="en-US" baseline="0" dirty="0" smtClean="0"/>
              <a:t> </a:t>
            </a:r>
            <a:r>
              <a:rPr lang="en-US" sz="1200" dirty="0" smtClean="0"/>
              <a:t>early onset of obesity</a:t>
            </a:r>
            <a:r>
              <a:rPr lang="en-US" dirty="0" smtClean="0"/>
              <a:t> increased 6-8 times in the homozygous mutant of the 3 variants.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individuals should be subjected to a diet that takes into account these characteristics, including several mini-meals throughout the day consist of foods that prolong the sense of satiety.</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11</a:t>
            </a:fld>
            <a:endParaRPr lang="it-IT"/>
          </a:p>
        </p:txBody>
      </p:sp>
    </p:spTree>
    <p:extLst>
      <p:ext uri="{BB962C8B-B14F-4D97-AF65-F5344CB8AC3E}">
        <p14:creationId xmlns:p14="http://schemas.microsoft.com/office/powerpoint/2010/main" val="223127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metabolism of saturated fat panel is analyzed THRA gene that codes for the thyroid hormone receptor alpha, which regulates energy metabolism, thermogenesis, glucose and lipid metabolism, food intake and oxidation of fatty acids. The rs1568400 polymorphism is located in a critical region involved in the regulation of splicing. The subjects with the mutated variant and an high intake of saturated fat (butter, margarine, chocolate, coconut, lamb, etc...) have a threefold increased risk of developing obesity. These subjects show an increased average waist circumference, total cholesterol and fasting triglyceride concentrations. However, this polymorphism was not significantly associated with fasting glucose, low-density </a:t>
            </a:r>
            <a:r>
              <a:rPr lang="en-US" sz="1200" kern="1200" dirty="0" smtClean="0">
                <a:solidFill>
                  <a:schemeClr val="tx1"/>
                </a:solidFill>
                <a:effectLst/>
                <a:latin typeface="+mn-lt"/>
                <a:ea typeface="+mn-ea"/>
                <a:cs typeface="+mn-cs"/>
              </a:rPr>
              <a:t>or </a:t>
            </a:r>
            <a:r>
              <a:rPr lang="en-US" sz="1200" kern="1200" dirty="0" smtClean="0">
                <a:solidFill>
                  <a:schemeClr val="tx1"/>
                </a:solidFill>
                <a:effectLst/>
                <a:latin typeface="+mn-lt"/>
                <a:ea typeface="+mn-ea"/>
                <a:cs typeface="+mn-cs"/>
              </a:rPr>
              <a:t>high-density lipoprotein cholesterol.</a:t>
            </a:r>
            <a:endParaRPr lang="it-IT" sz="1200" kern="1200" dirty="0" smtClean="0">
              <a:solidFill>
                <a:schemeClr val="tx1"/>
              </a:solidFill>
              <a:effectLst/>
              <a:latin typeface="+mn-lt"/>
              <a:ea typeface="+mn-ea"/>
              <a:cs typeface="+mn-cs"/>
            </a:endParaRPr>
          </a:p>
          <a:p>
            <a:r>
              <a:rPr lang="en-US" dirty="0" smtClean="0"/>
              <a:t>These patients should undergo a diet that takes into account these characteristics, and in particular that have a low intake of foods containing saturated fats.</a:t>
            </a:r>
            <a:endParaRPr lang="it-IT" dirty="0" smtClean="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Finally, in physical activity panel is analyzed ADRB2 gene coding for the beta2-adrenergic receptor, involved in the process of lipolysis and in the development of obesity caused by hyperlipidemia, </a:t>
            </a:r>
            <a:r>
              <a:rPr lang="en-US" sz="1200" kern="1200" dirty="0" err="1" smtClean="0">
                <a:solidFill>
                  <a:schemeClr val="tx1"/>
                </a:solidFill>
                <a:effectLst/>
                <a:latin typeface="+mn-lt"/>
                <a:ea typeface="+mn-ea"/>
                <a:cs typeface="+mn-cs"/>
              </a:rPr>
              <a:t>hyperinsulinemia</a:t>
            </a:r>
            <a:r>
              <a:rPr lang="en-US" sz="1200" kern="1200" dirty="0" smtClean="0">
                <a:solidFill>
                  <a:schemeClr val="tx1"/>
                </a:solidFill>
                <a:effectLst/>
                <a:latin typeface="+mn-lt"/>
                <a:ea typeface="+mn-ea"/>
                <a:cs typeface="+mn-cs"/>
              </a:rPr>
              <a:t> and insulin resistance. The rs1042714 SNP in ADRB2, resulting in amino acid substitution, glutamic acid in place of glutamine, reduces the weight loss induced by physical activity. The carriers of CG/GG genotype are less able to use fat stores as a source of fuel after a period of exercise.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These individuals should be subjected to a fitness program that consider</a:t>
            </a:r>
            <a:r>
              <a:rPr lang="en-US" baseline="0" dirty="0" smtClean="0"/>
              <a:t> </a:t>
            </a:r>
            <a:r>
              <a:rPr lang="en-US" dirty="0" smtClean="0"/>
              <a:t>these characteristics, focusing on sport of toning (Pilates),</a:t>
            </a:r>
            <a:r>
              <a:rPr lang="en-US" baseline="0" dirty="0" smtClean="0"/>
              <a:t> no</a:t>
            </a:r>
            <a:r>
              <a:rPr lang="en-US" dirty="0" smtClean="0"/>
              <a:t> sports "cardio" that tend to use</a:t>
            </a:r>
            <a:r>
              <a:rPr lang="en-US" baseline="0" dirty="0" smtClean="0"/>
              <a:t> </a:t>
            </a:r>
            <a:r>
              <a:rPr lang="en-US" dirty="0" smtClean="0"/>
              <a:t>carbohydrates stores than fat</a:t>
            </a:r>
            <a:r>
              <a:rPr lang="en-US" baseline="0" dirty="0" smtClean="0"/>
              <a:t> stores</a:t>
            </a:r>
            <a:r>
              <a:rPr lang="en-US" dirty="0" smtClean="0"/>
              <a:t>.</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14</a:t>
            </a:fld>
            <a:endParaRPr lang="it-IT"/>
          </a:p>
        </p:txBody>
      </p:sp>
    </p:spTree>
    <p:extLst>
      <p:ext uri="{BB962C8B-B14F-4D97-AF65-F5344CB8AC3E}">
        <p14:creationId xmlns:p14="http://schemas.microsoft.com/office/powerpoint/2010/main" val="239504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Summarizing the DNA-Natural diet ad hoc service consists of sampling at home using a buccal swab to collect saliva, shipment of buccal swabs to the laboratory, analysis by genotyping, reporting, sending of the report by email and specialist counseling. All from the comfort of home.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Below I will show you the format of the report.</a:t>
            </a:r>
            <a:endParaRPr lang="it-IT" sz="1200" kern="1200" dirty="0" smtClean="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15</a:t>
            </a:fld>
            <a:endParaRPr lang="it-IT"/>
          </a:p>
        </p:txBody>
      </p:sp>
    </p:spTree>
    <p:extLst>
      <p:ext uri="{BB962C8B-B14F-4D97-AF65-F5344CB8AC3E}">
        <p14:creationId xmlns:p14="http://schemas.microsoft.com/office/powerpoint/2010/main" val="138090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In the report, for each panel are shown the genetic analysis, interpretation of results, nutritional advice and technical information, in order to personalize reporting. </a:t>
            </a:r>
          </a:p>
          <a:p>
            <a:r>
              <a:rPr lang="en-US" sz="1200" kern="1200" dirty="0" smtClean="0">
                <a:solidFill>
                  <a:schemeClr val="tx1"/>
                </a:solidFill>
                <a:effectLst/>
                <a:latin typeface="+mn-lt"/>
                <a:ea typeface="+mn-ea"/>
                <a:cs typeface="+mn-cs"/>
              </a:rPr>
              <a:t>This is the report of the sense of hunger panel.</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16</a:t>
            </a:fld>
            <a:endParaRPr lang="it-IT"/>
          </a:p>
        </p:txBody>
      </p:sp>
    </p:spTree>
    <p:extLst>
      <p:ext uri="{BB962C8B-B14F-4D97-AF65-F5344CB8AC3E}">
        <p14:creationId xmlns:p14="http://schemas.microsoft.com/office/powerpoint/2010/main" val="1380905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report of the panel of saturated fatty acids metabolism</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17</a:t>
            </a:fld>
            <a:endParaRPr lang="it-IT"/>
          </a:p>
        </p:txBody>
      </p:sp>
    </p:spTree>
    <p:extLst>
      <p:ext uri="{BB962C8B-B14F-4D97-AF65-F5344CB8AC3E}">
        <p14:creationId xmlns:p14="http://schemas.microsoft.com/office/powerpoint/2010/main" val="159446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last is the report of physical activity panel.</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18</a:t>
            </a:fld>
            <a:endParaRPr lang="it-IT"/>
          </a:p>
        </p:txBody>
      </p:sp>
    </p:spTree>
    <p:extLst>
      <p:ext uri="{BB962C8B-B14F-4D97-AF65-F5344CB8AC3E}">
        <p14:creationId xmlns:p14="http://schemas.microsoft.com/office/powerpoint/2010/main" val="407123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As the sampling and reporting, </a:t>
            </a:r>
            <a:r>
              <a:rPr lang="en-US" sz="1200" kern="1200" dirty="0" smtClean="0">
                <a:solidFill>
                  <a:schemeClr val="tx1"/>
                </a:solidFill>
                <a:effectLst/>
                <a:latin typeface="+mn-lt"/>
                <a:ea typeface="+mn-ea"/>
                <a:cs typeface="+mn-cs"/>
              </a:rPr>
              <a:t>also </a:t>
            </a:r>
            <a:r>
              <a:rPr lang="en-US" sz="1200" kern="1200" dirty="0" smtClean="0">
                <a:solidFill>
                  <a:schemeClr val="tx1"/>
                </a:solidFill>
                <a:effectLst/>
                <a:latin typeface="+mn-lt"/>
                <a:ea typeface="+mn-ea"/>
                <a:cs typeface="+mn-cs"/>
              </a:rPr>
              <a:t>specialist counseling can be done from the comfort of home through video-conference  with the collaboration of </a:t>
            </a:r>
            <a:r>
              <a:rPr lang="en-US" sz="1200" kern="1200" dirty="0" err="1" smtClean="0">
                <a:solidFill>
                  <a:schemeClr val="tx1"/>
                </a:solidFill>
                <a:effectLst/>
                <a:latin typeface="+mn-lt"/>
                <a:ea typeface="+mn-ea"/>
                <a:cs typeface="+mn-cs"/>
              </a:rPr>
              <a:t>Webmedicine</a:t>
            </a:r>
            <a:r>
              <a:rPr lang="en-US" sz="1200" kern="1200" dirty="0" smtClean="0">
                <a:solidFill>
                  <a:schemeClr val="tx1"/>
                </a:solidFill>
                <a:effectLst/>
                <a:latin typeface="+mn-lt"/>
                <a:ea typeface="+mn-ea"/>
                <a:cs typeface="+mn-cs"/>
              </a:rPr>
              <a:t>, the first website in Italy for online medical counseling. People could choose the counseling with a nutritionist or a geneticist. The nutritionist allows you to draw up a personalized diet and fitness plan. The geneticist allows you to understand the meaning of your genetic variants.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19</a:t>
            </a:fld>
            <a:endParaRPr lang="it-IT"/>
          </a:p>
        </p:txBody>
      </p:sp>
    </p:spTree>
    <p:extLst>
      <p:ext uri="{BB962C8B-B14F-4D97-AF65-F5344CB8AC3E}">
        <p14:creationId xmlns:p14="http://schemas.microsoft.com/office/powerpoint/2010/main" val="167979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World Health Organization (WHO), in the last years, the prevalence of obesity has increased significantly in world population, including more than 500 million people. About 1.6 billion adults and at least 20 million children under 5 years are overweight. The WHO also projected that by 2015, about 2.3 billion adults will be overweight and more than 700 million will be obese.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2</a:t>
            </a:fld>
            <a:endParaRPr lang="it-IT"/>
          </a:p>
        </p:txBody>
      </p:sp>
    </p:spTree>
    <p:extLst>
      <p:ext uri="{BB962C8B-B14F-4D97-AF65-F5344CB8AC3E}">
        <p14:creationId xmlns:p14="http://schemas.microsoft.com/office/powerpoint/2010/main" val="80671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these are the preliminary results. The mean age of the subjects who make the test is 41 years. The mean BMI </a:t>
            </a:r>
            <a:r>
              <a:rPr lang="en-US" sz="1200"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26.6 among males and 23.6 among females. Monthly average weight loss </a:t>
            </a:r>
            <a:r>
              <a:rPr lang="en-US" sz="1200" kern="1200" smtClean="0">
                <a:solidFill>
                  <a:schemeClr val="tx1"/>
                </a:solidFill>
                <a:effectLst/>
                <a:latin typeface="+mn-lt"/>
                <a:ea typeface="+mn-ea"/>
                <a:cs typeface="+mn-cs"/>
              </a:rPr>
              <a:t>is </a:t>
            </a:r>
            <a:r>
              <a:rPr lang="en-US" sz="1200" kern="1200" smtClean="0">
                <a:solidFill>
                  <a:schemeClr val="tx1"/>
                </a:solidFill>
                <a:effectLst/>
                <a:latin typeface="+mn-lt"/>
                <a:ea typeface="+mn-ea"/>
                <a:cs typeface="+mn-cs"/>
              </a:rPr>
              <a:t>3.2 </a:t>
            </a:r>
            <a:r>
              <a:rPr lang="en-US" sz="1200" kern="1200" dirty="0" smtClean="0">
                <a:solidFill>
                  <a:schemeClr val="tx1"/>
                </a:solidFill>
                <a:effectLst/>
                <a:latin typeface="+mn-lt"/>
                <a:ea typeface="+mn-ea"/>
                <a:cs typeface="+mn-cs"/>
              </a:rPr>
              <a:t>Kg. The compliance at 6 months is 95% and customer satisfaction is 9.5 on 10.</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20</a:t>
            </a:fld>
            <a:endParaRPr lang="it-IT"/>
          </a:p>
        </p:txBody>
      </p:sp>
    </p:spTree>
    <p:extLst>
      <p:ext uri="{BB962C8B-B14F-4D97-AF65-F5344CB8AC3E}">
        <p14:creationId xmlns:p14="http://schemas.microsoft.com/office/powerpoint/2010/main" val="157222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fact,</a:t>
            </a:r>
            <a:r>
              <a:rPr lang="en-US" sz="1200" baseline="0" dirty="0" smtClean="0"/>
              <a:t> in the last years, the prevalence of obesity has increased significantly in particular in these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example, are obese about 30% of American and United Arab Emirates males and more than 40% of the female population of the United Arab Emirates and South Africa.</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3</a:t>
            </a:fld>
            <a:endParaRPr lang="it-IT"/>
          </a:p>
        </p:txBody>
      </p:sp>
    </p:spTree>
    <p:extLst>
      <p:ext uri="{BB962C8B-B14F-4D97-AF65-F5344CB8AC3E}">
        <p14:creationId xmlns:p14="http://schemas.microsoft.com/office/powerpoint/2010/main" val="241133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less dramatic, but equally important increase has been seen in its effects on health and the burden it places on healthcare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Obesity is and should be a major public health concern.</a:t>
            </a:r>
          </a:p>
          <a:p>
            <a:r>
              <a:rPr lang="en-US" sz="1200" b="0" i="0" u="none" strike="noStrike" kern="1200" baseline="0" dirty="0" smtClean="0">
                <a:solidFill>
                  <a:schemeClr val="tx1"/>
                </a:solidFill>
                <a:latin typeface="+mn-lt"/>
                <a:ea typeface="+mn-ea"/>
                <a:cs typeface="+mn-cs"/>
              </a:rPr>
              <a:t>In fact, obesity has been found to decrease health-related quality of life and overall life expectancy. </a:t>
            </a:r>
          </a:p>
          <a:p>
            <a:r>
              <a:rPr lang="en-US" sz="1200" b="0" i="0" u="none" strike="noStrike" kern="1200" baseline="0" dirty="0" smtClean="0">
                <a:solidFill>
                  <a:schemeClr val="tx1"/>
                </a:solidFill>
                <a:latin typeface="+mn-lt"/>
                <a:ea typeface="+mn-ea"/>
                <a:cs typeface="+mn-cs"/>
              </a:rPr>
              <a:t>Furthermore, obese patients are at an increased risk of type 2 diabetes, stroke, coronary artery disease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hyperlipidaemia</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hypertension</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several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cancers</a:t>
            </a:r>
            <a:r>
              <a:rPr lang="it-IT" sz="1200" b="0" i="0" u="none" strike="noStrike" kern="1200" baseline="0" dirty="0" smtClean="0">
                <a:solidFill>
                  <a:schemeClr val="tx1"/>
                </a:solidFill>
                <a:latin typeface="+mn-lt"/>
                <a:ea typeface="+mn-ea"/>
                <a:cs typeface="+mn-cs"/>
              </a:rPr>
              <a:t> </a:t>
            </a:r>
          </a:p>
          <a:p>
            <a:r>
              <a:rPr lang="it-IT" sz="1200" b="0" i="0" u="none" strike="noStrike" kern="1200" baseline="0" dirty="0" smtClean="0">
                <a:solidFill>
                  <a:schemeClr val="tx1"/>
                </a:solidFill>
                <a:latin typeface="+mn-lt"/>
                <a:ea typeface="+mn-ea"/>
                <a:cs typeface="+mn-cs"/>
              </a:rPr>
              <a:t>(colon, </a:t>
            </a:r>
            <a:r>
              <a:rPr lang="en-US" sz="1200" b="0" i="0" u="none" strike="noStrike" kern="1200" baseline="0" dirty="0" smtClean="0">
                <a:solidFill>
                  <a:schemeClr val="tx1"/>
                </a:solidFill>
                <a:latin typeface="+mn-lt"/>
                <a:ea typeface="+mn-ea"/>
                <a:cs typeface="+mn-cs"/>
              </a:rPr>
              <a:t>rectum and prostate in male</a:t>
            </a:r>
            <a:r>
              <a:rPr lang="it-IT" sz="1200" b="0" i="0" u="none" strike="noStrike" kern="1200" baseline="0" dirty="0" smtClean="0">
                <a:solidFill>
                  <a:schemeClr val="tx1"/>
                </a:solidFill>
                <a:latin typeface="+mn-lt"/>
                <a:ea typeface="+mn-ea"/>
                <a:cs typeface="+mn-cs"/>
              </a:rPr>
              <a:t>).</a:t>
            </a:r>
            <a:endParaRPr lang="it-IT" baseline="0" dirty="0" smtClean="0"/>
          </a:p>
          <a:p>
            <a:r>
              <a:rPr lang="en-US" sz="1200" b="0" i="0" u="none" strike="noStrike" kern="1200" baseline="0" dirty="0" smtClean="0">
                <a:solidFill>
                  <a:schemeClr val="tx1"/>
                </a:solidFill>
                <a:latin typeface="+mn-lt"/>
                <a:ea typeface="+mn-ea"/>
                <a:cs typeface="+mn-cs"/>
              </a:rPr>
              <a:t>Obesity was estimated to account for between 0.7% and 2.8% of a country’s total healthcare expenditures. </a:t>
            </a:r>
          </a:p>
          <a:p>
            <a:r>
              <a:rPr lang="en-US" sz="1200" b="0" i="0" u="none" strike="noStrike" kern="1200" baseline="0" dirty="0" smtClean="0">
                <a:solidFill>
                  <a:schemeClr val="tx1"/>
                </a:solidFill>
                <a:latin typeface="+mn-lt"/>
                <a:ea typeface="+mn-ea"/>
                <a:cs typeface="+mn-cs"/>
              </a:rPr>
              <a:t>Moreover, obese individuals were found to have medical costs that were approximately 30% greater than their normal weight peers.</a:t>
            </a: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4</a:t>
            </a:fld>
            <a:endParaRPr lang="it-IT"/>
          </a:p>
        </p:txBody>
      </p:sp>
    </p:spTree>
    <p:extLst>
      <p:ext uri="{BB962C8B-B14F-4D97-AF65-F5344CB8AC3E}">
        <p14:creationId xmlns:p14="http://schemas.microsoft.com/office/powerpoint/2010/main" val="52300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So learn</a:t>
            </a:r>
            <a:r>
              <a:rPr lang="en-US" sz="1200" b="0" baseline="0" dirty="0" smtClean="0"/>
              <a:t> </a:t>
            </a:r>
            <a:r>
              <a:rPr lang="en-US" sz="1200" b="0" dirty="0" smtClean="0"/>
              <a:t>to eat properly and do</a:t>
            </a:r>
            <a:r>
              <a:rPr lang="en-US" sz="1200" b="0" baseline="0" dirty="0" smtClean="0"/>
              <a:t> regular </a:t>
            </a:r>
            <a:r>
              <a:rPr lang="en-US" sz="1200" b="0" dirty="0" smtClean="0"/>
              <a:t>exercise improves our quality of life from all points of view.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Development of obesity has been associated with inadequate dietary and sedentary habits, as well as a genetic predisposition.</a:t>
            </a:r>
            <a:endParaRPr lang="en-US" b="0" dirty="0" smtClean="0"/>
          </a:p>
          <a:p>
            <a:r>
              <a:rPr lang="en-US" dirty="0" smtClean="0"/>
              <a:t>The ways in which we metabolize food, the modulation of the sense of hunger and the response of our body to physical activity</a:t>
            </a:r>
          </a:p>
          <a:p>
            <a:r>
              <a:rPr lang="en-US" dirty="0" smtClean="0"/>
              <a:t>are regulated by several environmental and genetic factors.</a:t>
            </a:r>
          </a:p>
          <a:p>
            <a:r>
              <a:rPr lang="en-US" dirty="0" smtClean="0"/>
              <a:t>Actually</a:t>
            </a:r>
            <a:r>
              <a:rPr lang="en-US" baseline="0" dirty="0" smtClean="0"/>
              <a:t> </a:t>
            </a:r>
            <a:r>
              <a:rPr lang="en-US" dirty="0" smtClean="0"/>
              <a:t>it is possible to analyze some of the genes involved in these processes and to derive useful information </a:t>
            </a:r>
          </a:p>
          <a:p>
            <a:r>
              <a:rPr lang="en-US" dirty="0" smtClean="0"/>
              <a:t>for the proper setting of a diet and personalized physical activity.</a:t>
            </a:r>
          </a:p>
          <a:p>
            <a:r>
              <a:rPr lang="en-US" dirty="0" smtClean="0"/>
              <a:t>The diet of the 2000s is based on genetic characteristics to obtain a personalized diet.</a:t>
            </a: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5</a:t>
            </a:fld>
            <a:endParaRPr lang="it-IT"/>
          </a:p>
        </p:txBody>
      </p:sp>
    </p:spTree>
    <p:extLst>
      <p:ext uri="{BB962C8B-B14F-4D97-AF65-F5344CB8AC3E}">
        <p14:creationId xmlns:p14="http://schemas.microsoft.com/office/powerpoint/2010/main" val="41908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genetic diet is based on the predisposition to obesity assessed by analyzing </a:t>
            </a:r>
            <a:r>
              <a:rPr lang="en-US" sz="1200" dirty="0" smtClean="0"/>
              <a:t>Single Nucleotide Polymorphisms (SNPs) in several genes encoding for proteins involved in hypothalamic control of food intake, energy balance and lipid metabolism. </a:t>
            </a:r>
          </a:p>
          <a:p>
            <a:r>
              <a:rPr lang="en-US" sz="1200" kern="1200" dirty="0" smtClean="0">
                <a:solidFill>
                  <a:schemeClr val="tx1"/>
                </a:solidFill>
                <a:effectLst/>
                <a:latin typeface="+mn-lt"/>
                <a:ea typeface="+mn-ea"/>
                <a:cs typeface="+mn-cs"/>
              </a:rPr>
              <a:t>The central nervous system plays a primary part in regulating food intake through the brain-gut axis, with the hypothalamus acting as the central regulator, receiving both long- and short-term food intake and energy expenditure feedback from the periphery.</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6</a:t>
            </a:fld>
            <a:endParaRPr lang="it-IT"/>
          </a:p>
        </p:txBody>
      </p:sp>
    </p:spTree>
    <p:extLst>
      <p:ext uri="{BB962C8B-B14F-4D97-AF65-F5344CB8AC3E}">
        <p14:creationId xmlns:p14="http://schemas.microsoft.com/office/powerpoint/2010/main" val="182322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Our laboratory, after studying the molecular mechanisms that regulate the obesity onset, has developed a kit for identifying</a:t>
            </a:r>
            <a:r>
              <a:rPr lang="en-US" baseline="0" dirty="0" smtClean="0"/>
              <a:t> this</a:t>
            </a:r>
            <a:r>
              <a:rPr lang="en-US" dirty="0" smtClean="0"/>
              <a:t> predisposition.</a:t>
            </a:r>
          </a:p>
          <a:p>
            <a:r>
              <a:rPr lang="en-US" baseline="0" dirty="0" smtClean="0"/>
              <a:t>This kit consists of 3 panels: sense of hunger, saturated fatty acids metabolism and physical activity. </a:t>
            </a:r>
          </a:p>
          <a:p>
            <a:r>
              <a:rPr lang="en-US" sz="1200" dirty="0" smtClean="0"/>
              <a:t>We have developed a panel of SNPs that allows to</a:t>
            </a:r>
            <a:r>
              <a:rPr lang="en-US" sz="1200" baseline="0" dirty="0" smtClean="0"/>
              <a:t> analyze</a:t>
            </a:r>
            <a:r>
              <a:rPr lang="en-US" sz="1200" dirty="0" smtClean="0"/>
              <a:t> these 5 genes through real-time PCR.</a:t>
            </a:r>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7</a:t>
            </a:fld>
            <a:endParaRPr lang="it-IT"/>
          </a:p>
        </p:txBody>
      </p:sp>
    </p:spTree>
    <p:extLst>
      <p:ext uri="{BB962C8B-B14F-4D97-AF65-F5344CB8AC3E}">
        <p14:creationId xmlns:p14="http://schemas.microsoft.com/office/powerpoint/2010/main" val="171802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a:t>
            </a:r>
            <a:r>
              <a:rPr lang="it-IT" baseline="0" dirty="0" smtClean="0"/>
              <a:t> </a:t>
            </a:r>
            <a:r>
              <a:rPr lang="it-IT" baseline="0" dirty="0" err="1" smtClean="0"/>
              <a:t>particular</a:t>
            </a:r>
            <a:r>
              <a:rPr lang="it-IT" baseline="0" dirty="0" smtClean="0"/>
              <a:t>, </a:t>
            </a:r>
            <a:r>
              <a:rPr lang="en-US" baseline="0" dirty="0" smtClean="0"/>
              <a:t>in sense of hunger panel are analyzed polymorphisms of the FTO, DNMT3B and LEPR genes.</a:t>
            </a:r>
          </a:p>
          <a:p>
            <a:r>
              <a:rPr lang="en-US" dirty="0" smtClean="0"/>
              <a:t>FTO gene codes for a protein expressed in the hypothalamus that plays an important role in regulating appetite and</a:t>
            </a:r>
            <a:r>
              <a:rPr lang="en-US" baseline="0" dirty="0" smtClean="0"/>
              <a:t> </a:t>
            </a:r>
            <a:r>
              <a:rPr lang="en-US" dirty="0" smtClean="0"/>
              <a:t> food intake.</a:t>
            </a:r>
          </a:p>
          <a:p>
            <a:r>
              <a:rPr lang="it-IT" sz="1200" b="0" i="0" u="none" strike="noStrike" kern="1200" baseline="0" dirty="0" err="1" smtClean="0">
                <a:solidFill>
                  <a:schemeClr val="tx1"/>
                </a:solidFill>
                <a:latin typeface="+mn-lt"/>
                <a:ea typeface="+mn-ea"/>
                <a:cs typeface="+mn-cs"/>
              </a:rPr>
              <a:t>Individuals</a:t>
            </a:r>
            <a:r>
              <a:rPr lang="it-IT" sz="1200" b="0" i="0" u="none" strike="noStrike" kern="1200" baseline="0" dirty="0" smtClean="0">
                <a:solidFill>
                  <a:schemeClr val="tx1"/>
                </a:solidFill>
                <a:latin typeface="+mn-lt"/>
                <a:ea typeface="+mn-ea"/>
                <a:cs typeface="+mn-cs"/>
              </a:rPr>
              <a:t> with </a:t>
            </a:r>
            <a:r>
              <a:rPr lang="en-US" sz="1200" b="0" i="0" u="none" strike="noStrike" kern="1200" baseline="0" dirty="0" smtClean="0">
                <a:solidFill>
                  <a:schemeClr val="tx1"/>
                </a:solidFill>
                <a:latin typeface="+mn-lt"/>
                <a:ea typeface="+mn-ea"/>
                <a:cs typeface="+mn-cs"/>
              </a:rPr>
              <a:t>low postprandial responses in hunger and satiety are overrepresented among TA/AA carriers compared with TT carriers, independent of BMI.</a:t>
            </a:r>
          </a:p>
          <a:p>
            <a:r>
              <a:rPr lang="en-US" sz="1200" kern="1200" dirty="0" smtClean="0">
                <a:solidFill>
                  <a:schemeClr val="tx1"/>
                </a:solidFill>
                <a:effectLst/>
                <a:latin typeface="+mn-lt"/>
                <a:ea typeface="+mn-ea"/>
                <a:cs typeface="+mn-cs"/>
              </a:rPr>
              <a:t>The association between the postprandial decrease in hunger and this SNP in FTO was mediated by the rs992472 variant in DNMT3B. Individuals with a low postprandial decrease in hunger are overrepresented among carriers of the TA/AA genotype in FTO when accompanied by the CC genotype in DNMT3B, compared with individuals carrying the TT and AA/CA genotype respectively in these SNPs.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FTO catalyzes DNA </a:t>
            </a:r>
            <a:r>
              <a:rPr lang="en-US" sz="1200" kern="1200" dirty="0" err="1" smtClean="0">
                <a:solidFill>
                  <a:schemeClr val="tx1"/>
                </a:solidFill>
                <a:effectLst/>
                <a:latin typeface="+mn-lt"/>
                <a:ea typeface="+mn-ea"/>
                <a:cs typeface="+mn-cs"/>
              </a:rPr>
              <a:t>demethylation</a:t>
            </a:r>
            <a:r>
              <a:rPr lang="en-US" sz="1200" kern="1200" dirty="0" smtClean="0">
                <a:solidFill>
                  <a:schemeClr val="tx1"/>
                </a:solidFill>
                <a:effectLst/>
                <a:latin typeface="+mn-lt"/>
                <a:ea typeface="+mn-ea"/>
                <a:cs typeface="+mn-cs"/>
              </a:rPr>
              <a:t>. These findings suggests that TA/AA carriers in FTO are characterized by an increased capacity for DNA </a:t>
            </a:r>
            <a:r>
              <a:rPr lang="en-US" sz="1200" kern="1200" dirty="0" err="1" smtClean="0">
                <a:solidFill>
                  <a:schemeClr val="tx1"/>
                </a:solidFill>
                <a:effectLst/>
                <a:latin typeface="+mn-lt"/>
                <a:ea typeface="+mn-ea"/>
                <a:cs typeface="+mn-cs"/>
              </a:rPr>
              <a:t>demethylation</a:t>
            </a:r>
            <a:r>
              <a:rPr lang="en-US" sz="1200" kern="1200" dirty="0" smtClean="0">
                <a:solidFill>
                  <a:schemeClr val="tx1"/>
                </a:solidFill>
                <a:effectLst/>
                <a:latin typeface="+mn-lt"/>
                <a:ea typeface="+mn-ea"/>
                <a:cs typeface="+mn-cs"/>
              </a:rPr>
              <a:t> compared with TT carriers. The interaction for the postprandial response in hunger involving SNPs in FTO and DNMT3B could thus result from a decreased capacity for de novo and maintenance of preexisting DNA methylation patterns in DNMT3B together with an increased capacity for DNA </a:t>
            </a:r>
            <a:r>
              <a:rPr lang="en-US" sz="1200" kern="1200" dirty="0" err="1" smtClean="0">
                <a:solidFill>
                  <a:schemeClr val="tx1"/>
                </a:solidFill>
                <a:effectLst/>
                <a:latin typeface="+mn-lt"/>
                <a:ea typeface="+mn-ea"/>
                <a:cs typeface="+mn-cs"/>
              </a:rPr>
              <a:t>demethylation</a:t>
            </a:r>
            <a:r>
              <a:rPr lang="en-US" sz="1200" kern="1200" dirty="0" smtClean="0">
                <a:solidFill>
                  <a:schemeClr val="tx1"/>
                </a:solidFill>
                <a:effectLst/>
                <a:latin typeface="+mn-lt"/>
                <a:ea typeface="+mn-ea"/>
                <a:cs typeface="+mn-cs"/>
              </a:rPr>
              <a:t> in FTO, thereby decreasing the overall capacity for DNA methylation.</a:t>
            </a:r>
            <a:endParaRPr lang="it-IT" sz="1200" kern="1200" dirty="0" smtClean="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D8A476-00F0-45BA-A987-1E3329B8995E}" type="slidenum">
              <a:rPr lang="it-IT" smtClean="0"/>
              <a:pPr/>
              <a:t>8</a:t>
            </a:fld>
            <a:endParaRPr lang="it-IT"/>
          </a:p>
        </p:txBody>
      </p:sp>
    </p:spTree>
    <p:extLst>
      <p:ext uri="{BB962C8B-B14F-4D97-AF65-F5344CB8AC3E}">
        <p14:creationId xmlns:p14="http://schemas.microsoft.com/office/powerpoint/2010/main" val="314865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gene that we analyze in the sense of hunger panel is LEPR that codes for the leptin receptor.</a:t>
            </a:r>
          </a:p>
          <a:p>
            <a:r>
              <a:rPr lang="en-US" sz="1200" kern="1200" dirty="0" smtClean="0">
                <a:solidFill>
                  <a:schemeClr val="tx1"/>
                </a:solidFill>
                <a:effectLst/>
                <a:latin typeface="+mn-lt"/>
                <a:ea typeface="+mn-ea"/>
                <a:cs typeface="+mn-cs"/>
              </a:rPr>
              <a:t>It’s known that leptin is an adipocyte-specific hormone that regulates the amount of adipose tissue through a direct effect on the hypothalamus, modulating the sense of hunger/satiety and energy expenditure of the body. The rs1137101 SNP in LEPR, resulting in amino acid substitution, arginine in place of glutamine, was hypothesized to affect the functionality of the leptin receptor, with reduced leptin sensitivity. Resistance to leptin is known to increase food intake, and in extreme cases results in early-onset morbid obesity. In fact, decreased receptor activity generates an </a:t>
            </a:r>
            <a:r>
              <a:rPr lang="en-US" sz="1200" kern="1200" dirty="0" err="1" smtClean="0">
                <a:solidFill>
                  <a:schemeClr val="tx1"/>
                </a:solidFill>
                <a:effectLst/>
                <a:latin typeface="+mn-lt"/>
                <a:ea typeface="+mn-ea"/>
                <a:cs typeface="+mn-cs"/>
              </a:rPr>
              <a:t>orexigenic</a:t>
            </a:r>
            <a:r>
              <a:rPr lang="en-US" sz="1200" kern="1200" dirty="0" smtClean="0">
                <a:solidFill>
                  <a:schemeClr val="tx1"/>
                </a:solidFill>
                <a:effectLst/>
                <a:latin typeface="+mn-lt"/>
                <a:ea typeface="+mn-ea"/>
                <a:cs typeface="+mn-cs"/>
              </a:rPr>
              <a:t> signal, whereas increased receptor activity generates an </a:t>
            </a:r>
            <a:r>
              <a:rPr lang="en-US" sz="1200" kern="1200" dirty="0" err="1" smtClean="0">
                <a:solidFill>
                  <a:schemeClr val="tx1"/>
                </a:solidFill>
                <a:effectLst/>
                <a:latin typeface="+mn-lt"/>
                <a:ea typeface="+mn-ea"/>
                <a:cs typeface="+mn-cs"/>
              </a:rPr>
              <a:t>anorexigenic</a:t>
            </a:r>
            <a:r>
              <a:rPr lang="en-US" sz="1200" kern="1200" dirty="0" smtClean="0">
                <a:solidFill>
                  <a:schemeClr val="tx1"/>
                </a:solidFill>
                <a:effectLst/>
                <a:latin typeface="+mn-lt"/>
                <a:ea typeface="+mn-ea"/>
                <a:cs typeface="+mn-cs"/>
              </a:rPr>
              <a:t> signal, through the inhibition of AGRP (Agouti-related protein) production and the stimulation of POMC (</a:t>
            </a:r>
            <a:r>
              <a:rPr lang="en-US" sz="1200" kern="1200" dirty="0" err="1" smtClean="0">
                <a:solidFill>
                  <a:schemeClr val="tx1"/>
                </a:solidFill>
                <a:effectLst/>
                <a:latin typeface="+mn-lt"/>
                <a:ea typeface="+mn-ea"/>
                <a:cs typeface="+mn-cs"/>
              </a:rPr>
              <a:t>proopionomelanocortin</a:t>
            </a:r>
            <a:r>
              <a:rPr lang="en-US" sz="1200" kern="1200" dirty="0" smtClean="0">
                <a:solidFill>
                  <a:schemeClr val="tx1"/>
                </a:solidFill>
                <a:effectLst/>
                <a:latin typeface="+mn-lt"/>
                <a:ea typeface="+mn-ea"/>
                <a:cs typeface="+mn-cs"/>
              </a:rPr>
              <a:t>) production.</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3D8A476-00F0-45BA-A987-1E3329B8995E}" type="slidenum">
              <a:rPr lang="it-IT" smtClean="0"/>
              <a:pPr/>
              <a:t>9</a:t>
            </a:fld>
            <a:endParaRPr lang="it-IT"/>
          </a:p>
        </p:txBody>
      </p:sp>
    </p:spTree>
    <p:extLst>
      <p:ext uri="{BB962C8B-B14F-4D97-AF65-F5344CB8AC3E}">
        <p14:creationId xmlns:p14="http://schemas.microsoft.com/office/powerpoint/2010/main" val="343175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319408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240970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412333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359364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156859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11132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1226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96480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267203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196131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C4A81C1-7FBC-49C2-A158-2D858114D74E}" type="datetimeFigureOut">
              <a:rPr lang="it-IT" smtClean="0"/>
              <a:pPr/>
              <a:t>28/10/2014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866CFE-DC0E-4859-9EA6-787B29F3A134}" type="slidenum">
              <a:rPr lang="it-IT" smtClean="0"/>
              <a:pPr/>
              <a:t>‹N›</a:t>
            </a:fld>
            <a:endParaRPr lang="it-IT"/>
          </a:p>
        </p:txBody>
      </p:sp>
    </p:spTree>
    <p:extLst>
      <p:ext uri="{BB962C8B-B14F-4D97-AF65-F5344CB8AC3E}">
        <p14:creationId xmlns:p14="http://schemas.microsoft.com/office/powerpoint/2010/main" val="211312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A81C1-7FBC-49C2-A158-2D858114D74E}" type="datetimeFigureOut">
              <a:rPr lang="it-IT" smtClean="0"/>
              <a:pPr/>
              <a:t>28/10/2014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66CFE-DC0E-4859-9EA6-787B29F3A134}" type="slidenum">
              <a:rPr lang="it-IT" smtClean="0"/>
              <a:pPr/>
              <a:t>‹N›</a:t>
            </a:fld>
            <a:endParaRPr lang="it-IT"/>
          </a:p>
        </p:txBody>
      </p:sp>
    </p:spTree>
    <p:extLst>
      <p:ext uri="{BB962C8B-B14F-4D97-AF65-F5344CB8AC3E}">
        <p14:creationId xmlns:p14="http://schemas.microsoft.com/office/powerpoint/2010/main" val="410340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fano\Dropbox\Public\3.NSD\Clienti-Progetti\DNA\Sito + Social\Immagini Sito\completo_corn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214290"/>
            <a:ext cx="5715040" cy="4286280"/>
          </a:xfrm>
          <a:prstGeom prst="rect">
            <a:avLst/>
          </a:prstGeom>
          <a:noFill/>
          <a:ln w="34925">
            <a:solidFill>
              <a:srgbClr val="FFFFFF"/>
            </a:solidFill>
          </a:ln>
          <a:effectLst>
            <a:outerShdw blurRad="317500" dir="2700000" algn="ctr">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272140" y="5580144"/>
            <a:ext cx="8583488" cy="119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400" b="1" dirty="0" smtClean="0">
                <a:solidFill>
                  <a:srgbClr val="0000FF"/>
                </a:solidFill>
                <a:latin typeface="Calibri" pitchFamily="34" charset="0"/>
              </a:rPr>
              <a:t>2° International Conference on </a:t>
            </a:r>
            <a:r>
              <a:rPr lang="it-IT" altLang="it-IT" sz="2400" b="1" dirty="0" err="1" smtClean="0">
                <a:solidFill>
                  <a:srgbClr val="0000FF"/>
                </a:solidFill>
                <a:latin typeface="Calibri" pitchFamily="34" charset="0"/>
              </a:rPr>
              <a:t>Predictive</a:t>
            </a:r>
            <a:r>
              <a:rPr lang="it-IT" altLang="it-IT" sz="2400" b="1" dirty="0" smtClean="0">
                <a:solidFill>
                  <a:srgbClr val="0000FF"/>
                </a:solidFill>
                <a:latin typeface="Calibri" pitchFamily="34" charset="0"/>
              </a:rPr>
              <a:t>, Preventive and </a:t>
            </a:r>
            <a:r>
              <a:rPr lang="it-IT" altLang="it-IT" sz="2400" b="1" dirty="0" err="1" smtClean="0">
                <a:solidFill>
                  <a:srgbClr val="0000FF"/>
                </a:solidFill>
                <a:latin typeface="Calibri" pitchFamily="34" charset="0"/>
              </a:rPr>
              <a:t>Personalized</a:t>
            </a:r>
            <a:r>
              <a:rPr lang="it-IT" altLang="it-IT" sz="2400" b="1" dirty="0" smtClean="0">
                <a:solidFill>
                  <a:srgbClr val="0000FF"/>
                </a:solidFill>
                <a:latin typeface="Calibri" pitchFamily="34" charset="0"/>
              </a:rPr>
              <a:t> Medicine and </a:t>
            </a:r>
            <a:r>
              <a:rPr lang="it-IT" altLang="it-IT" sz="2400" b="1" dirty="0" err="1" smtClean="0">
                <a:solidFill>
                  <a:srgbClr val="0000FF"/>
                </a:solidFill>
                <a:latin typeface="Calibri" pitchFamily="34" charset="0"/>
              </a:rPr>
              <a:t>Molecular</a:t>
            </a:r>
            <a:r>
              <a:rPr lang="it-IT" altLang="it-IT" sz="2400" b="1" dirty="0" smtClean="0">
                <a:solidFill>
                  <a:srgbClr val="0000FF"/>
                </a:solidFill>
                <a:latin typeface="Calibri" pitchFamily="34" charset="0"/>
              </a:rPr>
              <a:t> </a:t>
            </a:r>
            <a:r>
              <a:rPr lang="it-IT" altLang="it-IT" sz="2400" b="1" dirty="0" err="1" smtClean="0">
                <a:solidFill>
                  <a:srgbClr val="0000FF"/>
                </a:solidFill>
                <a:latin typeface="Calibri" pitchFamily="34" charset="0"/>
              </a:rPr>
              <a:t>Diagnostics</a:t>
            </a:r>
            <a:endParaRPr lang="it-IT" altLang="it-IT" sz="2400" b="1" dirty="0">
              <a:solidFill>
                <a:srgbClr val="0000FF"/>
              </a:solidFill>
              <a:latin typeface="Calibri" pitchFamily="34" charset="0"/>
            </a:endParaRPr>
          </a:p>
          <a:p>
            <a:pPr algn="ctr" eaLnBrk="1" hangingPunct="1">
              <a:lnSpc>
                <a:spcPct val="60000"/>
              </a:lnSpc>
              <a:spcBef>
                <a:spcPct val="50000"/>
              </a:spcBef>
            </a:pPr>
            <a:r>
              <a:rPr lang="it-IT" altLang="it-IT" sz="2000" b="1" dirty="0" smtClean="0">
                <a:solidFill>
                  <a:srgbClr val="0000FF"/>
                </a:solidFill>
                <a:latin typeface="Calibri" pitchFamily="34" charset="0"/>
              </a:rPr>
              <a:t>Las Vegas, 3-5 </a:t>
            </a:r>
            <a:r>
              <a:rPr lang="it-IT" altLang="it-IT" sz="2000" b="1" dirty="0" err="1" smtClean="0">
                <a:solidFill>
                  <a:srgbClr val="0000FF"/>
                </a:solidFill>
                <a:latin typeface="Calibri" pitchFamily="34" charset="0"/>
              </a:rPr>
              <a:t>november</a:t>
            </a:r>
            <a:r>
              <a:rPr lang="it-IT" altLang="it-IT" sz="2000" b="1" dirty="0" smtClean="0">
                <a:solidFill>
                  <a:srgbClr val="0000FF"/>
                </a:solidFill>
                <a:latin typeface="Calibri" pitchFamily="34" charset="0"/>
              </a:rPr>
              <a:t> </a:t>
            </a:r>
            <a:r>
              <a:rPr lang="it-IT" altLang="it-IT" sz="2000" b="1" dirty="0">
                <a:solidFill>
                  <a:srgbClr val="0000FF"/>
                </a:solidFill>
                <a:latin typeface="Calibri" pitchFamily="34" charset="0"/>
              </a:rPr>
              <a:t>2014</a:t>
            </a:r>
          </a:p>
        </p:txBody>
      </p:sp>
      <p:sp>
        <p:nvSpPr>
          <p:cNvPr id="8" name="CasellaDiTesto 7"/>
          <p:cNvSpPr txBox="1"/>
          <p:nvPr/>
        </p:nvSpPr>
        <p:spPr>
          <a:xfrm>
            <a:off x="3286116" y="4917056"/>
            <a:ext cx="3143272" cy="400110"/>
          </a:xfrm>
          <a:prstGeom prst="rect">
            <a:avLst/>
          </a:prstGeom>
          <a:noFill/>
        </p:spPr>
        <p:txBody>
          <a:bodyPr wrap="square" rtlCol="0">
            <a:spAutoFit/>
          </a:bodyPr>
          <a:lstStyle/>
          <a:p>
            <a:pPr algn="ctr"/>
            <a:r>
              <a:rPr lang="it-IT" sz="2000" dirty="0" smtClean="0">
                <a:effectLst>
                  <a:outerShdw blurRad="38100" dist="38100" dir="2700000" algn="tl">
                    <a:srgbClr val="000000">
                      <a:alpha val="43137"/>
                    </a:srgbClr>
                  </a:outerShdw>
                </a:effectLst>
              </a:rPr>
              <a:t>Dr. Cristina </a:t>
            </a:r>
            <a:r>
              <a:rPr lang="it-IT" sz="2000" dirty="0" err="1" smtClean="0">
                <a:effectLst>
                  <a:outerShdw blurRad="38100" dist="38100" dir="2700000" algn="tl">
                    <a:srgbClr val="000000">
                      <a:alpha val="43137"/>
                    </a:srgbClr>
                  </a:outerShdw>
                </a:effectLst>
              </a:rPr>
              <a:t>Patassini</a:t>
            </a:r>
            <a:endParaRPr lang="it-IT" sz="2000"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4"/>
          <a:srcRect/>
          <a:stretch>
            <a:fillRect/>
          </a:stretch>
        </p:blipFill>
        <p:spPr bwMode="auto">
          <a:xfrm>
            <a:off x="6327368" y="1714488"/>
            <a:ext cx="2695575" cy="1466850"/>
          </a:xfrm>
          <a:prstGeom prst="rect">
            <a:avLst/>
          </a:prstGeom>
          <a:noFill/>
          <a:ln w="9525">
            <a:noFill/>
            <a:miter lim="800000"/>
            <a:headEnd/>
            <a:tailEnd/>
          </a:ln>
          <a:effectLst/>
        </p:spPr>
      </p:pic>
    </p:spTree>
    <p:extLst>
      <p:ext uri="{BB962C8B-B14F-4D97-AF65-F5344CB8AC3E}">
        <p14:creationId xmlns:p14="http://schemas.microsoft.com/office/powerpoint/2010/main" val="4138427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09600" y="228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800" b="1" dirty="0" err="1" smtClean="0">
                <a:solidFill>
                  <a:srgbClr val="0000FF"/>
                </a:solidFill>
                <a:latin typeface="Calibri" pitchFamily="34" charset="0"/>
              </a:rPr>
              <a:t>Sense</a:t>
            </a:r>
            <a:r>
              <a:rPr lang="it-IT" altLang="it-IT" sz="2800" b="1" dirty="0" smtClean="0">
                <a:solidFill>
                  <a:srgbClr val="0000FF"/>
                </a:solidFill>
                <a:latin typeface="Calibri" pitchFamily="34" charset="0"/>
              </a:rPr>
              <a:t> of </a:t>
            </a:r>
            <a:r>
              <a:rPr lang="it-IT" altLang="it-IT" sz="2800" b="1" dirty="0" err="1" smtClean="0">
                <a:solidFill>
                  <a:srgbClr val="0000FF"/>
                </a:solidFill>
                <a:latin typeface="Calibri" pitchFamily="34" charset="0"/>
              </a:rPr>
              <a:t>hunger</a:t>
            </a:r>
            <a:endParaRPr lang="it-IT" altLang="it-IT" sz="2800" b="1" dirty="0">
              <a:solidFill>
                <a:srgbClr val="0000FF"/>
              </a:solidFill>
              <a:latin typeface="Calibri" pitchFamily="34" charset="0"/>
            </a:endParaRPr>
          </a:p>
        </p:txBody>
      </p:sp>
      <p:pic>
        <p:nvPicPr>
          <p:cNvPr id="3"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6" name="Text Box 3"/>
          <p:cNvSpPr txBox="1">
            <a:spLocks noChangeArrowheads="1"/>
          </p:cNvSpPr>
          <p:nvPr/>
        </p:nvSpPr>
        <p:spPr bwMode="auto">
          <a:xfrm>
            <a:off x="399409" y="4195841"/>
            <a:ext cx="28194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4800" b="1" dirty="0" smtClean="0">
                <a:solidFill>
                  <a:srgbClr val="0000FF"/>
                </a:solidFill>
                <a:latin typeface="Calibri" pitchFamily="34" charset="0"/>
              </a:rPr>
              <a:t>DNMT3B</a:t>
            </a:r>
            <a:endParaRPr lang="it-IT" altLang="it-IT" sz="4800" b="1" dirty="0">
              <a:solidFill>
                <a:srgbClr val="0000FF"/>
              </a:solidFill>
              <a:latin typeface="Calibri"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593215927"/>
              </p:ext>
            </p:extLst>
          </p:nvPr>
        </p:nvGraphicFramePr>
        <p:xfrm>
          <a:off x="518078" y="1005236"/>
          <a:ext cx="8087887" cy="1889760"/>
        </p:xfrm>
        <a:graphic>
          <a:graphicData uri="http://schemas.openxmlformats.org/drawingml/2006/table">
            <a:tbl>
              <a:tblPr firstRow="1" firstCol="1" bandRow="1">
                <a:tableStyleId>{5C22544A-7EE6-4342-B048-85BDC9FD1C3A}</a:tableStyleId>
              </a:tblPr>
              <a:tblGrid>
                <a:gridCol w="3130173"/>
                <a:gridCol w="2736730"/>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chemeClr val="lt1"/>
                          </a:solidFill>
                          <a:effectLst/>
                          <a:latin typeface="+mn-lt"/>
                          <a:ea typeface="+mn-ea"/>
                          <a:cs typeface="+mn-cs"/>
                        </a:rPr>
                        <a:t>FTO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Fat mass- and obesity-associated gene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rgbClr val="002060"/>
                          </a:solidFill>
                          <a:effectLst/>
                          <a:latin typeface="+mn-lt"/>
                          <a:ea typeface="+mn-ea"/>
                          <a:cs typeface="+mn-cs"/>
                        </a:rPr>
                        <a:t> rs9939609 (g.53820527 </a:t>
                      </a:r>
                      <a:r>
                        <a:rPr lang="it-IT" sz="1400" b="1" kern="1200" dirty="0">
                          <a:solidFill>
                            <a:srgbClr val="002060"/>
                          </a:solidFill>
                          <a:effectLst/>
                          <a:latin typeface="+mn-lt"/>
                          <a:ea typeface="+mn-ea"/>
                          <a:cs typeface="+mn-cs"/>
                        </a:rPr>
                        <a:t>T&gt;A</a:t>
                      </a:r>
                      <a:r>
                        <a:rPr lang="it-IT"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err="1" smtClean="0">
                          <a:solidFill>
                            <a:srgbClr val="002060"/>
                          </a:solidFill>
                          <a:effectLst/>
                        </a:rPr>
                        <a:t>Dominant</a:t>
                      </a:r>
                      <a:r>
                        <a:rPr lang="it-IT"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TA/AA</a:t>
                      </a:r>
                      <a:endParaRPr lang="it-IT" sz="1400" b="1" dirty="0">
                        <a:solidFill>
                          <a:srgbClr val="002060"/>
                        </a:solidFill>
                        <a:effectLst/>
                        <a:latin typeface="+mn-lt"/>
                        <a:ea typeface="Times New Roman"/>
                      </a:endParaRPr>
                    </a:p>
                  </a:txBody>
                  <a:tcPr marL="68580" marR="68580" marT="0" marB="0" anchor="ctr"/>
                </a:tc>
              </a:tr>
              <a:tr h="348584">
                <a:tc>
                  <a:txBody>
                    <a:bodyPr/>
                    <a:lstStyle/>
                    <a:p>
                      <a:pPr>
                        <a:spcAft>
                          <a:spcPts val="0"/>
                        </a:spcAft>
                      </a:pPr>
                      <a:r>
                        <a:rPr lang="en-US" sz="1400" b="1" kern="1200" dirty="0" smtClean="0">
                          <a:solidFill>
                            <a:schemeClr val="bg1"/>
                          </a:solidFill>
                          <a:effectLst/>
                          <a:latin typeface="+mn-lt"/>
                          <a:ea typeface="+mn-ea"/>
                          <a:cs typeface="+mn-cs"/>
                        </a:rPr>
                        <a:t>LEPR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solidFill>
                            <a:schemeClr val="bg1"/>
                          </a:solidFill>
                        </a:rPr>
                        <a:t>Leptin</a:t>
                      </a:r>
                      <a:r>
                        <a:rPr lang="it-IT" sz="1400" dirty="0" smtClean="0">
                          <a:solidFill>
                            <a:schemeClr val="bg1"/>
                          </a:solidFill>
                        </a:rPr>
                        <a:t> </a:t>
                      </a:r>
                      <a:r>
                        <a:rPr lang="it-IT" sz="1400" dirty="0" err="1" smtClean="0">
                          <a:solidFill>
                            <a:schemeClr val="bg1"/>
                          </a:solidFill>
                        </a:rPr>
                        <a:t>Receptor</a:t>
                      </a:r>
                      <a:r>
                        <a:rPr lang="it-IT" sz="1400" dirty="0" smtClean="0">
                          <a:solidFill>
                            <a:schemeClr val="bg1"/>
                          </a:solidFill>
                        </a:rPr>
                        <a:t> gene</a:t>
                      </a:r>
                    </a:p>
                  </a:txBody>
                  <a:tcPr marL="68580" marR="68580" marT="0" marB="0" anchor="ctr"/>
                </a:tc>
                <a:tc>
                  <a:txBody>
                    <a:bodyPr/>
                    <a:lstStyle/>
                    <a:p>
                      <a:pPr>
                        <a:spcAft>
                          <a:spcPts val="0"/>
                        </a:spcAft>
                      </a:pPr>
                      <a:r>
                        <a:rPr lang="en-US" sz="1400" b="1" kern="1200" dirty="0" smtClean="0">
                          <a:solidFill>
                            <a:srgbClr val="002060"/>
                          </a:solidFill>
                          <a:effectLst/>
                          <a:latin typeface="+mn-lt"/>
                          <a:ea typeface="+mn-ea"/>
                          <a:cs typeface="+mn-cs"/>
                        </a:rPr>
                        <a:t> rs1137101 (</a:t>
                      </a:r>
                      <a:r>
                        <a:rPr lang="en-US" sz="1400" b="1" kern="1200" dirty="0">
                          <a:solidFill>
                            <a:srgbClr val="002060"/>
                          </a:solidFill>
                          <a:effectLst/>
                          <a:latin typeface="+mn-lt"/>
                          <a:ea typeface="+mn-ea"/>
                          <a:cs typeface="+mn-cs"/>
                        </a:rPr>
                        <a:t>c.668 A&gt;G; Gln223Arg</a:t>
                      </a:r>
                      <a:r>
                        <a:rPr lang="en-US"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en-US" sz="1400" b="1" dirty="0" smtClean="0">
                          <a:solidFill>
                            <a:srgbClr val="002060"/>
                          </a:solidFill>
                          <a:effectLst/>
                        </a:rPr>
                        <a:t>Dominant</a:t>
                      </a:r>
                      <a:r>
                        <a:rPr lang="en-US"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AG/GG</a:t>
                      </a:r>
                      <a:endParaRPr lang="it-IT" sz="1400" b="1" dirty="0">
                        <a:solidFill>
                          <a:srgbClr val="002060"/>
                        </a:solidFill>
                        <a:effectLst/>
                        <a:latin typeface="+mn-lt"/>
                        <a:ea typeface="Times New Roman"/>
                      </a:endParaRPr>
                    </a:p>
                  </a:txBody>
                  <a:tcPr marL="68580" marR="68580" marT="0" marB="0" anchor="ctr"/>
                </a:tc>
              </a:tr>
              <a:tr h="348584">
                <a:tc>
                  <a:txBody>
                    <a:bodyPr/>
                    <a:lstStyle/>
                    <a:p>
                      <a:pPr>
                        <a:spcAft>
                          <a:spcPts val="0"/>
                        </a:spcAft>
                      </a:pPr>
                      <a:r>
                        <a:rPr lang="it-IT" sz="1400" b="1" dirty="0" smtClean="0">
                          <a:solidFill>
                            <a:schemeClr val="bg1"/>
                          </a:solidFill>
                          <a:effectLst/>
                        </a:rPr>
                        <a:t>DNMT3B</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bg1"/>
                          </a:solidFill>
                        </a:rPr>
                        <a:t>DNA </a:t>
                      </a:r>
                      <a:r>
                        <a:rPr lang="it-IT" sz="1400" dirty="0" err="1" smtClean="0">
                          <a:solidFill>
                            <a:schemeClr val="bg1"/>
                          </a:solidFill>
                        </a:rPr>
                        <a:t>MethylTransferase</a:t>
                      </a:r>
                      <a:r>
                        <a:rPr lang="it-IT" sz="1400" dirty="0" smtClean="0">
                          <a:solidFill>
                            <a:schemeClr val="bg1"/>
                          </a:solidFill>
                        </a:rPr>
                        <a:t> 3B</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002060"/>
                          </a:solidFill>
                          <a:effectLst/>
                        </a:rPr>
                        <a:t> rs992472</a:t>
                      </a:r>
                      <a:r>
                        <a:rPr lang="it-IT" sz="1400" b="1" baseline="0" dirty="0" smtClean="0">
                          <a:solidFill>
                            <a:srgbClr val="002060"/>
                          </a:solidFill>
                          <a:effectLst/>
                          <a:latin typeface="Times New Roman"/>
                        </a:rPr>
                        <a:t>   </a:t>
                      </a:r>
                      <a:r>
                        <a:rPr lang="it-IT" sz="1400" b="1" dirty="0" smtClean="0">
                          <a:solidFill>
                            <a:srgbClr val="002060"/>
                          </a:solidFill>
                          <a:effectLst/>
                        </a:rPr>
                        <a:t>(g.31385269 </a:t>
                      </a:r>
                      <a:r>
                        <a:rPr lang="it-IT" sz="1400" b="1" dirty="0">
                          <a:solidFill>
                            <a:srgbClr val="002060"/>
                          </a:solidFill>
                          <a:effectLst/>
                        </a:rPr>
                        <a:t>A&gt;C</a:t>
                      </a:r>
                      <a:r>
                        <a:rPr lang="it-IT" sz="1400" b="1" dirty="0" smtClean="0">
                          <a:solidFill>
                            <a:srgbClr val="002060"/>
                          </a:solidFill>
                          <a:effectLst/>
                        </a:rPr>
                        <a:t>)</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a:solidFill>
                            <a:srgbClr val="002060"/>
                          </a:solidFill>
                          <a:effectLst/>
                        </a:rPr>
                        <a:t> </a:t>
                      </a:r>
                      <a:r>
                        <a:rPr lang="it-IT" sz="1400" b="1" dirty="0" smtClean="0">
                          <a:solidFill>
                            <a:srgbClr val="002060"/>
                          </a:solidFill>
                          <a:effectLst/>
                        </a:rPr>
                        <a:t>Recessive</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CC</a:t>
                      </a:r>
                      <a:endParaRPr lang="it-IT" sz="1400" b="1" dirty="0">
                        <a:solidFill>
                          <a:srgbClr val="002060"/>
                        </a:solidFill>
                        <a:effectLst/>
                        <a:latin typeface="+mn-lt"/>
                        <a:ea typeface="Times New Roman"/>
                      </a:endParaRPr>
                    </a:p>
                  </a:txBody>
                  <a:tcPr marL="68580" marR="68580" marT="0" marB="0" anchor="ctr"/>
                </a:tc>
              </a:tr>
            </a:tbl>
          </a:graphicData>
        </a:graphic>
      </p:graphicFrame>
      <p:sp>
        <p:nvSpPr>
          <p:cNvPr id="8" name="Rettangolo 7"/>
          <p:cNvSpPr/>
          <p:nvPr/>
        </p:nvSpPr>
        <p:spPr>
          <a:xfrm>
            <a:off x="500034" y="2469826"/>
            <a:ext cx="814393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036379"/>
            <a:ext cx="3996823" cy="377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09600" y="228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800" b="1" dirty="0" err="1" smtClean="0">
                <a:solidFill>
                  <a:srgbClr val="0000FF"/>
                </a:solidFill>
                <a:latin typeface="Calibri" pitchFamily="34" charset="0"/>
              </a:rPr>
              <a:t>Sense</a:t>
            </a:r>
            <a:r>
              <a:rPr lang="it-IT" altLang="it-IT" sz="2800" b="1" dirty="0" smtClean="0">
                <a:solidFill>
                  <a:srgbClr val="0000FF"/>
                </a:solidFill>
                <a:latin typeface="Calibri" pitchFamily="34" charset="0"/>
              </a:rPr>
              <a:t> of </a:t>
            </a:r>
            <a:r>
              <a:rPr lang="it-IT" altLang="it-IT" sz="2800" b="1" dirty="0" err="1" smtClean="0">
                <a:solidFill>
                  <a:srgbClr val="0000FF"/>
                </a:solidFill>
                <a:latin typeface="Calibri" pitchFamily="34" charset="0"/>
              </a:rPr>
              <a:t>hunger</a:t>
            </a:r>
            <a:endParaRPr lang="it-IT" altLang="it-IT" sz="2800" b="1" dirty="0">
              <a:solidFill>
                <a:srgbClr val="0000FF"/>
              </a:solidFill>
              <a:latin typeface="Calibri" pitchFamily="34" charset="0"/>
            </a:endParaRPr>
          </a:p>
        </p:txBody>
      </p:sp>
      <p:pic>
        <p:nvPicPr>
          <p:cNvPr id="3"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16" name="CasellaDiTesto 15"/>
          <p:cNvSpPr txBox="1"/>
          <p:nvPr/>
        </p:nvSpPr>
        <p:spPr>
          <a:xfrm>
            <a:off x="431161" y="3769305"/>
            <a:ext cx="8352928" cy="1754326"/>
          </a:xfrm>
          <a:prstGeom prst="rect">
            <a:avLst/>
          </a:prstGeom>
          <a:noFill/>
        </p:spPr>
        <p:txBody>
          <a:bodyPr wrap="square" rtlCol="0">
            <a:spAutoFit/>
          </a:bodyPr>
          <a:lstStyle/>
          <a:p>
            <a:r>
              <a:rPr lang="en-US" dirty="0"/>
              <a:t>The subjects carrying the mutated </a:t>
            </a:r>
            <a:r>
              <a:rPr lang="en-US" dirty="0" smtClean="0"/>
              <a:t>variants:</a:t>
            </a:r>
          </a:p>
          <a:p>
            <a:pPr marL="285750" indent="-285750">
              <a:buFont typeface="Wingdings" panose="05000000000000000000" pitchFamily="2" charset="2"/>
              <a:buChar char="Ø"/>
            </a:pPr>
            <a:r>
              <a:rPr lang="en-US" dirty="0" smtClean="0"/>
              <a:t>have </a:t>
            </a:r>
            <a:r>
              <a:rPr lang="en-US" dirty="0"/>
              <a:t>a more </a:t>
            </a:r>
            <a:r>
              <a:rPr lang="en-US" dirty="0" smtClean="0"/>
              <a:t>accentuated </a:t>
            </a:r>
            <a:r>
              <a:rPr lang="en-US" dirty="0"/>
              <a:t>sense of </a:t>
            </a:r>
            <a:r>
              <a:rPr lang="en-US" dirty="0" smtClean="0"/>
              <a:t>hunger</a:t>
            </a:r>
          </a:p>
          <a:p>
            <a:pPr marL="285750" indent="-285750">
              <a:buFont typeface="Wingdings" panose="05000000000000000000" pitchFamily="2" charset="2"/>
              <a:buChar char="Ø"/>
            </a:pPr>
            <a:r>
              <a:rPr lang="en-US" dirty="0" smtClean="0"/>
              <a:t>are </a:t>
            </a:r>
            <a:r>
              <a:rPr lang="en-US" dirty="0"/>
              <a:t>less sensitive to sense </a:t>
            </a:r>
            <a:r>
              <a:rPr lang="en-US" dirty="0" smtClean="0"/>
              <a:t>of postprandial satiety</a:t>
            </a:r>
          </a:p>
          <a:p>
            <a:pPr marL="285750" indent="-285750">
              <a:buFont typeface="Wingdings" panose="05000000000000000000" pitchFamily="2" charset="2"/>
              <a:buChar char="Ø"/>
            </a:pPr>
            <a:r>
              <a:rPr lang="en-US" dirty="0"/>
              <a:t>consume more willingly biscuits, pastries, fruit, cereals, fatty meats, ice cream and </a:t>
            </a:r>
            <a:r>
              <a:rPr lang="en-US" dirty="0" smtClean="0"/>
              <a:t>cheese</a:t>
            </a:r>
          </a:p>
          <a:p>
            <a:pPr marL="285750" indent="-285750">
              <a:buFont typeface="Wingdings" panose="05000000000000000000" pitchFamily="2" charset="2"/>
              <a:buChar char="Ø"/>
            </a:pPr>
            <a:r>
              <a:rPr lang="en-US" dirty="0"/>
              <a:t>tend to eat between </a:t>
            </a:r>
            <a:r>
              <a:rPr lang="en-US" dirty="0" smtClean="0"/>
              <a:t>meals</a:t>
            </a:r>
          </a:p>
        </p:txBody>
      </p:sp>
      <p:graphicFrame>
        <p:nvGraphicFramePr>
          <p:cNvPr id="17" name="Tabella 16"/>
          <p:cNvGraphicFramePr>
            <a:graphicFrameLocks noGrp="1"/>
          </p:cNvGraphicFramePr>
          <p:nvPr>
            <p:extLst>
              <p:ext uri="{D42A27DB-BD31-4B8C-83A1-F6EECF244321}">
                <p14:modId xmlns:p14="http://schemas.microsoft.com/office/powerpoint/2010/main" val="1869095141"/>
              </p:ext>
            </p:extLst>
          </p:nvPr>
        </p:nvGraphicFramePr>
        <p:xfrm>
          <a:off x="518078" y="1005236"/>
          <a:ext cx="8087887" cy="1889760"/>
        </p:xfrm>
        <a:graphic>
          <a:graphicData uri="http://schemas.openxmlformats.org/drawingml/2006/table">
            <a:tbl>
              <a:tblPr firstRow="1" firstCol="1" bandRow="1">
                <a:tableStyleId>{5C22544A-7EE6-4342-B048-85BDC9FD1C3A}</a:tableStyleId>
              </a:tblPr>
              <a:tblGrid>
                <a:gridCol w="3130173"/>
                <a:gridCol w="2736730"/>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chemeClr val="lt1"/>
                          </a:solidFill>
                          <a:effectLst/>
                          <a:latin typeface="+mn-lt"/>
                          <a:ea typeface="+mn-ea"/>
                          <a:cs typeface="+mn-cs"/>
                        </a:rPr>
                        <a:t>FTO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Fat mass- and obesity-associated gene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rgbClr val="002060"/>
                          </a:solidFill>
                          <a:effectLst/>
                          <a:latin typeface="+mn-lt"/>
                          <a:ea typeface="+mn-ea"/>
                          <a:cs typeface="+mn-cs"/>
                        </a:rPr>
                        <a:t> rs9939609 (g.53820527 </a:t>
                      </a:r>
                      <a:r>
                        <a:rPr lang="it-IT" sz="1400" b="1" kern="1200" dirty="0">
                          <a:solidFill>
                            <a:srgbClr val="002060"/>
                          </a:solidFill>
                          <a:effectLst/>
                          <a:latin typeface="+mn-lt"/>
                          <a:ea typeface="+mn-ea"/>
                          <a:cs typeface="+mn-cs"/>
                        </a:rPr>
                        <a:t>T&gt;A</a:t>
                      </a:r>
                      <a:r>
                        <a:rPr lang="it-IT"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err="1" smtClean="0">
                          <a:effectLst/>
                        </a:rPr>
                        <a:t>Dominant</a:t>
                      </a:r>
                      <a:r>
                        <a:rPr lang="it-IT" sz="1400" b="1" dirty="0">
                          <a:effectLst/>
                        </a:rPr>
                        <a:t> </a:t>
                      </a:r>
                      <a:endParaRPr lang="it-IT" sz="1400" b="1" dirty="0">
                        <a:effectLst/>
                        <a:latin typeface="Times New Roman"/>
                        <a:ea typeface="Times New Roman"/>
                      </a:endParaRPr>
                    </a:p>
                  </a:txBody>
                  <a:tcPr marL="68580" marR="68580" marT="0" marB="0" anchor="ctr"/>
                </a:tc>
                <a:tc>
                  <a:txBody>
                    <a:bodyPr/>
                    <a:lstStyle/>
                    <a:p>
                      <a:pPr algn="ctr">
                        <a:spcAft>
                          <a:spcPts val="0"/>
                        </a:spcAft>
                      </a:pPr>
                      <a:r>
                        <a:rPr lang="it-IT" sz="1400" b="1" dirty="0" smtClean="0">
                          <a:effectLst/>
                          <a:latin typeface="+mn-lt"/>
                          <a:ea typeface="Times New Roman"/>
                        </a:rPr>
                        <a:t>TA e AA</a:t>
                      </a:r>
                      <a:endParaRPr lang="it-IT" sz="1400" b="1" dirty="0">
                        <a:effectLst/>
                        <a:latin typeface="+mn-lt"/>
                        <a:ea typeface="Times New Roman"/>
                      </a:endParaRPr>
                    </a:p>
                  </a:txBody>
                  <a:tcPr marL="68580" marR="68580" marT="0" marB="0" anchor="ctr"/>
                </a:tc>
              </a:tr>
              <a:tr h="348584">
                <a:tc>
                  <a:txBody>
                    <a:bodyPr/>
                    <a:lstStyle/>
                    <a:p>
                      <a:pPr>
                        <a:spcAft>
                          <a:spcPts val="0"/>
                        </a:spcAft>
                      </a:pPr>
                      <a:r>
                        <a:rPr lang="en-US" sz="1400" b="1" kern="1200" dirty="0" smtClean="0">
                          <a:solidFill>
                            <a:schemeClr val="bg1"/>
                          </a:solidFill>
                          <a:effectLst/>
                          <a:latin typeface="+mn-lt"/>
                          <a:ea typeface="+mn-ea"/>
                          <a:cs typeface="+mn-cs"/>
                        </a:rPr>
                        <a:t>LEPR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solidFill>
                            <a:schemeClr val="bg1"/>
                          </a:solidFill>
                        </a:rPr>
                        <a:t>Leptin</a:t>
                      </a:r>
                      <a:r>
                        <a:rPr lang="it-IT" sz="1400" dirty="0" smtClean="0">
                          <a:solidFill>
                            <a:schemeClr val="bg1"/>
                          </a:solidFill>
                        </a:rPr>
                        <a:t> </a:t>
                      </a:r>
                      <a:r>
                        <a:rPr lang="it-IT" sz="1400" dirty="0" err="1" smtClean="0">
                          <a:solidFill>
                            <a:schemeClr val="bg1"/>
                          </a:solidFill>
                        </a:rPr>
                        <a:t>Receptor</a:t>
                      </a:r>
                      <a:r>
                        <a:rPr lang="it-IT" sz="1400" dirty="0" smtClean="0">
                          <a:solidFill>
                            <a:schemeClr val="bg1"/>
                          </a:solidFill>
                        </a:rPr>
                        <a:t> gene</a:t>
                      </a:r>
                    </a:p>
                  </a:txBody>
                  <a:tcPr marL="68580" marR="68580" marT="0" marB="0" anchor="ctr"/>
                </a:tc>
                <a:tc>
                  <a:txBody>
                    <a:bodyPr/>
                    <a:lstStyle/>
                    <a:p>
                      <a:pPr>
                        <a:spcAft>
                          <a:spcPts val="0"/>
                        </a:spcAft>
                      </a:pPr>
                      <a:r>
                        <a:rPr lang="en-US" sz="1400" b="1" kern="1200" dirty="0" smtClean="0">
                          <a:solidFill>
                            <a:srgbClr val="002060"/>
                          </a:solidFill>
                          <a:effectLst/>
                          <a:latin typeface="+mn-lt"/>
                          <a:ea typeface="+mn-ea"/>
                          <a:cs typeface="+mn-cs"/>
                        </a:rPr>
                        <a:t> rs1137101 (</a:t>
                      </a:r>
                      <a:r>
                        <a:rPr lang="en-US" sz="1400" b="1" kern="1200" dirty="0">
                          <a:solidFill>
                            <a:srgbClr val="002060"/>
                          </a:solidFill>
                          <a:effectLst/>
                          <a:latin typeface="+mn-lt"/>
                          <a:ea typeface="+mn-ea"/>
                          <a:cs typeface="+mn-cs"/>
                        </a:rPr>
                        <a:t>c.668 A&gt;G; Gln223Arg</a:t>
                      </a:r>
                      <a:r>
                        <a:rPr lang="en-US"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en-US" sz="1400" b="1" dirty="0" smtClean="0">
                          <a:effectLst/>
                        </a:rPr>
                        <a:t>Dominant</a:t>
                      </a:r>
                      <a:r>
                        <a:rPr lang="en-US" sz="1400" b="1" dirty="0">
                          <a:effectLst/>
                        </a:rPr>
                        <a:t> </a:t>
                      </a:r>
                      <a:endParaRPr lang="it-IT" sz="1400" b="1" dirty="0">
                        <a:effectLst/>
                        <a:latin typeface="Times New Roman"/>
                        <a:ea typeface="Times New Roman"/>
                      </a:endParaRPr>
                    </a:p>
                  </a:txBody>
                  <a:tcPr marL="68580" marR="68580" marT="0" marB="0" anchor="ctr"/>
                </a:tc>
                <a:tc>
                  <a:txBody>
                    <a:bodyPr/>
                    <a:lstStyle/>
                    <a:p>
                      <a:pPr algn="ctr">
                        <a:spcAft>
                          <a:spcPts val="0"/>
                        </a:spcAft>
                      </a:pPr>
                      <a:r>
                        <a:rPr lang="it-IT" sz="1400" b="1" dirty="0" smtClean="0">
                          <a:effectLst/>
                          <a:latin typeface="+mn-lt"/>
                          <a:ea typeface="Times New Roman"/>
                        </a:rPr>
                        <a:t>AG e GG</a:t>
                      </a:r>
                      <a:endParaRPr lang="it-IT" sz="1400" b="1" dirty="0">
                        <a:effectLst/>
                        <a:latin typeface="+mn-lt"/>
                        <a:ea typeface="Times New Roman"/>
                      </a:endParaRPr>
                    </a:p>
                  </a:txBody>
                  <a:tcPr marL="68580" marR="68580" marT="0" marB="0" anchor="ctr"/>
                </a:tc>
              </a:tr>
              <a:tr h="348584">
                <a:tc>
                  <a:txBody>
                    <a:bodyPr/>
                    <a:lstStyle/>
                    <a:p>
                      <a:pPr>
                        <a:spcAft>
                          <a:spcPts val="0"/>
                        </a:spcAft>
                      </a:pPr>
                      <a:r>
                        <a:rPr lang="it-IT" sz="1400" b="1" dirty="0" smtClean="0">
                          <a:solidFill>
                            <a:schemeClr val="bg1"/>
                          </a:solidFill>
                          <a:effectLst/>
                        </a:rPr>
                        <a:t>DNMT3B</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bg1"/>
                          </a:solidFill>
                        </a:rPr>
                        <a:t>DNA </a:t>
                      </a:r>
                      <a:r>
                        <a:rPr lang="it-IT" sz="1400" dirty="0" err="1" smtClean="0">
                          <a:solidFill>
                            <a:schemeClr val="bg1"/>
                          </a:solidFill>
                        </a:rPr>
                        <a:t>MethylTransferase</a:t>
                      </a:r>
                      <a:r>
                        <a:rPr lang="it-IT" sz="1400" dirty="0" smtClean="0">
                          <a:solidFill>
                            <a:schemeClr val="bg1"/>
                          </a:solidFill>
                        </a:rPr>
                        <a:t> 3B</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002060"/>
                          </a:solidFill>
                          <a:effectLst/>
                        </a:rPr>
                        <a:t> rs992472</a:t>
                      </a:r>
                      <a:r>
                        <a:rPr lang="it-IT" sz="1400" b="1" baseline="0" dirty="0" smtClean="0">
                          <a:solidFill>
                            <a:srgbClr val="002060"/>
                          </a:solidFill>
                          <a:effectLst/>
                          <a:latin typeface="Times New Roman"/>
                        </a:rPr>
                        <a:t>   </a:t>
                      </a:r>
                      <a:r>
                        <a:rPr lang="it-IT" sz="1400" b="1" dirty="0" smtClean="0">
                          <a:solidFill>
                            <a:srgbClr val="002060"/>
                          </a:solidFill>
                          <a:effectLst/>
                        </a:rPr>
                        <a:t>(g.31385269 </a:t>
                      </a:r>
                      <a:r>
                        <a:rPr lang="it-IT" sz="1400" b="1" dirty="0">
                          <a:solidFill>
                            <a:srgbClr val="002060"/>
                          </a:solidFill>
                          <a:effectLst/>
                        </a:rPr>
                        <a:t>A&gt;C</a:t>
                      </a:r>
                      <a:r>
                        <a:rPr lang="it-IT" sz="1400" b="1" dirty="0" smtClean="0">
                          <a:solidFill>
                            <a:srgbClr val="002060"/>
                          </a:solidFill>
                          <a:effectLst/>
                        </a:rPr>
                        <a:t>)</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a:effectLst/>
                        </a:rPr>
                        <a:t> </a:t>
                      </a:r>
                      <a:r>
                        <a:rPr lang="it-IT" sz="1400" b="1" dirty="0" smtClean="0">
                          <a:effectLst/>
                        </a:rPr>
                        <a:t>Recessive</a:t>
                      </a:r>
                      <a:endParaRPr lang="it-IT" sz="1400" b="1" dirty="0">
                        <a:effectLst/>
                        <a:latin typeface="Times New Roman"/>
                        <a:ea typeface="Times New Roman"/>
                      </a:endParaRPr>
                    </a:p>
                  </a:txBody>
                  <a:tcPr marL="68580" marR="68580" marT="0" marB="0" anchor="ctr"/>
                </a:tc>
                <a:tc>
                  <a:txBody>
                    <a:bodyPr/>
                    <a:lstStyle/>
                    <a:p>
                      <a:pPr algn="ctr">
                        <a:spcAft>
                          <a:spcPts val="0"/>
                        </a:spcAft>
                      </a:pPr>
                      <a:r>
                        <a:rPr lang="it-IT" sz="1400" b="1" dirty="0" smtClean="0">
                          <a:effectLst/>
                          <a:latin typeface="+mn-lt"/>
                          <a:ea typeface="Times New Roman"/>
                        </a:rPr>
                        <a:t>CC</a:t>
                      </a:r>
                      <a:endParaRPr lang="it-IT" sz="1400" b="1" dirty="0">
                        <a:effectLst/>
                        <a:latin typeface="+mn-lt"/>
                        <a:ea typeface="Times New Roman"/>
                      </a:endParaRPr>
                    </a:p>
                  </a:txBody>
                  <a:tcPr marL="68580" marR="68580" marT="0" marB="0" anchor="ctr"/>
                </a:tc>
              </a:tr>
            </a:tbl>
          </a:graphicData>
        </a:graphic>
      </p:graphicFrame>
      <p:sp>
        <p:nvSpPr>
          <p:cNvPr id="18" name="CasellaDiTesto 17"/>
          <p:cNvSpPr txBox="1"/>
          <p:nvPr/>
        </p:nvSpPr>
        <p:spPr>
          <a:xfrm>
            <a:off x="609600" y="5757006"/>
            <a:ext cx="7924800" cy="707886"/>
          </a:xfrm>
          <a:prstGeom prst="rect">
            <a:avLst/>
          </a:prstGeom>
          <a:noFill/>
          <a:ln w="38100">
            <a:solidFill>
              <a:srgbClr val="FF0000"/>
            </a:solidFill>
          </a:ln>
        </p:spPr>
        <p:txBody>
          <a:bodyPr wrap="square" rtlCol="0">
            <a:spAutoFit/>
          </a:bodyPr>
          <a:lstStyle/>
          <a:p>
            <a:pPr algn="ctr"/>
            <a:r>
              <a:rPr lang="en-US" sz="2000" dirty="0"/>
              <a:t>All this leads to the early onset of </a:t>
            </a:r>
            <a:r>
              <a:rPr lang="en-US" sz="2000" dirty="0" smtClean="0"/>
              <a:t>obesity: </a:t>
            </a:r>
          </a:p>
          <a:p>
            <a:pPr algn="ctr"/>
            <a:r>
              <a:rPr lang="en-US" sz="2000" b="1" dirty="0" smtClean="0">
                <a:solidFill>
                  <a:srgbClr val="FF0000"/>
                </a:solidFill>
              </a:rPr>
              <a:t>risk increased </a:t>
            </a:r>
            <a:r>
              <a:rPr lang="en-US" sz="2000" b="1" dirty="0">
                <a:solidFill>
                  <a:srgbClr val="FF0000"/>
                </a:solidFill>
              </a:rPr>
              <a:t>6-8 </a:t>
            </a:r>
            <a:r>
              <a:rPr lang="en-US" sz="2000" b="1" dirty="0" smtClean="0">
                <a:solidFill>
                  <a:srgbClr val="FF0000"/>
                </a:solidFill>
              </a:rPr>
              <a:t>times in </a:t>
            </a:r>
            <a:r>
              <a:rPr lang="en-US" sz="2000" b="1" dirty="0">
                <a:solidFill>
                  <a:srgbClr val="FF0000"/>
                </a:solidFill>
              </a:rPr>
              <a:t>the homozygous mutant of the 3 </a:t>
            </a:r>
            <a:r>
              <a:rPr lang="en-US" sz="2000" b="1" dirty="0" smtClean="0">
                <a:solidFill>
                  <a:srgbClr val="FF0000"/>
                </a:solidFill>
              </a:rPr>
              <a:t>variants.</a:t>
            </a:r>
          </a:p>
        </p:txBody>
      </p:sp>
      <p:sp>
        <p:nvSpPr>
          <p:cNvPr id="19" name="CasellaDiTesto 18"/>
          <p:cNvSpPr txBox="1"/>
          <p:nvPr/>
        </p:nvSpPr>
        <p:spPr>
          <a:xfrm>
            <a:off x="607625" y="3164718"/>
            <a:ext cx="7924800" cy="461665"/>
          </a:xfrm>
          <a:prstGeom prst="rect">
            <a:avLst/>
          </a:prstGeom>
          <a:noFill/>
        </p:spPr>
        <p:txBody>
          <a:bodyPr wrap="square" rtlCol="0">
            <a:spAutoFit/>
          </a:bodyPr>
          <a:lstStyle/>
          <a:p>
            <a:pPr algn="ctr"/>
            <a:r>
              <a:rPr lang="en-US" sz="2400" b="1" dirty="0" smtClean="0">
                <a:solidFill>
                  <a:srgbClr val="0000FF"/>
                </a:solidFill>
              </a:rPr>
              <a:t>Polymorphisms of </a:t>
            </a:r>
            <a:r>
              <a:rPr lang="en-US" sz="2400" b="1" dirty="0">
                <a:solidFill>
                  <a:srgbClr val="0000FF"/>
                </a:solidFill>
              </a:rPr>
              <a:t>these 3 genes have a synergistic action </a:t>
            </a:r>
            <a:endParaRPr lang="en-US" sz="2400" b="1" dirty="0" smtClean="0">
              <a:solidFill>
                <a:srgbClr val="0000FF"/>
              </a:solidFill>
            </a:endParaRPr>
          </a:p>
        </p:txBody>
      </p:sp>
    </p:spTree>
    <p:extLst>
      <p:ext uri="{BB962C8B-B14F-4D97-AF65-F5344CB8AC3E}">
        <p14:creationId xmlns:p14="http://schemas.microsoft.com/office/powerpoint/2010/main" val="40325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7" name="Text Box 3"/>
          <p:cNvSpPr txBox="1">
            <a:spLocks noChangeArrowheads="1"/>
          </p:cNvSpPr>
          <p:nvPr/>
        </p:nvSpPr>
        <p:spPr bwMode="auto">
          <a:xfrm>
            <a:off x="657100" y="252350"/>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2400" b="1" dirty="0" smtClean="0">
                <a:solidFill>
                  <a:srgbClr val="0000FF"/>
                </a:solidFill>
                <a:latin typeface="+mn-lt"/>
              </a:rPr>
              <a:t>     </a:t>
            </a:r>
            <a:r>
              <a:rPr lang="it-IT" sz="2400" b="1" dirty="0" err="1">
                <a:solidFill>
                  <a:srgbClr val="0000FF"/>
                </a:solidFill>
                <a:latin typeface="+mn-lt"/>
              </a:rPr>
              <a:t>Saturated</a:t>
            </a:r>
            <a:r>
              <a:rPr lang="it-IT" sz="2400" b="1" dirty="0">
                <a:solidFill>
                  <a:srgbClr val="0000FF"/>
                </a:solidFill>
                <a:latin typeface="+mn-lt"/>
              </a:rPr>
              <a:t> </a:t>
            </a:r>
            <a:r>
              <a:rPr lang="it-IT" sz="2400" b="1" dirty="0" err="1">
                <a:solidFill>
                  <a:srgbClr val="0000FF"/>
                </a:solidFill>
                <a:latin typeface="+mn-lt"/>
              </a:rPr>
              <a:t>fatty</a:t>
            </a:r>
            <a:r>
              <a:rPr lang="it-IT" sz="2400" b="1" dirty="0">
                <a:solidFill>
                  <a:srgbClr val="0000FF"/>
                </a:solidFill>
                <a:latin typeface="+mn-lt"/>
              </a:rPr>
              <a:t> </a:t>
            </a:r>
            <a:r>
              <a:rPr lang="it-IT" sz="2400" b="1" dirty="0" err="1">
                <a:solidFill>
                  <a:srgbClr val="0000FF"/>
                </a:solidFill>
                <a:latin typeface="+mn-lt"/>
              </a:rPr>
              <a:t>acids</a:t>
            </a:r>
            <a:r>
              <a:rPr lang="it-IT" sz="2400" b="1" dirty="0">
                <a:solidFill>
                  <a:srgbClr val="0000FF"/>
                </a:solidFill>
                <a:latin typeface="+mn-lt"/>
              </a:rPr>
              <a:t> </a:t>
            </a:r>
            <a:r>
              <a:rPr lang="it-IT" sz="2400" b="1" dirty="0" err="1">
                <a:solidFill>
                  <a:srgbClr val="0000FF"/>
                </a:solidFill>
                <a:latin typeface="+mn-lt"/>
              </a:rPr>
              <a:t>metabolism</a:t>
            </a:r>
            <a:endParaRPr lang="it-IT" sz="2400" b="1" dirty="0">
              <a:solidFill>
                <a:srgbClr val="0000FF"/>
              </a:solidFill>
              <a:latin typeface="+mn-lt"/>
            </a:endParaRPr>
          </a:p>
        </p:txBody>
      </p:sp>
      <p:graphicFrame>
        <p:nvGraphicFramePr>
          <p:cNvPr id="8" name="Tabella 7"/>
          <p:cNvGraphicFramePr>
            <a:graphicFrameLocks noGrp="1"/>
          </p:cNvGraphicFramePr>
          <p:nvPr>
            <p:extLst>
              <p:ext uri="{D42A27DB-BD31-4B8C-83A1-F6EECF244321}">
                <p14:modId xmlns:p14="http://schemas.microsoft.com/office/powerpoint/2010/main" val="3468313310"/>
              </p:ext>
            </p:extLst>
          </p:nvPr>
        </p:nvGraphicFramePr>
        <p:xfrm>
          <a:off x="518078" y="1005236"/>
          <a:ext cx="8087887" cy="1036320"/>
        </p:xfrm>
        <a:graphic>
          <a:graphicData uri="http://schemas.openxmlformats.org/drawingml/2006/table">
            <a:tbl>
              <a:tblPr firstRow="1" firstCol="1" bandRow="1">
                <a:tableStyleId>{5C22544A-7EE6-4342-B048-85BDC9FD1C3A}</a:tableStyleId>
              </a:tblPr>
              <a:tblGrid>
                <a:gridCol w="2901794"/>
                <a:gridCol w="2965109"/>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400" b="1" dirty="0" smtClean="0">
                          <a:latin typeface="Calibri" pitchFamily="34" charset="0"/>
                        </a:rPr>
                        <a:t>THRA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t>Thyroid</a:t>
                      </a:r>
                      <a:r>
                        <a:rPr lang="it-IT" sz="1400" dirty="0" smtClean="0"/>
                        <a:t> </a:t>
                      </a:r>
                      <a:r>
                        <a:rPr lang="it-IT" sz="1400" dirty="0" err="1" smtClean="0"/>
                        <a:t>Hormone</a:t>
                      </a:r>
                      <a:r>
                        <a:rPr lang="it-IT" sz="1400" dirty="0" smtClean="0"/>
                        <a:t> </a:t>
                      </a:r>
                      <a:r>
                        <a:rPr lang="it-IT" sz="1400" dirty="0" err="1" smtClean="0"/>
                        <a:t>Receptor</a:t>
                      </a:r>
                      <a:r>
                        <a:rPr lang="it-IT" sz="1400" dirty="0" smtClean="0"/>
                        <a:t>, </a:t>
                      </a:r>
                      <a:r>
                        <a:rPr lang="it-IT" sz="1400" dirty="0" err="1" smtClean="0"/>
                        <a:t>Alpha</a:t>
                      </a:r>
                      <a:endParaRPr lang="it-IT" sz="1400" dirty="0" smtClean="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smtClean="0">
                          <a:solidFill>
                            <a:srgbClr val="002060"/>
                          </a:solidFill>
                          <a:effectLst/>
                          <a:latin typeface="+mn-lt"/>
                          <a:ea typeface="+mn-ea"/>
                          <a:cs typeface="+mn-cs"/>
                        </a:rPr>
                        <a:t> </a:t>
                      </a:r>
                      <a:r>
                        <a:rPr lang="it-IT" sz="1400" b="1" kern="1200" dirty="0" smtClean="0">
                          <a:solidFill>
                            <a:srgbClr val="002060"/>
                          </a:solidFill>
                          <a:effectLst/>
                          <a:latin typeface="+mn-lt"/>
                          <a:ea typeface="+mn-ea"/>
                          <a:cs typeface="+mn-cs"/>
                        </a:rPr>
                        <a:t>rs1568400 </a:t>
                      </a:r>
                      <a:r>
                        <a:rPr lang="it-IT" sz="1400" b="1" kern="1200" dirty="0" smtClean="0">
                          <a:solidFill>
                            <a:srgbClr val="002060"/>
                          </a:solidFill>
                          <a:latin typeface="+mn-lt"/>
                          <a:ea typeface="+mn-ea"/>
                          <a:cs typeface="+mn-cs"/>
                        </a:rPr>
                        <a:t>(g.38221108; - 635 A&gt;G)</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smtClean="0">
                          <a:solidFill>
                            <a:srgbClr val="002060"/>
                          </a:solidFill>
                          <a:effectLst/>
                        </a:rPr>
                        <a:t>Recessive</a:t>
                      </a:r>
                      <a:r>
                        <a:rPr lang="it-IT"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GG</a:t>
                      </a:r>
                      <a:endParaRPr lang="it-IT" sz="1400" b="1" dirty="0">
                        <a:solidFill>
                          <a:srgbClr val="002060"/>
                        </a:solidFill>
                        <a:effectLst/>
                        <a:latin typeface="+mn-lt"/>
                        <a:ea typeface="Times New Roman"/>
                      </a:endParaRPr>
                    </a:p>
                  </a:txBody>
                  <a:tcPr marL="68580" marR="68580" marT="0" marB="0" anchor="ctr"/>
                </a:tc>
              </a:tr>
            </a:tbl>
          </a:graphicData>
        </a:graphic>
      </p:graphicFrame>
      <p:pic>
        <p:nvPicPr>
          <p:cNvPr id="9" name="Picture 2"/>
          <p:cNvPicPr>
            <a:picLocks noChangeAspect="1" noChangeArrowheads="1"/>
          </p:cNvPicPr>
          <p:nvPr/>
        </p:nvPicPr>
        <p:blipFill>
          <a:blip r:embed="rId5"/>
          <a:srcRect/>
          <a:stretch>
            <a:fillRect/>
          </a:stretch>
        </p:blipFill>
        <p:spPr bwMode="auto">
          <a:xfrm>
            <a:off x="4126908" y="2189259"/>
            <a:ext cx="4454548" cy="3760021"/>
          </a:xfrm>
          <a:prstGeom prst="rect">
            <a:avLst/>
          </a:prstGeom>
          <a:noFill/>
          <a:ln w="9525">
            <a:noFill/>
            <a:miter lim="800000"/>
            <a:headEnd/>
            <a:tailEnd/>
          </a:ln>
          <a:effectLst/>
        </p:spPr>
      </p:pic>
      <p:sp>
        <p:nvSpPr>
          <p:cNvPr id="10" name="Text Box 3"/>
          <p:cNvSpPr txBox="1">
            <a:spLocks noChangeArrowheads="1"/>
          </p:cNvSpPr>
          <p:nvPr/>
        </p:nvSpPr>
        <p:spPr bwMode="auto">
          <a:xfrm>
            <a:off x="470659" y="3429752"/>
            <a:ext cx="28194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4800" b="1" dirty="0" smtClean="0">
                <a:solidFill>
                  <a:srgbClr val="0000FF"/>
                </a:solidFill>
                <a:latin typeface="Calibri" pitchFamily="34" charset="0"/>
              </a:rPr>
              <a:t>THRA</a:t>
            </a:r>
            <a:endParaRPr lang="it-IT" altLang="it-IT" sz="4800" b="1" dirty="0">
              <a:solidFill>
                <a:srgbClr val="0000FF"/>
              </a:solidFill>
              <a:latin typeface="Calibri" pitchFamily="34" charset="0"/>
            </a:endParaRPr>
          </a:p>
        </p:txBody>
      </p:sp>
      <p:sp>
        <p:nvSpPr>
          <p:cNvPr id="11" name="Text Box 2"/>
          <p:cNvSpPr txBox="1">
            <a:spLocks noChangeArrowheads="1"/>
          </p:cNvSpPr>
          <p:nvPr/>
        </p:nvSpPr>
        <p:spPr bwMode="auto">
          <a:xfrm>
            <a:off x="492905" y="5987234"/>
            <a:ext cx="8158190" cy="70788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t-IT" sz="2000" dirty="0" smtClean="0">
                <a:latin typeface="Calibri" pitchFamily="34" charset="0"/>
              </a:rPr>
              <a:t>The subjects with the mutated </a:t>
            </a:r>
            <a:r>
              <a:rPr lang="en-US" altLang="it-IT" sz="2000" dirty="0">
                <a:latin typeface="Calibri" pitchFamily="34" charset="0"/>
              </a:rPr>
              <a:t>variant and </a:t>
            </a:r>
            <a:r>
              <a:rPr lang="en-US" altLang="it-IT" sz="2000" dirty="0" smtClean="0">
                <a:latin typeface="Calibri" pitchFamily="34" charset="0"/>
              </a:rPr>
              <a:t>an high </a:t>
            </a:r>
            <a:r>
              <a:rPr lang="en-US" altLang="it-IT" sz="2000" dirty="0">
                <a:latin typeface="Calibri" pitchFamily="34" charset="0"/>
              </a:rPr>
              <a:t>intake of saturated </a:t>
            </a:r>
            <a:r>
              <a:rPr lang="en-US" altLang="it-IT" sz="2000" dirty="0" smtClean="0">
                <a:latin typeface="Calibri" pitchFamily="34" charset="0"/>
              </a:rPr>
              <a:t>fat have a </a:t>
            </a:r>
            <a:r>
              <a:rPr lang="en-US" altLang="it-IT" sz="2000" b="1" dirty="0" smtClean="0">
                <a:latin typeface="Calibri" pitchFamily="34" charset="0"/>
              </a:rPr>
              <a:t>threefold increased risk of developing obesity</a:t>
            </a:r>
            <a:r>
              <a:rPr lang="en-US" altLang="it-IT" sz="2000" dirty="0" smtClean="0">
                <a:latin typeface="Calibri" pitchFamily="34" charset="0"/>
              </a:rPr>
              <a:t>.</a:t>
            </a:r>
          </a:p>
        </p:txBody>
      </p:sp>
    </p:spTree>
    <p:extLst>
      <p:ext uri="{BB962C8B-B14F-4D97-AF65-F5344CB8AC3E}">
        <p14:creationId xmlns:p14="http://schemas.microsoft.com/office/powerpoint/2010/main" val="16764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609600" y="228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2800" b="1" dirty="0" err="1" smtClean="0">
                <a:solidFill>
                  <a:srgbClr val="0000FF"/>
                </a:solidFill>
                <a:latin typeface="Calibri" pitchFamily="34" charset="0"/>
              </a:rPr>
              <a:t>Physical</a:t>
            </a:r>
            <a:r>
              <a:rPr lang="it-IT" altLang="it-IT" sz="2800" b="1" dirty="0" smtClean="0">
                <a:solidFill>
                  <a:srgbClr val="0000FF"/>
                </a:solidFill>
                <a:latin typeface="Calibri" pitchFamily="34" charset="0"/>
              </a:rPr>
              <a:t> </a:t>
            </a:r>
            <a:r>
              <a:rPr lang="it-IT" altLang="it-IT" sz="2800" b="1" dirty="0" err="1" smtClean="0">
                <a:solidFill>
                  <a:srgbClr val="0000FF"/>
                </a:solidFill>
                <a:latin typeface="Calibri" pitchFamily="34" charset="0"/>
              </a:rPr>
              <a:t>activity</a:t>
            </a:r>
            <a:endParaRPr lang="it-IT" altLang="it-IT" sz="2800" b="1" dirty="0">
              <a:solidFill>
                <a:srgbClr val="0000FF"/>
              </a:solidFill>
              <a:latin typeface="Calibri" pitchFamily="34" charset="0"/>
            </a:endParaRPr>
          </a:p>
        </p:txBody>
      </p:sp>
      <p:pic>
        <p:nvPicPr>
          <p:cNvPr id="6"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graphicFrame>
        <p:nvGraphicFramePr>
          <p:cNvPr id="8" name="Tabella 7"/>
          <p:cNvGraphicFramePr>
            <a:graphicFrameLocks noGrp="1"/>
          </p:cNvGraphicFramePr>
          <p:nvPr>
            <p:extLst>
              <p:ext uri="{D42A27DB-BD31-4B8C-83A1-F6EECF244321}">
                <p14:modId xmlns:p14="http://schemas.microsoft.com/office/powerpoint/2010/main" val="3599441914"/>
              </p:ext>
            </p:extLst>
          </p:nvPr>
        </p:nvGraphicFramePr>
        <p:xfrm>
          <a:off x="518078" y="1005236"/>
          <a:ext cx="8087887" cy="1036320"/>
        </p:xfrm>
        <a:graphic>
          <a:graphicData uri="http://schemas.openxmlformats.org/drawingml/2006/table">
            <a:tbl>
              <a:tblPr firstRow="1" firstCol="1" bandRow="1">
                <a:tableStyleId>{5C22544A-7EE6-4342-B048-85BDC9FD1C3A}</a:tableStyleId>
              </a:tblPr>
              <a:tblGrid>
                <a:gridCol w="3130173"/>
                <a:gridCol w="2736730"/>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400" b="1" dirty="0" smtClean="0">
                          <a:latin typeface="Calibri" pitchFamily="34" charset="0"/>
                        </a:rPr>
                        <a:t>ADRB2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Beta-2-Adrenergic </a:t>
                      </a:r>
                      <a:r>
                        <a:rPr lang="it-IT" sz="1400" dirty="0" err="1" smtClean="0"/>
                        <a:t>Receptor</a:t>
                      </a:r>
                      <a:endParaRPr lang="it-IT" sz="1400" dirty="0" smtClean="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smtClean="0">
                          <a:solidFill>
                            <a:srgbClr val="002060"/>
                          </a:solidFill>
                          <a:effectLst/>
                          <a:latin typeface="+mn-lt"/>
                          <a:ea typeface="+mn-ea"/>
                          <a:cs typeface="+mn-cs"/>
                        </a:rPr>
                        <a:t> </a:t>
                      </a:r>
                      <a:r>
                        <a:rPr lang="it-IT" sz="1400" b="1" kern="1200" dirty="0" smtClean="0">
                          <a:solidFill>
                            <a:srgbClr val="002060"/>
                          </a:solidFill>
                          <a:effectLst/>
                          <a:latin typeface="+mn-lt"/>
                          <a:ea typeface="+mn-ea"/>
                          <a:cs typeface="+mn-cs"/>
                        </a:rPr>
                        <a:t>rs1042714 </a:t>
                      </a:r>
                      <a:r>
                        <a:rPr lang="it-IT" sz="1400" b="1" kern="1200" dirty="0" smtClean="0">
                          <a:solidFill>
                            <a:srgbClr val="002060"/>
                          </a:solidFill>
                          <a:latin typeface="+mn-lt"/>
                          <a:ea typeface="+mn-ea"/>
                          <a:cs typeface="+mn-cs"/>
                        </a:rPr>
                        <a:t>(c.79 C&gt;G; Gln27Glu)</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err="1" smtClean="0">
                          <a:solidFill>
                            <a:srgbClr val="002060"/>
                          </a:solidFill>
                          <a:effectLst/>
                          <a:latin typeface="Times New Roman"/>
                          <a:ea typeface="Times New Roman"/>
                        </a:rPr>
                        <a:t>Dominant</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CG/GG</a:t>
                      </a:r>
                      <a:endParaRPr lang="it-IT" sz="1400" b="1" dirty="0">
                        <a:solidFill>
                          <a:srgbClr val="002060"/>
                        </a:solidFill>
                        <a:effectLst/>
                        <a:latin typeface="+mn-lt"/>
                        <a:ea typeface="Times New Roman"/>
                      </a:endParaRPr>
                    </a:p>
                  </a:txBody>
                  <a:tcPr marL="68580" marR="68580" marT="0" marB="0" anchor="ctr"/>
                </a:tc>
              </a:tr>
            </a:tbl>
          </a:graphicData>
        </a:graphic>
      </p:graphicFrame>
      <p:sp>
        <p:nvSpPr>
          <p:cNvPr id="10" name="Text Box 3"/>
          <p:cNvSpPr txBox="1">
            <a:spLocks noChangeArrowheads="1"/>
          </p:cNvSpPr>
          <p:nvPr/>
        </p:nvSpPr>
        <p:spPr bwMode="auto">
          <a:xfrm>
            <a:off x="399409" y="3714752"/>
            <a:ext cx="28194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4800" b="1" dirty="0" smtClean="0">
                <a:solidFill>
                  <a:srgbClr val="0000FF"/>
                </a:solidFill>
                <a:latin typeface="Calibri" pitchFamily="34" charset="0"/>
              </a:rPr>
              <a:t>ADRB2</a:t>
            </a:r>
            <a:endParaRPr lang="it-IT" altLang="it-IT" sz="4800" b="1" dirty="0">
              <a:solidFill>
                <a:srgbClr val="0000FF"/>
              </a:solidFill>
              <a:latin typeface="Calibri"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074" y="2720794"/>
            <a:ext cx="5019044" cy="337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24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4" name="Text Box 2"/>
          <p:cNvSpPr txBox="1">
            <a:spLocks noChangeArrowheads="1"/>
          </p:cNvSpPr>
          <p:nvPr/>
        </p:nvSpPr>
        <p:spPr bwMode="auto">
          <a:xfrm>
            <a:off x="495747" y="2357430"/>
            <a:ext cx="81296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it-IT" sz="2000" dirty="0" smtClean="0">
                <a:latin typeface="Calibri" pitchFamily="34" charset="0"/>
              </a:rPr>
              <a:t>The subjects carrying the mutated variant </a:t>
            </a:r>
            <a:r>
              <a:rPr lang="en-US" altLang="it-IT" sz="2000" dirty="0">
                <a:latin typeface="Calibri" pitchFamily="34" charset="0"/>
              </a:rPr>
              <a:t>have a reduced weight </a:t>
            </a:r>
            <a:r>
              <a:rPr lang="en-US" altLang="it-IT" sz="2000" dirty="0" smtClean="0">
                <a:latin typeface="Calibri" pitchFamily="34" charset="0"/>
              </a:rPr>
              <a:t>loss after aerobic physical activity and are less able </a:t>
            </a:r>
            <a:r>
              <a:rPr lang="en-US" altLang="it-IT" sz="2000" dirty="0">
                <a:latin typeface="Calibri" pitchFamily="34" charset="0"/>
              </a:rPr>
              <a:t>to use fat stores as a source of fuel after </a:t>
            </a:r>
            <a:r>
              <a:rPr lang="en-US" altLang="it-IT" sz="2000" dirty="0" smtClean="0">
                <a:latin typeface="Calibri" pitchFamily="34" charset="0"/>
              </a:rPr>
              <a:t>intense exercise.</a:t>
            </a:r>
            <a:endParaRPr lang="it-IT" altLang="it-IT" sz="2000" dirty="0">
              <a:latin typeface="Calibri" pitchFamily="34" charset="0"/>
            </a:endParaRPr>
          </a:p>
        </p:txBody>
      </p:sp>
      <p:sp>
        <p:nvSpPr>
          <p:cNvPr id="8" name="Text Box 5"/>
          <p:cNvSpPr txBox="1">
            <a:spLocks noChangeArrowheads="1"/>
          </p:cNvSpPr>
          <p:nvPr/>
        </p:nvSpPr>
        <p:spPr bwMode="auto">
          <a:xfrm>
            <a:off x="609600" y="228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2800" b="1" dirty="0" err="1" smtClean="0">
                <a:solidFill>
                  <a:srgbClr val="0000FF"/>
                </a:solidFill>
                <a:latin typeface="Calibri" pitchFamily="34" charset="0"/>
              </a:rPr>
              <a:t>Physical</a:t>
            </a:r>
            <a:r>
              <a:rPr lang="it-IT" altLang="it-IT" sz="2800" b="1" dirty="0" smtClean="0">
                <a:solidFill>
                  <a:srgbClr val="0000FF"/>
                </a:solidFill>
                <a:latin typeface="Calibri" pitchFamily="34" charset="0"/>
              </a:rPr>
              <a:t> </a:t>
            </a:r>
            <a:r>
              <a:rPr lang="it-IT" altLang="it-IT" sz="2800" b="1" dirty="0" err="1" smtClean="0">
                <a:solidFill>
                  <a:srgbClr val="0000FF"/>
                </a:solidFill>
                <a:latin typeface="Calibri" pitchFamily="34" charset="0"/>
              </a:rPr>
              <a:t>activity</a:t>
            </a:r>
            <a:endParaRPr lang="it-IT" altLang="it-IT" sz="2800" b="1" dirty="0">
              <a:solidFill>
                <a:srgbClr val="0000FF"/>
              </a:solidFill>
              <a:latin typeface="Calibri"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2257034072"/>
              </p:ext>
            </p:extLst>
          </p:nvPr>
        </p:nvGraphicFramePr>
        <p:xfrm>
          <a:off x="518078" y="1005236"/>
          <a:ext cx="8087887" cy="1036320"/>
        </p:xfrm>
        <a:graphic>
          <a:graphicData uri="http://schemas.openxmlformats.org/drawingml/2006/table">
            <a:tbl>
              <a:tblPr firstRow="1" firstCol="1" bandRow="1">
                <a:tableStyleId>{5C22544A-7EE6-4342-B048-85BDC9FD1C3A}</a:tableStyleId>
              </a:tblPr>
              <a:tblGrid>
                <a:gridCol w="3130173"/>
                <a:gridCol w="2736730"/>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400" b="1" dirty="0" smtClean="0">
                          <a:latin typeface="Calibri" pitchFamily="34" charset="0"/>
                        </a:rPr>
                        <a:t>ADRB2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Beta-2-Adrenergic </a:t>
                      </a:r>
                      <a:r>
                        <a:rPr lang="it-IT" sz="1400" dirty="0" err="1" smtClean="0"/>
                        <a:t>Receptor</a:t>
                      </a:r>
                      <a:endParaRPr lang="it-IT" sz="1400" dirty="0" smtClean="0"/>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smtClean="0">
                          <a:solidFill>
                            <a:srgbClr val="002060"/>
                          </a:solidFill>
                          <a:effectLst/>
                          <a:latin typeface="+mn-lt"/>
                          <a:ea typeface="+mn-ea"/>
                          <a:cs typeface="+mn-cs"/>
                        </a:rPr>
                        <a:t> </a:t>
                      </a:r>
                      <a:r>
                        <a:rPr lang="it-IT" sz="1400" b="1" kern="1200" dirty="0" smtClean="0">
                          <a:solidFill>
                            <a:srgbClr val="002060"/>
                          </a:solidFill>
                          <a:effectLst/>
                          <a:latin typeface="+mn-lt"/>
                          <a:ea typeface="+mn-ea"/>
                          <a:cs typeface="+mn-cs"/>
                        </a:rPr>
                        <a:t>rs1042714 </a:t>
                      </a:r>
                      <a:r>
                        <a:rPr lang="it-IT" sz="1400" b="1" kern="1200" dirty="0" smtClean="0">
                          <a:solidFill>
                            <a:srgbClr val="002060"/>
                          </a:solidFill>
                          <a:latin typeface="+mn-lt"/>
                          <a:ea typeface="+mn-ea"/>
                          <a:cs typeface="+mn-cs"/>
                        </a:rPr>
                        <a:t>(c.79 C&gt;G; Gln27Glu)</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err="1" smtClean="0">
                          <a:solidFill>
                            <a:srgbClr val="002060"/>
                          </a:solidFill>
                          <a:effectLst/>
                          <a:latin typeface="Times New Roman"/>
                          <a:ea typeface="Times New Roman"/>
                        </a:rPr>
                        <a:t>Dominant</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CG/GG</a:t>
                      </a:r>
                      <a:endParaRPr lang="it-IT" sz="1400" b="1" dirty="0">
                        <a:solidFill>
                          <a:srgbClr val="002060"/>
                        </a:solidFill>
                        <a:effectLst/>
                        <a:latin typeface="+mn-lt"/>
                        <a:ea typeface="Times New Roman"/>
                      </a:endParaRPr>
                    </a:p>
                  </a:txBody>
                  <a:tcPr marL="68580" marR="68580" marT="0" marB="0" anchor="ctr"/>
                </a:tc>
              </a:tr>
            </a:tbl>
          </a:graphicData>
        </a:graphic>
      </p:graphicFrame>
      <p:sp>
        <p:nvSpPr>
          <p:cNvPr id="10" name="CasellaDiTesto 9"/>
          <p:cNvSpPr txBox="1"/>
          <p:nvPr/>
        </p:nvSpPr>
        <p:spPr>
          <a:xfrm>
            <a:off x="357158" y="4243336"/>
            <a:ext cx="8501122" cy="400110"/>
          </a:xfrm>
          <a:prstGeom prst="rect">
            <a:avLst/>
          </a:prstGeom>
          <a:noFill/>
        </p:spPr>
        <p:txBody>
          <a:bodyPr wrap="square" rtlCol="0">
            <a:spAutoFit/>
          </a:bodyPr>
          <a:lstStyle/>
          <a:p>
            <a:pPr algn="ctr"/>
            <a:r>
              <a:rPr lang="en-US" sz="2000" b="1" dirty="0" smtClean="0"/>
              <a:t>Sport of toning and prolonged exercise</a:t>
            </a:r>
            <a:endParaRPr lang="it-IT" sz="2000" b="1" dirty="0"/>
          </a:p>
        </p:txBody>
      </p:sp>
      <p:sp>
        <p:nvSpPr>
          <p:cNvPr id="11" name="CasellaDiTesto 10"/>
          <p:cNvSpPr txBox="1"/>
          <p:nvPr/>
        </p:nvSpPr>
        <p:spPr>
          <a:xfrm>
            <a:off x="559026" y="5792042"/>
            <a:ext cx="8001056" cy="707886"/>
          </a:xfrm>
          <a:prstGeom prst="rect">
            <a:avLst/>
          </a:prstGeom>
          <a:noFill/>
        </p:spPr>
        <p:txBody>
          <a:bodyPr wrap="square" rtlCol="0">
            <a:spAutoFit/>
          </a:bodyPr>
          <a:lstStyle/>
          <a:p>
            <a:pPr algn="just"/>
            <a:r>
              <a:rPr lang="en-US" sz="2000" dirty="0" smtClean="0"/>
              <a:t>If the subjects do not perform regular physical activity, the diet will account the reduced ability to use fat stores.</a:t>
            </a:r>
            <a:endParaRPr lang="it-IT" sz="2000" dirty="0"/>
          </a:p>
        </p:txBody>
      </p:sp>
      <p:sp>
        <p:nvSpPr>
          <p:cNvPr id="12" name="Freccia in giù 11"/>
          <p:cNvSpPr/>
          <p:nvPr/>
        </p:nvSpPr>
        <p:spPr>
          <a:xfrm>
            <a:off x="4174040" y="3148010"/>
            <a:ext cx="785818" cy="1000132"/>
          </a:xfrm>
          <a:prstGeom prst="downArrow">
            <a:avLst/>
          </a:prstGeom>
          <a:solidFill>
            <a:srgbClr val="FF66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179373" y="4711519"/>
            <a:ext cx="785818" cy="1000132"/>
          </a:xfrm>
          <a:prstGeom prst="downArrow">
            <a:avLst/>
          </a:prstGeom>
          <a:solidFill>
            <a:srgbClr val="FF66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56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4" name="Rettangolo 3"/>
          <p:cNvSpPr/>
          <p:nvPr/>
        </p:nvSpPr>
        <p:spPr>
          <a:xfrm>
            <a:off x="1766666" y="784962"/>
            <a:ext cx="5591980" cy="584775"/>
          </a:xfrm>
          <a:prstGeom prst="rect">
            <a:avLst/>
          </a:prstGeom>
        </p:spPr>
        <p:txBody>
          <a:bodyPr wrap="none">
            <a:spAutoFit/>
          </a:bodyPr>
          <a:lstStyle/>
          <a:p>
            <a:pPr algn="ctr"/>
            <a:r>
              <a:rPr lang="en-US" sz="3200" b="1" dirty="0" smtClean="0">
                <a:solidFill>
                  <a:srgbClr val="0000FF"/>
                </a:solidFill>
              </a:rPr>
              <a:t>DNA is the Natural Diet Ad-Hoc</a:t>
            </a:r>
          </a:p>
        </p:txBody>
      </p:sp>
      <p:pic>
        <p:nvPicPr>
          <p:cNvPr id="3074" name="Picture 2"/>
          <p:cNvPicPr>
            <a:picLocks noChangeAspect="1" noChangeArrowheads="1"/>
          </p:cNvPicPr>
          <p:nvPr/>
        </p:nvPicPr>
        <p:blipFill>
          <a:blip r:embed="rId5"/>
          <a:srcRect/>
          <a:stretch>
            <a:fillRect/>
          </a:stretch>
        </p:blipFill>
        <p:spPr bwMode="auto">
          <a:xfrm>
            <a:off x="285721" y="2011832"/>
            <a:ext cx="3286147" cy="346670"/>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5705801" y="1884936"/>
            <a:ext cx="2307676" cy="890682"/>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a:srcRect/>
          <a:stretch>
            <a:fillRect/>
          </a:stretch>
        </p:blipFill>
        <p:spPr bwMode="auto">
          <a:xfrm>
            <a:off x="5909232" y="4365104"/>
            <a:ext cx="3055171" cy="2278606"/>
          </a:xfrm>
          <a:prstGeom prst="rect">
            <a:avLst/>
          </a:prstGeom>
          <a:noFill/>
          <a:ln w="9525">
            <a:noFill/>
            <a:miter lim="800000"/>
            <a:headEnd/>
            <a:tailEnd/>
          </a:ln>
          <a:effectLst/>
        </p:spPr>
      </p:pic>
      <p:sp>
        <p:nvSpPr>
          <p:cNvPr id="9" name="Freccia in giù 8"/>
          <p:cNvSpPr/>
          <p:nvPr/>
        </p:nvSpPr>
        <p:spPr>
          <a:xfrm>
            <a:off x="6416385" y="2896216"/>
            <a:ext cx="928694" cy="1324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951441" y="1577667"/>
            <a:ext cx="2419603" cy="400110"/>
          </a:xfrm>
          <a:prstGeom prst="rect">
            <a:avLst/>
          </a:prstGeom>
          <a:noFill/>
        </p:spPr>
        <p:txBody>
          <a:bodyPr wrap="square" rtlCol="0">
            <a:spAutoFit/>
          </a:bodyPr>
          <a:lstStyle/>
          <a:p>
            <a:pPr algn="ctr"/>
            <a:r>
              <a:rPr lang="it-IT" sz="2000" b="1" dirty="0" smtClean="0"/>
              <a:t>SAMPLING AT HOME</a:t>
            </a:r>
            <a:endParaRPr lang="it-IT" sz="2000" b="1" dirty="0"/>
          </a:p>
        </p:txBody>
      </p:sp>
      <p:sp>
        <p:nvSpPr>
          <p:cNvPr id="11" name="CasellaDiTesto 10"/>
          <p:cNvSpPr txBox="1"/>
          <p:nvPr/>
        </p:nvSpPr>
        <p:spPr>
          <a:xfrm>
            <a:off x="7333859" y="3080835"/>
            <a:ext cx="1714512" cy="707886"/>
          </a:xfrm>
          <a:prstGeom prst="rect">
            <a:avLst/>
          </a:prstGeom>
          <a:noFill/>
        </p:spPr>
        <p:txBody>
          <a:bodyPr wrap="square" rtlCol="0">
            <a:spAutoFit/>
          </a:bodyPr>
          <a:lstStyle/>
          <a:p>
            <a:pPr algn="ctr"/>
            <a:r>
              <a:rPr lang="en-US" sz="2000" b="1" dirty="0" smtClean="0"/>
              <a:t>ANALYSIS BY GENOTYPING </a:t>
            </a:r>
            <a:endParaRPr lang="it-IT" sz="2000" b="1" dirty="0"/>
          </a:p>
        </p:txBody>
      </p:sp>
      <p:sp>
        <p:nvSpPr>
          <p:cNvPr id="12" name="CasellaDiTesto 11"/>
          <p:cNvSpPr txBox="1"/>
          <p:nvPr/>
        </p:nvSpPr>
        <p:spPr>
          <a:xfrm>
            <a:off x="119378" y="4660875"/>
            <a:ext cx="1861037" cy="830997"/>
          </a:xfrm>
          <a:prstGeom prst="rect">
            <a:avLst/>
          </a:prstGeom>
          <a:noFill/>
        </p:spPr>
        <p:txBody>
          <a:bodyPr wrap="square" rtlCol="0">
            <a:spAutoFit/>
          </a:bodyPr>
          <a:lstStyle/>
          <a:p>
            <a:pPr algn="ctr"/>
            <a:r>
              <a:rPr lang="en-US" sz="2400" b="1" dirty="0" smtClean="0"/>
              <a:t>SPECIALIST COUNSELING </a:t>
            </a:r>
            <a:endParaRPr lang="it-IT" sz="2400" b="1" dirty="0"/>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415" y="2489987"/>
            <a:ext cx="3097931" cy="428590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6" name="Freccia a destra 5"/>
          <p:cNvSpPr/>
          <p:nvPr/>
        </p:nvSpPr>
        <p:spPr>
          <a:xfrm rot="10800000">
            <a:off x="5145420" y="5157192"/>
            <a:ext cx="6446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3672279" y="1874143"/>
            <a:ext cx="1944216" cy="546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006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4" name="Text Box 5"/>
          <p:cNvSpPr txBox="1">
            <a:spLocks noChangeArrowheads="1"/>
          </p:cNvSpPr>
          <p:nvPr/>
        </p:nvSpPr>
        <p:spPr bwMode="auto">
          <a:xfrm>
            <a:off x="609600" y="127749"/>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3600" b="1" dirty="0" smtClean="0">
                <a:solidFill>
                  <a:srgbClr val="0000FF"/>
                </a:solidFill>
                <a:latin typeface="Calibri" pitchFamily="34" charset="0"/>
              </a:rPr>
              <a:t>Report</a:t>
            </a:r>
            <a:endParaRPr lang="it-IT" altLang="it-IT" sz="3600" b="1" dirty="0">
              <a:solidFill>
                <a:srgbClr val="0000FF"/>
              </a:solidFill>
              <a:latin typeface="Calibri"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9" y="980728"/>
            <a:ext cx="3922914" cy="5832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5178" y="1003920"/>
            <a:ext cx="3870311" cy="5809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636" y="1015794"/>
            <a:ext cx="3812208" cy="58094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06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6" name="Text Box 5"/>
          <p:cNvSpPr txBox="1">
            <a:spLocks noChangeArrowheads="1"/>
          </p:cNvSpPr>
          <p:nvPr/>
        </p:nvSpPr>
        <p:spPr bwMode="auto">
          <a:xfrm>
            <a:off x="609600" y="127749"/>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3600" b="1" dirty="0" smtClean="0">
                <a:solidFill>
                  <a:srgbClr val="0000FF"/>
                </a:solidFill>
                <a:latin typeface="Calibri" pitchFamily="34" charset="0"/>
              </a:rPr>
              <a:t>Report</a:t>
            </a:r>
            <a:endParaRPr lang="it-IT" altLang="it-IT" sz="3600" b="1" dirty="0">
              <a:solidFill>
                <a:srgbClr val="0000FF"/>
              </a:solidFill>
              <a:latin typeface="Calibri"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77" y="848587"/>
            <a:ext cx="3900684" cy="59481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790" y="848002"/>
            <a:ext cx="4045132" cy="59487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1093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6" name="Text Box 5"/>
          <p:cNvSpPr txBox="1">
            <a:spLocks noChangeArrowheads="1"/>
          </p:cNvSpPr>
          <p:nvPr/>
        </p:nvSpPr>
        <p:spPr bwMode="auto">
          <a:xfrm>
            <a:off x="609600" y="127749"/>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3600" b="1" dirty="0" smtClean="0">
                <a:solidFill>
                  <a:srgbClr val="0000FF"/>
                </a:solidFill>
                <a:latin typeface="Calibri" pitchFamily="34" charset="0"/>
              </a:rPr>
              <a:t>Report</a:t>
            </a:r>
            <a:endParaRPr lang="it-IT" altLang="it-IT" sz="3600" b="1" dirty="0">
              <a:solidFill>
                <a:srgbClr val="0000FF"/>
              </a:solidFill>
              <a:latin typeface="Calibri"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060" y="921353"/>
            <a:ext cx="3910923" cy="58867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175" y="915718"/>
            <a:ext cx="3898321" cy="5892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444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7" name="Text Box 5"/>
          <p:cNvSpPr txBox="1">
            <a:spLocks noChangeArrowheads="1"/>
          </p:cNvSpPr>
          <p:nvPr/>
        </p:nvSpPr>
        <p:spPr bwMode="auto">
          <a:xfrm>
            <a:off x="607625" y="92867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it-IT" sz="2800" b="1" dirty="0" err="1" smtClean="0">
                <a:solidFill>
                  <a:srgbClr val="0000FF"/>
                </a:solidFill>
                <a:latin typeface="Calibri" pitchFamily="34" charset="0"/>
              </a:rPr>
              <a:t>Specialist</a:t>
            </a:r>
            <a:r>
              <a:rPr lang="it-IT" altLang="it-IT" sz="2800" b="1" dirty="0" smtClean="0">
                <a:solidFill>
                  <a:srgbClr val="0000FF"/>
                </a:solidFill>
                <a:latin typeface="Calibri" pitchFamily="34" charset="0"/>
              </a:rPr>
              <a:t> </a:t>
            </a:r>
            <a:r>
              <a:rPr lang="it-IT" altLang="it-IT" sz="2800" b="1" dirty="0" err="1" smtClean="0">
                <a:solidFill>
                  <a:srgbClr val="0000FF"/>
                </a:solidFill>
                <a:latin typeface="Calibri" pitchFamily="34" charset="0"/>
              </a:rPr>
              <a:t>counseling</a:t>
            </a:r>
            <a:r>
              <a:rPr lang="it-IT" altLang="it-IT" sz="2800" b="1" dirty="0" smtClean="0">
                <a:solidFill>
                  <a:srgbClr val="0000FF"/>
                </a:solidFill>
                <a:latin typeface="Calibri" pitchFamily="34" charset="0"/>
              </a:rPr>
              <a:t> post test</a:t>
            </a:r>
            <a:endParaRPr lang="it-IT" altLang="it-IT" sz="2800" b="1" dirty="0">
              <a:solidFill>
                <a:srgbClr val="0000FF"/>
              </a:solidFill>
              <a:latin typeface="Calibri" pitchFamily="34" charset="0"/>
            </a:endParaRPr>
          </a:p>
        </p:txBody>
      </p:sp>
      <p:pic>
        <p:nvPicPr>
          <p:cNvPr id="8" name="Picture 7"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444" y="1497005"/>
            <a:ext cx="3352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73535" y="2559681"/>
            <a:ext cx="7572428" cy="707886"/>
          </a:xfrm>
          <a:prstGeom prst="rect">
            <a:avLst/>
          </a:prstGeom>
          <a:noFill/>
        </p:spPr>
        <p:txBody>
          <a:bodyPr wrap="square" rtlCol="0">
            <a:spAutoFit/>
          </a:bodyPr>
          <a:lstStyle/>
          <a:p>
            <a:pPr algn="just"/>
            <a:r>
              <a:rPr lang="en-US" sz="2000" dirty="0" smtClean="0"/>
              <a:t>Collaboration with </a:t>
            </a:r>
            <a:r>
              <a:rPr lang="en-US" sz="2000" b="1" dirty="0" smtClean="0"/>
              <a:t>Webmedicine.it</a:t>
            </a:r>
            <a:r>
              <a:rPr lang="en-US" sz="2000" dirty="0" smtClean="0"/>
              <a:t>: the specialist counseling are provided through video-conference </a:t>
            </a:r>
            <a:r>
              <a:rPr lang="en-US" sz="2000" dirty="0"/>
              <a:t>from the comfort of </a:t>
            </a:r>
            <a:r>
              <a:rPr lang="en-US" sz="2000" dirty="0" smtClean="0"/>
              <a:t>home!</a:t>
            </a:r>
            <a:endParaRPr lang="it-IT" sz="2000" dirty="0"/>
          </a:p>
        </p:txBody>
      </p:sp>
      <p:sp>
        <p:nvSpPr>
          <p:cNvPr id="10" name="CasellaDiTesto 9"/>
          <p:cNvSpPr txBox="1"/>
          <p:nvPr/>
        </p:nvSpPr>
        <p:spPr>
          <a:xfrm>
            <a:off x="809348" y="3429752"/>
            <a:ext cx="7500990" cy="1938992"/>
          </a:xfrm>
          <a:prstGeom prst="rect">
            <a:avLst/>
          </a:prstGeom>
          <a:noFill/>
        </p:spPr>
        <p:txBody>
          <a:bodyPr wrap="square" rtlCol="0">
            <a:spAutoFit/>
          </a:bodyPr>
          <a:lstStyle/>
          <a:p>
            <a:pPr>
              <a:lnSpc>
                <a:spcPct val="150000"/>
              </a:lnSpc>
            </a:pPr>
            <a:r>
              <a:rPr lang="en-US" sz="2000" dirty="0" smtClean="0"/>
              <a:t>Specialist counseling:</a:t>
            </a:r>
          </a:p>
          <a:p>
            <a:pPr marL="273050" indent="-273050">
              <a:lnSpc>
                <a:spcPct val="150000"/>
              </a:lnSpc>
              <a:buFont typeface="Wingdings" pitchFamily="2" charset="2"/>
              <a:buChar char="q"/>
            </a:pPr>
            <a:r>
              <a:rPr lang="en-US" sz="2000" b="1" dirty="0" smtClean="0"/>
              <a:t>Nutritionist </a:t>
            </a:r>
            <a:r>
              <a:rPr lang="en-US" sz="2000" dirty="0" smtClean="0"/>
              <a:t>to prepare your personalized diet and fitness plan. Monthly follow-up.</a:t>
            </a:r>
          </a:p>
          <a:p>
            <a:pPr marL="273050" indent="-273050">
              <a:lnSpc>
                <a:spcPct val="150000"/>
              </a:lnSpc>
              <a:buFont typeface="Wingdings" pitchFamily="2" charset="2"/>
              <a:buChar char="q"/>
            </a:pPr>
            <a:r>
              <a:rPr lang="en-US" sz="2000" b="1" dirty="0" smtClean="0"/>
              <a:t>Geneticist </a:t>
            </a:r>
            <a:r>
              <a:rPr lang="en-US" sz="2000" dirty="0" smtClean="0"/>
              <a:t>to understand the meaning of your genetic variants.</a:t>
            </a:r>
            <a:endParaRPr lang="it-IT" sz="2000" dirty="0"/>
          </a:p>
        </p:txBody>
      </p:sp>
    </p:spTree>
    <p:extLst>
      <p:ext uri="{BB962C8B-B14F-4D97-AF65-F5344CB8AC3E}">
        <p14:creationId xmlns:p14="http://schemas.microsoft.com/office/powerpoint/2010/main" val="34827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75586" y="179929"/>
            <a:ext cx="85834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3200" b="1" dirty="0" err="1" smtClean="0">
                <a:solidFill>
                  <a:srgbClr val="0000FF"/>
                </a:solidFill>
                <a:latin typeface="Calibri" pitchFamily="34" charset="0"/>
              </a:rPr>
              <a:t>Obesity</a:t>
            </a:r>
            <a:r>
              <a:rPr lang="it-IT" altLang="it-IT" sz="3200" b="1" dirty="0" smtClean="0">
                <a:solidFill>
                  <a:srgbClr val="0000FF"/>
                </a:solidFill>
                <a:latin typeface="Calibri" pitchFamily="34" charset="0"/>
              </a:rPr>
              <a:t> </a:t>
            </a:r>
            <a:r>
              <a:rPr lang="it-IT" altLang="it-IT" sz="3200" b="1" dirty="0" err="1" smtClean="0">
                <a:solidFill>
                  <a:srgbClr val="0000FF"/>
                </a:solidFill>
                <a:latin typeface="Calibri" pitchFamily="34" charset="0"/>
              </a:rPr>
              <a:t>worldwide</a:t>
            </a:r>
            <a:endParaRPr lang="it-IT" altLang="it-IT" sz="3200" b="1" dirty="0">
              <a:solidFill>
                <a:srgbClr val="0000FF"/>
              </a:solidFill>
              <a:latin typeface="Calibri" pitchFamily="34" charset="0"/>
            </a:endParaRPr>
          </a:p>
        </p:txBody>
      </p:sp>
      <p:pic>
        <p:nvPicPr>
          <p:cNvPr id="6"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845" y="3036193"/>
            <a:ext cx="5040560" cy="38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sellaDiTesto 16"/>
          <p:cNvSpPr txBox="1"/>
          <p:nvPr/>
        </p:nvSpPr>
        <p:spPr>
          <a:xfrm>
            <a:off x="503169" y="685369"/>
            <a:ext cx="8136904" cy="2477601"/>
          </a:xfrm>
          <a:prstGeom prst="rect">
            <a:avLst/>
          </a:prstGeom>
          <a:noFill/>
        </p:spPr>
        <p:txBody>
          <a:bodyPr wrap="square" rtlCol="0">
            <a:spAutoFit/>
          </a:bodyPr>
          <a:lstStyle/>
          <a:p>
            <a:pPr fontAlgn="base">
              <a:lnSpc>
                <a:spcPct val="150000"/>
              </a:lnSpc>
            </a:pPr>
            <a:r>
              <a:rPr lang="en-US" dirty="0" smtClean="0"/>
              <a:t>According to the </a:t>
            </a:r>
            <a:r>
              <a:rPr lang="en-US" dirty="0"/>
              <a:t>World Health Organization (WHO</a:t>
            </a:r>
            <a:r>
              <a:rPr lang="en-US" dirty="0" smtClean="0"/>
              <a:t>):</a:t>
            </a:r>
          </a:p>
          <a:p>
            <a:pPr marL="285750" lvl="0" indent="-285750" fontAlgn="base">
              <a:lnSpc>
                <a:spcPct val="150000"/>
              </a:lnSpc>
              <a:buFont typeface="Wingdings" panose="05000000000000000000" pitchFamily="2" charset="2"/>
              <a:buChar char="Ø"/>
            </a:pPr>
            <a:r>
              <a:rPr lang="en-US" dirty="0"/>
              <a:t>Approximately </a:t>
            </a:r>
            <a:r>
              <a:rPr lang="en-US" b="1" dirty="0"/>
              <a:t>1.6 billion </a:t>
            </a:r>
            <a:r>
              <a:rPr lang="en-US" dirty="0"/>
              <a:t>adults (age 15+) </a:t>
            </a:r>
            <a:r>
              <a:rPr lang="en-US" dirty="0" smtClean="0"/>
              <a:t>are </a:t>
            </a:r>
            <a:r>
              <a:rPr lang="en-US" b="1" dirty="0"/>
              <a:t>overweight</a:t>
            </a:r>
            <a:endParaRPr lang="it-IT" b="1" dirty="0"/>
          </a:p>
          <a:p>
            <a:pPr marL="285750" lvl="0" indent="-285750" fontAlgn="base">
              <a:lnSpc>
                <a:spcPct val="150000"/>
              </a:lnSpc>
              <a:buFont typeface="Wingdings" panose="05000000000000000000" pitchFamily="2" charset="2"/>
              <a:buChar char="Ø"/>
            </a:pPr>
            <a:r>
              <a:rPr lang="en-US" dirty="0" smtClean="0"/>
              <a:t>More than </a:t>
            </a:r>
            <a:r>
              <a:rPr lang="en-US" b="1" dirty="0" smtClean="0"/>
              <a:t>500 </a:t>
            </a:r>
            <a:r>
              <a:rPr lang="en-US" b="1" dirty="0"/>
              <a:t>million </a:t>
            </a:r>
            <a:r>
              <a:rPr lang="en-US" dirty="0"/>
              <a:t>adults were </a:t>
            </a:r>
            <a:r>
              <a:rPr lang="en-US" b="1" dirty="0"/>
              <a:t>obese</a:t>
            </a:r>
            <a:endParaRPr lang="it-IT" b="1" dirty="0"/>
          </a:p>
          <a:p>
            <a:pPr marL="285750" indent="-285750" fontAlgn="base">
              <a:lnSpc>
                <a:spcPct val="150000"/>
              </a:lnSpc>
              <a:buFont typeface="Wingdings" panose="05000000000000000000" pitchFamily="2" charset="2"/>
              <a:buChar char="Ø"/>
            </a:pPr>
            <a:r>
              <a:rPr lang="en-US" dirty="0"/>
              <a:t>At least </a:t>
            </a:r>
            <a:r>
              <a:rPr lang="en-US" b="1" dirty="0"/>
              <a:t>20 million children </a:t>
            </a:r>
            <a:r>
              <a:rPr lang="en-US" dirty="0" smtClean="0"/>
              <a:t>under 5 </a:t>
            </a:r>
            <a:r>
              <a:rPr lang="en-US" dirty="0"/>
              <a:t>years are </a:t>
            </a:r>
            <a:r>
              <a:rPr lang="en-US" b="1" dirty="0"/>
              <a:t>overweight</a:t>
            </a:r>
            <a:endParaRPr lang="en-US" b="1" dirty="0" smtClean="0"/>
          </a:p>
          <a:p>
            <a:pPr fontAlgn="base"/>
            <a:endParaRPr lang="en-US" sz="800" dirty="0" smtClean="0"/>
          </a:p>
          <a:p>
            <a:pPr fontAlgn="base"/>
            <a:r>
              <a:rPr lang="en-US" dirty="0"/>
              <a:t>The WHO also projected that by </a:t>
            </a:r>
            <a:r>
              <a:rPr lang="en-US" b="1" dirty="0"/>
              <a:t>2015</a:t>
            </a:r>
            <a:r>
              <a:rPr lang="en-US" dirty="0"/>
              <a:t>, approximately </a:t>
            </a:r>
            <a:r>
              <a:rPr lang="en-US" b="1" dirty="0"/>
              <a:t>2.3 billion adults </a:t>
            </a:r>
            <a:r>
              <a:rPr lang="en-US" dirty="0"/>
              <a:t>will be </a:t>
            </a:r>
            <a:r>
              <a:rPr lang="en-US" b="1" dirty="0"/>
              <a:t>overweight</a:t>
            </a:r>
            <a:r>
              <a:rPr lang="en-US" dirty="0"/>
              <a:t> and more than </a:t>
            </a:r>
            <a:r>
              <a:rPr lang="en-US" b="1" dirty="0"/>
              <a:t>700 million </a:t>
            </a:r>
            <a:r>
              <a:rPr lang="en-US" dirty="0"/>
              <a:t>will be </a:t>
            </a:r>
            <a:r>
              <a:rPr lang="en-US" b="1" dirty="0"/>
              <a:t>obese</a:t>
            </a:r>
            <a:r>
              <a:rPr lang="en-US" dirty="0" smtClean="0"/>
              <a:t>.</a:t>
            </a:r>
            <a:endParaRPr lang="it-IT" dirty="0"/>
          </a:p>
        </p:txBody>
      </p:sp>
    </p:spTree>
    <p:extLst>
      <p:ext uri="{BB962C8B-B14F-4D97-AF65-F5344CB8AC3E}">
        <p14:creationId xmlns:p14="http://schemas.microsoft.com/office/powerpoint/2010/main" val="18924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randombar(horizont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6" name="Rettangolo 5"/>
          <p:cNvSpPr/>
          <p:nvPr/>
        </p:nvSpPr>
        <p:spPr>
          <a:xfrm>
            <a:off x="2864961" y="151544"/>
            <a:ext cx="3954025" cy="646331"/>
          </a:xfrm>
          <a:prstGeom prst="rect">
            <a:avLst/>
          </a:prstGeom>
        </p:spPr>
        <p:txBody>
          <a:bodyPr wrap="square">
            <a:spAutoFit/>
          </a:bodyPr>
          <a:lstStyle/>
          <a:p>
            <a:pPr algn="ctr"/>
            <a:r>
              <a:rPr lang="en-US" sz="3600" b="1" dirty="0" smtClean="0">
                <a:solidFill>
                  <a:srgbClr val="0000FF"/>
                </a:solidFill>
              </a:rPr>
              <a:t>Preliminary results</a:t>
            </a:r>
            <a:endParaRPr lang="it-IT" sz="3600" b="1" dirty="0">
              <a:solidFill>
                <a:srgbClr val="0000FF"/>
              </a:solidFill>
            </a:endParaRPr>
          </a:p>
        </p:txBody>
      </p:sp>
      <p:sp>
        <p:nvSpPr>
          <p:cNvPr id="8" name="CasellaDiTesto 7"/>
          <p:cNvSpPr txBox="1"/>
          <p:nvPr/>
        </p:nvSpPr>
        <p:spPr>
          <a:xfrm>
            <a:off x="683568" y="1629524"/>
            <a:ext cx="7560840" cy="4154984"/>
          </a:xfrm>
          <a:prstGeom prst="rect">
            <a:avLst/>
          </a:prstGeom>
          <a:noFill/>
        </p:spPr>
        <p:txBody>
          <a:bodyPr wrap="square" rtlCol="0">
            <a:spAutoFit/>
          </a:bodyPr>
          <a:lstStyle/>
          <a:p>
            <a:r>
              <a:rPr lang="it-IT" sz="2400" b="1" dirty="0" err="1" smtClean="0"/>
              <a:t>Mean</a:t>
            </a:r>
            <a:r>
              <a:rPr lang="it-IT" sz="2400" b="1" dirty="0" smtClean="0"/>
              <a:t> </a:t>
            </a:r>
            <a:r>
              <a:rPr lang="it-IT" sz="2400" b="1" dirty="0" err="1" smtClean="0"/>
              <a:t>age</a:t>
            </a:r>
            <a:r>
              <a:rPr lang="it-IT" sz="2400" dirty="0" smtClean="0"/>
              <a:t>: 41</a:t>
            </a:r>
          </a:p>
          <a:p>
            <a:endParaRPr lang="it-IT" sz="2400" dirty="0"/>
          </a:p>
          <a:p>
            <a:r>
              <a:rPr lang="it-IT" sz="2400" b="1" dirty="0" err="1" smtClean="0"/>
              <a:t>Mean</a:t>
            </a:r>
            <a:r>
              <a:rPr lang="it-IT" sz="2400" b="1" dirty="0" smtClean="0"/>
              <a:t> BMI:</a:t>
            </a:r>
            <a:r>
              <a:rPr lang="it-IT" sz="2400" b="1" dirty="0" smtClean="0">
                <a:solidFill>
                  <a:srgbClr val="0000FF"/>
                </a:solidFill>
              </a:rPr>
              <a:t> male 26.6 </a:t>
            </a:r>
            <a:r>
              <a:rPr lang="it-IT" sz="2400" dirty="0" smtClean="0"/>
              <a:t>(30%) </a:t>
            </a:r>
            <a:r>
              <a:rPr lang="it-IT" sz="2400" b="1" dirty="0" err="1" smtClean="0">
                <a:solidFill>
                  <a:srgbClr val="0000FF"/>
                </a:solidFill>
              </a:rPr>
              <a:t>overweight</a:t>
            </a:r>
            <a:endParaRPr lang="it-IT" sz="2400" b="1" dirty="0" smtClean="0">
              <a:solidFill>
                <a:srgbClr val="0000FF"/>
              </a:solidFill>
            </a:endParaRPr>
          </a:p>
          <a:p>
            <a:pPr defTabSz="1438275"/>
            <a:r>
              <a:rPr lang="it-IT" sz="2400" dirty="0"/>
              <a:t>	</a:t>
            </a:r>
            <a:r>
              <a:rPr lang="it-IT" sz="2400" dirty="0" err="1" smtClean="0"/>
              <a:t>female</a:t>
            </a:r>
            <a:r>
              <a:rPr lang="it-IT" sz="2400" dirty="0" smtClean="0"/>
              <a:t> 23.6 (70%)</a:t>
            </a:r>
          </a:p>
          <a:p>
            <a:pPr defTabSz="1438275"/>
            <a:endParaRPr lang="it-IT" sz="2400" dirty="0"/>
          </a:p>
          <a:p>
            <a:pPr defTabSz="1438275"/>
            <a:r>
              <a:rPr lang="it-IT" sz="2400" b="1" dirty="0" err="1" smtClean="0"/>
              <a:t>Monthly</a:t>
            </a:r>
            <a:r>
              <a:rPr lang="it-IT" sz="2400" b="1" dirty="0" smtClean="0"/>
              <a:t> </a:t>
            </a:r>
            <a:r>
              <a:rPr lang="it-IT" sz="2400" b="1" dirty="0" err="1"/>
              <a:t>a</a:t>
            </a:r>
            <a:r>
              <a:rPr lang="it-IT" sz="2400" b="1" dirty="0" err="1" smtClean="0"/>
              <a:t>verage</a:t>
            </a:r>
            <a:r>
              <a:rPr lang="it-IT" sz="2400" b="1" dirty="0" smtClean="0"/>
              <a:t> </a:t>
            </a:r>
            <a:r>
              <a:rPr lang="it-IT" sz="2400" b="1" dirty="0" err="1"/>
              <a:t>weight</a:t>
            </a:r>
            <a:r>
              <a:rPr lang="it-IT" sz="2400" b="1" dirty="0"/>
              <a:t> </a:t>
            </a:r>
            <a:r>
              <a:rPr lang="it-IT" sz="2400" b="1" dirty="0" err="1" smtClean="0"/>
              <a:t>loss</a:t>
            </a:r>
            <a:r>
              <a:rPr lang="it-IT" sz="2400" dirty="0" smtClean="0"/>
              <a:t>: </a:t>
            </a:r>
            <a:r>
              <a:rPr lang="it-IT" sz="2400" dirty="0" smtClean="0"/>
              <a:t>3.2 </a:t>
            </a:r>
            <a:r>
              <a:rPr lang="it-IT" sz="2400" dirty="0" smtClean="0"/>
              <a:t>Kg</a:t>
            </a:r>
          </a:p>
          <a:p>
            <a:pPr defTabSz="1438275"/>
            <a:endParaRPr lang="it-IT" sz="2400" dirty="0"/>
          </a:p>
          <a:p>
            <a:pPr defTabSz="1438275"/>
            <a:r>
              <a:rPr lang="it-IT" sz="2400" b="1" dirty="0" err="1" smtClean="0"/>
              <a:t>Compliance</a:t>
            </a:r>
            <a:r>
              <a:rPr lang="it-IT" sz="2400" dirty="0" smtClean="0"/>
              <a:t>: 95</a:t>
            </a:r>
            <a:r>
              <a:rPr lang="it-IT" sz="2400" dirty="0"/>
              <a:t>% </a:t>
            </a:r>
            <a:r>
              <a:rPr lang="it-IT" sz="2400" dirty="0" err="1"/>
              <a:t>at</a:t>
            </a:r>
            <a:r>
              <a:rPr lang="it-IT" sz="2400" dirty="0"/>
              <a:t> 6 </a:t>
            </a:r>
            <a:r>
              <a:rPr lang="it-IT" sz="2400" dirty="0" err="1" smtClean="0"/>
              <a:t>months</a:t>
            </a:r>
            <a:endParaRPr lang="it-IT" sz="2400" dirty="0" smtClean="0"/>
          </a:p>
          <a:p>
            <a:pPr defTabSz="1438275"/>
            <a:endParaRPr lang="it-IT" sz="2400" dirty="0"/>
          </a:p>
          <a:p>
            <a:pPr defTabSz="1438275"/>
            <a:r>
              <a:rPr lang="it-IT" sz="2400" b="1" dirty="0" err="1" smtClean="0"/>
              <a:t>Customer</a:t>
            </a:r>
            <a:r>
              <a:rPr lang="it-IT" sz="2400" b="1" dirty="0" smtClean="0"/>
              <a:t> </a:t>
            </a:r>
            <a:r>
              <a:rPr lang="it-IT" sz="2400" b="1" dirty="0" err="1" smtClean="0"/>
              <a:t>satisfaction</a:t>
            </a:r>
            <a:r>
              <a:rPr lang="it-IT" sz="2400" dirty="0" smtClean="0"/>
              <a:t>: 9.5/10</a:t>
            </a:r>
            <a:endParaRPr lang="it-IT" sz="2400" dirty="0"/>
          </a:p>
          <a:p>
            <a:r>
              <a:rPr lang="it-IT" sz="2400" dirty="0"/>
              <a:t>	</a:t>
            </a:r>
            <a:r>
              <a:rPr lang="it-IT" sz="2400" dirty="0" smtClean="0"/>
              <a:t> </a:t>
            </a:r>
            <a:endParaRPr lang="it-IT" sz="2400" dirty="0"/>
          </a:p>
        </p:txBody>
      </p:sp>
      <p:pic>
        <p:nvPicPr>
          <p:cNvPr id="7" name="Picture 11" descr="virus-dna-laviadiuscita"/>
          <p:cNvPicPr>
            <a:picLocks noChangeAspect="1" noChangeArrowheads="1"/>
          </p:cNvPicPr>
          <p:nvPr/>
        </p:nvPicPr>
        <p:blipFill>
          <a:blip r:embed="rId5"/>
          <a:srcRect/>
          <a:stretch>
            <a:fillRect/>
          </a:stretch>
        </p:blipFill>
        <p:spPr bwMode="auto">
          <a:xfrm>
            <a:off x="6072198" y="4714884"/>
            <a:ext cx="2543164" cy="1851180"/>
          </a:xfrm>
          <a:prstGeom prst="rect">
            <a:avLst/>
          </a:prstGeom>
          <a:noFill/>
          <a:ln w="9525">
            <a:noFill/>
            <a:miter lim="800000"/>
            <a:headEnd/>
            <a:tailEnd/>
          </a:ln>
        </p:spPr>
      </p:pic>
      <p:pic>
        <p:nvPicPr>
          <p:cNvPr id="9" name="Picture 13" descr="win"/>
          <p:cNvPicPr>
            <a:picLocks noChangeAspect="1" noChangeArrowheads="1"/>
          </p:cNvPicPr>
          <p:nvPr/>
        </p:nvPicPr>
        <p:blipFill>
          <a:blip r:embed="rId6"/>
          <a:srcRect t="7097" b="6882"/>
          <a:stretch>
            <a:fillRect/>
          </a:stretch>
        </p:blipFill>
        <p:spPr bwMode="auto">
          <a:xfrm>
            <a:off x="6993622" y="1516154"/>
            <a:ext cx="1476375" cy="1905000"/>
          </a:xfrm>
          <a:prstGeom prst="rect">
            <a:avLst/>
          </a:prstGeom>
          <a:noFill/>
          <a:ln w="9525">
            <a:noFill/>
            <a:miter lim="800000"/>
            <a:headEnd/>
            <a:tailEnd/>
          </a:ln>
        </p:spPr>
      </p:pic>
    </p:spTree>
    <p:extLst>
      <p:ext uri="{BB962C8B-B14F-4D97-AF65-F5344CB8AC3E}">
        <p14:creationId xmlns:p14="http://schemas.microsoft.com/office/powerpoint/2010/main" val="411394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647" y="68735"/>
            <a:ext cx="4472428" cy="170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logo ESTESO"/>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260"/>
            <a:ext cx="4320480" cy="1649555"/>
          </a:xfrm>
          <a:prstGeom prst="rect">
            <a:avLst/>
          </a:prstGeom>
          <a:noFill/>
          <a:ln>
            <a:noFill/>
          </a:ln>
        </p:spPr>
      </p:pic>
      <p:sp>
        <p:nvSpPr>
          <p:cNvPr id="7" name="CasellaDiTesto 6"/>
          <p:cNvSpPr txBox="1"/>
          <p:nvPr/>
        </p:nvSpPr>
        <p:spPr>
          <a:xfrm>
            <a:off x="1328978" y="2484496"/>
            <a:ext cx="6480720" cy="923330"/>
          </a:xfrm>
          <a:prstGeom prst="rect">
            <a:avLst/>
          </a:prstGeom>
          <a:noFill/>
          <a:ln w="57150">
            <a:solidFill>
              <a:srgbClr val="92D050"/>
            </a:solidFill>
          </a:ln>
        </p:spPr>
        <p:txBody>
          <a:bodyPr wrap="square" rtlCol="0">
            <a:spAutoFit/>
          </a:bodyPr>
          <a:lstStyle/>
          <a:p>
            <a:pPr algn="ctr"/>
            <a:r>
              <a:rPr lang="it-IT" sz="5400" b="1" dirty="0" smtClean="0">
                <a:solidFill>
                  <a:srgbClr val="0000FF"/>
                </a:solidFill>
                <a:effectLst>
                  <a:outerShdw blurRad="38100" dist="38100" dir="2700000" algn="tl">
                    <a:srgbClr val="000000">
                      <a:alpha val="43137"/>
                    </a:srgbClr>
                  </a:outerShdw>
                </a:effectLst>
              </a:rPr>
              <a:t>www.dnadieta.it</a:t>
            </a:r>
            <a:endParaRPr lang="it-IT" sz="5400" b="1" dirty="0">
              <a:solidFill>
                <a:srgbClr val="0000FF"/>
              </a:solidFill>
              <a:effectLst>
                <a:outerShdw blurRad="38100" dist="38100" dir="2700000" algn="tl">
                  <a:srgbClr val="000000">
                    <a:alpha val="43137"/>
                  </a:srgbClr>
                </a:outerShdw>
              </a:effectLst>
            </a:endParaRPr>
          </a:p>
        </p:txBody>
      </p:sp>
      <p:sp>
        <p:nvSpPr>
          <p:cNvPr id="8" name="CasellaDiTesto 7"/>
          <p:cNvSpPr txBox="1"/>
          <p:nvPr/>
        </p:nvSpPr>
        <p:spPr>
          <a:xfrm>
            <a:off x="1331640" y="3985900"/>
            <a:ext cx="6480720" cy="523220"/>
          </a:xfrm>
          <a:prstGeom prst="rect">
            <a:avLst/>
          </a:prstGeom>
          <a:noFill/>
        </p:spPr>
        <p:txBody>
          <a:bodyPr wrap="square" rtlCol="0">
            <a:spAutoFit/>
          </a:bodyPr>
          <a:lstStyle/>
          <a:p>
            <a:pPr algn="ctr"/>
            <a:r>
              <a:rPr lang="it-IT" sz="2800" b="1" dirty="0" smtClean="0">
                <a:solidFill>
                  <a:srgbClr val="0000FF"/>
                </a:solidFill>
                <a:effectLst>
                  <a:outerShdw blurRad="38100" dist="38100" dir="2700000" algn="tl">
                    <a:srgbClr val="000000">
                      <a:alpha val="43137"/>
                    </a:srgbClr>
                  </a:outerShdw>
                </a:effectLst>
              </a:rPr>
              <a:t>www.webmedicine.it</a:t>
            </a:r>
            <a:endParaRPr lang="it-IT" sz="2800" b="1" dirty="0">
              <a:solidFill>
                <a:srgbClr val="0000FF"/>
              </a:solidFill>
              <a:effectLst>
                <a:outerShdw blurRad="38100" dist="38100" dir="2700000" algn="tl">
                  <a:srgbClr val="000000">
                    <a:alpha val="43137"/>
                  </a:srgbClr>
                </a:outerShdw>
              </a:effectLst>
            </a:endParaRPr>
          </a:p>
        </p:txBody>
      </p:sp>
      <p:sp>
        <p:nvSpPr>
          <p:cNvPr id="9" name="CasellaDiTesto 8"/>
          <p:cNvSpPr txBox="1"/>
          <p:nvPr/>
        </p:nvSpPr>
        <p:spPr>
          <a:xfrm>
            <a:off x="1319765" y="4729730"/>
            <a:ext cx="6480720" cy="523220"/>
          </a:xfrm>
          <a:prstGeom prst="rect">
            <a:avLst/>
          </a:prstGeom>
          <a:noFill/>
        </p:spPr>
        <p:txBody>
          <a:bodyPr wrap="square" rtlCol="0">
            <a:spAutoFit/>
          </a:bodyPr>
          <a:lstStyle/>
          <a:p>
            <a:pPr algn="ctr"/>
            <a:r>
              <a:rPr lang="it-IT" sz="2800" b="1" dirty="0" smtClean="0"/>
              <a:t>THANKS FOR YOUR ATTENTION</a:t>
            </a:r>
            <a:endParaRPr lang="it-IT" sz="2800" b="1" dirty="0"/>
          </a:p>
        </p:txBody>
      </p:sp>
      <p:sp>
        <p:nvSpPr>
          <p:cNvPr id="2" name="CasellaDiTesto 1"/>
          <p:cNvSpPr txBox="1"/>
          <p:nvPr/>
        </p:nvSpPr>
        <p:spPr>
          <a:xfrm>
            <a:off x="1025542" y="5661248"/>
            <a:ext cx="7076365" cy="584775"/>
          </a:xfrm>
          <a:prstGeom prst="rect">
            <a:avLst/>
          </a:prstGeom>
          <a:noFill/>
        </p:spPr>
        <p:txBody>
          <a:bodyPr wrap="square" rtlCol="0">
            <a:spAutoFit/>
          </a:bodyPr>
          <a:lstStyle/>
          <a:p>
            <a:pPr algn="ctr"/>
            <a:r>
              <a:rPr lang="it-IT" sz="1600" i="1" dirty="0" smtClean="0"/>
              <a:t>‘’</a:t>
            </a:r>
            <a:r>
              <a:rPr lang="it-IT" sz="1600" i="1" dirty="0" err="1" smtClean="0"/>
              <a:t>Genotype-environment</a:t>
            </a:r>
            <a:r>
              <a:rPr lang="it-IT" sz="1600" i="1" dirty="0" smtClean="0"/>
              <a:t> </a:t>
            </a:r>
            <a:r>
              <a:rPr lang="it-IT" sz="1600" i="1" dirty="0" err="1" smtClean="0"/>
              <a:t>interaction</a:t>
            </a:r>
            <a:r>
              <a:rPr lang="it-IT" sz="1600" i="1" dirty="0" smtClean="0"/>
              <a:t> </a:t>
            </a:r>
            <a:r>
              <a:rPr lang="it-IT" sz="1600" i="1" dirty="0" err="1" smtClean="0"/>
              <a:t>arise</a:t>
            </a:r>
            <a:r>
              <a:rPr lang="it-IT" sz="1600" i="1" dirty="0" smtClean="0"/>
              <a:t> </a:t>
            </a:r>
            <a:r>
              <a:rPr lang="it-IT" sz="1600" i="1" dirty="0" err="1" smtClean="0"/>
              <a:t>when</a:t>
            </a:r>
            <a:r>
              <a:rPr lang="it-IT" sz="1600" i="1" dirty="0" smtClean="0"/>
              <a:t> the </a:t>
            </a:r>
            <a:r>
              <a:rPr lang="it-IT" sz="1600" i="1" dirty="0" err="1" smtClean="0"/>
              <a:t>phenotipic</a:t>
            </a:r>
            <a:r>
              <a:rPr lang="it-IT" sz="1600" i="1" dirty="0" smtClean="0"/>
              <a:t> </a:t>
            </a:r>
            <a:r>
              <a:rPr lang="it-IT" sz="1600" i="1" dirty="0" err="1" smtClean="0"/>
              <a:t>response</a:t>
            </a:r>
            <a:r>
              <a:rPr lang="it-IT" sz="1600" i="1" dirty="0" smtClean="0"/>
              <a:t> to </a:t>
            </a:r>
            <a:r>
              <a:rPr lang="it-IT" sz="1600" i="1" dirty="0" err="1" smtClean="0"/>
              <a:t>lifestyle</a:t>
            </a:r>
            <a:r>
              <a:rPr lang="it-IT" sz="1600" i="1" dirty="0" smtClean="0"/>
              <a:t> </a:t>
            </a:r>
            <a:r>
              <a:rPr lang="it-IT" sz="1600" i="1" dirty="0" err="1" smtClean="0"/>
              <a:t>habits</a:t>
            </a:r>
            <a:r>
              <a:rPr lang="it-IT" sz="1600" i="1" dirty="0" smtClean="0"/>
              <a:t> </a:t>
            </a:r>
            <a:r>
              <a:rPr lang="it-IT" sz="1600" i="1" dirty="0" err="1" smtClean="0"/>
              <a:t>is</a:t>
            </a:r>
            <a:r>
              <a:rPr lang="it-IT" sz="1600" i="1" dirty="0" smtClean="0"/>
              <a:t> </a:t>
            </a:r>
            <a:r>
              <a:rPr lang="it-IT" sz="1600" i="1" dirty="0" err="1" smtClean="0"/>
              <a:t>modulated</a:t>
            </a:r>
            <a:r>
              <a:rPr lang="it-IT" sz="1600" i="1" dirty="0" smtClean="0"/>
              <a:t> by the </a:t>
            </a:r>
            <a:r>
              <a:rPr lang="it-IT" sz="1600" i="1" dirty="0" err="1" smtClean="0"/>
              <a:t>genotype</a:t>
            </a:r>
            <a:r>
              <a:rPr lang="it-IT" sz="1600" i="1" dirty="0" smtClean="0"/>
              <a:t> of the </a:t>
            </a:r>
            <a:r>
              <a:rPr lang="it-IT" sz="1600" i="1" dirty="0" err="1" smtClean="0"/>
              <a:t>individual</a:t>
            </a:r>
            <a:r>
              <a:rPr lang="it-IT" sz="1600" i="1" dirty="0" smtClean="0"/>
              <a:t>’’</a:t>
            </a:r>
            <a:endParaRPr lang="it-IT" sz="1600" i="1" dirty="0"/>
          </a:p>
        </p:txBody>
      </p:sp>
    </p:spTree>
    <p:extLst>
      <p:ext uri="{BB962C8B-B14F-4D97-AF65-F5344CB8AC3E}">
        <p14:creationId xmlns:p14="http://schemas.microsoft.com/office/powerpoint/2010/main" val="827577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12" y="1820316"/>
            <a:ext cx="8011863" cy="477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logo ESTESO"/>
          <p:cNvPicPr/>
          <p:nvPr/>
        </p:nvPicPr>
        <p:blipFill>
          <a:blip r:embed="rId5">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5" name="CasellaDiTesto 4"/>
          <p:cNvSpPr txBox="1"/>
          <p:nvPr/>
        </p:nvSpPr>
        <p:spPr>
          <a:xfrm>
            <a:off x="1101721" y="1053494"/>
            <a:ext cx="6926663" cy="461665"/>
          </a:xfrm>
          <a:prstGeom prst="rect">
            <a:avLst/>
          </a:prstGeom>
          <a:noFill/>
        </p:spPr>
        <p:txBody>
          <a:bodyPr wrap="square" rtlCol="0">
            <a:spAutoFit/>
          </a:bodyPr>
          <a:lstStyle/>
          <a:p>
            <a:pPr algn="ctr"/>
            <a:r>
              <a:rPr lang="it-IT" sz="2400" b="1" dirty="0" err="1" smtClean="0"/>
              <a:t>Increased</a:t>
            </a:r>
            <a:r>
              <a:rPr lang="it-IT" sz="2400" b="1" dirty="0" smtClean="0"/>
              <a:t> of </a:t>
            </a:r>
            <a:r>
              <a:rPr lang="it-IT" sz="2400" b="1" dirty="0" err="1" smtClean="0"/>
              <a:t>obesity</a:t>
            </a:r>
            <a:r>
              <a:rPr lang="it-IT" sz="2400" b="1" dirty="0" smtClean="0"/>
              <a:t> in </a:t>
            </a:r>
            <a:r>
              <a:rPr lang="it-IT" sz="2400" b="1" dirty="0" err="1" smtClean="0"/>
              <a:t>populations</a:t>
            </a:r>
            <a:r>
              <a:rPr lang="it-IT" sz="2400" b="1" dirty="0" smtClean="0"/>
              <a:t> </a:t>
            </a:r>
            <a:r>
              <a:rPr lang="it-IT" sz="2400" b="1" dirty="0" err="1" smtClean="0"/>
              <a:t>worldwide</a:t>
            </a:r>
            <a:endParaRPr lang="it-IT" sz="2400" b="1" dirty="0"/>
          </a:p>
        </p:txBody>
      </p:sp>
      <p:sp>
        <p:nvSpPr>
          <p:cNvPr id="10" name="Text Box 3"/>
          <p:cNvSpPr txBox="1">
            <a:spLocks noChangeArrowheads="1"/>
          </p:cNvSpPr>
          <p:nvPr/>
        </p:nvSpPr>
        <p:spPr bwMode="auto">
          <a:xfrm>
            <a:off x="475586" y="179929"/>
            <a:ext cx="85834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3200" b="1" dirty="0" err="1" smtClean="0">
                <a:solidFill>
                  <a:srgbClr val="0000FF"/>
                </a:solidFill>
                <a:latin typeface="Calibri" pitchFamily="34" charset="0"/>
              </a:rPr>
              <a:t>Obesity</a:t>
            </a:r>
            <a:r>
              <a:rPr lang="it-IT" altLang="it-IT" sz="3200" b="1" dirty="0" smtClean="0">
                <a:solidFill>
                  <a:srgbClr val="0000FF"/>
                </a:solidFill>
                <a:latin typeface="Calibri" pitchFamily="34" charset="0"/>
              </a:rPr>
              <a:t> </a:t>
            </a:r>
            <a:r>
              <a:rPr lang="it-IT" altLang="it-IT" sz="3200" b="1" dirty="0" err="1" smtClean="0">
                <a:solidFill>
                  <a:srgbClr val="0000FF"/>
                </a:solidFill>
                <a:latin typeface="Calibri" pitchFamily="34" charset="0"/>
              </a:rPr>
              <a:t>worldwide</a:t>
            </a:r>
            <a:endParaRPr lang="it-IT" altLang="it-IT" sz="3200" b="1" dirty="0">
              <a:solidFill>
                <a:srgbClr val="0000FF"/>
              </a:solidFill>
              <a:latin typeface="Calibri" pitchFamily="34" charset="0"/>
            </a:endParaRPr>
          </a:p>
        </p:txBody>
      </p:sp>
    </p:spTree>
    <p:extLst>
      <p:ext uri="{BB962C8B-B14F-4D97-AF65-F5344CB8AC3E}">
        <p14:creationId xmlns:p14="http://schemas.microsoft.com/office/powerpoint/2010/main" val="1522940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75586" y="188640"/>
            <a:ext cx="8583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r>
              <a:rPr lang="en-US" sz="2800" b="1" dirty="0" smtClean="0">
                <a:solidFill>
                  <a:srgbClr val="0000FF"/>
                </a:solidFill>
                <a:latin typeface="+mn-lt"/>
              </a:rPr>
              <a:t>Obesity-related </a:t>
            </a:r>
            <a:r>
              <a:rPr lang="en-US" sz="2800" b="1" dirty="0">
                <a:solidFill>
                  <a:srgbClr val="0000FF"/>
                </a:solidFill>
                <a:latin typeface="+mn-lt"/>
              </a:rPr>
              <a:t>health care</a:t>
            </a:r>
            <a:endParaRPr lang="it-IT" sz="2800" b="1" dirty="0">
              <a:solidFill>
                <a:srgbClr val="0000FF"/>
              </a:solidFill>
              <a:latin typeface="+mn-lt"/>
            </a:endParaRPr>
          </a:p>
        </p:txBody>
      </p:sp>
      <p:pic>
        <p:nvPicPr>
          <p:cNvPr id="5"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graphicFrame>
        <p:nvGraphicFramePr>
          <p:cNvPr id="10" name="Diagramma 9"/>
          <p:cNvGraphicFramePr/>
          <p:nvPr>
            <p:extLst>
              <p:ext uri="{D42A27DB-BD31-4B8C-83A1-F6EECF244321}">
                <p14:modId xmlns:p14="http://schemas.microsoft.com/office/powerpoint/2010/main" val="3930190208"/>
              </p:ext>
            </p:extLst>
          </p:nvPr>
        </p:nvGraphicFramePr>
        <p:xfrm>
          <a:off x="517318" y="1196752"/>
          <a:ext cx="8064896"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7060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29099" y="182461"/>
            <a:ext cx="78785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800" b="1" dirty="0" smtClean="0">
                <a:solidFill>
                  <a:srgbClr val="0000FF"/>
                </a:solidFill>
                <a:latin typeface="Calibri" pitchFamily="34" charset="0"/>
              </a:rPr>
              <a:t>Personalized </a:t>
            </a:r>
            <a:r>
              <a:rPr lang="it-IT" altLang="it-IT" sz="2800" b="1" dirty="0" err="1" smtClean="0">
                <a:solidFill>
                  <a:srgbClr val="0000FF"/>
                </a:solidFill>
                <a:latin typeface="Calibri" pitchFamily="34" charset="0"/>
              </a:rPr>
              <a:t>Genetic</a:t>
            </a:r>
            <a:r>
              <a:rPr lang="it-IT" altLang="it-IT" sz="2800" b="1" dirty="0" smtClean="0">
                <a:solidFill>
                  <a:srgbClr val="0000FF"/>
                </a:solidFill>
                <a:latin typeface="Calibri" pitchFamily="34" charset="0"/>
              </a:rPr>
              <a:t> </a:t>
            </a:r>
            <a:r>
              <a:rPr lang="it-IT" altLang="it-IT" sz="2800" b="1" dirty="0" err="1" smtClean="0">
                <a:solidFill>
                  <a:srgbClr val="0000FF"/>
                </a:solidFill>
                <a:latin typeface="Calibri" pitchFamily="34" charset="0"/>
              </a:rPr>
              <a:t>Diet</a:t>
            </a:r>
            <a:endParaRPr lang="it-IT" altLang="it-IT" sz="2800" b="1" dirty="0">
              <a:solidFill>
                <a:srgbClr val="0000FF"/>
              </a:solidFill>
              <a:latin typeface="Calibri" pitchFamily="34" charset="0"/>
            </a:endParaRPr>
          </a:p>
        </p:txBody>
      </p:sp>
      <p:pic>
        <p:nvPicPr>
          <p:cNvPr id="6" name="Picture 10" descr="dalle-calorie-alle-moleco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995" y="2067992"/>
            <a:ext cx="5606525" cy="293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logo ESTESO"/>
          <p:cNvPicPr/>
          <p:nvPr/>
        </p:nvPicPr>
        <p:blipFill>
          <a:blip r:embed="rId5">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
        <p:nvSpPr>
          <p:cNvPr id="8" name="CasellaDiTesto 7"/>
          <p:cNvSpPr txBox="1"/>
          <p:nvPr/>
        </p:nvSpPr>
        <p:spPr>
          <a:xfrm>
            <a:off x="285720" y="928670"/>
            <a:ext cx="8429684" cy="1015663"/>
          </a:xfrm>
          <a:prstGeom prst="rect">
            <a:avLst/>
          </a:prstGeom>
          <a:noFill/>
        </p:spPr>
        <p:txBody>
          <a:bodyPr wrap="square" rtlCol="0">
            <a:spAutoFit/>
          </a:bodyPr>
          <a:lstStyle/>
          <a:p>
            <a:pPr algn="just"/>
            <a:r>
              <a:rPr lang="en-US" sz="2000" dirty="0" smtClean="0"/>
              <a:t>The ways in which we metabolize food, the modulation of the sense of hunger and the response of our body to physical activity are regulated by several environmental and genetic factors.</a:t>
            </a:r>
          </a:p>
        </p:txBody>
      </p:sp>
      <p:sp>
        <p:nvSpPr>
          <p:cNvPr id="10" name="CasellaDiTesto 9"/>
          <p:cNvSpPr txBox="1"/>
          <p:nvPr/>
        </p:nvSpPr>
        <p:spPr>
          <a:xfrm>
            <a:off x="438120" y="5243468"/>
            <a:ext cx="8429684" cy="400110"/>
          </a:xfrm>
          <a:prstGeom prst="rect">
            <a:avLst/>
          </a:prstGeom>
          <a:noFill/>
        </p:spPr>
        <p:txBody>
          <a:bodyPr wrap="square" rtlCol="0">
            <a:spAutoFit/>
          </a:bodyPr>
          <a:lstStyle/>
          <a:p>
            <a:pPr algn="ctr"/>
            <a:r>
              <a:rPr lang="en-US" sz="2000" b="1" dirty="0" smtClean="0">
                <a:solidFill>
                  <a:srgbClr val="0000FF"/>
                </a:solidFill>
              </a:rPr>
              <a:t>Personalization of diet and physical activity, based on genetic characteristics</a:t>
            </a:r>
          </a:p>
        </p:txBody>
      </p:sp>
      <p:sp>
        <p:nvSpPr>
          <p:cNvPr id="11" name="CasellaDiTesto 10"/>
          <p:cNvSpPr txBox="1"/>
          <p:nvPr/>
        </p:nvSpPr>
        <p:spPr>
          <a:xfrm>
            <a:off x="1429292" y="5792948"/>
            <a:ext cx="6286544" cy="707886"/>
          </a:xfrm>
          <a:prstGeom prst="rect">
            <a:avLst/>
          </a:prstGeom>
          <a:noFill/>
        </p:spPr>
        <p:txBody>
          <a:bodyPr wrap="square" rtlCol="0">
            <a:spAutoFit/>
          </a:bodyPr>
          <a:lstStyle/>
          <a:p>
            <a:pPr algn="ctr"/>
            <a:r>
              <a:rPr lang="en-US" sz="2000" b="1" dirty="0"/>
              <a:t>Not a diet to lose weight in 6 months, </a:t>
            </a:r>
            <a:endParaRPr lang="en-US" sz="2000" b="1" dirty="0" smtClean="0"/>
          </a:p>
          <a:p>
            <a:pPr algn="ctr"/>
            <a:r>
              <a:rPr lang="en-US" sz="2000" b="1" dirty="0" smtClean="0"/>
              <a:t>but </a:t>
            </a:r>
            <a:r>
              <a:rPr lang="en-US" sz="2000" b="1" dirty="0"/>
              <a:t>learn how to eat better for life</a:t>
            </a:r>
            <a:endParaRPr lang="en-US" sz="2000" b="1" dirty="0" smtClean="0"/>
          </a:p>
        </p:txBody>
      </p:sp>
    </p:spTree>
    <p:extLst>
      <p:ext uri="{BB962C8B-B14F-4D97-AF65-F5344CB8AC3E}">
        <p14:creationId xmlns:p14="http://schemas.microsoft.com/office/powerpoint/2010/main" val="409078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NETYX\Dropbox\LABORATORIO\Convegni\Congresso Personalized Medicine_3_5nov2014\ppt\LE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009" y="2907219"/>
            <a:ext cx="4343057" cy="3822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313912651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314" y="1739714"/>
            <a:ext cx="1656184" cy="122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301380" y="931584"/>
            <a:ext cx="6515438" cy="523220"/>
          </a:xfrm>
          <a:prstGeom prst="rect">
            <a:avLst/>
          </a:prstGeom>
        </p:spPr>
        <p:txBody>
          <a:bodyPr wrap="none">
            <a:spAutoFit/>
          </a:bodyPr>
          <a:lstStyle/>
          <a:p>
            <a:pPr algn="ctr"/>
            <a:r>
              <a:rPr lang="en-US" sz="2800" b="1" dirty="0" smtClean="0">
                <a:solidFill>
                  <a:srgbClr val="0000FF"/>
                </a:solidFill>
              </a:rPr>
              <a:t>DNA </a:t>
            </a:r>
            <a:r>
              <a:rPr lang="en-US" sz="2800" b="1" dirty="0">
                <a:solidFill>
                  <a:srgbClr val="0000FF"/>
                </a:solidFill>
              </a:rPr>
              <a:t>influences how we metabolize </a:t>
            </a:r>
            <a:r>
              <a:rPr lang="en-US" sz="2800" b="1" dirty="0" smtClean="0">
                <a:solidFill>
                  <a:srgbClr val="0000FF"/>
                </a:solidFill>
              </a:rPr>
              <a:t>food…</a:t>
            </a:r>
            <a:endParaRPr lang="it-IT" sz="2800" b="1" dirty="0">
              <a:solidFill>
                <a:srgbClr val="0000FF"/>
              </a:solidFill>
            </a:endParaRPr>
          </a:p>
        </p:txBody>
      </p:sp>
      <p:sp>
        <p:nvSpPr>
          <p:cNvPr id="3" name="CasellaDiTesto 2"/>
          <p:cNvSpPr txBox="1"/>
          <p:nvPr/>
        </p:nvSpPr>
        <p:spPr>
          <a:xfrm>
            <a:off x="539552" y="1586515"/>
            <a:ext cx="6371422" cy="1323439"/>
          </a:xfrm>
          <a:prstGeom prst="rect">
            <a:avLst/>
          </a:prstGeom>
          <a:noFill/>
        </p:spPr>
        <p:txBody>
          <a:bodyPr wrap="square" rtlCol="0">
            <a:spAutoFit/>
          </a:bodyPr>
          <a:lstStyle/>
          <a:p>
            <a:pPr algn="just"/>
            <a:r>
              <a:rPr lang="en-US" sz="2000" dirty="0"/>
              <a:t>Single Nucleotide Polymorphisms (SNPs) in several genes encoding for proteins involved in hypothalamic control of food intake, energy balance and lipid metabolism have been associated with common (non-Mendelian) obesity</a:t>
            </a:r>
            <a:r>
              <a:rPr lang="en-US" sz="2000" dirty="0" smtClean="0"/>
              <a:t>.</a:t>
            </a:r>
            <a:endParaRPr lang="it-IT" sz="2000" dirty="0"/>
          </a:p>
        </p:txBody>
      </p:sp>
      <p:pic>
        <p:nvPicPr>
          <p:cNvPr id="6" name="Picture 5"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logo ESTESO"/>
          <p:cNvPicPr/>
          <p:nvPr/>
        </p:nvPicPr>
        <p:blipFill>
          <a:blip r:embed="rId6">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spTree>
    <p:extLst>
      <p:ext uri="{BB962C8B-B14F-4D97-AF65-F5344CB8AC3E}">
        <p14:creationId xmlns:p14="http://schemas.microsoft.com/office/powerpoint/2010/main" val="43054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pic>
        <p:nvPicPr>
          <p:cNvPr id="2051" name="Picture 3" descr="C:\Users\GENERA01\Desktop\pub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247" y="-80356"/>
            <a:ext cx="3775180" cy="173257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p:cNvGrpSpPr/>
          <p:nvPr/>
        </p:nvGrpSpPr>
        <p:grpSpPr>
          <a:xfrm>
            <a:off x="28169" y="1843308"/>
            <a:ext cx="2544203" cy="1278898"/>
            <a:chOff x="28169" y="1736433"/>
            <a:chExt cx="2544203" cy="1278898"/>
          </a:xfrm>
        </p:grpSpPr>
        <p:sp>
          <p:nvSpPr>
            <p:cNvPr id="6" name="CasellaDiTesto 5"/>
            <p:cNvSpPr txBox="1"/>
            <p:nvPr/>
          </p:nvSpPr>
          <p:spPr>
            <a:xfrm>
              <a:off x="243448" y="1736433"/>
              <a:ext cx="1285014" cy="584775"/>
            </a:xfrm>
            <a:prstGeom prst="rect">
              <a:avLst/>
            </a:prstGeom>
            <a:noFill/>
          </p:spPr>
          <p:txBody>
            <a:bodyPr wrap="square" rtlCol="0">
              <a:spAutoFit/>
            </a:bodyPr>
            <a:lstStyle/>
            <a:p>
              <a:pPr algn="ctr"/>
              <a:r>
                <a:rPr lang="it-IT" sz="3200" b="1" dirty="0" smtClean="0">
                  <a:solidFill>
                    <a:srgbClr val="0000FF"/>
                  </a:solidFill>
                </a:rPr>
                <a:t>FTO</a:t>
              </a:r>
            </a:p>
          </p:txBody>
        </p:sp>
        <p:sp>
          <p:nvSpPr>
            <p:cNvPr id="9" name="CasellaDiTesto 8"/>
            <p:cNvSpPr txBox="1"/>
            <p:nvPr/>
          </p:nvSpPr>
          <p:spPr>
            <a:xfrm>
              <a:off x="28169" y="2092384"/>
              <a:ext cx="1872209" cy="584775"/>
            </a:xfrm>
            <a:prstGeom prst="rect">
              <a:avLst/>
            </a:prstGeom>
            <a:noFill/>
          </p:spPr>
          <p:txBody>
            <a:bodyPr wrap="square" rtlCol="0">
              <a:spAutoFit/>
            </a:bodyPr>
            <a:lstStyle/>
            <a:p>
              <a:pPr algn="ctr"/>
              <a:r>
                <a:rPr lang="it-IT" sz="3200" b="1" dirty="0" smtClean="0">
                  <a:solidFill>
                    <a:srgbClr val="0000FF"/>
                  </a:solidFill>
                </a:rPr>
                <a:t>LEPR</a:t>
              </a:r>
            </a:p>
          </p:txBody>
        </p:sp>
        <p:sp>
          <p:nvSpPr>
            <p:cNvPr id="7" name="CasellaDiTesto 6"/>
            <p:cNvSpPr txBox="1"/>
            <p:nvPr/>
          </p:nvSpPr>
          <p:spPr>
            <a:xfrm>
              <a:off x="52092" y="2430556"/>
              <a:ext cx="2520280" cy="584775"/>
            </a:xfrm>
            <a:prstGeom prst="rect">
              <a:avLst/>
            </a:prstGeom>
            <a:noFill/>
          </p:spPr>
          <p:txBody>
            <a:bodyPr wrap="square" rtlCol="0">
              <a:spAutoFit/>
            </a:bodyPr>
            <a:lstStyle/>
            <a:p>
              <a:pPr algn="ctr"/>
              <a:r>
                <a:rPr lang="it-IT" sz="3200" b="1" dirty="0" smtClean="0">
                  <a:solidFill>
                    <a:srgbClr val="0000FF"/>
                  </a:solidFill>
                </a:rPr>
                <a:t>DNMT3B</a:t>
              </a:r>
              <a:endParaRPr lang="it-IT" sz="3200" dirty="0" smtClean="0"/>
            </a:p>
          </p:txBody>
        </p:sp>
      </p:grpSp>
      <p:sp>
        <p:nvSpPr>
          <p:cNvPr id="11" name="CasellaDiTesto 10"/>
          <p:cNvSpPr txBox="1"/>
          <p:nvPr/>
        </p:nvSpPr>
        <p:spPr>
          <a:xfrm>
            <a:off x="-88912" y="1182920"/>
            <a:ext cx="4093326" cy="584775"/>
          </a:xfrm>
          <a:prstGeom prst="rect">
            <a:avLst/>
          </a:prstGeom>
          <a:noFill/>
        </p:spPr>
        <p:txBody>
          <a:bodyPr wrap="square" rtlCol="0">
            <a:spAutoFit/>
          </a:bodyPr>
          <a:lstStyle/>
          <a:p>
            <a:pPr algn="ctr"/>
            <a:r>
              <a:rPr lang="it-IT" altLang="it-IT" sz="3200" b="1" dirty="0" err="1">
                <a:latin typeface="Calibri" pitchFamily="34" charset="0"/>
              </a:rPr>
              <a:t>Sense</a:t>
            </a:r>
            <a:r>
              <a:rPr lang="it-IT" altLang="it-IT" sz="3200" b="1" dirty="0">
                <a:latin typeface="Calibri" pitchFamily="34" charset="0"/>
              </a:rPr>
              <a:t> of </a:t>
            </a:r>
            <a:r>
              <a:rPr lang="it-IT" altLang="it-IT" sz="3200" b="1" dirty="0" err="1" smtClean="0">
                <a:latin typeface="Calibri" pitchFamily="34" charset="0"/>
              </a:rPr>
              <a:t>hunger</a:t>
            </a:r>
            <a:endParaRPr lang="it-IT" altLang="it-IT" sz="3200" b="1" dirty="0">
              <a:latin typeface="Calibri" pitchFamily="34" charset="0"/>
            </a:endParaRPr>
          </a:p>
        </p:txBody>
      </p:sp>
      <p:grpSp>
        <p:nvGrpSpPr>
          <p:cNvPr id="13" name="Gruppo 12"/>
          <p:cNvGrpSpPr/>
          <p:nvPr/>
        </p:nvGrpSpPr>
        <p:grpSpPr>
          <a:xfrm>
            <a:off x="-92487" y="5325234"/>
            <a:ext cx="4093326" cy="1044219"/>
            <a:chOff x="287513" y="4799954"/>
            <a:chExt cx="4093326" cy="1044219"/>
          </a:xfrm>
        </p:grpSpPr>
        <p:sp>
          <p:nvSpPr>
            <p:cNvPr id="15" name="CasellaDiTesto 14"/>
            <p:cNvSpPr txBox="1"/>
            <p:nvPr/>
          </p:nvSpPr>
          <p:spPr>
            <a:xfrm>
              <a:off x="334658" y="5013176"/>
              <a:ext cx="2581158" cy="830997"/>
            </a:xfrm>
            <a:prstGeom prst="rect">
              <a:avLst/>
            </a:prstGeom>
            <a:noFill/>
          </p:spPr>
          <p:txBody>
            <a:bodyPr wrap="square" rtlCol="0">
              <a:spAutoFit/>
            </a:bodyPr>
            <a:lstStyle/>
            <a:p>
              <a:pPr algn="ctr">
                <a:lnSpc>
                  <a:spcPct val="150000"/>
                </a:lnSpc>
              </a:pPr>
              <a:r>
                <a:rPr lang="it-IT" sz="3200" b="1" dirty="0" smtClean="0">
                  <a:solidFill>
                    <a:srgbClr val="FF6600"/>
                  </a:solidFill>
                </a:rPr>
                <a:t>ADRB2</a:t>
              </a:r>
            </a:p>
          </p:txBody>
        </p:sp>
        <p:sp>
          <p:nvSpPr>
            <p:cNvPr id="18" name="CasellaDiTesto 17"/>
            <p:cNvSpPr txBox="1"/>
            <p:nvPr/>
          </p:nvSpPr>
          <p:spPr>
            <a:xfrm>
              <a:off x="287513" y="4799954"/>
              <a:ext cx="4093326" cy="584775"/>
            </a:xfrm>
            <a:prstGeom prst="rect">
              <a:avLst/>
            </a:prstGeom>
            <a:noFill/>
          </p:spPr>
          <p:txBody>
            <a:bodyPr wrap="square" rtlCol="0">
              <a:spAutoFit/>
            </a:bodyPr>
            <a:lstStyle/>
            <a:p>
              <a:pPr algn="ctr"/>
              <a:r>
                <a:rPr lang="it-IT" altLang="it-IT" sz="3200" b="1" dirty="0" err="1" smtClean="0">
                  <a:latin typeface="Calibri" pitchFamily="34" charset="0"/>
                </a:rPr>
                <a:t>Physical</a:t>
              </a:r>
              <a:r>
                <a:rPr lang="it-IT" altLang="it-IT" sz="3200" b="1" dirty="0" smtClean="0">
                  <a:latin typeface="Calibri" pitchFamily="34" charset="0"/>
                </a:rPr>
                <a:t> </a:t>
              </a:r>
              <a:r>
                <a:rPr lang="it-IT" altLang="it-IT" sz="3200" b="1" dirty="0" err="1" smtClean="0">
                  <a:latin typeface="Calibri" pitchFamily="34" charset="0"/>
                </a:rPr>
                <a:t>activity</a:t>
              </a:r>
              <a:endParaRPr lang="it-IT" altLang="it-IT" sz="3200" b="1" dirty="0">
                <a:latin typeface="Calibri" pitchFamily="34" charset="0"/>
              </a:endParaRPr>
            </a:p>
          </p:txBody>
        </p:sp>
      </p:gr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2605" y="1737191"/>
            <a:ext cx="6676921" cy="80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2605" y="2514103"/>
            <a:ext cx="6731250" cy="75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801" y="3242355"/>
            <a:ext cx="4258408" cy="61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6464" y="5877272"/>
            <a:ext cx="6988024" cy="80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o 7"/>
          <p:cNvGrpSpPr/>
          <p:nvPr/>
        </p:nvGrpSpPr>
        <p:grpSpPr>
          <a:xfrm>
            <a:off x="-149067" y="3868183"/>
            <a:ext cx="9137305" cy="1441322"/>
            <a:chOff x="-149067" y="3951308"/>
            <a:chExt cx="9137305" cy="1441322"/>
          </a:xfrm>
        </p:grpSpPr>
        <p:grpSp>
          <p:nvGrpSpPr>
            <p:cNvPr id="10" name="Gruppo 9"/>
            <p:cNvGrpSpPr/>
            <p:nvPr/>
          </p:nvGrpSpPr>
          <p:grpSpPr>
            <a:xfrm>
              <a:off x="-149067" y="3951308"/>
              <a:ext cx="7272833" cy="1061868"/>
              <a:chOff x="260747" y="3286836"/>
              <a:chExt cx="7272833" cy="1061868"/>
            </a:xfrm>
          </p:grpSpPr>
          <p:sp>
            <p:nvSpPr>
              <p:cNvPr id="20" name="CasellaDiTesto 19"/>
              <p:cNvSpPr txBox="1"/>
              <p:nvPr/>
            </p:nvSpPr>
            <p:spPr>
              <a:xfrm>
                <a:off x="260747" y="3517707"/>
                <a:ext cx="2430376" cy="830997"/>
              </a:xfrm>
              <a:prstGeom prst="rect">
                <a:avLst/>
              </a:prstGeom>
              <a:noFill/>
            </p:spPr>
            <p:txBody>
              <a:bodyPr wrap="square" rtlCol="0">
                <a:spAutoFit/>
              </a:bodyPr>
              <a:lstStyle/>
              <a:p>
                <a:pPr algn="ctr">
                  <a:lnSpc>
                    <a:spcPct val="150000"/>
                  </a:lnSpc>
                </a:pPr>
                <a:r>
                  <a:rPr lang="it-IT" sz="3200" b="1" dirty="0" smtClean="0">
                    <a:solidFill>
                      <a:srgbClr val="92D050"/>
                    </a:solidFill>
                  </a:rPr>
                  <a:t>THRA</a:t>
                </a:r>
              </a:p>
            </p:txBody>
          </p:sp>
          <p:sp>
            <p:nvSpPr>
              <p:cNvPr id="21" name="CasellaDiTesto 20"/>
              <p:cNvSpPr txBox="1"/>
              <p:nvPr/>
            </p:nvSpPr>
            <p:spPr>
              <a:xfrm>
                <a:off x="889846" y="3286836"/>
                <a:ext cx="6643734" cy="584775"/>
              </a:xfrm>
              <a:prstGeom prst="rect">
                <a:avLst/>
              </a:prstGeom>
              <a:noFill/>
            </p:spPr>
            <p:txBody>
              <a:bodyPr wrap="square" rtlCol="0">
                <a:spAutoFit/>
              </a:bodyPr>
              <a:lstStyle/>
              <a:p>
                <a:r>
                  <a:rPr lang="it-IT" altLang="it-IT" sz="3200" b="1" dirty="0" err="1">
                    <a:latin typeface="Calibri" pitchFamily="34" charset="0"/>
                  </a:rPr>
                  <a:t>S</a:t>
                </a:r>
                <a:r>
                  <a:rPr lang="it-IT" altLang="it-IT" sz="3200" b="1" dirty="0" err="1" smtClean="0">
                    <a:latin typeface="Calibri" pitchFamily="34" charset="0"/>
                  </a:rPr>
                  <a:t>aturated</a:t>
                </a:r>
                <a:r>
                  <a:rPr lang="it-IT" altLang="it-IT" sz="3200" b="1" dirty="0" smtClean="0">
                    <a:latin typeface="Calibri" pitchFamily="34" charset="0"/>
                  </a:rPr>
                  <a:t> </a:t>
                </a:r>
                <a:r>
                  <a:rPr lang="it-IT" altLang="it-IT" sz="3200" b="1" dirty="0" err="1" smtClean="0">
                    <a:latin typeface="Calibri" pitchFamily="34" charset="0"/>
                  </a:rPr>
                  <a:t>fatty</a:t>
                </a:r>
                <a:r>
                  <a:rPr lang="it-IT" altLang="it-IT" sz="3200" b="1" dirty="0" smtClean="0">
                    <a:latin typeface="Calibri" pitchFamily="34" charset="0"/>
                  </a:rPr>
                  <a:t> </a:t>
                </a:r>
                <a:r>
                  <a:rPr lang="it-IT" altLang="it-IT" sz="3200" b="1" dirty="0" err="1" smtClean="0">
                    <a:latin typeface="Calibri" pitchFamily="34" charset="0"/>
                  </a:rPr>
                  <a:t>acids</a:t>
                </a:r>
                <a:r>
                  <a:rPr lang="it-IT" altLang="it-IT" sz="3200" b="1" dirty="0" smtClean="0">
                    <a:latin typeface="Calibri" pitchFamily="34" charset="0"/>
                  </a:rPr>
                  <a:t> </a:t>
                </a:r>
                <a:r>
                  <a:rPr lang="it-IT" altLang="it-IT" sz="3200" b="1" dirty="0" err="1" smtClean="0">
                    <a:latin typeface="Calibri" pitchFamily="34" charset="0"/>
                  </a:rPr>
                  <a:t>metabolism</a:t>
                </a:r>
                <a:endParaRPr lang="it-IT" altLang="it-IT" sz="3200" b="1" dirty="0">
                  <a:latin typeface="Calibri" pitchFamily="34" charset="0"/>
                </a:endParaRPr>
              </a:p>
            </p:txBody>
          </p:sp>
        </p:gr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147" y="4509120"/>
              <a:ext cx="7312091" cy="88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ttangolo 2"/>
          <p:cNvSpPr/>
          <p:nvPr/>
        </p:nvSpPr>
        <p:spPr>
          <a:xfrm>
            <a:off x="219698" y="1215155"/>
            <a:ext cx="8700407" cy="264977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95948" y="3933056"/>
            <a:ext cx="8768540" cy="139217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05848" y="5385573"/>
            <a:ext cx="8768540" cy="139217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6021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par>
                                <p:cTn id="14" presetID="10" presetClass="entr" presetSubtype="0"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500"/>
                                        <p:tgtEl>
                                          <p:spTgt spid="3077"/>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609600" y="228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800" b="1" dirty="0" err="1" smtClean="0">
                <a:solidFill>
                  <a:srgbClr val="0000FF"/>
                </a:solidFill>
                <a:latin typeface="Calibri" pitchFamily="34" charset="0"/>
              </a:rPr>
              <a:t>Sense</a:t>
            </a:r>
            <a:r>
              <a:rPr lang="it-IT" altLang="it-IT" sz="2800" b="1" dirty="0" smtClean="0">
                <a:solidFill>
                  <a:srgbClr val="0000FF"/>
                </a:solidFill>
                <a:latin typeface="Calibri" pitchFamily="34" charset="0"/>
              </a:rPr>
              <a:t> of </a:t>
            </a:r>
            <a:r>
              <a:rPr lang="it-IT" altLang="it-IT" sz="2800" b="1" dirty="0" err="1" smtClean="0">
                <a:solidFill>
                  <a:srgbClr val="0000FF"/>
                </a:solidFill>
                <a:latin typeface="Calibri" pitchFamily="34" charset="0"/>
              </a:rPr>
              <a:t>hunger</a:t>
            </a:r>
            <a:endParaRPr lang="it-IT" altLang="it-IT" sz="2800" b="1" dirty="0">
              <a:solidFill>
                <a:srgbClr val="0000FF"/>
              </a:solidFill>
              <a:latin typeface="Calibri" pitchFamily="34" charset="0"/>
            </a:endParaRPr>
          </a:p>
        </p:txBody>
      </p:sp>
      <p:pic>
        <p:nvPicPr>
          <p:cNvPr id="5"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graphicFrame>
        <p:nvGraphicFramePr>
          <p:cNvPr id="2" name="Tabella 1"/>
          <p:cNvGraphicFramePr>
            <a:graphicFrameLocks noGrp="1"/>
          </p:cNvGraphicFramePr>
          <p:nvPr>
            <p:extLst>
              <p:ext uri="{D42A27DB-BD31-4B8C-83A1-F6EECF244321}">
                <p14:modId xmlns:p14="http://schemas.microsoft.com/office/powerpoint/2010/main" val="2974160846"/>
              </p:ext>
            </p:extLst>
          </p:nvPr>
        </p:nvGraphicFramePr>
        <p:xfrm>
          <a:off x="518078" y="1005236"/>
          <a:ext cx="8087887" cy="1889760"/>
        </p:xfrm>
        <a:graphic>
          <a:graphicData uri="http://schemas.openxmlformats.org/drawingml/2006/table">
            <a:tbl>
              <a:tblPr firstRow="1" firstCol="1" bandRow="1">
                <a:tableStyleId>{5C22544A-7EE6-4342-B048-85BDC9FD1C3A}</a:tableStyleId>
              </a:tblPr>
              <a:tblGrid>
                <a:gridCol w="3130173"/>
                <a:gridCol w="2736730"/>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chemeClr val="lt1"/>
                          </a:solidFill>
                          <a:effectLst/>
                          <a:latin typeface="+mn-lt"/>
                          <a:ea typeface="+mn-ea"/>
                          <a:cs typeface="+mn-cs"/>
                        </a:rPr>
                        <a:t>FTO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Fat mass- and obesity-associated gene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rgbClr val="002060"/>
                          </a:solidFill>
                          <a:effectLst/>
                          <a:latin typeface="+mn-lt"/>
                          <a:ea typeface="+mn-ea"/>
                          <a:cs typeface="+mn-cs"/>
                        </a:rPr>
                        <a:t> rs9939609 (g.53820527 </a:t>
                      </a:r>
                      <a:r>
                        <a:rPr lang="it-IT" sz="1400" b="1" kern="1200" dirty="0">
                          <a:solidFill>
                            <a:srgbClr val="002060"/>
                          </a:solidFill>
                          <a:effectLst/>
                          <a:latin typeface="+mn-lt"/>
                          <a:ea typeface="+mn-ea"/>
                          <a:cs typeface="+mn-cs"/>
                        </a:rPr>
                        <a:t>T&gt;A</a:t>
                      </a:r>
                      <a:r>
                        <a:rPr lang="it-IT"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err="1" smtClean="0">
                          <a:solidFill>
                            <a:srgbClr val="002060"/>
                          </a:solidFill>
                          <a:effectLst/>
                        </a:rPr>
                        <a:t>Dominant</a:t>
                      </a:r>
                      <a:r>
                        <a:rPr lang="it-IT"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TA/AA</a:t>
                      </a:r>
                      <a:endParaRPr lang="it-IT" sz="1400" b="1" dirty="0">
                        <a:solidFill>
                          <a:srgbClr val="002060"/>
                        </a:solidFill>
                        <a:effectLst/>
                        <a:latin typeface="+mn-lt"/>
                        <a:ea typeface="Times New Roman"/>
                      </a:endParaRPr>
                    </a:p>
                  </a:txBody>
                  <a:tcPr marL="68580" marR="68580" marT="0" marB="0" anchor="ctr"/>
                </a:tc>
              </a:tr>
              <a:tr h="348584">
                <a:tc>
                  <a:txBody>
                    <a:bodyPr/>
                    <a:lstStyle/>
                    <a:p>
                      <a:pPr>
                        <a:spcAft>
                          <a:spcPts val="0"/>
                        </a:spcAft>
                      </a:pPr>
                      <a:r>
                        <a:rPr lang="en-US" sz="1400" b="1" kern="1200" dirty="0" smtClean="0">
                          <a:solidFill>
                            <a:schemeClr val="bg1"/>
                          </a:solidFill>
                          <a:effectLst/>
                          <a:latin typeface="+mn-lt"/>
                          <a:ea typeface="+mn-ea"/>
                          <a:cs typeface="+mn-cs"/>
                        </a:rPr>
                        <a:t>LEPR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solidFill>
                            <a:schemeClr val="bg1"/>
                          </a:solidFill>
                        </a:rPr>
                        <a:t>Leptin</a:t>
                      </a:r>
                      <a:r>
                        <a:rPr lang="it-IT" sz="1400" dirty="0" smtClean="0">
                          <a:solidFill>
                            <a:schemeClr val="bg1"/>
                          </a:solidFill>
                        </a:rPr>
                        <a:t> </a:t>
                      </a:r>
                      <a:r>
                        <a:rPr lang="it-IT" sz="1400" dirty="0" err="1" smtClean="0">
                          <a:solidFill>
                            <a:schemeClr val="bg1"/>
                          </a:solidFill>
                        </a:rPr>
                        <a:t>Receptor</a:t>
                      </a:r>
                      <a:r>
                        <a:rPr lang="it-IT" sz="1400" dirty="0" smtClean="0">
                          <a:solidFill>
                            <a:schemeClr val="bg1"/>
                          </a:solidFill>
                        </a:rPr>
                        <a:t> gene</a:t>
                      </a:r>
                    </a:p>
                  </a:txBody>
                  <a:tcPr marL="68580" marR="68580" marT="0" marB="0" anchor="ctr"/>
                </a:tc>
                <a:tc>
                  <a:txBody>
                    <a:bodyPr/>
                    <a:lstStyle/>
                    <a:p>
                      <a:pPr>
                        <a:spcAft>
                          <a:spcPts val="0"/>
                        </a:spcAft>
                      </a:pPr>
                      <a:r>
                        <a:rPr lang="en-US" sz="1400" b="1" kern="1200" dirty="0" smtClean="0">
                          <a:solidFill>
                            <a:srgbClr val="002060"/>
                          </a:solidFill>
                          <a:effectLst/>
                          <a:latin typeface="+mn-lt"/>
                          <a:ea typeface="+mn-ea"/>
                          <a:cs typeface="+mn-cs"/>
                        </a:rPr>
                        <a:t> rs1137101 (</a:t>
                      </a:r>
                      <a:r>
                        <a:rPr lang="en-US" sz="1400" b="1" kern="1200" dirty="0">
                          <a:solidFill>
                            <a:srgbClr val="002060"/>
                          </a:solidFill>
                          <a:effectLst/>
                          <a:latin typeface="+mn-lt"/>
                          <a:ea typeface="+mn-ea"/>
                          <a:cs typeface="+mn-cs"/>
                        </a:rPr>
                        <a:t>c.668 A&gt;G; Gln223Arg</a:t>
                      </a:r>
                      <a:r>
                        <a:rPr lang="en-US"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en-US" sz="1400" b="1" dirty="0" smtClean="0">
                          <a:solidFill>
                            <a:srgbClr val="002060"/>
                          </a:solidFill>
                          <a:effectLst/>
                        </a:rPr>
                        <a:t>Dominant</a:t>
                      </a:r>
                      <a:r>
                        <a:rPr lang="en-US"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AG/GG</a:t>
                      </a:r>
                      <a:endParaRPr lang="it-IT" sz="1400" b="1" dirty="0">
                        <a:solidFill>
                          <a:srgbClr val="002060"/>
                        </a:solidFill>
                        <a:effectLst/>
                        <a:latin typeface="+mn-lt"/>
                        <a:ea typeface="Times New Roman"/>
                      </a:endParaRPr>
                    </a:p>
                  </a:txBody>
                  <a:tcPr marL="68580" marR="68580" marT="0" marB="0" anchor="ctr"/>
                </a:tc>
              </a:tr>
              <a:tr h="348584">
                <a:tc>
                  <a:txBody>
                    <a:bodyPr/>
                    <a:lstStyle/>
                    <a:p>
                      <a:pPr>
                        <a:spcAft>
                          <a:spcPts val="0"/>
                        </a:spcAft>
                      </a:pPr>
                      <a:r>
                        <a:rPr lang="it-IT" sz="1400" b="1" dirty="0" smtClean="0">
                          <a:solidFill>
                            <a:schemeClr val="bg1"/>
                          </a:solidFill>
                          <a:effectLst/>
                        </a:rPr>
                        <a:t>DNMT3B</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bg1"/>
                          </a:solidFill>
                        </a:rPr>
                        <a:t>DNA </a:t>
                      </a:r>
                      <a:r>
                        <a:rPr lang="it-IT" sz="1400" dirty="0" err="1" smtClean="0">
                          <a:solidFill>
                            <a:schemeClr val="bg1"/>
                          </a:solidFill>
                        </a:rPr>
                        <a:t>MethylTransferase</a:t>
                      </a:r>
                      <a:r>
                        <a:rPr lang="it-IT" sz="1400" dirty="0" smtClean="0">
                          <a:solidFill>
                            <a:schemeClr val="bg1"/>
                          </a:solidFill>
                        </a:rPr>
                        <a:t> 3B</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smtClean="0">
                          <a:solidFill>
                            <a:srgbClr val="002060"/>
                          </a:solidFill>
                          <a:effectLst/>
                        </a:rPr>
                        <a:t> rs992472</a:t>
                      </a:r>
                      <a:r>
                        <a:rPr lang="it-IT" sz="1400" b="1" baseline="0" smtClean="0">
                          <a:solidFill>
                            <a:srgbClr val="002060"/>
                          </a:solidFill>
                          <a:effectLst/>
                          <a:latin typeface="Times New Roman"/>
                        </a:rPr>
                        <a:t>   </a:t>
                      </a:r>
                      <a:r>
                        <a:rPr lang="it-IT" sz="1400" b="1" smtClean="0">
                          <a:solidFill>
                            <a:srgbClr val="002060"/>
                          </a:solidFill>
                          <a:effectLst/>
                        </a:rPr>
                        <a:t>(g.31385269 </a:t>
                      </a:r>
                      <a:r>
                        <a:rPr lang="it-IT" sz="1400" b="1">
                          <a:solidFill>
                            <a:srgbClr val="002060"/>
                          </a:solidFill>
                          <a:effectLst/>
                        </a:rPr>
                        <a:t>A&gt;C</a:t>
                      </a:r>
                      <a:r>
                        <a:rPr lang="it-IT" sz="1400" b="1" smtClean="0">
                          <a:solidFill>
                            <a:srgbClr val="002060"/>
                          </a:solidFill>
                          <a:effectLst/>
                        </a:rPr>
                        <a:t>)</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a:solidFill>
                            <a:srgbClr val="002060"/>
                          </a:solidFill>
                          <a:effectLst/>
                        </a:rPr>
                        <a:t> </a:t>
                      </a:r>
                      <a:r>
                        <a:rPr lang="it-IT" sz="1400" b="1" dirty="0" smtClean="0">
                          <a:solidFill>
                            <a:srgbClr val="002060"/>
                          </a:solidFill>
                          <a:effectLst/>
                        </a:rPr>
                        <a:t>Recessive</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CC</a:t>
                      </a:r>
                      <a:endParaRPr lang="it-IT" sz="1400" b="1" dirty="0">
                        <a:solidFill>
                          <a:srgbClr val="002060"/>
                        </a:solidFill>
                        <a:effectLst/>
                        <a:latin typeface="+mn-lt"/>
                        <a:ea typeface="Times New Roman"/>
                      </a:endParaRPr>
                    </a:p>
                  </a:txBody>
                  <a:tcPr marL="68580" marR="68580" marT="0" marB="0" anchor="ctr"/>
                </a:tc>
              </a:tr>
            </a:tbl>
          </a:graphicData>
        </a:graphic>
      </p:graphicFrame>
      <p:pic>
        <p:nvPicPr>
          <p:cNvPr id="1025" name="Picture 1" descr="C:\Users\GENETYX\Dropbox\LABORATORIO\Convegni\Congresso Personalized Medicine_3_5nov2014\ppt\Reitz-2012-fig-1B_FTO.jpg"/>
          <p:cNvPicPr>
            <a:picLocks noChangeAspect="1" noChangeArrowheads="1"/>
          </p:cNvPicPr>
          <p:nvPr/>
        </p:nvPicPr>
        <p:blipFill rotWithShape="1">
          <a:blip r:embed="rId5">
            <a:extLst>
              <a:ext uri="{28A0092B-C50C-407E-A947-70E740481C1C}">
                <a14:useLocalDpi xmlns:a14="http://schemas.microsoft.com/office/drawing/2010/main" val="0"/>
              </a:ext>
            </a:extLst>
          </a:blip>
          <a:srcRect t="7072"/>
          <a:stretch/>
        </p:blipFill>
        <p:spPr bwMode="auto">
          <a:xfrm>
            <a:off x="3074785" y="2972444"/>
            <a:ext cx="5486458" cy="3819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762000" y="4217804"/>
            <a:ext cx="200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4800" b="1" dirty="0" smtClean="0">
                <a:solidFill>
                  <a:srgbClr val="0000FF"/>
                </a:solidFill>
                <a:latin typeface="Calibri" pitchFamily="34" charset="0"/>
              </a:rPr>
              <a:t>FTO</a:t>
            </a:r>
            <a:endParaRPr lang="it-IT" altLang="it-IT" sz="4800" b="1" dirty="0">
              <a:solidFill>
                <a:srgbClr val="0000FF"/>
              </a:solidFill>
              <a:latin typeface="Calibri" pitchFamily="34" charset="0"/>
            </a:endParaRPr>
          </a:p>
        </p:txBody>
      </p:sp>
      <p:sp>
        <p:nvSpPr>
          <p:cNvPr id="8" name="Rettangolo 7"/>
          <p:cNvSpPr/>
          <p:nvPr/>
        </p:nvSpPr>
        <p:spPr>
          <a:xfrm>
            <a:off x="484794" y="1612570"/>
            <a:ext cx="814393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487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09600" y="228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800" b="1" dirty="0" err="1" smtClean="0">
                <a:solidFill>
                  <a:srgbClr val="0000FF"/>
                </a:solidFill>
                <a:latin typeface="Calibri" pitchFamily="34" charset="0"/>
              </a:rPr>
              <a:t>Sense</a:t>
            </a:r>
            <a:r>
              <a:rPr lang="it-IT" altLang="it-IT" sz="2800" b="1" dirty="0" smtClean="0">
                <a:solidFill>
                  <a:srgbClr val="0000FF"/>
                </a:solidFill>
                <a:latin typeface="Calibri" pitchFamily="34" charset="0"/>
              </a:rPr>
              <a:t> of </a:t>
            </a:r>
            <a:r>
              <a:rPr lang="it-IT" altLang="it-IT" sz="2800" b="1" dirty="0" err="1" smtClean="0">
                <a:solidFill>
                  <a:srgbClr val="0000FF"/>
                </a:solidFill>
                <a:latin typeface="Calibri" pitchFamily="34" charset="0"/>
              </a:rPr>
              <a:t>hunger</a:t>
            </a:r>
            <a:endParaRPr lang="it-IT" altLang="it-IT" sz="2800" b="1" dirty="0">
              <a:solidFill>
                <a:srgbClr val="0000FF"/>
              </a:solidFill>
              <a:latin typeface="Calibri" pitchFamily="34" charset="0"/>
            </a:endParaRPr>
          </a:p>
        </p:txBody>
      </p:sp>
      <p:pic>
        <p:nvPicPr>
          <p:cNvPr id="3"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857" y="68736"/>
            <a:ext cx="2045217" cy="7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logo ESTESO"/>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3261"/>
            <a:ext cx="2448272" cy="668296"/>
          </a:xfrm>
          <a:prstGeom prst="rect">
            <a:avLst/>
          </a:prstGeom>
          <a:noFill/>
          <a:ln>
            <a:noFill/>
          </a:ln>
        </p:spPr>
      </p:pic>
      <p:pic>
        <p:nvPicPr>
          <p:cNvPr id="6" name="Picture 8" descr="E:\Pravas\June\03.06.09\nrg\images\nrg2594-f1.jpg"/>
          <p:cNvPicPr>
            <a:picLocks noChangeAspect="1" noChangeArrowheads="1"/>
          </p:cNvPicPr>
          <p:nvPr/>
        </p:nvPicPr>
        <p:blipFill rotWithShape="1">
          <a:blip r:embed="rId5">
            <a:extLst>
              <a:ext uri="{28A0092B-C50C-407E-A947-70E740481C1C}">
                <a14:useLocalDpi xmlns:a14="http://schemas.microsoft.com/office/drawing/2010/main" val="0"/>
              </a:ext>
            </a:extLst>
          </a:blip>
          <a:srcRect b="3288"/>
          <a:stretch/>
        </p:blipFill>
        <p:spPr bwMode="auto">
          <a:xfrm>
            <a:off x="2496375" y="2933372"/>
            <a:ext cx="5926916" cy="3865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384419" y="4217804"/>
            <a:ext cx="200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4800" b="1" dirty="0" smtClean="0">
                <a:solidFill>
                  <a:srgbClr val="0000FF"/>
                </a:solidFill>
                <a:latin typeface="Calibri" pitchFamily="34" charset="0"/>
              </a:rPr>
              <a:t>LEPR</a:t>
            </a:r>
            <a:endParaRPr lang="it-IT" altLang="it-IT" sz="4800" b="1" dirty="0">
              <a:solidFill>
                <a:srgbClr val="0000FF"/>
              </a:solidFill>
              <a:latin typeface="Calibri"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401399636"/>
              </p:ext>
            </p:extLst>
          </p:nvPr>
        </p:nvGraphicFramePr>
        <p:xfrm>
          <a:off x="518078" y="969611"/>
          <a:ext cx="8087887" cy="1889760"/>
        </p:xfrm>
        <a:graphic>
          <a:graphicData uri="http://schemas.openxmlformats.org/drawingml/2006/table">
            <a:tbl>
              <a:tblPr firstRow="1" firstCol="1" bandRow="1">
                <a:tableStyleId>{5C22544A-7EE6-4342-B048-85BDC9FD1C3A}</a:tableStyleId>
              </a:tblPr>
              <a:tblGrid>
                <a:gridCol w="3130173"/>
                <a:gridCol w="2736730"/>
                <a:gridCol w="1018264"/>
                <a:gridCol w="1202720"/>
              </a:tblGrid>
              <a:tr h="393272">
                <a:tc>
                  <a:txBody>
                    <a:bodyPr/>
                    <a:lstStyle/>
                    <a:p>
                      <a:pPr algn="ctr">
                        <a:spcAft>
                          <a:spcPts val="0"/>
                        </a:spcAft>
                      </a:pPr>
                      <a:r>
                        <a:rPr lang="it-IT" sz="2000" dirty="0" smtClean="0">
                          <a:effectLst/>
                          <a:latin typeface="Times New Roman"/>
                          <a:ea typeface="Times New Roman"/>
                        </a:rPr>
                        <a:t>GENES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Times New Roman"/>
                          <a:ea typeface="Times New Roman"/>
                        </a:rPr>
                        <a:t>SNPs</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smtClean="0">
                          <a:effectLst/>
                          <a:latin typeface="+mn-lt"/>
                          <a:ea typeface="+mn-ea"/>
                        </a:rPr>
                        <a:t>MODEL</a:t>
                      </a:r>
                      <a:endParaRPr lang="it-IT" sz="2000" dirty="0">
                        <a:effectLst/>
                        <a:latin typeface="Times New Roman"/>
                        <a:ea typeface="Times New Roman"/>
                      </a:endParaRPr>
                    </a:p>
                  </a:txBody>
                  <a:tcPr marL="68580" marR="68580" marT="0" marB="0" anchor="ctr"/>
                </a:tc>
                <a:tc>
                  <a:txBody>
                    <a:bodyPr/>
                    <a:lstStyle/>
                    <a:p>
                      <a:pPr algn="ctr">
                        <a:spcAft>
                          <a:spcPts val="0"/>
                        </a:spcAft>
                      </a:pPr>
                      <a:r>
                        <a:rPr lang="it-IT" sz="2000" dirty="0" err="1" smtClean="0">
                          <a:effectLst/>
                          <a:latin typeface="+mn-lt"/>
                          <a:ea typeface="Times New Roman"/>
                        </a:rPr>
                        <a:t>Mutated</a:t>
                      </a:r>
                      <a:endParaRPr lang="it-IT" sz="2000" dirty="0" smtClean="0">
                        <a:effectLst/>
                        <a:latin typeface="+mn-lt"/>
                        <a:ea typeface="Times New Roman"/>
                      </a:endParaRPr>
                    </a:p>
                    <a:p>
                      <a:pPr algn="ctr">
                        <a:spcAft>
                          <a:spcPts val="0"/>
                        </a:spcAft>
                      </a:pPr>
                      <a:r>
                        <a:rPr lang="it-IT" sz="2000" dirty="0" err="1" smtClean="0">
                          <a:effectLst/>
                          <a:latin typeface="+mn-lt"/>
                          <a:ea typeface="Times New Roman"/>
                        </a:rPr>
                        <a:t>variants</a:t>
                      </a:r>
                      <a:endParaRPr lang="it-IT" sz="2000" dirty="0">
                        <a:effectLst/>
                        <a:latin typeface="+mn-lt"/>
                        <a:ea typeface="Times New Roman"/>
                      </a:endParaRPr>
                    </a:p>
                  </a:txBody>
                  <a:tcPr marL="68580" marR="68580" marT="0" marB="0" anchor="ctr"/>
                </a:tc>
              </a:tr>
              <a:tr h="348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chemeClr val="lt1"/>
                          </a:solidFill>
                          <a:effectLst/>
                          <a:latin typeface="+mn-lt"/>
                          <a:ea typeface="+mn-ea"/>
                          <a:cs typeface="+mn-cs"/>
                        </a:rPr>
                        <a:t>FTO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Fat mass- and obesity-associated gene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rgbClr val="002060"/>
                          </a:solidFill>
                          <a:effectLst/>
                          <a:latin typeface="+mn-lt"/>
                          <a:ea typeface="+mn-ea"/>
                          <a:cs typeface="+mn-cs"/>
                        </a:rPr>
                        <a:t> rs9939609 (g.53820527 </a:t>
                      </a:r>
                      <a:r>
                        <a:rPr lang="it-IT" sz="1400" b="1" kern="1200" dirty="0">
                          <a:solidFill>
                            <a:srgbClr val="002060"/>
                          </a:solidFill>
                          <a:effectLst/>
                          <a:latin typeface="+mn-lt"/>
                          <a:ea typeface="+mn-ea"/>
                          <a:cs typeface="+mn-cs"/>
                        </a:rPr>
                        <a:t>T&gt;A</a:t>
                      </a:r>
                      <a:r>
                        <a:rPr lang="it-IT"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it-IT" sz="1400" b="1" dirty="0" err="1" smtClean="0">
                          <a:solidFill>
                            <a:srgbClr val="002060"/>
                          </a:solidFill>
                          <a:effectLst/>
                        </a:rPr>
                        <a:t>Dominant</a:t>
                      </a:r>
                      <a:r>
                        <a:rPr lang="it-IT"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TA/AA</a:t>
                      </a:r>
                      <a:endParaRPr lang="it-IT" sz="1400" b="1" dirty="0">
                        <a:solidFill>
                          <a:srgbClr val="002060"/>
                        </a:solidFill>
                        <a:effectLst/>
                        <a:latin typeface="+mn-lt"/>
                        <a:ea typeface="Times New Roman"/>
                      </a:endParaRPr>
                    </a:p>
                  </a:txBody>
                  <a:tcPr marL="68580" marR="68580" marT="0" marB="0" anchor="ctr"/>
                </a:tc>
              </a:tr>
              <a:tr h="348584">
                <a:tc>
                  <a:txBody>
                    <a:bodyPr/>
                    <a:lstStyle/>
                    <a:p>
                      <a:pPr>
                        <a:spcAft>
                          <a:spcPts val="0"/>
                        </a:spcAft>
                      </a:pPr>
                      <a:r>
                        <a:rPr lang="en-US" sz="1400" b="1" kern="1200" dirty="0" smtClean="0">
                          <a:solidFill>
                            <a:schemeClr val="bg1"/>
                          </a:solidFill>
                          <a:effectLst/>
                          <a:latin typeface="+mn-lt"/>
                          <a:ea typeface="+mn-ea"/>
                          <a:cs typeface="+mn-cs"/>
                        </a:rPr>
                        <a:t>LEPR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solidFill>
                            <a:schemeClr val="bg1"/>
                          </a:solidFill>
                        </a:rPr>
                        <a:t>Leptin</a:t>
                      </a:r>
                      <a:r>
                        <a:rPr lang="it-IT" sz="1400" dirty="0" smtClean="0">
                          <a:solidFill>
                            <a:schemeClr val="bg1"/>
                          </a:solidFill>
                        </a:rPr>
                        <a:t> </a:t>
                      </a:r>
                      <a:r>
                        <a:rPr lang="it-IT" sz="1400" dirty="0" err="1" smtClean="0">
                          <a:solidFill>
                            <a:schemeClr val="bg1"/>
                          </a:solidFill>
                        </a:rPr>
                        <a:t>Receptor</a:t>
                      </a:r>
                      <a:r>
                        <a:rPr lang="it-IT" sz="1400" dirty="0" smtClean="0">
                          <a:solidFill>
                            <a:schemeClr val="bg1"/>
                          </a:solidFill>
                        </a:rPr>
                        <a:t> gene</a:t>
                      </a:r>
                    </a:p>
                  </a:txBody>
                  <a:tcPr marL="68580" marR="68580" marT="0" marB="0" anchor="ctr"/>
                </a:tc>
                <a:tc>
                  <a:txBody>
                    <a:bodyPr/>
                    <a:lstStyle/>
                    <a:p>
                      <a:pPr>
                        <a:spcAft>
                          <a:spcPts val="0"/>
                        </a:spcAft>
                      </a:pPr>
                      <a:r>
                        <a:rPr lang="en-US" sz="1400" b="1" kern="1200" dirty="0" smtClean="0">
                          <a:solidFill>
                            <a:srgbClr val="002060"/>
                          </a:solidFill>
                          <a:effectLst/>
                          <a:latin typeface="+mn-lt"/>
                          <a:ea typeface="+mn-ea"/>
                          <a:cs typeface="+mn-cs"/>
                        </a:rPr>
                        <a:t> rs1137101 (</a:t>
                      </a:r>
                      <a:r>
                        <a:rPr lang="en-US" sz="1400" b="1" kern="1200" dirty="0">
                          <a:solidFill>
                            <a:srgbClr val="002060"/>
                          </a:solidFill>
                          <a:effectLst/>
                          <a:latin typeface="+mn-lt"/>
                          <a:ea typeface="+mn-ea"/>
                          <a:cs typeface="+mn-cs"/>
                        </a:rPr>
                        <a:t>c.668 A&gt;G; Gln223Arg</a:t>
                      </a:r>
                      <a:r>
                        <a:rPr lang="en-US" sz="1400" b="1" kern="1200" dirty="0" smtClean="0">
                          <a:solidFill>
                            <a:srgbClr val="002060"/>
                          </a:solidFill>
                          <a:effectLst/>
                          <a:latin typeface="+mn-lt"/>
                          <a:ea typeface="+mn-ea"/>
                          <a:cs typeface="+mn-cs"/>
                        </a:rPr>
                        <a:t>)</a:t>
                      </a:r>
                      <a:endParaRPr lang="it-IT" sz="1400" b="1" kern="1200" dirty="0">
                        <a:solidFill>
                          <a:srgbClr val="002060"/>
                        </a:solidFill>
                        <a:effectLst/>
                        <a:latin typeface="+mn-lt"/>
                        <a:ea typeface="+mn-ea"/>
                        <a:cs typeface="+mn-cs"/>
                      </a:endParaRPr>
                    </a:p>
                  </a:txBody>
                  <a:tcPr marL="68580" marR="68580" marT="0" marB="0" anchor="ctr"/>
                </a:tc>
                <a:tc>
                  <a:txBody>
                    <a:bodyPr/>
                    <a:lstStyle/>
                    <a:p>
                      <a:pPr algn="ctr">
                        <a:spcAft>
                          <a:spcPts val="0"/>
                        </a:spcAft>
                      </a:pPr>
                      <a:r>
                        <a:rPr lang="en-US" sz="1400" b="1" dirty="0" smtClean="0">
                          <a:solidFill>
                            <a:srgbClr val="002060"/>
                          </a:solidFill>
                          <a:effectLst/>
                        </a:rPr>
                        <a:t>Dominant</a:t>
                      </a:r>
                      <a:r>
                        <a:rPr lang="en-US" sz="1400" b="1" dirty="0">
                          <a:solidFill>
                            <a:srgbClr val="002060"/>
                          </a:solidFill>
                          <a:effectLst/>
                        </a:rPr>
                        <a:t> </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AG/GG</a:t>
                      </a:r>
                      <a:endParaRPr lang="it-IT" sz="1400" b="1" dirty="0">
                        <a:solidFill>
                          <a:srgbClr val="002060"/>
                        </a:solidFill>
                        <a:effectLst/>
                        <a:latin typeface="+mn-lt"/>
                        <a:ea typeface="Times New Roman"/>
                      </a:endParaRPr>
                    </a:p>
                  </a:txBody>
                  <a:tcPr marL="68580" marR="68580" marT="0" marB="0" anchor="ctr"/>
                </a:tc>
              </a:tr>
              <a:tr h="348584">
                <a:tc>
                  <a:txBody>
                    <a:bodyPr/>
                    <a:lstStyle/>
                    <a:p>
                      <a:pPr>
                        <a:spcAft>
                          <a:spcPts val="0"/>
                        </a:spcAft>
                      </a:pPr>
                      <a:r>
                        <a:rPr lang="it-IT" sz="1400" b="1" dirty="0" smtClean="0">
                          <a:solidFill>
                            <a:schemeClr val="bg1"/>
                          </a:solidFill>
                          <a:effectLst/>
                        </a:rPr>
                        <a:t>DNMT3B</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bg1"/>
                          </a:solidFill>
                        </a:rPr>
                        <a:t>DNA </a:t>
                      </a:r>
                      <a:r>
                        <a:rPr lang="it-IT" sz="1400" dirty="0" err="1" smtClean="0">
                          <a:solidFill>
                            <a:schemeClr val="bg1"/>
                          </a:solidFill>
                        </a:rPr>
                        <a:t>MethylTransferase</a:t>
                      </a:r>
                      <a:r>
                        <a:rPr lang="it-IT" sz="1400" dirty="0" smtClean="0">
                          <a:solidFill>
                            <a:schemeClr val="bg1"/>
                          </a:solidFill>
                        </a:rPr>
                        <a:t> 3B</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smtClean="0">
                          <a:solidFill>
                            <a:srgbClr val="002060"/>
                          </a:solidFill>
                          <a:effectLst/>
                        </a:rPr>
                        <a:t> rs992472</a:t>
                      </a:r>
                      <a:r>
                        <a:rPr lang="it-IT" sz="1400" b="1" baseline="0" smtClean="0">
                          <a:solidFill>
                            <a:srgbClr val="002060"/>
                          </a:solidFill>
                          <a:effectLst/>
                          <a:latin typeface="Times New Roman"/>
                        </a:rPr>
                        <a:t>   </a:t>
                      </a:r>
                      <a:r>
                        <a:rPr lang="it-IT" sz="1400" b="1" smtClean="0">
                          <a:solidFill>
                            <a:srgbClr val="002060"/>
                          </a:solidFill>
                          <a:effectLst/>
                        </a:rPr>
                        <a:t>(g.31385269 </a:t>
                      </a:r>
                      <a:r>
                        <a:rPr lang="it-IT" sz="1400" b="1">
                          <a:solidFill>
                            <a:srgbClr val="002060"/>
                          </a:solidFill>
                          <a:effectLst/>
                        </a:rPr>
                        <a:t>A&gt;C</a:t>
                      </a:r>
                      <a:r>
                        <a:rPr lang="it-IT" sz="1400" b="1" smtClean="0">
                          <a:solidFill>
                            <a:srgbClr val="002060"/>
                          </a:solidFill>
                          <a:effectLst/>
                        </a:rPr>
                        <a:t>)</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a:solidFill>
                            <a:srgbClr val="002060"/>
                          </a:solidFill>
                          <a:effectLst/>
                        </a:rPr>
                        <a:t> </a:t>
                      </a:r>
                      <a:r>
                        <a:rPr lang="it-IT" sz="1400" b="1" dirty="0" smtClean="0">
                          <a:solidFill>
                            <a:srgbClr val="002060"/>
                          </a:solidFill>
                          <a:effectLst/>
                        </a:rPr>
                        <a:t>Recessive</a:t>
                      </a:r>
                      <a:endParaRPr lang="it-IT" sz="1400" b="1"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it-IT" sz="1400" b="1" dirty="0" smtClean="0">
                          <a:solidFill>
                            <a:srgbClr val="002060"/>
                          </a:solidFill>
                          <a:effectLst/>
                          <a:latin typeface="+mn-lt"/>
                          <a:ea typeface="Times New Roman"/>
                        </a:rPr>
                        <a:t>CC</a:t>
                      </a:r>
                      <a:endParaRPr lang="it-IT" sz="1400" b="1" dirty="0">
                        <a:solidFill>
                          <a:srgbClr val="002060"/>
                        </a:solidFill>
                        <a:effectLst/>
                        <a:latin typeface="+mn-lt"/>
                        <a:ea typeface="Times New Roman"/>
                      </a:endParaRPr>
                    </a:p>
                  </a:txBody>
                  <a:tcPr marL="68580" marR="68580" marT="0" marB="0" anchor="ctr"/>
                </a:tc>
              </a:tr>
            </a:tbl>
          </a:graphicData>
        </a:graphic>
      </p:graphicFrame>
      <p:sp>
        <p:nvSpPr>
          <p:cNvPr id="9" name="Rettangolo 8"/>
          <p:cNvSpPr/>
          <p:nvPr/>
        </p:nvSpPr>
        <p:spPr>
          <a:xfrm>
            <a:off x="484794" y="1985000"/>
            <a:ext cx="814393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0851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2455</Words>
  <Application>Microsoft Office PowerPoint</Application>
  <PresentationFormat>Presentazione su schermo (4:3)</PresentationFormat>
  <Paragraphs>268</Paragraphs>
  <Slides>21</Slides>
  <Notes>20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GENETYX</dc:creator>
  <cp:lastModifiedBy>GENETYX</cp:lastModifiedBy>
  <cp:revision>174</cp:revision>
  <dcterms:created xsi:type="dcterms:W3CDTF">2014-09-04T10:25:02Z</dcterms:created>
  <dcterms:modified xsi:type="dcterms:W3CDTF">2014-10-28T16:50:49Z</dcterms:modified>
</cp:coreProperties>
</file>