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6"/>
  </p:notesMasterIdLst>
  <p:sldIdLst>
    <p:sldId id="256" r:id="rId2"/>
    <p:sldId id="257" r:id="rId3"/>
    <p:sldId id="258" r:id="rId4"/>
    <p:sldId id="259" r:id="rId5"/>
    <p:sldId id="260" r:id="rId6"/>
    <p:sldId id="261" r:id="rId7"/>
    <p:sldId id="262" r:id="rId8"/>
    <p:sldId id="264" r:id="rId9"/>
    <p:sldId id="271" r:id="rId10"/>
    <p:sldId id="263" r:id="rId11"/>
    <p:sldId id="265" r:id="rId12"/>
    <p:sldId id="270" r:id="rId13"/>
    <p:sldId id="267" r:id="rId14"/>
    <p:sldId id="268" r:id="rId15"/>
    <p:sldId id="269" r:id="rId16"/>
    <p:sldId id="266" r:id="rId17"/>
    <p:sldId id="278" r:id="rId18"/>
    <p:sldId id="277" r:id="rId19"/>
    <p:sldId id="279" r:id="rId20"/>
    <p:sldId id="280" r:id="rId21"/>
    <p:sldId id="282" r:id="rId22"/>
    <p:sldId id="281" r:id="rId23"/>
    <p:sldId id="284"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61" autoAdjust="0"/>
  </p:normalViewPr>
  <p:slideViewPr>
    <p:cSldViewPr>
      <p:cViewPr>
        <p:scale>
          <a:sx n="60" d="100"/>
          <a:sy n="60" d="100"/>
        </p:scale>
        <p:origin x="-165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688BB8-232D-402B-85CB-035F35458EC2}" type="doc">
      <dgm:prSet loTypeId="urn:microsoft.com/office/officeart/2005/8/layout/process2" loCatId="process" qsTypeId="urn:microsoft.com/office/officeart/2005/8/quickstyle/3d6" qsCatId="3D" csTypeId="urn:microsoft.com/office/officeart/2005/8/colors/accent1_2" csCatId="accent1" phldr="1"/>
      <dgm:spPr/>
      <dgm:t>
        <a:bodyPr/>
        <a:lstStyle/>
        <a:p>
          <a:endParaRPr lang="en-US"/>
        </a:p>
      </dgm:t>
    </dgm:pt>
    <dgm:pt modelId="{766A8037-1D00-415F-8399-76FD898F2149}">
      <dgm:prSet phldrT="[Text]" custT="1"/>
      <dgm:spPr/>
      <dgm:t>
        <a:bodyPr/>
        <a:lstStyle/>
        <a:p>
          <a:r>
            <a:rPr lang="en-US" sz="2800" b="1" dirty="0" smtClean="0"/>
            <a:t>Fabrication of BP</a:t>
          </a:r>
          <a:endParaRPr lang="en-US" sz="2800" b="1" dirty="0"/>
        </a:p>
      </dgm:t>
    </dgm:pt>
    <dgm:pt modelId="{3BD99A9C-C6C3-4ED8-BE07-46E60A3B9607}" type="parTrans" cxnId="{1EADA88E-8EA9-4944-B8BC-AA031A7FE921}">
      <dgm:prSet/>
      <dgm:spPr/>
      <dgm:t>
        <a:bodyPr/>
        <a:lstStyle/>
        <a:p>
          <a:endParaRPr lang="en-US"/>
        </a:p>
      </dgm:t>
    </dgm:pt>
    <dgm:pt modelId="{BE10501F-3589-44AB-ACB0-407173D86856}" type="sibTrans" cxnId="{1EADA88E-8EA9-4944-B8BC-AA031A7FE921}">
      <dgm:prSet/>
      <dgm:spPr/>
      <dgm:t>
        <a:bodyPr/>
        <a:lstStyle/>
        <a:p>
          <a:endParaRPr lang="en-US"/>
        </a:p>
      </dgm:t>
    </dgm:pt>
    <dgm:pt modelId="{706E0CA4-B7D9-490D-B92E-F97F75DF0D2F}">
      <dgm:prSet phldrT="[Text]" custT="1"/>
      <dgm:spPr/>
      <dgm:t>
        <a:bodyPr/>
        <a:lstStyle/>
        <a:p>
          <a:r>
            <a:rPr lang="en-US" sz="2800" b="1" dirty="0" smtClean="0"/>
            <a:t>Adsorption Efficiencies</a:t>
          </a:r>
          <a:endParaRPr lang="en-US" sz="2800" b="1" dirty="0"/>
        </a:p>
      </dgm:t>
    </dgm:pt>
    <dgm:pt modelId="{700E12CA-0109-47AB-8902-02E95D335B4A}" type="parTrans" cxnId="{7AF3E403-2A80-48C3-A3E1-1E1C2C9DF381}">
      <dgm:prSet/>
      <dgm:spPr/>
      <dgm:t>
        <a:bodyPr/>
        <a:lstStyle/>
        <a:p>
          <a:endParaRPr lang="en-US"/>
        </a:p>
      </dgm:t>
    </dgm:pt>
    <dgm:pt modelId="{4C6420B3-BB01-4AF7-9ED9-270B95F6F5C5}" type="sibTrans" cxnId="{7AF3E403-2A80-48C3-A3E1-1E1C2C9DF381}">
      <dgm:prSet/>
      <dgm:spPr/>
      <dgm:t>
        <a:bodyPr/>
        <a:lstStyle/>
        <a:p>
          <a:endParaRPr lang="en-US"/>
        </a:p>
      </dgm:t>
    </dgm:pt>
    <dgm:pt modelId="{7C63D882-8343-4DA2-8E49-11ECACBFB98E}">
      <dgm:prSet phldrT="[Text]" custT="1"/>
      <dgm:spPr/>
      <dgm:t>
        <a:bodyPr/>
        <a:lstStyle/>
        <a:p>
          <a:r>
            <a:rPr lang="en-US" sz="2800" dirty="0" smtClean="0"/>
            <a:t>Heat Treatment</a:t>
          </a:r>
          <a:endParaRPr lang="en-US" sz="2800" dirty="0"/>
        </a:p>
      </dgm:t>
    </dgm:pt>
    <dgm:pt modelId="{F6C50C06-CB45-4519-93F2-1526C991E5CE}" type="parTrans" cxnId="{40E2920D-F9E8-4D79-9274-CBF017EB9AA2}">
      <dgm:prSet/>
      <dgm:spPr/>
      <dgm:t>
        <a:bodyPr/>
        <a:lstStyle/>
        <a:p>
          <a:endParaRPr lang="en-US"/>
        </a:p>
      </dgm:t>
    </dgm:pt>
    <dgm:pt modelId="{CB77B5A8-F617-4AAF-BEF0-0DFE9097853D}" type="sibTrans" cxnId="{40E2920D-F9E8-4D79-9274-CBF017EB9AA2}">
      <dgm:prSet/>
      <dgm:spPr/>
      <dgm:t>
        <a:bodyPr/>
        <a:lstStyle/>
        <a:p>
          <a:endParaRPr lang="en-US"/>
        </a:p>
      </dgm:t>
    </dgm:pt>
    <dgm:pt modelId="{C932DE1E-2C87-4FD8-AE64-C190886CDEA2}">
      <dgm:prSet phldrT="[Text]" custT="1"/>
      <dgm:spPr/>
      <dgm:t>
        <a:bodyPr/>
        <a:lstStyle/>
        <a:p>
          <a:r>
            <a:rPr lang="en-US" sz="2800" b="1" dirty="0" err="1" smtClean="0"/>
            <a:t>Photothermal</a:t>
          </a:r>
          <a:r>
            <a:rPr lang="en-US" sz="2800" b="1" dirty="0" smtClean="0"/>
            <a:t> Desorption</a:t>
          </a:r>
          <a:endParaRPr lang="en-US" sz="2800" b="1" dirty="0"/>
        </a:p>
      </dgm:t>
    </dgm:pt>
    <dgm:pt modelId="{D53C7DF1-2D18-4B13-974D-13807BD154C0}" type="parTrans" cxnId="{F97BD630-7F83-42F5-B233-D787F9336DD3}">
      <dgm:prSet/>
      <dgm:spPr/>
      <dgm:t>
        <a:bodyPr/>
        <a:lstStyle/>
        <a:p>
          <a:endParaRPr lang="en-US"/>
        </a:p>
      </dgm:t>
    </dgm:pt>
    <dgm:pt modelId="{E30440C2-85D7-4BE4-A8F7-09596BFD5B62}" type="sibTrans" cxnId="{F97BD630-7F83-42F5-B233-D787F9336DD3}">
      <dgm:prSet/>
      <dgm:spPr/>
      <dgm:t>
        <a:bodyPr/>
        <a:lstStyle/>
        <a:p>
          <a:endParaRPr lang="en-US"/>
        </a:p>
      </dgm:t>
    </dgm:pt>
    <dgm:pt modelId="{44F3E82A-2AF2-4CE0-9171-850B5065D8E4}" type="pres">
      <dgm:prSet presAssocID="{89688BB8-232D-402B-85CB-035F35458EC2}" presName="linearFlow" presStyleCnt="0">
        <dgm:presLayoutVars>
          <dgm:resizeHandles val="exact"/>
        </dgm:presLayoutVars>
      </dgm:prSet>
      <dgm:spPr/>
    </dgm:pt>
    <dgm:pt modelId="{38B24744-2349-4199-8BE7-31C4E0970DB3}" type="pres">
      <dgm:prSet presAssocID="{766A8037-1D00-415F-8399-76FD898F2149}" presName="node" presStyleLbl="node1" presStyleIdx="0" presStyleCnt="4" custScaleX="352108" custScaleY="84219">
        <dgm:presLayoutVars>
          <dgm:bulletEnabled val="1"/>
        </dgm:presLayoutVars>
      </dgm:prSet>
      <dgm:spPr/>
    </dgm:pt>
    <dgm:pt modelId="{2A0CA76A-B484-4C37-934E-00C4535FD0B3}" type="pres">
      <dgm:prSet presAssocID="{BE10501F-3589-44AB-ACB0-407173D86856}" presName="sibTrans" presStyleLbl="sibTrans2D1" presStyleIdx="0" presStyleCnt="3"/>
      <dgm:spPr/>
    </dgm:pt>
    <dgm:pt modelId="{5E31B53E-A4AB-476A-93AC-C39B7203C86E}" type="pres">
      <dgm:prSet presAssocID="{BE10501F-3589-44AB-ACB0-407173D86856}" presName="connectorText" presStyleLbl="sibTrans2D1" presStyleIdx="0" presStyleCnt="3"/>
      <dgm:spPr/>
    </dgm:pt>
    <dgm:pt modelId="{A1F29D5F-2561-4D58-A5DA-447D1BC67771}" type="pres">
      <dgm:prSet presAssocID="{706E0CA4-B7D9-490D-B92E-F97F75DF0D2F}" presName="node" presStyleLbl="node1" presStyleIdx="1" presStyleCnt="4" custScaleX="357880" custScaleY="81249">
        <dgm:presLayoutVars>
          <dgm:bulletEnabled val="1"/>
        </dgm:presLayoutVars>
      </dgm:prSet>
      <dgm:spPr/>
      <dgm:t>
        <a:bodyPr/>
        <a:lstStyle/>
        <a:p>
          <a:endParaRPr lang="en-US"/>
        </a:p>
      </dgm:t>
    </dgm:pt>
    <dgm:pt modelId="{068F7E09-EBC5-46CC-BA7D-4B573B66ACC6}" type="pres">
      <dgm:prSet presAssocID="{4C6420B3-BB01-4AF7-9ED9-270B95F6F5C5}" presName="sibTrans" presStyleLbl="sibTrans2D1" presStyleIdx="1" presStyleCnt="3"/>
      <dgm:spPr/>
    </dgm:pt>
    <dgm:pt modelId="{A36D8B02-BC28-48B1-8707-8CC2720A8BA2}" type="pres">
      <dgm:prSet presAssocID="{4C6420B3-BB01-4AF7-9ED9-270B95F6F5C5}" presName="connectorText" presStyleLbl="sibTrans2D1" presStyleIdx="1" presStyleCnt="3"/>
      <dgm:spPr/>
    </dgm:pt>
    <dgm:pt modelId="{115231DB-8324-433E-A1BD-596D94146F0B}" type="pres">
      <dgm:prSet presAssocID="{7C63D882-8343-4DA2-8E49-11ECACBFB98E}" presName="node" presStyleLbl="node1" presStyleIdx="2" presStyleCnt="4" custScaleX="363653" custScaleY="72731">
        <dgm:presLayoutVars>
          <dgm:bulletEnabled val="1"/>
        </dgm:presLayoutVars>
      </dgm:prSet>
      <dgm:spPr/>
    </dgm:pt>
    <dgm:pt modelId="{9E2DC28B-DE08-4FBF-A8E0-2A3C3C166DA3}" type="pres">
      <dgm:prSet presAssocID="{CB77B5A8-F617-4AAF-BEF0-0DFE9097853D}" presName="sibTrans" presStyleLbl="sibTrans2D1" presStyleIdx="2" presStyleCnt="3"/>
      <dgm:spPr/>
    </dgm:pt>
    <dgm:pt modelId="{0F806245-6757-4548-BC6D-1014076B4C29}" type="pres">
      <dgm:prSet presAssocID="{CB77B5A8-F617-4AAF-BEF0-0DFE9097853D}" presName="connectorText" presStyleLbl="sibTrans2D1" presStyleIdx="2" presStyleCnt="3"/>
      <dgm:spPr/>
    </dgm:pt>
    <dgm:pt modelId="{91F5AA98-1788-410C-B8A6-882FF2267F5D}" type="pres">
      <dgm:prSet presAssocID="{C932DE1E-2C87-4FD8-AE64-C190886CDEA2}" presName="node" presStyleLbl="node1" presStyleIdx="3" presStyleCnt="4" custScaleX="363653" custScaleY="73560">
        <dgm:presLayoutVars>
          <dgm:bulletEnabled val="1"/>
        </dgm:presLayoutVars>
      </dgm:prSet>
      <dgm:spPr/>
    </dgm:pt>
  </dgm:ptLst>
  <dgm:cxnLst>
    <dgm:cxn modelId="{2A431599-1667-492D-8366-144EE0FF6339}" type="presOf" srcId="{BE10501F-3589-44AB-ACB0-407173D86856}" destId="{2A0CA76A-B484-4C37-934E-00C4535FD0B3}" srcOrd="0" destOrd="0" presId="urn:microsoft.com/office/officeart/2005/8/layout/process2"/>
    <dgm:cxn modelId="{1EADA88E-8EA9-4944-B8BC-AA031A7FE921}" srcId="{89688BB8-232D-402B-85CB-035F35458EC2}" destId="{766A8037-1D00-415F-8399-76FD898F2149}" srcOrd="0" destOrd="0" parTransId="{3BD99A9C-C6C3-4ED8-BE07-46E60A3B9607}" sibTransId="{BE10501F-3589-44AB-ACB0-407173D86856}"/>
    <dgm:cxn modelId="{01400E81-40D9-492E-9473-91EBA7DC320B}" type="presOf" srcId="{4C6420B3-BB01-4AF7-9ED9-270B95F6F5C5}" destId="{A36D8B02-BC28-48B1-8707-8CC2720A8BA2}" srcOrd="1" destOrd="0" presId="urn:microsoft.com/office/officeart/2005/8/layout/process2"/>
    <dgm:cxn modelId="{F97BD630-7F83-42F5-B233-D787F9336DD3}" srcId="{89688BB8-232D-402B-85CB-035F35458EC2}" destId="{C932DE1E-2C87-4FD8-AE64-C190886CDEA2}" srcOrd="3" destOrd="0" parTransId="{D53C7DF1-2D18-4B13-974D-13807BD154C0}" sibTransId="{E30440C2-85D7-4BE4-A8F7-09596BFD5B62}"/>
    <dgm:cxn modelId="{7AF3E403-2A80-48C3-A3E1-1E1C2C9DF381}" srcId="{89688BB8-232D-402B-85CB-035F35458EC2}" destId="{706E0CA4-B7D9-490D-B92E-F97F75DF0D2F}" srcOrd="1" destOrd="0" parTransId="{700E12CA-0109-47AB-8902-02E95D335B4A}" sibTransId="{4C6420B3-BB01-4AF7-9ED9-270B95F6F5C5}"/>
    <dgm:cxn modelId="{45E588B8-0940-4296-BB74-8B48CE1A9342}" type="presOf" srcId="{BE10501F-3589-44AB-ACB0-407173D86856}" destId="{5E31B53E-A4AB-476A-93AC-C39B7203C86E}" srcOrd="1" destOrd="0" presId="urn:microsoft.com/office/officeart/2005/8/layout/process2"/>
    <dgm:cxn modelId="{7F475391-254A-4F10-9427-CCEDCC7238FB}" type="presOf" srcId="{CB77B5A8-F617-4AAF-BEF0-0DFE9097853D}" destId="{9E2DC28B-DE08-4FBF-A8E0-2A3C3C166DA3}" srcOrd="0" destOrd="0" presId="urn:microsoft.com/office/officeart/2005/8/layout/process2"/>
    <dgm:cxn modelId="{54701778-DF8A-4CEB-A41D-AE1FEEF845CB}" type="presOf" srcId="{7C63D882-8343-4DA2-8E49-11ECACBFB98E}" destId="{115231DB-8324-433E-A1BD-596D94146F0B}" srcOrd="0" destOrd="0" presId="urn:microsoft.com/office/officeart/2005/8/layout/process2"/>
    <dgm:cxn modelId="{40E2920D-F9E8-4D79-9274-CBF017EB9AA2}" srcId="{89688BB8-232D-402B-85CB-035F35458EC2}" destId="{7C63D882-8343-4DA2-8E49-11ECACBFB98E}" srcOrd="2" destOrd="0" parTransId="{F6C50C06-CB45-4519-93F2-1526C991E5CE}" sibTransId="{CB77B5A8-F617-4AAF-BEF0-0DFE9097853D}"/>
    <dgm:cxn modelId="{2DE5457F-9CE8-434F-8885-EE060521D8A9}" type="presOf" srcId="{766A8037-1D00-415F-8399-76FD898F2149}" destId="{38B24744-2349-4199-8BE7-31C4E0970DB3}" srcOrd="0" destOrd="0" presId="urn:microsoft.com/office/officeart/2005/8/layout/process2"/>
    <dgm:cxn modelId="{39CCCF2C-2765-4AA3-B094-FAA40F5899B9}" type="presOf" srcId="{4C6420B3-BB01-4AF7-9ED9-270B95F6F5C5}" destId="{068F7E09-EBC5-46CC-BA7D-4B573B66ACC6}" srcOrd="0" destOrd="0" presId="urn:microsoft.com/office/officeart/2005/8/layout/process2"/>
    <dgm:cxn modelId="{30C169C9-F68D-4681-85E3-3455EC381916}" type="presOf" srcId="{706E0CA4-B7D9-490D-B92E-F97F75DF0D2F}" destId="{A1F29D5F-2561-4D58-A5DA-447D1BC67771}" srcOrd="0" destOrd="0" presId="urn:microsoft.com/office/officeart/2005/8/layout/process2"/>
    <dgm:cxn modelId="{5A35F8B5-798C-489B-802C-0FAEEB390E69}" type="presOf" srcId="{89688BB8-232D-402B-85CB-035F35458EC2}" destId="{44F3E82A-2AF2-4CE0-9171-850B5065D8E4}" srcOrd="0" destOrd="0" presId="urn:microsoft.com/office/officeart/2005/8/layout/process2"/>
    <dgm:cxn modelId="{6450D225-0120-44DE-A15E-E89CDD6A6012}" type="presOf" srcId="{CB77B5A8-F617-4AAF-BEF0-0DFE9097853D}" destId="{0F806245-6757-4548-BC6D-1014076B4C29}" srcOrd="1" destOrd="0" presId="urn:microsoft.com/office/officeart/2005/8/layout/process2"/>
    <dgm:cxn modelId="{6A319D93-F35C-45E5-8B17-19F0818CCC44}" type="presOf" srcId="{C932DE1E-2C87-4FD8-AE64-C190886CDEA2}" destId="{91F5AA98-1788-410C-B8A6-882FF2267F5D}" srcOrd="0" destOrd="0" presId="urn:microsoft.com/office/officeart/2005/8/layout/process2"/>
    <dgm:cxn modelId="{5B11E9E8-6A07-402F-AAA9-3489144B45EC}" type="presParOf" srcId="{44F3E82A-2AF2-4CE0-9171-850B5065D8E4}" destId="{38B24744-2349-4199-8BE7-31C4E0970DB3}" srcOrd="0" destOrd="0" presId="urn:microsoft.com/office/officeart/2005/8/layout/process2"/>
    <dgm:cxn modelId="{C7798643-8DFB-4AE4-A38F-95F2FEB8C374}" type="presParOf" srcId="{44F3E82A-2AF2-4CE0-9171-850B5065D8E4}" destId="{2A0CA76A-B484-4C37-934E-00C4535FD0B3}" srcOrd="1" destOrd="0" presId="urn:microsoft.com/office/officeart/2005/8/layout/process2"/>
    <dgm:cxn modelId="{338FFE3F-9557-4C56-A614-D50E83791626}" type="presParOf" srcId="{2A0CA76A-B484-4C37-934E-00C4535FD0B3}" destId="{5E31B53E-A4AB-476A-93AC-C39B7203C86E}" srcOrd="0" destOrd="0" presId="urn:microsoft.com/office/officeart/2005/8/layout/process2"/>
    <dgm:cxn modelId="{B186B8B6-6439-40FB-B7BC-F33767463A5F}" type="presParOf" srcId="{44F3E82A-2AF2-4CE0-9171-850B5065D8E4}" destId="{A1F29D5F-2561-4D58-A5DA-447D1BC67771}" srcOrd="2" destOrd="0" presId="urn:microsoft.com/office/officeart/2005/8/layout/process2"/>
    <dgm:cxn modelId="{A27399BF-88D3-43DD-B4E3-754DCC2A995E}" type="presParOf" srcId="{44F3E82A-2AF2-4CE0-9171-850B5065D8E4}" destId="{068F7E09-EBC5-46CC-BA7D-4B573B66ACC6}" srcOrd="3" destOrd="0" presId="urn:microsoft.com/office/officeart/2005/8/layout/process2"/>
    <dgm:cxn modelId="{CEB7283F-AAC4-4EFB-AA91-DE7750A66F47}" type="presParOf" srcId="{068F7E09-EBC5-46CC-BA7D-4B573B66ACC6}" destId="{A36D8B02-BC28-48B1-8707-8CC2720A8BA2}" srcOrd="0" destOrd="0" presId="urn:microsoft.com/office/officeart/2005/8/layout/process2"/>
    <dgm:cxn modelId="{451583CD-EAA5-4A47-8975-38430304348D}" type="presParOf" srcId="{44F3E82A-2AF2-4CE0-9171-850B5065D8E4}" destId="{115231DB-8324-433E-A1BD-596D94146F0B}" srcOrd="4" destOrd="0" presId="urn:microsoft.com/office/officeart/2005/8/layout/process2"/>
    <dgm:cxn modelId="{E474B5D5-CB0F-407D-9DC1-2FEBCC6DA5F7}" type="presParOf" srcId="{44F3E82A-2AF2-4CE0-9171-850B5065D8E4}" destId="{9E2DC28B-DE08-4FBF-A8E0-2A3C3C166DA3}" srcOrd="5" destOrd="0" presId="urn:microsoft.com/office/officeart/2005/8/layout/process2"/>
    <dgm:cxn modelId="{5E03308A-A553-4EB1-BCC1-9579E27480EF}" type="presParOf" srcId="{9E2DC28B-DE08-4FBF-A8E0-2A3C3C166DA3}" destId="{0F806245-6757-4548-BC6D-1014076B4C29}" srcOrd="0" destOrd="0" presId="urn:microsoft.com/office/officeart/2005/8/layout/process2"/>
    <dgm:cxn modelId="{0585F4E9-BE2B-4F9B-AE5D-A31C12963C3E}" type="presParOf" srcId="{44F3E82A-2AF2-4CE0-9171-850B5065D8E4}" destId="{91F5AA98-1788-410C-B8A6-882FF2267F5D}"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24744-2349-4199-8BE7-31C4E0970DB3}">
      <dsp:nvSpPr>
        <dsp:cNvPr id="0" name=""/>
        <dsp:cNvSpPr/>
      </dsp:nvSpPr>
      <dsp:spPr>
        <a:xfrm>
          <a:off x="57147" y="2082"/>
          <a:ext cx="6972305" cy="740462"/>
        </a:xfrm>
        <a:prstGeom prst="roundRect">
          <a:avLst>
            <a:gd name="adj" fmla="val 10000"/>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Fabrication of BP</a:t>
          </a:r>
          <a:endParaRPr lang="en-US" sz="2800" b="1" kern="1200" dirty="0"/>
        </a:p>
      </dsp:txBody>
      <dsp:txXfrm>
        <a:off x="78834" y="23769"/>
        <a:ext cx="6928931" cy="697088"/>
      </dsp:txXfrm>
    </dsp:sp>
    <dsp:sp modelId="{2A0CA76A-B484-4C37-934E-00C4535FD0B3}">
      <dsp:nvSpPr>
        <dsp:cNvPr id="0" name=""/>
        <dsp:cNvSpPr/>
      </dsp:nvSpPr>
      <dsp:spPr>
        <a:xfrm rot="5400000">
          <a:off x="3378447" y="764525"/>
          <a:ext cx="329704" cy="395644"/>
        </a:xfrm>
        <a:prstGeom prst="rightArrow">
          <a:avLst>
            <a:gd name="adj1" fmla="val 60000"/>
            <a:gd name="adj2" fmla="val 50000"/>
          </a:avLst>
        </a:prstGeom>
        <a:solidFill>
          <a:schemeClr val="accent1">
            <a:tint val="60000"/>
            <a:hueOff val="0"/>
            <a:satOff val="0"/>
            <a:lumOff val="0"/>
            <a:alphaOff val="0"/>
          </a:schemeClr>
        </a:solidFill>
        <a:ln w="10000" cap="flat" cmpd="sng" algn="ctr">
          <a:solidFill>
            <a:schemeClr val="accent1">
              <a:tint val="60000"/>
              <a:hueOff val="0"/>
              <a:satOff val="0"/>
              <a:lumOff val="0"/>
              <a:alphaOff val="0"/>
            </a:schemeClr>
          </a:solidFill>
          <a:prstDash val="solid"/>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3424607" y="797495"/>
        <a:ext cx="237386" cy="230793"/>
      </dsp:txXfrm>
    </dsp:sp>
    <dsp:sp modelId="{A1F29D5F-2561-4D58-A5DA-447D1BC67771}">
      <dsp:nvSpPr>
        <dsp:cNvPr id="0" name=""/>
        <dsp:cNvSpPr/>
      </dsp:nvSpPr>
      <dsp:spPr>
        <a:xfrm>
          <a:off x="0" y="1182150"/>
          <a:ext cx="7086599" cy="714350"/>
        </a:xfrm>
        <a:prstGeom prst="roundRect">
          <a:avLst>
            <a:gd name="adj" fmla="val 10000"/>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Adsorption Efficiencies</a:t>
          </a:r>
          <a:endParaRPr lang="en-US" sz="2800" b="1" kern="1200" dirty="0"/>
        </a:p>
      </dsp:txBody>
      <dsp:txXfrm>
        <a:off x="20923" y="1203073"/>
        <a:ext cx="7044753" cy="672504"/>
      </dsp:txXfrm>
    </dsp:sp>
    <dsp:sp modelId="{068F7E09-EBC5-46CC-BA7D-4B573B66ACC6}">
      <dsp:nvSpPr>
        <dsp:cNvPr id="0" name=""/>
        <dsp:cNvSpPr/>
      </dsp:nvSpPr>
      <dsp:spPr>
        <a:xfrm rot="5400000">
          <a:off x="3378447" y="1918480"/>
          <a:ext cx="329704" cy="395644"/>
        </a:xfrm>
        <a:prstGeom prst="rightArrow">
          <a:avLst>
            <a:gd name="adj1" fmla="val 60000"/>
            <a:gd name="adj2" fmla="val 50000"/>
          </a:avLst>
        </a:prstGeom>
        <a:solidFill>
          <a:schemeClr val="accent1">
            <a:tint val="60000"/>
            <a:hueOff val="0"/>
            <a:satOff val="0"/>
            <a:lumOff val="0"/>
            <a:alphaOff val="0"/>
          </a:schemeClr>
        </a:solidFill>
        <a:ln w="10000" cap="flat" cmpd="sng" algn="ctr">
          <a:solidFill>
            <a:schemeClr val="accent1">
              <a:tint val="60000"/>
              <a:hueOff val="0"/>
              <a:satOff val="0"/>
              <a:lumOff val="0"/>
              <a:alphaOff val="0"/>
            </a:schemeClr>
          </a:solidFill>
          <a:prstDash val="solid"/>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3424607" y="1951450"/>
        <a:ext cx="237386" cy="230793"/>
      </dsp:txXfrm>
    </dsp:sp>
    <dsp:sp modelId="{115231DB-8324-433E-A1BD-596D94146F0B}">
      <dsp:nvSpPr>
        <dsp:cNvPr id="0" name=""/>
        <dsp:cNvSpPr/>
      </dsp:nvSpPr>
      <dsp:spPr>
        <a:xfrm>
          <a:off x="-57157" y="2336105"/>
          <a:ext cx="7200914" cy="639458"/>
        </a:xfrm>
        <a:prstGeom prst="roundRect">
          <a:avLst>
            <a:gd name="adj" fmla="val 10000"/>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Heat Treatment</a:t>
          </a:r>
          <a:endParaRPr lang="en-US" sz="2800" kern="1200" dirty="0"/>
        </a:p>
      </dsp:txBody>
      <dsp:txXfrm>
        <a:off x="-38428" y="2354834"/>
        <a:ext cx="7163456" cy="602000"/>
      </dsp:txXfrm>
    </dsp:sp>
    <dsp:sp modelId="{9E2DC28B-DE08-4FBF-A8E0-2A3C3C166DA3}">
      <dsp:nvSpPr>
        <dsp:cNvPr id="0" name=""/>
        <dsp:cNvSpPr/>
      </dsp:nvSpPr>
      <dsp:spPr>
        <a:xfrm rot="5400000">
          <a:off x="3378447" y="2997544"/>
          <a:ext cx="329704" cy="395644"/>
        </a:xfrm>
        <a:prstGeom prst="rightArrow">
          <a:avLst>
            <a:gd name="adj1" fmla="val 60000"/>
            <a:gd name="adj2" fmla="val 50000"/>
          </a:avLst>
        </a:prstGeom>
        <a:solidFill>
          <a:schemeClr val="accent1">
            <a:tint val="60000"/>
            <a:hueOff val="0"/>
            <a:satOff val="0"/>
            <a:lumOff val="0"/>
            <a:alphaOff val="0"/>
          </a:schemeClr>
        </a:solidFill>
        <a:ln w="10000" cap="flat" cmpd="sng" algn="ctr">
          <a:solidFill>
            <a:schemeClr val="accent1">
              <a:tint val="60000"/>
              <a:hueOff val="0"/>
              <a:satOff val="0"/>
              <a:lumOff val="0"/>
              <a:alphaOff val="0"/>
            </a:schemeClr>
          </a:solidFill>
          <a:prstDash val="solid"/>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3424607" y="3030514"/>
        <a:ext cx="237386" cy="230793"/>
      </dsp:txXfrm>
    </dsp:sp>
    <dsp:sp modelId="{91F5AA98-1788-410C-B8A6-882FF2267F5D}">
      <dsp:nvSpPr>
        <dsp:cNvPr id="0" name=""/>
        <dsp:cNvSpPr/>
      </dsp:nvSpPr>
      <dsp:spPr>
        <a:xfrm>
          <a:off x="-57157" y="3415170"/>
          <a:ext cx="7200914" cy="646747"/>
        </a:xfrm>
        <a:prstGeom prst="roundRect">
          <a:avLst>
            <a:gd name="adj" fmla="val 10000"/>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err="1" smtClean="0"/>
            <a:t>Photothermal</a:t>
          </a:r>
          <a:r>
            <a:rPr lang="en-US" sz="2800" b="1" kern="1200" dirty="0" smtClean="0"/>
            <a:t> Desorption</a:t>
          </a:r>
          <a:endParaRPr lang="en-US" sz="2800" b="1" kern="1200" dirty="0"/>
        </a:p>
      </dsp:txBody>
      <dsp:txXfrm>
        <a:off x="-38214" y="3434113"/>
        <a:ext cx="7163028" cy="6088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ECA16-76E6-4310-84E8-66FBFBC61F22}" type="datetimeFigureOut">
              <a:rPr lang="en-US" smtClean="0"/>
              <a:t>10/10/2016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4DED0-09E8-4A82-9FB1-429E355CE776}" type="slidenum">
              <a:rPr lang="en-US" smtClean="0"/>
              <a:t>‹#›</a:t>
            </a:fld>
            <a:endParaRPr lang="en-US"/>
          </a:p>
        </p:txBody>
      </p:sp>
    </p:spTree>
    <p:extLst>
      <p:ext uri="{BB962C8B-B14F-4D97-AF65-F5344CB8AC3E}">
        <p14:creationId xmlns:p14="http://schemas.microsoft.com/office/powerpoint/2010/main" val="250968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Annually, global atmospheric VOC emission is estimated as more than a thousand T grams of carbon and  industries contribute to a considerable amount of VOC emission. Especially, in industries dealing with solvents, VOCs are a health concern for workers and for the exposure assessment of gases or vapors in general, sorbent-based sampling followed by laboratory analysis has been a conventional method.  </a:t>
            </a:r>
          </a:p>
          <a:p>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3</a:t>
            </a:fld>
            <a:endParaRPr lang="en-US"/>
          </a:p>
        </p:txBody>
      </p:sp>
    </p:spTree>
    <p:extLst>
      <p:ext uri="{BB962C8B-B14F-4D97-AF65-F5344CB8AC3E}">
        <p14:creationId xmlns:p14="http://schemas.microsoft.com/office/powerpoint/2010/main" val="2513866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were unable to obtain CVD BP through the vacuum filtration process and only a felt form in which CNTs were supported by a filter membrane was fabricated. We successfully tested PTD with the CVD felt but the related data is not shown here. Only data on AD and </a:t>
            </a:r>
            <a:r>
              <a:rPr lang="en-US" baseline="0" dirty="0" err="1" smtClean="0"/>
              <a:t>HiPco</a:t>
            </a:r>
            <a:r>
              <a:rPr lang="en-US" baseline="0" dirty="0" smtClean="0"/>
              <a:t> BPs will be discussed here.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12</a:t>
            </a:fld>
            <a:endParaRPr lang="en-US"/>
          </a:p>
        </p:txBody>
      </p:sp>
    </p:spTree>
    <p:extLst>
      <p:ext uri="{BB962C8B-B14F-4D97-AF65-F5344CB8AC3E}">
        <p14:creationId xmlns:p14="http://schemas.microsoft.com/office/powerpoint/2010/main" val="67248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the BPs were fabricated, adsorption efficiencies were examined in terms of surface area and adsorption isotherm. </a:t>
            </a:r>
            <a:r>
              <a:rPr lang="en-US" baseline="0" dirty="0" err="1" smtClean="0"/>
              <a:t>Physisorption</a:t>
            </a:r>
            <a:r>
              <a:rPr lang="en-US" baseline="0" dirty="0" smtClean="0"/>
              <a:t> analyzer was used to determine the surface area as well as pore size using N2 at 77 K. And, adsorption isotherm was performed with our lab-designed system, called diffusive Adsorption Isotherm Chamber to determine adsorption capacity. Toluene was used as a representative VOC and temperature was kept at 30 C. </a:t>
            </a:r>
          </a:p>
          <a:p>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13</a:t>
            </a:fld>
            <a:endParaRPr lang="en-US"/>
          </a:p>
        </p:txBody>
      </p:sp>
    </p:spTree>
    <p:extLst>
      <p:ext uri="{BB962C8B-B14F-4D97-AF65-F5344CB8AC3E}">
        <p14:creationId xmlns:p14="http://schemas.microsoft.com/office/powerpoint/2010/main" val="356155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graph shows isotherm curves obtained</a:t>
            </a:r>
            <a:r>
              <a:rPr lang="en-US" baseline="0" dirty="0" smtClean="0"/>
              <a:t> through the DAIC system. Adsorption capacity was determined at 800 ppm and </a:t>
            </a:r>
            <a:r>
              <a:rPr lang="en-US" dirty="0" err="1" smtClean="0"/>
              <a:t>HiPco</a:t>
            </a:r>
            <a:r>
              <a:rPr lang="en-US" dirty="0" smtClean="0"/>
              <a:t> BP had</a:t>
            </a:r>
            <a:r>
              <a:rPr lang="en-US" baseline="0" dirty="0" smtClean="0"/>
              <a:t> the higher adsorption capacity than AD BP.</a:t>
            </a:r>
            <a:endParaRPr lang="en-US" dirty="0" smtClean="0"/>
          </a:p>
          <a:p>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14</a:t>
            </a:fld>
            <a:endParaRPr lang="en-US"/>
          </a:p>
        </p:txBody>
      </p:sp>
    </p:spTree>
    <p:extLst>
      <p:ext uri="{BB962C8B-B14F-4D97-AF65-F5344CB8AC3E}">
        <p14:creationId xmlns:p14="http://schemas.microsoft.com/office/powerpoint/2010/main" val="3156288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table shows the</a:t>
            </a:r>
            <a:r>
              <a:rPr lang="en-US" baseline="0" dirty="0" smtClean="0"/>
              <a:t> </a:t>
            </a:r>
            <a:r>
              <a:rPr lang="en-US" dirty="0" smtClean="0"/>
              <a:t>results of adsorption efficiencies.</a:t>
            </a:r>
            <a:r>
              <a:rPr lang="en-US" baseline="0" dirty="0" smtClean="0"/>
              <a:t> </a:t>
            </a:r>
            <a:r>
              <a:rPr lang="en-US" dirty="0" err="1" smtClean="0"/>
              <a:t>HiPco</a:t>
            </a:r>
            <a:r>
              <a:rPr lang="en-US" dirty="0" smtClean="0"/>
              <a:t> BP exhibited the higher specific</a:t>
            </a:r>
            <a:r>
              <a:rPr lang="en-US" baseline="0" dirty="0" smtClean="0"/>
              <a:t> </a:t>
            </a:r>
            <a:r>
              <a:rPr lang="en-US" dirty="0" smtClean="0"/>
              <a:t>surface area- about six fifty square</a:t>
            </a:r>
            <a:r>
              <a:rPr lang="en-US" baseline="0" dirty="0" smtClean="0"/>
              <a:t> meter </a:t>
            </a:r>
            <a:r>
              <a:rPr lang="en-US" dirty="0" smtClean="0"/>
              <a:t>with the smallest mean pore diameter and the greatest toluene adsorption capacity</a:t>
            </a:r>
            <a:r>
              <a:rPr lang="en-US" baseline="0" dirty="0" smtClean="0"/>
              <a:t> over 100 mg/g</a:t>
            </a:r>
            <a:r>
              <a:rPr lang="en-US" dirty="0" smtClean="0"/>
              <a:t>. AD BP showed a half of</a:t>
            </a:r>
            <a:r>
              <a:rPr lang="en-US" baseline="0" dirty="0" smtClean="0"/>
              <a:t> the </a:t>
            </a:r>
            <a:r>
              <a:rPr lang="en-US" baseline="0" dirty="0" err="1" smtClean="0"/>
              <a:t>HiPco</a:t>
            </a:r>
            <a:r>
              <a:rPr lang="en-US" baseline="0" dirty="0" smtClean="0"/>
              <a:t> SA with a little bit larger </a:t>
            </a:r>
            <a:r>
              <a:rPr lang="en-US" dirty="0" smtClean="0"/>
              <a:t>pore size and a third</a:t>
            </a:r>
            <a:r>
              <a:rPr lang="en-US" baseline="0" dirty="0" smtClean="0"/>
              <a:t> of the </a:t>
            </a:r>
            <a:r>
              <a:rPr lang="en-US" baseline="0" dirty="0" err="1" smtClean="0"/>
              <a:t>HiPco</a:t>
            </a:r>
            <a:r>
              <a:rPr lang="en-US" dirty="0" smtClean="0"/>
              <a:t> capacity. </a:t>
            </a:r>
            <a:r>
              <a:rPr lang="en-US" baseline="0" dirty="0" smtClean="0"/>
              <a:t>Additionally w</a:t>
            </a:r>
            <a:r>
              <a:rPr lang="en-US" dirty="0" smtClean="0"/>
              <a:t>e observed that an extended high temperature degassing improved</a:t>
            </a:r>
            <a:r>
              <a:rPr lang="en-US" baseline="0" dirty="0" smtClean="0"/>
              <a:t> </a:t>
            </a:r>
            <a:r>
              <a:rPr lang="en-US" dirty="0" smtClean="0"/>
              <a:t>the adsorption properties of AD BPs, suggesting that the cleaning process did not completely remove surfactant residues.</a:t>
            </a:r>
            <a:r>
              <a:rPr lang="en-US" baseline="0" dirty="0" smtClean="0"/>
              <a:t> </a:t>
            </a:r>
            <a:r>
              <a:rPr lang="en-US" dirty="0" smtClean="0"/>
              <a: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15</a:t>
            </a:fld>
            <a:endParaRPr lang="en-US"/>
          </a:p>
        </p:txBody>
      </p:sp>
    </p:spTree>
    <p:extLst>
      <p:ext uri="{BB962C8B-B14F-4D97-AF65-F5344CB8AC3E}">
        <p14:creationId xmlns:p14="http://schemas.microsoft.com/office/powerpoint/2010/main" val="3065067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heat treatment was performed mainly to remove surfactants in AD BP but also </a:t>
            </a:r>
            <a:r>
              <a:rPr lang="en-US" baseline="0" dirty="0" err="1" smtClean="0"/>
              <a:t>HiPco</a:t>
            </a:r>
            <a:r>
              <a:rPr lang="en-US" baseline="0" dirty="0" smtClean="0"/>
              <a:t> BP was examined to improve adsorption properties by removing any impurities during synthesis and fabrication process. Three different heat treatment conditions per each type of BP were designed based on </a:t>
            </a:r>
            <a:r>
              <a:rPr lang="en-US" baseline="0" dirty="0" err="1" smtClean="0"/>
              <a:t>thermogravimetric</a:t>
            </a:r>
            <a:r>
              <a:rPr lang="en-US" baseline="0" dirty="0" smtClean="0"/>
              <a:t> analysis data and, after heat treatment, SA was measured and changes in weight and physical integrity were recorded.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16</a:t>
            </a:fld>
            <a:endParaRPr lang="en-US"/>
          </a:p>
        </p:txBody>
      </p:sp>
    </p:spTree>
    <p:extLst>
      <p:ext uri="{BB962C8B-B14F-4D97-AF65-F5344CB8AC3E}">
        <p14:creationId xmlns:p14="http://schemas.microsoft.com/office/powerpoint/2010/main" val="3232449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Considering those parameters, a condition at 300 C for 90 min and</a:t>
            </a:r>
            <a:r>
              <a:rPr lang="en-US" baseline="0" dirty="0" smtClean="0"/>
              <a:t> 300 C for 30 min were determined to be the most appropriate for AD BP and </a:t>
            </a:r>
            <a:r>
              <a:rPr lang="en-US" baseline="0" dirty="0" err="1" smtClean="0"/>
              <a:t>HiPco</a:t>
            </a:r>
            <a:r>
              <a:rPr lang="en-US" baseline="0" dirty="0" smtClean="0"/>
              <a:t> BP, respectively. </a:t>
            </a:r>
            <a:r>
              <a:rPr lang="en-US" baseline="0" dirty="0" smtClean="0"/>
              <a:t>In fact, the s</a:t>
            </a:r>
            <a:r>
              <a:rPr lang="en-US" dirty="0" smtClean="0"/>
              <a:t>urface area of AD BP increased</a:t>
            </a:r>
            <a:r>
              <a:rPr lang="en-US" baseline="0" dirty="0" smtClean="0"/>
              <a:t> almost three times compared to before heat treatment (322 m2/g) while </a:t>
            </a:r>
            <a:r>
              <a:rPr lang="en-US" baseline="0" dirty="0" err="1" smtClean="0"/>
              <a:t>HiPco</a:t>
            </a:r>
            <a:r>
              <a:rPr lang="en-US" baseline="0" dirty="0" smtClean="0"/>
              <a:t> BP increased a little bit (40 %) as expected.</a:t>
            </a:r>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17</a:t>
            </a:fld>
            <a:endParaRPr lang="en-US"/>
          </a:p>
        </p:txBody>
      </p:sp>
    </p:spTree>
    <p:extLst>
      <p:ext uri="{BB962C8B-B14F-4D97-AF65-F5344CB8AC3E}">
        <p14:creationId xmlns:p14="http://schemas.microsoft.com/office/powerpoint/2010/main" val="115137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With</a:t>
            </a:r>
            <a:r>
              <a:rPr lang="en-US" baseline="0" dirty="0" smtClean="0"/>
              <a:t> those BP sorbents, desorption efficiencies were examined with our lab-designed desorption unit. BPs were preloaded with vaporized toluene (1 </a:t>
            </a:r>
            <a:r>
              <a:rPr lang="en-US" baseline="0" dirty="0" err="1" smtClean="0"/>
              <a:t>ul</a:t>
            </a:r>
            <a:r>
              <a:rPr lang="en-US" baseline="0" dirty="0" smtClean="0"/>
              <a:t>) and irradiated with light energies from 1.8 to 7.4 J. Desorption was determined by </a:t>
            </a:r>
            <a:r>
              <a:rPr lang="en-US" dirty="0" smtClean="0"/>
              <a:t>integrating the peak area obtained from PID data signal.  </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18</a:t>
            </a:fld>
            <a:endParaRPr lang="en-US"/>
          </a:p>
        </p:txBody>
      </p:sp>
    </p:spTree>
    <p:extLst>
      <p:ext uri="{BB962C8B-B14F-4D97-AF65-F5344CB8AC3E}">
        <p14:creationId xmlns:p14="http://schemas.microsoft.com/office/powerpoint/2010/main" val="2755062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graph is an example of our PID data collected with AD and </a:t>
            </a:r>
            <a:r>
              <a:rPr lang="en-US" baseline="0" dirty="0" err="1" smtClean="0"/>
              <a:t>HiPco</a:t>
            </a:r>
            <a:r>
              <a:rPr lang="en-US" baseline="0" dirty="0" smtClean="0"/>
              <a:t> BPs at different energy levels. </a:t>
            </a:r>
            <a:endParaRPr lang="en-US" dirty="0" smtClean="0"/>
          </a:p>
          <a:p>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19</a:t>
            </a:fld>
            <a:endParaRPr lang="en-US"/>
          </a:p>
        </p:txBody>
      </p:sp>
    </p:spTree>
    <p:extLst>
      <p:ext uri="{BB962C8B-B14F-4D97-AF65-F5344CB8AC3E}">
        <p14:creationId xmlns:p14="http://schemas.microsoft.com/office/powerpoint/2010/main" val="990126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a:t>
            </a:r>
            <a:r>
              <a:rPr lang="en-US" baseline="0" dirty="0" smtClean="0"/>
              <a:t> </a:t>
            </a:r>
            <a:r>
              <a:rPr lang="en-US" dirty="0" smtClean="0"/>
              <a:t>AD BPs showed higher desorption at all energy levels examined compared with </a:t>
            </a:r>
            <a:r>
              <a:rPr lang="en-US" dirty="0" err="1" smtClean="0"/>
              <a:t>HiPco</a:t>
            </a:r>
            <a:r>
              <a:rPr lang="en-US" dirty="0" smtClean="0"/>
              <a:t> BPs. (Desorption for the AD BPs ranged from 0.016 to 0.431 % while for </a:t>
            </a:r>
            <a:r>
              <a:rPr lang="en-US" dirty="0" err="1" smtClean="0"/>
              <a:t>HiPco</a:t>
            </a:r>
            <a:r>
              <a:rPr lang="en-US" dirty="0" smtClean="0"/>
              <a:t> BPs were from 0.001 to 0.102 %.) Difference in desorption between AD and </a:t>
            </a:r>
            <a:r>
              <a:rPr lang="en-US" dirty="0" err="1" smtClean="0"/>
              <a:t>HiPco</a:t>
            </a:r>
            <a:r>
              <a:rPr lang="en-US" dirty="0" smtClean="0"/>
              <a:t> BPs was statistically significant at all energy levels. </a:t>
            </a:r>
          </a:p>
          <a:p>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20</a:t>
            </a:fld>
            <a:endParaRPr lang="en-US"/>
          </a:p>
        </p:txBody>
      </p:sp>
    </p:spTree>
    <p:extLst>
      <p:ext uri="{BB962C8B-B14F-4D97-AF65-F5344CB8AC3E}">
        <p14:creationId xmlns:p14="http://schemas.microsoft.com/office/powerpoint/2010/main" val="3298653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21</a:t>
            </a:fld>
            <a:endParaRPr lang="en-US"/>
          </a:p>
        </p:txBody>
      </p:sp>
    </p:spTree>
    <p:extLst>
      <p:ext uri="{BB962C8B-B14F-4D97-AF65-F5344CB8AC3E}">
        <p14:creationId xmlns:p14="http://schemas.microsoft.com/office/powerpoint/2010/main" val="137528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specifically, for sampling VOCs, activated charcoal or carbon is commonly used as a sorbent due to their high surface area and affordability. For analysis, VOCs adsorbed on the sorbents are desorbed usually through chemical or thermal desorption along with gas chromatography. In case of chemical desorption, sample preparation is time consuming and a toxic solvent such as carbon disulfide is used, and following analysis has limited sensitivity. On the other hand, thermal desorption takes no time for sample preparation and analysis has higher sensitivity. However desorption unit with GC is expensive and due to complicated plumbing system, reliability check such as leak tests is required whenever used.</a:t>
            </a:r>
          </a:p>
          <a:p>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4</a:t>
            </a:fld>
            <a:endParaRPr lang="en-US"/>
          </a:p>
        </p:txBody>
      </p:sp>
    </p:spTree>
    <p:extLst>
      <p:ext uri="{BB962C8B-B14F-4D97-AF65-F5344CB8AC3E}">
        <p14:creationId xmlns:p14="http://schemas.microsoft.com/office/powerpoint/2010/main" val="4234664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B3A648-E4EE-4380-AE50-84FAA4A9695A}" type="slidenum">
              <a:rPr lang="en-US" smtClean="0"/>
              <a:t>23</a:t>
            </a:fld>
            <a:endParaRPr lang="en-US" dirty="0"/>
          </a:p>
        </p:txBody>
      </p:sp>
    </p:spTree>
    <p:extLst>
      <p:ext uri="{BB962C8B-B14F-4D97-AF65-F5344CB8AC3E}">
        <p14:creationId xmlns:p14="http://schemas.microsoft.com/office/powerpoint/2010/main" val="179220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Depending on the sampling method, it can be categorized into active sampling and passive sampling (for VOCs). Active sampling has a sampling train of a pump to pull contaminated air, a sorbent tube, and tubing to connect a pump and a sorbent tube. A pump is not desirable for workers due to it’s inconvenient size and weight which also sometimes limits the movement of the workers. On the other hand, passive sampling requires only a sorbent which is inserted in a badge as seen. So it has great wearer acceptance but its sensitivity is limited when it comes to analysis. Since the sampling rate is driven only by diffusion, it sometimes does not collect enough mass to be detected with analytical equipment such as GC and it is worse when short-term sampling is performed in very low exposure situation.</a:t>
            </a:r>
          </a:p>
          <a:p>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5</a:t>
            </a:fld>
            <a:endParaRPr lang="en-US"/>
          </a:p>
        </p:txBody>
      </p:sp>
    </p:spTree>
    <p:extLst>
      <p:ext uri="{BB962C8B-B14F-4D97-AF65-F5344CB8AC3E}">
        <p14:creationId xmlns:p14="http://schemas.microsoft.com/office/powerpoint/2010/main" val="152244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in order to bridge and overcome those issues, our group developed a new pre-analysis technique, called </a:t>
            </a:r>
            <a:r>
              <a:rPr lang="en-US" baseline="0" dirty="0" err="1" smtClean="0"/>
              <a:t>photothermal</a:t>
            </a:r>
            <a:r>
              <a:rPr lang="en-US" baseline="0" dirty="0" smtClean="0"/>
              <a:t> desorption in which a pulse of light thermally desorbs </a:t>
            </a:r>
            <a:r>
              <a:rPr lang="en-US" baseline="0" dirty="0" err="1" smtClean="0"/>
              <a:t>analyte</a:t>
            </a:r>
            <a:r>
              <a:rPr lang="en-US" baseline="0" dirty="0" smtClean="0"/>
              <a:t> which is quantified with a photoionization detector or PID. </a:t>
            </a:r>
            <a:r>
              <a:rPr lang="en-US" baseline="0" dirty="0" err="1" smtClean="0"/>
              <a:t>Photothermal</a:t>
            </a:r>
            <a:r>
              <a:rPr lang="en-US" baseline="0" dirty="0" smtClean="0"/>
              <a:t> desorption can be an alternative for the current VOC analysis since it eliminates such time consuming, expensive laboratory sample preparation and analysis, no toxic solvents are involved, repeated analysis is possible, and it has greater sensitivity compared to chemical desorption. </a:t>
            </a:r>
            <a:endParaRPr lang="en-US" dirty="0" smtClean="0"/>
          </a:p>
          <a:p>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6</a:t>
            </a:fld>
            <a:endParaRPr lang="en-US"/>
          </a:p>
        </p:txBody>
      </p:sp>
    </p:spTree>
    <p:extLst>
      <p:ext uri="{BB962C8B-B14F-4D97-AF65-F5344CB8AC3E}">
        <p14:creationId xmlns:p14="http://schemas.microsoft.com/office/powerpoint/2010/main" val="200417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PTD, we needed to develop an efficient sorbent and we have examined carbon nanotubes because they have large surface area which can be even increased through further fabrication process. Especially, single-walled carbon nanotubes or SWNTs are well known for their excellent thermal conductivity which is an important characteristic to work with PTD. </a:t>
            </a:r>
          </a:p>
          <a:p>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7</a:t>
            </a:fld>
            <a:endParaRPr lang="en-US"/>
          </a:p>
        </p:txBody>
      </p:sp>
    </p:spTree>
    <p:extLst>
      <p:ext uri="{BB962C8B-B14F-4D97-AF65-F5344CB8AC3E}">
        <p14:creationId xmlns:p14="http://schemas.microsoft.com/office/powerpoint/2010/main" val="3017696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synthesis</a:t>
            </a:r>
            <a:r>
              <a:rPr lang="en-US" baseline="0" dirty="0" smtClean="0"/>
              <a:t> methods, </a:t>
            </a:r>
            <a:r>
              <a:rPr lang="en-US" baseline="0" dirty="0" smtClean="0"/>
              <a:t>CNTs can be largely categorized into chemical vapor deposition, arc discharge, high-pressure carbon monoxide, and laser ablation. Since different synthesis and pretreatment can contribute to the broad range of their characteristics/properties such as tube size, surface area, mechanical properties, etc., we’ve examined three different types of SWNTs for our studies, including CVD, AD, and </a:t>
            </a:r>
            <a:r>
              <a:rPr lang="en-US" baseline="0" dirty="0" err="1" smtClean="0"/>
              <a:t>HiPco</a:t>
            </a:r>
            <a:r>
              <a:rPr lang="en-US" baseline="0" dirty="0" smtClean="0"/>
              <a:t>. We’ve fabricated them into a </a:t>
            </a:r>
            <a:r>
              <a:rPr lang="en-US" baseline="0" dirty="0" err="1" smtClean="0"/>
              <a:t>buckypaper</a:t>
            </a:r>
            <a:r>
              <a:rPr lang="en-US" baseline="0" dirty="0" smtClean="0"/>
              <a:t> which is a self-supporting form of CNTs in order to make them easy to be handled as a substrate for use in passive samplers.  </a:t>
            </a:r>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8</a:t>
            </a:fld>
            <a:endParaRPr lang="en-US"/>
          </a:p>
        </p:txBody>
      </p:sp>
    </p:spTree>
    <p:extLst>
      <p:ext uri="{BB962C8B-B14F-4D97-AF65-F5344CB8AC3E}">
        <p14:creationId xmlns:p14="http://schemas.microsoft.com/office/powerpoint/2010/main" val="201932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BPs were fabricated, adsorption efficiencies were examined and further heat treatment was performed to improve their adsorption properties. Lastly, </a:t>
            </a:r>
            <a:r>
              <a:rPr lang="en-US" baseline="0" dirty="0" err="1" smtClean="0"/>
              <a:t>photothermal</a:t>
            </a:r>
            <a:r>
              <a:rPr lang="en-US" baseline="0" dirty="0" smtClean="0"/>
              <a:t> desorption was tested. </a:t>
            </a:r>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9</a:t>
            </a:fld>
            <a:endParaRPr lang="en-US"/>
          </a:p>
        </p:txBody>
      </p:sp>
    </p:spTree>
    <p:extLst>
      <p:ext uri="{BB962C8B-B14F-4D97-AF65-F5344CB8AC3E}">
        <p14:creationId xmlns:p14="http://schemas.microsoft.com/office/powerpoint/2010/main" val="121160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Vacuum filtration method was employed to fabricate them into a BP. Different fabrication methods using acetone and methanol were examined and cleaning or rinsing process was added to the fabrication process of arc discharge SWNTs since they were suspended in surfactants when purchased them. </a:t>
            </a:r>
          </a:p>
          <a:p>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10</a:t>
            </a:fld>
            <a:endParaRPr lang="en-US"/>
          </a:p>
        </p:txBody>
      </p:sp>
    </p:spTree>
    <p:extLst>
      <p:ext uri="{BB962C8B-B14F-4D97-AF65-F5344CB8AC3E}">
        <p14:creationId xmlns:p14="http://schemas.microsoft.com/office/powerpoint/2010/main" val="169382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picture shows the fabrication of</a:t>
            </a:r>
            <a:r>
              <a:rPr lang="en-US" baseline="0" dirty="0" smtClean="0"/>
              <a:t> </a:t>
            </a:r>
            <a:r>
              <a:rPr lang="en-US" baseline="0" dirty="0" err="1" smtClean="0"/>
              <a:t>buckypaper</a:t>
            </a:r>
            <a:r>
              <a:rPr lang="en-US" baseline="0" dirty="0" smtClean="0"/>
              <a:t> through vacuum filtration method</a:t>
            </a:r>
            <a:r>
              <a:rPr lang="en-US" dirty="0" smtClean="0"/>
              <a:t>.</a:t>
            </a:r>
            <a:r>
              <a:rPr lang="en-US" baseline="0" dirty="0" smtClean="0"/>
              <a:t> Once the suspension is filtered through, SWNT cake deposited onto a membrane filter is delaminated to make it </a:t>
            </a:r>
            <a:r>
              <a:rPr lang="en-US" baseline="0" dirty="0" err="1" smtClean="0"/>
              <a:t>buckypaper</a:t>
            </a:r>
            <a:r>
              <a:rPr lang="en-US" baseline="0" dirty="0" smtClean="0"/>
              <a:t> as shown here.</a:t>
            </a:r>
          </a:p>
          <a:p>
            <a:endParaRPr lang="en-US" dirty="0"/>
          </a:p>
        </p:txBody>
      </p:sp>
      <p:sp>
        <p:nvSpPr>
          <p:cNvPr id="4" name="Slide Number Placeholder 3"/>
          <p:cNvSpPr>
            <a:spLocks noGrp="1"/>
          </p:cNvSpPr>
          <p:nvPr>
            <p:ph type="sldNum" sz="quarter" idx="10"/>
          </p:nvPr>
        </p:nvSpPr>
        <p:spPr/>
        <p:txBody>
          <a:bodyPr/>
          <a:lstStyle/>
          <a:p>
            <a:fld id="{9634DED0-09E8-4A82-9FB1-429E355CE776}" type="slidenum">
              <a:rPr lang="en-US" smtClean="0"/>
              <a:t>11</a:t>
            </a:fld>
            <a:endParaRPr lang="en-US"/>
          </a:p>
        </p:txBody>
      </p:sp>
    </p:spTree>
    <p:extLst>
      <p:ext uri="{BB962C8B-B14F-4D97-AF65-F5344CB8AC3E}">
        <p14:creationId xmlns:p14="http://schemas.microsoft.com/office/powerpoint/2010/main" val="334659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35E29B-B621-40E1-B93E-57A2A1AABF4A}" type="datetimeFigureOut">
              <a:rPr lang="en-US" smtClean="0"/>
              <a:t>10/7/2016</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F0FEC912-22E6-4707-A447-C5DA2CCD0565}"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5E29B-B621-40E1-B93E-57A2A1AABF4A}"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EC912-22E6-4707-A447-C5DA2CCD0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5E29B-B621-40E1-B93E-57A2A1AABF4A}"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F0FEC912-22E6-4707-A447-C5DA2CCD0565}"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35E29B-B621-40E1-B93E-57A2A1AABF4A}"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EC912-22E6-4707-A447-C5DA2CCD0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35E29B-B621-40E1-B93E-57A2A1AABF4A}" type="datetimeFigureOut">
              <a:rPr lang="en-US" smtClean="0"/>
              <a:t>10/7/2016</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F0FEC912-22E6-4707-A447-C5DA2CCD0565}"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35E29B-B621-40E1-B93E-57A2A1AABF4A}"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EC912-22E6-4707-A447-C5DA2CCD0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35E29B-B621-40E1-B93E-57A2A1AABF4A}" type="datetimeFigureOut">
              <a:rPr lang="en-US" smtClean="0"/>
              <a:t>10/7/2016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EC912-22E6-4707-A447-C5DA2CCD0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35E29B-B621-40E1-B93E-57A2A1AABF4A}" type="datetimeFigureOut">
              <a:rPr lang="en-US" smtClean="0"/>
              <a:t>10/7/2016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EC912-22E6-4707-A447-C5DA2CCD0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5E29B-B621-40E1-B93E-57A2A1AABF4A}" type="datetimeFigureOut">
              <a:rPr lang="en-US" smtClean="0"/>
              <a:t>10/7/2016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EC912-22E6-4707-A447-C5DA2CCD0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35E29B-B621-40E1-B93E-57A2A1AABF4A}"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EC912-22E6-4707-A447-C5DA2CCD0565}"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335E29B-B621-40E1-B93E-57A2A1AABF4A}"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EC912-22E6-4707-A447-C5DA2CCD0565}"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335E29B-B621-40E1-B93E-57A2A1AABF4A}" type="datetimeFigureOut">
              <a:rPr lang="en-US" smtClean="0"/>
              <a:t>10/7/2016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0FEC912-22E6-4707-A447-C5DA2CCD0565}"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066800"/>
            <a:ext cx="8686800" cy="1470025"/>
          </a:xfrm>
        </p:spPr>
        <p:txBody>
          <a:bodyPr>
            <a:noAutofit/>
          </a:bodyPr>
          <a:lstStyle/>
          <a:p>
            <a:r>
              <a:rPr lang="en-US" sz="5200" dirty="0" err="1" smtClean="0"/>
              <a:t>Photothermal</a:t>
            </a:r>
            <a:r>
              <a:rPr lang="en-US" sz="5200" dirty="0" smtClean="0"/>
              <a:t> Desorption of </a:t>
            </a:r>
            <a:r>
              <a:rPr lang="en-US" sz="5200" dirty="0" err="1" smtClean="0"/>
              <a:t>Buckypapers</a:t>
            </a:r>
            <a:r>
              <a:rPr lang="en-US" sz="5200" dirty="0" smtClean="0"/>
              <a:t> </a:t>
            </a:r>
            <a:br>
              <a:rPr lang="en-US" sz="5200" dirty="0" smtClean="0"/>
            </a:br>
            <a:r>
              <a:rPr lang="en-US" sz="5200" dirty="0" smtClean="0"/>
              <a:t>for VOC Sampling and Analysis</a:t>
            </a:r>
            <a:endParaRPr lang="en-US" sz="5200" dirty="0"/>
          </a:p>
        </p:txBody>
      </p:sp>
      <p:sp>
        <p:nvSpPr>
          <p:cNvPr id="3" name="Subtitle 2"/>
          <p:cNvSpPr>
            <a:spLocks noGrp="1"/>
          </p:cNvSpPr>
          <p:nvPr>
            <p:ph type="subTitle" idx="1"/>
          </p:nvPr>
        </p:nvSpPr>
        <p:spPr>
          <a:xfrm>
            <a:off x="990600" y="3962400"/>
            <a:ext cx="7696200" cy="2895600"/>
          </a:xfrm>
        </p:spPr>
        <p:txBody>
          <a:bodyPr>
            <a:normAutofit/>
          </a:bodyPr>
          <a:lstStyle/>
          <a:p>
            <a:pPr algn="l"/>
            <a:r>
              <a:rPr lang="en-US" sz="2800" dirty="0" err="1" smtClean="0"/>
              <a:t>Claudiu</a:t>
            </a:r>
            <a:r>
              <a:rPr lang="en-US" sz="2800" dirty="0" smtClean="0"/>
              <a:t> T. Lungu¹, </a:t>
            </a:r>
            <a:r>
              <a:rPr lang="en-US" sz="2800" dirty="0" err="1" smtClean="0"/>
              <a:t>Jonghwa</a:t>
            </a:r>
            <a:r>
              <a:rPr lang="en-US" sz="2800" dirty="0" smtClean="0"/>
              <a:t> Oh¹, Evan L. Floyd²</a:t>
            </a:r>
          </a:p>
          <a:p>
            <a:pPr algn="l"/>
            <a:endParaRPr lang="en-US" sz="2400" dirty="0" smtClean="0"/>
          </a:p>
          <a:p>
            <a:pPr algn="l"/>
            <a:endParaRPr lang="en-US" sz="2400" dirty="0"/>
          </a:p>
          <a:p>
            <a:pPr algn="l"/>
            <a:endParaRPr lang="en-US" sz="2400" dirty="0" smtClean="0"/>
          </a:p>
          <a:p>
            <a:pPr algn="l"/>
            <a:r>
              <a:rPr lang="en-US" sz="2400" dirty="0" smtClean="0"/>
              <a:t>¹University of Alabama at Birmingham</a:t>
            </a:r>
          </a:p>
          <a:p>
            <a:pPr algn="l"/>
            <a:r>
              <a:rPr lang="en-US" sz="2400" dirty="0" smtClean="0"/>
              <a:t>²University of Oklahoma</a:t>
            </a:r>
          </a:p>
        </p:txBody>
      </p:sp>
    </p:spTree>
    <p:extLst>
      <p:ext uri="{BB962C8B-B14F-4D97-AF65-F5344CB8AC3E}">
        <p14:creationId xmlns:p14="http://schemas.microsoft.com/office/powerpoint/2010/main" val="1389643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Fabrication of BP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Three types of SWNTs  </a:t>
            </a:r>
            <a:endParaRPr lang="en-US" dirty="0"/>
          </a:p>
          <a:p>
            <a:pPr lvl="1"/>
            <a:r>
              <a:rPr lang="en-US" dirty="0"/>
              <a:t>Chemical Vapor Deposition (CVD</a:t>
            </a:r>
            <a:r>
              <a:rPr lang="en-US" dirty="0" smtClean="0"/>
              <a:t>)</a:t>
            </a:r>
            <a:endParaRPr lang="en-US" dirty="0"/>
          </a:p>
          <a:p>
            <a:pPr lvl="1"/>
            <a:r>
              <a:rPr lang="en-US" dirty="0"/>
              <a:t>Arc Discharge (AD</a:t>
            </a:r>
            <a:r>
              <a:rPr lang="en-US" dirty="0" smtClean="0"/>
              <a:t>) </a:t>
            </a:r>
            <a:endParaRPr lang="en-US" dirty="0"/>
          </a:p>
          <a:p>
            <a:pPr lvl="1"/>
            <a:r>
              <a:rPr lang="en-US" dirty="0"/>
              <a:t>High-pressure Carbon Monoxide (</a:t>
            </a:r>
            <a:r>
              <a:rPr lang="en-US" dirty="0" err="1"/>
              <a:t>HiPco</a:t>
            </a:r>
            <a:r>
              <a:rPr lang="en-US" dirty="0"/>
              <a:t>)</a:t>
            </a:r>
          </a:p>
          <a:p>
            <a:endParaRPr lang="en-US" dirty="0" smtClean="0"/>
          </a:p>
          <a:p>
            <a:r>
              <a:rPr lang="en-US" dirty="0" smtClean="0"/>
              <a:t>Vacuum filtration method</a:t>
            </a:r>
          </a:p>
          <a:p>
            <a:pPr lvl="1"/>
            <a:r>
              <a:rPr lang="en-US" dirty="0" smtClean="0"/>
              <a:t>Suspension with solvents (i.e., acetone or methanol)</a:t>
            </a:r>
          </a:p>
          <a:p>
            <a:pPr lvl="1"/>
            <a:r>
              <a:rPr lang="en-US" dirty="0" smtClean="0"/>
              <a:t>Filtration under vacuum</a:t>
            </a:r>
          </a:p>
          <a:p>
            <a:pPr lvl="1"/>
            <a:r>
              <a:rPr lang="en-US" dirty="0" smtClean="0"/>
              <a:t>Additional cleaning/rinsing only for AD SWNTs¹</a:t>
            </a:r>
          </a:p>
          <a:p>
            <a:pPr lvl="2"/>
            <a:endParaRPr lang="en-US" dirty="0" smtClean="0"/>
          </a:p>
          <a:p>
            <a:pPr lvl="2"/>
            <a:endParaRPr lang="en-US" dirty="0" smtClean="0"/>
          </a:p>
          <a:p>
            <a:pPr lvl="2"/>
            <a:endParaRPr lang="en-US" dirty="0"/>
          </a:p>
          <a:p>
            <a:pPr marL="0" indent="0">
              <a:buNone/>
            </a:pPr>
            <a:r>
              <a:rPr lang="en-US" sz="1800" dirty="0" smtClean="0"/>
              <a:t>¹ Suspended in 1 % surfactants of sodium cholate and sodium dodecyl sulfate in water when purchased</a:t>
            </a:r>
            <a:endParaRPr lang="en-US" sz="1800" dirty="0"/>
          </a:p>
        </p:txBody>
      </p:sp>
    </p:spTree>
    <p:extLst>
      <p:ext uri="{BB962C8B-B14F-4D97-AF65-F5344CB8AC3E}">
        <p14:creationId xmlns:p14="http://schemas.microsoft.com/office/powerpoint/2010/main" val="313306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Filtration Process</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685800" y="1752600"/>
            <a:ext cx="7010400" cy="4515355"/>
            <a:chOff x="762000" y="1595885"/>
            <a:chExt cx="7010400" cy="4515355"/>
          </a:xfrm>
        </p:grpSpPr>
        <p:pic>
          <p:nvPicPr>
            <p:cNvPr id="5" name="Picture 4" descr="C:\Users\jongh_000\Desktop\Buckypapers\Filtration Apparatus\IMG_44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225040" y="2164080"/>
              <a:ext cx="4511040" cy="3383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62000" y="1595885"/>
              <a:ext cx="2514600" cy="990600"/>
              <a:chOff x="762000" y="1595885"/>
              <a:chExt cx="2514600" cy="990600"/>
            </a:xfrm>
          </p:grpSpPr>
          <p:sp>
            <p:nvSpPr>
              <p:cNvPr id="13" name="TextBox 12"/>
              <p:cNvSpPr txBox="1"/>
              <p:nvPr/>
            </p:nvSpPr>
            <p:spPr>
              <a:xfrm>
                <a:off x="762000" y="1595885"/>
                <a:ext cx="1266462" cy="923330"/>
              </a:xfrm>
              <a:prstGeom prst="rect">
                <a:avLst/>
              </a:prstGeom>
              <a:noFill/>
            </p:spPr>
            <p:txBody>
              <a:bodyPr wrap="square" rtlCol="0">
                <a:spAutoFit/>
              </a:bodyPr>
              <a:lstStyle/>
              <a:p>
                <a:r>
                  <a:rPr lang="en-US" dirty="0" smtClean="0"/>
                  <a:t>SWNTs </a:t>
                </a:r>
                <a:r>
                  <a:rPr lang="en-US" dirty="0" smtClean="0"/>
                  <a:t>suspended </a:t>
                </a:r>
              </a:p>
              <a:p>
                <a:r>
                  <a:rPr lang="en-US" dirty="0" smtClean="0"/>
                  <a:t>in solvent</a:t>
                </a:r>
                <a:endParaRPr lang="en-US" dirty="0"/>
              </a:p>
            </p:txBody>
          </p:sp>
          <p:cxnSp>
            <p:nvCxnSpPr>
              <p:cNvPr id="14" name="Straight Arrow Connector 13"/>
              <p:cNvCxnSpPr/>
              <p:nvPr/>
            </p:nvCxnSpPr>
            <p:spPr>
              <a:xfrm>
                <a:off x="1981200" y="2061864"/>
                <a:ext cx="1295400" cy="524621"/>
              </a:xfrm>
              <a:prstGeom prst="straightConnector1">
                <a:avLst/>
              </a:prstGeom>
              <a:ln w="31750">
                <a:solidFill>
                  <a:srgbClr val="E27804"/>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95759" y="2967485"/>
              <a:ext cx="2480841" cy="791535"/>
              <a:chOff x="719559" y="1454995"/>
              <a:chExt cx="2480841" cy="791535"/>
            </a:xfrm>
          </p:grpSpPr>
          <p:sp>
            <p:nvSpPr>
              <p:cNvPr id="11" name="TextBox 10"/>
              <p:cNvSpPr txBox="1"/>
              <p:nvPr/>
            </p:nvSpPr>
            <p:spPr>
              <a:xfrm>
                <a:off x="719559" y="1600199"/>
                <a:ext cx="1371600" cy="646331"/>
              </a:xfrm>
              <a:prstGeom prst="rect">
                <a:avLst/>
              </a:prstGeom>
              <a:noFill/>
            </p:spPr>
            <p:txBody>
              <a:bodyPr wrap="square" rtlCol="0">
                <a:spAutoFit/>
              </a:bodyPr>
              <a:lstStyle/>
              <a:p>
                <a:r>
                  <a:rPr lang="en-US" dirty="0" smtClean="0"/>
                  <a:t>Membrane filter</a:t>
                </a:r>
                <a:endParaRPr lang="en-US" dirty="0"/>
              </a:p>
            </p:txBody>
          </p:sp>
          <p:cxnSp>
            <p:nvCxnSpPr>
              <p:cNvPr id="12" name="Straight Arrow Connector 11"/>
              <p:cNvCxnSpPr/>
              <p:nvPr/>
            </p:nvCxnSpPr>
            <p:spPr>
              <a:xfrm flipV="1">
                <a:off x="1981200" y="1454995"/>
                <a:ext cx="1219200" cy="468371"/>
              </a:xfrm>
              <a:prstGeom prst="straightConnector1">
                <a:avLst/>
              </a:prstGeom>
              <a:ln w="31750">
                <a:solidFill>
                  <a:srgbClr val="E27804"/>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791200" y="3112689"/>
              <a:ext cx="1981200" cy="498570"/>
              <a:chOff x="5791200" y="3112689"/>
              <a:chExt cx="1981200" cy="498570"/>
            </a:xfrm>
          </p:grpSpPr>
          <p:sp>
            <p:nvSpPr>
              <p:cNvPr id="9" name="TextBox 8"/>
              <p:cNvSpPr txBox="1"/>
              <p:nvPr/>
            </p:nvSpPr>
            <p:spPr>
              <a:xfrm>
                <a:off x="6705600" y="3241927"/>
                <a:ext cx="1066800" cy="369332"/>
              </a:xfrm>
              <a:prstGeom prst="rect">
                <a:avLst/>
              </a:prstGeom>
              <a:noFill/>
            </p:spPr>
            <p:txBody>
              <a:bodyPr wrap="square" rtlCol="0">
                <a:spAutoFit/>
              </a:bodyPr>
              <a:lstStyle/>
              <a:p>
                <a:r>
                  <a:rPr lang="en-US" dirty="0" smtClean="0"/>
                  <a:t>Vacuum</a:t>
                </a:r>
                <a:endParaRPr lang="en-US" dirty="0"/>
              </a:p>
            </p:txBody>
          </p:sp>
          <p:cxnSp>
            <p:nvCxnSpPr>
              <p:cNvPr id="10" name="Straight Arrow Connector 9"/>
              <p:cNvCxnSpPr/>
              <p:nvPr/>
            </p:nvCxnSpPr>
            <p:spPr>
              <a:xfrm flipH="1" flipV="1">
                <a:off x="5791200" y="3112689"/>
                <a:ext cx="914400" cy="313904"/>
              </a:xfrm>
              <a:prstGeom prst="straightConnector1">
                <a:avLst/>
              </a:prstGeom>
              <a:ln w="31750">
                <a:solidFill>
                  <a:srgbClr val="E27804"/>
                </a:solidFill>
                <a:tailEnd type="arrow"/>
              </a:ln>
            </p:spPr>
            <p:style>
              <a:lnRef idx="1">
                <a:schemeClr val="accent1"/>
              </a:lnRef>
              <a:fillRef idx="0">
                <a:schemeClr val="accent1"/>
              </a:fillRef>
              <a:effectRef idx="0">
                <a:schemeClr val="accent1"/>
              </a:effectRef>
              <a:fontRef idx="minor">
                <a:schemeClr val="tx1"/>
              </a:fontRef>
            </p:style>
          </p:cxnSp>
        </p:grpSp>
      </p:grpSp>
      <p:pic>
        <p:nvPicPr>
          <p:cNvPr id="19" name="Picture 2" descr="C:\Users\jongh_000\Desktop\Photos of Experiments\Buckypapers\IMG_50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152" y="2035850"/>
            <a:ext cx="1706880" cy="128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3" descr="C:\Users\jongh_000\Desktop\Photos of Experiments\Buckypapers\IMG_50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152" y="3407450"/>
            <a:ext cx="1706880" cy="128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5" descr="C:\Users\jongh_000\Desktop\Photos of Experiments\Buckypapers\IMG_508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4152" y="4779050"/>
            <a:ext cx="1706880" cy="128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5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BPs</a:t>
            </a:r>
            <a:endParaRPr lang="en-US" dirty="0"/>
          </a:p>
        </p:txBody>
      </p:sp>
      <p:sp>
        <p:nvSpPr>
          <p:cNvPr id="3" name="Content Placeholder 2"/>
          <p:cNvSpPr>
            <a:spLocks noGrp="1"/>
          </p:cNvSpPr>
          <p:nvPr>
            <p:ph idx="1"/>
          </p:nvPr>
        </p:nvSpPr>
        <p:spPr/>
        <p:txBody>
          <a:bodyPr/>
          <a:lstStyle/>
          <a:p>
            <a:r>
              <a:rPr lang="en-US" dirty="0" smtClean="0"/>
              <a:t>CVD Felt</a:t>
            </a:r>
          </a:p>
          <a:p>
            <a:pPr lvl="1"/>
            <a:r>
              <a:rPr lang="en-US" dirty="0" smtClean="0"/>
              <a:t>No self-supporting form obtained</a:t>
            </a:r>
          </a:p>
          <a:p>
            <a:pPr lvl="1"/>
            <a:endParaRPr lang="en-US" dirty="0" smtClean="0"/>
          </a:p>
          <a:p>
            <a:r>
              <a:rPr lang="en-US" dirty="0" smtClean="0"/>
              <a:t>AD BP</a:t>
            </a:r>
          </a:p>
          <a:p>
            <a:pPr lvl="1"/>
            <a:r>
              <a:rPr lang="en-US" dirty="0" smtClean="0"/>
              <a:t>Acetone suspension &amp; DI water/acetone cleaning</a:t>
            </a:r>
          </a:p>
          <a:p>
            <a:pPr lvl="1"/>
            <a:endParaRPr lang="en-US" dirty="0" smtClean="0"/>
          </a:p>
          <a:p>
            <a:r>
              <a:rPr lang="en-US" dirty="0" err="1" smtClean="0"/>
              <a:t>HiPco</a:t>
            </a:r>
            <a:r>
              <a:rPr lang="en-US" dirty="0" smtClean="0"/>
              <a:t> BP</a:t>
            </a:r>
          </a:p>
          <a:p>
            <a:pPr lvl="1"/>
            <a:r>
              <a:rPr lang="en-US" dirty="0"/>
              <a:t>M</a:t>
            </a:r>
            <a:r>
              <a:rPr lang="en-US" dirty="0" smtClean="0"/>
              <a:t>ethanol suspension &amp; no cleaning</a:t>
            </a:r>
          </a:p>
          <a:p>
            <a:pPr lvl="1"/>
            <a:endParaRPr lang="en-US" dirty="0"/>
          </a:p>
        </p:txBody>
      </p:sp>
    </p:spTree>
    <p:extLst>
      <p:ext uri="{BB962C8B-B14F-4D97-AF65-F5344CB8AC3E}">
        <p14:creationId xmlns:p14="http://schemas.microsoft.com/office/powerpoint/2010/main" val="1731775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Adsorption Efficiencies</a:t>
            </a:r>
            <a:endParaRPr lang="en-US" dirty="0"/>
          </a:p>
        </p:txBody>
      </p:sp>
      <p:sp>
        <p:nvSpPr>
          <p:cNvPr id="3" name="Content Placeholder 2"/>
          <p:cNvSpPr>
            <a:spLocks noGrp="1"/>
          </p:cNvSpPr>
          <p:nvPr>
            <p:ph idx="1"/>
          </p:nvPr>
        </p:nvSpPr>
        <p:spPr/>
        <p:txBody>
          <a:bodyPr/>
          <a:lstStyle/>
          <a:p>
            <a:r>
              <a:rPr lang="en-US" dirty="0" smtClean="0"/>
              <a:t>Surface area &amp; pore size</a:t>
            </a:r>
          </a:p>
          <a:p>
            <a:pPr lvl="1"/>
            <a:r>
              <a:rPr lang="en-US" dirty="0" smtClean="0"/>
              <a:t>ASAP 2020 </a:t>
            </a:r>
            <a:r>
              <a:rPr lang="en-US" dirty="0" err="1" smtClean="0"/>
              <a:t>Physisorption</a:t>
            </a:r>
            <a:r>
              <a:rPr lang="en-US" dirty="0" smtClean="0"/>
              <a:t> Analyzer</a:t>
            </a:r>
          </a:p>
          <a:p>
            <a:pPr lvl="1"/>
            <a:r>
              <a:rPr lang="en-US" dirty="0" smtClean="0"/>
              <a:t>Degassing at 300 C for 1 </a:t>
            </a:r>
            <a:r>
              <a:rPr lang="en-US" dirty="0" err="1" smtClean="0"/>
              <a:t>hr</a:t>
            </a:r>
            <a:r>
              <a:rPr lang="en-US" dirty="0" smtClean="0"/>
              <a:t> prior to analysis</a:t>
            </a:r>
          </a:p>
          <a:p>
            <a:pPr lvl="1"/>
            <a:r>
              <a:rPr lang="en-US" dirty="0" smtClean="0"/>
              <a:t>N</a:t>
            </a:r>
            <a:r>
              <a:rPr lang="en-US" dirty="0" smtClean="0">
                <a:latin typeface="Calibri"/>
              </a:rPr>
              <a:t>₂</a:t>
            </a:r>
            <a:r>
              <a:rPr lang="en-US" dirty="0" smtClean="0"/>
              <a:t> adsorption at 77 K (-196 </a:t>
            </a:r>
            <a:r>
              <a:rPr lang="en-US" dirty="0" smtClean="0">
                <a:latin typeface="Georgia"/>
              </a:rPr>
              <a:t>˚</a:t>
            </a:r>
            <a:r>
              <a:rPr lang="en-US" dirty="0" smtClean="0"/>
              <a:t>C)</a:t>
            </a:r>
          </a:p>
          <a:p>
            <a:pPr lvl="1"/>
            <a:endParaRPr lang="en-US" dirty="0"/>
          </a:p>
          <a:p>
            <a:r>
              <a:rPr lang="en-US" dirty="0" smtClean="0"/>
              <a:t>Adsorption isotherm (capacity)</a:t>
            </a:r>
          </a:p>
          <a:p>
            <a:pPr lvl="1"/>
            <a:r>
              <a:rPr lang="en-US" dirty="0" smtClean="0"/>
              <a:t>Diffusive Adsorption </a:t>
            </a:r>
            <a:r>
              <a:rPr lang="en-US" dirty="0"/>
              <a:t>I</a:t>
            </a:r>
            <a:r>
              <a:rPr lang="en-US" dirty="0" smtClean="0"/>
              <a:t>sotherm Chamber (DAIC)</a:t>
            </a:r>
          </a:p>
          <a:p>
            <a:pPr lvl="1"/>
            <a:r>
              <a:rPr lang="en-US" dirty="0" smtClean="0"/>
              <a:t>VOC TRAQ PID (Photoionization Detector)</a:t>
            </a:r>
          </a:p>
          <a:p>
            <a:pPr lvl="1"/>
            <a:r>
              <a:rPr lang="en-US" dirty="0" smtClean="0"/>
              <a:t>Toluene as a representative VOC at 30 </a:t>
            </a:r>
            <a:r>
              <a:rPr lang="en-US" dirty="0" smtClean="0">
                <a:latin typeface="Georgia"/>
              </a:rPr>
              <a:t>˚</a:t>
            </a:r>
            <a:r>
              <a:rPr lang="en-US" dirty="0" smtClean="0"/>
              <a:t>C</a:t>
            </a:r>
            <a:endParaRPr lang="en-US" dirty="0"/>
          </a:p>
        </p:txBody>
      </p:sp>
      <p:grpSp>
        <p:nvGrpSpPr>
          <p:cNvPr id="4" name="Group 3"/>
          <p:cNvGrpSpPr/>
          <p:nvPr/>
        </p:nvGrpSpPr>
        <p:grpSpPr>
          <a:xfrm>
            <a:off x="6976953" y="1752600"/>
            <a:ext cx="1643585" cy="1852527"/>
            <a:chOff x="5851762" y="669542"/>
            <a:chExt cx="1536611" cy="1700121"/>
          </a:xfrm>
        </p:grpSpPr>
        <p:pic>
          <p:nvPicPr>
            <p:cNvPr id="5" name="Picture 2" descr="http://www.micromeritics.com/Repository/Images/Unique/2020_chemi_physi_combo4_1.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052259" y="669542"/>
              <a:ext cx="1135618" cy="1426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51762" y="2108053"/>
              <a:ext cx="1536611" cy="261610"/>
            </a:xfrm>
            <a:prstGeom prst="rect">
              <a:avLst/>
            </a:prstGeom>
            <a:noFill/>
          </p:spPr>
          <p:txBody>
            <a:bodyPr wrap="square" rtlCol="0">
              <a:spAutoFit/>
            </a:bodyPr>
            <a:lstStyle/>
            <a:p>
              <a:r>
                <a:rPr lang="en-US" sz="1200" dirty="0" err="1" smtClean="0"/>
                <a:t>Physisoprtion</a:t>
              </a:r>
              <a:r>
                <a:rPr lang="en-US" sz="1200" dirty="0" smtClean="0"/>
                <a:t> </a:t>
              </a:r>
              <a:r>
                <a:rPr lang="en-US" sz="1200" dirty="0" smtClean="0"/>
                <a:t>Analyzer</a:t>
              </a:r>
              <a:endParaRPr lang="en-US" sz="1200" dirty="0"/>
            </a:p>
          </p:txBody>
        </p:sp>
      </p:grpSp>
      <p:grpSp>
        <p:nvGrpSpPr>
          <p:cNvPr id="7" name="Group 6"/>
          <p:cNvGrpSpPr/>
          <p:nvPr/>
        </p:nvGrpSpPr>
        <p:grpSpPr>
          <a:xfrm>
            <a:off x="6951661" y="4093643"/>
            <a:ext cx="1694170" cy="2065996"/>
            <a:chOff x="1174029" y="3976369"/>
            <a:chExt cx="1694170" cy="2065996"/>
          </a:xfrm>
        </p:grpSpPr>
        <p:sp>
          <p:nvSpPr>
            <p:cNvPr id="8" name="TextBox 7"/>
            <p:cNvSpPr txBox="1"/>
            <p:nvPr/>
          </p:nvSpPr>
          <p:spPr>
            <a:xfrm>
              <a:off x="1562705" y="5765366"/>
              <a:ext cx="1125539" cy="276999"/>
            </a:xfrm>
            <a:prstGeom prst="rect">
              <a:avLst/>
            </a:prstGeom>
            <a:noFill/>
          </p:spPr>
          <p:txBody>
            <a:bodyPr wrap="square" rtlCol="0">
              <a:spAutoFit/>
            </a:bodyPr>
            <a:lstStyle/>
            <a:p>
              <a:r>
                <a:rPr lang="en-US" sz="1200" dirty="0" smtClean="0"/>
                <a:t>DAIC System</a:t>
              </a:r>
              <a:endParaRPr lang="en-US" sz="1200" dirty="0"/>
            </a:p>
          </p:txBody>
        </p:sp>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029" y="3976369"/>
              <a:ext cx="169417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37993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Adsorption Isotherms</a:t>
            </a:r>
            <a:endParaRPr lang="en-US" dirty="0"/>
          </a:p>
        </p:txBody>
      </p:sp>
      <p:sp>
        <p:nvSpPr>
          <p:cNvPr id="3" name="Content Placeholder 2"/>
          <p:cNvSpPr>
            <a:spLocks noGrp="1"/>
          </p:cNvSpPr>
          <p:nvPr>
            <p:ph idx="1"/>
          </p:nvPr>
        </p:nvSpPr>
        <p:spPr/>
        <p:txBody>
          <a:bodyPr/>
          <a:lstStyle/>
          <a:p>
            <a:r>
              <a:rPr lang="en-US" dirty="0" smtClean="0"/>
              <a:t>Toluene adsorption capacity at 800 ppm</a:t>
            </a:r>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0"/>
            <a:ext cx="8280228" cy="35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323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Adsorption Efficiencies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Surface area (SA), mean pore diameter (d) &amp; toluene adsorption capacity¹</a:t>
            </a:r>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800" dirty="0" smtClean="0"/>
              <a:t>¹ n=3 for SA &amp; d, n=1 for adsorption capacity</a:t>
            </a:r>
          </a:p>
          <a:p>
            <a:pPr marL="0" indent="0">
              <a:buNone/>
            </a:pPr>
            <a:r>
              <a:rPr lang="en-US" sz="1800" dirty="0" smtClean="0"/>
              <a:t>² Cleaning/rinsing repeated with 250 mL DI water &amp; 50 mL solvent</a:t>
            </a:r>
          </a:p>
          <a:p>
            <a:pPr marL="0" indent="0">
              <a:buNone/>
            </a:pPr>
            <a:r>
              <a:rPr lang="en-US" sz="1800" dirty="0" smtClean="0"/>
              <a:t>³ SA determined by </a:t>
            </a:r>
            <a:r>
              <a:rPr lang="en-US" sz="1800" dirty="0" err="1" smtClean="0"/>
              <a:t>Brunauer</a:t>
            </a:r>
            <a:r>
              <a:rPr lang="en-US" sz="1800" dirty="0" smtClean="0"/>
              <a:t>, Emmett, and Teller (BET) theory</a:t>
            </a:r>
          </a:p>
          <a:p>
            <a:pPr marL="0" indent="0">
              <a:buNone/>
            </a:pPr>
            <a:endParaRPr lang="en-US" sz="1800" dirty="0" smtClean="0"/>
          </a:p>
          <a:p>
            <a:pPr marL="0" indent="0">
              <a:buNone/>
            </a:pPr>
            <a:r>
              <a:rPr lang="en-US" sz="1800" dirty="0"/>
              <a:t>- J. </a:t>
            </a:r>
            <a:r>
              <a:rPr lang="en-US" sz="1800" dirty="0" smtClean="0"/>
              <a:t>Oh, E</a:t>
            </a:r>
            <a:r>
              <a:rPr lang="en-US" sz="1800" dirty="0"/>
              <a:t>. Floyd</a:t>
            </a:r>
            <a:r>
              <a:rPr lang="en-US" sz="1800" dirty="0" smtClean="0"/>
              <a:t>, T. Watson, C</a:t>
            </a:r>
            <a:r>
              <a:rPr lang="en-US" sz="1800" dirty="0"/>
              <a:t>. </a:t>
            </a:r>
            <a:r>
              <a:rPr lang="en-US" sz="1800" dirty="0" err="1"/>
              <a:t>Lungu</a:t>
            </a:r>
            <a:r>
              <a:rPr lang="en-US" sz="1800" dirty="0"/>
              <a:t>, </a:t>
            </a:r>
            <a:r>
              <a:rPr lang="en-US" sz="1800" i="1" dirty="0" smtClean="0"/>
              <a:t>Anal. Methods.</a:t>
            </a:r>
            <a:r>
              <a:rPr lang="en-US" sz="1800" dirty="0" smtClean="0"/>
              <a:t> (2016)</a:t>
            </a:r>
            <a:endParaRPr lang="en-US" sz="1800"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20219248"/>
              </p:ext>
            </p:extLst>
          </p:nvPr>
        </p:nvGraphicFramePr>
        <p:xfrm>
          <a:off x="457200" y="2362200"/>
          <a:ext cx="8229600" cy="2209800"/>
        </p:xfrm>
        <a:graphic>
          <a:graphicData uri="http://schemas.openxmlformats.org/drawingml/2006/table">
            <a:tbl>
              <a:tblPr firstRow="1" bandRow="1">
                <a:tableStyleId>{21E4AEA4-8DFA-4A89-87EB-49C32662AFE0}</a:tableStyleId>
              </a:tblPr>
              <a:tblGrid>
                <a:gridCol w="2971800"/>
                <a:gridCol w="2628900"/>
                <a:gridCol w="2628900"/>
              </a:tblGrid>
              <a:tr h="609600">
                <a:tc>
                  <a:txBody>
                    <a:bodyPr/>
                    <a:lstStyle/>
                    <a:p>
                      <a:endParaRPr lang="en-US" dirty="0"/>
                    </a:p>
                  </a:txBody>
                  <a:tcPr/>
                </a:tc>
                <a:tc>
                  <a:txBody>
                    <a:bodyPr/>
                    <a:lstStyle/>
                    <a:p>
                      <a:pPr algn="ctr"/>
                      <a:r>
                        <a:rPr lang="en-US" baseline="0" dirty="0" smtClean="0"/>
                        <a:t>AD BP²</a:t>
                      </a:r>
                      <a:endParaRPr lang="en-US" dirty="0"/>
                    </a:p>
                  </a:txBody>
                  <a:tcPr anchor="ctr"/>
                </a:tc>
                <a:tc>
                  <a:txBody>
                    <a:bodyPr/>
                    <a:lstStyle/>
                    <a:p>
                      <a:pPr algn="ctr"/>
                      <a:r>
                        <a:rPr lang="en-US" dirty="0" err="1" smtClean="0"/>
                        <a:t>HiPco</a:t>
                      </a:r>
                      <a:r>
                        <a:rPr lang="en-US" dirty="0" smtClean="0"/>
                        <a:t>  BP</a:t>
                      </a:r>
                      <a:endParaRPr lang="en-US" dirty="0"/>
                    </a:p>
                  </a:txBody>
                  <a:tcPr anchor="ctr"/>
                </a:tc>
              </a:tr>
              <a:tr h="533400">
                <a:tc>
                  <a:txBody>
                    <a:bodyPr/>
                    <a:lstStyle/>
                    <a:p>
                      <a:r>
                        <a:rPr lang="en-US" dirty="0" smtClean="0"/>
                        <a:t>BET SA³ (m²/g)</a:t>
                      </a:r>
                      <a:endParaRPr lang="en-US" dirty="0"/>
                    </a:p>
                  </a:txBody>
                  <a:tcPr anchor="ctr"/>
                </a:tc>
                <a:tc>
                  <a:txBody>
                    <a:bodyPr/>
                    <a:lstStyle/>
                    <a:p>
                      <a:pPr algn="ctr"/>
                      <a:r>
                        <a:rPr lang="en-US" dirty="0" smtClean="0"/>
                        <a:t>322</a:t>
                      </a:r>
                      <a:r>
                        <a:rPr lang="en-US" baseline="0" dirty="0" smtClean="0"/>
                        <a:t> ± 38</a:t>
                      </a:r>
                      <a:endParaRPr lang="en-US" dirty="0"/>
                    </a:p>
                  </a:txBody>
                  <a:tcPr anchor="ctr"/>
                </a:tc>
                <a:tc>
                  <a:txBody>
                    <a:bodyPr/>
                    <a:lstStyle/>
                    <a:p>
                      <a:pPr algn="ctr"/>
                      <a:r>
                        <a:rPr lang="en-US" dirty="0" smtClean="0"/>
                        <a:t>649 </a:t>
                      </a:r>
                      <a:r>
                        <a:rPr lang="en-US" baseline="0" dirty="0" smtClean="0"/>
                        <a:t>± 3</a:t>
                      </a:r>
                      <a:endParaRPr lang="en-US" dirty="0"/>
                    </a:p>
                  </a:txBody>
                  <a:tcPr anchor="ctr"/>
                </a:tc>
              </a:tr>
              <a:tr h="533400">
                <a:tc>
                  <a:txBody>
                    <a:bodyPr/>
                    <a:lstStyle/>
                    <a:p>
                      <a:r>
                        <a:rPr lang="en-US" dirty="0" smtClean="0"/>
                        <a:t>d (nm)</a:t>
                      </a:r>
                      <a:endParaRPr lang="en-US" dirty="0"/>
                    </a:p>
                  </a:txBody>
                  <a:tcPr anchor="ctr"/>
                </a:tc>
                <a:tc>
                  <a:txBody>
                    <a:bodyPr/>
                    <a:lstStyle/>
                    <a:p>
                      <a:pPr algn="ctr"/>
                      <a:r>
                        <a:rPr lang="en-US" dirty="0" smtClean="0"/>
                        <a:t>9.7 </a:t>
                      </a:r>
                      <a:r>
                        <a:rPr lang="en-US" baseline="0" dirty="0" smtClean="0"/>
                        <a:t>± 0.5</a:t>
                      </a:r>
                      <a:endParaRPr lang="en-US" dirty="0"/>
                    </a:p>
                  </a:txBody>
                  <a:tcPr anchor="ctr"/>
                </a:tc>
                <a:tc>
                  <a:txBody>
                    <a:bodyPr/>
                    <a:lstStyle/>
                    <a:p>
                      <a:pPr algn="ctr"/>
                      <a:r>
                        <a:rPr lang="en-US" dirty="0" smtClean="0"/>
                        <a:t>7.7</a:t>
                      </a:r>
                      <a:r>
                        <a:rPr lang="en-US" baseline="0" dirty="0" smtClean="0"/>
                        <a:t> </a:t>
                      </a:r>
                      <a:r>
                        <a:rPr lang="en-US" baseline="0" dirty="0" smtClean="0"/>
                        <a:t>± 0.3</a:t>
                      </a:r>
                    </a:p>
                  </a:txBody>
                  <a:tcPr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Adsorption Capacity (mg/g)</a:t>
                      </a:r>
                    </a:p>
                  </a:txBody>
                  <a:tcPr anchor="ctr"/>
                </a:tc>
                <a:tc>
                  <a:txBody>
                    <a:bodyPr/>
                    <a:lstStyle/>
                    <a:p>
                      <a:pPr algn="ctr"/>
                      <a:r>
                        <a:rPr lang="en-US" dirty="0" smtClean="0"/>
                        <a:t>34</a:t>
                      </a:r>
                      <a:endParaRPr lang="en-US" dirty="0"/>
                    </a:p>
                  </a:txBody>
                  <a:tcPr anchor="ctr"/>
                </a:tc>
                <a:tc>
                  <a:txBody>
                    <a:bodyPr/>
                    <a:lstStyle/>
                    <a:p>
                      <a:pPr algn="ctr"/>
                      <a:r>
                        <a:rPr lang="en-US" dirty="0" smtClean="0"/>
                        <a:t>106</a:t>
                      </a:r>
                      <a:endParaRPr lang="en-US" dirty="0"/>
                    </a:p>
                  </a:txBody>
                  <a:tcPr anchor="ctr"/>
                </a:tc>
              </a:tr>
            </a:tbl>
          </a:graphicData>
        </a:graphic>
      </p:graphicFrame>
    </p:spTree>
    <p:extLst>
      <p:ext uri="{BB962C8B-B14F-4D97-AF65-F5344CB8AC3E}">
        <p14:creationId xmlns:p14="http://schemas.microsoft.com/office/powerpoint/2010/main" val="2853977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Treatment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Thermogravimetric</a:t>
            </a:r>
            <a:r>
              <a:rPr lang="en-US" dirty="0" smtClean="0"/>
              <a:t> Analysis (TGA)</a:t>
            </a:r>
          </a:p>
          <a:p>
            <a:pPr lvl="1"/>
            <a:r>
              <a:rPr lang="en-US" dirty="0" smtClean="0"/>
              <a:t>10 </a:t>
            </a:r>
            <a:r>
              <a:rPr lang="en-US" dirty="0" smtClean="0">
                <a:latin typeface="Georgia"/>
              </a:rPr>
              <a:t>˚</a:t>
            </a:r>
            <a:r>
              <a:rPr lang="en-US" dirty="0" smtClean="0"/>
              <a:t>C/min in air, up to 800 </a:t>
            </a:r>
            <a:r>
              <a:rPr lang="en-US" dirty="0" smtClean="0">
                <a:latin typeface="Georgia"/>
              </a:rPr>
              <a:t>˚</a:t>
            </a:r>
            <a:r>
              <a:rPr lang="en-US" dirty="0" smtClean="0"/>
              <a:t>C</a:t>
            </a:r>
          </a:p>
          <a:p>
            <a:pPr lvl="1"/>
            <a:endParaRPr lang="en-US" dirty="0"/>
          </a:p>
          <a:p>
            <a:r>
              <a:rPr lang="en-US" dirty="0" smtClean="0"/>
              <a:t>Heat treatment (HT) Conditions</a:t>
            </a:r>
          </a:p>
          <a:p>
            <a:pPr lvl="1"/>
            <a:r>
              <a:rPr lang="en-US" dirty="0" smtClean="0"/>
              <a:t>AD BP: 300 – 350 </a:t>
            </a:r>
            <a:r>
              <a:rPr lang="en-US" dirty="0" smtClean="0">
                <a:latin typeface="Georgia"/>
              </a:rPr>
              <a:t>˚</a:t>
            </a:r>
            <a:r>
              <a:rPr lang="en-US" dirty="0" smtClean="0"/>
              <a:t>C for 60 – 120 min</a:t>
            </a:r>
          </a:p>
          <a:p>
            <a:pPr lvl="1"/>
            <a:r>
              <a:rPr lang="en-US" dirty="0" err="1" smtClean="0"/>
              <a:t>HiPco</a:t>
            </a:r>
            <a:r>
              <a:rPr lang="en-US" dirty="0" smtClean="0"/>
              <a:t> BP: 250 – 350 </a:t>
            </a:r>
            <a:r>
              <a:rPr lang="en-US" dirty="0">
                <a:latin typeface="Georgia"/>
              </a:rPr>
              <a:t>˚</a:t>
            </a:r>
            <a:r>
              <a:rPr lang="en-US" dirty="0"/>
              <a:t>C for </a:t>
            </a:r>
            <a:r>
              <a:rPr lang="en-US" dirty="0" smtClean="0"/>
              <a:t>30 min</a:t>
            </a:r>
          </a:p>
          <a:p>
            <a:pPr lvl="1"/>
            <a:endParaRPr lang="en-US" dirty="0"/>
          </a:p>
          <a:p>
            <a:r>
              <a:rPr lang="en-US" dirty="0" smtClean="0"/>
              <a:t>Surface area </a:t>
            </a:r>
          </a:p>
          <a:p>
            <a:pPr lvl="1"/>
            <a:r>
              <a:rPr lang="en-US" dirty="0" smtClean="0"/>
              <a:t>ASAP 202 </a:t>
            </a:r>
            <a:r>
              <a:rPr lang="en-US" dirty="0" err="1" smtClean="0"/>
              <a:t>Physisorption</a:t>
            </a:r>
            <a:r>
              <a:rPr lang="en-US" dirty="0" smtClean="0"/>
              <a:t> Analyzer</a:t>
            </a:r>
          </a:p>
          <a:p>
            <a:pPr lvl="1"/>
            <a:r>
              <a:rPr lang="en-US" dirty="0" smtClean="0"/>
              <a:t>N</a:t>
            </a:r>
            <a:r>
              <a:rPr lang="en-US" dirty="0" smtClean="0">
                <a:latin typeface="Calibri"/>
              </a:rPr>
              <a:t>₂</a:t>
            </a:r>
            <a:r>
              <a:rPr lang="en-US" dirty="0" smtClean="0"/>
              <a:t> adsorption at 77 K (-196 </a:t>
            </a:r>
            <a:r>
              <a:rPr lang="en-US" dirty="0" smtClean="0">
                <a:latin typeface="Georgia"/>
              </a:rPr>
              <a:t>˚</a:t>
            </a:r>
            <a:r>
              <a:rPr lang="en-US" dirty="0" smtClean="0"/>
              <a:t>C)</a:t>
            </a:r>
          </a:p>
          <a:p>
            <a:pPr lvl="1"/>
            <a:endParaRPr lang="en-US" dirty="0"/>
          </a:p>
          <a:p>
            <a:r>
              <a:rPr lang="en-US" dirty="0" smtClean="0"/>
              <a:t>Changes in weight and physical integrity (i.e., appearance and surface)</a:t>
            </a:r>
            <a:endParaRPr lang="en-US" dirty="0"/>
          </a:p>
        </p:txBody>
      </p:sp>
      <p:grpSp>
        <p:nvGrpSpPr>
          <p:cNvPr id="4" name="Group 3"/>
          <p:cNvGrpSpPr/>
          <p:nvPr/>
        </p:nvGrpSpPr>
        <p:grpSpPr>
          <a:xfrm>
            <a:off x="7435850" y="1636946"/>
            <a:ext cx="1371600" cy="1683991"/>
            <a:chOff x="7239000" y="4343400"/>
            <a:chExt cx="1371600" cy="1683991"/>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343400"/>
              <a:ext cx="13716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802561" y="5750392"/>
              <a:ext cx="498475" cy="276999"/>
            </a:xfrm>
            <a:prstGeom prst="rect">
              <a:avLst/>
            </a:prstGeom>
            <a:noFill/>
          </p:spPr>
          <p:txBody>
            <a:bodyPr wrap="square" rtlCol="0">
              <a:spAutoFit/>
            </a:bodyPr>
            <a:lstStyle/>
            <a:p>
              <a:r>
                <a:rPr lang="en-US" sz="1200" dirty="0" smtClean="0"/>
                <a:t>TGA </a:t>
              </a:r>
              <a:endParaRPr lang="en-US" sz="1200" dirty="0"/>
            </a:p>
          </p:txBody>
        </p:sp>
      </p:grpSp>
    </p:spTree>
    <p:extLst>
      <p:ext uri="{BB962C8B-B14F-4D97-AF65-F5344CB8AC3E}">
        <p14:creationId xmlns:p14="http://schemas.microsoft.com/office/powerpoint/2010/main" val="2879128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HT Condition </a:t>
            </a:r>
            <a:endParaRPr lang="en-US" dirty="0"/>
          </a:p>
        </p:txBody>
      </p:sp>
      <p:sp>
        <p:nvSpPr>
          <p:cNvPr id="3" name="Content Placeholder 2"/>
          <p:cNvSpPr>
            <a:spLocks noGrp="1"/>
          </p:cNvSpPr>
          <p:nvPr>
            <p:ph idx="1"/>
          </p:nvPr>
        </p:nvSpPr>
        <p:spPr/>
        <p:txBody>
          <a:bodyPr>
            <a:normAutofit/>
          </a:bodyPr>
          <a:lstStyle/>
          <a:p>
            <a:r>
              <a:rPr lang="en-US" dirty="0" smtClean="0"/>
              <a:t>AD BP- 300 </a:t>
            </a:r>
            <a:r>
              <a:rPr lang="en-US" dirty="0" smtClean="0">
                <a:latin typeface="Georgia"/>
              </a:rPr>
              <a:t>˚</a:t>
            </a:r>
            <a:r>
              <a:rPr lang="en-US" dirty="0" smtClean="0"/>
              <a:t>C for 90 min</a:t>
            </a:r>
          </a:p>
          <a:p>
            <a:pPr lvl="1"/>
            <a:r>
              <a:rPr lang="en-US" dirty="0" smtClean="0"/>
              <a:t>BET SA- 970 ± 18 m²/g</a:t>
            </a:r>
          </a:p>
          <a:p>
            <a:pPr lvl="1"/>
            <a:r>
              <a:rPr lang="en-US" dirty="0" smtClean="0"/>
              <a:t>3 times increase (SA before HT- 322 m²/g)</a:t>
            </a:r>
            <a:endParaRPr lang="en-US" dirty="0"/>
          </a:p>
          <a:p>
            <a:pPr lvl="1"/>
            <a:endParaRPr lang="en-US" dirty="0" smtClean="0"/>
          </a:p>
          <a:p>
            <a:r>
              <a:rPr lang="en-US" dirty="0" err="1" smtClean="0"/>
              <a:t>HiPco</a:t>
            </a:r>
            <a:r>
              <a:rPr lang="en-US" dirty="0" smtClean="0"/>
              <a:t> BP- 300 </a:t>
            </a:r>
            <a:r>
              <a:rPr lang="en-US" dirty="0" smtClean="0">
                <a:latin typeface="Georgia"/>
              </a:rPr>
              <a:t>˚</a:t>
            </a:r>
            <a:r>
              <a:rPr lang="en-US" dirty="0" smtClean="0"/>
              <a:t>C for 30 min</a:t>
            </a:r>
          </a:p>
          <a:p>
            <a:pPr lvl="1"/>
            <a:r>
              <a:rPr lang="en-US" dirty="0" smtClean="0"/>
              <a:t>BET SA- 933 ± 54 m²/g</a:t>
            </a:r>
          </a:p>
          <a:p>
            <a:pPr lvl="1"/>
            <a:r>
              <a:rPr lang="en-US" dirty="0" smtClean="0"/>
              <a:t>40 % increase (SA </a:t>
            </a:r>
            <a:r>
              <a:rPr lang="en-US" dirty="0"/>
              <a:t>before HT- </a:t>
            </a:r>
            <a:r>
              <a:rPr lang="en-US" dirty="0" smtClean="0"/>
              <a:t>649 m²/g)</a:t>
            </a:r>
            <a:endParaRPr lang="en-US" dirty="0"/>
          </a:p>
          <a:p>
            <a:pPr lvl="2"/>
            <a:endParaRPr lang="en-US" dirty="0" smtClean="0"/>
          </a:p>
          <a:p>
            <a:pPr lvl="2"/>
            <a:endParaRPr lang="en-US" dirty="0"/>
          </a:p>
          <a:p>
            <a:pPr lvl="2"/>
            <a:endParaRPr lang="en-US" dirty="0" smtClean="0"/>
          </a:p>
          <a:p>
            <a:pPr lvl="2"/>
            <a:endParaRPr lang="en-US" dirty="0"/>
          </a:p>
          <a:p>
            <a:pPr marL="114300" indent="0">
              <a:buNone/>
            </a:pPr>
            <a:r>
              <a:rPr lang="en-US" sz="1800" dirty="0"/>
              <a:t>- J. Oh, E. Floyd, </a:t>
            </a:r>
            <a:r>
              <a:rPr lang="en-US" sz="1800" dirty="0" smtClean="0"/>
              <a:t>M. </a:t>
            </a:r>
            <a:r>
              <a:rPr lang="en-US" sz="1800" dirty="0" err="1" smtClean="0"/>
              <a:t>Parit</a:t>
            </a:r>
            <a:r>
              <a:rPr lang="en-US" sz="1800" dirty="0" smtClean="0"/>
              <a:t>, V. Davis, C. </a:t>
            </a:r>
            <a:r>
              <a:rPr lang="en-US" sz="1800" dirty="0" err="1"/>
              <a:t>Lungu</a:t>
            </a:r>
            <a:r>
              <a:rPr lang="en-US" sz="1800" dirty="0"/>
              <a:t>, </a:t>
            </a:r>
            <a:r>
              <a:rPr lang="en-US" sz="1800" i="1" dirty="0" smtClean="0"/>
              <a:t>Journal of Nanomaterials </a:t>
            </a:r>
            <a:r>
              <a:rPr lang="en-US" sz="1800" dirty="0"/>
              <a:t>(2016)</a:t>
            </a:r>
          </a:p>
          <a:p>
            <a:pPr lvl="2"/>
            <a:endParaRPr lang="en-US" dirty="0"/>
          </a:p>
          <a:p>
            <a:pPr lvl="2"/>
            <a:endParaRPr lang="en-US" dirty="0" smtClean="0"/>
          </a:p>
          <a:p>
            <a:pPr lvl="2"/>
            <a:endParaRPr lang="en-US" dirty="0"/>
          </a:p>
          <a:p>
            <a:pPr lvl="2"/>
            <a:endParaRPr lang="en-US" dirty="0" smtClean="0"/>
          </a:p>
          <a:p>
            <a:pPr lvl="2"/>
            <a:endParaRPr lang="en-US" dirty="0"/>
          </a:p>
        </p:txBody>
      </p:sp>
    </p:spTree>
    <p:extLst>
      <p:ext uri="{BB962C8B-B14F-4D97-AF65-F5344CB8AC3E}">
        <p14:creationId xmlns:p14="http://schemas.microsoft.com/office/powerpoint/2010/main" val="370460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Phototherm</a:t>
            </a:r>
            <a:r>
              <a:rPr lang="en-US" dirty="0"/>
              <a:t> </a:t>
            </a:r>
            <a:r>
              <a:rPr lang="en-US" dirty="0" smtClean="0"/>
              <a:t>Desorption (PTD)</a:t>
            </a:r>
            <a:endParaRPr lang="en-US" dirty="0"/>
          </a:p>
        </p:txBody>
      </p:sp>
      <p:sp>
        <p:nvSpPr>
          <p:cNvPr id="3" name="Content Placeholder 2"/>
          <p:cNvSpPr>
            <a:spLocks noGrp="1"/>
          </p:cNvSpPr>
          <p:nvPr>
            <p:ph idx="1"/>
          </p:nvPr>
        </p:nvSpPr>
        <p:spPr/>
        <p:txBody>
          <a:bodyPr/>
          <a:lstStyle/>
          <a:p>
            <a:r>
              <a:rPr lang="en-US" dirty="0" smtClean="0"/>
              <a:t>Desorption efficiencies</a:t>
            </a:r>
          </a:p>
          <a:p>
            <a:pPr lvl="1"/>
            <a:r>
              <a:rPr lang="en-US" dirty="0" smtClean="0"/>
              <a:t>Flow: 15 mL/min N</a:t>
            </a:r>
            <a:r>
              <a:rPr lang="en-US" dirty="0" smtClean="0">
                <a:latin typeface="Calibri"/>
              </a:rPr>
              <a:t>₂</a:t>
            </a:r>
            <a:r>
              <a:rPr lang="en-US" dirty="0" smtClean="0"/>
              <a:t> </a:t>
            </a:r>
          </a:p>
          <a:p>
            <a:pPr lvl="1"/>
            <a:r>
              <a:rPr lang="en-US" dirty="0" smtClean="0"/>
              <a:t>Source: xenon flash lamp</a:t>
            </a:r>
          </a:p>
          <a:p>
            <a:pPr lvl="1"/>
            <a:r>
              <a:rPr lang="en-US" dirty="0" smtClean="0"/>
              <a:t>Loading: 864 </a:t>
            </a:r>
            <a:r>
              <a:rPr lang="en-US" dirty="0" smtClean="0">
                <a:latin typeface="Calibri"/>
              </a:rPr>
              <a:t>µ</a:t>
            </a:r>
            <a:r>
              <a:rPr lang="en-US" dirty="0" smtClean="0"/>
              <a:t>g toluene vaporized</a:t>
            </a:r>
          </a:p>
          <a:p>
            <a:pPr lvl="1"/>
            <a:r>
              <a:rPr lang="en-US" dirty="0" smtClean="0"/>
              <a:t>Light E: 1.84 – 7.37 J</a:t>
            </a:r>
          </a:p>
          <a:p>
            <a:pPr lvl="1"/>
            <a:r>
              <a:rPr lang="en-US" dirty="0" smtClean="0"/>
              <a:t>One pulse administered</a:t>
            </a:r>
          </a:p>
          <a:p>
            <a:pPr lvl="1"/>
            <a:r>
              <a:rPr lang="en-US" dirty="0" smtClean="0"/>
              <a:t>Quantification: integration of peak area of PID data</a:t>
            </a:r>
            <a:endParaRPr lang="en-US" dirty="0"/>
          </a:p>
        </p:txBody>
      </p:sp>
      <p:grpSp>
        <p:nvGrpSpPr>
          <p:cNvPr id="9" name="Group 8"/>
          <p:cNvGrpSpPr/>
          <p:nvPr/>
        </p:nvGrpSpPr>
        <p:grpSpPr>
          <a:xfrm>
            <a:off x="6264742" y="3504038"/>
            <a:ext cx="2736850" cy="3202761"/>
            <a:chOff x="6264742" y="3504038"/>
            <a:chExt cx="2736850" cy="3202761"/>
          </a:xfrm>
        </p:grpSpPr>
        <p:sp>
          <p:nvSpPr>
            <p:cNvPr id="5" name="TextBox 4"/>
            <p:cNvSpPr txBox="1"/>
            <p:nvPr/>
          </p:nvSpPr>
          <p:spPr>
            <a:xfrm>
              <a:off x="7162800" y="6429800"/>
              <a:ext cx="1361542" cy="276999"/>
            </a:xfrm>
            <a:prstGeom prst="rect">
              <a:avLst/>
            </a:prstGeom>
            <a:noFill/>
          </p:spPr>
          <p:txBody>
            <a:bodyPr wrap="square" rtlCol="0">
              <a:spAutoFit/>
            </a:bodyPr>
            <a:lstStyle/>
            <a:p>
              <a:r>
                <a:rPr lang="en-US" sz="1200" dirty="0" smtClean="0"/>
                <a:t>Desorption Unit </a:t>
              </a:r>
              <a:endParaRPr lang="en-US" sz="1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742" y="3504038"/>
              <a:ext cx="2736850"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63915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PID Data</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381000" y="2224622"/>
            <a:ext cx="8253028" cy="3386137"/>
            <a:chOff x="489397" y="1828800"/>
            <a:chExt cx="8253028" cy="3386137"/>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97" y="1828800"/>
              <a:ext cx="8253028" cy="338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74420" y="3048000"/>
              <a:ext cx="804561" cy="307777"/>
            </a:xfrm>
            <a:prstGeom prst="rect">
              <a:avLst/>
            </a:prstGeom>
            <a:noFill/>
          </p:spPr>
          <p:txBody>
            <a:bodyPr wrap="square" rtlCol="0">
              <a:spAutoFit/>
            </a:bodyPr>
            <a:lstStyle/>
            <a:p>
              <a:r>
                <a:rPr lang="en-US" sz="1400" dirty="0" smtClean="0"/>
                <a:t>AD </a:t>
              </a:r>
              <a:r>
                <a:rPr lang="en-US" sz="1400" dirty="0" smtClean="0"/>
                <a:t>BP</a:t>
              </a:r>
              <a:endParaRPr lang="en-US" sz="1400" dirty="0"/>
            </a:p>
          </p:txBody>
        </p:sp>
        <p:sp>
          <p:nvSpPr>
            <p:cNvPr id="7" name="TextBox 6"/>
            <p:cNvSpPr txBox="1"/>
            <p:nvPr/>
          </p:nvSpPr>
          <p:spPr>
            <a:xfrm>
              <a:off x="4615911" y="1966175"/>
              <a:ext cx="1098997" cy="307777"/>
            </a:xfrm>
            <a:prstGeom prst="rect">
              <a:avLst/>
            </a:prstGeom>
            <a:noFill/>
          </p:spPr>
          <p:txBody>
            <a:bodyPr wrap="square" rtlCol="0">
              <a:spAutoFit/>
            </a:bodyPr>
            <a:lstStyle/>
            <a:p>
              <a:r>
                <a:rPr lang="en-US" sz="1400" dirty="0" err="1" smtClean="0"/>
                <a:t>HiPco</a:t>
              </a:r>
              <a:r>
                <a:rPr lang="en-US" sz="1400" dirty="0" smtClean="0"/>
                <a:t> BP</a:t>
              </a:r>
              <a:endParaRPr lang="en-US" sz="1400" dirty="0"/>
            </a:p>
          </p:txBody>
        </p:sp>
      </p:grpSp>
    </p:spTree>
    <p:extLst>
      <p:ext uri="{BB962C8B-B14F-4D97-AF65-F5344CB8AC3E}">
        <p14:creationId xmlns:p14="http://schemas.microsoft.com/office/powerpoint/2010/main" val="3695554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 </a:t>
            </a:r>
            <a:endParaRPr lang="en-US" dirty="0"/>
          </a:p>
        </p:txBody>
      </p:sp>
      <p:sp>
        <p:nvSpPr>
          <p:cNvPr id="2" name="Content Placeholder 1"/>
          <p:cNvSpPr>
            <a:spLocks noGrp="1"/>
          </p:cNvSpPr>
          <p:nvPr>
            <p:ph idx="1"/>
          </p:nvPr>
        </p:nvSpPr>
        <p:spPr/>
        <p:txBody>
          <a:bodyPr/>
          <a:lstStyle/>
          <a:p>
            <a:r>
              <a:rPr lang="en-US" dirty="0" smtClean="0"/>
              <a:t>Introduction</a:t>
            </a:r>
          </a:p>
          <a:p>
            <a:r>
              <a:rPr lang="en-US" dirty="0" smtClean="0"/>
              <a:t>Innovation</a:t>
            </a:r>
          </a:p>
          <a:p>
            <a:r>
              <a:rPr lang="en-US" dirty="0" smtClean="0"/>
              <a:t>Methods </a:t>
            </a:r>
          </a:p>
          <a:p>
            <a:r>
              <a:rPr lang="en-US" dirty="0" smtClean="0"/>
              <a:t>Results &amp; Conclusions </a:t>
            </a:r>
          </a:p>
          <a:p>
            <a:r>
              <a:rPr lang="en-US" dirty="0" smtClean="0"/>
              <a:t>Future work &amp; Discussions</a:t>
            </a:r>
          </a:p>
          <a:p>
            <a:endParaRPr lang="en-US" dirty="0"/>
          </a:p>
        </p:txBody>
      </p:sp>
    </p:spTree>
    <p:extLst>
      <p:ext uri="{BB962C8B-B14F-4D97-AF65-F5344CB8AC3E}">
        <p14:creationId xmlns:p14="http://schemas.microsoft.com/office/powerpoint/2010/main" val="1357181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PTD</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pPr marL="0" indent="0">
              <a:buNone/>
            </a:pPr>
            <a:r>
              <a:rPr lang="en-US" sz="1800" dirty="0" smtClean="0"/>
              <a:t>t-test, p-values &lt;.0081, .0106, .0007 &amp; .0256 at 1.84 3.68, 5.53 &amp; 7.37 J</a:t>
            </a:r>
            <a:endParaRPr lang="en-US" sz="1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80772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343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normAutofit/>
          </a:bodyPr>
          <a:lstStyle/>
          <a:p>
            <a:r>
              <a:rPr lang="en-US" dirty="0"/>
              <a:t>Toluene adsorption capacity proportional to surface area for all tested BPs</a:t>
            </a:r>
          </a:p>
          <a:p>
            <a:endParaRPr lang="en-US" dirty="0"/>
          </a:p>
          <a:p>
            <a:r>
              <a:rPr lang="en-US" dirty="0" err="1"/>
              <a:t>HiPco</a:t>
            </a:r>
            <a:r>
              <a:rPr lang="en-US" dirty="0"/>
              <a:t> BP was </a:t>
            </a:r>
            <a:r>
              <a:rPr lang="en-US" dirty="0" smtClean="0"/>
              <a:t>more adsorptive </a:t>
            </a:r>
            <a:r>
              <a:rPr lang="en-US" dirty="0"/>
              <a:t>before </a:t>
            </a:r>
            <a:r>
              <a:rPr lang="en-US" dirty="0" smtClean="0"/>
              <a:t>HT but AD BP improved to the similar degree of adsorption properties to </a:t>
            </a:r>
            <a:r>
              <a:rPr lang="en-US" dirty="0" err="1" smtClean="0"/>
              <a:t>HiPco</a:t>
            </a:r>
            <a:r>
              <a:rPr lang="en-US" dirty="0" smtClean="0"/>
              <a:t> BP after HT</a:t>
            </a:r>
            <a:endParaRPr lang="en-US" dirty="0"/>
          </a:p>
          <a:p>
            <a:endParaRPr lang="en-US" dirty="0"/>
          </a:p>
          <a:p>
            <a:r>
              <a:rPr lang="en-US" dirty="0" smtClean="0"/>
              <a:t>AD </a:t>
            </a:r>
            <a:r>
              <a:rPr lang="en-US" dirty="0"/>
              <a:t>BP showed higher </a:t>
            </a:r>
            <a:r>
              <a:rPr lang="en-US" dirty="0" smtClean="0"/>
              <a:t>desorption </a:t>
            </a:r>
            <a:r>
              <a:rPr lang="en-US" dirty="0"/>
              <a:t>at all energy levels; potential use for efficient VOC sampling and analysis with PTD </a:t>
            </a:r>
          </a:p>
          <a:p>
            <a:endParaRPr lang="en-US" dirty="0"/>
          </a:p>
        </p:txBody>
      </p:sp>
    </p:spTree>
    <p:extLst>
      <p:ext uri="{BB962C8B-B14F-4D97-AF65-F5344CB8AC3E}">
        <p14:creationId xmlns:p14="http://schemas.microsoft.com/office/powerpoint/2010/main" val="2147548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&amp; discussions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Further examinations with more precise, elaborated PTD set-up</a:t>
            </a:r>
          </a:p>
          <a:p>
            <a:endParaRPr lang="en-US" dirty="0"/>
          </a:p>
          <a:p>
            <a:r>
              <a:rPr lang="en-US" dirty="0"/>
              <a:t>PTD with other VOCs </a:t>
            </a:r>
          </a:p>
          <a:p>
            <a:pPr lvl="1"/>
            <a:r>
              <a:rPr lang="en-US" dirty="0"/>
              <a:t>e.g., polar compounds- through functionalization</a:t>
            </a:r>
          </a:p>
          <a:p>
            <a:pPr lvl="1"/>
            <a:endParaRPr lang="en-US" dirty="0"/>
          </a:p>
          <a:p>
            <a:r>
              <a:rPr lang="en-US" dirty="0"/>
              <a:t>Prediction of proportional desorption by applied energy </a:t>
            </a:r>
            <a:r>
              <a:rPr lang="en-US" dirty="0" smtClean="0"/>
              <a:t>after </a:t>
            </a:r>
            <a:r>
              <a:rPr lang="en-US" dirty="0"/>
              <a:t>enough data collected  </a:t>
            </a:r>
          </a:p>
          <a:p>
            <a:pPr lvl="1"/>
            <a:endParaRPr lang="en-US" dirty="0"/>
          </a:p>
          <a:p>
            <a:r>
              <a:rPr lang="en-US" dirty="0"/>
              <a:t>Commercialization of PTD technique</a:t>
            </a:r>
          </a:p>
          <a:p>
            <a:pPr lvl="1"/>
            <a:r>
              <a:rPr lang="en-US" dirty="0"/>
              <a:t>BP sorbent, light source &amp; a detector or an analyzer (e.g., PID or portable GC)</a:t>
            </a:r>
          </a:p>
          <a:p>
            <a:pPr lvl="1"/>
            <a:endParaRPr lang="en-US" dirty="0"/>
          </a:p>
          <a:p>
            <a:r>
              <a:rPr lang="en-US" dirty="0"/>
              <a:t>Development of alternative sorbents to </a:t>
            </a:r>
            <a:r>
              <a:rPr lang="en-US" dirty="0" smtClean="0"/>
              <a:t>BPs</a:t>
            </a:r>
          </a:p>
          <a:p>
            <a:pPr lvl="1"/>
            <a:r>
              <a:rPr lang="en-US" dirty="0" smtClean="0"/>
              <a:t>Biomass derived carbonaceous materials through HTC (Hydrothermal Carbonization) process</a:t>
            </a:r>
          </a:p>
          <a:p>
            <a:pPr marL="0" indent="0">
              <a:buNone/>
            </a:pPr>
            <a:endParaRPr lang="en-US" dirty="0"/>
          </a:p>
          <a:p>
            <a:endParaRPr lang="en-US" dirty="0"/>
          </a:p>
        </p:txBody>
      </p:sp>
    </p:spTree>
    <p:extLst>
      <p:ext uri="{BB962C8B-B14F-4D97-AF65-F5344CB8AC3E}">
        <p14:creationId xmlns:p14="http://schemas.microsoft.com/office/powerpoint/2010/main" val="3202942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National Institute for Occupational Safety and Health (NIOSH) R21 (#5R21OH010373)</a:t>
            </a:r>
          </a:p>
        </p:txBody>
      </p:sp>
      <p:sp>
        <p:nvSpPr>
          <p:cNvPr id="3" name="Title 2"/>
          <p:cNvSpPr>
            <a:spLocks noGrp="1"/>
          </p:cNvSpPr>
          <p:nvPr>
            <p:ph type="title"/>
          </p:nvPr>
        </p:nvSpPr>
        <p:spPr/>
        <p:txBody>
          <a:bodyPr/>
          <a:lstStyle/>
          <a:p>
            <a:r>
              <a:rPr lang="en-US" dirty="0"/>
              <a:t>A</a:t>
            </a:r>
            <a:r>
              <a:rPr lang="en-US" dirty="0" smtClean="0"/>
              <a:t>cknowledgements</a:t>
            </a:r>
            <a:endParaRPr lang="en-US" dirty="0"/>
          </a:p>
        </p:txBody>
      </p:sp>
    </p:spTree>
    <p:extLst>
      <p:ext uri="{BB962C8B-B14F-4D97-AF65-F5344CB8AC3E}">
        <p14:creationId xmlns:p14="http://schemas.microsoft.com/office/powerpoint/2010/main" val="2643672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Thanks</a:t>
            </a:r>
            <a:endParaRPr lang="en-US" sz="4000" dirty="0"/>
          </a:p>
        </p:txBody>
      </p:sp>
    </p:spTree>
    <p:extLst>
      <p:ext uri="{BB962C8B-B14F-4D97-AF65-F5344CB8AC3E}">
        <p14:creationId xmlns:p14="http://schemas.microsoft.com/office/powerpoint/2010/main" val="596716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smtClean="0"/>
              <a:t>Volatile Organic Compounds (VOCs)</a:t>
            </a:r>
          </a:p>
          <a:p>
            <a:pPr lvl="1"/>
            <a:r>
              <a:rPr lang="en-US" dirty="0" smtClean="0"/>
              <a:t>Global atmospheric emission- 1300 </a:t>
            </a:r>
            <a:r>
              <a:rPr lang="en-US" dirty="0" err="1" smtClean="0"/>
              <a:t>TgC</a:t>
            </a:r>
            <a:r>
              <a:rPr lang="en-US" dirty="0" smtClean="0"/>
              <a:t>/</a:t>
            </a:r>
            <a:r>
              <a:rPr lang="en-US" dirty="0" err="1" smtClean="0"/>
              <a:t>yr</a:t>
            </a:r>
            <a:endParaRPr lang="en-US" dirty="0" smtClean="0"/>
          </a:p>
          <a:p>
            <a:pPr lvl="1"/>
            <a:r>
              <a:rPr lang="en-US" dirty="0" smtClean="0"/>
              <a:t>Health concern in many industries using solvents (e.g., painting, spraying, coating, etc.)</a:t>
            </a:r>
          </a:p>
          <a:p>
            <a:pPr lvl="1"/>
            <a:endParaRPr lang="en-US" dirty="0"/>
          </a:p>
          <a:p>
            <a:r>
              <a:rPr lang="en-US" dirty="0" smtClean="0"/>
              <a:t>Exposure assessment for gases/vapors </a:t>
            </a:r>
          </a:p>
          <a:p>
            <a:pPr lvl="1"/>
            <a:r>
              <a:rPr lang="en-US" dirty="0" smtClean="0"/>
              <a:t>Conventional sorbent-based sampling </a:t>
            </a:r>
          </a:p>
          <a:p>
            <a:pPr lvl="1"/>
            <a:r>
              <a:rPr lang="en-US" dirty="0" smtClean="0"/>
              <a:t>Laboratory analysis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724400"/>
            <a:ext cx="2337426" cy="1554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724400"/>
            <a:ext cx="2337426" cy="1554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4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 Sampling and Analysis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Sampling</a:t>
            </a:r>
          </a:p>
          <a:p>
            <a:pPr lvl="1"/>
            <a:r>
              <a:rPr lang="en-US" dirty="0" smtClean="0"/>
              <a:t>Sorbent- activated charcoal/carbon</a:t>
            </a:r>
          </a:p>
          <a:p>
            <a:pPr lvl="2"/>
            <a:r>
              <a:rPr lang="en-US" dirty="0" smtClean="0"/>
              <a:t>High specific surface area (&gt; 1000 m²/g)</a:t>
            </a:r>
          </a:p>
          <a:p>
            <a:pPr lvl="2"/>
            <a:r>
              <a:rPr lang="en-US" dirty="0" smtClean="0"/>
              <a:t>Affordable (e.g., $ 0.42/g SKC </a:t>
            </a:r>
            <a:r>
              <a:rPr lang="en-US" dirty="0" err="1" smtClean="0"/>
              <a:t>Anasorb</a:t>
            </a:r>
            <a:r>
              <a:rPr lang="en-US" dirty="0" smtClean="0"/>
              <a:t> CSC)</a:t>
            </a:r>
          </a:p>
          <a:p>
            <a:pPr lvl="2"/>
            <a:endParaRPr lang="en-US" dirty="0"/>
          </a:p>
          <a:p>
            <a:r>
              <a:rPr lang="en-US" dirty="0" smtClean="0"/>
              <a:t>Analysis</a:t>
            </a:r>
          </a:p>
          <a:p>
            <a:pPr lvl="1"/>
            <a:r>
              <a:rPr lang="en-US" dirty="0" smtClean="0"/>
              <a:t>Chemical desorption</a:t>
            </a:r>
          </a:p>
          <a:p>
            <a:pPr lvl="2"/>
            <a:r>
              <a:rPr lang="en-US" dirty="0" smtClean="0"/>
              <a:t>Time-consuming (≥ 30 min)</a:t>
            </a:r>
          </a:p>
          <a:p>
            <a:pPr lvl="2"/>
            <a:r>
              <a:rPr lang="en-US" dirty="0" smtClean="0"/>
              <a:t>Toxic solvents (e.g., CS₂ or </a:t>
            </a:r>
            <a:r>
              <a:rPr lang="en-US" dirty="0" err="1" smtClean="0"/>
              <a:t>MeCl</a:t>
            </a:r>
            <a:r>
              <a:rPr lang="en-US" dirty="0" smtClean="0"/>
              <a:t>)</a:t>
            </a:r>
          </a:p>
          <a:p>
            <a:pPr lvl="2"/>
            <a:r>
              <a:rPr lang="en-US" dirty="0" smtClean="0"/>
              <a:t>Only 0.1 % analyzed in gas chromatography (GC)</a:t>
            </a:r>
          </a:p>
          <a:p>
            <a:pPr lvl="1"/>
            <a:r>
              <a:rPr lang="en-US" dirty="0" smtClean="0"/>
              <a:t>Thermal desorption</a:t>
            </a:r>
          </a:p>
          <a:p>
            <a:pPr lvl="2"/>
            <a:r>
              <a:rPr lang="en-US" dirty="0" smtClean="0"/>
              <a:t>Directly in GC system; traditionally one shot analysis</a:t>
            </a:r>
          </a:p>
          <a:p>
            <a:pPr lvl="2"/>
            <a:r>
              <a:rPr lang="en-US" dirty="0" smtClean="0"/>
              <a:t>Expensive thermal extraction unit</a:t>
            </a:r>
          </a:p>
          <a:p>
            <a:pPr lvl="2"/>
            <a:r>
              <a:rPr lang="en-US" dirty="0" smtClean="0"/>
              <a:t>System integrity check (e.g., leak checks)</a:t>
            </a:r>
          </a:p>
          <a:p>
            <a:pPr lvl="2"/>
            <a:endParaRPr lang="en-US" dirty="0"/>
          </a:p>
        </p:txBody>
      </p:sp>
      <p:grpSp>
        <p:nvGrpSpPr>
          <p:cNvPr id="7" name="Group 6"/>
          <p:cNvGrpSpPr/>
          <p:nvPr/>
        </p:nvGrpSpPr>
        <p:grpSpPr>
          <a:xfrm>
            <a:off x="7622354" y="1864220"/>
            <a:ext cx="1601939" cy="1557159"/>
            <a:chOff x="7029543" y="583675"/>
            <a:chExt cx="1601939" cy="1557159"/>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56" r="9256"/>
            <a:stretch/>
          </p:blipFill>
          <p:spPr bwMode="auto">
            <a:xfrm>
              <a:off x="7298412" y="583675"/>
              <a:ext cx="1043183" cy="128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029543" y="1863835"/>
              <a:ext cx="1601939" cy="276999"/>
            </a:xfrm>
            <a:prstGeom prst="rect">
              <a:avLst/>
            </a:prstGeom>
            <a:noFill/>
          </p:spPr>
          <p:txBody>
            <a:bodyPr wrap="square" rtlCol="0">
              <a:spAutoFit/>
            </a:bodyPr>
            <a:lstStyle/>
            <a:p>
              <a:r>
                <a:rPr lang="en-US" sz="1200" dirty="0" smtClean="0"/>
                <a:t>3M Passive Sampler</a:t>
              </a:r>
              <a:endParaRPr lang="en-US" sz="1200" dirty="0"/>
            </a:p>
          </p:txBody>
        </p:sp>
      </p:grpSp>
      <p:grpSp>
        <p:nvGrpSpPr>
          <p:cNvPr id="10" name="Group 9"/>
          <p:cNvGrpSpPr/>
          <p:nvPr/>
        </p:nvGrpSpPr>
        <p:grpSpPr>
          <a:xfrm>
            <a:off x="6059278" y="1952981"/>
            <a:ext cx="1563076" cy="1191399"/>
            <a:chOff x="6705600" y="1752600"/>
            <a:chExt cx="1563076" cy="1191399"/>
          </a:xfrm>
        </p:grpSpPr>
        <p:sp>
          <p:nvSpPr>
            <p:cNvPr id="11" name="TextBox 10"/>
            <p:cNvSpPr txBox="1"/>
            <p:nvPr/>
          </p:nvSpPr>
          <p:spPr>
            <a:xfrm>
              <a:off x="6849844" y="2667000"/>
              <a:ext cx="1371600" cy="276999"/>
            </a:xfrm>
            <a:prstGeom prst="rect">
              <a:avLst/>
            </a:prstGeom>
            <a:noFill/>
          </p:spPr>
          <p:txBody>
            <a:bodyPr wrap="square" rtlCol="0">
              <a:spAutoFit/>
            </a:bodyPr>
            <a:lstStyle/>
            <a:p>
              <a:r>
                <a:rPr lang="en-US" sz="1200" dirty="0" smtClean="0"/>
                <a:t>SKC Sorbent Tube</a:t>
              </a:r>
              <a:endParaRPr lang="en-US" sz="1200"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752600"/>
              <a:ext cx="1563076"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18076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 Sampling and Analysis</a:t>
            </a:r>
          </a:p>
        </p:txBody>
      </p:sp>
      <p:sp>
        <p:nvSpPr>
          <p:cNvPr id="3" name="Content Placeholder 2"/>
          <p:cNvSpPr>
            <a:spLocks noGrp="1"/>
          </p:cNvSpPr>
          <p:nvPr>
            <p:ph idx="1"/>
          </p:nvPr>
        </p:nvSpPr>
        <p:spPr/>
        <p:txBody>
          <a:bodyPr/>
          <a:lstStyle/>
          <a:p>
            <a:r>
              <a:rPr lang="en-US" dirty="0" smtClean="0"/>
              <a:t>Sampling methods</a:t>
            </a:r>
          </a:p>
          <a:p>
            <a:pPr lvl="1"/>
            <a:r>
              <a:rPr lang="en-US" dirty="0" smtClean="0"/>
              <a:t>Active sampling</a:t>
            </a:r>
          </a:p>
          <a:p>
            <a:pPr lvl="2"/>
            <a:r>
              <a:rPr lang="en-US" dirty="0" smtClean="0"/>
              <a:t>Pump- inconvenient</a:t>
            </a:r>
          </a:p>
          <a:p>
            <a:pPr lvl="2"/>
            <a:r>
              <a:rPr lang="en-US" dirty="0" smtClean="0"/>
              <a:t>Sorbent tube</a:t>
            </a:r>
          </a:p>
          <a:p>
            <a:pPr lvl="2"/>
            <a:r>
              <a:rPr lang="en-US" dirty="0" smtClean="0"/>
              <a:t>Tubing</a:t>
            </a:r>
          </a:p>
          <a:p>
            <a:pPr lvl="2"/>
            <a:endParaRPr lang="en-US" dirty="0"/>
          </a:p>
          <a:p>
            <a:pPr lvl="1"/>
            <a:r>
              <a:rPr lang="en-US" dirty="0" smtClean="0"/>
              <a:t>Passive sampling</a:t>
            </a:r>
          </a:p>
          <a:p>
            <a:pPr lvl="2"/>
            <a:r>
              <a:rPr lang="en-US" dirty="0" smtClean="0"/>
              <a:t>Passive badge containing sorbent</a:t>
            </a:r>
          </a:p>
          <a:p>
            <a:pPr lvl="2"/>
            <a:r>
              <a:rPr lang="en-US" dirty="0" smtClean="0"/>
              <a:t>No pump- wearer acceptance</a:t>
            </a:r>
          </a:p>
          <a:p>
            <a:pPr lvl="2"/>
            <a:r>
              <a:rPr lang="en-US" dirty="0" smtClean="0"/>
              <a:t>Limited sensitivity by diffusion</a:t>
            </a:r>
            <a:endParaRPr lang="en-US" dirty="0"/>
          </a:p>
        </p:txBody>
      </p:sp>
      <p:grpSp>
        <p:nvGrpSpPr>
          <p:cNvPr id="7" name="Group 6"/>
          <p:cNvGrpSpPr/>
          <p:nvPr/>
        </p:nvGrpSpPr>
        <p:grpSpPr>
          <a:xfrm>
            <a:off x="6502952" y="1763805"/>
            <a:ext cx="2047887" cy="1855694"/>
            <a:chOff x="5802877" y="971547"/>
            <a:chExt cx="2743396" cy="2457445"/>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397" y="971547"/>
              <a:ext cx="1666876" cy="2457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723" r="21509"/>
            <a:stretch/>
          </p:blipFill>
          <p:spPr bwMode="auto">
            <a:xfrm>
              <a:off x="5802877" y="2240276"/>
              <a:ext cx="806458" cy="11887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endCxn id="9" idx="3"/>
            </p:cNvCxnSpPr>
            <p:nvPr/>
          </p:nvCxnSpPr>
          <p:spPr>
            <a:xfrm flipH="1" flipV="1">
              <a:off x="6609335" y="2834635"/>
              <a:ext cx="1103502" cy="259079"/>
            </a:xfrm>
            <a:prstGeom prst="straightConnector1">
              <a:avLst/>
            </a:prstGeom>
            <a:ln w="25400">
              <a:solidFill>
                <a:srgbClr val="E27804"/>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descr="http://www.skcshopping.com/photos/226-0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0095" r="31357" b="19953"/>
            <a:stretch/>
          </p:blipFill>
          <p:spPr bwMode="auto">
            <a:xfrm rot="16200000">
              <a:off x="5902779" y="1390638"/>
              <a:ext cx="882429" cy="275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2" name="Straight Arrow Connector 11"/>
            <p:cNvCxnSpPr>
              <a:endCxn id="11" idx="2"/>
            </p:cNvCxnSpPr>
            <p:nvPr/>
          </p:nvCxnSpPr>
          <p:spPr>
            <a:xfrm flipH="1" flipV="1">
              <a:off x="6481881" y="1528526"/>
              <a:ext cx="1061928" cy="561508"/>
            </a:xfrm>
            <a:prstGeom prst="straightConnector1">
              <a:avLst/>
            </a:prstGeom>
            <a:ln w="25400">
              <a:solidFill>
                <a:srgbClr val="E27804"/>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084576" y="4116502"/>
            <a:ext cx="2743200" cy="1280160"/>
            <a:chOff x="5647943" y="4495800"/>
            <a:chExt cx="3119747" cy="1541635"/>
          </a:xfrm>
        </p:grpSpPr>
        <p:pic>
          <p:nvPicPr>
            <p:cNvPr id="14" name="Picture 4" descr="Passive Dosimeter for personal exposure monitor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8890" y="4495800"/>
              <a:ext cx="1828800" cy="1541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8737" t="9879" r="17366" b="12144"/>
            <a:stretch/>
          </p:blipFill>
          <p:spPr bwMode="auto">
            <a:xfrm>
              <a:off x="5647943" y="4834351"/>
              <a:ext cx="905257" cy="1097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a:endCxn id="15" idx="3"/>
            </p:cNvCxnSpPr>
            <p:nvPr/>
          </p:nvCxnSpPr>
          <p:spPr>
            <a:xfrm flipH="1" flipV="1">
              <a:off x="6553200" y="5382992"/>
              <a:ext cx="1029494" cy="332009"/>
            </a:xfrm>
            <a:prstGeom prst="straightConnector1">
              <a:avLst/>
            </a:prstGeom>
            <a:ln w="25400">
              <a:solidFill>
                <a:srgbClr val="E27804"/>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14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Novel Pre-Analysis Technique </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Photo-thermal Desorption (PTD)</a:t>
            </a:r>
          </a:p>
          <a:p>
            <a:pPr lvl="1"/>
            <a:r>
              <a:rPr lang="en-US" dirty="0" smtClean="0"/>
              <a:t>A pulse of light, thermally desorbing </a:t>
            </a:r>
            <a:r>
              <a:rPr lang="en-US" dirty="0" err="1" smtClean="0"/>
              <a:t>analyte</a:t>
            </a:r>
            <a:endParaRPr lang="en-US" dirty="0" smtClean="0"/>
          </a:p>
          <a:p>
            <a:pPr lvl="1"/>
            <a:r>
              <a:rPr lang="en-US" dirty="0" smtClean="0"/>
              <a:t>An alternative to current VOC analysis</a:t>
            </a:r>
          </a:p>
          <a:p>
            <a:pPr lvl="2"/>
            <a:r>
              <a:rPr lang="en-US" dirty="0" smtClean="0"/>
              <a:t>Elimination of sampling preparation/analysis time and cost</a:t>
            </a:r>
          </a:p>
          <a:p>
            <a:pPr lvl="2"/>
            <a:r>
              <a:rPr lang="en-US" dirty="0" smtClean="0"/>
              <a:t>No toxic-solvents used</a:t>
            </a:r>
          </a:p>
          <a:p>
            <a:pPr lvl="2"/>
            <a:r>
              <a:rPr lang="en-US" dirty="0" smtClean="0"/>
              <a:t>Repeated analysis, desorbing a portion of </a:t>
            </a:r>
            <a:r>
              <a:rPr lang="en-US" dirty="0" err="1" smtClean="0"/>
              <a:t>analyte</a:t>
            </a:r>
            <a:r>
              <a:rPr lang="en-US" dirty="0" smtClean="0"/>
              <a:t> at once</a:t>
            </a:r>
          </a:p>
          <a:p>
            <a:pPr lvl="2"/>
            <a:r>
              <a:rPr lang="en-US" dirty="0" smtClean="0"/>
              <a:t>Enhanced sensitivity</a:t>
            </a:r>
          </a:p>
          <a:p>
            <a:pPr lvl="2"/>
            <a:endParaRPr lang="en-US" dirty="0"/>
          </a:p>
          <a:p>
            <a:pPr lvl="2"/>
            <a:endParaRPr lang="en-US" dirty="0" smtClean="0"/>
          </a:p>
          <a:p>
            <a:pPr lvl="2"/>
            <a:endParaRPr lang="en-US" dirty="0"/>
          </a:p>
          <a:p>
            <a:pPr lvl="2"/>
            <a:endParaRPr lang="en-US" dirty="0" smtClean="0"/>
          </a:p>
          <a:p>
            <a:pPr lvl="2"/>
            <a:endParaRPr lang="en-US" dirty="0" smtClean="0"/>
          </a:p>
          <a:p>
            <a:pPr lvl="2"/>
            <a:endParaRPr lang="en-US" dirty="0" smtClean="0"/>
          </a:p>
          <a:p>
            <a:pPr marL="114300" indent="0">
              <a:buNone/>
            </a:pPr>
            <a:r>
              <a:rPr lang="en-US" sz="1800" dirty="0" smtClean="0"/>
              <a:t>- E. Floyd, K. </a:t>
            </a:r>
            <a:r>
              <a:rPr lang="en-US" sz="1800" dirty="0" err="1" smtClean="0"/>
              <a:t>Sapag</a:t>
            </a:r>
            <a:r>
              <a:rPr lang="en-US" sz="1800" dirty="0" smtClean="0"/>
              <a:t>, J. Oh, C. </a:t>
            </a:r>
            <a:r>
              <a:rPr lang="en-US" sz="1800" dirty="0" err="1" smtClean="0"/>
              <a:t>Lungu</a:t>
            </a:r>
            <a:r>
              <a:rPr lang="en-US" sz="1800" dirty="0" smtClean="0"/>
              <a:t>, </a:t>
            </a:r>
            <a:r>
              <a:rPr lang="en-US" sz="1800" i="1" dirty="0" smtClean="0"/>
              <a:t>Ann. </a:t>
            </a:r>
            <a:r>
              <a:rPr lang="en-US" sz="1800" i="1" dirty="0" err="1" smtClean="0"/>
              <a:t>Occup</a:t>
            </a:r>
            <a:r>
              <a:rPr lang="en-US" sz="1800" i="1" dirty="0" smtClean="0"/>
              <a:t>. </a:t>
            </a:r>
            <a:r>
              <a:rPr lang="en-US" sz="1800" i="1" dirty="0" err="1" smtClean="0"/>
              <a:t>Hyg</a:t>
            </a:r>
            <a:r>
              <a:rPr lang="en-US" sz="1800" i="1" dirty="0" smtClean="0"/>
              <a:t>. </a:t>
            </a:r>
            <a:r>
              <a:rPr lang="en-US" sz="1800" dirty="0" smtClean="0"/>
              <a:t>(2014)</a:t>
            </a:r>
          </a:p>
          <a:p>
            <a:pPr lvl="1"/>
            <a:endParaRPr lang="en-US" dirty="0" smtClean="0"/>
          </a:p>
          <a:p>
            <a:endParaRPr lang="en-US" dirty="0"/>
          </a:p>
        </p:txBody>
      </p:sp>
      <p:grpSp>
        <p:nvGrpSpPr>
          <p:cNvPr id="4" name="Group 3"/>
          <p:cNvGrpSpPr/>
          <p:nvPr/>
        </p:nvGrpSpPr>
        <p:grpSpPr>
          <a:xfrm>
            <a:off x="4724400" y="3962400"/>
            <a:ext cx="3103518" cy="1975104"/>
            <a:chOff x="5334000" y="4495800"/>
            <a:chExt cx="3103518" cy="1975104"/>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495800"/>
              <a:ext cx="3103518" cy="19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77000" y="6209294"/>
              <a:ext cx="955312" cy="261610"/>
            </a:xfrm>
            <a:prstGeom prst="rect">
              <a:avLst/>
            </a:prstGeom>
            <a:noFill/>
          </p:spPr>
          <p:txBody>
            <a:bodyPr wrap="square" rtlCol="0">
              <a:spAutoFit/>
            </a:bodyPr>
            <a:lstStyle/>
            <a:p>
              <a:r>
                <a:rPr lang="en-US" sz="1100" dirty="0" smtClean="0"/>
                <a:t>PTD System</a:t>
              </a:r>
              <a:endParaRPr lang="en-US" sz="1100" dirty="0"/>
            </a:p>
          </p:txBody>
        </p:sp>
      </p:grpSp>
    </p:spTree>
    <p:extLst>
      <p:ext uri="{BB962C8B-B14F-4D97-AF65-F5344CB8AC3E}">
        <p14:creationId xmlns:p14="http://schemas.microsoft.com/office/powerpoint/2010/main" val="2958667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Sorbent for PTD: Carbon Nanotubes (CNTs)</a:t>
            </a:r>
            <a:endParaRPr lang="en-US" dirty="0"/>
          </a:p>
        </p:txBody>
      </p:sp>
      <p:sp>
        <p:nvSpPr>
          <p:cNvPr id="3" name="Content Placeholder 2"/>
          <p:cNvSpPr>
            <a:spLocks noGrp="1"/>
          </p:cNvSpPr>
          <p:nvPr>
            <p:ph idx="1"/>
          </p:nvPr>
        </p:nvSpPr>
        <p:spPr/>
        <p:txBody>
          <a:bodyPr>
            <a:normAutofit lnSpcReduction="10000"/>
          </a:bodyPr>
          <a:lstStyle/>
          <a:p>
            <a:r>
              <a:rPr lang="en-US" dirty="0" smtClean="0"/>
              <a:t>Superior electrical, optical, and thermal conductivity</a:t>
            </a:r>
          </a:p>
          <a:p>
            <a:pPr lvl="1"/>
            <a:r>
              <a:rPr lang="en-US" dirty="0" smtClean="0"/>
              <a:t>A wide variety of applications (e.g., mechanical, structural, thermal, electrical, biomedical, etc.)</a:t>
            </a:r>
          </a:p>
          <a:p>
            <a:pPr lvl="1"/>
            <a:endParaRPr lang="en-US" dirty="0" smtClean="0"/>
          </a:p>
          <a:p>
            <a:r>
              <a:rPr lang="en-US" dirty="0" smtClean="0"/>
              <a:t>Large surface area (300 – 1,000 m²/g) </a:t>
            </a:r>
          </a:p>
          <a:p>
            <a:pPr lvl="1"/>
            <a:r>
              <a:rPr lang="en-US" dirty="0" smtClean="0"/>
              <a:t>Can be higher by further fabrication process</a:t>
            </a:r>
          </a:p>
          <a:p>
            <a:pPr lvl="1"/>
            <a:endParaRPr lang="en-US" dirty="0" smtClean="0"/>
          </a:p>
          <a:p>
            <a:r>
              <a:rPr lang="en-US" dirty="0" smtClean="0"/>
              <a:t>Single-walled </a:t>
            </a:r>
            <a:r>
              <a:rPr lang="en-US" dirty="0"/>
              <a:t>C</a:t>
            </a:r>
            <a:r>
              <a:rPr lang="en-US" dirty="0" smtClean="0"/>
              <a:t>arbon </a:t>
            </a:r>
            <a:r>
              <a:rPr lang="en-US" dirty="0"/>
              <a:t>N</a:t>
            </a:r>
            <a:r>
              <a:rPr lang="en-US" dirty="0" smtClean="0"/>
              <a:t>anotubes (SWNTs)</a:t>
            </a:r>
          </a:p>
          <a:p>
            <a:pPr lvl="1"/>
            <a:r>
              <a:rPr lang="en-US" dirty="0" smtClean="0"/>
              <a:t>Considered as a prime material for gas sorption</a:t>
            </a:r>
          </a:p>
          <a:p>
            <a:pPr lvl="1"/>
            <a:r>
              <a:rPr lang="en-US" dirty="0" smtClean="0"/>
              <a:t>Higher in electrical/thermal conductivity (3000 W/</a:t>
            </a:r>
            <a:r>
              <a:rPr lang="en-US" dirty="0" err="1" smtClean="0"/>
              <a:t>m·K</a:t>
            </a:r>
            <a:r>
              <a:rPr lang="en-US" dirty="0" smtClean="0"/>
              <a:t>)¹</a:t>
            </a:r>
          </a:p>
          <a:p>
            <a:pPr lvl="1"/>
            <a:endParaRPr lang="en-US" dirty="0" smtClean="0"/>
          </a:p>
          <a:p>
            <a:pPr lvl="1"/>
            <a:endParaRPr lang="en-US" dirty="0"/>
          </a:p>
          <a:p>
            <a:pPr marL="0" indent="0">
              <a:buNone/>
            </a:pPr>
            <a:r>
              <a:rPr lang="en-US" sz="1800" dirty="0" smtClean="0"/>
              <a:t>¹Thermal conductivity of gold- 300 W/</a:t>
            </a:r>
            <a:r>
              <a:rPr lang="en-US" sz="1800" dirty="0" err="1" smtClean="0"/>
              <a:t>m·K</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3790945"/>
            <a:ext cx="1554480" cy="1554480"/>
          </a:xfrm>
          <a:prstGeom prst="rect">
            <a:avLst/>
          </a:prstGeom>
        </p:spPr>
      </p:pic>
      <p:sp>
        <p:nvSpPr>
          <p:cNvPr id="5" name="TextBox 4"/>
          <p:cNvSpPr txBox="1"/>
          <p:nvPr/>
        </p:nvSpPr>
        <p:spPr>
          <a:xfrm>
            <a:off x="7772400" y="4450080"/>
            <a:ext cx="584200" cy="276999"/>
          </a:xfrm>
          <a:prstGeom prst="rect">
            <a:avLst/>
          </a:prstGeom>
          <a:noFill/>
        </p:spPr>
        <p:txBody>
          <a:bodyPr wrap="square" rtlCol="0">
            <a:spAutoFit/>
          </a:bodyPr>
          <a:lstStyle/>
          <a:p>
            <a:r>
              <a:rPr lang="en-US" sz="1200" dirty="0" smtClean="0"/>
              <a:t>SWNT</a:t>
            </a:r>
            <a:endParaRPr lang="en-US" sz="1200" dirty="0"/>
          </a:p>
        </p:txBody>
      </p:sp>
    </p:spTree>
    <p:extLst>
      <p:ext uri="{BB962C8B-B14F-4D97-AF65-F5344CB8AC3E}">
        <p14:creationId xmlns:p14="http://schemas.microsoft.com/office/powerpoint/2010/main" val="1850963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Nanotubes (CNTs)</a:t>
            </a:r>
            <a:endParaRPr lang="en-US" dirty="0"/>
          </a:p>
        </p:txBody>
      </p:sp>
      <p:sp>
        <p:nvSpPr>
          <p:cNvPr id="3" name="Content Placeholder 2"/>
          <p:cNvSpPr>
            <a:spLocks noGrp="1"/>
          </p:cNvSpPr>
          <p:nvPr>
            <p:ph idx="1"/>
          </p:nvPr>
        </p:nvSpPr>
        <p:spPr/>
        <p:txBody>
          <a:bodyPr/>
          <a:lstStyle/>
          <a:p>
            <a:r>
              <a:rPr lang="en-US" dirty="0" smtClean="0"/>
              <a:t>Synthesis methods of CNTs/SWNTs </a:t>
            </a:r>
          </a:p>
          <a:p>
            <a:pPr lvl="1"/>
            <a:r>
              <a:rPr lang="en-US" dirty="0" smtClean="0"/>
              <a:t>Chemical Vapor Deposition (CVD)</a:t>
            </a:r>
          </a:p>
          <a:p>
            <a:pPr lvl="1"/>
            <a:r>
              <a:rPr lang="en-US" dirty="0" smtClean="0"/>
              <a:t>Arc Discharge (AD)</a:t>
            </a:r>
          </a:p>
          <a:p>
            <a:pPr lvl="1"/>
            <a:r>
              <a:rPr lang="en-US" dirty="0" smtClean="0"/>
              <a:t>High-pressure Carbon Monoxide (</a:t>
            </a:r>
            <a:r>
              <a:rPr lang="en-US" dirty="0" err="1" smtClean="0"/>
              <a:t>HiPco</a:t>
            </a:r>
            <a:r>
              <a:rPr lang="en-US" dirty="0" smtClean="0"/>
              <a:t>)</a:t>
            </a:r>
          </a:p>
          <a:p>
            <a:pPr lvl="1"/>
            <a:r>
              <a:rPr lang="en-US" dirty="0" smtClean="0"/>
              <a:t>Laser Ablation (LA)</a:t>
            </a:r>
          </a:p>
          <a:p>
            <a:pPr lvl="1"/>
            <a:endParaRPr lang="en-US" dirty="0"/>
          </a:p>
          <a:p>
            <a:r>
              <a:rPr lang="en-US" dirty="0" err="1" smtClean="0"/>
              <a:t>Buckypaper</a:t>
            </a:r>
            <a:endParaRPr lang="en-US" dirty="0" smtClean="0"/>
          </a:p>
          <a:p>
            <a:pPr lvl="1"/>
            <a:r>
              <a:rPr lang="en-US" dirty="0" smtClean="0"/>
              <a:t>A self-supporting form made of CNTs</a:t>
            </a:r>
          </a:p>
          <a:p>
            <a:pPr lvl="1"/>
            <a:endParaRPr lang="en-US" dirty="0"/>
          </a:p>
        </p:txBody>
      </p:sp>
      <p:grpSp>
        <p:nvGrpSpPr>
          <p:cNvPr id="4" name="Group 3"/>
          <p:cNvGrpSpPr/>
          <p:nvPr/>
        </p:nvGrpSpPr>
        <p:grpSpPr>
          <a:xfrm>
            <a:off x="6324600" y="3764603"/>
            <a:ext cx="1402128" cy="1665005"/>
            <a:chOff x="7606357" y="335280"/>
            <a:chExt cx="1402128" cy="1665005"/>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56" r="9256"/>
            <a:stretch/>
          </p:blipFill>
          <p:spPr bwMode="auto">
            <a:xfrm>
              <a:off x="7748573" y="335280"/>
              <a:ext cx="1117696"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06357" y="1738675"/>
              <a:ext cx="1402128" cy="261610"/>
            </a:xfrm>
            <a:prstGeom prst="rect">
              <a:avLst/>
            </a:prstGeom>
            <a:noFill/>
          </p:spPr>
          <p:txBody>
            <a:bodyPr wrap="square" rtlCol="0">
              <a:spAutoFit/>
            </a:bodyPr>
            <a:lstStyle/>
            <a:p>
              <a:r>
                <a:rPr lang="en-US" sz="1100" dirty="0" smtClean="0"/>
                <a:t>3M Passive Sampler</a:t>
              </a:r>
              <a:endParaRPr lang="en-US" sz="1100" dirty="0"/>
            </a:p>
          </p:txBody>
        </p:sp>
      </p:grpSp>
    </p:spTree>
    <p:extLst>
      <p:ext uri="{BB962C8B-B14F-4D97-AF65-F5344CB8AC3E}">
        <p14:creationId xmlns:p14="http://schemas.microsoft.com/office/powerpoint/2010/main" val="1893704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Diagram 4"/>
          <p:cNvGraphicFramePr/>
          <p:nvPr>
            <p:extLst>
              <p:ext uri="{D42A27DB-BD31-4B8C-83A1-F6EECF244321}">
                <p14:modId xmlns:p14="http://schemas.microsoft.com/office/powerpoint/2010/main" val="3909078153"/>
              </p:ext>
            </p:extLst>
          </p:nvPr>
        </p:nvGraphicFramePr>
        <p:xfrm>
          <a:off x="1219200" y="1752600"/>
          <a:ext cx="7086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91273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17146</TotalTime>
  <Words>2287</Words>
  <Application>Microsoft Office PowerPoint</Application>
  <PresentationFormat>On-screen Show (4:3)</PresentationFormat>
  <Paragraphs>273</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Decatur</vt:lpstr>
      <vt:lpstr>Photothermal Desorption of Buckypapers  for VOC Sampling and Analysis</vt:lpstr>
      <vt:lpstr>Outline </vt:lpstr>
      <vt:lpstr>Introduction </vt:lpstr>
      <vt:lpstr>VOC Sampling and Analysis</vt:lpstr>
      <vt:lpstr>VOC Sampling and Analysis</vt:lpstr>
      <vt:lpstr>Innovation: Novel Pre-Analysis Technique </vt:lpstr>
      <vt:lpstr>Sorbent for PTD: Carbon Nanotubes (CNTs)</vt:lpstr>
      <vt:lpstr>Carbon Nanotubes (CNTs)</vt:lpstr>
      <vt:lpstr>Methods</vt:lpstr>
      <vt:lpstr>Fabrication of BP</vt:lpstr>
      <vt:lpstr>Vacuum Filtration Process</vt:lpstr>
      <vt:lpstr>Types of BPs</vt:lpstr>
      <vt:lpstr>Adsorption Efficiencies</vt:lpstr>
      <vt:lpstr>Adsorption Isotherms</vt:lpstr>
      <vt:lpstr>Results: Adsorption Efficiencies</vt:lpstr>
      <vt:lpstr>Heat Treatment</vt:lpstr>
      <vt:lpstr>Selection of HT Condition </vt:lpstr>
      <vt:lpstr>Phototherm Desorption (PTD)</vt:lpstr>
      <vt:lpstr>PID Data</vt:lpstr>
      <vt:lpstr>Results: PTD</vt:lpstr>
      <vt:lpstr>Conclusions </vt:lpstr>
      <vt:lpstr>Future work &amp; discussions</vt:lpstr>
      <vt:lpstr>Acknowledgements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Photothermal Desorption (PTD) of Buckypapers (BPs) for Volatile Organic Compound (VOC) Sampling and Analysis</dc:title>
  <dc:creator>jonghwa oh</dc:creator>
  <cp:lastModifiedBy>jonghwa oh</cp:lastModifiedBy>
  <cp:revision>66</cp:revision>
  <dcterms:created xsi:type="dcterms:W3CDTF">2016-10-07T21:28:23Z</dcterms:created>
  <dcterms:modified xsi:type="dcterms:W3CDTF">2016-10-19T19:15:09Z</dcterms:modified>
</cp:coreProperties>
</file>