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68EE6-211E-4439-9BF2-6FC13B475D60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0B457-0CE4-4A4F-8D3C-8B758F8143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18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0B457-0CE4-4A4F-8D3C-8B758F81439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9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0B457-0CE4-4A4F-8D3C-8B758F81439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7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920880" cy="3312367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FULLERENE BASED HARD DISKS AND PHOTOVOLTAIC CELLS</a:t>
            </a:r>
            <a:br>
              <a:rPr lang="it-IT" sz="5400" b="1" dirty="0" smtClean="0"/>
            </a:br>
            <a:r>
              <a:rPr lang="it-IT" sz="3200" b="1" i="1" dirty="0" smtClean="0">
                <a:solidFill>
                  <a:srgbClr val="C00000"/>
                </a:solidFill>
              </a:rPr>
              <a:t>Claudio </a:t>
            </a:r>
            <a:r>
              <a:rPr lang="it-IT" sz="3200" b="1" i="1" dirty="0" err="1" smtClean="0">
                <a:solidFill>
                  <a:srgbClr val="C00000"/>
                </a:solidFill>
              </a:rPr>
              <a:t>Nicolini</a:t>
            </a:r>
            <a:r>
              <a:rPr lang="it-IT" sz="3200" b="1" i="1" dirty="0" smtClean="0">
                <a:solidFill>
                  <a:srgbClr val="C00000"/>
                </a:solidFill>
              </a:rPr>
              <a:t/>
            </a:r>
            <a:br>
              <a:rPr lang="it-IT" sz="3200" b="1" i="1" dirty="0" smtClean="0">
                <a:solidFill>
                  <a:srgbClr val="C00000"/>
                </a:solidFill>
              </a:rPr>
            </a:br>
            <a:r>
              <a:rPr lang="it-IT" sz="3200" b="1" i="1" dirty="0" err="1" smtClean="0">
                <a:solidFill>
                  <a:srgbClr val="C00000"/>
                </a:solidFill>
              </a:rPr>
              <a:t>President</a:t>
            </a:r>
            <a:r>
              <a:rPr lang="it-IT" sz="3200" b="1" i="1" dirty="0" smtClean="0">
                <a:solidFill>
                  <a:srgbClr val="C00000"/>
                </a:solidFill>
              </a:rPr>
              <a:t> </a:t>
            </a:r>
            <a:r>
              <a:rPr lang="it-IT" sz="3200" b="1" i="1" dirty="0" err="1" smtClean="0">
                <a:solidFill>
                  <a:srgbClr val="C00000"/>
                </a:solidFill>
              </a:rPr>
              <a:t>Nanoworld</a:t>
            </a:r>
            <a:r>
              <a:rPr lang="it-IT" sz="3200" b="1" i="1" dirty="0" smtClean="0">
                <a:solidFill>
                  <a:srgbClr val="C00000"/>
                </a:solidFill>
              </a:rPr>
              <a:t> </a:t>
            </a:r>
            <a:r>
              <a:rPr lang="it-IT" sz="3200" b="1" i="1" dirty="0" err="1" smtClean="0">
                <a:solidFill>
                  <a:srgbClr val="C00000"/>
                </a:solidFill>
              </a:rPr>
              <a:t>Institute</a:t>
            </a:r>
            <a:r>
              <a:rPr lang="it-IT" sz="3200" b="1" i="1" dirty="0" smtClean="0">
                <a:solidFill>
                  <a:srgbClr val="C00000"/>
                </a:solidFill>
              </a:rPr>
              <a:t>, </a:t>
            </a:r>
            <a:r>
              <a:rPr lang="it-IT" sz="3200" b="1" i="1" dirty="0" err="1" smtClean="0">
                <a:solidFill>
                  <a:srgbClr val="C00000"/>
                </a:solidFill>
              </a:rPr>
              <a:t>Italy</a:t>
            </a:r>
            <a:endParaRPr lang="it-IT" sz="3200" b="1" i="1" dirty="0">
              <a:solidFill>
                <a:srgbClr val="C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400800" cy="17526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JNMNT PAPER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NANOTEK </a:t>
            </a:r>
            <a:r>
              <a:rPr lang="it-IT" dirty="0" smtClean="0">
                <a:solidFill>
                  <a:srgbClr val="FF0000"/>
                </a:solidFill>
              </a:rPr>
              <a:t>4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San Francisco, 1 </a:t>
            </a:r>
            <a:r>
              <a:rPr lang="it-IT" dirty="0" err="1" smtClean="0">
                <a:solidFill>
                  <a:srgbClr val="FF0000"/>
                </a:solidFill>
              </a:rPr>
              <a:t>December</a:t>
            </a:r>
            <a:r>
              <a:rPr lang="it-IT" dirty="0" smtClean="0">
                <a:solidFill>
                  <a:srgbClr val="FF0000"/>
                </a:solidFill>
              </a:rPr>
              <a:t> 2014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Goals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considering these fullerenes C</a:t>
            </a:r>
            <a:r>
              <a:rPr lang="en-US" baseline="-25000" dirty="0"/>
              <a:t>60</a:t>
            </a:r>
            <a:r>
              <a:rPr lang="en-US" dirty="0"/>
              <a:t> molecules for the fabrication </a:t>
            </a:r>
            <a:r>
              <a:rPr lang="en-US"/>
              <a:t>of solid-state disks </a:t>
            </a:r>
            <a:r>
              <a:rPr lang="en-US" smtClean="0"/>
              <a:t>(SSD) </a:t>
            </a:r>
            <a:r>
              <a:rPr lang="en-US" dirty="0"/>
              <a:t>memories as the final goal, the preliminary experimental data obtained from the characterization of these molecules sound very promising. It will be our future goal the "treatment" of fullerenes C</a:t>
            </a:r>
            <a:r>
              <a:rPr lang="en-US" baseline="-25000" dirty="0"/>
              <a:t>60</a:t>
            </a:r>
            <a:r>
              <a:rPr lang="en-US" dirty="0"/>
              <a:t> molecules in order to make them "more tunable" during the deposition/compression process in order to avoid phenomena of clusters formation and reach the required smoothness for the fabrication of prototype SSD memories.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6345"/>
            <a:ext cx="8712968" cy="902375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Fig. 1. Chemical structure of the Fullerene-C60 molecule.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 smtClean="0"/>
              <a:t>.</a:t>
            </a:r>
            <a:endParaRPr lang="en-US" dirty="0"/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5085184" cy="508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6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Fig. 2. schematic of a hard disk.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3699"/>
            <a:ext cx="6624735" cy="494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424936" cy="1268760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/>
            </a:r>
            <a:br>
              <a:rPr lang="it-IT" dirty="0"/>
            </a:br>
            <a:r>
              <a:rPr lang="en-US" sz="2200" b="1" dirty="0"/>
              <a:t>Fig. </a:t>
            </a:r>
            <a:r>
              <a:rPr lang="en-US" sz="2200" b="1" dirty="0" smtClean="0"/>
              <a:t>3. </a:t>
            </a:r>
            <a:r>
              <a:rPr lang="en-US" sz="2200" b="1" dirty="0"/>
              <a:t>Illustration of the set up device obtained from a substrate of glass with gold contacts on both sides. The gold contacts were directly connected to the electrometer to collect V/I characteristics of Fullerenes C</a:t>
            </a:r>
            <a:r>
              <a:rPr lang="en-US" sz="2200" b="1" baseline="-25000" dirty="0"/>
              <a:t>60</a:t>
            </a:r>
            <a:r>
              <a:rPr lang="en-US" sz="2200" b="1" dirty="0"/>
              <a:t> </a:t>
            </a:r>
            <a:r>
              <a:rPr lang="en-US" sz="2200" b="1" dirty="0" err="1"/>
              <a:t>nanoassembled</a:t>
            </a:r>
            <a:r>
              <a:rPr lang="en-US" sz="2200" b="1" dirty="0"/>
              <a:t>.</a:t>
            </a:r>
            <a:r>
              <a:rPr lang="it-IT" sz="2200" b="1" dirty="0"/>
              <a:t/>
            </a:r>
            <a:br>
              <a:rPr lang="it-IT" sz="2200" b="1" dirty="0"/>
            </a:br>
            <a:endParaRPr lang="it-IT" sz="22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43" y="2852936"/>
            <a:ext cx="878332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5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76672"/>
            <a:ext cx="9324528" cy="1143000"/>
          </a:xfrm>
        </p:spPr>
        <p:txBody>
          <a:bodyPr>
            <a:noAutofit/>
          </a:bodyPr>
          <a:lstStyle/>
          <a:p>
            <a:r>
              <a:rPr lang="en-US" sz="2800" dirty="0"/>
              <a:t>Fig. </a:t>
            </a:r>
            <a:r>
              <a:rPr lang="en-US" sz="2800" dirty="0" smtClean="0"/>
              <a:t>4. </a:t>
            </a:r>
            <a:r>
              <a:rPr lang="en-US" sz="2800" dirty="0"/>
              <a:t>The π-A isotherm obtained by spreading a solution of fullerenes C</a:t>
            </a:r>
            <a:r>
              <a:rPr lang="en-US" sz="2800" baseline="-25000" dirty="0"/>
              <a:t>60</a:t>
            </a:r>
            <a:r>
              <a:rPr lang="en-US" sz="2800" dirty="0"/>
              <a:t> in toluene having a concentration of 1000 ppm at the air/water interface, barrier speed 0.50 mm/s.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12" y="1553221"/>
            <a:ext cx="8929708" cy="530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/>
              <a:t>Fig. </a:t>
            </a:r>
            <a:r>
              <a:rPr lang="en-US" sz="2000" dirty="0" smtClean="0"/>
              <a:t>5. </a:t>
            </a:r>
            <a:r>
              <a:rPr lang="en-US" sz="2000" dirty="0"/>
              <a:t>Calculation of the area per molecule for a solution of fullerenes C</a:t>
            </a:r>
            <a:r>
              <a:rPr lang="en-US" sz="2000" baseline="-25000" dirty="0"/>
              <a:t>60</a:t>
            </a:r>
            <a:r>
              <a:rPr lang="en-US" sz="2000" dirty="0"/>
              <a:t> in toluene having a concentration of 1000 ppm, obtained by considering the intercept on the abscissa of the best fitting of the compression curve.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6" y="1382113"/>
            <a:ext cx="8900197" cy="528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3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5467"/>
            <a:ext cx="9144000" cy="1143000"/>
          </a:xfrm>
        </p:spPr>
        <p:txBody>
          <a:bodyPr>
            <a:normAutofit/>
          </a:bodyPr>
          <a:lstStyle/>
          <a:p>
            <a:r>
              <a:rPr lang="en-US" sz="2000" dirty="0"/>
              <a:t>Fig. </a:t>
            </a:r>
            <a:r>
              <a:rPr lang="en-US" sz="2000" dirty="0" smtClean="0"/>
              <a:t>6. </a:t>
            </a:r>
            <a:r>
              <a:rPr lang="en-US" sz="2000" dirty="0"/>
              <a:t>Study of the morphology from electron microscope FESEM scanning at 5.00 KV. The picture shows the formation of fullerenes C60 molecules clusters having a size varying 5 to 8 nm. </a:t>
            </a:r>
            <a:endParaRPr lang="it-IT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25" y="1474344"/>
            <a:ext cx="7140427" cy="538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7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17638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Fig. 7</a:t>
            </a:r>
            <a:r>
              <a:rPr lang="en-US" sz="2700" dirty="0" smtClean="0"/>
              <a:t>. </a:t>
            </a:r>
            <a:r>
              <a:rPr lang="en-US" sz="2700" dirty="0"/>
              <a:t>Fullerenes C</a:t>
            </a:r>
            <a:r>
              <a:rPr lang="en-US" sz="2700" baseline="-25000" dirty="0"/>
              <a:t>60</a:t>
            </a:r>
            <a:r>
              <a:rPr lang="en-US" sz="2700" dirty="0"/>
              <a:t> thin films voltage/current (V/I) characteristics obtained for 1 monolayer (a) and 5 monolayers (b).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5154088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4077073"/>
            <a:ext cx="5164975" cy="25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52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dirty="0"/>
              <a:t>The study of V/I characteristics illustrated </a:t>
            </a:r>
            <a:r>
              <a:rPr lang="en-US" sz="2400" dirty="0" smtClean="0"/>
              <a:t>, </a:t>
            </a:r>
            <a:r>
              <a:rPr lang="en-US" sz="2400" dirty="0"/>
              <a:t>obtained from 1 and 5 monolayers, highlighted the non-conducting properties of Fullerenes C</a:t>
            </a:r>
            <a:r>
              <a:rPr lang="en-US" sz="2400" baseline="-25000" dirty="0"/>
              <a:t>60</a:t>
            </a:r>
            <a:r>
              <a:rPr lang="en-US" sz="2400" dirty="0"/>
              <a:t> molecules when assembled in thin films.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Taking into account the thickness of films and its geometry, we calculated the specific conductivity (calculation not shown) by using the following equations:</a:t>
            </a:r>
          </a:p>
          <a:p>
            <a:r>
              <a:rPr lang="en-US" dirty="0"/>
              <a:t>V = R I			Equation 1</a:t>
            </a:r>
          </a:p>
          <a:p>
            <a:r>
              <a:rPr lang="en-US" dirty="0"/>
              <a:t>R =  l s-1			Equation 2</a:t>
            </a:r>
          </a:p>
          <a:p>
            <a:r>
              <a:rPr lang="en-US" dirty="0"/>
              <a:t>where the potential V, the current I, and the resistance R are determined experimentally, l is the length of the deposited film and s is the related section</a:t>
            </a:r>
            <a:r>
              <a:rPr lang="en-US" dirty="0" smtClean="0"/>
              <a:t>.</a:t>
            </a:r>
            <a:r>
              <a:rPr lang="en-US" dirty="0"/>
              <a:t> We determined a specific conductivity of 2.0 x 10</a:t>
            </a:r>
            <a:r>
              <a:rPr lang="en-US" baseline="30000" dirty="0"/>
              <a:t>-3</a:t>
            </a:r>
            <a:r>
              <a:rPr lang="en-US" dirty="0"/>
              <a:t> s/cm for 1 monolayer and 1.8 x 10</a:t>
            </a:r>
            <a:r>
              <a:rPr lang="en-US" baseline="30000" dirty="0"/>
              <a:t>-3</a:t>
            </a:r>
            <a:r>
              <a:rPr lang="en-US" dirty="0"/>
              <a:t> s/cm for 5 monolayers, respectively.</a:t>
            </a:r>
            <a:endParaRPr lang="it-IT" dirty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55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313</Words>
  <Application>Microsoft Office PowerPoint</Application>
  <PresentationFormat>Presentazione su schermo (4:3)</PresentationFormat>
  <Paragraphs>22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FULLERENE BASED HARD DISKS AND PHOTOVOLTAIC CELLS Claudio Nicolini President Nanoworld Institute, Italy</vt:lpstr>
      <vt:lpstr>  Fig. 1. Chemical structure of the Fullerene-C60 molecule.</vt:lpstr>
      <vt:lpstr>Fig. 2. schematic of a hard disk. </vt:lpstr>
      <vt:lpstr> Fig. 3. Illustration of the set up device obtained from a substrate of glass with gold contacts on both sides. The gold contacts were directly connected to the electrometer to collect V/I characteristics of Fullerenes C60 nanoassembled. </vt:lpstr>
      <vt:lpstr>Fig. 4. The π-A isotherm obtained by spreading a solution of fullerenes C60 in toluene having a concentration of 1000 ppm at the air/water interface, barrier speed 0.50 mm/s.  </vt:lpstr>
      <vt:lpstr>Fig. 5. Calculation of the area per molecule for a solution of fullerenes C60 in toluene having a concentration of 1000 ppm, obtained by considering the intercept on the abscissa of the best fitting of the compression curve. </vt:lpstr>
      <vt:lpstr>Fig. 6. Study of the morphology from electron microscope FESEM scanning at 5.00 KV. The picture shows the formation of fullerenes C60 molecules clusters having a size varying 5 to 8 nm. </vt:lpstr>
      <vt:lpstr>Fig. 7. Fullerenes C60 thin films voltage/current (V/I) characteristics obtained for 1 monolayer (a) and 5 monolayers (b). </vt:lpstr>
      <vt:lpstr>The study of V/I characteristics illustrated , obtained from 1 and 5 monolayers, highlighted the non-conducting properties of Fullerenes C60 molecules when assembled in thin films. </vt:lpstr>
      <vt:lpstr>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Fig. 1. Chemical structure of the Fullerene-C60 molecule.</dc:title>
  <dc:creator>Evgeniya</dc:creator>
  <cp:lastModifiedBy>Evgeniya</cp:lastModifiedBy>
  <cp:revision>6</cp:revision>
  <dcterms:created xsi:type="dcterms:W3CDTF">2014-11-24T00:46:12Z</dcterms:created>
  <dcterms:modified xsi:type="dcterms:W3CDTF">2014-11-30T05:00:28Z</dcterms:modified>
</cp:coreProperties>
</file>