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Default Extension="wdp" ContentType="image/vnd.ms-photo"/>
  <Default Extension="gif" ContentType="image/gif"/>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493" r:id="rId2"/>
    <p:sldId id="494" r:id="rId3"/>
    <p:sldId id="338" r:id="rId4"/>
    <p:sldId id="491" r:id="rId5"/>
    <p:sldId id="492" r:id="rId6"/>
    <p:sldId id="480" r:id="rId7"/>
    <p:sldId id="481" r:id="rId8"/>
    <p:sldId id="482" r:id="rId9"/>
    <p:sldId id="483" r:id="rId10"/>
    <p:sldId id="484" r:id="rId11"/>
    <p:sldId id="485" r:id="rId12"/>
    <p:sldId id="486" r:id="rId13"/>
    <p:sldId id="487" r:id="rId14"/>
    <p:sldId id="404" r:id="rId15"/>
    <p:sldId id="443" r:id="rId16"/>
    <p:sldId id="451" r:id="rId17"/>
    <p:sldId id="428" r:id="rId18"/>
    <p:sldId id="488" r:id="rId19"/>
    <p:sldId id="429" r:id="rId20"/>
    <p:sldId id="434" r:id="rId21"/>
    <p:sldId id="367" r:id="rId22"/>
    <p:sldId id="389" r:id="rId23"/>
    <p:sldId id="479" r:id="rId24"/>
    <p:sldId id="423" r:id="rId25"/>
    <p:sldId id="463" r:id="rId26"/>
    <p:sldId id="464" r:id="rId27"/>
    <p:sldId id="466" r:id="rId28"/>
    <p:sldId id="467" r:id="rId29"/>
    <p:sldId id="468" r:id="rId30"/>
    <p:sldId id="469" r:id="rId31"/>
    <p:sldId id="406" r:id="rId32"/>
    <p:sldId id="478" r:id="rId33"/>
    <p:sldId id="470" r:id="rId34"/>
    <p:sldId id="408" r:id="rId35"/>
    <p:sldId id="416" r:id="rId36"/>
    <p:sldId id="417" r:id="rId37"/>
    <p:sldId id="420" r:id="rId38"/>
    <p:sldId id="477" r:id="rId39"/>
    <p:sldId id="438" r:id="rId40"/>
    <p:sldId id="496" r:id="rId41"/>
  </p:sldIdLst>
  <p:sldSz cx="9144000" cy="6858000" type="screen4x3"/>
  <p:notesSz cx="6797675" cy="9928225"/>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CC"/>
    <a:srgbClr val="339933"/>
    <a:srgbClr val="333399"/>
    <a:srgbClr val="FF0000"/>
    <a:srgbClr val="FF9900"/>
    <a:srgbClr val="CC0000"/>
    <a:srgbClr val="0000FF"/>
    <a:srgbClr val="FFCC00"/>
    <a:srgbClr val="CC3300"/>
    <a:srgbClr val="6490A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485" autoAdjust="0"/>
    <p:restoredTop sz="88536" autoAdjust="0"/>
  </p:normalViewPr>
  <p:slideViewPr>
    <p:cSldViewPr snapToGrid="0">
      <p:cViewPr varScale="1">
        <p:scale>
          <a:sx n="63" d="100"/>
          <a:sy n="63" d="100"/>
        </p:scale>
        <p:origin x="-183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900" y="-78"/>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emf"/><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3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307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307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3079"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7CFF377-E9B4-4802-9041-A28B1B882BB0}" type="slidenum">
              <a:rPr lang="de-DE"/>
              <a:pPr/>
              <a:t>‹#›</a:t>
            </a:fld>
            <a:endParaRPr lang="de-DE"/>
          </a:p>
        </p:txBody>
      </p:sp>
    </p:spTree>
    <p:extLst>
      <p:ext uri="{BB962C8B-B14F-4D97-AF65-F5344CB8AC3E}">
        <p14:creationId xmlns="" xmlns:p14="http://schemas.microsoft.com/office/powerpoint/2010/main" val="41301283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7CFF377-E9B4-4802-9041-A28B1B882BB0}" type="slidenum">
              <a:rPr lang="de-DE" smtClean="0"/>
              <a:pPr/>
              <a:t>10</a:t>
            </a:fld>
            <a:endParaRPr lang="de-DE"/>
          </a:p>
        </p:txBody>
      </p:sp>
    </p:spTree>
    <p:extLst>
      <p:ext uri="{BB962C8B-B14F-4D97-AF65-F5344CB8AC3E}">
        <p14:creationId xmlns="" xmlns:p14="http://schemas.microsoft.com/office/powerpoint/2010/main" val="130010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7CFF377-E9B4-4802-9041-A28B1B882BB0}" type="slidenum">
              <a:rPr lang="de-DE" smtClean="0"/>
              <a:pPr/>
              <a:t>13</a:t>
            </a:fld>
            <a:endParaRPr lang="de-DE"/>
          </a:p>
        </p:txBody>
      </p:sp>
    </p:spTree>
    <p:extLst>
      <p:ext uri="{BB962C8B-B14F-4D97-AF65-F5344CB8AC3E}">
        <p14:creationId xmlns="" xmlns:p14="http://schemas.microsoft.com/office/powerpoint/2010/main" val="370362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7CFF377-E9B4-4802-9041-A28B1B882BB0}" type="slidenum">
              <a:rPr lang="de-DE" smtClean="0"/>
              <a:pPr/>
              <a:t>18</a:t>
            </a:fld>
            <a:endParaRPr lang="de-DE"/>
          </a:p>
        </p:txBody>
      </p:sp>
    </p:spTree>
    <p:extLst>
      <p:ext uri="{BB962C8B-B14F-4D97-AF65-F5344CB8AC3E}">
        <p14:creationId xmlns="" xmlns:p14="http://schemas.microsoft.com/office/powerpoint/2010/main" val="268894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Textfeld 4"/>
          <p:cNvSpPr txBox="1"/>
          <p:nvPr userDrawn="1"/>
        </p:nvSpPr>
        <p:spPr>
          <a:xfrm>
            <a:off x="8291746" y="6436311"/>
            <a:ext cx="727969" cy="261610"/>
          </a:xfrm>
          <a:prstGeom prst="rect">
            <a:avLst/>
          </a:prstGeom>
          <a:noFill/>
        </p:spPr>
        <p:txBody>
          <a:bodyPr wrap="square" rtlCol="0">
            <a:spAutoFit/>
          </a:bodyPr>
          <a:lstStyle/>
          <a:p>
            <a:pPr algn="r"/>
            <a:fld id="{BFC8A33D-46AA-415E-ADBE-5742BE3A1329}" type="slidenum">
              <a:rPr lang="de-DE" sz="1100" smtClean="0">
                <a:solidFill>
                  <a:schemeClr val="bg1">
                    <a:lumMod val="75000"/>
                  </a:schemeClr>
                </a:solidFill>
                <a:latin typeface="Calibri" pitchFamily="34" charset="0"/>
              </a:rPr>
              <a:pPr algn="r"/>
              <a:t>‹#›</a:t>
            </a:fld>
            <a:endParaRPr lang="de-DE" sz="1100" dirty="0">
              <a:solidFill>
                <a:schemeClr val="bg1">
                  <a:lumMod val="75000"/>
                </a:schemeClr>
              </a:solidFill>
              <a:latin typeface="Calibri"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1A7846C-DCC2-4FD3-8278-9D41A9017A54}" type="datetimeFigureOut">
              <a:rPr lang="en-US" smtClean="0"/>
              <a:pPr/>
              <a:t>11/21/2014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1429177-2547-4304-B299-2D08C44582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iennummernplatzhalter 5"/>
          <p:cNvSpPr>
            <a:spLocks noGrp="1"/>
          </p:cNvSpPr>
          <p:nvPr>
            <p:ph type="sldNum" sz="quarter" idx="4"/>
          </p:nvPr>
        </p:nvSpPr>
        <p:spPr>
          <a:xfrm>
            <a:off x="6886168" y="6413093"/>
            <a:ext cx="2133600" cy="276225"/>
          </a:xfrm>
          <a:prstGeom prst="rect">
            <a:avLst/>
          </a:prstGeom>
        </p:spPr>
        <p:txBody>
          <a:bodyPr/>
          <a:lstStyle>
            <a:lvl1pPr algn="r">
              <a:defRPr sz="1400" b="1">
                <a:solidFill>
                  <a:schemeClr val="tx1"/>
                </a:solidFill>
                <a:latin typeface="+mj-lt"/>
              </a:defRPr>
            </a:lvl1pPr>
          </a:lstStyle>
          <a:p>
            <a:fld id="{2154B768-D221-442A-A77D-A0371BA896A6}" type="slidenum">
              <a:rPr lang="de-DE" smtClean="0"/>
              <a:pPr/>
              <a:t>‹#›</a:t>
            </a:fld>
            <a:endParaRPr lang="de-DE" dirty="0"/>
          </a:p>
        </p:txBody>
      </p:sp>
      <p:pic>
        <p:nvPicPr>
          <p:cNvPr id="8" name="Picture 11" descr="Folienmaster_oben"/>
          <p:cNvPicPr>
            <a:picLocks noChangeAspect="1" noChangeArrowheads="1"/>
          </p:cNvPicPr>
          <p:nvPr userDrawn="1"/>
        </p:nvPicPr>
        <p:blipFill>
          <a:blip r:embed="rId4" cstate="print"/>
          <a:srcRect r="19373"/>
          <a:stretch>
            <a:fillRect/>
          </a:stretch>
        </p:blipFill>
        <p:spPr bwMode="auto">
          <a:xfrm>
            <a:off x="304799" y="76200"/>
            <a:ext cx="6910648" cy="690563"/>
          </a:xfrm>
          <a:prstGeom prst="rect">
            <a:avLst/>
          </a:prstGeom>
          <a:noFill/>
          <a:ln w="9525">
            <a:noFill/>
            <a:miter lim="800000"/>
            <a:headEnd/>
            <a:tailEnd/>
          </a:ln>
        </p:spPr>
      </p:pic>
      <p:pic>
        <p:nvPicPr>
          <p:cNvPr id="1026" name="Picture 2" descr="http://borderlinesxvii.files.wordpress.com/2012/10/tcd-logo.gif"/>
          <p:cNvPicPr>
            <a:picLocks noChangeAspect="1" noChangeArrowheads="1"/>
          </p:cNvPicPr>
          <p:nvPr userDrawn="1"/>
        </p:nvPicPr>
        <p:blipFill rotWithShape="1">
          <a:blip r:embed="rId5">
            <a:extLst>
              <a:ext uri="{28A0092B-C50C-407E-A947-70E740481C1C}">
                <a14:useLocalDpi xmlns="" xmlns:a14="http://schemas.microsoft.com/office/drawing/2010/main" val="0"/>
              </a:ext>
            </a:extLst>
          </a:blip>
          <a:srcRect r="20496"/>
          <a:stretch/>
        </p:blipFill>
        <p:spPr bwMode="auto">
          <a:xfrm>
            <a:off x="7055138" y="193199"/>
            <a:ext cx="2022360" cy="456564"/>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oleObject" Target="../embeddings/oleObject9.bin"/><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3.emf"/><Relationship Id="rId7" Type="http://schemas.openxmlformats.org/officeDocument/2006/relationships/image" Target="../media/image54.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53.emf"/><Relationship Id="rId5" Type="http://schemas.openxmlformats.org/officeDocument/2006/relationships/oleObject" Target="../embeddings/oleObject21.bin"/><Relationship Id="rId10" Type="http://schemas.openxmlformats.org/officeDocument/2006/relationships/oleObject" Target="../embeddings/oleObject22.bin"/><Relationship Id="rId4" Type="http://schemas.openxmlformats.org/officeDocument/2006/relationships/oleObject" Target="../embeddings/oleObject20.bin"/><Relationship Id="rId9"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iff"/><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notesSlide" Target="../notesSlides/notesSlide3.xml"/><Relationship Id="rId7"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66.emf"/><Relationship Id="rId5" Type="http://schemas.openxmlformats.org/officeDocument/2006/relationships/oleObject" Target="../embeddings/oleObject26.bin"/><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1.bin"/></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png"/><Relationship Id="rId7"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microsoft.com/office/2007/relationships/hdphoto" Target="../media/hdphoto6.wdp"/><Relationship Id="rId5" Type="http://schemas.openxmlformats.org/officeDocument/2006/relationships/image" Target="../media/image74.png"/><Relationship Id="rId4" Type="http://schemas.microsoft.com/office/2007/relationships/hdphoto" Target="../media/hdphoto5.wdp"/><Relationship Id="rId9" Type="http://schemas.openxmlformats.org/officeDocument/2006/relationships/oleObject" Target="../embeddings/oleObject32.bin"/></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7.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oleObject" Target="../embeddings/oleObject40.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92.png"/><Relationship Id="rId4" Type="http://schemas.openxmlformats.org/officeDocument/2006/relationships/oleObject" Target="../embeddings/oleObject42.bin"/></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31.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emf"/><Relationship Id="rId7" Type="http://schemas.openxmlformats.org/officeDocument/2006/relationships/image" Target="../media/image103.emf"/><Relationship Id="rId2" Type="http://schemas.openxmlformats.org/officeDocument/2006/relationships/image" Target="../media/image98.emf"/><Relationship Id="rId1" Type="http://schemas.openxmlformats.org/officeDocument/2006/relationships/slideLayout" Target="../slideLayouts/slideLayout1.xml"/><Relationship Id="rId6" Type="http://schemas.openxmlformats.org/officeDocument/2006/relationships/image" Target="../media/image102.emf"/><Relationship Id="rId11" Type="http://schemas.openxmlformats.org/officeDocument/2006/relationships/image" Target="../media/image107.emf"/><Relationship Id="rId5" Type="http://schemas.openxmlformats.org/officeDocument/2006/relationships/image" Target="../media/image101.emf"/><Relationship Id="rId10" Type="http://schemas.openxmlformats.org/officeDocument/2006/relationships/image" Target="../media/image106.emf"/><Relationship Id="rId4" Type="http://schemas.openxmlformats.org/officeDocument/2006/relationships/image" Target="../media/image100.emf"/><Relationship Id="rId9" Type="http://schemas.openxmlformats.org/officeDocument/2006/relationships/image" Target="../media/image105.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4.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6.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8.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50.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2.bin"/></Relationships>
</file>

<file path=ppt/slides/_rels/slide37.xml.rels><?xml version="1.0" encoding="UTF-8" standalone="yes"?>
<Relationships xmlns="http://schemas.openxmlformats.org/package/2006/relationships"><Relationship Id="rId3" Type="http://schemas.openxmlformats.org/officeDocument/2006/relationships/image" Target="../media/image118.emf"/><Relationship Id="rId7" Type="http://schemas.openxmlformats.org/officeDocument/2006/relationships/image" Target="../media/image122.emf"/><Relationship Id="rId2" Type="http://schemas.openxmlformats.org/officeDocument/2006/relationships/image" Target="../media/image117.emf"/><Relationship Id="rId1" Type="http://schemas.openxmlformats.org/officeDocument/2006/relationships/slideLayout" Target="../slideLayouts/slideLayout1.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6.vml"/><Relationship Id="rId5" Type="http://schemas.openxmlformats.org/officeDocument/2006/relationships/oleObject" Target="../embeddings/oleObject55.bin"/><Relationship Id="rId4" Type="http://schemas.openxmlformats.org/officeDocument/2006/relationships/oleObject" Target="../embeddings/oleObject5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127.emf"/></Relationships>
</file>

<file path=ppt/slides/_rels/slide4.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oleObject" Target="../embeddings/oleObject3.bin"/><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hyperlink" Target="mailto:materialsscience.conference@omicsgroup.us" TargetMode="External"/><Relationship Id="rId2" Type="http://schemas.openxmlformats.org/officeDocument/2006/relationships/hyperlink" Target="http://materialsscience.conferenceseries.com/" TargetMode="External"/><Relationship Id="rId1" Type="http://schemas.openxmlformats.org/officeDocument/2006/relationships/slideLayout" Target="../slideLayouts/slideLayout2.xml"/><Relationship Id="rId4" Type="http://schemas.openxmlformats.org/officeDocument/2006/relationships/hyperlink" Target="mailto:materialsscience@omicsgroup.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1.png"/><Relationship Id="rId7" Type="http://schemas.openxmlformats.org/officeDocument/2006/relationships/image" Target="../media/image34.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3.png"/><Relationship Id="rId5" Type="http://schemas.openxmlformats.org/officeDocument/2006/relationships/image" Target="../media/image32.tiff"/><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Open Access publications and worldwide international science conferences and events. Established in the year 2007 with the sole aim of making the information on Sciences and technology ‘Open Access’, OMICS Group publishes 400 online open access scholarly journals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International conferences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2441694" cy="424732"/>
          </a:xfrm>
          <a:prstGeom prst="rect">
            <a:avLst/>
          </a:prstGeom>
          <a:noFill/>
        </p:spPr>
        <p:txBody>
          <a:bodyPr wrap="none" rtlCol="0">
            <a:spAutoFit/>
          </a:bodyPr>
          <a:lstStyle/>
          <a:p>
            <a:pPr>
              <a:lnSpc>
                <a:spcPct val="120000"/>
              </a:lnSpc>
            </a:pPr>
            <a:r>
              <a:rPr lang="de-DE" b="1" dirty="0" smtClean="0">
                <a:solidFill>
                  <a:schemeClr val="accent2"/>
                </a:solidFill>
              </a:rPr>
              <a:t>Peak position metric</a:t>
            </a:r>
            <a:endParaRPr lang="de-DE" b="1" dirty="0">
              <a:solidFill>
                <a:schemeClr val="accent2"/>
              </a:solidFill>
            </a:endParaRPr>
          </a:p>
        </p:txBody>
      </p:sp>
      <p:sp>
        <p:nvSpPr>
          <p:cNvPr id="18" name="Rechteck 17"/>
          <p:cNvSpPr/>
          <p:nvPr/>
        </p:nvSpPr>
        <p:spPr>
          <a:xfrm>
            <a:off x="748264" y="1782811"/>
            <a:ext cx="7978563" cy="394210"/>
          </a:xfrm>
          <a:prstGeom prst="rect">
            <a:avLst/>
          </a:prstGeom>
        </p:spPr>
        <p:txBody>
          <a:bodyPr wrap="square">
            <a:spAutoFit/>
          </a:bodyPr>
          <a:lstStyle/>
          <a:p>
            <a:pPr>
              <a:lnSpc>
                <a:spcPct val="120000"/>
              </a:lnSpc>
            </a:pPr>
            <a:r>
              <a:rPr lang="en-IE" b="1" dirty="0" smtClean="0">
                <a:latin typeface="+mj-lt"/>
              </a:rPr>
              <a:t>Zoom in in region of A-</a:t>
            </a:r>
            <a:r>
              <a:rPr lang="en-IE" b="1" dirty="0" err="1" smtClean="0">
                <a:latin typeface="+mj-lt"/>
              </a:rPr>
              <a:t>exciton</a:t>
            </a:r>
            <a:r>
              <a:rPr lang="en-IE" b="1" dirty="0" smtClean="0">
                <a:latin typeface="+mj-lt"/>
              </a:rPr>
              <a:t> position</a:t>
            </a: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2" name="Objekt 1"/>
          <p:cNvGraphicFramePr>
            <a:graphicFrameLocks noChangeAspect="1"/>
          </p:cNvGraphicFramePr>
          <p:nvPr>
            <p:extLst/>
          </p:nvPr>
        </p:nvGraphicFramePr>
        <p:xfrm>
          <a:off x="-149415" y="2572384"/>
          <a:ext cx="5305260" cy="3708000"/>
        </p:xfrm>
        <a:graphic>
          <a:graphicData uri="http://schemas.openxmlformats.org/presentationml/2006/ole">
            <p:oleObj spid="_x0000_s89128" name="Graph" r:id="rId4" imgW="4150080" imgH="2900160" progId="">
              <p:embed/>
            </p:oleObj>
          </a:graphicData>
        </a:graphic>
      </p:graphicFrame>
      <p:graphicFrame>
        <p:nvGraphicFramePr>
          <p:cNvPr id="3" name="Objekt 2"/>
          <p:cNvGraphicFramePr>
            <a:graphicFrameLocks noChangeAspect="1"/>
          </p:cNvGraphicFramePr>
          <p:nvPr>
            <p:extLst/>
          </p:nvPr>
        </p:nvGraphicFramePr>
        <p:xfrm>
          <a:off x="4177380" y="2590672"/>
          <a:ext cx="5305260" cy="3708000"/>
        </p:xfrm>
        <a:graphic>
          <a:graphicData uri="http://schemas.openxmlformats.org/presentationml/2006/ole">
            <p:oleObj spid="_x0000_s89129" name="Graph" r:id="rId5" imgW="4150080" imgH="2900160" progId="">
              <p:embed/>
            </p:oleObj>
          </a:graphicData>
        </a:graphic>
      </p:graphicFrame>
      <p:sp>
        <p:nvSpPr>
          <p:cNvPr id="9" name="Rechteck 8"/>
          <p:cNvSpPr/>
          <p:nvPr/>
        </p:nvSpPr>
        <p:spPr>
          <a:xfrm>
            <a:off x="751840" y="2278214"/>
            <a:ext cx="8392160" cy="424732"/>
          </a:xfrm>
          <a:prstGeom prst="rect">
            <a:avLst/>
          </a:prstGeom>
        </p:spPr>
        <p:txBody>
          <a:bodyPr wrap="square">
            <a:spAutoFit/>
          </a:bodyPr>
          <a:lstStyle/>
          <a:p>
            <a:pPr>
              <a:lnSpc>
                <a:spcPct val="120000"/>
              </a:lnSpc>
            </a:pPr>
            <a:r>
              <a:rPr lang="en-IE" b="1" dirty="0" smtClean="0">
                <a:latin typeface="+mj-lt"/>
              </a:rPr>
              <a:t>Experimentally observed in Lit.: A-</a:t>
            </a:r>
            <a:r>
              <a:rPr lang="en-IE" b="1" dirty="0" err="1" smtClean="0">
                <a:latin typeface="+mj-lt"/>
              </a:rPr>
              <a:t>exciton</a:t>
            </a:r>
            <a:r>
              <a:rPr lang="en-IE" b="1" dirty="0" smtClean="0">
                <a:latin typeface="+mj-lt"/>
              </a:rPr>
              <a:t> position depends on thickness</a:t>
            </a:r>
          </a:p>
        </p:txBody>
      </p:sp>
      <p:sp>
        <p:nvSpPr>
          <p:cNvPr id="10" name="Ellipse 9"/>
          <p:cNvSpPr/>
          <p:nvPr/>
        </p:nvSpPr>
        <p:spPr>
          <a:xfrm>
            <a:off x="550547" y="2394989"/>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12" name="Rechteck 11"/>
          <p:cNvSpPr/>
          <p:nvPr/>
        </p:nvSpPr>
        <p:spPr>
          <a:xfrm>
            <a:off x="417513" y="6398427"/>
            <a:ext cx="8071349" cy="230832"/>
          </a:xfrm>
          <a:prstGeom prst="rect">
            <a:avLst/>
          </a:prstGeom>
          <a:solidFill>
            <a:schemeClr val="bg1"/>
          </a:solidFill>
        </p:spPr>
        <p:txBody>
          <a:bodyPr wrap="square">
            <a:spAutoFit/>
          </a:bodyPr>
          <a:lstStyle/>
          <a:p>
            <a:r>
              <a:rPr lang="de-DE" sz="900" b="1" dirty="0"/>
              <a:t>G. Eda, H. Yamaguchi, D. </a:t>
            </a:r>
            <a:r>
              <a:rPr lang="de-DE" sz="900" b="1" dirty="0" err="1"/>
              <a:t>Voiry</a:t>
            </a:r>
            <a:r>
              <a:rPr lang="de-DE" sz="900" b="1" dirty="0"/>
              <a:t>, T. </a:t>
            </a:r>
            <a:r>
              <a:rPr lang="de-DE" sz="900" b="1" dirty="0" err="1"/>
              <a:t>Fujita</a:t>
            </a:r>
            <a:r>
              <a:rPr lang="de-DE" sz="900" b="1" dirty="0"/>
              <a:t>, M. Chen, M. </a:t>
            </a:r>
            <a:r>
              <a:rPr lang="de-DE" sz="900" b="1" dirty="0" err="1"/>
              <a:t>Chhowalla</a:t>
            </a:r>
            <a:r>
              <a:rPr lang="de-DE" sz="900" b="1" dirty="0"/>
              <a:t>, </a:t>
            </a:r>
            <a:r>
              <a:rPr lang="de-DE" sz="900" b="1" i="1" dirty="0"/>
              <a:t>Nano Letters </a:t>
            </a:r>
            <a:r>
              <a:rPr lang="de-DE" sz="900" b="1" dirty="0">
                <a:latin typeface="Arial Black" pitchFamily="34" charset="0"/>
              </a:rPr>
              <a:t>2011</a:t>
            </a:r>
            <a:r>
              <a:rPr lang="de-DE" sz="900" b="1" dirty="0"/>
              <a:t>, </a:t>
            </a:r>
            <a:r>
              <a:rPr lang="de-DE" sz="900" b="1" i="1" dirty="0"/>
              <a:t>11</a:t>
            </a:r>
            <a:r>
              <a:rPr lang="de-DE" sz="900" b="1" dirty="0"/>
              <a:t>, 5111-5116.</a:t>
            </a:r>
          </a:p>
        </p:txBody>
      </p:sp>
      <p:sp>
        <p:nvSpPr>
          <p:cNvPr id="13" name="Rechteck 12"/>
          <p:cNvSpPr/>
          <p:nvPr/>
        </p:nvSpPr>
        <p:spPr>
          <a:xfrm>
            <a:off x="419291" y="6610830"/>
            <a:ext cx="8071349" cy="230832"/>
          </a:xfrm>
          <a:prstGeom prst="rect">
            <a:avLst/>
          </a:prstGeom>
          <a:solidFill>
            <a:schemeClr val="bg1"/>
          </a:solidFill>
        </p:spPr>
        <p:txBody>
          <a:bodyPr wrap="square">
            <a:spAutoFit/>
          </a:bodyPr>
          <a:lstStyle/>
          <a:p>
            <a:r>
              <a:rPr lang="en-US" sz="900" b="1" dirty="0"/>
              <a:t>K. F. </a:t>
            </a:r>
            <a:r>
              <a:rPr lang="en-US" sz="900" b="1" dirty="0" err="1"/>
              <a:t>Mak</a:t>
            </a:r>
            <a:r>
              <a:rPr lang="en-US" sz="900" b="1" dirty="0"/>
              <a:t>, C. Lee, J. Hone, J. Shan, T. F. Heinz, </a:t>
            </a:r>
            <a:r>
              <a:rPr lang="en-US" sz="900" b="1" i="1" dirty="0"/>
              <a:t>Physical Review Letters </a:t>
            </a:r>
            <a:r>
              <a:rPr lang="en-US" sz="900" b="1" dirty="0">
                <a:latin typeface="Arial Black" pitchFamily="34" charset="0"/>
              </a:rPr>
              <a:t>2010</a:t>
            </a:r>
            <a:r>
              <a:rPr lang="en-US" sz="900" b="1" dirty="0"/>
              <a:t>, </a:t>
            </a:r>
            <a:r>
              <a:rPr lang="en-US" sz="900" b="1" i="1" dirty="0"/>
              <a:t>105</a:t>
            </a:r>
            <a:r>
              <a:rPr lang="en-US" sz="900" b="1" dirty="0"/>
              <a:t>, </a:t>
            </a:r>
            <a:r>
              <a:rPr lang="en-US" sz="900" b="1" dirty="0" smtClean="0"/>
              <a:t>136805.</a:t>
            </a:r>
            <a:endParaRPr lang="de-DE" sz="900" b="1" dirty="0"/>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Tree>
    <p:extLst>
      <p:ext uri="{BB962C8B-B14F-4D97-AF65-F5344CB8AC3E}">
        <p14:creationId xmlns="" xmlns:p14="http://schemas.microsoft.com/office/powerpoint/2010/main" val="14630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8" name="Rechteck 17"/>
          <p:cNvSpPr/>
          <p:nvPr/>
        </p:nvSpPr>
        <p:spPr>
          <a:xfrm>
            <a:off x="748264" y="1782811"/>
            <a:ext cx="7978563" cy="726609"/>
          </a:xfrm>
          <a:prstGeom prst="rect">
            <a:avLst/>
          </a:prstGeom>
        </p:spPr>
        <p:txBody>
          <a:bodyPr wrap="square">
            <a:spAutoFit/>
          </a:bodyPr>
          <a:lstStyle/>
          <a:p>
            <a:pPr>
              <a:lnSpc>
                <a:spcPct val="120000"/>
              </a:lnSpc>
            </a:pPr>
            <a:r>
              <a:rPr lang="en-IE" b="1" dirty="0" smtClean="0">
                <a:latin typeface="+mj-lt"/>
              </a:rPr>
              <a:t>AFM height statistics </a:t>
            </a:r>
            <a:r>
              <a:rPr lang="en-IE" b="1" dirty="0" smtClean="0">
                <a:latin typeface="+mj-lt"/>
                <a:sym typeface="Wingdings" panose="05000000000000000000" pitchFamily="2" charset="2"/>
              </a:rPr>
              <a:t> </a:t>
            </a:r>
            <a:r>
              <a:rPr lang="en-IE" b="1" dirty="0" smtClean="0">
                <a:latin typeface="+mj-lt"/>
              </a:rPr>
              <a:t>correlation of A-exciton position to thickness/ number of layers</a:t>
            </a: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2048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25728" y="2561797"/>
            <a:ext cx="2646077" cy="19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27131" y="4568067"/>
            <a:ext cx="2644674" cy="19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feld 10"/>
          <p:cNvSpPr txBox="1"/>
          <p:nvPr/>
        </p:nvSpPr>
        <p:spPr>
          <a:xfrm>
            <a:off x="417513" y="1202293"/>
            <a:ext cx="5442516" cy="424732"/>
          </a:xfrm>
          <a:prstGeom prst="rect">
            <a:avLst/>
          </a:prstGeom>
          <a:noFill/>
        </p:spPr>
        <p:txBody>
          <a:bodyPr wrap="none" rtlCol="0">
            <a:spAutoFit/>
          </a:bodyPr>
          <a:lstStyle/>
          <a:p>
            <a:pPr>
              <a:lnSpc>
                <a:spcPct val="120000"/>
              </a:lnSpc>
            </a:pPr>
            <a:r>
              <a:rPr lang="de-DE" b="1" dirty="0" smtClean="0">
                <a:solidFill>
                  <a:schemeClr val="accent2"/>
                </a:solidFill>
              </a:rPr>
              <a:t>Peak position metric – correlation to thickness?</a:t>
            </a:r>
            <a:endParaRPr lang="de-DE" b="1" dirty="0">
              <a:solidFill>
                <a:schemeClr val="accent2"/>
              </a:solidFill>
            </a:endParaRPr>
          </a:p>
        </p:txBody>
      </p:sp>
      <p:sp>
        <p:nvSpPr>
          <p:cNvPr id="11"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graphicFrame>
        <p:nvGraphicFramePr>
          <p:cNvPr id="12" name="Object 11"/>
          <p:cNvGraphicFramePr>
            <a:graphicFrameLocks noChangeAspect="1"/>
          </p:cNvGraphicFramePr>
          <p:nvPr>
            <p:extLst/>
          </p:nvPr>
        </p:nvGraphicFramePr>
        <p:xfrm>
          <a:off x="4104955" y="2373298"/>
          <a:ext cx="4424786" cy="4459874"/>
        </p:xfrm>
        <a:graphic>
          <a:graphicData uri="http://schemas.openxmlformats.org/presentationml/2006/ole">
            <p:oleObj spid="_x0000_s90133" name="Graph" r:id="rId5" imgW="2879640" imgH="2901600" progId="">
              <p:embed/>
            </p:oleObj>
          </a:graphicData>
        </a:graphic>
      </p:graphicFrame>
      <p:sp>
        <p:nvSpPr>
          <p:cNvPr id="13" name="Rechteck 11"/>
          <p:cNvSpPr/>
          <p:nvPr/>
        </p:nvSpPr>
        <p:spPr>
          <a:xfrm>
            <a:off x="69281" y="6585742"/>
            <a:ext cx="3940011" cy="261610"/>
          </a:xfrm>
          <a:prstGeom prst="rect">
            <a:avLst/>
          </a:prstGeom>
          <a:solidFill>
            <a:schemeClr val="bg1"/>
          </a:solidFill>
        </p:spPr>
        <p:txBody>
          <a:bodyPr wrap="square">
            <a:spAutoFit/>
          </a:bodyPr>
          <a:lstStyle/>
          <a:p>
            <a:r>
              <a:rPr lang="de-DE" sz="1100" b="1" i="1" dirty="0" smtClean="0"/>
              <a:t>Nat. Comm. </a:t>
            </a:r>
            <a:r>
              <a:rPr lang="de-DE" sz="1100" b="1" dirty="0" smtClean="0">
                <a:latin typeface="Arial Black" pitchFamily="34" charset="0"/>
              </a:rPr>
              <a:t>2014</a:t>
            </a:r>
            <a:r>
              <a:rPr lang="de-DE" sz="1100" b="1" dirty="0" smtClean="0"/>
              <a:t>, </a:t>
            </a:r>
            <a:r>
              <a:rPr lang="de-DE" sz="1100" b="1" dirty="0"/>
              <a:t>5, 4576.</a:t>
            </a:r>
          </a:p>
        </p:txBody>
      </p:sp>
    </p:spTree>
    <p:extLst>
      <p:ext uri="{BB962C8B-B14F-4D97-AF65-F5344CB8AC3E}">
        <p14:creationId xmlns="" xmlns:p14="http://schemas.microsoft.com/office/powerpoint/2010/main" val="22978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165500" y="2225740"/>
          <a:ext cx="4656894" cy="4680000"/>
        </p:xfrm>
        <a:graphic>
          <a:graphicData uri="http://schemas.openxmlformats.org/presentationml/2006/ole">
            <p:oleObj spid="_x0000_s91176" name="Graph" r:id="rId3" imgW="2879640" imgH="2894400" progId="">
              <p:embed/>
            </p:oleObj>
          </a:graphicData>
        </a:graphic>
      </p:graphicFrame>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2377574" cy="424732"/>
          </a:xfrm>
          <a:prstGeom prst="rect">
            <a:avLst/>
          </a:prstGeom>
          <a:noFill/>
        </p:spPr>
        <p:txBody>
          <a:bodyPr wrap="none" rtlCol="0">
            <a:spAutoFit/>
          </a:bodyPr>
          <a:lstStyle/>
          <a:p>
            <a:pPr>
              <a:lnSpc>
                <a:spcPct val="120000"/>
              </a:lnSpc>
            </a:pPr>
            <a:r>
              <a:rPr lang="de-DE" b="1" dirty="0" smtClean="0">
                <a:solidFill>
                  <a:schemeClr val="accent2"/>
                </a:solidFill>
              </a:rPr>
              <a:t>The final metric plot</a:t>
            </a:r>
            <a:endParaRPr lang="de-DE" b="1" dirty="0">
              <a:solidFill>
                <a:schemeClr val="accent2"/>
              </a:solidFill>
            </a:endParaRPr>
          </a:p>
        </p:txBody>
      </p:sp>
      <p:sp>
        <p:nvSpPr>
          <p:cNvPr id="18" name="Rechteck 17"/>
          <p:cNvSpPr/>
          <p:nvPr/>
        </p:nvSpPr>
        <p:spPr>
          <a:xfrm>
            <a:off x="748264" y="1782811"/>
            <a:ext cx="8395736" cy="394210"/>
          </a:xfrm>
          <a:prstGeom prst="rect">
            <a:avLst/>
          </a:prstGeom>
        </p:spPr>
        <p:txBody>
          <a:bodyPr wrap="square">
            <a:spAutoFit/>
          </a:bodyPr>
          <a:lstStyle/>
          <a:p>
            <a:pPr>
              <a:lnSpc>
                <a:spcPct val="120000"/>
              </a:lnSpc>
            </a:pPr>
            <a:r>
              <a:rPr lang="en-IE" b="1" dirty="0" smtClean="0">
                <a:latin typeface="+mj-lt"/>
              </a:rPr>
              <a:t>With calibration curves, </a:t>
            </a:r>
            <a:r>
              <a:rPr lang="en-IE" b="1" cap="all" dirty="0" smtClean="0">
                <a:latin typeface="+mj-lt"/>
              </a:rPr>
              <a:t>size and thickness </a:t>
            </a:r>
            <a:r>
              <a:rPr lang="en-IE" b="1" dirty="0" smtClean="0">
                <a:latin typeface="+mj-lt"/>
              </a:rPr>
              <a:t>can be quickly determined</a:t>
            </a: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nvGrpSpPr>
          <p:cNvPr id="23" name="Gruppieren 22"/>
          <p:cNvGrpSpPr/>
          <p:nvPr/>
        </p:nvGrpSpPr>
        <p:grpSpPr>
          <a:xfrm>
            <a:off x="1159433" y="2548021"/>
            <a:ext cx="446867" cy="3125211"/>
            <a:chOff x="4921614" y="2825496"/>
            <a:chExt cx="446867" cy="2788598"/>
          </a:xfrm>
        </p:grpSpPr>
        <p:sp>
          <p:nvSpPr>
            <p:cNvPr id="14" name="Pfeil nach unten 13"/>
            <p:cNvSpPr/>
            <p:nvPr/>
          </p:nvSpPr>
          <p:spPr>
            <a:xfrm rot="10800000">
              <a:off x="4921614" y="2825496"/>
              <a:ext cx="446867" cy="2788598"/>
            </a:xfrm>
            <a:prstGeom prst="downArrow">
              <a:avLst>
                <a:gd name="adj1" fmla="val 50000"/>
                <a:gd name="adj2" fmla="val 176952"/>
              </a:avLst>
            </a:prstGeom>
            <a:solidFill>
              <a:srgbClr val="333399"/>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16" name="Textfeld 15"/>
            <p:cNvSpPr txBox="1"/>
            <p:nvPr/>
          </p:nvSpPr>
          <p:spPr>
            <a:xfrm rot="16200000">
              <a:off x="4689465" y="4119552"/>
              <a:ext cx="867545" cy="338554"/>
            </a:xfrm>
            <a:prstGeom prst="rect">
              <a:avLst/>
            </a:prstGeom>
            <a:noFill/>
          </p:spPr>
          <p:txBody>
            <a:bodyPr wrap="none" rtlCol="0">
              <a:spAutoFit/>
            </a:bodyPr>
            <a:lstStyle/>
            <a:p>
              <a:r>
                <a:rPr lang="en-IE" sz="1600" b="1" dirty="0" smtClean="0">
                  <a:solidFill>
                    <a:schemeClr val="accent3"/>
                  </a:solidFill>
                </a:rPr>
                <a:t>Length</a:t>
              </a:r>
              <a:endParaRPr lang="de-DE" sz="1600" b="1" dirty="0">
                <a:solidFill>
                  <a:schemeClr val="accent3"/>
                </a:solidFill>
              </a:endParaRPr>
            </a:p>
          </p:txBody>
        </p:sp>
      </p:grpSp>
      <p:grpSp>
        <p:nvGrpSpPr>
          <p:cNvPr id="24" name="Gruppieren 23"/>
          <p:cNvGrpSpPr/>
          <p:nvPr/>
        </p:nvGrpSpPr>
        <p:grpSpPr>
          <a:xfrm>
            <a:off x="1270833" y="5409800"/>
            <a:ext cx="3126996" cy="446867"/>
            <a:chOff x="5432490" y="5458940"/>
            <a:chExt cx="3610926" cy="446867"/>
          </a:xfrm>
        </p:grpSpPr>
        <p:sp>
          <p:nvSpPr>
            <p:cNvPr id="17" name="Pfeil nach unten 16"/>
            <p:cNvSpPr/>
            <p:nvPr/>
          </p:nvSpPr>
          <p:spPr>
            <a:xfrm rot="16200000">
              <a:off x="7014519" y="3876911"/>
              <a:ext cx="446867" cy="3610926"/>
            </a:xfrm>
            <a:prstGeom prst="downArrow">
              <a:avLst>
                <a:gd name="adj1" fmla="val 50000"/>
                <a:gd name="adj2" fmla="val 176952"/>
              </a:avLst>
            </a:prstGeom>
            <a:solidFill>
              <a:srgbClr val="333399"/>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20" name="Textfeld 19"/>
            <p:cNvSpPr txBox="1"/>
            <p:nvPr/>
          </p:nvSpPr>
          <p:spPr>
            <a:xfrm>
              <a:off x="6407781" y="5518123"/>
              <a:ext cx="1596483" cy="338554"/>
            </a:xfrm>
            <a:prstGeom prst="rect">
              <a:avLst/>
            </a:prstGeom>
            <a:noFill/>
          </p:spPr>
          <p:txBody>
            <a:bodyPr wrap="square" rtlCol="0">
              <a:spAutoFit/>
            </a:bodyPr>
            <a:lstStyle/>
            <a:p>
              <a:r>
                <a:rPr lang="en-IE" sz="1600" b="1" dirty="0" smtClean="0">
                  <a:solidFill>
                    <a:schemeClr val="accent3"/>
                  </a:solidFill>
                </a:rPr>
                <a:t>Thickness</a:t>
              </a:r>
              <a:endParaRPr lang="de-DE" sz="1600" b="1" dirty="0">
                <a:solidFill>
                  <a:schemeClr val="accent3"/>
                </a:solidFill>
              </a:endParaRPr>
            </a:p>
          </p:txBody>
        </p:sp>
      </p:grpSp>
      <p:graphicFrame>
        <p:nvGraphicFramePr>
          <p:cNvPr id="6" name="Object 5"/>
          <p:cNvGraphicFramePr>
            <a:graphicFrameLocks noChangeAspect="1"/>
          </p:cNvGraphicFramePr>
          <p:nvPr>
            <p:extLst/>
          </p:nvPr>
        </p:nvGraphicFramePr>
        <p:xfrm>
          <a:off x="4549939" y="2167684"/>
          <a:ext cx="4656894" cy="4680000"/>
        </p:xfrm>
        <a:graphic>
          <a:graphicData uri="http://schemas.openxmlformats.org/presentationml/2006/ole">
            <p:oleObj spid="_x0000_s91177" name="Graph" r:id="rId4" imgW="2879640" imgH="2894400" progId="">
              <p:embed/>
            </p:oleObj>
          </a:graphicData>
        </a:graphic>
      </p:graphicFrame>
      <p:sp>
        <p:nvSpPr>
          <p:cNvPr id="21"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
        <p:nvSpPr>
          <p:cNvPr id="22" name="Rechteck 11"/>
          <p:cNvSpPr/>
          <p:nvPr/>
        </p:nvSpPr>
        <p:spPr>
          <a:xfrm>
            <a:off x="69281" y="6585742"/>
            <a:ext cx="3940011" cy="261610"/>
          </a:xfrm>
          <a:prstGeom prst="rect">
            <a:avLst/>
          </a:prstGeom>
          <a:solidFill>
            <a:schemeClr val="bg1"/>
          </a:solidFill>
        </p:spPr>
        <p:txBody>
          <a:bodyPr wrap="square">
            <a:spAutoFit/>
          </a:bodyPr>
          <a:lstStyle/>
          <a:p>
            <a:r>
              <a:rPr lang="de-DE" sz="1100" b="1" i="1" dirty="0" smtClean="0"/>
              <a:t>Nat. Comm. </a:t>
            </a:r>
            <a:r>
              <a:rPr lang="de-DE" sz="1100" b="1" dirty="0" smtClean="0">
                <a:latin typeface="Arial Black" pitchFamily="34" charset="0"/>
              </a:rPr>
              <a:t>2014</a:t>
            </a:r>
            <a:r>
              <a:rPr lang="de-DE" sz="1100" b="1" dirty="0" smtClean="0"/>
              <a:t>, </a:t>
            </a:r>
            <a:r>
              <a:rPr lang="de-DE" sz="1100" b="1" dirty="0"/>
              <a:t>5, 4576.</a:t>
            </a:r>
          </a:p>
        </p:txBody>
      </p:sp>
    </p:spTree>
    <p:extLst>
      <p:ext uri="{BB962C8B-B14F-4D97-AF65-F5344CB8AC3E}">
        <p14:creationId xmlns="" xmlns:p14="http://schemas.microsoft.com/office/powerpoint/2010/main" val="42023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p:cNvGraphicFramePr>
            <a:graphicFrameLocks noChangeAspect="1"/>
          </p:cNvGraphicFramePr>
          <p:nvPr>
            <p:extLst/>
          </p:nvPr>
        </p:nvGraphicFramePr>
        <p:xfrm>
          <a:off x="365171" y="3922800"/>
          <a:ext cx="4373595" cy="4370634"/>
        </p:xfrm>
        <a:graphic>
          <a:graphicData uri="http://schemas.openxmlformats.org/presentationml/2006/ole">
            <p:oleObj spid="_x0000_s92237" name="Graph" r:id="rId4" imgW="4023360" imgH="4023360" progId="">
              <p:embed/>
            </p:oleObj>
          </a:graphicData>
        </a:graphic>
      </p:graphicFrame>
      <p:sp>
        <p:nvSpPr>
          <p:cNvPr id="5" name="AutoShape 48"/>
          <p:cNvSpPr>
            <a:spLocks noChangeAspect="1" noChangeArrowheads="1"/>
          </p:cNvSpPr>
          <p:nvPr/>
        </p:nvSpPr>
        <p:spPr bwMode="auto">
          <a:xfrm>
            <a:off x="417513" y="489414"/>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9" name="Rectangle 124"/>
          <p:cNvSpPr>
            <a:spLocks noChangeArrowheads="1"/>
          </p:cNvSpPr>
          <p:nvPr/>
        </p:nvSpPr>
        <p:spPr bwMode="auto">
          <a:xfrm>
            <a:off x="806450" y="502114"/>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What for?</a:t>
            </a:r>
            <a:endParaRPr lang="de-DE" sz="2000" b="1" dirty="0">
              <a:solidFill>
                <a:schemeClr val="bg1"/>
              </a:solidFill>
              <a:latin typeface="+mj-lt"/>
            </a:endParaRPr>
          </a:p>
        </p:txBody>
      </p:sp>
      <p:graphicFrame>
        <p:nvGraphicFramePr>
          <p:cNvPr id="10" name="Object 9"/>
          <p:cNvGraphicFramePr>
            <a:graphicFrameLocks noChangeAspect="1"/>
          </p:cNvGraphicFramePr>
          <p:nvPr>
            <p:extLst/>
          </p:nvPr>
        </p:nvGraphicFramePr>
        <p:xfrm>
          <a:off x="1064202" y="1344744"/>
          <a:ext cx="3503448" cy="2520000"/>
        </p:xfrm>
        <a:graphic>
          <a:graphicData uri="http://schemas.openxmlformats.org/presentationml/2006/ole">
            <p:oleObj spid="_x0000_s92238" name="Graph" r:id="rId5" imgW="4031640" imgH="2899800" progId="">
              <p:embed/>
            </p:oleObj>
          </a:graphicData>
        </a:graphic>
      </p:graphicFrame>
      <p:graphicFrame>
        <p:nvGraphicFramePr>
          <p:cNvPr id="15" name="Object 14"/>
          <p:cNvGraphicFramePr>
            <a:graphicFrameLocks noChangeAspect="1"/>
          </p:cNvGraphicFramePr>
          <p:nvPr>
            <p:extLst>
              <p:ext uri="{D42A27DB-BD31-4B8C-83A1-F6EECF244321}">
                <p14:modId xmlns="" xmlns:p14="http://schemas.microsoft.com/office/powerpoint/2010/main" val="1974012564"/>
              </p:ext>
            </p:extLst>
          </p:nvPr>
        </p:nvGraphicFramePr>
        <p:xfrm>
          <a:off x="5325030" y="4402707"/>
          <a:ext cx="3024264" cy="2520000"/>
        </p:xfrm>
        <a:graphic>
          <a:graphicData uri="http://schemas.openxmlformats.org/presentationml/2006/ole">
            <p:oleObj spid="_x0000_s92239" name="Graph" r:id="rId6" imgW="2592000" imgH="2159640" progId="">
              <p:embed/>
            </p:oleObj>
          </a:graphicData>
        </a:graphic>
      </p:graphicFrame>
      <p:cxnSp>
        <p:nvCxnSpPr>
          <p:cNvPr id="8" name="Straight Connector 7"/>
          <p:cNvCxnSpPr/>
          <p:nvPr/>
        </p:nvCxnSpPr>
        <p:spPr>
          <a:xfrm>
            <a:off x="4537863" y="1114836"/>
            <a:ext cx="59573" cy="555940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49525" y="3938949"/>
            <a:ext cx="8303406" cy="13648"/>
          </a:xfrm>
          <a:prstGeom prst="line">
            <a:avLst/>
          </a:prstGeom>
          <a:ln/>
        </p:spPr>
        <p:style>
          <a:lnRef idx="2">
            <a:schemeClr val="accent2"/>
          </a:lnRef>
          <a:fillRef idx="0">
            <a:schemeClr val="accent2"/>
          </a:fillRef>
          <a:effectRef idx="1">
            <a:schemeClr val="accent2"/>
          </a:effectRef>
          <a:fontRef idx="minor">
            <a:schemeClr val="tx1"/>
          </a:fontRef>
        </p:style>
      </p:cxnSp>
      <p:sp>
        <p:nvSpPr>
          <p:cNvPr id="22" name="Rectangle 442"/>
          <p:cNvSpPr>
            <a:spLocks noChangeArrowheads="1"/>
          </p:cNvSpPr>
          <p:nvPr/>
        </p:nvSpPr>
        <p:spPr bwMode="auto">
          <a:xfrm>
            <a:off x="10591800" y="532956"/>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1" name="Rechteck 17"/>
          <p:cNvSpPr/>
          <p:nvPr/>
        </p:nvSpPr>
        <p:spPr>
          <a:xfrm>
            <a:off x="109909" y="1090936"/>
            <a:ext cx="3828480" cy="424732"/>
          </a:xfrm>
          <a:prstGeom prst="rect">
            <a:avLst/>
          </a:prstGeom>
        </p:spPr>
        <p:txBody>
          <a:bodyPr wrap="square">
            <a:spAutoFit/>
          </a:bodyPr>
          <a:lstStyle/>
          <a:p>
            <a:pPr>
              <a:lnSpc>
                <a:spcPct val="120000"/>
              </a:lnSpc>
            </a:pPr>
            <a:r>
              <a:rPr lang="en-IE" b="1" dirty="0" smtClean="0">
                <a:latin typeface="+mj-lt"/>
              </a:rPr>
              <a:t>Luminescence in dispersion</a:t>
            </a:r>
          </a:p>
        </p:txBody>
      </p:sp>
      <p:sp>
        <p:nvSpPr>
          <p:cNvPr id="32" name="Rechteck 17"/>
          <p:cNvSpPr/>
          <p:nvPr/>
        </p:nvSpPr>
        <p:spPr>
          <a:xfrm>
            <a:off x="4896854" y="4002531"/>
            <a:ext cx="4219847" cy="424732"/>
          </a:xfrm>
          <a:prstGeom prst="rect">
            <a:avLst/>
          </a:prstGeom>
        </p:spPr>
        <p:txBody>
          <a:bodyPr wrap="square">
            <a:spAutoFit/>
          </a:bodyPr>
          <a:lstStyle/>
          <a:p>
            <a:pPr>
              <a:lnSpc>
                <a:spcPct val="120000"/>
              </a:lnSpc>
            </a:pPr>
            <a:r>
              <a:rPr lang="en-IE" b="1" dirty="0" smtClean="0">
                <a:latin typeface="+mj-lt"/>
              </a:rPr>
              <a:t>Defined sizes </a:t>
            </a:r>
            <a:r>
              <a:rPr lang="en-IE" b="1" dirty="0" smtClean="0">
                <a:latin typeface="+mj-lt"/>
                <a:sym typeface="Wingdings" panose="05000000000000000000" pitchFamily="2" charset="2"/>
              </a:rPr>
              <a:t> Applications (HER)</a:t>
            </a:r>
            <a:endParaRPr lang="en-IE" b="1" dirty="0" smtClean="0">
              <a:latin typeface="+mj-lt"/>
            </a:endParaRPr>
          </a:p>
        </p:txBody>
      </p:sp>
      <p:sp>
        <p:nvSpPr>
          <p:cNvPr id="33" name="Rechteck 17"/>
          <p:cNvSpPr/>
          <p:nvPr/>
        </p:nvSpPr>
        <p:spPr>
          <a:xfrm>
            <a:off x="28990" y="4011702"/>
            <a:ext cx="3828480" cy="394210"/>
          </a:xfrm>
          <a:prstGeom prst="rect">
            <a:avLst/>
          </a:prstGeom>
        </p:spPr>
        <p:txBody>
          <a:bodyPr wrap="square">
            <a:spAutoFit/>
          </a:bodyPr>
          <a:lstStyle/>
          <a:p>
            <a:pPr>
              <a:lnSpc>
                <a:spcPct val="120000"/>
              </a:lnSpc>
            </a:pPr>
            <a:r>
              <a:rPr lang="en-IE" b="1" dirty="0" smtClean="0">
                <a:latin typeface="+mj-lt"/>
              </a:rPr>
              <a:t>Understand exfoliation</a:t>
            </a:r>
          </a:p>
        </p:txBody>
      </p:sp>
      <p:sp>
        <p:nvSpPr>
          <p:cNvPr id="30" name="Rechteck 17"/>
          <p:cNvSpPr/>
          <p:nvPr/>
        </p:nvSpPr>
        <p:spPr>
          <a:xfrm>
            <a:off x="4644846" y="1090936"/>
            <a:ext cx="3828480" cy="394210"/>
          </a:xfrm>
          <a:prstGeom prst="rect">
            <a:avLst/>
          </a:prstGeom>
        </p:spPr>
        <p:txBody>
          <a:bodyPr wrap="square">
            <a:spAutoFit/>
          </a:bodyPr>
          <a:lstStyle/>
          <a:p>
            <a:pPr>
              <a:lnSpc>
                <a:spcPct val="120000"/>
              </a:lnSpc>
            </a:pPr>
            <a:r>
              <a:rPr lang="en-IE" b="1" dirty="0" smtClean="0">
                <a:latin typeface="+mj-lt"/>
              </a:rPr>
              <a:t>New size selection techniques</a:t>
            </a:r>
          </a:p>
        </p:txBody>
      </p:sp>
      <p:graphicFrame>
        <p:nvGraphicFramePr>
          <p:cNvPr id="35" name="Object 34"/>
          <p:cNvGraphicFramePr>
            <a:graphicFrameLocks noChangeAspect="1"/>
          </p:cNvGraphicFramePr>
          <p:nvPr>
            <p:extLst>
              <p:ext uri="{D42A27DB-BD31-4B8C-83A1-F6EECF244321}">
                <p14:modId xmlns="" xmlns:p14="http://schemas.microsoft.com/office/powerpoint/2010/main" val="1411191213"/>
              </p:ext>
            </p:extLst>
          </p:nvPr>
        </p:nvGraphicFramePr>
        <p:xfrm>
          <a:off x="5292250" y="1393982"/>
          <a:ext cx="3024995" cy="2520000"/>
        </p:xfrm>
        <a:graphic>
          <a:graphicData uri="http://schemas.openxmlformats.org/presentationml/2006/ole">
            <p:oleObj spid="_x0000_s92240" name="Graph" r:id="rId7" imgW="2592000" imgH="2159640" progId="">
              <p:embed/>
            </p:oleObj>
          </a:graphicData>
        </a:graphic>
      </p:graphicFrame>
    </p:spTree>
    <p:extLst>
      <p:ext uri="{BB962C8B-B14F-4D97-AF65-F5344CB8AC3E}">
        <p14:creationId xmlns="" xmlns:p14="http://schemas.microsoft.com/office/powerpoint/2010/main" val="1849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 xmlns:p14="http://schemas.microsoft.com/office/powerpoint/2010/main" val="2913812432"/>
              </p:ext>
            </p:extLst>
          </p:nvPr>
        </p:nvGraphicFramePr>
        <p:xfrm>
          <a:off x="4606236" y="1376559"/>
          <a:ext cx="4120591" cy="2880000"/>
        </p:xfrm>
        <a:graphic>
          <a:graphicData uri="http://schemas.openxmlformats.org/presentationml/2006/ole">
            <p:oleObj spid="_x0000_s72851" r:id="rId3" imgW="4150080" imgH="2900160" progId="">
              <p:embed/>
            </p:oleObj>
          </a:graphicData>
        </a:graphic>
      </p:graphicFrame>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rPr>
              <a:t>Other TMDs</a:t>
            </a:r>
            <a:endParaRPr lang="de-DE" sz="2000" b="1" baseline="-25000" dirty="0">
              <a:solidFill>
                <a:schemeClr val="bg1"/>
              </a:solidFill>
            </a:endParaRPr>
          </a:p>
        </p:txBody>
      </p:sp>
      <p:sp>
        <p:nvSpPr>
          <p:cNvPr id="11" name="Textfeld 10"/>
          <p:cNvSpPr txBox="1"/>
          <p:nvPr/>
        </p:nvSpPr>
        <p:spPr>
          <a:xfrm>
            <a:off x="417513" y="1202293"/>
            <a:ext cx="6263253" cy="394210"/>
          </a:xfrm>
          <a:prstGeom prst="rect">
            <a:avLst/>
          </a:prstGeom>
          <a:noFill/>
        </p:spPr>
        <p:txBody>
          <a:bodyPr wrap="none" rtlCol="0">
            <a:spAutoFit/>
          </a:bodyPr>
          <a:lstStyle/>
          <a:p>
            <a:pPr>
              <a:lnSpc>
                <a:spcPct val="120000"/>
              </a:lnSpc>
            </a:pPr>
            <a:r>
              <a:rPr lang="de-DE" b="1" dirty="0" smtClean="0">
                <a:solidFill>
                  <a:schemeClr val="accent2"/>
                </a:solidFill>
              </a:rPr>
              <a:t>Band sedimentation and extinction with other materials</a:t>
            </a:r>
            <a:endParaRPr lang="de-DE" b="1" dirty="0">
              <a:solidFill>
                <a:schemeClr val="accent2"/>
              </a:solidFill>
            </a:endParaRPr>
          </a:p>
        </p:txBody>
      </p:sp>
      <p:graphicFrame>
        <p:nvGraphicFramePr>
          <p:cNvPr id="6" name="Objekt 5"/>
          <p:cNvGraphicFramePr>
            <a:graphicFrameLocks noChangeAspect="1"/>
          </p:cNvGraphicFramePr>
          <p:nvPr>
            <p:extLst>
              <p:ext uri="{D42A27DB-BD31-4B8C-83A1-F6EECF244321}">
                <p14:modId xmlns="" xmlns:p14="http://schemas.microsoft.com/office/powerpoint/2010/main" val="3736057828"/>
              </p:ext>
            </p:extLst>
          </p:nvPr>
        </p:nvGraphicFramePr>
        <p:xfrm>
          <a:off x="772365" y="3978000"/>
          <a:ext cx="4120591" cy="2880000"/>
        </p:xfrm>
        <a:graphic>
          <a:graphicData uri="http://schemas.openxmlformats.org/presentationml/2006/ole">
            <p:oleObj spid="_x0000_s72852" r:id="rId4" imgW="4150080" imgH="2900160" progId="">
              <p:embed/>
            </p:oleObj>
          </a:graphicData>
        </a:graphic>
      </p:graphicFrame>
      <p:graphicFrame>
        <p:nvGraphicFramePr>
          <p:cNvPr id="7" name="Objekt 6"/>
          <p:cNvGraphicFramePr>
            <a:graphicFrameLocks noChangeAspect="1"/>
          </p:cNvGraphicFramePr>
          <p:nvPr>
            <p:extLst>
              <p:ext uri="{D42A27DB-BD31-4B8C-83A1-F6EECF244321}">
                <p14:modId xmlns="" xmlns:p14="http://schemas.microsoft.com/office/powerpoint/2010/main" val="1410541211"/>
              </p:ext>
            </p:extLst>
          </p:nvPr>
        </p:nvGraphicFramePr>
        <p:xfrm>
          <a:off x="4661345" y="4012247"/>
          <a:ext cx="4120591" cy="2880000"/>
        </p:xfrm>
        <a:graphic>
          <a:graphicData uri="http://schemas.openxmlformats.org/presentationml/2006/ole">
            <p:oleObj spid="_x0000_s72853" r:id="rId5" imgW="4150080" imgH="2900160" progId="">
              <p:embed/>
            </p:oleObj>
          </a:graphicData>
        </a:graphic>
      </p:graphicFrame>
      <p:graphicFrame>
        <p:nvGraphicFramePr>
          <p:cNvPr id="2" name="Objekt 1"/>
          <p:cNvGraphicFramePr>
            <a:graphicFrameLocks noChangeAspect="1"/>
          </p:cNvGraphicFramePr>
          <p:nvPr>
            <p:extLst>
              <p:ext uri="{D42A27DB-BD31-4B8C-83A1-F6EECF244321}">
                <p14:modId xmlns="" xmlns:p14="http://schemas.microsoft.com/office/powerpoint/2010/main" val="1250051738"/>
              </p:ext>
            </p:extLst>
          </p:nvPr>
        </p:nvGraphicFramePr>
        <p:xfrm>
          <a:off x="806450" y="1410273"/>
          <a:ext cx="4120275" cy="2880000"/>
        </p:xfrm>
        <a:graphic>
          <a:graphicData uri="http://schemas.openxmlformats.org/presentationml/2006/ole">
            <p:oleObj spid="_x0000_s72854" r:id="rId6" imgW="4152900" imgH="2895600" progId="">
              <p:embed/>
            </p:oleObj>
          </a:graphicData>
        </a:graphic>
      </p:graphicFrame>
      <p:sp>
        <p:nvSpPr>
          <p:cNvPr id="3" name="Textfeld 2"/>
          <p:cNvSpPr txBox="1"/>
          <p:nvPr/>
        </p:nvSpPr>
        <p:spPr>
          <a:xfrm>
            <a:off x="1543050" y="1743075"/>
            <a:ext cx="75693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b="1" dirty="0" smtClean="0"/>
              <a:t>MoS</a:t>
            </a:r>
            <a:r>
              <a:rPr lang="en-IE" b="1" baseline="-25000" dirty="0" smtClean="0"/>
              <a:t>2</a:t>
            </a:r>
            <a:endParaRPr lang="de-DE" b="1" baseline="-25000" dirty="0"/>
          </a:p>
        </p:txBody>
      </p:sp>
      <p:sp>
        <p:nvSpPr>
          <p:cNvPr id="16" name="Textfeld 15"/>
          <p:cNvSpPr txBox="1"/>
          <p:nvPr/>
        </p:nvSpPr>
        <p:spPr>
          <a:xfrm>
            <a:off x="5353050" y="1714500"/>
            <a:ext cx="88517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b="1" dirty="0" smtClean="0"/>
              <a:t>MoSe</a:t>
            </a:r>
            <a:r>
              <a:rPr lang="en-IE" b="1" baseline="-25000" dirty="0" smtClean="0"/>
              <a:t>2</a:t>
            </a:r>
            <a:endParaRPr lang="de-DE" b="1" baseline="-25000" dirty="0"/>
          </a:p>
        </p:txBody>
      </p:sp>
      <p:sp>
        <p:nvSpPr>
          <p:cNvPr id="17" name="Textfeld 16"/>
          <p:cNvSpPr txBox="1"/>
          <p:nvPr/>
        </p:nvSpPr>
        <p:spPr>
          <a:xfrm>
            <a:off x="5395589" y="4352925"/>
            <a:ext cx="76976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b="1" dirty="0" smtClean="0"/>
              <a:t>WSe</a:t>
            </a:r>
            <a:r>
              <a:rPr lang="en-IE" b="1" baseline="-25000" dirty="0" smtClean="0"/>
              <a:t>2</a:t>
            </a:r>
            <a:endParaRPr lang="de-DE" b="1" baseline="-25000" dirty="0"/>
          </a:p>
        </p:txBody>
      </p:sp>
      <p:sp>
        <p:nvSpPr>
          <p:cNvPr id="20" name="Textfeld 19"/>
          <p:cNvSpPr txBox="1"/>
          <p:nvPr/>
        </p:nvSpPr>
        <p:spPr>
          <a:xfrm>
            <a:off x="1504950" y="4320659"/>
            <a:ext cx="64152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E" b="1" dirty="0" smtClean="0"/>
              <a:t>WS</a:t>
            </a:r>
            <a:r>
              <a:rPr lang="en-IE" b="1" baseline="-25000" dirty="0" smtClean="0"/>
              <a:t>2</a:t>
            </a:r>
            <a:endParaRPr lang="de-DE" b="1" baseline="-25000" dirty="0"/>
          </a:p>
        </p:txBody>
      </p:sp>
      <p:sp>
        <p:nvSpPr>
          <p:cNvPr id="13" name="Text Box 17"/>
          <p:cNvSpPr txBox="1">
            <a:spLocks noChangeArrowheads="1"/>
          </p:cNvSpPr>
          <p:nvPr/>
        </p:nvSpPr>
        <p:spPr bwMode="auto">
          <a:xfrm rot="1391426">
            <a:off x="1900177" y="3394368"/>
            <a:ext cx="5038559" cy="738664"/>
          </a:xfrm>
          <a:prstGeom prst="rect">
            <a:avLst/>
          </a:prstGeom>
          <a:solidFill>
            <a:srgbClr val="FFFFFF">
              <a:alpha val="80000"/>
            </a:srgbClr>
          </a:solidFill>
          <a:ln w="9525">
            <a:noFill/>
            <a:miter lim="800000"/>
            <a:headEnd/>
            <a:tailEnd/>
          </a:ln>
          <a:effectLst/>
        </p:spPr>
        <p:txBody>
          <a:bodyPr wrap="none">
            <a:spAutoFit/>
          </a:bodyPr>
          <a:lstStyle/>
          <a:p>
            <a:pPr fontAlgn="base">
              <a:lnSpc>
                <a:spcPct val="150000"/>
              </a:lnSpc>
              <a:spcBef>
                <a:spcPct val="0"/>
              </a:spcBef>
              <a:spcAft>
                <a:spcPct val="0"/>
              </a:spcAft>
              <a:defRPr/>
            </a:pP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What about other materials?</a:t>
            </a:r>
            <a:endPar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24074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GaS</a:t>
            </a:r>
            <a:endParaRPr lang="de-DE" sz="2000" b="1" baseline="-25000" dirty="0">
              <a:solidFill>
                <a:schemeClr val="bg1"/>
              </a:solidFill>
            </a:endParaRPr>
          </a:p>
        </p:txBody>
      </p:sp>
      <p:sp>
        <p:nvSpPr>
          <p:cNvPr id="11" name="Textfeld 10"/>
          <p:cNvSpPr txBox="1"/>
          <p:nvPr/>
        </p:nvSpPr>
        <p:spPr>
          <a:xfrm>
            <a:off x="417513" y="1202293"/>
            <a:ext cx="2916183" cy="394210"/>
          </a:xfrm>
          <a:prstGeom prst="rect">
            <a:avLst/>
          </a:prstGeom>
          <a:noFill/>
        </p:spPr>
        <p:txBody>
          <a:bodyPr wrap="none" rtlCol="0">
            <a:spAutoFit/>
          </a:bodyPr>
          <a:lstStyle/>
          <a:p>
            <a:pPr>
              <a:lnSpc>
                <a:spcPct val="120000"/>
              </a:lnSpc>
            </a:pPr>
            <a:r>
              <a:rPr lang="de-DE" b="1" dirty="0" smtClean="0">
                <a:solidFill>
                  <a:schemeClr val="accent2"/>
                </a:solidFill>
              </a:rPr>
              <a:t>Liquid-exfoliation of GaS</a:t>
            </a:r>
            <a:endParaRPr lang="de-DE" b="1" dirty="0">
              <a:solidFill>
                <a:schemeClr val="accent2"/>
              </a:solidFill>
            </a:endParaRPr>
          </a:p>
        </p:txBody>
      </p:sp>
      <p:pic>
        <p:nvPicPr>
          <p:cNvPr id="22" name="Picture 21"/>
          <p:cNvPicPr>
            <a:picLocks noChangeAspect="1"/>
          </p:cNvPicPr>
          <p:nvPr/>
        </p:nvPicPr>
        <p:blipFill rotWithShape="1">
          <a:blip r:embed="rId3">
            <a:clrChange>
              <a:clrFrom>
                <a:srgbClr val="FFFFFF"/>
              </a:clrFrom>
              <a:clrTo>
                <a:srgbClr val="FFFFFF">
                  <a:alpha val="0"/>
                </a:srgbClr>
              </a:clrTo>
            </a:clrChange>
          </a:blip>
          <a:srcRect l="37640" b="56665"/>
          <a:stretch/>
        </p:blipFill>
        <p:spPr>
          <a:xfrm>
            <a:off x="6945730" y="843015"/>
            <a:ext cx="2167606" cy="755670"/>
          </a:xfrm>
          <a:prstGeom prst="rect">
            <a:avLst/>
          </a:prstGeom>
        </p:spPr>
      </p:pic>
      <p:graphicFrame>
        <p:nvGraphicFramePr>
          <p:cNvPr id="19" name="Object 18"/>
          <p:cNvGraphicFramePr>
            <a:graphicFrameLocks noChangeAspect="1"/>
          </p:cNvGraphicFramePr>
          <p:nvPr>
            <p:extLst>
              <p:ext uri="{D42A27DB-BD31-4B8C-83A1-F6EECF244321}">
                <p14:modId xmlns="" xmlns:p14="http://schemas.microsoft.com/office/powerpoint/2010/main" val="1657321932"/>
              </p:ext>
            </p:extLst>
          </p:nvPr>
        </p:nvGraphicFramePr>
        <p:xfrm>
          <a:off x="3027466" y="3296911"/>
          <a:ext cx="3401909" cy="3240000"/>
        </p:xfrm>
        <a:graphic>
          <a:graphicData uri="http://schemas.openxmlformats.org/presentationml/2006/ole">
            <p:oleObj spid="_x0000_s62675" name="Graph" r:id="rId4" imgW="3024000" imgH="2879640" progId="">
              <p:embed/>
            </p:oleObj>
          </a:graphicData>
        </a:graphic>
      </p:graphicFrame>
      <p:graphicFrame>
        <p:nvGraphicFramePr>
          <p:cNvPr id="20" name="Object 19"/>
          <p:cNvGraphicFramePr>
            <a:graphicFrameLocks noChangeAspect="1"/>
          </p:cNvGraphicFramePr>
          <p:nvPr>
            <p:extLst>
              <p:ext uri="{D42A27DB-BD31-4B8C-83A1-F6EECF244321}">
                <p14:modId xmlns="" xmlns:p14="http://schemas.microsoft.com/office/powerpoint/2010/main" val="2436321283"/>
              </p:ext>
            </p:extLst>
          </p:nvPr>
        </p:nvGraphicFramePr>
        <p:xfrm>
          <a:off x="5900973" y="3296911"/>
          <a:ext cx="3402536" cy="3240000"/>
        </p:xfrm>
        <a:graphic>
          <a:graphicData uri="http://schemas.openxmlformats.org/presentationml/2006/ole">
            <p:oleObj spid="_x0000_s62676" name="Graph" r:id="rId5" imgW="3024000" imgH="2879640" progId="">
              <p:embed/>
            </p:oleObj>
          </a:graphicData>
        </a:graphic>
      </p:graphicFrame>
      <p:pic>
        <p:nvPicPr>
          <p:cNvPr id="30" name="Picture 29"/>
          <p:cNvPicPr>
            <a:picLocks noChangeAspect="1"/>
          </p:cNvPicPr>
          <p:nvPr/>
        </p:nvPicPr>
        <p:blipFill>
          <a:blip r:embed="rId6"/>
          <a:stretch>
            <a:fillRect/>
          </a:stretch>
        </p:blipFill>
        <p:spPr>
          <a:xfrm>
            <a:off x="588083" y="2003621"/>
            <a:ext cx="2063122" cy="1332000"/>
          </a:xfrm>
          <a:prstGeom prst="rect">
            <a:avLst/>
          </a:prstGeom>
        </p:spPr>
      </p:pic>
      <p:pic>
        <p:nvPicPr>
          <p:cNvPr id="32" name="Picture 31"/>
          <p:cNvPicPr>
            <a:picLocks noChangeAspect="1"/>
          </p:cNvPicPr>
          <p:nvPr/>
        </p:nvPicPr>
        <p:blipFill>
          <a:blip r:embed="rId7"/>
          <a:stretch>
            <a:fillRect/>
          </a:stretch>
        </p:blipFill>
        <p:spPr>
          <a:xfrm>
            <a:off x="7029880" y="1985291"/>
            <a:ext cx="1999306" cy="1332000"/>
          </a:xfrm>
          <a:prstGeom prst="rect">
            <a:avLst/>
          </a:prstGeom>
        </p:spPr>
      </p:pic>
      <p:pic>
        <p:nvPicPr>
          <p:cNvPr id="33" name="Picture 32"/>
          <p:cNvPicPr>
            <a:picLocks noChangeAspect="1"/>
          </p:cNvPicPr>
          <p:nvPr/>
        </p:nvPicPr>
        <p:blipFill rotWithShape="1">
          <a:blip r:embed="rId8"/>
          <a:srcRect l="3134" r="16808"/>
          <a:stretch/>
        </p:blipFill>
        <p:spPr>
          <a:xfrm>
            <a:off x="2678500" y="2003621"/>
            <a:ext cx="2047165" cy="1295354"/>
          </a:xfrm>
          <a:prstGeom prst="rect">
            <a:avLst/>
          </a:prstGeom>
        </p:spPr>
      </p:pic>
      <p:pic>
        <p:nvPicPr>
          <p:cNvPr id="34" name="Picture 33"/>
          <p:cNvPicPr>
            <a:picLocks noChangeAspect="1"/>
          </p:cNvPicPr>
          <p:nvPr/>
        </p:nvPicPr>
        <p:blipFill rotWithShape="1">
          <a:blip r:embed="rId9"/>
          <a:srcRect t="23412" b="8624"/>
          <a:stretch/>
        </p:blipFill>
        <p:spPr>
          <a:xfrm>
            <a:off x="4895402" y="1994057"/>
            <a:ext cx="1969714" cy="1332000"/>
          </a:xfrm>
          <a:prstGeom prst="rect">
            <a:avLst/>
          </a:prstGeom>
        </p:spPr>
      </p:pic>
      <p:graphicFrame>
        <p:nvGraphicFramePr>
          <p:cNvPr id="13" name="Object 12"/>
          <p:cNvGraphicFramePr>
            <a:graphicFrameLocks noChangeAspect="1"/>
          </p:cNvGraphicFramePr>
          <p:nvPr>
            <p:extLst>
              <p:ext uri="{D42A27DB-BD31-4B8C-83A1-F6EECF244321}">
                <p14:modId xmlns="" xmlns:p14="http://schemas.microsoft.com/office/powerpoint/2010/main" val="2783792257"/>
              </p:ext>
            </p:extLst>
          </p:nvPr>
        </p:nvGraphicFramePr>
        <p:xfrm>
          <a:off x="153332" y="3296911"/>
          <a:ext cx="3402000" cy="3240000"/>
        </p:xfrm>
        <a:graphic>
          <a:graphicData uri="http://schemas.openxmlformats.org/presentationml/2006/ole">
            <p:oleObj spid="_x0000_s62677" name="Graph" r:id="rId10" imgW="3024000" imgH="2879640" progId="">
              <p:embed/>
            </p:oleObj>
          </a:graphicData>
        </a:graphic>
      </p:graphicFrame>
    </p:spTree>
    <p:extLst>
      <p:ext uri="{BB962C8B-B14F-4D97-AF65-F5344CB8AC3E}">
        <p14:creationId xmlns="" xmlns:p14="http://schemas.microsoft.com/office/powerpoint/2010/main" val="153205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GaS</a:t>
            </a:r>
            <a:endParaRPr lang="de-DE" sz="2000" b="1" baseline="-25000" dirty="0">
              <a:solidFill>
                <a:schemeClr val="bg1"/>
              </a:solidFill>
            </a:endParaRPr>
          </a:p>
        </p:txBody>
      </p:sp>
      <p:sp>
        <p:nvSpPr>
          <p:cNvPr id="11" name="Textfeld 10"/>
          <p:cNvSpPr txBox="1"/>
          <p:nvPr/>
        </p:nvSpPr>
        <p:spPr>
          <a:xfrm>
            <a:off x="417513" y="1202293"/>
            <a:ext cx="5694829" cy="424732"/>
          </a:xfrm>
          <a:prstGeom prst="rect">
            <a:avLst/>
          </a:prstGeom>
          <a:noFill/>
        </p:spPr>
        <p:txBody>
          <a:bodyPr wrap="none" rtlCol="0">
            <a:spAutoFit/>
          </a:bodyPr>
          <a:lstStyle/>
          <a:p>
            <a:pPr>
              <a:lnSpc>
                <a:spcPct val="120000"/>
              </a:lnSpc>
            </a:pPr>
            <a:r>
              <a:rPr lang="de-DE" b="1" dirty="0" smtClean="0">
                <a:solidFill>
                  <a:schemeClr val="accent2"/>
                </a:solidFill>
              </a:rPr>
              <a:t>Absorbance/extinction/scattering L metric for GaS</a:t>
            </a:r>
            <a:endParaRPr lang="de-DE" b="1" dirty="0">
              <a:solidFill>
                <a:schemeClr val="accent2"/>
              </a:solidFill>
            </a:endParaRPr>
          </a:p>
        </p:txBody>
      </p:sp>
      <p:sp>
        <p:nvSpPr>
          <p:cNvPr id="6" name="Rechteck 17"/>
          <p:cNvSpPr/>
          <p:nvPr/>
        </p:nvSpPr>
        <p:spPr>
          <a:xfrm>
            <a:off x="666376" y="1791683"/>
            <a:ext cx="7978563" cy="424732"/>
          </a:xfrm>
          <a:prstGeom prst="rect">
            <a:avLst/>
          </a:prstGeom>
        </p:spPr>
        <p:txBody>
          <a:bodyPr wrap="square">
            <a:spAutoFit/>
          </a:bodyPr>
          <a:lstStyle/>
          <a:p>
            <a:pPr>
              <a:lnSpc>
                <a:spcPct val="120000"/>
              </a:lnSpc>
            </a:pPr>
            <a:r>
              <a:rPr lang="de-DE" b="1" dirty="0" smtClean="0">
                <a:latin typeface="+mj-lt"/>
                <a:sym typeface="Wingdings" pitchFamily="2" charset="2"/>
              </a:rPr>
              <a:t>Size selection  extinction spectra change as a function of size</a:t>
            </a:r>
            <a:endParaRPr lang="de-DE" b="1" dirty="0">
              <a:sym typeface="Wingdings" pitchFamily="2" charset="2"/>
            </a:endParaRPr>
          </a:p>
        </p:txBody>
      </p:sp>
      <p:sp>
        <p:nvSpPr>
          <p:cNvPr id="7" name="Ellipse 18"/>
          <p:cNvSpPr/>
          <p:nvPr/>
        </p:nvSpPr>
        <p:spPr>
          <a:xfrm>
            <a:off x="465083" y="1919592"/>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2" name="Object 1"/>
          <p:cNvGraphicFramePr>
            <a:graphicFrameLocks noChangeAspect="1"/>
          </p:cNvGraphicFramePr>
          <p:nvPr>
            <p:extLst>
              <p:ext uri="{D42A27DB-BD31-4B8C-83A1-F6EECF244321}">
                <p14:modId xmlns="" xmlns:p14="http://schemas.microsoft.com/office/powerpoint/2010/main" val="3086433815"/>
              </p:ext>
            </p:extLst>
          </p:nvPr>
        </p:nvGraphicFramePr>
        <p:xfrm>
          <a:off x="96593" y="2603380"/>
          <a:ext cx="3367088" cy="3959225"/>
        </p:xfrm>
        <a:graphic>
          <a:graphicData uri="http://schemas.openxmlformats.org/presentationml/2006/ole">
            <p:oleObj spid="_x0000_s63706" name="Graph" r:id="rId3" imgW="2448000" imgH="2879640" progId="">
              <p:embed/>
            </p:oleObj>
          </a:graphicData>
        </a:graphic>
      </p:graphicFrame>
      <p:graphicFrame>
        <p:nvGraphicFramePr>
          <p:cNvPr id="3" name="Object 2"/>
          <p:cNvGraphicFramePr>
            <a:graphicFrameLocks noChangeAspect="1"/>
          </p:cNvGraphicFramePr>
          <p:nvPr>
            <p:extLst>
              <p:ext uri="{D42A27DB-BD31-4B8C-83A1-F6EECF244321}">
                <p14:modId xmlns="" xmlns:p14="http://schemas.microsoft.com/office/powerpoint/2010/main" val="3881324826"/>
              </p:ext>
            </p:extLst>
          </p:nvPr>
        </p:nvGraphicFramePr>
        <p:xfrm>
          <a:off x="3101151" y="2603379"/>
          <a:ext cx="3365500" cy="3959225"/>
        </p:xfrm>
        <a:graphic>
          <a:graphicData uri="http://schemas.openxmlformats.org/presentationml/2006/ole">
            <p:oleObj spid="_x0000_s63707" name="Graph" r:id="rId4" imgW="2448000" imgH="2879640" progId="">
              <p:embed/>
            </p:oleObj>
          </a:graphicData>
        </a:graphic>
      </p:graphicFrame>
      <p:graphicFrame>
        <p:nvGraphicFramePr>
          <p:cNvPr id="4" name="Object 3"/>
          <p:cNvGraphicFramePr>
            <a:graphicFrameLocks noChangeAspect="1"/>
          </p:cNvGraphicFramePr>
          <p:nvPr>
            <p:extLst>
              <p:ext uri="{D42A27DB-BD31-4B8C-83A1-F6EECF244321}">
                <p14:modId xmlns="" xmlns:p14="http://schemas.microsoft.com/office/powerpoint/2010/main" val="2501732029"/>
              </p:ext>
            </p:extLst>
          </p:nvPr>
        </p:nvGraphicFramePr>
        <p:xfrm>
          <a:off x="6098694" y="2603378"/>
          <a:ext cx="3367087" cy="3959225"/>
        </p:xfrm>
        <a:graphic>
          <a:graphicData uri="http://schemas.openxmlformats.org/presentationml/2006/ole">
            <p:oleObj spid="_x0000_s63708" name="Graph" r:id="rId5" imgW="2448000" imgH="2879640" progId="">
              <p:embed/>
            </p:oleObj>
          </a:graphicData>
        </a:graphic>
      </p:graphicFrame>
      <p:sp>
        <p:nvSpPr>
          <p:cNvPr id="10" name="Rechteck 17"/>
          <p:cNvSpPr/>
          <p:nvPr/>
        </p:nvSpPr>
        <p:spPr>
          <a:xfrm>
            <a:off x="661189" y="2357683"/>
            <a:ext cx="7978563" cy="424732"/>
          </a:xfrm>
          <a:prstGeom prst="rect">
            <a:avLst/>
          </a:prstGeom>
        </p:spPr>
        <p:txBody>
          <a:bodyPr wrap="square">
            <a:spAutoFit/>
          </a:bodyPr>
          <a:lstStyle/>
          <a:p>
            <a:pPr>
              <a:lnSpc>
                <a:spcPct val="120000"/>
              </a:lnSpc>
            </a:pPr>
            <a:r>
              <a:rPr lang="de-DE" b="1" dirty="0" smtClean="0">
                <a:latin typeface="+mj-lt"/>
                <a:sym typeface="Wingdings" pitchFamily="2" charset="2"/>
              </a:rPr>
              <a:t>Also very clear: scattering and absorbance spectra change with size</a:t>
            </a:r>
            <a:endParaRPr lang="de-DE" b="1" dirty="0">
              <a:sym typeface="Wingdings" pitchFamily="2" charset="2"/>
            </a:endParaRPr>
          </a:p>
        </p:txBody>
      </p:sp>
      <p:sp>
        <p:nvSpPr>
          <p:cNvPr id="12" name="Ellipse 18"/>
          <p:cNvSpPr/>
          <p:nvPr/>
        </p:nvSpPr>
        <p:spPr>
          <a:xfrm>
            <a:off x="459896" y="2501754"/>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14" name="Textfeld 10"/>
          <p:cNvSpPr txBox="1"/>
          <p:nvPr/>
        </p:nvSpPr>
        <p:spPr>
          <a:xfrm>
            <a:off x="6707628" y="5429294"/>
            <a:ext cx="1313180" cy="4247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Scattering</a:t>
            </a:r>
          </a:p>
        </p:txBody>
      </p:sp>
      <p:sp>
        <p:nvSpPr>
          <p:cNvPr id="16" name="Textfeld 10"/>
          <p:cNvSpPr txBox="1"/>
          <p:nvPr/>
        </p:nvSpPr>
        <p:spPr>
          <a:xfrm>
            <a:off x="4437318" y="3062494"/>
            <a:ext cx="1518364" cy="3942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Absorbance</a:t>
            </a:r>
          </a:p>
        </p:txBody>
      </p:sp>
      <p:sp>
        <p:nvSpPr>
          <p:cNvPr id="17" name="Textfeld 10"/>
          <p:cNvSpPr txBox="1"/>
          <p:nvPr/>
        </p:nvSpPr>
        <p:spPr>
          <a:xfrm>
            <a:off x="1630487" y="3075652"/>
            <a:ext cx="1300356" cy="4247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Extinction</a:t>
            </a:r>
          </a:p>
        </p:txBody>
      </p:sp>
      <p:grpSp>
        <p:nvGrpSpPr>
          <p:cNvPr id="18" name="Group 17"/>
          <p:cNvGrpSpPr/>
          <p:nvPr/>
        </p:nvGrpSpPr>
        <p:grpSpPr>
          <a:xfrm>
            <a:off x="4139206" y="3955584"/>
            <a:ext cx="753155" cy="1898442"/>
            <a:chOff x="10976508" y="2906159"/>
            <a:chExt cx="753155" cy="1898442"/>
          </a:xfrm>
        </p:grpSpPr>
        <p:cxnSp>
          <p:nvCxnSpPr>
            <p:cNvPr id="19" name="Straight Connector 18"/>
            <p:cNvCxnSpPr/>
            <p:nvPr/>
          </p:nvCxnSpPr>
          <p:spPr>
            <a:xfrm>
              <a:off x="11274620" y="3276913"/>
              <a:ext cx="15473" cy="1527688"/>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feld 5"/>
            <p:cNvSpPr txBox="1"/>
            <p:nvPr/>
          </p:nvSpPr>
          <p:spPr>
            <a:xfrm>
              <a:off x="10976508" y="2906159"/>
              <a:ext cx="753155" cy="424732"/>
            </a:xfrm>
            <a:prstGeom prst="rect">
              <a:avLst/>
            </a:prstGeom>
            <a:noFill/>
          </p:spPr>
          <p:txBody>
            <a:bodyPr wrap="none" rtlCol="0">
              <a:spAutoFit/>
            </a:bodyPr>
            <a:lstStyle/>
            <a:p>
              <a:pPr>
                <a:lnSpc>
                  <a:spcPct val="120000"/>
                </a:lnSpc>
              </a:pPr>
              <a:r>
                <a:rPr lang="de-DE" b="1" dirty="0" smtClean="0">
                  <a:solidFill>
                    <a:schemeClr val="accent2"/>
                  </a:solidFill>
                </a:rPr>
                <a:t>A int.</a:t>
              </a:r>
              <a:endParaRPr lang="de-DE" b="1" dirty="0">
                <a:solidFill>
                  <a:schemeClr val="accent2"/>
                </a:solidFill>
              </a:endParaRPr>
            </a:p>
          </p:txBody>
        </p:sp>
      </p:grpSp>
      <p:cxnSp>
        <p:nvCxnSpPr>
          <p:cNvPr id="21" name="Straight Connector 20"/>
          <p:cNvCxnSpPr/>
          <p:nvPr/>
        </p:nvCxnSpPr>
        <p:spPr>
          <a:xfrm>
            <a:off x="7745133" y="4165080"/>
            <a:ext cx="0" cy="73385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H="1">
            <a:off x="7717837" y="4898662"/>
            <a:ext cx="607297" cy="13647"/>
          </a:xfrm>
          <a:prstGeom prst="line">
            <a:avLst/>
          </a:prstGeom>
          <a:ln/>
        </p:spPr>
        <p:style>
          <a:lnRef idx="2">
            <a:schemeClr val="accent2"/>
          </a:lnRef>
          <a:fillRef idx="0">
            <a:schemeClr val="accent2"/>
          </a:fillRef>
          <a:effectRef idx="1">
            <a:schemeClr val="accent2"/>
          </a:effectRef>
          <a:fontRef idx="minor">
            <a:schemeClr val="tx1"/>
          </a:fontRef>
        </p:style>
      </p:cxnSp>
      <p:sp>
        <p:nvSpPr>
          <p:cNvPr id="23" name="Textfeld 5"/>
          <p:cNvSpPr txBox="1"/>
          <p:nvPr/>
        </p:nvSpPr>
        <p:spPr>
          <a:xfrm>
            <a:off x="7672984" y="4898661"/>
            <a:ext cx="813043" cy="394210"/>
          </a:xfrm>
          <a:prstGeom prst="rect">
            <a:avLst/>
          </a:prstGeom>
          <a:noFill/>
        </p:spPr>
        <p:txBody>
          <a:bodyPr wrap="none" rtlCol="0">
            <a:spAutoFit/>
          </a:bodyPr>
          <a:lstStyle/>
          <a:p>
            <a:pPr>
              <a:lnSpc>
                <a:spcPct val="120000"/>
              </a:lnSpc>
            </a:pPr>
            <a:r>
              <a:rPr lang="de-DE" b="1" dirty="0" smtClean="0">
                <a:solidFill>
                  <a:schemeClr val="accent2"/>
                </a:solidFill>
              </a:rPr>
              <a:t>Slope</a:t>
            </a:r>
            <a:endParaRPr lang="de-DE" b="1" dirty="0">
              <a:solidFill>
                <a:schemeClr val="accent2"/>
              </a:solidFill>
            </a:endParaRPr>
          </a:p>
        </p:txBody>
      </p:sp>
      <p:grpSp>
        <p:nvGrpSpPr>
          <p:cNvPr id="26" name="Group 25"/>
          <p:cNvGrpSpPr/>
          <p:nvPr/>
        </p:nvGrpSpPr>
        <p:grpSpPr>
          <a:xfrm>
            <a:off x="1458293" y="3717680"/>
            <a:ext cx="452374" cy="2175982"/>
            <a:chOff x="1458293" y="3826864"/>
            <a:chExt cx="452374" cy="2175982"/>
          </a:xfrm>
        </p:grpSpPr>
        <p:sp>
          <p:nvSpPr>
            <p:cNvPr id="24" name="Pfeil nach unten 3"/>
            <p:cNvSpPr/>
            <p:nvPr/>
          </p:nvSpPr>
          <p:spPr>
            <a:xfrm rot="12597208">
              <a:off x="1487334" y="3826864"/>
              <a:ext cx="423333" cy="2175982"/>
            </a:xfrm>
            <a:prstGeom prst="downArrow">
              <a:avLst>
                <a:gd name="adj1" fmla="val 50000"/>
                <a:gd name="adj2" fmla="val 176952"/>
              </a:avLst>
            </a:prstGeom>
            <a:solidFill>
              <a:srgbClr val="333399">
                <a:alpha val="6902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25" name="Textfeld 5"/>
            <p:cNvSpPr txBox="1"/>
            <p:nvPr/>
          </p:nvSpPr>
          <p:spPr>
            <a:xfrm rot="17967539">
              <a:off x="1330052" y="4846481"/>
              <a:ext cx="595035" cy="338554"/>
            </a:xfrm>
            <a:prstGeom prst="rect">
              <a:avLst/>
            </a:prstGeom>
            <a:noFill/>
          </p:spPr>
          <p:txBody>
            <a:bodyPr wrap="none" rtlCol="0">
              <a:spAutoFit/>
            </a:bodyPr>
            <a:lstStyle/>
            <a:p>
              <a:r>
                <a:rPr lang="en-IE" sz="1600" b="1" dirty="0" smtClean="0">
                  <a:solidFill>
                    <a:schemeClr val="accent3"/>
                  </a:solidFill>
                </a:rPr>
                <a:t>Size</a:t>
              </a:r>
              <a:endParaRPr lang="de-DE" sz="1600" b="1" dirty="0">
                <a:solidFill>
                  <a:schemeClr val="accent3"/>
                </a:solidFill>
              </a:endParaRPr>
            </a:p>
          </p:txBody>
        </p:sp>
      </p:grpSp>
    </p:spTree>
    <p:extLst>
      <p:ext uri="{BB962C8B-B14F-4D97-AF65-F5344CB8AC3E}">
        <p14:creationId xmlns="" xmlns:p14="http://schemas.microsoft.com/office/powerpoint/2010/main" val="361938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P spid="16"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Graphene</a:t>
            </a:r>
            <a:endParaRPr lang="de-DE" sz="2000" b="1" baseline="-25000" dirty="0">
              <a:solidFill>
                <a:schemeClr val="bg1"/>
              </a:solidFill>
            </a:endParaRPr>
          </a:p>
        </p:txBody>
      </p:sp>
      <p:sp>
        <p:nvSpPr>
          <p:cNvPr id="11" name="Textfeld 10"/>
          <p:cNvSpPr txBox="1"/>
          <p:nvPr/>
        </p:nvSpPr>
        <p:spPr>
          <a:xfrm>
            <a:off x="417513" y="1202293"/>
            <a:ext cx="2390398" cy="394210"/>
          </a:xfrm>
          <a:prstGeom prst="rect">
            <a:avLst/>
          </a:prstGeom>
          <a:noFill/>
        </p:spPr>
        <p:txBody>
          <a:bodyPr wrap="none" rtlCol="0">
            <a:spAutoFit/>
          </a:bodyPr>
          <a:lstStyle/>
          <a:p>
            <a:pPr>
              <a:lnSpc>
                <a:spcPct val="120000"/>
              </a:lnSpc>
            </a:pPr>
            <a:r>
              <a:rPr lang="de-DE" b="1" dirty="0" smtClean="0">
                <a:solidFill>
                  <a:schemeClr val="accent2"/>
                </a:solidFill>
              </a:rPr>
              <a:t>Scalable production</a:t>
            </a:r>
            <a:endParaRPr lang="de-DE" b="1" dirty="0">
              <a:solidFill>
                <a:schemeClr val="accent2"/>
              </a:solidFill>
            </a:endParaRPr>
          </a:p>
        </p:txBody>
      </p:sp>
      <p:sp>
        <p:nvSpPr>
          <p:cNvPr id="13" name="Rechteck 17"/>
          <p:cNvSpPr/>
          <p:nvPr/>
        </p:nvSpPr>
        <p:spPr>
          <a:xfrm>
            <a:off x="748264" y="1782811"/>
            <a:ext cx="8395736" cy="424732"/>
          </a:xfrm>
          <a:prstGeom prst="rect">
            <a:avLst/>
          </a:prstGeom>
        </p:spPr>
        <p:txBody>
          <a:bodyPr wrap="square">
            <a:spAutoFit/>
          </a:bodyPr>
          <a:lstStyle/>
          <a:p>
            <a:pPr>
              <a:lnSpc>
                <a:spcPct val="120000"/>
              </a:lnSpc>
            </a:pPr>
            <a:r>
              <a:rPr lang="de-DE" b="1" dirty="0" smtClean="0">
                <a:latin typeface="+mj-lt"/>
              </a:rPr>
              <a:t>Graphite exfoliated to few-layer graphene by shear mixing </a:t>
            </a:r>
            <a:r>
              <a:rPr lang="de-DE" b="1" dirty="0" smtClean="0">
                <a:latin typeface="+mj-lt"/>
                <a:sym typeface="Wingdings" panose="05000000000000000000" pitchFamily="2" charset="2"/>
              </a:rPr>
              <a:t> scalable!</a:t>
            </a:r>
            <a:endParaRPr lang="en-IE" b="1" dirty="0" smtClean="0">
              <a:latin typeface="+mj-lt"/>
            </a:endParaRPr>
          </a:p>
        </p:txBody>
      </p:sp>
      <p:sp>
        <p:nvSpPr>
          <p:cNvPr id="14"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7" name="Picture 6"/>
          <p:cNvPicPr>
            <a:picLocks noChangeAspect="1"/>
          </p:cNvPicPr>
          <p:nvPr/>
        </p:nvPicPr>
        <p:blipFill rotWithShape="1">
          <a:blip r:embed="rId2">
            <a:extLst>
              <a:ext uri="{28A0092B-C50C-407E-A947-70E740481C1C}">
                <a14:useLocalDpi xmlns="" xmlns:a14="http://schemas.microsoft.com/office/drawing/2010/main" val="0"/>
              </a:ext>
            </a:extLst>
          </a:blip>
          <a:srcRect r="47262" b="50252"/>
          <a:stretch/>
        </p:blipFill>
        <p:spPr>
          <a:xfrm>
            <a:off x="958850" y="2656506"/>
            <a:ext cx="7400997" cy="3163614"/>
          </a:xfrm>
          <a:prstGeom prst="rect">
            <a:avLst/>
          </a:prstGeom>
        </p:spPr>
      </p:pic>
      <p:grpSp>
        <p:nvGrpSpPr>
          <p:cNvPr id="3" name="Group 2"/>
          <p:cNvGrpSpPr/>
          <p:nvPr/>
        </p:nvGrpSpPr>
        <p:grpSpPr>
          <a:xfrm>
            <a:off x="4436153" y="2278182"/>
            <a:ext cx="3986441" cy="3920264"/>
            <a:chOff x="4436153" y="2278182"/>
            <a:chExt cx="3986441" cy="3920264"/>
          </a:xfrm>
        </p:grpSpPr>
        <p:pic>
          <p:nvPicPr>
            <p:cNvPr id="9" name="Picture 2" descr="F:\Research\projects\Thos swan\photos\Large trial\EX mixer in use - 100L batch in 150L vessel 001.jpg"/>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a:stretch/>
          </p:blipFill>
          <p:spPr bwMode="auto">
            <a:xfrm rot="5400000">
              <a:off x="4469242" y="2245093"/>
              <a:ext cx="3920264" cy="398644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002302" y="4238313"/>
              <a:ext cx="955711" cy="461665"/>
            </a:xfrm>
            <a:prstGeom prst="rect">
              <a:avLst/>
            </a:prstGeom>
            <a:noFill/>
          </p:spPr>
          <p:txBody>
            <a:bodyPr wrap="none" rtlCol="0">
              <a:spAutoFit/>
            </a:bodyPr>
            <a:lstStyle/>
            <a:p>
              <a:r>
                <a:rPr lang="de-DE" sz="2400" dirty="0" smtClean="0">
                  <a:solidFill>
                    <a:schemeClr val="bg1"/>
                  </a:solidFill>
                </a:rPr>
                <a:t>300 L</a:t>
              </a:r>
              <a:endParaRPr lang="en-IE" sz="2400" dirty="0">
                <a:solidFill>
                  <a:schemeClr val="bg1"/>
                </a:solidFill>
              </a:endParaRPr>
            </a:p>
          </p:txBody>
        </p:sp>
      </p:grpSp>
      <p:pic>
        <p:nvPicPr>
          <p:cNvPr id="10" name="Picture 1"/>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196848" y="1006733"/>
            <a:ext cx="1745253" cy="761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5" cstate="print">
            <a:clrChange>
              <a:clrFrom>
                <a:srgbClr val="007AB9"/>
              </a:clrFrom>
              <a:clrTo>
                <a:srgbClr val="007AB9">
                  <a:alpha val="0"/>
                </a:srgbClr>
              </a:clrTo>
            </a:clrChange>
          </a:blip>
          <a:srcRect/>
          <a:stretch>
            <a:fillRect/>
          </a:stretch>
        </p:blipFill>
        <p:spPr bwMode="auto">
          <a:xfrm>
            <a:off x="7305217" y="528749"/>
            <a:ext cx="1514556" cy="1194684"/>
          </a:xfrm>
          <a:prstGeom prst="rect">
            <a:avLst/>
          </a:prstGeom>
          <a:ln>
            <a:noFill/>
          </a:ln>
          <a:effectLst/>
        </p:spPr>
      </p:pic>
      <p:sp>
        <p:nvSpPr>
          <p:cNvPr id="18" name="Rechteck 11"/>
          <p:cNvSpPr/>
          <p:nvPr/>
        </p:nvSpPr>
        <p:spPr>
          <a:xfrm>
            <a:off x="537786" y="6494280"/>
            <a:ext cx="7286389" cy="261610"/>
          </a:xfrm>
          <a:prstGeom prst="rect">
            <a:avLst/>
          </a:prstGeom>
          <a:solidFill>
            <a:schemeClr val="bg1"/>
          </a:solidFill>
        </p:spPr>
        <p:txBody>
          <a:bodyPr wrap="square">
            <a:spAutoFit/>
          </a:bodyPr>
          <a:lstStyle/>
          <a:p>
            <a:r>
              <a:rPr lang="de-DE" sz="1100" b="1" dirty="0" smtClean="0"/>
              <a:t>K. Paton, E. Varrla, C. Backes... J.N. Coleman, </a:t>
            </a:r>
            <a:r>
              <a:rPr lang="de-DE" sz="1100" b="1" i="1" dirty="0" smtClean="0"/>
              <a:t>Nat. Mater </a:t>
            </a:r>
            <a:r>
              <a:rPr lang="de-DE" sz="1100" b="1" dirty="0" smtClean="0">
                <a:latin typeface="Arial Black" pitchFamily="34" charset="0"/>
              </a:rPr>
              <a:t>2014</a:t>
            </a:r>
            <a:r>
              <a:rPr lang="de-DE" sz="1100" b="1" dirty="0" smtClean="0"/>
              <a:t>, </a:t>
            </a:r>
            <a:r>
              <a:rPr lang="en-IE" sz="1100" b="1" i="1" dirty="0"/>
              <a:t>13</a:t>
            </a:r>
            <a:r>
              <a:rPr lang="en-IE" sz="1100" b="1" dirty="0"/>
              <a:t>, 624-630.</a:t>
            </a:r>
            <a:endParaRPr lang="de-DE" sz="1100" b="1" dirty="0"/>
          </a:p>
        </p:txBody>
      </p:sp>
    </p:spTree>
    <p:extLst>
      <p:ext uri="{BB962C8B-B14F-4D97-AF65-F5344CB8AC3E}">
        <p14:creationId xmlns="" xmlns:p14="http://schemas.microsoft.com/office/powerpoint/2010/main" val="31157234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3" name="Rechteck 17"/>
          <p:cNvSpPr/>
          <p:nvPr/>
        </p:nvSpPr>
        <p:spPr>
          <a:xfrm>
            <a:off x="748264" y="1782811"/>
            <a:ext cx="8395736" cy="424732"/>
          </a:xfrm>
          <a:prstGeom prst="rect">
            <a:avLst/>
          </a:prstGeom>
        </p:spPr>
        <p:txBody>
          <a:bodyPr wrap="square">
            <a:spAutoFit/>
          </a:bodyPr>
          <a:lstStyle/>
          <a:p>
            <a:pPr>
              <a:lnSpc>
                <a:spcPct val="120000"/>
              </a:lnSpc>
            </a:pPr>
            <a:r>
              <a:rPr lang="de-DE" b="1" dirty="0" smtClean="0">
                <a:latin typeface="+mj-lt"/>
              </a:rPr>
              <a:t>What is dispersed? Few layer graphene (7-8 layers, 300-500 nm)</a:t>
            </a:r>
            <a:endParaRPr lang="en-IE" b="1" dirty="0" smtClean="0">
              <a:latin typeface="+mj-lt"/>
            </a:endParaRPr>
          </a:p>
        </p:txBody>
      </p:sp>
      <p:sp>
        <p:nvSpPr>
          <p:cNvPr id="14"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10" name="Picture 1"/>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111656" y="779018"/>
            <a:ext cx="1943250" cy="848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9" name="Objekt 2"/>
          <p:cNvGraphicFramePr>
            <a:graphicFrameLocks noChangeAspect="1"/>
          </p:cNvGraphicFramePr>
          <p:nvPr>
            <p:extLst/>
          </p:nvPr>
        </p:nvGraphicFramePr>
        <p:xfrm>
          <a:off x="4592959" y="2279249"/>
          <a:ext cx="4481766" cy="4481766"/>
        </p:xfrm>
        <a:graphic>
          <a:graphicData uri="http://schemas.openxmlformats.org/presentationml/2006/ole">
            <p:oleObj spid="_x0000_s93218" name="Graph" r:id="rId5" imgW="2560320" imgH="2560320" progId="">
              <p:embed/>
            </p:oleObj>
          </a:graphicData>
        </a:graphic>
      </p:graphicFrame>
      <p:pic>
        <p:nvPicPr>
          <p:cNvPr id="21" name="Picture 20"/>
          <p:cNvPicPr>
            <a:picLocks noChangeAspect="1"/>
          </p:cNvPicPr>
          <p:nvPr/>
        </p:nvPicPr>
        <p:blipFill>
          <a:blip r:embed="rId6"/>
          <a:stretch>
            <a:fillRect/>
          </a:stretch>
        </p:blipFill>
        <p:spPr>
          <a:xfrm>
            <a:off x="4523684" y="2442956"/>
            <a:ext cx="2068855" cy="1865804"/>
          </a:xfrm>
          <a:prstGeom prst="rect">
            <a:avLst/>
          </a:prstGeom>
        </p:spPr>
      </p:pic>
      <p:sp>
        <p:nvSpPr>
          <p:cNvPr id="12" name="Textfeld 10"/>
          <p:cNvSpPr txBox="1"/>
          <p:nvPr/>
        </p:nvSpPr>
        <p:spPr>
          <a:xfrm>
            <a:off x="417513" y="1202293"/>
            <a:ext cx="4365298" cy="424732"/>
          </a:xfrm>
          <a:prstGeom prst="rect">
            <a:avLst/>
          </a:prstGeom>
          <a:noFill/>
        </p:spPr>
        <p:txBody>
          <a:bodyPr wrap="none" rtlCol="0">
            <a:spAutoFit/>
          </a:bodyPr>
          <a:lstStyle/>
          <a:p>
            <a:pPr>
              <a:lnSpc>
                <a:spcPct val="120000"/>
              </a:lnSpc>
            </a:pPr>
            <a:r>
              <a:rPr lang="de-DE" b="1" dirty="0" smtClean="0">
                <a:solidFill>
                  <a:schemeClr val="accent2"/>
                </a:solidFill>
              </a:rPr>
              <a:t>Scalable production: shear exfoliation</a:t>
            </a:r>
            <a:endParaRPr lang="de-DE" b="1" dirty="0">
              <a:solidFill>
                <a:schemeClr val="accent2"/>
              </a:solidFill>
            </a:endParaRPr>
          </a:p>
        </p:txBody>
      </p:sp>
      <p:sp>
        <p:nvSpPr>
          <p:cNvPr id="15" name="Rechteck 11"/>
          <p:cNvSpPr/>
          <p:nvPr/>
        </p:nvSpPr>
        <p:spPr>
          <a:xfrm>
            <a:off x="546971" y="6366208"/>
            <a:ext cx="3424725" cy="430887"/>
          </a:xfrm>
          <a:prstGeom prst="rect">
            <a:avLst/>
          </a:prstGeom>
          <a:solidFill>
            <a:schemeClr val="bg1"/>
          </a:solidFill>
        </p:spPr>
        <p:txBody>
          <a:bodyPr wrap="square">
            <a:spAutoFit/>
          </a:bodyPr>
          <a:lstStyle/>
          <a:p>
            <a:r>
              <a:rPr lang="de-DE" sz="1100" b="1" dirty="0" smtClean="0"/>
              <a:t>K. Paton, E. Varrla, C. Backes... J.N. Coleman, </a:t>
            </a:r>
          </a:p>
          <a:p>
            <a:r>
              <a:rPr lang="de-DE" sz="1100" b="1" i="1" dirty="0" smtClean="0"/>
              <a:t>Nat. Mater </a:t>
            </a:r>
            <a:r>
              <a:rPr lang="de-DE" sz="1100" b="1" dirty="0" smtClean="0">
                <a:latin typeface="Arial Black" pitchFamily="34" charset="0"/>
              </a:rPr>
              <a:t>2014</a:t>
            </a:r>
            <a:r>
              <a:rPr lang="de-DE" sz="1100" b="1" dirty="0" smtClean="0"/>
              <a:t>, </a:t>
            </a:r>
            <a:r>
              <a:rPr lang="en-IE" sz="1100" b="1" i="1" dirty="0"/>
              <a:t>13</a:t>
            </a:r>
            <a:r>
              <a:rPr lang="en-IE" sz="1100" b="1" dirty="0"/>
              <a:t>, 624-630.</a:t>
            </a:r>
            <a:endParaRPr lang="de-DE" sz="1100" b="1" dirty="0"/>
          </a:p>
        </p:txBody>
      </p:sp>
      <p:cxnSp>
        <p:nvCxnSpPr>
          <p:cNvPr id="24" name="Straight Connector 23"/>
          <p:cNvCxnSpPr/>
          <p:nvPr/>
        </p:nvCxnSpPr>
        <p:spPr>
          <a:xfrm>
            <a:off x="8785520" y="3179625"/>
            <a:ext cx="9241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759345" y="2824346"/>
            <a:ext cx="979755" cy="369332"/>
          </a:xfrm>
          <a:prstGeom prst="rect">
            <a:avLst/>
          </a:prstGeom>
          <a:noFill/>
        </p:spPr>
        <p:txBody>
          <a:bodyPr wrap="none" rtlCol="0">
            <a:spAutoFit/>
          </a:bodyPr>
          <a:lstStyle/>
          <a:p>
            <a:r>
              <a:rPr lang="en-IE" b="1" dirty="0" smtClean="0">
                <a:solidFill>
                  <a:schemeClr val="bg1"/>
                </a:solidFill>
                <a:latin typeface="Arial" panose="020B0604020202020204" pitchFamily="34" charset="0"/>
                <a:cs typeface="Arial" panose="020B0604020202020204" pitchFamily="34" charset="0"/>
              </a:rPr>
              <a:t>200 nm</a:t>
            </a:r>
            <a:endParaRPr lang="en-IE" b="1" dirty="0">
              <a:solidFill>
                <a:schemeClr val="bg1"/>
              </a:solidFill>
              <a:latin typeface="Arial" panose="020B0604020202020204" pitchFamily="34" charset="0"/>
              <a:cs typeface="Arial" panose="020B0604020202020204" pitchFamily="34" charset="0"/>
            </a:endParaRPr>
          </a:p>
        </p:txBody>
      </p:sp>
      <p:cxnSp>
        <p:nvCxnSpPr>
          <p:cNvPr id="28" name="Straight Connector 27"/>
          <p:cNvCxnSpPr/>
          <p:nvPr/>
        </p:nvCxnSpPr>
        <p:spPr>
          <a:xfrm flipV="1">
            <a:off x="14641975" y="3163519"/>
            <a:ext cx="6546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513218" y="2805261"/>
            <a:ext cx="979755" cy="369332"/>
          </a:xfrm>
          <a:prstGeom prst="rect">
            <a:avLst/>
          </a:prstGeom>
          <a:noFill/>
        </p:spPr>
        <p:txBody>
          <a:bodyPr wrap="none" rtlCol="0">
            <a:spAutoFit/>
          </a:bodyPr>
          <a:lstStyle/>
          <a:p>
            <a:r>
              <a:rPr lang="en-IE" b="1" dirty="0" smtClean="0">
                <a:solidFill>
                  <a:schemeClr val="bg1"/>
                </a:solidFill>
                <a:latin typeface="Arial" panose="020B0604020202020204" pitchFamily="34" charset="0"/>
                <a:cs typeface="Arial" panose="020B0604020202020204" pitchFamily="34" charset="0"/>
              </a:rPr>
              <a:t>250 nm</a:t>
            </a:r>
            <a:endParaRPr lang="en-IE" b="1" dirty="0">
              <a:solidFill>
                <a:schemeClr val="bg1"/>
              </a:solidFill>
              <a:latin typeface="Arial" panose="020B0604020202020204" pitchFamily="34" charset="0"/>
              <a:cs typeface="Arial" panose="020B0604020202020204" pitchFamily="34" charset="0"/>
            </a:endParaRPr>
          </a:p>
        </p:txBody>
      </p:sp>
      <p:graphicFrame>
        <p:nvGraphicFramePr>
          <p:cNvPr id="33" name="Object 32"/>
          <p:cNvGraphicFramePr>
            <a:graphicFrameLocks noChangeAspect="1"/>
          </p:cNvGraphicFramePr>
          <p:nvPr>
            <p:extLst/>
          </p:nvPr>
        </p:nvGraphicFramePr>
        <p:xfrm>
          <a:off x="414783" y="2253650"/>
          <a:ext cx="3884189" cy="3884189"/>
        </p:xfrm>
        <a:graphic>
          <a:graphicData uri="http://schemas.openxmlformats.org/presentationml/2006/ole">
            <p:oleObj spid="_x0000_s93219" name="Graph" r:id="rId7" imgW="2879640" imgH="2879640" progId="">
              <p:embed/>
            </p:oleObj>
          </a:graphicData>
        </a:graphic>
      </p:graphicFrame>
      <p:pic>
        <p:nvPicPr>
          <p:cNvPr id="3" name="Picture 2"/>
          <p:cNvPicPr>
            <a:picLocks noChangeAspect="1"/>
          </p:cNvPicPr>
          <p:nvPr/>
        </p:nvPicPr>
        <p:blipFill rotWithShape="1">
          <a:blip r:embed="rId8"/>
          <a:srcRect t="19342"/>
          <a:stretch/>
        </p:blipFill>
        <p:spPr>
          <a:xfrm>
            <a:off x="2265183" y="2707598"/>
            <a:ext cx="1720526" cy="1198190"/>
          </a:xfrm>
          <a:prstGeom prst="rect">
            <a:avLst/>
          </a:prstGeom>
        </p:spPr>
      </p:pic>
      <p:sp>
        <p:nvSpPr>
          <p:cNvPr id="3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Liquid-phase exfoliation</a:t>
            </a:r>
            <a:endParaRPr lang="de-DE" sz="2000" b="1" baseline="-25000" dirty="0">
              <a:solidFill>
                <a:schemeClr val="bg1"/>
              </a:solidFill>
              <a:latin typeface="+mj-lt"/>
            </a:endParaRPr>
          </a:p>
        </p:txBody>
      </p:sp>
    </p:spTree>
    <p:extLst>
      <p:ext uri="{BB962C8B-B14F-4D97-AF65-F5344CB8AC3E}">
        <p14:creationId xmlns="" xmlns:p14="http://schemas.microsoft.com/office/powerpoint/2010/main" val="20529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2" name="Textfeld 10"/>
          <p:cNvSpPr txBox="1"/>
          <p:nvPr/>
        </p:nvSpPr>
        <p:spPr>
          <a:xfrm>
            <a:off x="417513" y="1202293"/>
            <a:ext cx="4826962" cy="424732"/>
          </a:xfrm>
          <a:prstGeom prst="rect">
            <a:avLst/>
          </a:prstGeom>
          <a:noFill/>
        </p:spPr>
        <p:txBody>
          <a:bodyPr wrap="none" rtlCol="0">
            <a:spAutoFit/>
          </a:bodyPr>
          <a:lstStyle/>
          <a:p>
            <a:pPr>
              <a:lnSpc>
                <a:spcPct val="120000"/>
              </a:lnSpc>
            </a:pPr>
            <a:r>
              <a:rPr lang="de-DE" b="1" dirty="0" smtClean="0">
                <a:solidFill>
                  <a:schemeClr val="accent2"/>
                </a:solidFill>
              </a:rPr>
              <a:t>Size selection by controlled centrifugation</a:t>
            </a:r>
            <a:endParaRPr lang="de-DE" b="1" dirty="0">
              <a:solidFill>
                <a:schemeClr val="accent2"/>
              </a:solidFill>
            </a:endParaRPr>
          </a:p>
        </p:txBody>
      </p:sp>
      <p:sp>
        <p:nvSpPr>
          <p:cNvPr id="17" name="Textfeld 2"/>
          <p:cNvSpPr txBox="1"/>
          <p:nvPr/>
        </p:nvSpPr>
        <p:spPr>
          <a:xfrm>
            <a:off x="1001153" y="1922468"/>
            <a:ext cx="298030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b="1" dirty="0" smtClean="0"/>
              <a:t>Raman D/G: changes in L</a:t>
            </a:r>
            <a:endParaRPr lang="de-DE" b="1" baseline="-25000" dirty="0"/>
          </a:p>
        </p:txBody>
      </p:sp>
      <p:sp>
        <p:nvSpPr>
          <p:cNvPr id="18" name="Textfeld 2"/>
          <p:cNvSpPr txBox="1"/>
          <p:nvPr/>
        </p:nvSpPr>
        <p:spPr>
          <a:xfrm>
            <a:off x="5333461" y="1922468"/>
            <a:ext cx="286488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b="1" dirty="0" smtClean="0"/>
              <a:t>Raman 2D: changes in N</a:t>
            </a:r>
            <a:endParaRPr lang="de-DE" b="1" baseline="-25000" dirty="0"/>
          </a:p>
        </p:txBody>
      </p:sp>
      <p:sp>
        <p:nvSpPr>
          <p:cNvPr id="10"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Graphene</a:t>
            </a:r>
            <a:endParaRPr lang="de-DE" sz="2000" b="1" baseline="-25000" dirty="0">
              <a:solidFill>
                <a:schemeClr val="bg1"/>
              </a:solidFill>
            </a:endParaRPr>
          </a:p>
        </p:txBody>
      </p:sp>
      <p:graphicFrame>
        <p:nvGraphicFramePr>
          <p:cNvPr id="11" name="Object 10"/>
          <p:cNvGraphicFramePr>
            <a:graphicFrameLocks noChangeAspect="1"/>
          </p:cNvGraphicFramePr>
          <p:nvPr>
            <p:extLst>
              <p:ext uri="{D42A27DB-BD31-4B8C-83A1-F6EECF244321}">
                <p14:modId xmlns="" xmlns:p14="http://schemas.microsoft.com/office/powerpoint/2010/main" val="3445019007"/>
              </p:ext>
            </p:extLst>
          </p:nvPr>
        </p:nvGraphicFramePr>
        <p:xfrm>
          <a:off x="182179" y="1922468"/>
          <a:ext cx="4680000" cy="4680000"/>
        </p:xfrm>
        <a:graphic>
          <a:graphicData uri="http://schemas.openxmlformats.org/presentationml/2006/ole">
            <p:oleObj spid="_x0000_s48414" name="Graph" r:id="rId3" imgW="2879640" imgH="2879640" progId="">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2554728383"/>
              </p:ext>
            </p:extLst>
          </p:nvPr>
        </p:nvGraphicFramePr>
        <p:xfrm>
          <a:off x="4548736" y="1922468"/>
          <a:ext cx="4680000" cy="4680000"/>
        </p:xfrm>
        <a:graphic>
          <a:graphicData uri="http://schemas.openxmlformats.org/presentationml/2006/ole">
            <p:oleObj spid="_x0000_s48415" name="Graph" r:id="rId4" imgW="2879640" imgH="2879640" progId="">
              <p:embed/>
            </p:oleObj>
          </a:graphicData>
        </a:graphic>
      </p:graphicFrame>
    </p:spTree>
    <p:extLst>
      <p:ext uri="{BB962C8B-B14F-4D97-AF65-F5344CB8AC3E}">
        <p14:creationId xmlns="" xmlns:p14="http://schemas.microsoft.com/office/powerpoint/2010/main" val="2232224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3942105" cy="424732"/>
          </a:xfrm>
          <a:prstGeom prst="rect">
            <a:avLst/>
          </a:prstGeom>
          <a:noFill/>
        </p:spPr>
        <p:txBody>
          <a:bodyPr wrap="none" rtlCol="0">
            <a:spAutoFit/>
          </a:bodyPr>
          <a:lstStyle/>
          <a:p>
            <a:pPr>
              <a:lnSpc>
                <a:spcPct val="120000"/>
              </a:lnSpc>
            </a:pPr>
            <a:r>
              <a:rPr lang="de-DE" b="1" dirty="0" smtClean="0">
                <a:solidFill>
                  <a:schemeClr val="accent2"/>
                </a:solidFill>
              </a:rPr>
              <a:t>Extinction/absorbance metric FLG</a:t>
            </a:r>
            <a:endParaRPr lang="de-DE" b="1" dirty="0">
              <a:solidFill>
                <a:schemeClr val="accent2"/>
              </a:solidFill>
            </a:endParaRPr>
          </a:p>
        </p:txBody>
      </p:sp>
      <p:graphicFrame>
        <p:nvGraphicFramePr>
          <p:cNvPr id="2" name="Object 1"/>
          <p:cNvGraphicFramePr>
            <a:graphicFrameLocks noChangeAspect="1"/>
          </p:cNvGraphicFramePr>
          <p:nvPr>
            <p:extLst>
              <p:ext uri="{D42A27DB-BD31-4B8C-83A1-F6EECF244321}">
                <p14:modId xmlns="" xmlns:p14="http://schemas.microsoft.com/office/powerpoint/2010/main" val="3661437815"/>
              </p:ext>
            </p:extLst>
          </p:nvPr>
        </p:nvGraphicFramePr>
        <p:xfrm>
          <a:off x="4655125" y="2066184"/>
          <a:ext cx="4646699" cy="4680000"/>
        </p:xfrm>
        <a:graphic>
          <a:graphicData uri="http://schemas.openxmlformats.org/presentationml/2006/ole">
            <p:oleObj spid="_x0000_s50448" name="Graph" r:id="rId3" imgW="2879640" imgH="2899800" progId="">
              <p:embed/>
            </p:oleObj>
          </a:graphicData>
        </a:graphic>
      </p:graphicFrame>
      <p:graphicFrame>
        <p:nvGraphicFramePr>
          <p:cNvPr id="3" name="Object 2"/>
          <p:cNvGraphicFramePr>
            <a:graphicFrameLocks noChangeAspect="1"/>
          </p:cNvGraphicFramePr>
          <p:nvPr>
            <p:extLst>
              <p:ext uri="{D42A27DB-BD31-4B8C-83A1-F6EECF244321}">
                <p14:modId xmlns="" xmlns:p14="http://schemas.microsoft.com/office/powerpoint/2010/main" val="1434663697"/>
              </p:ext>
            </p:extLst>
          </p:nvPr>
        </p:nvGraphicFramePr>
        <p:xfrm>
          <a:off x="402460" y="2066184"/>
          <a:ext cx="4646699" cy="4680000"/>
        </p:xfrm>
        <a:graphic>
          <a:graphicData uri="http://schemas.openxmlformats.org/presentationml/2006/ole">
            <p:oleObj spid="_x0000_s50449" name="Graph" r:id="rId4" imgW="2879640" imgH="2899800" progId="">
              <p:embed/>
            </p:oleObj>
          </a:graphicData>
        </a:graphic>
      </p:graphicFrame>
      <p:sp>
        <p:nvSpPr>
          <p:cNvPr id="16" name="Textfeld 2"/>
          <p:cNvSpPr txBox="1"/>
          <p:nvPr/>
        </p:nvSpPr>
        <p:spPr>
          <a:xfrm>
            <a:off x="1287761" y="1922468"/>
            <a:ext cx="131318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b="1" dirty="0" smtClean="0"/>
              <a:t>Scattering</a:t>
            </a:r>
            <a:endParaRPr lang="de-DE" b="1" baseline="-25000" dirty="0"/>
          </a:p>
        </p:txBody>
      </p:sp>
      <p:sp>
        <p:nvSpPr>
          <p:cNvPr id="17" name="Textfeld 2"/>
          <p:cNvSpPr txBox="1"/>
          <p:nvPr/>
        </p:nvSpPr>
        <p:spPr>
          <a:xfrm>
            <a:off x="5456293" y="1922468"/>
            <a:ext cx="151836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b="1" dirty="0" smtClean="0"/>
              <a:t>Absorbance</a:t>
            </a:r>
            <a:endParaRPr lang="de-DE" b="1" baseline="-25000" dirty="0"/>
          </a:p>
        </p:txBody>
      </p:sp>
      <p:cxnSp>
        <p:nvCxnSpPr>
          <p:cNvPr id="8" name="Straight Connector 7"/>
          <p:cNvCxnSpPr/>
          <p:nvPr/>
        </p:nvCxnSpPr>
        <p:spPr>
          <a:xfrm>
            <a:off x="2736127" y="4378474"/>
            <a:ext cx="0" cy="733852"/>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flipV="1">
            <a:off x="2736127" y="5098470"/>
            <a:ext cx="1511864" cy="13856"/>
          </a:xfrm>
          <a:prstGeom prst="line">
            <a:avLst/>
          </a:prstGeom>
          <a:ln/>
        </p:spPr>
        <p:style>
          <a:lnRef idx="2">
            <a:schemeClr val="accent2"/>
          </a:lnRef>
          <a:fillRef idx="0">
            <a:schemeClr val="accent2"/>
          </a:fillRef>
          <a:effectRef idx="1">
            <a:schemeClr val="accent2"/>
          </a:effectRef>
          <a:fontRef idx="minor">
            <a:schemeClr val="tx1"/>
          </a:fontRef>
        </p:style>
      </p:cxnSp>
      <p:sp>
        <p:nvSpPr>
          <p:cNvPr id="21" name="Textfeld 5"/>
          <p:cNvSpPr txBox="1"/>
          <p:nvPr/>
        </p:nvSpPr>
        <p:spPr>
          <a:xfrm>
            <a:off x="3001431" y="5112326"/>
            <a:ext cx="813043" cy="394210"/>
          </a:xfrm>
          <a:prstGeom prst="rect">
            <a:avLst/>
          </a:prstGeom>
          <a:noFill/>
        </p:spPr>
        <p:txBody>
          <a:bodyPr wrap="none" rtlCol="0">
            <a:spAutoFit/>
          </a:bodyPr>
          <a:lstStyle/>
          <a:p>
            <a:pPr>
              <a:lnSpc>
                <a:spcPct val="120000"/>
              </a:lnSpc>
            </a:pPr>
            <a:r>
              <a:rPr lang="de-DE" b="1" dirty="0" smtClean="0">
                <a:solidFill>
                  <a:schemeClr val="accent2"/>
                </a:solidFill>
              </a:rPr>
              <a:t>Slope</a:t>
            </a:r>
            <a:endParaRPr lang="de-DE" b="1" dirty="0">
              <a:solidFill>
                <a:schemeClr val="accent2"/>
              </a:solidFill>
            </a:endParaRPr>
          </a:p>
        </p:txBody>
      </p:sp>
      <p:sp>
        <p:nvSpPr>
          <p:cNvPr id="22" name="Textfeld 5"/>
          <p:cNvSpPr txBox="1"/>
          <p:nvPr/>
        </p:nvSpPr>
        <p:spPr>
          <a:xfrm>
            <a:off x="6846163" y="2623270"/>
            <a:ext cx="1326004" cy="424732"/>
          </a:xfrm>
          <a:prstGeom prst="rect">
            <a:avLst/>
          </a:prstGeom>
          <a:noFill/>
        </p:spPr>
        <p:txBody>
          <a:bodyPr wrap="none" rtlCol="0">
            <a:spAutoFit/>
          </a:bodyPr>
          <a:lstStyle/>
          <a:p>
            <a:pPr>
              <a:lnSpc>
                <a:spcPct val="120000"/>
              </a:lnSpc>
            </a:pPr>
            <a:r>
              <a:rPr lang="de-DE" b="1" dirty="0" smtClean="0">
                <a:solidFill>
                  <a:schemeClr val="accent2"/>
                </a:solidFill>
              </a:rPr>
              <a:t>Int. 550nm</a:t>
            </a:r>
            <a:endParaRPr lang="de-DE" b="1" dirty="0">
              <a:solidFill>
                <a:schemeClr val="accent2"/>
              </a:solidFill>
            </a:endParaRPr>
          </a:p>
        </p:txBody>
      </p:sp>
      <p:cxnSp>
        <p:nvCxnSpPr>
          <p:cNvPr id="23" name="Straight Connector 22"/>
          <p:cNvCxnSpPr/>
          <p:nvPr/>
        </p:nvCxnSpPr>
        <p:spPr>
          <a:xfrm>
            <a:off x="7536875" y="3089567"/>
            <a:ext cx="39921" cy="2527809"/>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Graphene</a:t>
            </a:r>
            <a:endParaRPr lang="de-DE" sz="2000" b="1" baseline="-25000" dirty="0">
              <a:solidFill>
                <a:schemeClr val="bg1"/>
              </a:solidFill>
            </a:endParaRPr>
          </a:p>
        </p:txBody>
      </p:sp>
    </p:spTree>
    <p:extLst>
      <p:ext uri="{BB962C8B-B14F-4D97-AF65-F5344CB8AC3E}">
        <p14:creationId xmlns="" xmlns:p14="http://schemas.microsoft.com/office/powerpoint/2010/main" val="35821360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918200"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Metrics help!</a:t>
            </a:r>
            <a:endParaRPr lang="de-DE" sz="2000" b="1" baseline="-25000" dirty="0">
              <a:solidFill>
                <a:schemeClr val="bg1"/>
              </a:solidFill>
              <a:latin typeface="+mj-lt"/>
            </a:endParaRPr>
          </a:p>
        </p:txBody>
      </p:sp>
      <p:sp>
        <p:nvSpPr>
          <p:cNvPr id="11" name="Textfeld 10"/>
          <p:cNvSpPr txBox="1"/>
          <p:nvPr/>
        </p:nvSpPr>
        <p:spPr>
          <a:xfrm>
            <a:off x="417513" y="1202293"/>
            <a:ext cx="1236236" cy="394210"/>
          </a:xfrm>
          <a:prstGeom prst="rect">
            <a:avLst/>
          </a:prstGeom>
          <a:noFill/>
        </p:spPr>
        <p:txBody>
          <a:bodyPr wrap="none" rtlCol="0">
            <a:spAutoFit/>
          </a:bodyPr>
          <a:lstStyle/>
          <a:p>
            <a:pPr>
              <a:lnSpc>
                <a:spcPct val="120000"/>
              </a:lnSpc>
            </a:pPr>
            <a:r>
              <a:rPr lang="de-DE" b="1" dirty="0" smtClean="0">
                <a:solidFill>
                  <a:schemeClr val="accent2"/>
                </a:solidFill>
              </a:rPr>
              <a:t>Summary</a:t>
            </a:r>
            <a:endParaRPr lang="de-DE" b="1" dirty="0">
              <a:solidFill>
                <a:schemeClr val="accent2"/>
              </a:solidFill>
            </a:endParaRPr>
          </a:p>
        </p:txBody>
      </p:sp>
      <p:sp>
        <p:nvSpPr>
          <p:cNvPr id="18" name="Rechteck 17"/>
          <p:cNvSpPr/>
          <p:nvPr/>
        </p:nvSpPr>
        <p:spPr>
          <a:xfrm>
            <a:off x="748264" y="1737091"/>
            <a:ext cx="7978563" cy="424732"/>
          </a:xfrm>
          <a:prstGeom prst="rect">
            <a:avLst/>
          </a:prstGeom>
        </p:spPr>
        <p:txBody>
          <a:bodyPr wrap="square">
            <a:spAutoFit/>
          </a:bodyPr>
          <a:lstStyle/>
          <a:p>
            <a:pPr>
              <a:lnSpc>
                <a:spcPct val="120000"/>
              </a:lnSpc>
            </a:pPr>
            <a:r>
              <a:rPr lang="de-DE" b="1" dirty="0" smtClean="0">
                <a:latin typeface="+mj-lt"/>
                <a:sym typeface="Wingdings" pitchFamily="2" charset="2"/>
              </a:rPr>
              <a:t>Liquid exfoliation: it works for sooo many materials!</a:t>
            </a:r>
            <a:endParaRPr lang="en-IE" b="1" dirty="0" smtClean="0">
              <a:latin typeface="+mj-lt"/>
              <a:sym typeface="Wingdings" pitchFamily="2" charset="2"/>
            </a:endParaRPr>
          </a:p>
        </p:txBody>
      </p:sp>
      <p:sp>
        <p:nvSpPr>
          <p:cNvPr id="19" name="Ellipse 18"/>
          <p:cNvSpPr/>
          <p:nvPr/>
        </p:nvSpPr>
        <p:spPr>
          <a:xfrm>
            <a:off x="546971" y="1853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25" name="Rechteck 24"/>
          <p:cNvSpPr/>
          <p:nvPr/>
        </p:nvSpPr>
        <p:spPr>
          <a:xfrm>
            <a:off x="744728" y="2326444"/>
            <a:ext cx="7978563" cy="757130"/>
          </a:xfrm>
          <a:prstGeom prst="rect">
            <a:avLst/>
          </a:prstGeom>
        </p:spPr>
        <p:txBody>
          <a:bodyPr wrap="square">
            <a:spAutoFit/>
          </a:bodyPr>
          <a:lstStyle/>
          <a:p>
            <a:pPr>
              <a:lnSpc>
                <a:spcPct val="120000"/>
              </a:lnSpc>
            </a:pPr>
            <a:r>
              <a:rPr lang="de-DE" b="1" dirty="0" smtClean="0">
                <a:latin typeface="+mj-lt"/>
                <a:sym typeface="Wingdings" pitchFamily="2" charset="2"/>
              </a:rPr>
              <a:t>Size selection allows production of samples </a:t>
            </a:r>
            <a:br>
              <a:rPr lang="de-DE" b="1" dirty="0" smtClean="0">
                <a:latin typeface="+mj-lt"/>
                <a:sym typeface="Wingdings" pitchFamily="2" charset="2"/>
              </a:rPr>
            </a:br>
            <a:r>
              <a:rPr lang="de-DE" b="1" dirty="0" smtClean="0">
                <a:latin typeface="+mj-lt"/>
                <a:sym typeface="Wingdings" pitchFamily="2" charset="2"/>
              </a:rPr>
              <a:t>with varying mean size and thickness</a:t>
            </a:r>
            <a:endParaRPr lang="en-IE" b="1" dirty="0" smtClean="0">
              <a:latin typeface="+mj-lt"/>
              <a:sym typeface="Wingdings" pitchFamily="2" charset="2"/>
            </a:endParaRPr>
          </a:p>
        </p:txBody>
      </p:sp>
      <p:sp>
        <p:nvSpPr>
          <p:cNvPr id="26" name="Ellipse 25"/>
          <p:cNvSpPr/>
          <p:nvPr/>
        </p:nvSpPr>
        <p:spPr>
          <a:xfrm>
            <a:off x="543435" y="2443219"/>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27" name="Rechteck 26"/>
          <p:cNvSpPr/>
          <p:nvPr/>
        </p:nvSpPr>
        <p:spPr>
          <a:xfrm>
            <a:off x="730491" y="3215046"/>
            <a:ext cx="7978563" cy="726609"/>
          </a:xfrm>
          <a:prstGeom prst="rect">
            <a:avLst/>
          </a:prstGeom>
        </p:spPr>
        <p:txBody>
          <a:bodyPr wrap="square">
            <a:spAutoFit/>
          </a:bodyPr>
          <a:lstStyle/>
          <a:p>
            <a:pPr>
              <a:lnSpc>
                <a:spcPct val="120000"/>
              </a:lnSpc>
            </a:pPr>
            <a:r>
              <a:rPr lang="de-DE" b="1" dirty="0" smtClean="0">
                <a:latin typeface="+mj-lt"/>
              </a:rPr>
              <a:t>Metrics are everywhere to determine size </a:t>
            </a:r>
            <a:br>
              <a:rPr lang="de-DE" b="1" dirty="0" smtClean="0">
                <a:latin typeface="+mj-lt"/>
              </a:rPr>
            </a:br>
            <a:r>
              <a:rPr lang="de-DE" b="1" dirty="0" smtClean="0">
                <a:latin typeface="+mj-lt"/>
              </a:rPr>
              <a:t>and/or thickness </a:t>
            </a:r>
            <a:r>
              <a:rPr lang="de-DE" b="1" i="1" dirty="0" smtClean="0">
                <a:latin typeface="+mj-lt"/>
              </a:rPr>
              <a:t>in situ</a:t>
            </a:r>
            <a:endParaRPr lang="en-IE" b="1" dirty="0" smtClean="0">
              <a:latin typeface="+mj-lt"/>
              <a:sym typeface="Wingdings" pitchFamily="2" charset="2"/>
            </a:endParaRPr>
          </a:p>
        </p:txBody>
      </p:sp>
      <p:sp>
        <p:nvSpPr>
          <p:cNvPr id="28" name="Ellipse 27"/>
          <p:cNvSpPr/>
          <p:nvPr/>
        </p:nvSpPr>
        <p:spPr>
          <a:xfrm>
            <a:off x="529198" y="3331821"/>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31" name="Rechteck 30"/>
          <p:cNvSpPr/>
          <p:nvPr/>
        </p:nvSpPr>
        <p:spPr>
          <a:xfrm>
            <a:off x="744727" y="4092048"/>
            <a:ext cx="7978563" cy="1754326"/>
          </a:xfrm>
          <a:prstGeom prst="rect">
            <a:avLst/>
          </a:prstGeom>
        </p:spPr>
        <p:txBody>
          <a:bodyPr wrap="square">
            <a:spAutoFit/>
          </a:bodyPr>
          <a:lstStyle/>
          <a:p>
            <a:pPr>
              <a:lnSpc>
                <a:spcPct val="120000"/>
              </a:lnSpc>
            </a:pPr>
            <a:r>
              <a:rPr lang="de-DE" b="1" dirty="0" smtClean="0">
                <a:latin typeface="+mj-lt"/>
                <a:sym typeface="Wingdings" pitchFamily="2" charset="2"/>
              </a:rPr>
              <a:t>Huge step forward in understanding dispersion </a:t>
            </a:r>
            <a:br>
              <a:rPr lang="de-DE" b="1" dirty="0" smtClean="0">
                <a:latin typeface="+mj-lt"/>
                <a:sym typeface="Wingdings" pitchFamily="2" charset="2"/>
              </a:rPr>
            </a:br>
            <a:r>
              <a:rPr lang="de-DE" b="1" dirty="0" smtClean="0">
                <a:latin typeface="+mj-lt"/>
                <a:sym typeface="Wingdings" pitchFamily="2" charset="2"/>
              </a:rPr>
              <a:t>conditions, improving sample preparation etc</a:t>
            </a:r>
          </a:p>
          <a:p>
            <a:pPr marL="285750" indent="-285750">
              <a:lnSpc>
                <a:spcPct val="120000"/>
              </a:lnSpc>
              <a:buFont typeface="Wingdings" panose="05000000000000000000" pitchFamily="2" charset="2"/>
              <a:buChar char="à"/>
            </a:pPr>
            <a:r>
              <a:rPr lang="de-DE" b="1" dirty="0" smtClean="0">
                <a:latin typeface="+mj-lt"/>
                <a:sym typeface="Wingdings" pitchFamily="2" charset="2"/>
              </a:rPr>
              <a:t>e.g. Observation of PL of TMDs in liquid</a:t>
            </a:r>
          </a:p>
          <a:p>
            <a:pPr marL="285750" indent="-285750">
              <a:lnSpc>
                <a:spcPct val="120000"/>
              </a:lnSpc>
              <a:buFont typeface="Wingdings" panose="05000000000000000000" pitchFamily="2" charset="2"/>
              <a:buChar char="à"/>
            </a:pPr>
            <a:r>
              <a:rPr lang="de-DE" b="1" dirty="0" smtClean="0">
                <a:latin typeface="+mj-lt"/>
                <a:sym typeface="Wingdings" pitchFamily="2" charset="2"/>
              </a:rPr>
              <a:t>Varying N and L independently</a:t>
            </a:r>
          </a:p>
          <a:p>
            <a:pPr marL="285750" indent="-285750">
              <a:lnSpc>
                <a:spcPct val="120000"/>
              </a:lnSpc>
              <a:buFont typeface="Wingdings" panose="05000000000000000000" pitchFamily="2" charset="2"/>
              <a:buChar char="à"/>
            </a:pPr>
            <a:r>
              <a:rPr lang="de-DE" b="1" dirty="0" smtClean="0">
                <a:latin typeface="+mj-lt"/>
                <a:sym typeface="Wingdings" pitchFamily="2" charset="2"/>
              </a:rPr>
              <a:t>Samples with predefined properties</a:t>
            </a:r>
            <a:endParaRPr lang="en-IE" b="1" dirty="0" smtClean="0">
              <a:latin typeface="+mj-lt"/>
              <a:sym typeface="Wingdings" pitchFamily="2" charset="2"/>
            </a:endParaRPr>
          </a:p>
        </p:txBody>
      </p:sp>
      <p:sp>
        <p:nvSpPr>
          <p:cNvPr id="32" name="Ellipse 31"/>
          <p:cNvSpPr/>
          <p:nvPr/>
        </p:nvSpPr>
        <p:spPr>
          <a:xfrm>
            <a:off x="543434" y="4208823"/>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nvGrpSpPr>
          <p:cNvPr id="2" name="Group 1"/>
          <p:cNvGrpSpPr>
            <a:grpSpLocks noChangeAspect="1"/>
          </p:cNvGrpSpPr>
          <p:nvPr/>
        </p:nvGrpSpPr>
        <p:grpSpPr>
          <a:xfrm>
            <a:off x="6412854" y="2730718"/>
            <a:ext cx="2515347" cy="1365509"/>
            <a:chOff x="7101522" y="2291757"/>
            <a:chExt cx="2161768" cy="1139424"/>
          </a:xfrm>
        </p:grpSpPr>
        <p:grpSp>
          <p:nvGrpSpPr>
            <p:cNvPr id="17" name="Group 16"/>
            <p:cNvGrpSpPr/>
            <p:nvPr/>
          </p:nvGrpSpPr>
          <p:grpSpPr>
            <a:xfrm>
              <a:off x="7101522" y="2291757"/>
              <a:ext cx="1080000" cy="1139424"/>
              <a:chOff x="5508224" y="471125"/>
              <a:chExt cx="1080000" cy="1139424"/>
            </a:xfrm>
          </p:grpSpPr>
          <p:pic>
            <p:nvPicPr>
              <p:cNvPr id="20" name="Picture 7" descr="C:\Users\colemaj\AppData\Local\Microsoft\Windows\Temporary Internet Files\Content.IE5\YOOCIYZQ\-0026.tif"/>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rcRect l="11247" t="12844" r="20954" b="15628"/>
              <a:stretch/>
            </p:blipFill>
            <p:spPr bwMode="auto">
              <a:xfrm>
                <a:off x="5508224" y="471125"/>
                <a:ext cx="1080000" cy="113942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1" name="Straight Connector 20"/>
              <p:cNvCxnSpPr/>
              <p:nvPr/>
            </p:nvCxnSpPr>
            <p:spPr>
              <a:xfrm>
                <a:off x="5620174" y="1515733"/>
                <a:ext cx="2038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8183290" y="2295307"/>
              <a:ext cx="1080000" cy="1128774"/>
              <a:chOff x="7812360" y="475735"/>
              <a:chExt cx="1080000" cy="1128774"/>
            </a:xfrm>
          </p:grpSpPr>
          <p:pic>
            <p:nvPicPr>
              <p:cNvPr id="23" name="Picture 10" descr="C:\Users\colemaj\AppData\Local\Microsoft\Windows\Temporary Internet Files\Content.IE5\O41KR0KC\-0007.tif"/>
              <p:cNvPicPr>
                <a:picLocks noChangeAspect="1" noChangeArrowheads="1"/>
              </p:cNvPicPr>
              <p:nvPr/>
            </p:nvPicPr>
            <p:blipFill rotWithShape="1">
              <a:blip r:embed="rId5" cstate="print">
                <a:extLst>
                  <a:ext uri="{BEBA8EAE-BF5A-486C-A8C5-ECC9F3942E4B}">
                    <a14:imgProps xmlns="" xmlns:a14="http://schemas.microsoft.com/office/drawing/2010/main">
                      <a14:imgLayer r:embed="rId6">
                        <a14:imgEffect>
                          <a14:brightnessContrast contrast="40000"/>
                        </a14:imgEffect>
                      </a14:imgLayer>
                    </a14:imgProps>
                  </a:ext>
                  <a:ext uri="{28A0092B-C50C-407E-A947-70E740481C1C}">
                    <a14:useLocalDpi xmlns="" xmlns:a14="http://schemas.microsoft.com/office/drawing/2010/main" val="0"/>
                  </a:ext>
                </a:extLst>
              </a:blip>
              <a:srcRect l="15609" t="14229" r="15609" b="13881"/>
              <a:stretch/>
            </p:blipFill>
            <p:spPr bwMode="auto">
              <a:xfrm>
                <a:off x="7812360" y="475735"/>
                <a:ext cx="1080000" cy="112877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a:xfrm>
                <a:off x="7888690" y="1516794"/>
                <a:ext cx="313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6" name="Picture 2" descr="C:\Data\TCD\PAL\pics jc\Ws2 disp 2 processed white bg.jpg"/>
          <p:cNvPicPr>
            <a:picLocks noChangeAspect="1" noChangeArrowheads="1"/>
          </p:cNvPicPr>
          <p:nvPr/>
        </p:nvPicPr>
        <p:blipFill rotWithShape="1">
          <a:blip r:embed="rId7" cstate="print">
            <a:clrChange>
              <a:clrFrom>
                <a:srgbClr val="FFFFFF"/>
              </a:clrFrom>
              <a:clrTo>
                <a:srgbClr val="FFFFFF">
                  <a:alpha val="0"/>
                </a:srgbClr>
              </a:clrTo>
            </a:clrChange>
            <a:extLst>
              <a:ext uri="{BEBA8EAE-BF5A-486C-A8C5-ECC9F3942E4B}">
                <a14:imgProps xmlns="" xmlns:a14="http://schemas.microsoft.com/office/drawing/2010/main">
                  <a14:imgLayer r:embed="rId8">
                    <a14:imgEffect>
                      <a14:brightnessContrast bright="20000"/>
                    </a14:imgEffect>
                  </a14:imgLayer>
                </a14:imgProps>
              </a:ext>
              <a:ext uri="{28A0092B-C50C-407E-A947-70E740481C1C}">
                <a14:useLocalDpi xmlns="" xmlns:a14="http://schemas.microsoft.com/office/drawing/2010/main" val="0"/>
              </a:ext>
            </a:extLst>
          </a:blip>
          <a:srcRect l="19036" t="44789" r="22678" b="7723"/>
          <a:stretch/>
        </p:blipFill>
        <p:spPr bwMode="auto">
          <a:xfrm>
            <a:off x="6824224" y="947911"/>
            <a:ext cx="1580951" cy="1717472"/>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feld 8"/>
          <p:cNvSpPr txBox="1"/>
          <p:nvPr/>
        </p:nvSpPr>
        <p:spPr>
          <a:xfrm>
            <a:off x="6362802" y="3742550"/>
            <a:ext cx="628698" cy="276999"/>
          </a:xfrm>
          <a:prstGeom prst="rect">
            <a:avLst/>
          </a:prstGeom>
          <a:noFill/>
        </p:spPr>
        <p:txBody>
          <a:bodyPr wrap="none" rtlCol="0">
            <a:spAutoFit/>
          </a:bodyPr>
          <a:lstStyle/>
          <a:p>
            <a:r>
              <a:rPr lang="en-IE" sz="1200" b="1" dirty="0" smtClean="0"/>
              <a:t>10 nm</a:t>
            </a:r>
            <a:endParaRPr lang="de-DE" sz="1200" b="1" dirty="0"/>
          </a:p>
        </p:txBody>
      </p:sp>
      <p:sp>
        <p:nvSpPr>
          <p:cNvPr id="34" name="Textfeld 8"/>
          <p:cNvSpPr txBox="1"/>
          <p:nvPr/>
        </p:nvSpPr>
        <p:spPr>
          <a:xfrm>
            <a:off x="7586221" y="3738229"/>
            <a:ext cx="713657" cy="276999"/>
          </a:xfrm>
          <a:prstGeom prst="rect">
            <a:avLst/>
          </a:prstGeom>
          <a:noFill/>
        </p:spPr>
        <p:txBody>
          <a:bodyPr wrap="none" rtlCol="0">
            <a:spAutoFit/>
          </a:bodyPr>
          <a:lstStyle/>
          <a:p>
            <a:r>
              <a:rPr lang="en-IE" sz="1200" b="1" dirty="0" smtClean="0"/>
              <a:t>100 nm</a:t>
            </a:r>
            <a:endParaRPr lang="de-DE" sz="1200" b="1" dirty="0"/>
          </a:p>
        </p:txBody>
      </p:sp>
      <p:graphicFrame>
        <p:nvGraphicFramePr>
          <p:cNvPr id="35" name="Object 34"/>
          <p:cNvGraphicFramePr>
            <a:graphicFrameLocks noChangeAspect="1"/>
          </p:cNvGraphicFramePr>
          <p:nvPr>
            <p:extLst>
              <p:ext uri="{D42A27DB-BD31-4B8C-83A1-F6EECF244321}">
                <p14:modId xmlns="" xmlns:p14="http://schemas.microsoft.com/office/powerpoint/2010/main" val="2716116920"/>
              </p:ext>
            </p:extLst>
          </p:nvPr>
        </p:nvGraphicFramePr>
        <p:xfrm>
          <a:off x="6144936" y="4008027"/>
          <a:ext cx="3799421" cy="2732891"/>
        </p:xfrm>
        <a:graphic>
          <a:graphicData uri="http://schemas.openxmlformats.org/presentationml/2006/ole">
            <p:oleObj spid="_x0000_s41154" name="Graph" r:id="rId9" imgW="4031640" imgH="2899800" progId="">
              <p:embed/>
            </p:oleObj>
          </a:graphicData>
        </a:graphic>
      </p:graphicFrame>
      <p:sp>
        <p:nvSpPr>
          <p:cNvPr id="29" name="Rechteck 26"/>
          <p:cNvSpPr/>
          <p:nvPr/>
        </p:nvSpPr>
        <p:spPr>
          <a:xfrm>
            <a:off x="806450" y="6014309"/>
            <a:ext cx="7978563" cy="424732"/>
          </a:xfrm>
          <a:prstGeom prst="rect">
            <a:avLst/>
          </a:prstGeom>
        </p:spPr>
        <p:txBody>
          <a:bodyPr wrap="square">
            <a:spAutoFit/>
          </a:bodyPr>
          <a:lstStyle/>
          <a:p>
            <a:pPr>
              <a:lnSpc>
                <a:spcPct val="120000"/>
              </a:lnSpc>
            </a:pPr>
            <a:r>
              <a:rPr lang="de-DE" b="1" dirty="0" smtClean="0">
                <a:latin typeface="+mj-lt"/>
              </a:rPr>
              <a:t>Similar metric for other materials!!!!!</a:t>
            </a:r>
            <a:endParaRPr lang="en-IE" b="1" dirty="0" smtClean="0">
              <a:latin typeface="+mj-lt"/>
              <a:sym typeface="Wingdings" pitchFamily="2" charset="2"/>
            </a:endParaRPr>
          </a:p>
        </p:txBody>
      </p:sp>
      <p:sp>
        <p:nvSpPr>
          <p:cNvPr id="30" name="Ellipse 27"/>
          <p:cNvSpPr/>
          <p:nvPr/>
        </p:nvSpPr>
        <p:spPr>
          <a:xfrm>
            <a:off x="605157" y="6131084"/>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Tree>
    <p:extLst>
      <p:ext uri="{BB962C8B-B14F-4D97-AF65-F5344CB8AC3E}">
        <p14:creationId xmlns="" xmlns:p14="http://schemas.microsoft.com/office/powerpoint/2010/main" val="3560612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1"/>
          <p:cNvSpPr/>
          <p:nvPr/>
        </p:nvSpPr>
        <p:spPr>
          <a:xfrm>
            <a:off x="410610" y="1034557"/>
            <a:ext cx="8255147" cy="7617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7" name="Rechteck 1"/>
          <p:cNvSpPr/>
          <p:nvPr/>
        </p:nvSpPr>
        <p:spPr>
          <a:xfrm>
            <a:off x="417512" y="5978686"/>
            <a:ext cx="8255147" cy="7922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29" name="Rechteck 28"/>
          <p:cNvSpPr/>
          <p:nvPr/>
        </p:nvSpPr>
        <p:spPr>
          <a:xfrm>
            <a:off x="417513" y="1866118"/>
            <a:ext cx="8255147" cy="40325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Acknowledgements</a:t>
            </a:r>
            <a:endParaRPr lang="de-DE" sz="2000" b="1" baseline="-25000" dirty="0">
              <a:solidFill>
                <a:schemeClr val="bg1"/>
              </a:solidFill>
              <a:latin typeface="+mj-lt"/>
            </a:endParaRPr>
          </a:p>
        </p:txBody>
      </p:sp>
      <p:sp>
        <p:nvSpPr>
          <p:cNvPr id="10" name="Rechteck 9"/>
          <p:cNvSpPr/>
          <p:nvPr/>
        </p:nvSpPr>
        <p:spPr>
          <a:xfrm>
            <a:off x="2899221" y="1939222"/>
            <a:ext cx="5773437" cy="978729"/>
          </a:xfrm>
          <a:prstGeom prst="rect">
            <a:avLst/>
          </a:prstGeom>
        </p:spPr>
        <p:txBody>
          <a:bodyPr wrap="square">
            <a:spAutoFit/>
          </a:bodyPr>
          <a:lstStyle/>
          <a:p>
            <a:pPr>
              <a:lnSpc>
                <a:spcPct val="120000"/>
              </a:lnSpc>
            </a:pPr>
            <a:r>
              <a:rPr lang="de-DE" sz="1600" b="1" u="sng" dirty="0" smtClean="0">
                <a:latin typeface="+mj-lt"/>
              </a:rPr>
              <a:t>Jonathan Coleman </a:t>
            </a:r>
            <a:r>
              <a:rPr lang="en-IE" sz="1600" b="1" dirty="0"/>
              <a:t>+ </a:t>
            </a:r>
            <a:r>
              <a:rPr lang="en-IE" sz="1600" b="1" dirty="0" smtClean="0"/>
              <a:t>group</a:t>
            </a:r>
            <a:endParaRPr lang="de-DE" sz="1600" b="1" u="sng" dirty="0" smtClean="0">
              <a:latin typeface="+mj-lt"/>
            </a:endParaRPr>
          </a:p>
          <a:p>
            <a:pPr>
              <a:lnSpc>
                <a:spcPct val="120000"/>
              </a:lnSpc>
            </a:pPr>
            <a:r>
              <a:rPr lang="de-DE" sz="1600" b="1" dirty="0" smtClean="0">
                <a:latin typeface="+mj-lt"/>
              </a:rPr>
              <a:t>esp. Ronan, Damien, Keith, Andrew, Eswar, Valerie, Tom, Zahra....</a:t>
            </a:r>
            <a:endParaRPr lang="en-IE" sz="1600" b="1" dirty="0" smtClean="0">
              <a:latin typeface="+mj-lt"/>
              <a:sym typeface="Wingdings" pitchFamily="2" charset="2"/>
            </a:endParaRPr>
          </a:p>
        </p:txBody>
      </p:sp>
      <p:sp>
        <p:nvSpPr>
          <p:cNvPr id="12" name="Ellipse 11"/>
          <p:cNvSpPr/>
          <p:nvPr/>
        </p:nvSpPr>
        <p:spPr>
          <a:xfrm>
            <a:off x="2697928" y="2055997"/>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20" name="Rechteck 19"/>
          <p:cNvSpPr/>
          <p:nvPr/>
        </p:nvSpPr>
        <p:spPr>
          <a:xfrm>
            <a:off x="2946899" y="2923155"/>
            <a:ext cx="5040496" cy="683264"/>
          </a:xfrm>
          <a:prstGeom prst="rect">
            <a:avLst/>
          </a:prstGeom>
        </p:spPr>
        <p:txBody>
          <a:bodyPr wrap="square">
            <a:spAutoFit/>
          </a:bodyPr>
          <a:lstStyle/>
          <a:p>
            <a:pPr>
              <a:lnSpc>
                <a:spcPct val="120000"/>
              </a:lnSpc>
            </a:pPr>
            <a:r>
              <a:rPr lang="de-DE" sz="1600" b="1" dirty="0" smtClean="0">
                <a:latin typeface="+mj-lt"/>
              </a:rPr>
              <a:t>Georg Duesberg + group, </a:t>
            </a:r>
            <a:br>
              <a:rPr lang="de-DE" sz="1600" b="1" dirty="0" smtClean="0">
                <a:latin typeface="+mj-lt"/>
              </a:rPr>
            </a:br>
            <a:r>
              <a:rPr lang="de-DE" sz="1600" b="1" dirty="0" smtClean="0">
                <a:latin typeface="+mj-lt"/>
              </a:rPr>
              <a:t>esp. Nina Berner, </a:t>
            </a:r>
            <a:r>
              <a:rPr lang="de-DE" sz="1600" b="1" dirty="0" smtClean="0"/>
              <a:t>Niall McEvoy</a:t>
            </a:r>
            <a:endParaRPr lang="en-IE" sz="1600" b="1" dirty="0" smtClean="0">
              <a:latin typeface="+mj-lt"/>
              <a:sym typeface="Wingdings" pitchFamily="2" charset="2"/>
            </a:endParaRPr>
          </a:p>
        </p:txBody>
      </p:sp>
      <p:sp>
        <p:nvSpPr>
          <p:cNvPr id="21" name="Ellipse 20"/>
          <p:cNvSpPr/>
          <p:nvPr/>
        </p:nvSpPr>
        <p:spPr>
          <a:xfrm>
            <a:off x="2736269" y="3070007"/>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22" name="Rechteck 21"/>
          <p:cNvSpPr/>
          <p:nvPr/>
        </p:nvSpPr>
        <p:spPr>
          <a:xfrm>
            <a:off x="2958184" y="3657930"/>
            <a:ext cx="5040496" cy="683264"/>
          </a:xfrm>
          <a:prstGeom prst="rect">
            <a:avLst/>
          </a:prstGeom>
        </p:spPr>
        <p:txBody>
          <a:bodyPr wrap="square">
            <a:spAutoFit/>
          </a:bodyPr>
          <a:lstStyle/>
          <a:p>
            <a:pPr>
              <a:lnSpc>
                <a:spcPct val="120000"/>
              </a:lnSpc>
            </a:pPr>
            <a:r>
              <a:rPr lang="de-DE" sz="1600" b="1" dirty="0" smtClean="0">
                <a:latin typeface="+mj-lt"/>
              </a:rPr>
              <a:t>John Donegan + group,</a:t>
            </a:r>
            <a:br>
              <a:rPr lang="de-DE" sz="1600" b="1" dirty="0" smtClean="0">
                <a:latin typeface="+mj-lt"/>
              </a:rPr>
            </a:br>
            <a:r>
              <a:rPr lang="de-DE" sz="1600" b="1" dirty="0" smtClean="0">
                <a:latin typeface="+mj-lt"/>
              </a:rPr>
              <a:t>esp. David McCloskey</a:t>
            </a:r>
            <a:endParaRPr lang="en-IE" sz="1600" b="1" dirty="0" smtClean="0">
              <a:latin typeface="+mj-lt"/>
              <a:sym typeface="Wingdings" pitchFamily="2" charset="2"/>
            </a:endParaRPr>
          </a:p>
        </p:txBody>
      </p:sp>
      <p:sp>
        <p:nvSpPr>
          <p:cNvPr id="23" name="Ellipse 22"/>
          <p:cNvSpPr/>
          <p:nvPr/>
        </p:nvSpPr>
        <p:spPr>
          <a:xfrm>
            <a:off x="2734854" y="3792815"/>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4098" name="Picture 2" descr="C:\Users\backes\Dropbox\Collage Dublin\dfg_logo_schriftzug_blau_org.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64285"/>
          <a:stretch/>
        </p:blipFill>
        <p:spPr bwMode="auto">
          <a:xfrm>
            <a:off x="895350" y="1168835"/>
            <a:ext cx="1328014" cy="474650"/>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06450" y="2153589"/>
            <a:ext cx="1430449" cy="17040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Rechteck 21"/>
          <p:cNvSpPr/>
          <p:nvPr/>
        </p:nvSpPr>
        <p:spPr>
          <a:xfrm>
            <a:off x="2934391" y="4406473"/>
            <a:ext cx="5040496" cy="683264"/>
          </a:xfrm>
          <a:prstGeom prst="rect">
            <a:avLst/>
          </a:prstGeom>
        </p:spPr>
        <p:txBody>
          <a:bodyPr wrap="square">
            <a:spAutoFit/>
          </a:bodyPr>
          <a:lstStyle/>
          <a:p>
            <a:pPr>
              <a:lnSpc>
                <a:spcPct val="120000"/>
              </a:lnSpc>
            </a:pPr>
            <a:r>
              <a:rPr lang="de-DE" sz="1600" b="1" dirty="0" smtClean="0">
                <a:latin typeface="+mj-lt"/>
              </a:rPr>
              <a:t>Valeria Nicolosi + group,</a:t>
            </a:r>
            <a:br>
              <a:rPr lang="de-DE" sz="1600" b="1" dirty="0" smtClean="0">
                <a:latin typeface="+mj-lt"/>
              </a:rPr>
            </a:br>
            <a:r>
              <a:rPr lang="de-DE" sz="1600" b="1" dirty="0" smtClean="0">
                <a:latin typeface="+mj-lt"/>
              </a:rPr>
              <a:t>esp. Hannah Nerl, Evie Doherty</a:t>
            </a:r>
            <a:endParaRPr lang="en-IE" sz="1600" b="1" dirty="0" smtClean="0">
              <a:latin typeface="+mj-lt"/>
              <a:sym typeface="Wingdings" pitchFamily="2" charset="2"/>
            </a:endParaRPr>
          </a:p>
        </p:txBody>
      </p:sp>
      <p:sp>
        <p:nvSpPr>
          <p:cNvPr id="33" name="Ellipse 22"/>
          <p:cNvSpPr/>
          <p:nvPr/>
        </p:nvSpPr>
        <p:spPr>
          <a:xfrm>
            <a:off x="2749161" y="4525483"/>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34" name="Rechteck 9"/>
          <p:cNvSpPr/>
          <p:nvPr/>
        </p:nvSpPr>
        <p:spPr>
          <a:xfrm>
            <a:off x="2881096" y="1199265"/>
            <a:ext cx="5382520" cy="360612"/>
          </a:xfrm>
          <a:prstGeom prst="rect">
            <a:avLst/>
          </a:prstGeom>
        </p:spPr>
        <p:txBody>
          <a:bodyPr wrap="square">
            <a:spAutoFit/>
          </a:bodyPr>
          <a:lstStyle/>
          <a:p>
            <a:pPr>
              <a:lnSpc>
                <a:spcPct val="120000"/>
              </a:lnSpc>
            </a:pPr>
            <a:r>
              <a:rPr lang="de-DE" sz="1600" b="1" u="sng" dirty="0" smtClean="0">
                <a:latin typeface="+mj-lt"/>
                <a:sym typeface="Wingdings" pitchFamily="2" charset="2"/>
              </a:rPr>
              <a:t>Funding </a:t>
            </a:r>
            <a:r>
              <a:rPr lang="de-DE" sz="1600" b="1" dirty="0" smtClean="0">
                <a:latin typeface="+mj-lt"/>
                <a:sym typeface="Wingdings" pitchFamily="2" charset="2"/>
              </a:rPr>
              <a:t>(postdoc fellowship)</a:t>
            </a:r>
            <a:endParaRPr lang="en-IE" sz="1600" b="1" dirty="0" smtClean="0">
              <a:latin typeface="+mj-lt"/>
              <a:sym typeface="Wingdings" pitchFamily="2" charset="2"/>
            </a:endParaRPr>
          </a:p>
        </p:txBody>
      </p:sp>
      <p:sp>
        <p:nvSpPr>
          <p:cNvPr id="35" name="Ellipse 11"/>
          <p:cNvSpPr/>
          <p:nvPr/>
        </p:nvSpPr>
        <p:spPr>
          <a:xfrm>
            <a:off x="2679802" y="1316040"/>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37" name="Text Box 17"/>
          <p:cNvSpPr txBox="1">
            <a:spLocks noChangeArrowheads="1"/>
          </p:cNvSpPr>
          <p:nvPr/>
        </p:nvSpPr>
        <p:spPr bwMode="auto">
          <a:xfrm rot="1391426">
            <a:off x="1948371" y="3119372"/>
            <a:ext cx="5179623" cy="738664"/>
          </a:xfrm>
          <a:prstGeom prst="rect">
            <a:avLst/>
          </a:prstGeom>
          <a:solidFill>
            <a:srgbClr val="FFFFFF">
              <a:alpha val="80000"/>
            </a:srgbClr>
          </a:solidFill>
          <a:ln w="9525">
            <a:noFill/>
            <a:miter lim="800000"/>
            <a:headEnd/>
            <a:tailEnd/>
          </a:ln>
          <a:effectLst/>
        </p:spPr>
        <p:txBody>
          <a:bodyPr wrap="none">
            <a:spAutoFit/>
          </a:bodyPr>
          <a:lstStyle/>
          <a:p>
            <a:pPr algn="ctr" fontAlgn="base">
              <a:lnSpc>
                <a:spcPct val="150000"/>
              </a:lnSpc>
              <a:spcBef>
                <a:spcPct val="0"/>
              </a:spcBef>
              <a:spcAft>
                <a:spcPct val="0"/>
              </a:spcAft>
              <a:defRPr/>
            </a:pP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Thank you for your attention!</a:t>
            </a:r>
            <a:endPar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4" name="Picture 6" descr="http://www-astro.physik.tu-berlin.de/%7Ebreitschwerdt/tu-logo_2d_blau.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01150" y="6109047"/>
            <a:ext cx="817856" cy="612322"/>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echteck 21"/>
          <p:cNvSpPr/>
          <p:nvPr/>
        </p:nvSpPr>
        <p:spPr>
          <a:xfrm>
            <a:off x="2987757" y="6205653"/>
            <a:ext cx="5368063" cy="387798"/>
          </a:xfrm>
          <a:prstGeom prst="rect">
            <a:avLst/>
          </a:prstGeom>
        </p:spPr>
        <p:txBody>
          <a:bodyPr wrap="square">
            <a:spAutoFit/>
          </a:bodyPr>
          <a:lstStyle/>
          <a:p>
            <a:pPr>
              <a:lnSpc>
                <a:spcPct val="120000"/>
              </a:lnSpc>
            </a:pPr>
            <a:r>
              <a:rPr lang="de-DE" sz="1600" b="1" dirty="0" smtClean="0">
                <a:latin typeface="+mj-lt"/>
              </a:rPr>
              <a:t>Nils Scheuschner and Janina Maultzsch</a:t>
            </a:r>
            <a:endParaRPr lang="en-IE" sz="1600" b="1" dirty="0" smtClean="0">
              <a:latin typeface="+mj-lt"/>
              <a:sym typeface="Wingdings" pitchFamily="2" charset="2"/>
            </a:endParaRPr>
          </a:p>
        </p:txBody>
      </p:sp>
      <p:sp>
        <p:nvSpPr>
          <p:cNvPr id="28" name="Ellipse 22"/>
          <p:cNvSpPr/>
          <p:nvPr/>
        </p:nvSpPr>
        <p:spPr>
          <a:xfrm>
            <a:off x="2786464" y="6322428"/>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39" name="Rechteck 21"/>
          <p:cNvSpPr/>
          <p:nvPr/>
        </p:nvSpPr>
        <p:spPr>
          <a:xfrm>
            <a:off x="2987757" y="5154981"/>
            <a:ext cx="5040496" cy="683264"/>
          </a:xfrm>
          <a:prstGeom prst="rect">
            <a:avLst/>
          </a:prstGeom>
        </p:spPr>
        <p:txBody>
          <a:bodyPr wrap="square">
            <a:spAutoFit/>
          </a:bodyPr>
          <a:lstStyle/>
          <a:p>
            <a:pPr>
              <a:lnSpc>
                <a:spcPct val="120000"/>
              </a:lnSpc>
            </a:pPr>
            <a:r>
              <a:rPr lang="de-DE" sz="1600" b="1" dirty="0" smtClean="0">
                <a:latin typeface="+mj-lt"/>
              </a:rPr>
              <a:t>Werner Blau + group,</a:t>
            </a:r>
            <a:br>
              <a:rPr lang="de-DE" sz="1600" b="1" dirty="0" smtClean="0">
                <a:latin typeface="+mj-lt"/>
              </a:rPr>
            </a:br>
            <a:r>
              <a:rPr lang="de-DE" sz="1600" b="1" dirty="0" smtClean="0">
                <a:latin typeface="+mj-lt"/>
              </a:rPr>
              <a:t>esp. </a:t>
            </a:r>
            <a:r>
              <a:rPr lang="de-DE" sz="1600" b="1" dirty="0">
                <a:latin typeface="+mj-lt"/>
              </a:rPr>
              <a:t>Beata Szydłowska</a:t>
            </a:r>
            <a:endParaRPr lang="en-IE" sz="1600" b="1" dirty="0" smtClean="0">
              <a:latin typeface="+mj-lt"/>
              <a:sym typeface="Wingdings" pitchFamily="2" charset="2"/>
            </a:endParaRPr>
          </a:p>
        </p:txBody>
      </p:sp>
      <p:sp>
        <p:nvSpPr>
          <p:cNvPr id="40" name="Ellipse 22"/>
          <p:cNvSpPr/>
          <p:nvPr/>
        </p:nvSpPr>
        <p:spPr>
          <a:xfrm>
            <a:off x="2761230" y="5281131"/>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4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74119" y="3995819"/>
            <a:ext cx="1247306" cy="1638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083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10" grpId="0"/>
      <p:bldP spid="12" grpId="0" animBg="1"/>
      <p:bldP spid="20" grpId="0"/>
      <p:bldP spid="21" grpId="0" animBg="1"/>
      <p:bldP spid="22" grpId="0"/>
      <p:bldP spid="23" grpId="0" animBg="1"/>
      <p:bldP spid="32" grpId="0"/>
      <p:bldP spid="33" grpId="0" animBg="1"/>
      <p:bldP spid="37" grpId="0" animBg="1"/>
      <p:bldP spid="25" grpId="0"/>
      <p:bldP spid="28" grpId="0" animBg="1"/>
      <p:bldP spid="39" grpId="0"/>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20560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59857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5955476" cy="424732"/>
          </a:xfrm>
          <a:prstGeom prst="rect">
            <a:avLst/>
          </a:prstGeom>
          <a:noFill/>
        </p:spPr>
        <p:txBody>
          <a:bodyPr wrap="none" rtlCol="0">
            <a:spAutoFit/>
          </a:bodyPr>
          <a:lstStyle/>
          <a:p>
            <a:pPr>
              <a:lnSpc>
                <a:spcPct val="120000"/>
              </a:lnSpc>
            </a:pPr>
            <a:r>
              <a:rPr lang="de-DE" b="1" dirty="0" smtClean="0">
                <a:solidFill>
                  <a:schemeClr val="accent2"/>
                </a:solidFill>
              </a:rPr>
              <a:t>Overcoming limitations to length metric: large flakes</a:t>
            </a:r>
            <a:endParaRPr lang="de-DE" b="1" dirty="0">
              <a:solidFill>
                <a:schemeClr val="accent2"/>
              </a:solidFill>
            </a:endParaRPr>
          </a:p>
        </p:txBody>
      </p:sp>
      <p:sp>
        <p:nvSpPr>
          <p:cNvPr id="13" name="Rechteck 17"/>
          <p:cNvSpPr/>
          <p:nvPr/>
        </p:nvSpPr>
        <p:spPr>
          <a:xfrm>
            <a:off x="748264" y="1782811"/>
            <a:ext cx="8395736" cy="394210"/>
          </a:xfrm>
          <a:prstGeom prst="rect">
            <a:avLst/>
          </a:prstGeom>
        </p:spPr>
        <p:txBody>
          <a:bodyPr wrap="square">
            <a:spAutoFit/>
          </a:bodyPr>
          <a:lstStyle/>
          <a:p>
            <a:pPr>
              <a:lnSpc>
                <a:spcPct val="120000"/>
              </a:lnSpc>
            </a:pPr>
            <a:r>
              <a:rPr lang="de-DE" b="1" dirty="0" smtClean="0">
                <a:latin typeface="+mj-lt"/>
              </a:rPr>
              <a:t>Large flakes: only minor changes in extinction spectra </a:t>
            </a:r>
            <a:r>
              <a:rPr lang="de-DE" b="1" dirty="0" smtClean="0">
                <a:latin typeface="+mj-lt"/>
                <a:sym typeface="Wingdings" panose="05000000000000000000" pitchFamily="2" charset="2"/>
              </a:rPr>
              <a:t> metric limited</a:t>
            </a:r>
            <a:endParaRPr lang="en-IE" b="1" dirty="0" smtClean="0">
              <a:latin typeface="+mj-lt"/>
            </a:endParaRPr>
          </a:p>
        </p:txBody>
      </p:sp>
      <p:sp>
        <p:nvSpPr>
          <p:cNvPr id="14"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10"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
        <p:nvSpPr>
          <p:cNvPr id="15" name="Rechteck 9"/>
          <p:cNvSpPr/>
          <p:nvPr/>
        </p:nvSpPr>
        <p:spPr>
          <a:xfrm>
            <a:off x="63025" y="6507135"/>
            <a:ext cx="2986840" cy="350865"/>
          </a:xfrm>
          <a:prstGeom prst="rect">
            <a:avLst/>
          </a:prstGeom>
        </p:spPr>
        <p:txBody>
          <a:bodyPr wrap="square">
            <a:spAutoFit/>
          </a:bodyPr>
          <a:lstStyle/>
          <a:p>
            <a:pPr>
              <a:lnSpc>
                <a:spcPct val="120000"/>
              </a:lnSpc>
            </a:pPr>
            <a:r>
              <a:rPr lang="de-DE" sz="1400" b="1" dirty="0" smtClean="0">
                <a:solidFill>
                  <a:schemeClr val="accent2"/>
                </a:solidFill>
                <a:latin typeface="+mj-lt"/>
              </a:rPr>
              <a:t>David McCloskey, John Donegan</a:t>
            </a:r>
            <a:endParaRPr lang="de-DE" sz="1400" b="1" dirty="0">
              <a:solidFill>
                <a:schemeClr val="accent2"/>
              </a:solidFill>
              <a:latin typeface="+mj-lt"/>
            </a:endParaRPr>
          </a:p>
        </p:txBody>
      </p:sp>
      <p:graphicFrame>
        <p:nvGraphicFramePr>
          <p:cNvPr id="18" name="Object 17"/>
          <p:cNvGraphicFramePr>
            <a:graphicFrameLocks noChangeAspect="1"/>
          </p:cNvGraphicFramePr>
          <p:nvPr>
            <p:extLst/>
          </p:nvPr>
        </p:nvGraphicFramePr>
        <p:xfrm>
          <a:off x="2603536" y="2751296"/>
          <a:ext cx="3598114" cy="3780000"/>
        </p:xfrm>
        <a:graphic>
          <a:graphicData uri="http://schemas.openxmlformats.org/presentationml/2006/ole">
            <p:oleObj spid="_x0000_s73841" name="Graph" r:id="rId3" imgW="2879640" imgH="3024000" progId="">
              <p:embed/>
            </p:oleObj>
          </a:graphicData>
        </a:graphic>
      </p:graphicFrame>
      <p:sp>
        <p:nvSpPr>
          <p:cNvPr id="19" name="Rechteck 17"/>
          <p:cNvSpPr/>
          <p:nvPr/>
        </p:nvSpPr>
        <p:spPr>
          <a:xfrm>
            <a:off x="748264" y="2291764"/>
            <a:ext cx="8395736" cy="394210"/>
          </a:xfrm>
          <a:prstGeom prst="rect">
            <a:avLst/>
          </a:prstGeom>
        </p:spPr>
        <p:txBody>
          <a:bodyPr wrap="square">
            <a:spAutoFit/>
          </a:bodyPr>
          <a:lstStyle/>
          <a:p>
            <a:pPr>
              <a:lnSpc>
                <a:spcPct val="120000"/>
              </a:lnSpc>
            </a:pPr>
            <a:r>
              <a:rPr lang="de-DE" b="1" dirty="0" smtClean="0">
                <a:latin typeface="+mj-lt"/>
              </a:rPr>
              <a:t>Measurement of absorbance in integrating sphere helps!</a:t>
            </a:r>
            <a:endParaRPr lang="en-IE" b="1" dirty="0" smtClean="0">
              <a:latin typeface="+mj-lt"/>
            </a:endParaRPr>
          </a:p>
        </p:txBody>
      </p:sp>
      <p:sp>
        <p:nvSpPr>
          <p:cNvPr id="21" name="Ellipse 18"/>
          <p:cNvSpPr/>
          <p:nvPr/>
        </p:nvSpPr>
        <p:spPr>
          <a:xfrm>
            <a:off x="533323" y="2408539"/>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nvGrpSpPr>
          <p:cNvPr id="3" name="Group 2"/>
          <p:cNvGrpSpPr/>
          <p:nvPr/>
        </p:nvGrpSpPr>
        <p:grpSpPr>
          <a:xfrm>
            <a:off x="516996" y="2760001"/>
            <a:ext cx="3600352" cy="3780000"/>
            <a:chOff x="516996" y="2760001"/>
            <a:chExt cx="3600352" cy="3780000"/>
          </a:xfrm>
        </p:grpSpPr>
        <p:graphicFrame>
          <p:nvGraphicFramePr>
            <p:cNvPr id="22" name="Object 21"/>
            <p:cNvGraphicFramePr>
              <a:graphicFrameLocks noChangeAspect="1"/>
            </p:cNvGraphicFramePr>
            <p:nvPr>
              <p:extLst/>
            </p:nvPr>
          </p:nvGraphicFramePr>
          <p:xfrm>
            <a:off x="516996" y="2760001"/>
            <a:ext cx="3600352" cy="3780000"/>
          </p:xfrm>
          <a:graphic>
            <a:graphicData uri="http://schemas.openxmlformats.org/presentationml/2006/ole">
              <p:oleObj spid="_x0000_s73842" name="Graph" r:id="rId4" imgW="2879640" imgH="3024000" progId="">
                <p:embed/>
              </p:oleObj>
            </a:graphicData>
          </a:graphic>
        </p:graphicFrame>
        <p:sp>
          <p:nvSpPr>
            <p:cNvPr id="24" name="Textfeld 10"/>
            <p:cNvSpPr txBox="1"/>
            <p:nvPr/>
          </p:nvSpPr>
          <p:spPr>
            <a:xfrm>
              <a:off x="1056144" y="5527309"/>
              <a:ext cx="1518364" cy="3942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Absorbance</a:t>
              </a:r>
            </a:p>
          </p:txBody>
        </p:sp>
      </p:grpSp>
      <p:grpSp>
        <p:nvGrpSpPr>
          <p:cNvPr id="2" name="Group 1"/>
          <p:cNvGrpSpPr/>
          <p:nvPr/>
        </p:nvGrpSpPr>
        <p:grpSpPr>
          <a:xfrm>
            <a:off x="5270500" y="2757740"/>
            <a:ext cx="3600353" cy="3780000"/>
            <a:chOff x="5270500" y="2757740"/>
            <a:chExt cx="3600353" cy="3780000"/>
          </a:xfrm>
        </p:grpSpPr>
        <p:graphicFrame>
          <p:nvGraphicFramePr>
            <p:cNvPr id="23" name="Object 22"/>
            <p:cNvGraphicFramePr>
              <a:graphicFrameLocks noChangeAspect="1"/>
            </p:cNvGraphicFramePr>
            <p:nvPr>
              <p:extLst/>
            </p:nvPr>
          </p:nvGraphicFramePr>
          <p:xfrm>
            <a:off x="5270500" y="2757740"/>
            <a:ext cx="3600353" cy="3780000"/>
          </p:xfrm>
          <a:graphic>
            <a:graphicData uri="http://schemas.openxmlformats.org/presentationml/2006/ole">
              <p:oleObj spid="_x0000_s73843" name="Graph" r:id="rId5" imgW="2879640" imgH="3024000" progId="">
                <p:embed/>
              </p:oleObj>
            </a:graphicData>
          </a:graphic>
        </p:graphicFrame>
        <p:sp>
          <p:nvSpPr>
            <p:cNvPr id="25" name="Textfeld 10"/>
            <p:cNvSpPr txBox="1"/>
            <p:nvPr/>
          </p:nvSpPr>
          <p:spPr>
            <a:xfrm>
              <a:off x="5787299" y="5497534"/>
              <a:ext cx="1313180" cy="4247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Scattering</a:t>
              </a:r>
            </a:p>
          </p:txBody>
        </p:sp>
      </p:grpSp>
    </p:spTree>
    <p:extLst>
      <p:ext uri="{BB962C8B-B14F-4D97-AF65-F5344CB8AC3E}">
        <p14:creationId xmlns="" xmlns:p14="http://schemas.microsoft.com/office/powerpoint/2010/main" val="6933984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5955476" cy="424732"/>
          </a:xfrm>
          <a:prstGeom prst="rect">
            <a:avLst/>
          </a:prstGeom>
          <a:noFill/>
        </p:spPr>
        <p:txBody>
          <a:bodyPr wrap="none" rtlCol="0">
            <a:spAutoFit/>
          </a:bodyPr>
          <a:lstStyle/>
          <a:p>
            <a:pPr>
              <a:lnSpc>
                <a:spcPct val="120000"/>
              </a:lnSpc>
            </a:pPr>
            <a:r>
              <a:rPr lang="de-DE" b="1" dirty="0" smtClean="0">
                <a:solidFill>
                  <a:schemeClr val="accent2"/>
                </a:solidFill>
              </a:rPr>
              <a:t>Overcoming limitations to length metric: large flakes</a:t>
            </a:r>
            <a:endParaRPr lang="de-DE" b="1" dirty="0">
              <a:solidFill>
                <a:schemeClr val="accent2"/>
              </a:solidFill>
            </a:endParaRPr>
          </a:p>
        </p:txBody>
      </p:sp>
      <p:sp>
        <p:nvSpPr>
          <p:cNvPr id="13" name="Rechteck 17"/>
          <p:cNvSpPr/>
          <p:nvPr/>
        </p:nvSpPr>
        <p:spPr>
          <a:xfrm>
            <a:off x="748264" y="1782811"/>
            <a:ext cx="8395736" cy="424732"/>
          </a:xfrm>
          <a:prstGeom prst="rect">
            <a:avLst/>
          </a:prstGeom>
        </p:spPr>
        <p:txBody>
          <a:bodyPr wrap="square">
            <a:spAutoFit/>
          </a:bodyPr>
          <a:lstStyle/>
          <a:p>
            <a:pPr>
              <a:lnSpc>
                <a:spcPct val="120000"/>
              </a:lnSpc>
            </a:pPr>
            <a:r>
              <a:rPr lang="de-DE" b="1" dirty="0" smtClean="0">
                <a:latin typeface="+mj-lt"/>
              </a:rPr>
              <a:t>Scattering exponent is an excellent alternative metric for L!</a:t>
            </a:r>
            <a:endParaRPr lang="en-IE" b="1" dirty="0" smtClean="0">
              <a:latin typeface="+mj-lt"/>
            </a:endParaRPr>
          </a:p>
        </p:txBody>
      </p:sp>
      <p:sp>
        <p:nvSpPr>
          <p:cNvPr id="14"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10"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
        <p:nvSpPr>
          <p:cNvPr id="15" name="Rechteck 9"/>
          <p:cNvSpPr/>
          <p:nvPr/>
        </p:nvSpPr>
        <p:spPr>
          <a:xfrm>
            <a:off x="63025" y="6507135"/>
            <a:ext cx="2986840" cy="350865"/>
          </a:xfrm>
          <a:prstGeom prst="rect">
            <a:avLst/>
          </a:prstGeom>
        </p:spPr>
        <p:txBody>
          <a:bodyPr wrap="square">
            <a:spAutoFit/>
          </a:bodyPr>
          <a:lstStyle/>
          <a:p>
            <a:pPr>
              <a:lnSpc>
                <a:spcPct val="120000"/>
              </a:lnSpc>
            </a:pPr>
            <a:r>
              <a:rPr lang="de-DE" sz="1400" b="1" dirty="0" smtClean="0">
                <a:solidFill>
                  <a:schemeClr val="accent2"/>
                </a:solidFill>
                <a:latin typeface="+mj-lt"/>
              </a:rPr>
              <a:t>David McCloskey, John Donegan</a:t>
            </a:r>
            <a:endParaRPr lang="de-DE" sz="1400" b="1" dirty="0">
              <a:solidFill>
                <a:schemeClr val="accent2"/>
              </a:solidFill>
              <a:latin typeface="+mj-lt"/>
            </a:endParaRPr>
          </a:p>
        </p:txBody>
      </p:sp>
      <p:graphicFrame>
        <p:nvGraphicFramePr>
          <p:cNvPr id="9" name="Object 8"/>
          <p:cNvGraphicFramePr>
            <a:graphicFrameLocks noChangeAspect="1"/>
          </p:cNvGraphicFramePr>
          <p:nvPr>
            <p:extLst/>
          </p:nvPr>
        </p:nvGraphicFramePr>
        <p:xfrm>
          <a:off x="717328" y="2445080"/>
          <a:ext cx="3769857" cy="3960000"/>
        </p:xfrm>
        <a:graphic>
          <a:graphicData uri="http://schemas.openxmlformats.org/presentationml/2006/ole">
            <p:oleObj spid="_x0000_s74828" name="Graph" r:id="rId3" imgW="2879640" imgH="3024000" progId="">
              <p:embed/>
            </p:oleObj>
          </a:graphicData>
        </a:graphic>
      </p:graphicFrame>
      <p:graphicFrame>
        <p:nvGraphicFramePr>
          <p:cNvPr id="12" name="Object 11"/>
          <p:cNvGraphicFramePr>
            <a:graphicFrameLocks noChangeAspect="1"/>
          </p:cNvGraphicFramePr>
          <p:nvPr>
            <p:extLst/>
          </p:nvPr>
        </p:nvGraphicFramePr>
        <p:xfrm>
          <a:off x="4596369" y="2143737"/>
          <a:ext cx="4364963" cy="4396682"/>
        </p:xfrm>
        <a:graphic>
          <a:graphicData uri="http://schemas.openxmlformats.org/presentationml/2006/ole">
            <p:oleObj spid="_x0000_s74829" name="Graph" r:id="rId4" imgW="2879640" imgH="2899800" progId="">
              <p:embed/>
            </p:oleObj>
          </a:graphicData>
        </a:graphic>
      </p:graphicFrame>
    </p:spTree>
    <p:extLst>
      <p:ext uri="{BB962C8B-B14F-4D97-AF65-F5344CB8AC3E}">
        <p14:creationId xmlns="" xmlns:p14="http://schemas.microsoft.com/office/powerpoint/2010/main" val="219691504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6" name="Textfeld 5"/>
          <p:cNvSpPr txBox="1"/>
          <p:nvPr/>
        </p:nvSpPr>
        <p:spPr>
          <a:xfrm>
            <a:off x="417513" y="1211796"/>
            <a:ext cx="4429418" cy="424732"/>
          </a:xfrm>
          <a:prstGeom prst="rect">
            <a:avLst/>
          </a:prstGeom>
          <a:noFill/>
        </p:spPr>
        <p:txBody>
          <a:bodyPr wrap="none" rtlCol="0">
            <a:spAutoFit/>
          </a:bodyPr>
          <a:lstStyle/>
          <a:p>
            <a:pPr>
              <a:lnSpc>
                <a:spcPct val="120000"/>
              </a:lnSpc>
            </a:pPr>
            <a:r>
              <a:rPr lang="de-DE" b="1" dirty="0" smtClean="0">
                <a:solidFill>
                  <a:schemeClr val="accent2"/>
                </a:solidFill>
              </a:rPr>
              <a:t>Further evidence for edge effects: XPS</a:t>
            </a:r>
            <a:endParaRPr lang="de-DE" b="1" dirty="0">
              <a:solidFill>
                <a:schemeClr val="accent2"/>
              </a:solidFill>
            </a:endParaRPr>
          </a:p>
        </p:txBody>
      </p:sp>
      <p:sp>
        <p:nvSpPr>
          <p:cNvPr id="10" name="Rechteck 9"/>
          <p:cNvSpPr/>
          <p:nvPr/>
        </p:nvSpPr>
        <p:spPr>
          <a:xfrm>
            <a:off x="740033" y="1723004"/>
            <a:ext cx="8434707" cy="424732"/>
          </a:xfrm>
          <a:prstGeom prst="rect">
            <a:avLst/>
          </a:prstGeom>
        </p:spPr>
        <p:txBody>
          <a:bodyPr wrap="square">
            <a:spAutoFit/>
          </a:bodyPr>
          <a:lstStyle/>
          <a:p>
            <a:pPr>
              <a:lnSpc>
                <a:spcPct val="120000"/>
              </a:lnSpc>
            </a:pPr>
            <a:r>
              <a:rPr lang="en-IE" b="1" dirty="0" smtClean="0"/>
              <a:t>XPS says 3 </a:t>
            </a:r>
            <a:r>
              <a:rPr lang="en-IE" b="1" dirty="0"/>
              <a:t>nm</a:t>
            </a:r>
          </a:p>
        </p:txBody>
      </p:sp>
      <p:sp>
        <p:nvSpPr>
          <p:cNvPr id="11" name="Ellipse 10"/>
          <p:cNvSpPr/>
          <p:nvPr/>
        </p:nvSpPr>
        <p:spPr>
          <a:xfrm>
            <a:off x="538740" y="1867211"/>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
        <p:nvSpPr>
          <p:cNvPr id="22"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graphicFrame>
        <p:nvGraphicFramePr>
          <p:cNvPr id="25" name="Object 24"/>
          <p:cNvGraphicFramePr>
            <a:graphicFrameLocks noChangeAspect="1"/>
          </p:cNvGraphicFramePr>
          <p:nvPr>
            <p:extLst/>
          </p:nvPr>
        </p:nvGraphicFramePr>
        <p:xfrm>
          <a:off x="1334840" y="5503429"/>
          <a:ext cx="2941198" cy="837899"/>
        </p:xfrm>
        <a:graphic>
          <a:graphicData uri="http://schemas.openxmlformats.org/presentationml/2006/ole">
            <p:oleObj spid="_x0000_s75815" r:id="rId3" imgW="1638300" imgH="469900" progId="">
              <p:embed/>
            </p:oleObj>
          </a:graphicData>
        </a:graphic>
      </p:graphicFrame>
      <p:sp>
        <p:nvSpPr>
          <p:cNvPr id="26" name="Rechteck 9"/>
          <p:cNvSpPr/>
          <p:nvPr/>
        </p:nvSpPr>
        <p:spPr>
          <a:xfrm>
            <a:off x="0" y="6509134"/>
            <a:ext cx="2986840" cy="350865"/>
          </a:xfrm>
          <a:prstGeom prst="rect">
            <a:avLst/>
          </a:prstGeom>
        </p:spPr>
        <p:txBody>
          <a:bodyPr wrap="square">
            <a:spAutoFit/>
          </a:bodyPr>
          <a:lstStyle/>
          <a:p>
            <a:pPr>
              <a:lnSpc>
                <a:spcPct val="120000"/>
              </a:lnSpc>
            </a:pPr>
            <a:r>
              <a:rPr lang="de-DE" sz="1400" b="1" dirty="0" smtClean="0">
                <a:solidFill>
                  <a:schemeClr val="accent2"/>
                </a:solidFill>
                <a:latin typeface="+mj-lt"/>
              </a:rPr>
              <a:t>Nina Berner, Georg Duesberg</a:t>
            </a:r>
            <a:endParaRPr lang="de-DE" sz="1400" b="1" dirty="0">
              <a:solidFill>
                <a:schemeClr val="accent2"/>
              </a:solidFill>
              <a:latin typeface="+mj-lt"/>
            </a:endParaRPr>
          </a:p>
        </p:txBody>
      </p:sp>
      <p:sp>
        <p:nvSpPr>
          <p:cNvPr id="27" name="TextBox 26"/>
          <p:cNvSpPr txBox="1"/>
          <p:nvPr/>
        </p:nvSpPr>
        <p:spPr>
          <a:xfrm>
            <a:off x="6058127" y="3276204"/>
            <a:ext cx="2447244" cy="369332"/>
          </a:xfrm>
          <a:prstGeom prst="rect">
            <a:avLst/>
          </a:prstGeom>
          <a:noFill/>
        </p:spPr>
        <p:txBody>
          <a:bodyPr wrap="square" rtlCol="0">
            <a:spAutoFit/>
          </a:bodyPr>
          <a:lstStyle/>
          <a:p>
            <a:r>
              <a:rPr lang="de-DE" dirty="0" smtClean="0">
                <a:solidFill>
                  <a:srgbClr val="FF0000"/>
                </a:solidFill>
              </a:rPr>
              <a:t>Final xps</a:t>
            </a:r>
            <a:endParaRPr lang="en-IE" dirty="0">
              <a:solidFill>
                <a:srgbClr val="FF0000"/>
              </a:solidFill>
            </a:endParaRPr>
          </a:p>
        </p:txBody>
      </p:sp>
      <p:pic>
        <p:nvPicPr>
          <p:cNvPr id="4" name="Picture 3"/>
          <p:cNvPicPr>
            <a:picLocks noChangeAspect="1"/>
          </p:cNvPicPr>
          <p:nvPr/>
        </p:nvPicPr>
        <p:blipFill rotWithShape="1">
          <a:blip r:embed="rId4"/>
          <a:srcRect l="51426" b="33818"/>
          <a:stretch/>
        </p:blipFill>
        <p:spPr>
          <a:xfrm>
            <a:off x="4957386" y="1211796"/>
            <a:ext cx="3555220" cy="5441640"/>
          </a:xfrm>
          <a:prstGeom prst="rect">
            <a:avLst/>
          </a:prstGeom>
        </p:spPr>
      </p:pic>
      <p:pic>
        <p:nvPicPr>
          <p:cNvPr id="31" name="Picture 30"/>
          <p:cNvPicPr>
            <a:picLocks noChangeAspect="1"/>
          </p:cNvPicPr>
          <p:nvPr/>
        </p:nvPicPr>
        <p:blipFill rotWithShape="1">
          <a:blip r:embed="rId4"/>
          <a:srcRect l="48955" t="65885"/>
          <a:stretch/>
        </p:blipFill>
        <p:spPr>
          <a:xfrm>
            <a:off x="830599" y="2517229"/>
            <a:ext cx="3949679" cy="2965369"/>
          </a:xfrm>
          <a:prstGeom prst="rect">
            <a:avLst/>
          </a:prstGeom>
        </p:spPr>
      </p:pic>
    </p:spTree>
    <p:extLst>
      <p:ext uri="{BB962C8B-B14F-4D97-AF65-F5344CB8AC3E}">
        <p14:creationId xmlns="" xmlns:p14="http://schemas.microsoft.com/office/powerpoint/2010/main" val="7928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6" name="Textfeld 5"/>
          <p:cNvSpPr txBox="1"/>
          <p:nvPr/>
        </p:nvSpPr>
        <p:spPr>
          <a:xfrm>
            <a:off x="417513" y="1211796"/>
            <a:ext cx="4570482" cy="424732"/>
          </a:xfrm>
          <a:prstGeom prst="rect">
            <a:avLst/>
          </a:prstGeom>
          <a:noFill/>
        </p:spPr>
        <p:txBody>
          <a:bodyPr wrap="none" rtlCol="0">
            <a:spAutoFit/>
          </a:bodyPr>
          <a:lstStyle/>
          <a:p>
            <a:pPr>
              <a:lnSpc>
                <a:spcPct val="120000"/>
              </a:lnSpc>
            </a:pPr>
            <a:r>
              <a:rPr lang="de-DE" b="1" dirty="0" smtClean="0">
                <a:solidFill>
                  <a:schemeClr val="accent2"/>
                </a:solidFill>
              </a:rPr>
              <a:t>Further evidence for edge effects: EELS</a:t>
            </a:r>
            <a:endParaRPr lang="de-DE" b="1" dirty="0">
              <a:solidFill>
                <a:schemeClr val="accent2"/>
              </a:solidFill>
            </a:endParaRPr>
          </a:p>
        </p:txBody>
      </p:sp>
      <p:sp>
        <p:nvSpPr>
          <p:cNvPr id="22"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
        <p:nvSpPr>
          <p:cNvPr id="26" name="Rechteck 9"/>
          <p:cNvSpPr/>
          <p:nvPr/>
        </p:nvSpPr>
        <p:spPr>
          <a:xfrm>
            <a:off x="0" y="6509134"/>
            <a:ext cx="2986840" cy="350865"/>
          </a:xfrm>
          <a:prstGeom prst="rect">
            <a:avLst/>
          </a:prstGeom>
        </p:spPr>
        <p:txBody>
          <a:bodyPr wrap="square">
            <a:spAutoFit/>
          </a:bodyPr>
          <a:lstStyle/>
          <a:p>
            <a:pPr>
              <a:lnSpc>
                <a:spcPct val="120000"/>
              </a:lnSpc>
            </a:pPr>
            <a:r>
              <a:rPr lang="de-DE" sz="1400" b="1" dirty="0" smtClean="0">
                <a:solidFill>
                  <a:schemeClr val="accent2"/>
                </a:solidFill>
                <a:latin typeface="+mj-lt"/>
              </a:rPr>
              <a:t>Hannah Nerl, Valeria Nicolosi</a:t>
            </a:r>
            <a:endParaRPr lang="de-DE" sz="1400" b="1" dirty="0">
              <a:solidFill>
                <a:schemeClr val="accent2"/>
              </a:solidFill>
              <a:latin typeface="+mj-lt"/>
            </a:endParaRPr>
          </a:p>
        </p:txBody>
      </p:sp>
      <p:graphicFrame>
        <p:nvGraphicFramePr>
          <p:cNvPr id="18" name="Object 17"/>
          <p:cNvGraphicFramePr>
            <a:graphicFrameLocks noChangeAspect="1"/>
          </p:cNvGraphicFramePr>
          <p:nvPr>
            <p:extLst/>
          </p:nvPr>
        </p:nvGraphicFramePr>
        <p:xfrm>
          <a:off x="4471600" y="3649764"/>
          <a:ext cx="4032635" cy="2880000"/>
        </p:xfrm>
        <a:graphic>
          <a:graphicData uri="http://schemas.openxmlformats.org/presentationml/2006/ole">
            <p:oleObj spid="_x0000_s76876" name="Graph" r:id="rId3" imgW="4031640" imgH="2879640" progId="">
              <p:embed/>
            </p:oleObj>
          </a:graphicData>
        </a:graphic>
      </p:graphicFrame>
      <p:graphicFrame>
        <p:nvGraphicFramePr>
          <p:cNvPr id="30" name="Object 29"/>
          <p:cNvGraphicFramePr>
            <a:graphicFrameLocks noChangeAspect="1"/>
          </p:cNvGraphicFramePr>
          <p:nvPr>
            <p:extLst/>
          </p:nvPr>
        </p:nvGraphicFramePr>
        <p:xfrm>
          <a:off x="680254" y="3691101"/>
          <a:ext cx="4032633" cy="2880000"/>
        </p:xfrm>
        <a:graphic>
          <a:graphicData uri="http://schemas.openxmlformats.org/presentationml/2006/ole">
            <p:oleObj spid="_x0000_s76877" name="Graph" r:id="rId4" imgW="4031640" imgH="2879640" progId="">
              <p:embed/>
            </p:oleObj>
          </a:graphicData>
        </a:graphic>
      </p:graphicFrame>
      <p:pic>
        <p:nvPicPr>
          <p:cNvPr id="2" name="Picture 1"/>
          <p:cNvPicPr>
            <a:picLocks noChangeAspect="1"/>
          </p:cNvPicPr>
          <p:nvPr/>
        </p:nvPicPr>
        <p:blipFill>
          <a:blip r:embed="rId5"/>
          <a:stretch>
            <a:fillRect/>
          </a:stretch>
        </p:blipFill>
        <p:spPr>
          <a:xfrm>
            <a:off x="1333789" y="1912672"/>
            <a:ext cx="2725562" cy="1722040"/>
          </a:xfrm>
          <a:prstGeom prst="rect">
            <a:avLst/>
          </a:prstGeom>
        </p:spPr>
      </p:pic>
      <p:pic>
        <p:nvPicPr>
          <p:cNvPr id="3" name="Picture 2"/>
          <p:cNvPicPr>
            <a:picLocks noChangeAspect="1"/>
          </p:cNvPicPr>
          <p:nvPr/>
        </p:nvPicPr>
        <p:blipFill>
          <a:blip r:embed="rId6"/>
          <a:stretch>
            <a:fillRect/>
          </a:stretch>
        </p:blipFill>
        <p:spPr>
          <a:xfrm>
            <a:off x="5325279" y="1916622"/>
            <a:ext cx="2720012" cy="1731474"/>
          </a:xfrm>
          <a:prstGeom prst="rect">
            <a:avLst/>
          </a:prstGeom>
        </p:spPr>
      </p:pic>
    </p:spTree>
    <p:extLst>
      <p:ext uri="{BB962C8B-B14F-4D97-AF65-F5344CB8AC3E}">
        <p14:creationId xmlns="" xmlns:p14="http://schemas.microsoft.com/office/powerpoint/2010/main" val="25337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4596130" cy="424732"/>
          </a:xfrm>
          <a:prstGeom prst="rect">
            <a:avLst/>
          </a:prstGeom>
          <a:noFill/>
        </p:spPr>
        <p:txBody>
          <a:bodyPr wrap="none" rtlCol="0">
            <a:spAutoFit/>
          </a:bodyPr>
          <a:lstStyle/>
          <a:p>
            <a:pPr>
              <a:lnSpc>
                <a:spcPct val="120000"/>
              </a:lnSpc>
            </a:pPr>
            <a:r>
              <a:rPr lang="de-DE" b="1" dirty="0" smtClean="0">
                <a:solidFill>
                  <a:schemeClr val="accent2"/>
                </a:solidFill>
              </a:rPr>
              <a:t>AFM </a:t>
            </a:r>
            <a:r>
              <a:rPr lang="de-DE" b="1" dirty="0" err="1" smtClean="0">
                <a:solidFill>
                  <a:schemeClr val="accent2"/>
                </a:solidFill>
              </a:rPr>
              <a:t>height</a:t>
            </a:r>
            <a:r>
              <a:rPr lang="de-DE" b="1" dirty="0" smtClean="0">
                <a:solidFill>
                  <a:schemeClr val="accent2"/>
                </a:solidFill>
              </a:rPr>
              <a:t>: </a:t>
            </a:r>
            <a:r>
              <a:rPr lang="de-DE" b="1" dirty="0" err="1" smtClean="0">
                <a:solidFill>
                  <a:schemeClr val="accent2"/>
                </a:solidFill>
              </a:rPr>
              <a:t>correlation</a:t>
            </a:r>
            <a:r>
              <a:rPr lang="de-DE" b="1" dirty="0" smtClean="0">
                <a:solidFill>
                  <a:schemeClr val="accent2"/>
                </a:solidFill>
              </a:rPr>
              <a:t> </a:t>
            </a:r>
            <a:r>
              <a:rPr lang="de-DE" b="1" dirty="0" err="1" smtClean="0">
                <a:solidFill>
                  <a:schemeClr val="accent2"/>
                </a:solidFill>
              </a:rPr>
              <a:t>to</a:t>
            </a:r>
            <a:r>
              <a:rPr lang="de-DE" b="1" dirty="0" smtClean="0">
                <a:solidFill>
                  <a:schemeClr val="accent2"/>
                </a:solidFill>
              </a:rPr>
              <a:t> </a:t>
            </a:r>
            <a:r>
              <a:rPr lang="de-DE" b="1" dirty="0" err="1" smtClean="0">
                <a:solidFill>
                  <a:schemeClr val="accent2"/>
                </a:solidFill>
              </a:rPr>
              <a:t>layer</a:t>
            </a:r>
            <a:r>
              <a:rPr lang="de-DE" b="1" dirty="0" smtClean="0">
                <a:solidFill>
                  <a:schemeClr val="accent2"/>
                </a:solidFill>
              </a:rPr>
              <a:t> </a:t>
            </a:r>
            <a:r>
              <a:rPr lang="de-DE" b="1" dirty="0" err="1" smtClean="0">
                <a:solidFill>
                  <a:schemeClr val="accent2"/>
                </a:solidFill>
              </a:rPr>
              <a:t>number</a:t>
            </a:r>
            <a:endParaRPr lang="de-DE" b="1" dirty="0">
              <a:solidFill>
                <a:schemeClr val="accent2"/>
              </a:solidFill>
            </a:endParaRPr>
          </a:p>
        </p:txBody>
      </p:sp>
      <p:sp>
        <p:nvSpPr>
          <p:cNvPr id="18" name="Rechteck 17"/>
          <p:cNvSpPr/>
          <p:nvPr/>
        </p:nvSpPr>
        <p:spPr>
          <a:xfrm>
            <a:off x="748264" y="1782811"/>
            <a:ext cx="7978563" cy="424732"/>
          </a:xfrm>
          <a:prstGeom prst="rect">
            <a:avLst/>
          </a:prstGeom>
        </p:spPr>
        <p:txBody>
          <a:bodyPr wrap="square">
            <a:spAutoFit/>
          </a:bodyPr>
          <a:lstStyle/>
          <a:p>
            <a:pPr>
              <a:lnSpc>
                <a:spcPct val="120000"/>
              </a:lnSpc>
            </a:pPr>
            <a:r>
              <a:rPr lang="en-IE" b="1" dirty="0" smtClean="0">
                <a:latin typeface="+mj-lt"/>
              </a:rPr>
              <a:t>Analysis of step heights: step height is a function of ~2 nm</a:t>
            </a: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12" name="Objekt 11"/>
          <p:cNvGraphicFramePr>
            <a:graphicFrameLocks noChangeAspect="1"/>
          </p:cNvGraphicFramePr>
          <p:nvPr>
            <p:extLst/>
          </p:nvPr>
        </p:nvGraphicFramePr>
        <p:xfrm>
          <a:off x="144636" y="3621116"/>
          <a:ext cx="4120590" cy="2880000"/>
        </p:xfrm>
        <a:graphic>
          <a:graphicData uri="http://schemas.openxmlformats.org/presentationml/2006/ole">
            <p:oleObj spid="_x0000_s77900" r:id="rId3" imgW="4150080" imgH="2900160" progId="">
              <p:embed/>
            </p:oleObj>
          </a:graphicData>
        </a:graphic>
      </p:graphicFrame>
      <p:graphicFrame>
        <p:nvGraphicFramePr>
          <p:cNvPr id="3" name="Objekt 2"/>
          <p:cNvGraphicFramePr>
            <a:graphicFrameLocks noChangeAspect="1"/>
          </p:cNvGraphicFramePr>
          <p:nvPr>
            <p:extLst/>
          </p:nvPr>
        </p:nvGraphicFramePr>
        <p:xfrm>
          <a:off x="3934686" y="1864562"/>
          <a:ext cx="4989378" cy="5024718"/>
        </p:xfrm>
        <a:graphic>
          <a:graphicData uri="http://schemas.openxmlformats.org/presentationml/2006/ole">
            <p:oleObj spid="_x0000_s77901" name="Graph" r:id="rId4" imgW="2879640" imgH="2899800" progId="">
              <p:embed/>
            </p:oleObj>
          </a:graphicData>
        </a:graphic>
      </p:graphicFrame>
      <p:grpSp>
        <p:nvGrpSpPr>
          <p:cNvPr id="8" name="Gruppieren 7"/>
          <p:cNvGrpSpPr>
            <a:grpSpLocks noChangeAspect="1"/>
          </p:cNvGrpSpPr>
          <p:nvPr/>
        </p:nvGrpSpPr>
        <p:grpSpPr>
          <a:xfrm>
            <a:off x="891288" y="2410691"/>
            <a:ext cx="2770692" cy="1524000"/>
            <a:chOff x="1865376" y="1683926"/>
            <a:chExt cx="2788920" cy="1540793"/>
          </a:xfrm>
        </p:grpSpPr>
        <p:pic>
          <p:nvPicPr>
            <p:cNvPr id="10" name="Picture 2" descr="C:\Data\TCD\MoS2 Surfactant and absorbance metric\Band sedimentation\AFM\MoS2 P5 750 10min, 5krpm,F6\p5 750 f6.012 gr8.pn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0233" t="47136" r="22945" b="8227"/>
            <a:stretch/>
          </p:blipFill>
          <p:spPr bwMode="auto">
            <a:xfrm>
              <a:off x="1865376" y="1683926"/>
              <a:ext cx="2788920" cy="154079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 name="Gerade Verbindung 6"/>
            <p:cNvCxnSpPr/>
            <p:nvPr/>
          </p:nvCxnSpPr>
          <p:spPr>
            <a:xfrm>
              <a:off x="3778250" y="3069289"/>
              <a:ext cx="736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feld 8"/>
          <p:cNvSpPr txBox="1"/>
          <p:nvPr/>
        </p:nvSpPr>
        <p:spPr>
          <a:xfrm>
            <a:off x="2776664" y="3466955"/>
            <a:ext cx="753732" cy="307777"/>
          </a:xfrm>
          <a:prstGeom prst="rect">
            <a:avLst/>
          </a:prstGeom>
          <a:noFill/>
        </p:spPr>
        <p:txBody>
          <a:bodyPr wrap="none" rtlCol="0">
            <a:spAutoFit/>
          </a:bodyPr>
          <a:lstStyle/>
          <a:p>
            <a:r>
              <a:rPr lang="en-IE" sz="1400" b="1" dirty="0" smtClean="0">
                <a:solidFill>
                  <a:schemeClr val="bg1"/>
                </a:solidFill>
              </a:rPr>
              <a:t>0.5 </a:t>
            </a:r>
            <a:r>
              <a:rPr lang="el-GR" sz="1400" b="1" dirty="0" smtClean="0">
                <a:solidFill>
                  <a:schemeClr val="bg1"/>
                </a:solidFill>
              </a:rPr>
              <a:t>μ</a:t>
            </a:r>
            <a:r>
              <a:rPr lang="en-IE" sz="1400" b="1" dirty="0" smtClean="0">
                <a:solidFill>
                  <a:schemeClr val="bg1"/>
                </a:solidFill>
              </a:rPr>
              <a:t>m</a:t>
            </a:r>
            <a:endParaRPr lang="de-DE" sz="1400" b="1" dirty="0">
              <a:solidFill>
                <a:schemeClr val="bg1"/>
              </a:solidFill>
            </a:endParaRPr>
          </a:p>
        </p:txBody>
      </p:sp>
      <p:sp>
        <p:nvSpPr>
          <p:cNvPr id="13"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Tree>
    <p:extLst>
      <p:ext uri="{BB962C8B-B14F-4D97-AF65-F5344CB8AC3E}">
        <p14:creationId xmlns="" xmlns:p14="http://schemas.microsoft.com/office/powerpoint/2010/main" val="19864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43188" y="1851229"/>
            <a:ext cx="4257864" cy="3163693"/>
          </a:xfrm>
          <a:prstGeom prst="ellipse">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E"/>
          </a:p>
        </p:txBody>
      </p:sp>
      <p:sp>
        <p:nvSpPr>
          <p:cNvPr id="4" name="Textfeld 3"/>
          <p:cNvSpPr txBox="1"/>
          <p:nvPr/>
        </p:nvSpPr>
        <p:spPr>
          <a:xfrm>
            <a:off x="29680" y="587447"/>
            <a:ext cx="9182321" cy="121853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lnSpc>
                <a:spcPct val="150000"/>
              </a:lnSpc>
            </a:pPr>
            <a:r>
              <a:rPr lang="de-DE" sz="2600" b="1" dirty="0" smtClean="0">
                <a:solidFill>
                  <a:schemeClr val="tx1"/>
                </a:solidFill>
                <a:effectLst>
                  <a:outerShdw blurRad="38100" dist="38100" dir="2700000" algn="tl">
                    <a:srgbClr val="000000">
                      <a:alpha val="43137"/>
                    </a:srgbClr>
                  </a:outerShdw>
                </a:effectLst>
              </a:rPr>
              <a:t>Spectroscopic metrics to detemine size and thickness of</a:t>
            </a:r>
            <a:br>
              <a:rPr lang="de-DE" sz="2600" b="1" dirty="0" smtClean="0">
                <a:solidFill>
                  <a:schemeClr val="tx1"/>
                </a:solidFill>
                <a:effectLst>
                  <a:outerShdw blurRad="38100" dist="38100" dir="2700000" algn="tl">
                    <a:srgbClr val="000000">
                      <a:alpha val="43137"/>
                    </a:srgbClr>
                  </a:outerShdw>
                </a:effectLst>
              </a:rPr>
            </a:br>
            <a:r>
              <a:rPr lang="de-DE" sz="2600" b="1" dirty="0" smtClean="0">
                <a:solidFill>
                  <a:schemeClr val="tx1"/>
                </a:solidFill>
                <a:effectLst>
                  <a:outerShdw blurRad="38100" dist="38100" dir="2700000" algn="tl">
                    <a:srgbClr val="000000">
                      <a:alpha val="43137"/>
                    </a:srgbClr>
                  </a:outerShdw>
                </a:effectLst>
              </a:rPr>
              <a:t>liquid-exfoliated nanosheets in dispersion</a:t>
            </a:r>
            <a:endParaRPr lang="de-DE" sz="2600" b="1" dirty="0">
              <a:solidFill>
                <a:schemeClr val="tx1"/>
              </a:solidFill>
              <a:effectLst>
                <a:outerShdw blurRad="38100" dist="38100" dir="2700000" algn="tl">
                  <a:srgbClr val="000000">
                    <a:alpha val="43137"/>
                  </a:srgbClr>
                </a:outerShdw>
              </a:effectLst>
            </a:endParaRPr>
          </a:p>
        </p:txBody>
      </p:sp>
      <p:sp>
        <p:nvSpPr>
          <p:cNvPr id="12" name="Rechteck 11"/>
          <p:cNvSpPr/>
          <p:nvPr/>
        </p:nvSpPr>
        <p:spPr>
          <a:xfrm>
            <a:off x="790113" y="5306570"/>
            <a:ext cx="7808976" cy="1497846"/>
          </a:xfrm>
          <a:prstGeom prst="rect">
            <a:avLst/>
          </a:prstGeom>
        </p:spPr>
        <p:txBody>
          <a:bodyPr wrap="square">
            <a:spAutoFit/>
          </a:bodyPr>
          <a:lstStyle/>
          <a:p>
            <a:pPr algn="ctr">
              <a:lnSpc>
                <a:spcPct val="130000"/>
              </a:lnSpc>
              <a:spcAft>
                <a:spcPts val="800"/>
              </a:spcAft>
            </a:pPr>
            <a:r>
              <a:rPr lang="en-IE" sz="2000" b="1" u="sng" dirty="0" smtClean="0"/>
              <a:t>Claudia Backes</a:t>
            </a:r>
            <a:r>
              <a:rPr lang="en-IE" sz="2000" b="1" dirty="0" smtClean="0"/>
              <a:t>, J. N. Coleman</a:t>
            </a:r>
            <a:endParaRPr lang="en-IE" sz="1200" b="1" dirty="0"/>
          </a:p>
          <a:p>
            <a:pPr algn="ctr">
              <a:lnSpc>
                <a:spcPct val="130000"/>
              </a:lnSpc>
              <a:spcAft>
                <a:spcPts val="800"/>
              </a:spcAft>
            </a:pPr>
            <a:r>
              <a:rPr lang="en-IE" sz="2000" b="1" dirty="0" smtClean="0">
                <a:solidFill>
                  <a:schemeClr val="accent2"/>
                </a:solidFill>
              </a:rPr>
              <a:t>Trinity College Dublin, Ireland</a:t>
            </a:r>
            <a:endParaRPr lang="en-IE" sz="2000" b="1" dirty="0">
              <a:solidFill>
                <a:schemeClr val="accent2"/>
              </a:solidFill>
            </a:endParaRPr>
          </a:p>
          <a:p>
            <a:pPr algn="ctr">
              <a:lnSpc>
                <a:spcPct val="130000"/>
              </a:lnSpc>
              <a:spcAft>
                <a:spcPts val="800"/>
              </a:spcAft>
            </a:pPr>
            <a:r>
              <a:rPr lang="en-IE" sz="2000" b="1" dirty="0" smtClean="0">
                <a:latin typeface="+mj-lt"/>
              </a:rPr>
              <a:t>07/10/2014</a:t>
            </a:r>
            <a:endParaRPr lang="de-DE" sz="2000" b="1" dirty="0">
              <a:latin typeface="+mj-lt"/>
            </a:endParaRP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6209003" y="3992219"/>
            <a:ext cx="2147421" cy="1077295"/>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blip>
          <a:srcRect l="1" r="-590"/>
          <a:stretch/>
        </p:blipFill>
        <p:spPr>
          <a:xfrm>
            <a:off x="548116" y="2789126"/>
            <a:ext cx="2609817" cy="1482023"/>
          </a:xfrm>
          <a:prstGeom prst="rect">
            <a:avLst/>
          </a:prstGeom>
        </p:spPr>
      </p:pic>
      <p:pic>
        <p:nvPicPr>
          <p:cNvPr id="2" name="Picture 1"/>
          <p:cNvPicPr>
            <a:picLocks noChangeAspect="1"/>
          </p:cNvPicPr>
          <p:nvPr/>
        </p:nvPicPr>
        <p:blipFill rotWithShape="1">
          <a:blip r:embed="rId4">
            <a:clrChange>
              <a:clrFrom>
                <a:srgbClr val="FFFFFF"/>
              </a:clrFrom>
              <a:clrTo>
                <a:srgbClr val="FFFFFF">
                  <a:alpha val="0"/>
                </a:srgbClr>
              </a:clrTo>
            </a:clrChange>
          </a:blip>
          <a:srcRect b="15171"/>
          <a:stretch/>
        </p:blipFill>
        <p:spPr>
          <a:xfrm>
            <a:off x="5877325" y="2240769"/>
            <a:ext cx="2520043" cy="642131"/>
          </a:xfrm>
          <a:prstGeom prst="rect">
            <a:avLst/>
          </a:prstGeom>
        </p:spPr>
      </p:pic>
      <p:grpSp>
        <p:nvGrpSpPr>
          <p:cNvPr id="8" name="Gruppieren 6"/>
          <p:cNvGrpSpPr/>
          <p:nvPr/>
        </p:nvGrpSpPr>
        <p:grpSpPr>
          <a:xfrm>
            <a:off x="3556118" y="2449704"/>
            <a:ext cx="2321207" cy="2077283"/>
            <a:chOff x="7092280" y="991677"/>
            <a:chExt cx="1817151" cy="1729898"/>
          </a:xfrm>
        </p:grpSpPr>
        <p:sp>
          <p:nvSpPr>
            <p:cNvPr id="9" name="Rectangle 41"/>
            <p:cNvSpPr/>
            <p:nvPr/>
          </p:nvSpPr>
          <p:spPr>
            <a:xfrm>
              <a:off x="7092280" y="1668268"/>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42"/>
            <p:cNvSpPr/>
            <p:nvPr/>
          </p:nvSpPr>
          <p:spPr>
            <a:xfrm>
              <a:off x="7092280" y="1506224"/>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43"/>
            <p:cNvSpPr/>
            <p:nvPr/>
          </p:nvSpPr>
          <p:spPr>
            <a:xfrm>
              <a:off x="7092280" y="1344176"/>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44"/>
            <p:cNvSpPr/>
            <p:nvPr/>
          </p:nvSpPr>
          <p:spPr>
            <a:xfrm>
              <a:off x="7092280" y="1182129"/>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45"/>
            <p:cNvSpPr/>
            <p:nvPr/>
          </p:nvSpPr>
          <p:spPr>
            <a:xfrm>
              <a:off x="7126913" y="991677"/>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 xmlns:p14="http://schemas.microsoft.com/office/powerpoint/2010/main" val="2420824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4596130" cy="424732"/>
          </a:xfrm>
          <a:prstGeom prst="rect">
            <a:avLst/>
          </a:prstGeom>
          <a:noFill/>
        </p:spPr>
        <p:txBody>
          <a:bodyPr wrap="none" rtlCol="0">
            <a:spAutoFit/>
          </a:bodyPr>
          <a:lstStyle/>
          <a:p>
            <a:pPr>
              <a:lnSpc>
                <a:spcPct val="120000"/>
              </a:lnSpc>
            </a:pPr>
            <a:r>
              <a:rPr lang="de-DE" b="1" dirty="0" smtClean="0">
                <a:solidFill>
                  <a:schemeClr val="accent2"/>
                </a:solidFill>
              </a:rPr>
              <a:t>AFM </a:t>
            </a:r>
            <a:r>
              <a:rPr lang="de-DE" b="1" dirty="0" err="1" smtClean="0">
                <a:solidFill>
                  <a:schemeClr val="accent2"/>
                </a:solidFill>
              </a:rPr>
              <a:t>height</a:t>
            </a:r>
            <a:r>
              <a:rPr lang="de-DE" b="1" dirty="0" smtClean="0">
                <a:solidFill>
                  <a:schemeClr val="accent2"/>
                </a:solidFill>
              </a:rPr>
              <a:t>: </a:t>
            </a:r>
            <a:r>
              <a:rPr lang="de-DE" b="1" dirty="0" err="1" smtClean="0">
                <a:solidFill>
                  <a:schemeClr val="accent2"/>
                </a:solidFill>
              </a:rPr>
              <a:t>correlation</a:t>
            </a:r>
            <a:r>
              <a:rPr lang="de-DE" b="1" dirty="0" smtClean="0">
                <a:solidFill>
                  <a:schemeClr val="accent2"/>
                </a:solidFill>
              </a:rPr>
              <a:t> </a:t>
            </a:r>
            <a:r>
              <a:rPr lang="de-DE" b="1" dirty="0" err="1" smtClean="0">
                <a:solidFill>
                  <a:schemeClr val="accent2"/>
                </a:solidFill>
              </a:rPr>
              <a:t>to</a:t>
            </a:r>
            <a:r>
              <a:rPr lang="de-DE" b="1" dirty="0" smtClean="0">
                <a:solidFill>
                  <a:schemeClr val="accent2"/>
                </a:solidFill>
              </a:rPr>
              <a:t> </a:t>
            </a:r>
            <a:r>
              <a:rPr lang="de-DE" b="1" dirty="0" err="1" smtClean="0">
                <a:solidFill>
                  <a:schemeClr val="accent2"/>
                </a:solidFill>
              </a:rPr>
              <a:t>layer</a:t>
            </a:r>
            <a:r>
              <a:rPr lang="de-DE" b="1" dirty="0" smtClean="0">
                <a:solidFill>
                  <a:schemeClr val="accent2"/>
                </a:solidFill>
              </a:rPr>
              <a:t> </a:t>
            </a:r>
            <a:r>
              <a:rPr lang="de-DE" b="1" dirty="0" err="1" smtClean="0">
                <a:solidFill>
                  <a:schemeClr val="accent2"/>
                </a:solidFill>
              </a:rPr>
              <a:t>number</a:t>
            </a:r>
            <a:endParaRPr lang="de-DE" b="1" dirty="0">
              <a:solidFill>
                <a:schemeClr val="accent2"/>
              </a:solidFill>
            </a:endParaRPr>
          </a:p>
        </p:txBody>
      </p:sp>
      <p:sp>
        <p:nvSpPr>
          <p:cNvPr id="18" name="Rechteck 17"/>
          <p:cNvSpPr/>
          <p:nvPr/>
        </p:nvSpPr>
        <p:spPr>
          <a:xfrm>
            <a:off x="748264" y="1782811"/>
            <a:ext cx="7978563" cy="387798"/>
          </a:xfrm>
          <a:prstGeom prst="rect">
            <a:avLst/>
          </a:prstGeom>
        </p:spPr>
        <p:txBody>
          <a:bodyPr wrap="square">
            <a:spAutoFit/>
          </a:bodyPr>
          <a:lstStyle/>
          <a:p>
            <a:pPr>
              <a:lnSpc>
                <a:spcPct val="120000"/>
              </a:lnSpc>
            </a:pPr>
            <a:r>
              <a:rPr lang="en-IE" sz="1600" b="1" dirty="0" smtClean="0">
                <a:latin typeface="+mj-lt"/>
              </a:rPr>
              <a:t>Height of thinnest flakes 3-4 nm </a:t>
            </a:r>
            <a:r>
              <a:rPr lang="en-IE" sz="1600" b="1" dirty="0" smtClean="0">
                <a:latin typeface="+mj-lt"/>
                <a:sym typeface="Wingdings" pitchFamily="2" charset="2"/>
              </a:rPr>
              <a:t> monolayer?!</a:t>
            </a:r>
            <a:endParaRPr lang="en-IE" sz="1600" b="1" dirty="0" smtClean="0">
              <a:latin typeface="+mj-lt"/>
            </a:endParaRP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317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76560" y="2245256"/>
            <a:ext cx="3546611" cy="1999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8081"/>
          <a:stretch/>
        </p:blipFill>
        <p:spPr bwMode="auto">
          <a:xfrm>
            <a:off x="5284172" y="2230024"/>
            <a:ext cx="2930106" cy="20576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268940" y="4289047"/>
            <a:ext cx="1703920" cy="2149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293798" y="4277472"/>
            <a:ext cx="1719845" cy="2156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52"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305508" y="4270759"/>
            <a:ext cx="2930106" cy="2181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Pfeil nach rechts 26"/>
          <p:cNvSpPr/>
          <p:nvPr/>
        </p:nvSpPr>
        <p:spPr>
          <a:xfrm rot="12519186">
            <a:off x="3736916" y="4098407"/>
            <a:ext cx="3524322" cy="575249"/>
          </a:xfrm>
          <a:prstGeom prst="rightArrow">
            <a:avLst>
              <a:gd name="adj1" fmla="val 50000"/>
              <a:gd name="adj2" fmla="val 104862"/>
            </a:avLst>
          </a:prstGeom>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8" name="Textfeld 27"/>
          <p:cNvSpPr txBox="1"/>
          <p:nvPr/>
        </p:nvSpPr>
        <p:spPr>
          <a:xfrm rot="1713161">
            <a:off x="4982834" y="4257300"/>
            <a:ext cx="1210588" cy="338554"/>
          </a:xfrm>
          <a:prstGeom prst="rect">
            <a:avLst/>
          </a:prstGeom>
          <a:noFill/>
        </p:spPr>
        <p:txBody>
          <a:bodyPr wrap="none" rtlCol="0">
            <a:spAutoFit/>
          </a:bodyPr>
          <a:lstStyle/>
          <a:p>
            <a:r>
              <a:rPr lang="en-IE" sz="1600" b="1" dirty="0" smtClean="0">
                <a:solidFill>
                  <a:schemeClr val="accent3"/>
                </a:solidFill>
              </a:rPr>
              <a:t>Monolayer</a:t>
            </a:r>
            <a:endParaRPr lang="de-DE" sz="1600" b="1" dirty="0">
              <a:solidFill>
                <a:schemeClr val="accent3"/>
              </a:solidFill>
            </a:endParaRPr>
          </a:p>
        </p:txBody>
      </p:sp>
      <p:sp>
        <p:nvSpPr>
          <p:cNvPr id="14" name="Rechteck 9"/>
          <p:cNvSpPr/>
          <p:nvPr/>
        </p:nvSpPr>
        <p:spPr>
          <a:xfrm>
            <a:off x="63025" y="6507135"/>
            <a:ext cx="2986840" cy="350865"/>
          </a:xfrm>
          <a:prstGeom prst="rect">
            <a:avLst/>
          </a:prstGeom>
        </p:spPr>
        <p:txBody>
          <a:bodyPr wrap="square">
            <a:spAutoFit/>
          </a:bodyPr>
          <a:lstStyle/>
          <a:p>
            <a:pPr>
              <a:lnSpc>
                <a:spcPct val="120000"/>
              </a:lnSpc>
            </a:pPr>
            <a:r>
              <a:rPr lang="de-DE" sz="1400" b="1" dirty="0" smtClean="0">
                <a:solidFill>
                  <a:schemeClr val="accent2"/>
                </a:solidFill>
                <a:latin typeface="+mj-lt"/>
              </a:rPr>
              <a:t>Niall McEvoy, Georg Duesberg</a:t>
            </a:r>
            <a:endParaRPr lang="de-DE" sz="1400" b="1" dirty="0">
              <a:solidFill>
                <a:schemeClr val="accent2"/>
              </a:solidFill>
              <a:latin typeface="+mj-lt"/>
            </a:endParaRPr>
          </a:p>
        </p:txBody>
      </p:sp>
      <p:sp>
        <p:nvSpPr>
          <p:cNvPr id="16"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Tree>
    <p:extLst>
      <p:ext uri="{BB962C8B-B14F-4D97-AF65-F5344CB8AC3E}">
        <p14:creationId xmlns="" xmlns:p14="http://schemas.microsoft.com/office/powerpoint/2010/main" val="4929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752"/>
                                        </p:tgtEl>
                                        <p:attrNameLst>
                                          <p:attrName>style.visibility</p:attrName>
                                        </p:attrNameLst>
                                      </p:cBhvr>
                                      <p:to>
                                        <p:strVal val="visible"/>
                                      </p:to>
                                    </p:set>
                                    <p:animEffect transition="in" filter="circle(in)">
                                      <p:cBhvr>
                                        <p:cTn id="17" dur="2000"/>
                                        <p:tgtEl>
                                          <p:spTgt spid="3175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a:solidFill>
                  <a:schemeClr val="bg1"/>
                </a:solidFill>
              </a:rPr>
              <a:t>Absorbance Metric</a:t>
            </a:r>
            <a:endParaRPr lang="de-DE" sz="2000" b="1" baseline="-25000" dirty="0">
              <a:solidFill>
                <a:schemeClr val="bg1"/>
              </a:solidFill>
            </a:endParaRPr>
          </a:p>
        </p:txBody>
      </p:sp>
      <p:sp>
        <p:nvSpPr>
          <p:cNvPr id="11" name="Textfeld 10"/>
          <p:cNvSpPr txBox="1"/>
          <p:nvPr/>
        </p:nvSpPr>
        <p:spPr>
          <a:xfrm>
            <a:off x="417513" y="1202293"/>
            <a:ext cx="4596130" cy="424732"/>
          </a:xfrm>
          <a:prstGeom prst="rect">
            <a:avLst/>
          </a:prstGeom>
          <a:noFill/>
        </p:spPr>
        <p:txBody>
          <a:bodyPr wrap="none" rtlCol="0">
            <a:spAutoFit/>
          </a:bodyPr>
          <a:lstStyle/>
          <a:p>
            <a:pPr>
              <a:lnSpc>
                <a:spcPct val="120000"/>
              </a:lnSpc>
            </a:pPr>
            <a:r>
              <a:rPr lang="de-DE" b="1" dirty="0" smtClean="0">
                <a:solidFill>
                  <a:schemeClr val="accent2"/>
                </a:solidFill>
              </a:rPr>
              <a:t>AFM </a:t>
            </a:r>
            <a:r>
              <a:rPr lang="de-DE" b="1" dirty="0" err="1" smtClean="0">
                <a:solidFill>
                  <a:schemeClr val="accent2"/>
                </a:solidFill>
              </a:rPr>
              <a:t>height</a:t>
            </a:r>
            <a:r>
              <a:rPr lang="de-DE" b="1" dirty="0" smtClean="0">
                <a:solidFill>
                  <a:schemeClr val="accent2"/>
                </a:solidFill>
              </a:rPr>
              <a:t>: </a:t>
            </a:r>
            <a:r>
              <a:rPr lang="de-DE" b="1" dirty="0" err="1" smtClean="0">
                <a:solidFill>
                  <a:schemeClr val="accent2"/>
                </a:solidFill>
              </a:rPr>
              <a:t>correlation</a:t>
            </a:r>
            <a:r>
              <a:rPr lang="de-DE" b="1" dirty="0" smtClean="0">
                <a:solidFill>
                  <a:schemeClr val="accent2"/>
                </a:solidFill>
              </a:rPr>
              <a:t> </a:t>
            </a:r>
            <a:r>
              <a:rPr lang="de-DE" b="1" dirty="0" err="1" smtClean="0">
                <a:solidFill>
                  <a:schemeClr val="accent2"/>
                </a:solidFill>
              </a:rPr>
              <a:t>to</a:t>
            </a:r>
            <a:r>
              <a:rPr lang="de-DE" b="1" dirty="0" smtClean="0">
                <a:solidFill>
                  <a:schemeClr val="accent2"/>
                </a:solidFill>
              </a:rPr>
              <a:t> </a:t>
            </a:r>
            <a:r>
              <a:rPr lang="de-DE" b="1" dirty="0" err="1" smtClean="0">
                <a:solidFill>
                  <a:schemeClr val="accent2"/>
                </a:solidFill>
              </a:rPr>
              <a:t>layer</a:t>
            </a:r>
            <a:r>
              <a:rPr lang="de-DE" b="1" dirty="0" smtClean="0">
                <a:solidFill>
                  <a:schemeClr val="accent2"/>
                </a:solidFill>
              </a:rPr>
              <a:t> </a:t>
            </a:r>
            <a:r>
              <a:rPr lang="de-DE" b="1" dirty="0" err="1" smtClean="0">
                <a:solidFill>
                  <a:schemeClr val="accent2"/>
                </a:solidFill>
              </a:rPr>
              <a:t>number</a:t>
            </a:r>
            <a:endParaRPr lang="de-DE" b="1" dirty="0">
              <a:solidFill>
                <a:schemeClr val="accent2"/>
              </a:solidFill>
            </a:endParaRPr>
          </a:p>
        </p:txBody>
      </p:sp>
      <p:sp>
        <p:nvSpPr>
          <p:cNvPr id="18" name="Rechteck 17"/>
          <p:cNvSpPr/>
          <p:nvPr/>
        </p:nvSpPr>
        <p:spPr>
          <a:xfrm>
            <a:off x="748264" y="1782811"/>
            <a:ext cx="7978563" cy="387798"/>
          </a:xfrm>
          <a:prstGeom prst="rect">
            <a:avLst/>
          </a:prstGeom>
        </p:spPr>
        <p:txBody>
          <a:bodyPr wrap="square">
            <a:spAutoFit/>
          </a:bodyPr>
          <a:lstStyle/>
          <a:p>
            <a:pPr>
              <a:lnSpc>
                <a:spcPct val="120000"/>
              </a:lnSpc>
            </a:pPr>
            <a:r>
              <a:rPr lang="en-IE" sz="1600" b="1" dirty="0" smtClean="0">
                <a:latin typeface="+mj-lt"/>
              </a:rPr>
              <a:t>Height of thinnest flakes 3-4 nm </a:t>
            </a:r>
            <a:r>
              <a:rPr lang="en-IE" sz="1600" b="1" dirty="0" smtClean="0">
                <a:latin typeface="+mj-lt"/>
                <a:sym typeface="Wingdings" pitchFamily="2" charset="2"/>
              </a:rPr>
              <a:t> monolayer?!</a:t>
            </a:r>
            <a:endParaRPr lang="en-IE" sz="1600" b="1" dirty="0" smtClean="0">
              <a:latin typeface="+mj-lt"/>
            </a:endParaRP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23557"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2027" y="2377566"/>
            <a:ext cx="2108233" cy="194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46718" y="2383602"/>
            <a:ext cx="2108233" cy="19475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135492" y="3083741"/>
            <a:ext cx="612244" cy="10904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3" name="Picture 11"/>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705462" y="2392455"/>
            <a:ext cx="3061221" cy="1951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4" name="Picture 1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52325" y="2401848"/>
            <a:ext cx="2346936" cy="19797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5" name="Picture 1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272530" y="3472018"/>
            <a:ext cx="173105" cy="2856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6" name="Picture 14"/>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42055" y="3496161"/>
            <a:ext cx="2108233" cy="2913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8" name="Picture 16"/>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2350288" y="4478528"/>
            <a:ext cx="2346936" cy="1931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69" name="Picture 17"/>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676233" y="4468307"/>
            <a:ext cx="2108233" cy="1931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70" name="Picture 18"/>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6861072" y="4480539"/>
            <a:ext cx="2346936" cy="19294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Pfeil nach rechts 3"/>
          <p:cNvSpPr/>
          <p:nvPr/>
        </p:nvSpPr>
        <p:spPr>
          <a:xfrm rot="2858157">
            <a:off x="517990" y="3042974"/>
            <a:ext cx="862845" cy="30244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 xmlns:p14="http://schemas.microsoft.com/office/powerpoint/2010/main" val="257111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562"/>
                                        </p:tgtEl>
                                        <p:attrNameLst>
                                          <p:attrName>style.visibility</p:attrName>
                                        </p:attrNameLst>
                                      </p:cBhvr>
                                      <p:to>
                                        <p:strVal val="visible"/>
                                      </p:to>
                                    </p:set>
                                    <p:animEffect transition="in" filter="fade">
                                      <p:cBhvr>
                                        <p:cTn id="11" dur="500"/>
                                        <p:tgtEl>
                                          <p:spTgt spid="2356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56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56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56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56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5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56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3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5416868" cy="424732"/>
          </a:xfrm>
          <a:prstGeom prst="rect">
            <a:avLst/>
          </a:prstGeom>
          <a:noFill/>
        </p:spPr>
        <p:txBody>
          <a:bodyPr wrap="none" rtlCol="0">
            <a:spAutoFit/>
          </a:bodyPr>
          <a:lstStyle/>
          <a:p>
            <a:pPr>
              <a:lnSpc>
                <a:spcPct val="120000"/>
              </a:lnSpc>
            </a:pPr>
            <a:r>
              <a:rPr lang="de-DE" b="1" dirty="0" smtClean="0">
                <a:solidFill>
                  <a:schemeClr val="accent2"/>
                </a:solidFill>
              </a:rPr>
              <a:t>Peak position metric </a:t>
            </a:r>
            <a:r>
              <a:rPr lang="de-DE" b="1" dirty="0">
                <a:solidFill>
                  <a:schemeClr val="accent2"/>
                </a:solidFill>
              </a:rPr>
              <a:t>– Correlation to </a:t>
            </a:r>
            <a:r>
              <a:rPr lang="de-DE" b="1" dirty="0" smtClean="0">
                <a:solidFill>
                  <a:schemeClr val="accent2"/>
                </a:solidFill>
              </a:rPr>
              <a:t>thickness!</a:t>
            </a:r>
            <a:endParaRPr lang="de-DE" b="1" dirty="0">
              <a:solidFill>
                <a:schemeClr val="accent2"/>
              </a:solidFill>
            </a:endParaRPr>
          </a:p>
        </p:txBody>
      </p:sp>
      <p:sp>
        <p:nvSpPr>
          <p:cNvPr id="18" name="Rechteck 17"/>
          <p:cNvSpPr/>
          <p:nvPr/>
        </p:nvSpPr>
        <p:spPr>
          <a:xfrm>
            <a:off x="748264" y="1782811"/>
            <a:ext cx="7978563" cy="424732"/>
          </a:xfrm>
          <a:prstGeom prst="rect">
            <a:avLst/>
          </a:prstGeom>
        </p:spPr>
        <p:txBody>
          <a:bodyPr wrap="square">
            <a:spAutoFit/>
          </a:bodyPr>
          <a:lstStyle/>
          <a:p>
            <a:pPr>
              <a:lnSpc>
                <a:spcPct val="120000"/>
              </a:lnSpc>
            </a:pPr>
            <a:r>
              <a:rPr lang="de-DE" b="1" dirty="0" smtClean="0">
                <a:latin typeface="+mj-lt"/>
              </a:rPr>
              <a:t>Apparent height can be converted to number of layers</a:t>
            </a:r>
            <a:endParaRPr lang="en-IE" b="1" dirty="0" smtClean="0">
              <a:latin typeface="+mj-lt"/>
            </a:endParaRP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9" name="Object 8"/>
          <p:cNvGraphicFramePr>
            <a:graphicFrameLocks noChangeAspect="1"/>
          </p:cNvGraphicFramePr>
          <p:nvPr>
            <p:extLst/>
          </p:nvPr>
        </p:nvGraphicFramePr>
        <p:xfrm>
          <a:off x="4500820" y="2397455"/>
          <a:ext cx="4643180" cy="4680000"/>
        </p:xfrm>
        <a:graphic>
          <a:graphicData uri="http://schemas.openxmlformats.org/presentationml/2006/ole">
            <p:oleObj spid="_x0000_s84040" name="Graph" r:id="rId3" imgW="2879640" imgH="2901600" progId="">
              <p:embed/>
            </p:oleObj>
          </a:graphicData>
        </a:graphic>
      </p:graphicFrame>
      <p:graphicFrame>
        <p:nvGraphicFramePr>
          <p:cNvPr id="10" name="Objekt 1"/>
          <p:cNvGraphicFramePr>
            <a:graphicFrameLocks noChangeAspect="1"/>
          </p:cNvGraphicFramePr>
          <p:nvPr>
            <p:extLst/>
          </p:nvPr>
        </p:nvGraphicFramePr>
        <p:xfrm>
          <a:off x="106902" y="2109929"/>
          <a:ext cx="4647120" cy="4680000"/>
        </p:xfrm>
        <a:graphic>
          <a:graphicData uri="http://schemas.openxmlformats.org/presentationml/2006/ole">
            <p:oleObj spid="_x0000_s84041" name="Graph" r:id="rId4" imgW="2879640" imgH="2899800" progId="">
              <p:embed/>
            </p:oleObj>
          </a:graphicData>
        </a:graphic>
      </p:graphicFrame>
      <p:sp>
        <p:nvSpPr>
          <p:cNvPr id="12"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Tree>
    <p:extLst>
      <p:ext uri="{BB962C8B-B14F-4D97-AF65-F5344CB8AC3E}">
        <p14:creationId xmlns="" xmlns:p14="http://schemas.microsoft.com/office/powerpoint/2010/main" val="30901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3172663" cy="424732"/>
          </a:xfrm>
          <a:prstGeom prst="rect">
            <a:avLst/>
          </a:prstGeom>
          <a:noFill/>
        </p:spPr>
        <p:txBody>
          <a:bodyPr wrap="none" rtlCol="0">
            <a:spAutoFit/>
          </a:bodyPr>
          <a:lstStyle/>
          <a:p>
            <a:pPr>
              <a:lnSpc>
                <a:spcPct val="120000"/>
              </a:lnSpc>
            </a:pPr>
            <a:r>
              <a:rPr lang="de-DE" b="1" dirty="0" smtClean="0">
                <a:solidFill>
                  <a:schemeClr val="accent2"/>
                </a:solidFill>
              </a:rPr>
              <a:t>Fluorescence in dispersion</a:t>
            </a:r>
            <a:endParaRPr lang="de-DE" b="1" dirty="0">
              <a:solidFill>
                <a:schemeClr val="accent2"/>
              </a:solidFill>
            </a:endParaRPr>
          </a:p>
        </p:txBody>
      </p:sp>
      <p:sp>
        <p:nvSpPr>
          <p:cNvPr id="18" name="Rechteck 17"/>
          <p:cNvSpPr/>
          <p:nvPr/>
        </p:nvSpPr>
        <p:spPr>
          <a:xfrm>
            <a:off x="748264" y="1737091"/>
            <a:ext cx="7978563" cy="757130"/>
          </a:xfrm>
          <a:prstGeom prst="rect">
            <a:avLst/>
          </a:prstGeom>
        </p:spPr>
        <p:txBody>
          <a:bodyPr wrap="square">
            <a:spAutoFit/>
          </a:bodyPr>
          <a:lstStyle/>
          <a:p>
            <a:pPr>
              <a:lnSpc>
                <a:spcPct val="120000"/>
              </a:lnSpc>
            </a:pPr>
            <a:r>
              <a:rPr lang="en-IE" b="1" dirty="0" smtClean="0">
                <a:latin typeface="+mj-lt"/>
                <a:sym typeface="Wingdings" pitchFamily="2" charset="2"/>
              </a:rPr>
              <a:t>PL intensity as a function layer number  reduced for very small flakes</a:t>
            </a:r>
          </a:p>
          <a:p>
            <a:pPr>
              <a:lnSpc>
                <a:spcPct val="120000"/>
              </a:lnSpc>
            </a:pPr>
            <a:r>
              <a:rPr lang="de-DE" b="1" dirty="0" smtClean="0">
                <a:latin typeface="+mj-lt"/>
                <a:sym typeface="Wingdings" panose="05000000000000000000" pitchFamily="2" charset="2"/>
              </a:rPr>
              <a:t> PL quenching at edges</a:t>
            </a:r>
            <a:endParaRPr lang="de-DE" b="1" dirty="0">
              <a:sym typeface="Wingdings" pitchFamily="2" charset="2"/>
            </a:endParaRPr>
          </a:p>
        </p:txBody>
      </p:sp>
      <p:sp>
        <p:nvSpPr>
          <p:cNvPr id="19" name="Ellipse 18"/>
          <p:cNvSpPr/>
          <p:nvPr/>
        </p:nvSpPr>
        <p:spPr>
          <a:xfrm>
            <a:off x="546971" y="1853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7" name="Object 6"/>
          <p:cNvGraphicFramePr>
            <a:graphicFrameLocks noChangeAspect="1"/>
          </p:cNvGraphicFramePr>
          <p:nvPr>
            <p:extLst/>
          </p:nvPr>
        </p:nvGraphicFramePr>
        <p:xfrm>
          <a:off x="242961" y="2273250"/>
          <a:ext cx="4646984" cy="4680000"/>
        </p:xfrm>
        <a:graphic>
          <a:graphicData uri="http://schemas.openxmlformats.org/presentationml/2006/ole">
            <p:oleObj spid="_x0000_s78924" name="Graph" r:id="rId3" imgW="2879640" imgH="2899800" progId="">
              <p:embed/>
            </p:oleObj>
          </a:graphicData>
        </a:graphic>
      </p:graphicFrame>
      <p:graphicFrame>
        <p:nvGraphicFramePr>
          <p:cNvPr id="8" name="Object 7"/>
          <p:cNvGraphicFramePr>
            <a:graphicFrameLocks noChangeAspect="1"/>
          </p:cNvGraphicFramePr>
          <p:nvPr>
            <p:extLst/>
          </p:nvPr>
        </p:nvGraphicFramePr>
        <p:xfrm>
          <a:off x="4518130" y="2273250"/>
          <a:ext cx="4644920" cy="4680000"/>
        </p:xfrm>
        <a:graphic>
          <a:graphicData uri="http://schemas.openxmlformats.org/presentationml/2006/ole">
            <p:oleObj spid="_x0000_s78925" name="Graph" r:id="rId4" imgW="2879640" imgH="2899800" progId="">
              <p:embed/>
            </p:oleObj>
          </a:graphicData>
        </a:graphic>
      </p:graphicFrame>
      <p:sp>
        <p:nvSpPr>
          <p:cNvPr id="9"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Tree>
    <p:extLst>
      <p:ext uri="{BB962C8B-B14F-4D97-AF65-F5344CB8AC3E}">
        <p14:creationId xmlns="" xmlns:p14="http://schemas.microsoft.com/office/powerpoint/2010/main" val="29066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a:solidFill>
                  <a:schemeClr val="bg1"/>
                </a:solidFill>
              </a:rPr>
              <a:t>Absorbance Metric</a:t>
            </a:r>
            <a:endParaRPr lang="de-DE" sz="2000" b="1" baseline="-25000" dirty="0">
              <a:solidFill>
                <a:schemeClr val="bg1"/>
              </a:solidFill>
            </a:endParaRPr>
          </a:p>
        </p:txBody>
      </p:sp>
      <p:sp>
        <p:nvSpPr>
          <p:cNvPr id="11" name="Textfeld 10"/>
          <p:cNvSpPr txBox="1"/>
          <p:nvPr/>
        </p:nvSpPr>
        <p:spPr>
          <a:xfrm>
            <a:off x="417513" y="1202293"/>
            <a:ext cx="4677306" cy="424732"/>
          </a:xfrm>
          <a:prstGeom prst="rect">
            <a:avLst/>
          </a:prstGeom>
          <a:noFill/>
        </p:spPr>
        <p:txBody>
          <a:bodyPr wrap="none" rtlCol="0">
            <a:spAutoFit/>
          </a:bodyPr>
          <a:lstStyle/>
          <a:p>
            <a:pPr>
              <a:lnSpc>
                <a:spcPct val="120000"/>
              </a:lnSpc>
            </a:pPr>
            <a:r>
              <a:rPr lang="de-DE" b="1" dirty="0" smtClean="0">
                <a:solidFill>
                  <a:schemeClr val="accent2"/>
                </a:solidFill>
              </a:rPr>
              <a:t>Determination </a:t>
            </a:r>
            <a:r>
              <a:rPr lang="de-DE" b="1" dirty="0" err="1" smtClean="0">
                <a:solidFill>
                  <a:schemeClr val="accent2"/>
                </a:solidFill>
              </a:rPr>
              <a:t>of</a:t>
            </a:r>
            <a:r>
              <a:rPr lang="de-DE" b="1" dirty="0" smtClean="0">
                <a:solidFill>
                  <a:schemeClr val="accent2"/>
                </a:solidFill>
              </a:rPr>
              <a:t> </a:t>
            </a:r>
            <a:r>
              <a:rPr lang="de-DE" b="1" dirty="0" err="1" smtClean="0">
                <a:solidFill>
                  <a:schemeClr val="accent2"/>
                </a:solidFill>
              </a:rPr>
              <a:t>peak</a:t>
            </a:r>
            <a:r>
              <a:rPr lang="de-DE" b="1" dirty="0" smtClean="0">
                <a:solidFill>
                  <a:schemeClr val="accent2"/>
                </a:solidFill>
              </a:rPr>
              <a:t> </a:t>
            </a:r>
            <a:r>
              <a:rPr lang="de-DE" b="1" dirty="0" err="1" smtClean="0">
                <a:solidFill>
                  <a:schemeClr val="accent2"/>
                </a:solidFill>
              </a:rPr>
              <a:t>position</a:t>
            </a:r>
            <a:r>
              <a:rPr lang="de-DE" b="1" dirty="0" smtClean="0">
                <a:solidFill>
                  <a:schemeClr val="accent2"/>
                </a:solidFill>
              </a:rPr>
              <a:t> A-</a:t>
            </a:r>
            <a:r>
              <a:rPr lang="de-DE" b="1" dirty="0" err="1" smtClean="0">
                <a:solidFill>
                  <a:schemeClr val="accent2"/>
                </a:solidFill>
              </a:rPr>
              <a:t>exciton</a:t>
            </a:r>
            <a:endParaRPr lang="de-DE" b="1" dirty="0">
              <a:solidFill>
                <a:schemeClr val="accent2"/>
              </a:solidFill>
            </a:endParaRPr>
          </a:p>
        </p:txBody>
      </p:sp>
      <p:sp>
        <p:nvSpPr>
          <p:cNvPr id="18" name="Rechteck 17"/>
          <p:cNvSpPr/>
          <p:nvPr/>
        </p:nvSpPr>
        <p:spPr>
          <a:xfrm>
            <a:off x="748264" y="1782811"/>
            <a:ext cx="7978563" cy="726674"/>
          </a:xfrm>
          <a:prstGeom prst="rect">
            <a:avLst/>
          </a:prstGeom>
        </p:spPr>
        <p:txBody>
          <a:bodyPr wrap="square">
            <a:spAutoFit/>
          </a:bodyPr>
          <a:lstStyle/>
          <a:p>
            <a:pPr>
              <a:lnSpc>
                <a:spcPct val="120000"/>
              </a:lnSpc>
            </a:pPr>
            <a:r>
              <a:rPr lang="en-IE" b="1" dirty="0" smtClean="0">
                <a:latin typeface="+mj-lt"/>
              </a:rPr>
              <a:t>Contribution from scattering background (then, peak position not independent from lateral sizes) </a:t>
            </a:r>
            <a:r>
              <a:rPr lang="en-IE" b="1" dirty="0" smtClean="0">
                <a:latin typeface="+mj-lt"/>
                <a:sym typeface="Wingdings" pitchFamily="2" charset="2"/>
              </a:rPr>
              <a:t> peak position of second derivative</a:t>
            </a:r>
            <a:endParaRPr lang="en-IE" b="1" dirty="0" smtClean="0">
              <a:latin typeface="+mj-lt"/>
            </a:endParaRPr>
          </a:p>
        </p:txBody>
      </p:sp>
      <p:sp>
        <p:nvSpPr>
          <p:cNvPr id="19"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2" name="Objekt 1"/>
          <p:cNvGraphicFramePr>
            <a:graphicFrameLocks noChangeAspect="1"/>
          </p:cNvGraphicFramePr>
          <p:nvPr>
            <p:extLst>
              <p:ext uri="{D42A27DB-BD31-4B8C-83A1-F6EECF244321}">
                <p14:modId xmlns="" xmlns:p14="http://schemas.microsoft.com/office/powerpoint/2010/main" val="3818447679"/>
              </p:ext>
            </p:extLst>
          </p:nvPr>
        </p:nvGraphicFramePr>
        <p:xfrm>
          <a:off x="4232326" y="2690925"/>
          <a:ext cx="5305260" cy="3708000"/>
        </p:xfrm>
        <a:graphic>
          <a:graphicData uri="http://schemas.openxmlformats.org/presentationml/2006/ole">
            <p:oleObj spid="_x0000_s32252" r:id="rId3" imgW="4150080" imgH="2900160" progId="">
              <p:embed/>
            </p:oleObj>
          </a:graphicData>
        </a:graphic>
      </p:graphicFrame>
      <p:graphicFrame>
        <p:nvGraphicFramePr>
          <p:cNvPr id="3" name="Objekt 2"/>
          <p:cNvGraphicFramePr>
            <a:graphicFrameLocks noChangeAspect="1"/>
          </p:cNvGraphicFramePr>
          <p:nvPr>
            <p:extLst>
              <p:ext uri="{D42A27DB-BD31-4B8C-83A1-F6EECF244321}">
                <p14:modId xmlns="" xmlns:p14="http://schemas.microsoft.com/office/powerpoint/2010/main" val="990376859"/>
              </p:ext>
            </p:extLst>
          </p:nvPr>
        </p:nvGraphicFramePr>
        <p:xfrm>
          <a:off x="-16384" y="2660947"/>
          <a:ext cx="5305260" cy="3708000"/>
        </p:xfrm>
        <a:graphic>
          <a:graphicData uri="http://schemas.openxmlformats.org/presentationml/2006/ole">
            <p:oleObj spid="_x0000_s32253" r:id="rId4" imgW="4150080" imgH="2900160" progId="">
              <p:embed/>
            </p:oleObj>
          </a:graphicData>
        </a:graphic>
      </p:graphicFrame>
    </p:spTree>
    <p:extLst>
      <p:ext uri="{BB962C8B-B14F-4D97-AF65-F5344CB8AC3E}">
        <p14:creationId xmlns="" xmlns:p14="http://schemas.microsoft.com/office/powerpoint/2010/main" val="910721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rPr>
              <a:t>Scattering contribution</a:t>
            </a:r>
            <a:endParaRPr lang="de-DE" sz="2000" b="1" baseline="-25000" dirty="0">
              <a:solidFill>
                <a:schemeClr val="bg1"/>
              </a:solidFill>
            </a:endParaRPr>
          </a:p>
        </p:txBody>
      </p:sp>
      <p:sp>
        <p:nvSpPr>
          <p:cNvPr id="11" name="Textfeld 10"/>
          <p:cNvSpPr txBox="1"/>
          <p:nvPr/>
        </p:nvSpPr>
        <p:spPr>
          <a:xfrm>
            <a:off x="417513" y="1202293"/>
            <a:ext cx="4044697" cy="424732"/>
          </a:xfrm>
          <a:prstGeom prst="rect">
            <a:avLst/>
          </a:prstGeom>
          <a:noFill/>
        </p:spPr>
        <p:txBody>
          <a:bodyPr wrap="none" rtlCol="0">
            <a:spAutoFit/>
          </a:bodyPr>
          <a:lstStyle/>
          <a:p>
            <a:pPr>
              <a:lnSpc>
                <a:spcPct val="120000"/>
              </a:lnSpc>
            </a:pPr>
            <a:r>
              <a:rPr lang="de-DE" b="1" dirty="0" smtClean="0">
                <a:solidFill>
                  <a:schemeClr val="accent2"/>
                </a:solidFill>
              </a:rPr>
              <a:t>Absorbance and scattering spectra</a:t>
            </a:r>
            <a:endParaRPr lang="de-DE" b="1" dirty="0">
              <a:solidFill>
                <a:schemeClr val="accent2"/>
              </a:solidFill>
            </a:endParaRPr>
          </a:p>
        </p:txBody>
      </p:sp>
      <p:sp>
        <p:nvSpPr>
          <p:cNvPr id="18" name="Rechteck 17"/>
          <p:cNvSpPr/>
          <p:nvPr/>
        </p:nvSpPr>
        <p:spPr>
          <a:xfrm>
            <a:off x="748264" y="1737091"/>
            <a:ext cx="7978563" cy="726609"/>
          </a:xfrm>
          <a:prstGeom prst="rect">
            <a:avLst/>
          </a:prstGeom>
        </p:spPr>
        <p:txBody>
          <a:bodyPr wrap="square">
            <a:spAutoFit/>
          </a:bodyPr>
          <a:lstStyle/>
          <a:p>
            <a:pPr>
              <a:lnSpc>
                <a:spcPct val="120000"/>
              </a:lnSpc>
            </a:pPr>
            <a:r>
              <a:rPr lang="de-DE" b="1" dirty="0" smtClean="0">
                <a:latin typeface="+mj-lt"/>
                <a:sym typeface="Wingdings" pitchFamily="2" charset="2"/>
              </a:rPr>
              <a:t>Similar to extinction spectra, absorption and scattering spectra also change as a function of size in a similar way</a:t>
            </a:r>
          </a:p>
        </p:txBody>
      </p:sp>
      <p:sp>
        <p:nvSpPr>
          <p:cNvPr id="19" name="Ellipse 18"/>
          <p:cNvSpPr/>
          <p:nvPr/>
        </p:nvSpPr>
        <p:spPr>
          <a:xfrm>
            <a:off x="546971" y="1853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10" name="Object 9"/>
          <p:cNvGraphicFramePr>
            <a:graphicFrameLocks noChangeAspect="1"/>
          </p:cNvGraphicFramePr>
          <p:nvPr>
            <p:extLst>
              <p:ext uri="{D42A27DB-BD31-4B8C-83A1-F6EECF244321}">
                <p14:modId xmlns="" xmlns:p14="http://schemas.microsoft.com/office/powerpoint/2010/main" val="1709103247"/>
              </p:ext>
            </p:extLst>
          </p:nvPr>
        </p:nvGraphicFramePr>
        <p:xfrm>
          <a:off x="-200056" y="2644805"/>
          <a:ext cx="5246508" cy="3708000"/>
        </p:xfrm>
        <a:graphic>
          <a:graphicData uri="http://schemas.openxmlformats.org/presentationml/2006/ole">
            <p:oleObj spid="_x0000_s37282" name="Graph" r:id="rId3" imgW="4276440" imgH="3022560" progId="">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2247428614"/>
              </p:ext>
            </p:extLst>
          </p:nvPr>
        </p:nvGraphicFramePr>
        <p:xfrm>
          <a:off x="4100482" y="2644805"/>
          <a:ext cx="5244560" cy="3708000"/>
        </p:xfrm>
        <a:graphic>
          <a:graphicData uri="http://schemas.openxmlformats.org/presentationml/2006/ole">
            <p:oleObj spid="_x0000_s37283" name="Graph" r:id="rId4" imgW="4275720" imgH="3022560" progId="">
              <p:embed/>
            </p:oleObj>
          </a:graphicData>
        </a:graphic>
      </p:graphicFrame>
    </p:spTree>
    <p:extLst>
      <p:ext uri="{BB962C8B-B14F-4D97-AF65-F5344CB8AC3E}">
        <p14:creationId xmlns="" xmlns:p14="http://schemas.microsoft.com/office/powerpoint/2010/main" val="1252374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rPr>
              <a:t>Scattering contribution</a:t>
            </a:r>
            <a:endParaRPr lang="de-DE" sz="2000" b="1" baseline="-25000" dirty="0">
              <a:solidFill>
                <a:schemeClr val="bg1"/>
              </a:solidFill>
            </a:endParaRPr>
          </a:p>
        </p:txBody>
      </p:sp>
      <p:sp>
        <p:nvSpPr>
          <p:cNvPr id="11" name="Textfeld 10"/>
          <p:cNvSpPr txBox="1"/>
          <p:nvPr/>
        </p:nvSpPr>
        <p:spPr>
          <a:xfrm>
            <a:off x="417513" y="1202293"/>
            <a:ext cx="5057795" cy="424732"/>
          </a:xfrm>
          <a:prstGeom prst="rect">
            <a:avLst/>
          </a:prstGeom>
          <a:noFill/>
        </p:spPr>
        <p:txBody>
          <a:bodyPr wrap="none" rtlCol="0">
            <a:spAutoFit/>
          </a:bodyPr>
          <a:lstStyle/>
          <a:p>
            <a:pPr>
              <a:lnSpc>
                <a:spcPct val="120000"/>
              </a:lnSpc>
            </a:pPr>
            <a:r>
              <a:rPr lang="de-DE" b="1" dirty="0" smtClean="0">
                <a:solidFill>
                  <a:schemeClr val="accent2"/>
                </a:solidFill>
              </a:rPr>
              <a:t>Metric plots from absorbance and scattering</a:t>
            </a:r>
            <a:endParaRPr lang="de-DE" b="1" dirty="0">
              <a:solidFill>
                <a:schemeClr val="accent2"/>
              </a:solidFill>
            </a:endParaRPr>
          </a:p>
        </p:txBody>
      </p:sp>
      <p:sp>
        <p:nvSpPr>
          <p:cNvPr id="18" name="Rechteck 17"/>
          <p:cNvSpPr/>
          <p:nvPr/>
        </p:nvSpPr>
        <p:spPr>
          <a:xfrm>
            <a:off x="748264" y="1737091"/>
            <a:ext cx="7978563" cy="757130"/>
          </a:xfrm>
          <a:prstGeom prst="rect">
            <a:avLst/>
          </a:prstGeom>
        </p:spPr>
        <p:txBody>
          <a:bodyPr wrap="square">
            <a:spAutoFit/>
          </a:bodyPr>
          <a:lstStyle/>
          <a:p>
            <a:pPr>
              <a:lnSpc>
                <a:spcPct val="120000"/>
              </a:lnSpc>
            </a:pPr>
            <a:r>
              <a:rPr lang="en-IE" b="1" dirty="0" smtClean="0">
                <a:latin typeface="+mj-lt"/>
                <a:sym typeface="Wingdings" pitchFamily="2" charset="2"/>
              </a:rPr>
              <a:t>For L metric, absorbance, scattering and extinction spectra follow same curve shape</a:t>
            </a:r>
            <a:endParaRPr lang="de-DE" b="1" dirty="0">
              <a:sym typeface="Wingdings" pitchFamily="2" charset="2"/>
            </a:endParaRPr>
          </a:p>
        </p:txBody>
      </p:sp>
      <p:sp>
        <p:nvSpPr>
          <p:cNvPr id="19" name="Ellipse 18"/>
          <p:cNvSpPr/>
          <p:nvPr/>
        </p:nvSpPr>
        <p:spPr>
          <a:xfrm>
            <a:off x="546971" y="1853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1680802772"/>
              </p:ext>
            </p:extLst>
          </p:nvPr>
        </p:nvGraphicFramePr>
        <p:xfrm>
          <a:off x="-180528" y="2949552"/>
          <a:ext cx="5305260" cy="3708000"/>
        </p:xfrm>
        <a:graphic>
          <a:graphicData uri="http://schemas.openxmlformats.org/presentationml/2006/ole">
            <p:oleObj spid="_x0000_s38306" name="Graph" r:id="rId3" imgW="4150080" imgH="2900160" progId="">
              <p:embed/>
            </p:oleObj>
          </a:graphicData>
        </a:graphic>
      </p:graphicFrame>
      <p:graphicFrame>
        <p:nvGraphicFramePr>
          <p:cNvPr id="8" name="Object 7"/>
          <p:cNvGraphicFramePr>
            <a:graphicFrameLocks noChangeAspect="1"/>
          </p:cNvGraphicFramePr>
          <p:nvPr>
            <p:extLst>
              <p:ext uri="{D42A27DB-BD31-4B8C-83A1-F6EECF244321}">
                <p14:modId xmlns="" xmlns:p14="http://schemas.microsoft.com/office/powerpoint/2010/main" val="994824030"/>
              </p:ext>
            </p:extLst>
          </p:nvPr>
        </p:nvGraphicFramePr>
        <p:xfrm>
          <a:off x="4283968" y="2971583"/>
          <a:ext cx="5305260" cy="3708000"/>
        </p:xfrm>
        <a:graphic>
          <a:graphicData uri="http://schemas.openxmlformats.org/presentationml/2006/ole">
            <p:oleObj spid="_x0000_s38307" name="Graph" r:id="rId4" imgW="4150080" imgH="2900160" progId="">
              <p:embed/>
            </p:oleObj>
          </a:graphicData>
        </a:graphic>
      </p:graphicFrame>
      <p:sp>
        <p:nvSpPr>
          <p:cNvPr id="9" name="Rechteck 17"/>
          <p:cNvSpPr/>
          <p:nvPr/>
        </p:nvSpPr>
        <p:spPr>
          <a:xfrm>
            <a:off x="748264" y="2516252"/>
            <a:ext cx="7978563" cy="394210"/>
          </a:xfrm>
          <a:prstGeom prst="rect">
            <a:avLst/>
          </a:prstGeom>
        </p:spPr>
        <p:txBody>
          <a:bodyPr wrap="square">
            <a:spAutoFit/>
          </a:bodyPr>
          <a:lstStyle/>
          <a:p>
            <a:pPr>
              <a:lnSpc>
                <a:spcPct val="120000"/>
              </a:lnSpc>
            </a:pPr>
            <a:r>
              <a:rPr lang="en-IE" b="1" dirty="0" smtClean="0">
                <a:latin typeface="+mj-lt"/>
                <a:sym typeface="Wingdings" pitchFamily="2" charset="2"/>
              </a:rPr>
              <a:t>For N metric, for N&gt;8, shift is caused by scattering</a:t>
            </a:r>
            <a:endParaRPr lang="de-DE" b="1" dirty="0">
              <a:sym typeface="Wingdings" pitchFamily="2" charset="2"/>
            </a:endParaRPr>
          </a:p>
        </p:txBody>
      </p:sp>
      <p:sp>
        <p:nvSpPr>
          <p:cNvPr id="10" name="Ellipse 18"/>
          <p:cNvSpPr/>
          <p:nvPr/>
        </p:nvSpPr>
        <p:spPr>
          <a:xfrm>
            <a:off x="546971" y="2633027"/>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spTree>
    <p:extLst>
      <p:ext uri="{BB962C8B-B14F-4D97-AF65-F5344CB8AC3E}">
        <p14:creationId xmlns="" xmlns:p14="http://schemas.microsoft.com/office/powerpoint/2010/main" val="1999526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8922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60192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PL maps</a:t>
            </a:r>
            <a:endParaRPr lang="de-DE" sz="2000" b="1" baseline="-25000" dirty="0">
              <a:solidFill>
                <a:schemeClr val="bg1"/>
              </a:solidFill>
              <a:latin typeface="+mj-lt"/>
            </a:endParaRPr>
          </a:p>
        </p:txBody>
      </p:sp>
      <p:sp>
        <p:nvSpPr>
          <p:cNvPr id="6" name="TextBox 5"/>
          <p:cNvSpPr txBox="1"/>
          <p:nvPr/>
        </p:nvSpPr>
        <p:spPr>
          <a:xfrm>
            <a:off x="444999" y="1195480"/>
            <a:ext cx="210416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UC P, 0.008 mg/ml</a:t>
            </a:r>
            <a:endParaRPr lang="en-IE" dirty="0"/>
          </a:p>
        </p:txBody>
      </p:sp>
      <p:sp>
        <p:nvSpPr>
          <p:cNvPr id="8" name="TextBox 7"/>
          <p:cNvSpPr txBox="1"/>
          <p:nvPr/>
        </p:nvSpPr>
        <p:spPr>
          <a:xfrm>
            <a:off x="412877" y="4079270"/>
            <a:ext cx="214263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9.5kP, 0.008 mg/ml</a:t>
            </a:r>
            <a:endParaRPr lang="en-IE" dirty="0"/>
          </a:p>
        </p:txBody>
      </p:sp>
      <p:sp>
        <p:nvSpPr>
          <p:cNvPr id="9" name="TextBox 8"/>
          <p:cNvSpPr txBox="1"/>
          <p:nvPr/>
        </p:nvSpPr>
        <p:spPr>
          <a:xfrm>
            <a:off x="6537323" y="1202106"/>
            <a:ext cx="227087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12.5kP, 0.009 mg/ml</a:t>
            </a:r>
            <a:endParaRPr lang="en-IE" dirty="0"/>
          </a:p>
        </p:txBody>
      </p:sp>
      <p:pic>
        <p:nvPicPr>
          <p:cNvPr id="4" name="Picture 3"/>
          <p:cNvPicPr>
            <a:picLocks noChangeAspect="1"/>
          </p:cNvPicPr>
          <p:nvPr/>
        </p:nvPicPr>
        <p:blipFill>
          <a:blip r:embed="rId2"/>
          <a:stretch>
            <a:fillRect/>
          </a:stretch>
        </p:blipFill>
        <p:spPr>
          <a:xfrm>
            <a:off x="6094003" y="1439268"/>
            <a:ext cx="3265850" cy="2520000"/>
          </a:xfrm>
          <a:prstGeom prst="rect">
            <a:avLst/>
          </a:prstGeom>
        </p:spPr>
      </p:pic>
      <p:pic>
        <p:nvPicPr>
          <p:cNvPr id="10" name="Picture 9"/>
          <p:cNvPicPr>
            <a:picLocks noChangeAspect="1"/>
          </p:cNvPicPr>
          <p:nvPr/>
        </p:nvPicPr>
        <p:blipFill>
          <a:blip r:embed="rId3"/>
          <a:stretch>
            <a:fillRect/>
          </a:stretch>
        </p:blipFill>
        <p:spPr>
          <a:xfrm>
            <a:off x="-18127" y="4292398"/>
            <a:ext cx="3265850" cy="2520000"/>
          </a:xfrm>
          <a:prstGeom prst="rect">
            <a:avLst/>
          </a:prstGeom>
        </p:spPr>
      </p:pic>
      <p:pic>
        <p:nvPicPr>
          <p:cNvPr id="11" name="Picture 10"/>
          <p:cNvPicPr>
            <a:picLocks noChangeAspect="1"/>
          </p:cNvPicPr>
          <p:nvPr/>
        </p:nvPicPr>
        <p:blipFill>
          <a:blip r:embed="rId4"/>
          <a:stretch>
            <a:fillRect/>
          </a:stretch>
        </p:blipFill>
        <p:spPr>
          <a:xfrm>
            <a:off x="3037938" y="1406741"/>
            <a:ext cx="3265850" cy="2520000"/>
          </a:xfrm>
          <a:prstGeom prst="rect">
            <a:avLst/>
          </a:prstGeom>
        </p:spPr>
      </p:pic>
      <p:sp>
        <p:nvSpPr>
          <p:cNvPr id="13" name="TextBox 12"/>
          <p:cNvSpPr txBox="1"/>
          <p:nvPr/>
        </p:nvSpPr>
        <p:spPr>
          <a:xfrm>
            <a:off x="3481258" y="1174450"/>
            <a:ext cx="207851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15kP, 0.009 mg/ml</a:t>
            </a:r>
            <a:endParaRPr lang="en-IE" dirty="0"/>
          </a:p>
        </p:txBody>
      </p:sp>
      <p:pic>
        <p:nvPicPr>
          <p:cNvPr id="12" name="Picture 11"/>
          <p:cNvPicPr>
            <a:picLocks noChangeAspect="1"/>
          </p:cNvPicPr>
          <p:nvPr/>
        </p:nvPicPr>
        <p:blipFill>
          <a:blip r:embed="rId5"/>
          <a:stretch>
            <a:fillRect/>
          </a:stretch>
        </p:blipFill>
        <p:spPr>
          <a:xfrm>
            <a:off x="-18127" y="1434308"/>
            <a:ext cx="3265850" cy="2520000"/>
          </a:xfrm>
          <a:prstGeom prst="rect">
            <a:avLst/>
          </a:prstGeom>
        </p:spPr>
      </p:pic>
      <p:pic>
        <p:nvPicPr>
          <p:cNvPr id="14" name="Picture 13"/>
          <p:cNvPicPr>
            <a:picLocks noChangeAspect="1"/>
          </p:cNvPicPr>
          <p:nvPr/>
        </p:nvPicPr>
        <p:blipFill>
          <a:blip r:embed="rId6"/>
          <a:stretch>
            <a:fillRect/>
          </a:stretch>
        </p:blipFill>
        <p:spPr>
          <a:xfrm>
            <a:off x="6039837" y="4303555"/>
            <a:ext cx="3265850" cy="2520000"/>
          </a:xfrm>
          <a:prstGeom prst="rect">
            <a:avLst/>
          </a:prstGeom>
        </p:spPr>
      </p:pic>
      <p:sp>
        <p:nvSpPr>
          <p:cNvPr id="16" name="TextBox 15"/>
          <p:cNvSpPr txBox="1"/>
          <p:nvPr/>
        </p:nvSpPr>
        <p:spPr>
          <a:xfrm>
            <a:off x="6481027" y="4079270"/>
            <a:ext cx="19502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3kP, 0.009 mg/ml</a:t>
            </a:r>
            <a:endParaRPr lang="en-IE" dirty="0"/>
          </a:p>
        </p:txBody>
      </p:sp>
      <p:pic>
        <p:nvPicPr>
          <p:cNvPr id="17" name="Picture 16"/>
          <p:cNvPicPr>
            <a:picLocks noChangeAspect="1"/>
          </p:cNvPicPr>
          <p:nvPr/>
        </p:nvPicPr>
        <p:blipFill>
          <a:blip r:embed="rId7"/>
          <a:stretch>
            <a:fillRect/>
          </a:stretch>
        </p:blipFill>
        <p:spPr>
          <a:xfrm>
            <a:off x="3050809" y="4292398"/>
            <a:ext cx="3265850" cy="2520000"/>
          </a:xfrm>
          <a:prstGeom prst="rect">
            <a:avLst/>
          </a:prstGeom>
        </p:spPr>
      </p:pic>
      <p:sp>
        <p:nvSpPr>
          <p:cNvPr id="18" name="TextBox 17"/>
          <p:cNvSpPr txBox="1"/>
          <p:nvPr/>
        </p:nvSpPr>
        <p:spPr>
          <a:xfrm>
            <a:off x="3516621" y="4079270"/>
            <a:ext cx="19502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5kP, 0.009 mg/ml</a:t>
            </a:r>
            <a:endParaRPr lang="en-IE" dirty="0"/>
          </a:p>
        </p:txBody>
      </p:sp>
    </p:spTree>
    <p:extLst>
      <p:ext uri="{BB962C8B-B14F-4D97-AF65-F5344CB8AC3E}">
        <p14:creationId xmlns="" xmlns:p14="http://schemas.microsoft.com/office/powerpoint/2010/main" val="2731412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202293"/>
            <a:ext cx="3942105" cy="424732"/>
          </a:xfrm>
          <a:prstGeom prst="rect">
            <a:avLst/>
          </a:prstGeom>
          <a:noFill/>
        </p:spPr>
        <p:txBody>
          <a:bodyPr wrap="none" rtlCol="0">
            <a:spAutoFit/>
          </a:bodyPr>
          <a:lstStyle/>
          <a:p>
            <a:pPr>
              <a:lnSpc>
                <a:spcPct val="120000"/>
              </a:lnSpc>
            </a:pPr>
            <a:r>
              <a:rPr lang="de-DE" b="1" dirty="0" smtClean="0">
                <a:solidFill>
                  <a:schemeClr val="accent2"/>
                </a:solidFill>
              </a:rPr>
              <a:t>Extinction/absorbance metric FLG</a:t>
            </a:r>
            <a:endParaRPr lang="de-DE" b="1" dirty="0">
              <a:solidFill>
                <a:schemeClr val="accent2"/>
              </a:solidFill>
            </a:endParaRPr>
          </a:p>
        </p:txBody>
      </p:sp>
      <p:sp>
        <p:nvSpPr>
          <p:cNvPr id="13" name="Rechteck 17"/>
          <p:cNvSpPr/>
          <p:nvPr/>
        </p:nvSpPr>
        <p:spPr>
          <a:xfrm>
            <a:off x="748264" y="1782811"/>
            <a:ext cx="8395736" cy="757130"/>
          </a:xfrm>
          <a:prstGeom prst="rect">
            <a:avLst/>
          </a:prstGeom>
        </p:spPr>
        <p:txBody>
          <a:bodyPr wrap="square">
            <a:spAutoFit/>
          </a:bodyPr>
          <a:lstStyle/>
          <a:p>
            <a:pPr>
              <a:lnSpc>
                <a:spcPct val="120000"/>
              </a:lnSpc>
            </a:pPr>
            <a:r>
              <a:rPr lang="de-DE" b="1" dirty="0" smtClean="0">
                <a:latin typeface="+mj-lt"/>
              </a:rPr>
              <a:t>Descrimination between scattering and absorbance to</a:t>
            </a:r>
            <a:br>
              <a:rPr lang="de-DE" b="1" dirty="0" smtClean="0">
                <a:latin typeface="+mj-lt"/>
              </a:rPr>
            </a:br>
            <a:r>
              <a:rPr lang="de-DE" b="1" dirty="0" smtClean="0">
                <a:latin typeface="+mj-lt"/>
              </a:rPr>
              <a:t>extinction spectra by measurement in integrating sphere</a:t>
            </a:r>
            <a:endParaRPr lang="en-IE" b="1" dirty="0" smtClean="0">
              <a:latin typeface="+mj-lt"/>
            </a:endParaRPr>
          </a:p>
        </p:txBody>
      </p:sp>
      <p:sp>
        <p:nvSpPr>
          <p:cNvPr id="14" name="Ellipse 18"/>
          <p:cNvSpPr/>
          <p:nvPr/>
        </p:nvSpPr>
        <p:spPr>
          <a:xfrm>
            <a:off x="546971" y="189958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10" name="Object 9"/>
          <p:cNvGraphicFramePr>
            <a:graphicFrameLocks noChangeAspect="1"/>
          </p:cNvGraphicFramePr>
          <p:nvPr>
            <p:extLst/>
          </p:nvPr>
        </p:nvGraphicFramePr>
        <p:xfrm>
          <a:off x="53111" y="2954760"/>
          <a:ext cx="3465612" cy="3492000"/>
        </p:xfrm>
        <a:graphic>
          <a:graphicData uri="http://schemas.openxmlformats.org/presentationml/2006/ole">
            <p:oleObj spid="_x0000_s85099" name="Graph" r:id="rId3" imgW="2879640" imgH="2899800" progId="">
              <p:embed/>
            </p:oleObj>
          </a:graphicData>
        </a:graphic>
      </p:graphicFrame>
      <p:grpSp>
        <p:nvGrpSpPr>
          <p:cNvPr id="12" name="Gruppieren 23"/>
          <p:cNvGrpSpPr/>
          <p:nvPr/>
        </p:nvGrpSpPr>
        <p:grpSpPr>
          <a:xfrm>
            <a:off x="1090723" y="2849652"/>
            <a:ext cx="7211033" cy="446867"/>
            <a:chOff x="5432490" y="5458940"/>
            <a:chExt cx="3610926" cy="446867"/>
          </a:xfrm>
        </p:grpSpPr>
        <p:sp>
          <p:nvSpPr>
            <p:cNvPr id="16" name="Pfeil nach unten 16"/>
            <p:cNvSpPr/>
            <p:nvPr/>
          </p:nvSpPr>
          <p:spPr>
            <a:xfrm rot="16200000">
              <a:off x="7014519" y="3876911"/>
              <a:ext cx="446867" cy="3610926"/>
            </a:xfrm>
            <a:prstGeom prst="downArrow">
              <a:avLst>
                <a:gd name="adj1" fmla="val 50000"/>
                <a:gd name="adj2" fmla="val 176952"/>
              </a:avLst>
            </a:prstGeom>
            <a:solidFill>
              <a:srgbClr val="333399"/>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17" name="Textfeld 19"/>
            <p:cNvSpPr txBox="1"/>
            <p:nvPr/>
          </p:nvSpPr>
          <p:spPr>
            <a:xfrm>
              <a:off x="6407781" y="5518123"/>
              <a:ext cx="1596483" cy="338554"/>
            </a:xfrm>
            <a:prstGeom prst="rect">
              <a:avLst/>
            </a:prstGeom>
            <a:noFill/>
          </p:spPr>
          <p:txBody>
            <a:bodyPr wrap="square" rtlCol="0">
              <a:spAutoFit/>
            </a:bodyPr>
            <a:lstStyle/>
            <a:p>
              <a:r>
                <a:rPr lang="en-IE" sz="1600" b="1" dirty="0" smtClean="0">
                  <a:solidFill>
                    <a:schemeClr val="accent3"/>
                  </a:solidFill>
                </a:rPr>
                <a:t>Increasing size/thickness</a:t>
              </a:r>
              <a:endParaRPr lang="de-DE" sz="1600" b="1" dirty="0">
                <a:solidFill>
                  <a:schemeClr val="accent3"/>
                </a:solidFill>
              </a:endParaRPr>
            </a:p>
          </p:txBody>
        </p:sp>
      </p:grpSp>
      <p:graphicFrame>
        <p:nvGraphicFramePr>
          <p:cNvPr id="18" name="Object 17"/>
          <p:cNvGraphicFramePr>
            <a:graphicFrameLocks noChangeAspect="1"/>
          </p:cNvGraphicFramePr>
          <p:nvPr>
            <p:extLst/>
          </p:nvPr>
        </p:nvGraphicFramePr>
        <p:xfrm>
          <a:off x="3057598" y="2974675"/>
          <a:ext cx="3467797" cy="3492000"/>
        </p:xfrm>
        <a:graphic>
          <a:graphicData uri="http://schemas.openxmlformats.org/presentationml/2006/ole">
            <p:oleObj spid="_x0000_s85100" name="Graph" r:id="rId4" imgW="2879640" imgH="2899800" progId="">
              <p:embed/>
            </p:oleObj>
          </a:graphicData>
        </a:graphic>
      </p:graphicFrame>
      <p:graphicFrame>
        <p:nvGraphicFramePr>
          <p:cNvPr id="19" name="Object 18"/>
          <p:cNvGraphicFramePr>
            <a:graphicFrameLocks noChangeAspect="1"/>
          </p:cNvGraphicFramePr>
          <p:nvPr>
            <p:extLst/>
          </p:nvPr>
        </p:nvGraphicFramePr>
        <p:xfrm>
          <a:off x="6064270" y="2976296"/>
          <a:ext cx="3465612" cy="3492000"/>
        </p:xfrm>
        <a:graphic>
          <a:graphicData uri="http://schemas.openxmlformats.org/presentationml/2006/ole">
            <p:oleObj spid="_x0000_s85101" name="Graph" r:id="rId5" imgW="2879640" imgH="2899800" progId="">
              <p:embed/>
            </p:oleObj>
          </a:graphicData>
        </a:graphic>
      </p:graphicFrame>
      <p:sp>
        <p:nvSpPr>
          <p:cNvPr id="20"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err="1" smtClean="0">
                <a:solidFill>
                  <a:schemeClr val="bg1"/>
                </a:solidFill>
              </a:rPr>
              <a:t>Graphene</a:t>
            </a:r>
            <a:endParaRPr lang="de-DE" sz="2000" b="1" baseline="-25000" dirty="0">
              <a:solidFill>
                <a:schemeClr val="bg1"/>
              </a:solidFill>
            </a:endParaRPr>
          </a:p>
        </p:txBody>
      </p:sp>
    </p:spTree>
    <p:extLst>
      <p:ext uri="{BB962C8B-B14F-4D97-AF65-F5344CB8AC3E}">
        <p14:creationId xmlns="" xmlns:p14="http://schemas.microsoft.com/office/powerpoint/2010/main" val="365652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rPr>
              <a:t>Graphite N metric</a:t>
            </a:r>
            <a:endParaRPr lang="de-DE" sz="2000" b="1" baseline="-25000" dirty="0">
              <a:solidFill>
                <a:schemeClr val="bg1"/>
              </a:solidFill>
            </a:endParaRPr>
          </a:p>
        </p:txBody>
      </p:sp>
      <p:sp>
        <p:nvSpPr>
          <p:cNvPr id="11" name="Textfeld 10"/>
          <p:cNvSpPr txBox="1"/>
          <p:nvPr/>
        </p:nvSpPr>
        <p:spPr>
          <a:xfrm>
            <a:off x="417513" y="1202293"/>
            <a:ext cx="3031599" cy="424732"/>
          </a:xfrm>
          <a:prstGeom prst="rect">
            <a:avLst/>
          </a:prstGeom>
          <a:noFill/>
        </p:spPr>
        <p:txBody>
          <a:bodyPr wrap="none" rtlCol="0">
            <a:spAutoFit/>
          </a:bodyPr>
          <a:lstStyle/>
          <a:p>
            <a:pPr>
              <a:lnSpc>
                <a:spcPct val="120000"/>
              </a:lnSpc>
            </a:pPr>
            <a:r>
              <a:rPr lang="de-DE" b="1" dirty="0" smtClean="0">
                <a:solidFill>
                  <a:schemeClr val="accent2"/>
                </a:solidFill>
              </a:rPr>
              <a:t>Comparison to simulation</a:t>
            </a:r>
            <a:endParaRPr lang="de-DE" b="1" dirty="0">
              <a:solidFill>
                <a:schemeClr val="accent2"/>
              </a:solidFill>
            </a:endParaRPr>
          </a:p>
        </p:txBody>
      </p:sp>
      <p:sp>
        <p:nvSpPr>
          <p:cNvPr id="18" name="Rechteck 17"/>
          <p:cNvSpPr/>
          <p:nvPr/>
        </p:nvSpPr>
        <p:spPr>
          <a:xfrm>
            <a:off x="748264" y="1737091"/>
            <a:ext cx="7978563" cy="726609"/>
          </a:xfrm>
          <a:prstGeom prst="rect">
            <a:avLst/>
          </a:prstGeom>
        </p:spPr>
        <p:txBody>
          <a:bodyPr wrap="square">
            <a:spAutoFit/>
          </a:bodyPr>
          <a:lstStyle/>
          <a:p>
            <a:pPr>
              <a:lnSpc>
                <a:spcPct val="120000"/>
              </a:lnSpc>
            </a:pPr>
            <a:r>
              <a:rPr lang="en-IE" b="1" dirty="0" smtClean="0">
                <a:latin typeface="+mj-lt"/>
                <a:sym typeface="Wingdings" pitchFamily="2" charset="2"/>
              </a:rPr>
              <a:t>Simulation qualitatively confirms trend of abs spectra changing as</a:t>
            </a:r>
            <a:br>
              <a:rPr lang="en-IE" b="1" dirty="0" smtClean="0">
                <a:latin typeface="+mj-lt"/>
                <a:sym typeface="Wingdings" pitchFamily="2" charset="2"/>
              </a:rPr>
            </a:br>
            <a:r>
              <a:rPr lang="en-IE" b="1" dirty="0" smtClean="0">
                <a:latin typeface="+mj-lt"/>
                <a:sym typeface="Wingdings" pitchFamily="2" charset="2"/>
              </a:rPr>
              <a:t>function of N</a:t>
            </a:r>
            <a:endParaRPr lang="de-DE" b="1" dirty="0">
              <a:sym typeface="Wingdings" pitchFamily="2" charset="2"/>
            </a:endParaRPr>
          </a:p>
        </p:txBody>
      </p:sp>
      <p:sp>
        <p:nvSpPr>
          <p:cNvPr id="19" name="Ellipse 18"/>
          <p:cNvSpPr/>
          <p:nvPr/>
        </p:nvSpPr>
        <p:spPr>
          <a:xfrm>
            <a:off x="546971" y="1853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12" name="Object 11"/>
          <p:cNvGraphicFramePr>
            <a:graphicFrameLocks noChangeAspect="1"/>
          </p:cNvGraphicFramePr>
          <p:nvPr>
            <p:extLst>
              <p:ext uri="{D42A27DB-BD31-4B8C-83A1-F6EECF244321}">
                <p14:modId xmlns="" xmlns:p14="http://schemas.microsoft.com/office/powerpoint/2010/main" val="1127307612"/>
              </p:ext>
            </p:extLst>
          </p:nvPr>
        </p:nvGraphicFramePr>
        <p:xfrm>
          <a:off x="4161138" y="2573766"/>
          <a:ext cx="5150738" cy="3600000"/>
        </p:xfrm>
        <a:graphic>
          <a:graphicData uri="http://schemas.openxmlformats.org/presentationml/2006/ole">
            <p:oleObj spid="_x0000_s55410" name="Graph" r:id="rId3" imgW="4150080" imgH="2900160" progId="">
              <p:embed/>
            </p:oleObj>
          </a:graphicData>
        </a:graphic>
      </p:graphicFrame>
      <p:pic>
        <p:nvPicPr>
          <p:cNvPr id="13" name="Picture 12"/>
          <p:cNvPicPr>
            <a:picLocks noChangeAspect="1"/>
          </p:cNvPicPr>
          <p:nvPr/>
        </p:nvPicPr>
        <p:blipFill>
          <a:blip r:embed="rId4"/>
          <a:stretch>
            <a:fillRect/>
          </a:stretch>
        </p:blipFill>
        <p:spPr>
          <a:xfrm>
            <a:off x="218499" y="2861685"/>
            <a:ext cx="4140643" cy="3312081"/>
          </a:xfrm>
          <a:prstGeom prst="rect">
            <a:avLst/>
          </a:prstGeom>
        </p:spPr>
      </p:pic>
    </p:spTree>
    <p:extLst>
      <p:ext uri="{BB962C8B-B14F-4D97-AF65-F5344CB8AC3E}">
        <p14:creationId xmlns="" xmlns:p14="http://schemas.microsoft.com/office/powerpoint/2010/main" val="3078037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0895"/>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1" name="Textfeld 10"/>
          <p:cNvSpPr txBox="1"/>
          <p:nvPr/>
        </p:nvSpPr>
        <p:spPr>
          <a:xfrm>
            <a:off x="417513" y="1132866"/>
            <a:ext cx="5314275" cy="424732"/>
          </a:xfrm>
          <a:prstGeom prst="rect">
            <a:avLst/>
          </a:prstGeom>
          <a:noFill/>
        </p:spPr>
        <p:txBody>
          <a:bodyPr wrap="none" rtlCol="0">
            <a:spAutoFit/>
          </a:bodyPr>
          <a:lstStyle>
            <a:defPPr>
              <a:defRPr lang="de-DE"/>
            </a:defPPr>
            <a:lvl1pPr>
              <a:lnSpc>
                <a:spcPct val="120000"/>
              </a:lnSpc>
              <a:defRPr b="1">
                <a:solidFill>
                  <a:schemeClr val="accent2"/>
                </a:solidFill>
              </a:defRPr>
            </a:lvl1pPr>
          </a:lstStyle>
          <a:p>
            <a:r>
              <a:rPr lang="de-DE" dirty="0"/>
              <a:t>Dispersion of graphite/graphene in </a:t>
            </a:r>
            <a:r>
              <a:rPr lang="de-DE" dirty="0" smtClean="0"/>
              <a:t>surfactants</a:t>
            </a:r>
            <a:endParaRPr lang="de-DE" dirty="0"/>
          </a:p>
        </p:txBody>
      </p:sp>
      <p:sp>
        <p:nvSpPr>
          <p:cNvPr id="16" name="Rechteck 15"/>
          <p:cNvSpPr/>
          <p:nvPr/>
        </p:nvSpPr>
        <p:spPr>
          <a:xfrm>
            <a:off x="748264" y="1613714"/>
            <a:ext cx="7978563" cy="394210"/>
          </a:xfrm>
          <a:prstGeom prst="rect">
            <a:avLst/>
          </a:prstGeom>
        </p:spPr>
        <p:txBody>
          <a:bodyPr wrap="square">
            <a:spAutoFit/>
          </a:bodyPr>
          <a:lstStyle/>
          <a:p>
            <a:pPr>
              <a:lnSpc>
                <a:spcPct val="120000"/>
              </a:lnSpc>
            </a:pPr>
            <a:r>
              <a:rPr lang="en-IE" b="1" dirty="0" err="1" smtClean="0"/>
              <a:t>Reaggregation</a:t>
            </a:r>
            <a:r>
              <a:rPr lang="en-IE" b="1" dirty="0" smtClean="0"/>
              <a:t> can be prevented by the use of surfactants</a:t>
            </a:r>
            <a:endParaRPr lang="de-DE" b="1" dirty="0"/>
          </a:p>
        </p:txBody>
      </p:sp>
      <p:sp>
        <p:nvSpPr>
          <p:cNvPr id="17" name="Ellipse 16"/>
          <p:cNvSpPr/>
          <p:nvPr/>
        </p:nvSpPr>
        <p:spPr>
          <a:xfrm>
            <a:off x="546971" y="1745003"/>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nvGrpSpPr>
          <p:cNvPr id="14" name="Gruppieren 13"/>
          <p:cNvGrpSpPr/>
          <p:nvPr/>
        </p:nvGrpSpPr>
        <p:grpSpPr>
          <a:xfrm>
            <a:off x="313408" y="2234862"/>
            <a:ext cx="3102407" cy="1699135"/>
            <a:chOff x="267763" y="2016063"/>
            <a:chExt cx="3420000" cy="1993962"/>
          </a:xfrm>
        </p:grpSpPr>
        <p:pic>
          <p:nvPicPr>
            <p:cNvPr id="20" name="Picture 2"/>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a:stretch/>
          </p:blipFill>
          <p:spPr bwMode="auto">
            <a:xfrm>
              <a:off x="326729" y="2145180"/>
              <a:ext cx="3361034" cy="1864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Rectangle 2"/>
            <p:cNvSpPr/>
            <p:nvPr/>
          </p:nvSpPr>
          <p:spPr>
            <a:xfrm>
              <a:off x="267763" y="2016063"/>
              <a:ext cx="648621" cy="58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2" name="Gruppieren 21"/>
          <p:cNvGrpSpPr/>
          <p:nvPr/>
        </p:nvGrpSpPr>
        <p:grpSpPr>
          <a:xfrm>
            <a:off x="4961156" y="2056656"/>
            <a:ext cx="2831809" cy="2165571"/>
            <a:chOff x="5277496" y="2761936"/>
            <a:chExt cx="3361034" cy="2521982"/>
          </a:xfrm>
        </p:grpSpPr>
        <p:pic>
          <p:nvPicPr>
            <p:cNvPr id="23" name="Picture 2"/>
            <p:cNvPicPr>
              <a:picLocks noChangeAspect="1" noChangeArrowheads="1"/>
            </p:cNvPicPr>
            <p:nvPr/>
          </p:nvPicPr>
          <p:blipFill rotWithShape="1">
            <a:blip r:embed="rId4" cstate="screen">
              <a:extLst>
                <a:ext uri="{28A0092B-C50C-407E-A947-70E740481C1C}">
                  <a14:useLocalDpi xmlns="" xmlns:a14="http://schemas.microsoft.com/office/drawing/2010/main"/>
                </a:ext>
              </a:extLst>
            </a:blip>
            <a:srcRect/>
            <a:stretch/>
          </p:blipFill>
          <p:spPr bwMode="auto">
            <a:xfrm>
              <a:off x="5277496" y="3237542"/>
              <a:ext cx="3361034" cy="20463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Rectangle 2"/>
            <p:cNvSpPr/>
            <p:nvPr/>
          </p:nvSpPr>
          <p:spPr>
            <a:xfrm>
              <a:off x="6633703" y="2761936"/>
              <a:ext cx="414798" cy="58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5" name="Picture 2" descr="V:\- Promotion -\Vorträge und Berichte\Buchkapitel\Pics\unzipping.bmp"/>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440813" y="2543993"/>
            <a:ext cx="1119941" cy="722366"/>
          </a:xfrm>
          <a:prstGeom prst="rect">
            <a:avLst/>
          </a:prstGeom>
          <a:noFill/>
          <a:ln w="9525">
            <a:noFill/>
            <a:miter lim="800000"/>
            <a:headEnd/>
            <a:tailEnd/>
          </a:ln>
        </p:spPr>
      </p:pic>
      <p:cxnSp>
        <p:nvCxnSpPr>
          <p:cNvPr id="26" name="Gerade Verbindung mit Pfeil 25"/>
          <p:cNvCxnSpPr/>
          <p:nvPr/>
        </p:nvCxnSpPr>
        <p:spPr>
          <a:xfrm>
            <a:off x="3432617" y="3299206"/>
            <a:ext cx="1277938" cy="2504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8"/>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4705564" y="4781198"/>
            <a:ext cx="1564007" cy="1555344"/>
          </a:xfrm>
          <a:prstGeom prst="rect">
            <a:avLst/>
          </a:prstGeom>
          <a:noFill/>
          <a:ln w="9525">
            <a:noFill/>
            <a:miter lim="800000"/>
            <a:headEnd/>
            <a:tailEnd/>
          </a:ln>
        </p:spPr>
      </p:pic>
      <p:grpSp>
        <p:nvGrpSpPr>
          <p:cNvPr id="28" name="Gruppieren 27"/>
          <p:cNvGrpSpPr/>
          <p:nvPr/>
        </p:nvGrpSpPr>
        <p:grpSpPr>
          <a:xfrm>
            <a:off x="6521063" y="4704060"/>
            <a:ext cx="1991354" cy="1717502"/>
            <a:chOff x="1982076" y="4457164"/>
            <a:chExt cx="2555875" cy="1937914"/>
          </a:xfrm>
        </p:grpSpPr>
        <p:graphicFrame>
          <p:nvGraphicFramePr>
            <p:cNvPr id="29" name="Object 5"/>
            <p:cNvGraphicFramePr>
              <a:graphicFrameLocks noChangeAspect="1"/>
            </p:cNvGraphicFramePr>
            <p:nvPr>
              <p:extLst/>
            </p:nvPr>
          </p:nvGraphicFramePr>
          <p:xfrm>
            <a:off x="1982076" y="4457164"/>
            <a:ext cx="2555875" cy="1411287"/>
          </p:xfrm>
          <a:graphic>
            <a:graphicData uri="http://schemas.openxmlformats.org/presentationml/2006/ole">
              <p:oleObj spid="_x0000_s94255" name="CS ChemDraw Drawing" r:id="rId7" imgW="3193899" imgH="1763220" progId="">
                <p:embed/>
              </p:oleObj>
            </a:graphicData>
          </a:graphic>
        </p:graphicFrame>
        <p:sp>
          <p:nvSpPr>
            <p:cNvPr id="30" name="Text Box 6"/>
            <p:cNvSpPr txBox="1">
              <a:spLocks noChangeArrowheads="1"/>
            </p:cNvSpPr>
            <p:nvPr/>
          </p:nvSpPr>
          <p:spPr bwMode="white">
            <a:xfrm>
              <a:off x="2576742" y="6031259"/>
              <a:ext cx="597282" cy="363819"/>
            </a:xfrm>
            <a:prstGeom prst="rect">
              <a:avLst/>
            </a:prstGeom>
            <a:noFill/>
            <a:ln w="9525">
              <a:noFill/>
              <a:miter lim="800000"/>
              <a:headEnd/>
              <a:tailEnd/>
            </a:ln>
          </p:spPr>
          <p:txBody>
            <a:bodyPr wrap="square" lIns="90000" tIns="46800" rIns="90000" bIns="46800">
              <a:spAutoFit/>
            </a:bodyPr>
            <a:lstStyle/>
            <a:p>
              <a:pPr>
                <a:lnSpc>
                  <a:spcPct val="125000"/>
                </a:lnSpc>
              </a:pPr>
              <a:r>
                <a:rPr lang="de-DE" sz="1400" b="1" dirty="0" smtClean="0"/>
                <a:t>SC</a:t>
              </a:r>
              <a:endParaRPr lang="en-US" sz="1400" b="1" dirty="0"/>
            </a:p>
          </p:txBody>
        </p:sp>
      </p:grpSp>
      <p:pic>
        <p:nvPicPr>
          <p:cNvPr id="31" name="Grafik 30" descr="surfactants.tif"/>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1721603" y="4949720"/>
            <a:ext cx="1071958" cy="461901"/>
          </a:xfrm>
          <a:prstGeom prst="rect">
            <a:avLst/>
          </a:prstGeom>
        </p:spPr>
      </p:pic>
      <p:grpSp>
        <p:nvGrpSpPr>
          <p:cNvPr id="32" name="Gruppieren 31"/>
          <p:cNvGrpSpPr/>
          <p:nvPr/>
        </p:nvGrpSpPr>
        <p:grpSpPr>
          <a:xfrm>
            <a:off x="987615" y="5584270"/>
            <a:ext cx="2630297" cy="640832"/>
            <a:chOff x="2833015" y="2939804"/>
            <a:chExt cx="2951162" cy="647492"/>
          </a:xfrm>
        </p:grpSpPr>
        <p:graphicFrame>
          <p:nvGraphicFramePr>
            <p:cNvPr id="33" name="Object 2"/>
            <p:cNvGraphicFramePr>
              <a:graphicFrameLocks noChangeAspect="1"/>
            </p:cNvGraphicFramePr>
            <p:nvPr>
              <p:extLst/>
            </p:nvPr>
          </p:nvGraphicFramePr>
          <p:xfrm>
            <a:off x="2833015" y="2939804"/>
            <a:ext cx="2951162" cy="542925"/>
          </p:xfrm>
          <a:graphic>
            <a:graphicData uri="http://schemas.openxmlformats.org/presentationml/2006/ole">
              <p:oleObj spid="_x0000_s94256" name="CS ChemDraw Drawing" r:id="rId9" imgW="3690961" imgH="679585" progId="">
                <p:embed/>
              </p:oleObj>
            </a:graphicData>
          </a:graphic>
        </p:graphicFrame>
        <p:sp>
          <p:nvSpPr>
            <p:cNvPr id="34" name="Text Box 6"/>
            <p:cNvSpPr txBox="1">
              <a:spLocks noChangeArrowheads="1"/>
            </p:cNvSpPr>
            <p:nvPr/>
          </p:nvSpPr>
          <p:spPr bwMode="white">
            <a:xfrm>
              <a:off x="3461833" y="3249959"/>
              <a:ext cx="893287" cy="337337"/>
            </a:xfrm>
            <a:prstGeom prst="rect">
              <a:avLst/>
            </a:prstGeom>
            <a:noFill/>
            <a:ln w="9525">
              <a:noFill/>
              <a:miter lim="800000"/>
              <a:headEnd/>
              <a:tailEnd/>
            </a:ln>
          </p:spPr>
          <p:txBody>
            <a:bodyPr wrap="square" lIns="90000" tIns="46800" rIns="90000" bIns="46800">
              <a:spAutoFit/>
            </a:bodyPr>
            <a:lstStyle/>
            <a:p>
              <a:pPr>
                <a:lnSpc>
                  <a:spcPct val="125000"/>
                </a:lnSpc>
              </a:pPr>
              <a:r>
                <a:rPr lang="de-DE" sz="1400" b="1" dirty="0" smtClean="0"/>
                <a:t>SDS</a:t>
              </a:r>
              <a:endParaRPr lang="en-US" sz="1400" b="1" dirty="0"/>
            </a:p>
          </p:txBody>
        </p:sp>
      </p:grpSp>
      <p:pic>
        <p:nvPicPr>
          <p:cNvPr id="35" name="Picture 3"/>
          <p:cNvPicPr>
            <a:picLocks noChangeAspect="1" noChangeArrowheads="1"/>
          </p:cNvPicPr>
          <p:nvPr/>
        </p:nvPicPr>
        <p:blipFill>
          <a:blip r:embed="rId10">
            <a:extLst>
              <a:ext uri="{28A0092B-C50C-407E-A947-70E740481C1C}">
                <a14:useLocalDpi xmlns="" xmlns:a14="http://schemas.microsoft.com/office/drawing/2010/main"/>
              </a:ext>
            </a:extLst>
          </a:blip>
          <a:srcRect/>
          <a:stretch>
            <a:fillRect/>
          </a:stretch>
        </p:blipFill>
        <p:spPr bwMode="auto">
          <a:xfrm>
            <a:off x="7944473" y="2132856"/>
            <a:ext cx="892119" cy="23379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Liquid-phase exfoliation</a:t>
            </a:r>
            <a:endParaRPr lang="de-DE" sz="2000" b="1" baseline="-25000" dirty="0">
              <a:solidFill>
                <a:schemeClr val="bg1"/>
              </a:solidFill>
              <a:latin typeface="+mj-lt"/>
            </a:endParaRPr>
          </a:p>
        </p:txBody>
      </p:sp>
      <p:sp>
        <p:nvSpPr>
          <p:cNvPr id="3" name="Rectangle 2"/>
          <p:cNvSpPr/>
          <p:nvPr/>
        </p:nvSpPr>
        <p:spPr>
          <a:xfrm>
            <a:off x="71656" y="4501078"/>
            <a:ext cx="8764936" cy="1952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0" name="Gruppieren 9"/>
          <p:cNvGrpSpPr/>
          <p:nvPr/>
        </p:nvGrpSpPr>
        <p:grpSpPr>
          <a:xfrm>
            <a:off x="1066936" y="4236375"/>
            <a:ext cx="5593273" cy="2282607"/>
            <a:chOff x="1475656" y="4575392"/>
            <a:chExt cx="5593273" cy="2282607"/>
          </a:xfrm>
        </p:grpSpPr>
        <p:sp>
          <p:nvSpPr>
            <p:cNvPr id="9" name="Rechteck 8"/>
            <p:cNvSpPr/>
            <p:nvPr/>
          </p:nvSpPr>
          <p:spPr>
            <a:xfrm>
              <a:off x="1544658" y="4575392"/>
              <a:ext cx="5174434" cy="228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 name="Objekt 1"/>
            <p:cNvGraphicFramePr>
              <a:graphicFrameLocks noChangeAspect="1"/>
            </p:cNvGraphicFramePr>
            <p:nvPr>
              <p:extLst/>
            </p:nvPr>
          </p:nvGraphicFramePr>
          <p:xfrm>
            <a:off x="1475656" y="4575393"/>
            <a:ext cx="5593273" cy="2237984"/>
          </p:xfrm>
          <a:graphic>
            <a:graphicData uri="http://schemas.openxmlformats.org/presentationml/2006/ole">
              <p:oleObj spid="_x0000_s94257" name="Graph" r:id="rId11" imgW="3657600" imgH="1463040" progId="">
                <p:embed/>
              </p:oleObj>
            </a:graphicData>
          </a:graphic>
        </p:graphicFrame>
      </p:grpSp>
      <p:sp>
        <p:nvSpPr>
          <p:cNvPr id="39" name="Rechteck 11"/>
          <p:cNvSpPr/>
          <p:nvPr/>
        </p:nvSpPr>
        <p:spPr>
          <a:xfrm>
            <a:off x="0" y="6404898"/>
            <a:ext cx="7286389" cy="430887"/>
          </a:xfrm>
          <a:prstGeom prst="rect">
            <a:avLst/>
          </a:prstGeom>
          <a:solidFill>
            <a:schemeClr val="bg1"/>
          </a:solidFill>
        </p:spPr>
        <p:txBody>
          <a:bodyPr wrap="square">
            <a:spAutoFit/>
          </a:bodyPr>
          <a:lstStyle/>
          <a:p>
            <a:r>
              <a:rPr lang="en-IE" sz="1100" dirty="0"/>
              <a:t>R. J. Smith, M. </a:t>
            </a:r>
            <a:r>
              <a:rPr lang="en-IE" sz="1100" dirty="0" err="1"/>
              <a:t>Lotya</a:t>
            </a:r>
            <a:r>
              <a:rPr lang="en-IE" sz="1100" dirty="0"/>
              <a:t>, J. N. Coleman, </a:t>
            </a:r>
            <a:r>
              <a:rPr lang="en-IE" sz="1100" i="1" dirty="0"/>
              <a:t>New Journal of Physics </a:t>
            </a:r>
            <a:r>
              <a:rPr lang="en-IE" sz="1100" b="1" dirty="0"/>
              <a:t>2010</a:t>
            </a:r>
            <a:r>
              <a:rPr lang="en-IE" sz="1100" dirty="0"/>
              <a:t>, </a:t>
            </a:r>
            <a:r>
              <a:rPr lang="en-IE" sz="1100" i="1" dirty="0"/>
              <a:t>12</a:t>
            </a:r>
            <a:r>
              <a:rPr lang="en-IE" sz="1100" dirty="0"/>
              <a:t>, 125008</a:t>
            </a:r>
            <a:r>
              <a:rPr lang="en-IE" sz="1100" dirty="0" smtClean="0"/>
              <a:t>.</a:t>
            </a:r>
          </a:p>
          <a:p>
            <a:r>
              <a:rPr lang="nl-NL" sz="1100" dirty="0"/>
              <a:t>M. Lotya, P. J. King, U. Khan, S. De, J. N. Coleman, </a:t>
            </a:r>
            <a:r>
              <a:rPr lang="nl-NL" sz="1100" i="1" dirty="0"/>
              <a:t>ACS Nano </a:t>
            </a:r>
            <a:r>
              <a:rPr lang="nl-NL" sz="1100" b="1" dirty="0"/>
              <a:t>2010</a:t>
            </a:r>
            <a:r>
              <a:rPr lang="nl-NL" sz="1100" dirty="0"/>
              <a:t>, </a:t>
            </a:r>
            <a:r>
              <a:rPr lang="nl-NL" sz="1100" i="1" dirty="0"/>
              <a:t>4</a:t>
            </a:r>
            <a:r>
              <a:rPr lang="nl-NL" sz="1100" dirty="0"/>
              <a:t>, 3155-3162.</a:t>
            </a:r>
            <a:endParaRPr lang="de-DE" sz="1100" b="1" dirty="0"/>
          </a:p>
        </p:txBody>
      </p:sp>
    </p:spTree>
    <p:extLst>
      <p:ext uri="{BB962C8B-B14F-4D97-AF65-F5344CB8AC3E}">
        <p14:creationId xmlns="" xmlns:p14="http://schemas.microsoft.com/office/powerpoint/2010/main" val="164610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00063" y="428625"/>
            <a:ext cx="8186737" cy="1143000"/>
          </a:xfrm>
        </p:spPr>
        <p:txBody>
          <a:bodyPr/>
          <a:lstStyle/>
          <a:p>
            <a:r>
              <a:rPr lang="en-US" sz="3600"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228600" y="1714500"/>
            <a:ext cx="8763000" cy="4381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sz="2800" dirty="0" smtClean="0">
                <a:effectLst>
                  <a:outerShdw blurRad="38100" dist="38100" dir="2700000" algn="tl">
                    <a:srgbClr val="000000">
                      <a:alpha val="43137"/>
                    </a:srgbClr>
                  </a:outerShdw>
                </a:effectLst>
                <a:latin typeface="Georgia" pitchFamily="18" charset="0"/>
                <a:hlinkClick r:id="rId2"/>
              </a:rPr>
              <a:t>http</a:t>
            </a:r>
            <a:r>
              <a:rPr lang="en-US" sz="2800" dirty="0">
                <a:effectLst>
                  <a:outerShdw blurRad="38100" dist="38100" dir="2700000" algn="tl">
                    <a:srgbClr val="000000">
                      <a:alpha val="43137"/>
                    </a:srgbClr>
                  </a:outerShdw>
                </a:effectLst>
                <a:latin typeface="Georgia" pitchFamily="18" charset="0"/>
                <a:hlinkClick r:id="rId2"/>
              </a:rPr>
              <a:t>://materialsscience.conferenceseries.com</a:t>
            </a:r>
            <a:r>
              <a:rPr lang="en-US" sz="2800" dirty="0" smtClean="0">
                <a:effectLst>
                  <a:outerShdw blurRad="38100" dist="38100" dir="2700000" algn="tl">
                    <a:srgbClr val="000000">
                      <a:alpha val="43137"/>
                    </a:srgbClr>
                  </a:outerShdw>
                </a:effectLst>
                <a:latin typeface="Georgia" pitchFamily="18" charset="0"/>
                <a:hlinkClick r:id="rId2"/>
              </a:rPr>
              <a:t>/</a:t>
            </a:r>
            <a:endParaRPr lang="en-US" sz="2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Contact </a:t>
            </a:r>
            <a:r>
              <a:rPr lang="en-US" sz="1800" dirty="0">
                <a:effectLst>
                  <a:outerShdw blurRad="38100" dist="38100" dir="2700000" algn="tl">
                    <a:srgbClr val="000000">
                      <a:alpha val="43137"/>
                    </a:srgbClr>
                  </a:outerShdw>
                </a:effectLst>
                <a:latin typeface="Georgia" pitchFamily="18" charset="0"/>
              </a:rPr>
              <a:t>us at</a:t>
            </a: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3"/>
              </a:rPr>
              <a:t>materialsscience.conference@omicsgroup.us</a:t>
            </a:r>
            <a:endParaRPr lang="en-US" sz="2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4"/>
              </a:rPr>
              <a:t>materialsscience@omicsgroup.com</a:t>
            </a:r>
            <a:endParaRPr lang="en-US" sz="2800" dirty="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dirty="0" smtClean="0">
              <a:effectLst>
                <a:outerShdw blurRad="38100" dist="38100" dir="2700000" algn="tl">
                  <a:srgbClr val="000000">
                    <a:alpha val="43137"/>
                  </a:srgbClr>
                </a:outerShdw>
              </a:effectLst>
            </a:endParaRPr>
          </a:p>
          <a:p>
            <a:pPr algn="just">
              <a:buFont typeface="Arial" charset="0"/>
              <a:buNone/>
              <a:defRPr/>
            </a:pPr>
            <a:endParaRPr lang="en-US"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05495"/>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43" name="Oval 24"/>
          <p:cNvSpPr>
            <a:spLocks noChangeArrowheads="1"/>
          </p:cNvSpPr>
          <p:nvPr/>
        </p:nvSpPr>
        <p:spPr bwMode="auto">
          <a:xfrm>
            <a:off x="5257038" y="3939025"/>
            <a:ext cx="216000" cy="216000"/>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IE" b="1">
              <a:latin typeface="Arial" pitchFamily="34" charset="0"/>
              <a:cs typeface="Arial" pitchFamily="34" charset="0"/>
            </a:endParaRPr>
          </a:p>
        </p:txBody>
      </p:sp>
      <p:sp>
        <p:nvSpPr>
          <p:cNvPr id="44" name="Oval 25"/>
          <p:cNvSpPr>
            <a:spLocks noChangeAspect="1" noChangeArrowheads="1"/>
          </p:cNvSpPr>
          <p:nvPr/>
        </p:nvSpPr>
        <p:spPr bwMode="auto">
          <a:xfrm>
            <a:off x="5258854" y="4493635"/>
            <a:ext cx="214184" cy="216000"/>
          </a:xfrm>
          <a:prstGeom prst="ellipse">
            <a:avLst/>
          </a:prstGeom>
          <a:solidFill>
            <a:srgbClr val="33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IE" b="1">
              <a:latin typeface="Arial" pitchFamily="34" charset="0"/>
              <a:cs typeface="Arial" pitchFamily="34" charset="0"/>
            </a:endParaRPr>
          </a:p>
        </p:txBody>
      </p:sp>
      <p:sp>
        <p:nvSpPr>
          <p:cNvPr id="45" name="Text Box 26"/>
          <p:cNvSpPr txBox="1">
            <a:spLocks noChangeArrowheads="1"/>
          </p:cNvSpPr>
          <p:nvPr/>
        </p:nvSpPr>
        <p:spPr bwMode="auto">
          <a:xfrm>
            <a:off x="5473038" y="3884636"/>
            <a:ext cx="1315488" cy="369332"/>
          </a:xfrm>
          <a:prstGeom prst="rect">
            <a:avLst/>
          </a:prstGeom>
          <a:noFill/>
          <a:ln w="9525">
            <a:noFill/>
            <a:miter lim="800000"/>
            <a:headEnd/>
            <a:tailEnd/>
          </a:ln>
        </p:spPr>
        <p:txBody>
          <a:bodyPr wrap="none">
            <a:spAutoFit/>
          </a:bodyPr>
          <a:lstStyle/>
          <a:p>
            <a:r>
              <a:rPr lang="en-IE" b="1" dirty="0">
                <a:latin typeface="Arial" pitchFamily="34" charset="0"/>
                <a:cs typeface="Arial" pitchFamily="34" charset="0"/>
              </a:rPr>
              <a:t>= S, Se, </a:t>
            </a:r>
            <a:r>
              <a:rPr lang="en-IE" b="1" dirty="0" err="1">
                <a:latin typeface="Arial" pitchFamily="34" charset="0"/>
                <a:cs typeface="Arial" pitchFamily="34" charset="0"/>
              </a:rPr>
              <a:t>Te</a:t>
            </a:r>
            <a:endParaRPr lang="en-GB" b="1" dirty="0">
              <a:latin typeface="Arial" pitchFamily="34" charset="0"/>
              <a:cs typeface="Arial" pitchFamily="34" charset="0"/>
            </a:endParaRPr>
          </a:p>
        </p:txBody>
      </p:sp>
      <p:sp>
        <p:nvSpPr>
          <p:cNvPr id="46" name="Text Box 27"/>
          <p:cNvSpPr txBox="1">
            <a:spLocks noChangeArrowheads="1"/>
          </p:cNvSpPr>
          <p:nvPr/>
        </p:nvSpPr>
        <p:spPr bwMode="auto">
          <a:xfrm>
            <a:off x="5473038" y="4431059"/>
            <a:ext cx="3989387" cy="646331"/>
          </a:xfrm>
          <a:prstGeom prst="rect">
            <a:avLst/>
          </a:prstGeom>
          <a:noFill/>
          <a:ln w="9525">
            <a:noFill/>
            <a:miter lim="800000"/>
            <a:headEnd/>
            <a:tailEnd/>
          </a:ln>
        </p:spPr>
        <p:txBody>
          <a:bodyPr>
            <a:spAutoFit/>
          </a:bodyPr>
          <a:lstStyle/>
          <a:p>
            <a:r>
              <a:rPr lang="en-IE" b="1" dirty="0">
                <a:latin typeface="Arial" pitchFamily="34" charset="0"/>
                <a:cs typeface="Arial" pitchFamily="34" charset="0"/>
              </a:rPr>
              <a:t>= </a:t>
            </a:r>
            <a:r>
              <a:rPr lang="en-IE" b="1" dirty="0">
                <a:solidFill>
                  <a:srgbClr val="0000FF"/>
                </a:solidFill>
                <a:latin typeface="Arial" pitchFamily="34" charset="0"/>
                <a:cs typeface="Arial" pitchFamily="34" charset="0"/>
              </a:rPr>
              <a:t>Ti</a:t>
            </a:r>
            <a:r>
              <a:rPr lang="en-IE" b="1" dirty="0">
                <a:latin typeface="Arial" pitchFamily="34" charset="0"/>
                <a:cs typeface="Arial" pitchFamily="34" charset="0"/>
              </a:rPr>
              <a:t>, </a:t>
            </a:r>
            <a:r>
              <a:rPr lang="en-IE" b="1" dirty="0" err="1">
                <a:solidFill>
                  <a:srgbClr val="0000FF"/>
                </a:solidFill>
                <a:latin typeface="Arial" pitchFamily="34" charset="0"/>
                <a:cs typeface="Arial" pitchFamily="34" charset="0"/>
              </a:rPr>
              <a:t>Zr</a:t>
            </a:r>
            <a:r>
              <a:rPr lang="en-IE" b="1" dirty="0">
                <a:latin typeface="Arial" pitchFamily="34" charset="0"/>
                <a:cs typeface="Arial" pitchFamily="34" charset="0"/>
              </a:rPr>
              <a:t>, </a:t>
            </a:r>
            <a:r>
              <a:rPr lang="en-IE" b="1" dirty="0" err="1">
                <a:solidFill>
                  <a:srgbClr val="0000FF"/>
                </a:solidFill>
                <a:latin typeface="Arial" pitchFamily="34" charset="0"/>
                <a:cs typeface="Arial" pitchFamily="34" charset="0"/>
              </a:rPr>
              <a:t>Hf</a:t>
            </a:r>
            <a:r>
              <a:rPr lang="en-IE" b="1" dirty="0">
                <a:latin typeface="Arial" pitchFamily="34" charset="0"/>
                <a:cs typeface="Arial" pitchFamily="34" charset="0"/>
              </a:rPr>
              <a:t>, </a:t>
            </a:r>
            <a:r>
              <a:rPr lang="en-IE" b="1" dirty="0">
                <a:solidFill>
                  <a:srgbClr val="FF0000"/>
                </a:solidFill>
                <a:latin typeface="Arial" pitchFamily="34" charset="0"/>
                <a:cs typeface="Arial" pitchFamily="34" charset="0"/>
              </a:rPr>
              <a:t>V</a:t>
            </a:r>
            <a:r>
              <a:rPr lang="en-IE" b="1" dirty="0">
                <a:latin typeface="Arial" pitchFamily="34" charset="0"/>
                <a:cs typeface="Arial" pitchFamily="34" charset="0"/>
              </a:rPr>
              <a:t>, </a:t>
            </a:r>
            <a:r>
              <a:rPr lang="en-IE" b="1" dirty="0" err="1">
                <a:solidFill>
                  <a:srgbClr val="FF0000"/>
                </a:solidFill>
                <a:latin typeface="Arial" pitchFamily="34" charset="0"/>
                <a:cs typeface="Arial" pitchFamily="34" charset="0"/>
              </a:rPr>
              <a:t>Nb</a:t>
            </a:r>
            <a:r>
              <a:rPr lang="en-IE" b="1" dirty="0">
                <a:latin typeface="Arial" pitchFamily="34" charset="0"/>
                <a:cs typeface="Arial" pitchFamily="34" charset="0"/>
              </a:rPr>
              <a:t>, </a:t>
            </a:r>
            <a:r>
              <a:rPr lang="en-IE" b="1" dirty="0">
                <a:solidFill>
                  <a:srgbClr val="FF0000"/>
                </a:solidFill>
                <a:latin typeface="Arial" pitchFamily="34" charset="0"/>
                <a:cs typeface="Arial" pitchFamily="34" charset="0"/>
              </a:rPr>
              <a:t>Ta</a:t>
            </a:r>
            <a:r>
              <a:rPr lang="en-IE" b="1" dirty="0">
                <a:latin typeface="Arial" pitchFamily="34" charset="0"/>
                <a:cs typeface="Arial" pitchFamily="34" charset="0"/>
              </a:rPr>
              <a:t>, </a:t>
            </a:r>
            <a:r>
              <a:rPr lang="en-IE" b="1" dirty="0">
                <a:solidFill>
                  <a:srgbClr val="0000FF"/>
                </a:solidFill>
                <a:latin typeface="Arial" pitchFamily="34" charset="0"/>
                <a:cs typeface="Arial" pitchFamily="34" charset="0"/>
              </a:rPr>
              <a:t>Cr</a:t>
            </a:r>
            <a:r>
              <a:rPr lang="en-IE" b="1" dirty="0">
                <a:latin typeface="Arial" pitchFamily="34" charset="0"/>
                <a:cs typeface="Arial" pitchFamily="34" charset="0"/>
              </a:rPr>
              <a:t>, </a:t>
            </a:r>
            <a:r>
              <a:rPr lang="en-IE" b="1" dirty="0" smtClean="0">
                <a:latin typeface="Arial" pitchFamily="34" charset="0"/>
                <a:cs typeface="Arial" pitchFamily="34" charset="0"/>
              </a:rPr>
              <a:t/>
            </a:r>
            <a:br>
              <a:rPr lang="en-IE" b="1" dirty="0" smtClean="0">
                <a:latin typeface="Arial" pitchFamily="34" charset="0"/>
                <a:cs typeface="Arial" pitchFamily="34" charset="0"/>
              </a:rPr>
            </a:br>
            <a:r>
              <a:rPr lang="en-IE" b="1" dirty="0" smtClean="0">
                <a:latin typeface="Arial" pitchFamily="34" charset="0"/>
                <a:cs typeface="Arial" pitchFamily="34" charset="0"/>
              </a:rPr>
              <a:t>   </a:t>
            </a:r>
            <a:r>
              <a:rPr lang="en-IE" b="1" dirty="0" smtClean="0">
                <a:solidFill>
                  <a:srgbClr val="0000FF"/>
                </a:solidFill>
                <a:latin typeface="Arial" pitchFamily="34" charset="0"/>
                <a:cs typeface="Arial" pitchFamily="34" charset="0"/>
              </a:rPr>
              <a:t>Mo</a:t>
            </a:r>
            <a:r>
              <a:rPr lang="en-IE" b="1" dirty="0">
                <a:latin typeface="Arial" pitchFamily="34" charset="0"/>
                <a:cs typeface="Arial" pitchFamily="34" charset="0"/>
              </a:rPr>
              <a:t>, </a:t>
            </a:r>
            <a:r>
              <a:rPr lang="en-IE" b="1" dirty="0">
                <a:solidFill>
                  <a:srgbClr val="0000FF"/>
                </a:solidFill>
                <a:latin typeface="Arial" pitchFamily="34" charset="0"/>
                <a:cs typeface="Arial" pitchFamily="34" charset="0"/>
              </a:rPr>
              <a:t>W</a:t>
            </a:r>
            <a:r>
              <a:rPr lang="en-IE" b="1" dirty="0">
                <a:latin typeface="Arial" pitchFamily="34" charset="0"/>
                <a:cs typeface="Arial" pitchFamily="34" charset="0"/>
              </a:rPr>
              <a:t>, </a:t>
            </a:r>
            <a:r>
              <a:rPr lang="en-IE" b="1" dirty="0" err="1" smtClean="0">
                <a:solidFill>
                  <a:srgbClr val="0000FF"/>
                </a:solidFill>
                <a:latin typeface="Arial" pitchFamily="34" charset="0"/>
                <a:cs typeface="Arial" pitchFamily="34" charset="0"/>
              </a:rPr>
              <a:t>Tc</a:t>
            </a:r>
            <a:r>
              <a:rPr lang="en-IE" b="1" dirty="0">
                <a:latin typeface="Arial" pitchFamily="34" charset="0"/>
                <a:cs typeface="Arial" pitchFamily="34" charset="0"/>
              </a:rPr>
              <a:t>, </a:t>
            </a:r>
            <a:r>
              <a:rPr lang="en-IE" b="1" dirty="0">
                <a:solidFill>
                  <a:srgbClr val="0000FF"/>
                </a:solidFill>
                <a:latin typeface="Arial" pitchFamily="34" charset="0"/>
                <a:cs typeface="Arial" pitchFamily="34" charset="0"/>
              </a:rPr>
              <a:t>Re</a:t>
            </a:r>
            <a:r>
              <a:rPr lang="en-IE" b="1" dirty="0">
                <a:latin typeface="Arial" pitchFamily="34" charset="0"/>
                <a:cs typeface="Arial" pitchFamily="34" charset="0"/>
              </a:rPr>
              <a:t>, </a:t>
            </a:r>
            <a:r>
              <a:rPr lang="en-IE" b="1" dirty="0">
                <a:solidFill>
                  <a:srgbClr val="009900"/>
                </a:solidFill>
                <a:latin typeface="Arial" pitchFamily="34" charset="0"/>
                <a:cs typeface="Arial" pitchFamily="34" charset="0"/>
              </a:rPr>
              <a:t>Ni</a:t>
            </a:r>
            <a:r>
              <a:rPr lang="en-IE" b="1" dirty="0">
                <a:latin typeface="Arial" pitchFamily="34" charset="0"/>
                <a:cs typeface="Arial" pitchFamily="34" charset="0"/>
              </a:rPr>
              <a:t>, </a:t>
            </a:r>
            <a:r>
              <a:rPr lang="en-IE" b="1" dirty="0" err="1">
                <a:solidFill>
                  <a:srgbClr val="009900"/>
                </a:solidFill>
                <a:latin typeface="Arial" pitchFamily="34" charset="0"/>
                <a:cs typeface="Arial" pitchFamily="34" charset="0"/>
              </a:rPr>
              <a:t>Pd</a:t>
            </a:r>
            <a:r>
              <a:rPr lang="en-IE" b="1" dirty="0">
                <a:latin typeface="Arial" pitchFamily="34" charset="0"/>
                <a:cs typeface="Arial" pitchFamily="34" charset="0"/>
              </a:rPr>
              <a:t>, </a:t>
            </a:r>
            <a:r>
              <a:rPr lang="en-IE" b="1" dirty="0">
                <a:solidFill>
                  <a:srgbClr val="009900"/>
                </a:solidFill>
                <a:latin typeface="Arial" pitchFamily="34" charset="0"/>
                <a:cs typeface="Arial" pitchFamily="34" charset="0"/>
              </a:rPr>
              <a:t>Pt</a:t>
            </a:r>
            <a:endParaRPr lang="en-GB" b="1" dirty="0">
              <a:solidFill>
                <a:srgbClr val="009900"/>
              </a:solidFill>
              <a:latin typeface="Arial" pitchFamily="34" charset="0"/>
              <a:cs typeface="Arial" pitchFamily="34" charset="0"/>
            </a:endParaRPr>
          </a:p>
        </p:txBody>
      </p:sp>
      <p:sp>
        <p:nvSpPr>
          <p:cNvPr id="47" name="Text Box 28"/>
          <p:cNvSpPr txBox="1">
            <a:spLocks noChangeArrowheads="1"/>
          </p:cNvSpPr>
          <p:nvPr/>
        </p:nvSpPr>
        <p:spPr bwMode="auto">
          <a:xfrm>
            <a:off x="5106911" y="5353425"/>
            <a:ext cx="5040312" cy="830997"/>
          </a:xfrm>
          <a:prstGeom prst="rect">
            <a:avLst/>
          </a:prstGeom>
          <a:noFill/>
          <a:ln w="9525">
            <a:noFill/>
            <a:miter lim="800000"/>
            <a:headEnd/>
            <a:tailEnd/>
          </a:ln>
        </p:spPr>
        <p:txBody>
          <a:bodyPr>
            <a:spAutoFit/>
          </a:bodyPr>
          <a:lstStyle/>
          <a:p>
            <a:r>
              <a:rPr lang="en-IE" sz="1600" b="1" dirty="0">
                <a:solidFill>
                  <a:srgbClr val="0000FF"/>
                </a:solidFill>
                <a:latin typeface="Arial" pitchFamily="34" charset="0"/>
                <a:cs typeface="Arial" pitchFamily="34" charset="0"/>
              </a:rPr>
              <a:t>Blue = semiconducting</a:t>
            </a:r>
          </a:p>
          <a:p>
            <a:r>
              <a:rPr lang="en-IE" sz="1600" b="1" dirty="0">
                <a:solidFill>
                  <a:srgbClr val="FF0000"/>
                </a:solidFill>
                <a:latin typeface="Arial" pitchFamily="34" charset="0"/>
                <a:cs typeface="Arial" pitchFamily="34" charset="0"/>
              </a:rPr>
              <a:t>Red = Metallic</a:t>
            </a:r>
          </a:p>
          <a:p>
            <a:r>
              <a:rPr lang="en-IE" sz="1600" b="1" dirty="0">
                <a:solidFill>
                  <a:srgbClr val="009900"/>
                </a:solidFill>
                <a:latin typeface="Arial" pitchFamily="34" charset="0"/>
                <a:cs typeface="Arial" pitchFamily="34" charset="0"/>
              </a:rPr>
              <a:t>Green = Both</a:t>
            </a:r>
            <a:r>
              <a:rPr lang="en-IE" sz="1600" b="1" dirty="0">
                <a:latin typeface="Arial" pitchFamily="34" charset="0"/>
                <a:cs typeface="Arial" pitchFamily="34" charset="0"/>
              </a:rPr>
              <a:t> depending on S, Se, </a:t>
            </a:r>
            <a:r>
              <a:rPr lang="en-IE" sz="1600" b="1" dirty="0" err="1">
                <a:latin typeface="Arial" pitchFamily="34" charset="0"/>
                <a:cs typeface="Arial" pitchFamily="34" charset="0"/>
              </a:rPr>
              <a:t>Te</a:t>
            </a:r>
            <a:endParaRPr lang="en-GB" sz="1600" b="1" dirty="0">
              <a:solidFill>
                <a:srgbClr val="009900"/>
              </a:solidFill>
              <a:latin typeface="Arial" pitchFamily="34" charset="0"/>
              <a:cs typeface="Arial" pitchFamily="34" charset="0"/>
            </a:endParaRPr>
          </a:p>
        </p:txBody>
      </p:sp>
      <p:grpSp>
        <p:nvGrpSpPr>
          <p:cNvPr id="3" name="Gruppieren 2"/>
          <p:cNvGrpSpPr/>
          <p:nvPr/>
        </p:nvGrpSpPr>
        <p:grpSpPr>
          <a:xfrm>
            <a:off x="611560" y="1348967"/>
            <a:ext cx="4423827" cy="369332"/>
            <a:chOff x="4180621" y="1777455"/>
            <a:chExt cx="4423827" cy="369332"/>
          </a:xfrm>
        </p:grpSpPr>
        <p:sp>
          <p:nvSpPr>
            <p:cNvPr id="38" name="Text Box 13"/>
            <p:cNvSpPr txBox="1">
              <a:spLocks noChangeAspect="1" noChangeArrowheads="1"/>
            </p:cNvSpPr>
            <p:nvPr/>
          </p:nvSpPr>
          <p:spPr bwMode="auto">
            <a:xfrm>
              <a:off x="4427736" y="1777455"/>
              <a:ext cx="4176712" cy="369332"/>
            </a:xfrm>
            <a:prstGeom prst="rect">
              <a:avLst/>
            </a:prstGeom>
            <a:noFill/>
            <a:ln w="9525">
              <a:noFill/>
              <a:miter lim="800000"/>
              <a:headEnd/>
              <a:tailEnd/>
            </a:ln>
          </p:spPr>
          <p:txBody>
            <a:bodyPr>
              <a:spAutoFit/>
            </a:bodyPr>
            <a:lstStyle/>
            <a:p>
              <a:r>
                <a:rPr lang="en-GB" b="1" dirty="0">
                  <a:latin typeface="Arial" pitchFamily="34" charset="0"/>
                  <a:cs typeface="Arial" pitchFamily="34" charset="0"/>
                </a:rPr>
                <a:t>Boron Nitride</a:t>
              </a:r>
              <a:endParaRPr lang="en-US" b="1" dirty="0">
                <a:latin typeface="Arial" pitchFamily="34" charset="0"/>
                <a:cs typeface="Arial" pitchFamily="34" charset="0"/>
              </a:endParaRPr>
            </a:p>
          </p:txBody>
        </p:sp>
        <p:sp>
          <p:nvSpPr>
            <p:cNvPr id="49" name="Ellipse 48"/>
            <p:cNvSpPr/>
            <p:nvPr/>
          </p:nvSpPr>
          <p:spPr>
            <a:xfrm>
              <a:off x="4180621" y="1876850"/>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grpSp>
        <p:nvGrpSpPr>
          <p:cNvPr id="4" name="Gruppieren 3"/>
          <p:cNvGrpSpPr/>
          <p:nvPr/>
        </p:nvGrpSpPr>
        <p:grpSpPr>
          <a:xfrm>
            <a:off x="611560" y="3594712"/>
            <a:ext cx="5738522" cy="369332"/>
            <a:chOff x="-47962" y="3788682"/>
            <a:chExt cx="5738522" cy="369332"/>
          </a:xfrm>
        </p:grpSpPr>
        <p:sp>
          <p:nvSpPr>
            <p:cNvPr id="39" name="Text Box 20"/>
            <p:cNvSpPr txBox="1">
              <a:spLocks noChangeAspect="1" noChangeArrowheads="1"/>
            </p:cNvSpPr>
            <p:nvPr/>
          </p:nvSpPr>
          <p:spPr bwMode="auto">
            <a:xfrm>
              <a:off x="145423" y="3788682"/>
              <a:ext cx="5545137" cy="369332"/>
            </a:xfrm>
            <a:prstGeom prst="rect">
              <a:avLst/>
            </a:prstGeom>
            <a:noFill/>
            <a:ln w="9525">
              <a:noFill/>
              <a:miter lim="800000"/>
              <a:headEnd/>
              <a:tailEnd/>
            </a:ln>
          </p:spPr>
          <p:txBody>
            <a:bodyPr>
              <a:spAutoFit/>
            </a:bodyPr>
            <a:lstStyle/>
            <a:p>
              <a:r>
                <a:rPr lang="en-GB" b="1" dirty="0">
                  <a:latin typeface="Arial" pitchFamily="34" charset="0"/>
                  <a:cs typeface="Arial" pitchFamily="34" charset="0"/>
                </a:rPr>
                <a:t>Transition metal </a:t>
              </a:r>
              <a:r>
                <a:rPr lang="en-GB" b="1" dirty="0" err="1">
                  <a:latin typeface="Arial" pitchFamily="34" charset="0"/>
                  <a:cs typeface="Arial" pitchFamily="34" charset="0"/>
                </a:rPr>
                <a:t>dichalcogenides</a:t>
              </a:r>
              <a:endParaRPr lang="en-US" b="1" dirty="0">
                <a:latin typeface="Arial" pitchFamily="34" charset="0"/>
                <a:cs typeface="Arial" pitchFamily="34" charset="0"/>
              </a:endParaRPr>
            </a:p>
          </p:txBody>
        </p:sp>
        <p:sp>
          <p:nvSpPr>
            <p:cNvPr id="50" name="Ellipse 49"/>
            <p:cNvSpPr/>
            <p:nvPr/>
          </p:nvSpPr>
          <p:spPr>
            <a:xfrm>
              <a:off x="-47962" y="3878064"/>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grpSp>
        <p:nvGrpSpPr>
          <p:cNvPr id="6" name="Gruppieren 5"/>
          <p:cNvGrpSpPr/>
          <p:nvPr/>
        </p:nvGrpSpPr>
        <p:grpSpPr>
          <a:xfrm>
            <a:off x="640588" y="6353774"/>
            <a:ext cx="8755948" cy="369332"/>
            <a:chOff x="640588" y="6381070"/>
            <a:chExt cx="8755948" cy="369332"/>
          </a:xfrm>
        </p:grpSpPr>
        <p:sp>
          <p:nvSpPr>
            <p:cNvPr id="48" name="Text Box 29"/>
            <p:cNvSpPr txBox="1">
              <a:spLocks noChangeAspect="1" noChangeArrowheads="1"/>
            </p:cNvSpPr>
            <p:nvPr/>
          </p:nvSpPr>
          <p:spPr bwMode="auto">
            <a:xfrm>
              <a:off x="900236" y="6381070"/>
              <a:ext cx="8496300" cy="369332"/>
            </a:xfrm>
            <a:prstGeom prst="rect">
              <a:avLst/>
            </a:prstGeom>
            <a:noFill/>
            <a:ln w="9525">
              <a:noFill/>
              <a:miter lim="800000"/>
              <a:headEnd/>
              <a:tailEnd/>
            </a:ln>
          </p:spPr>
          <p:txBody>
            <a:bodyPr>
              <a:spAutoFit/>
            </a:bodyPr>
            <a:lstStyle/>
            <a:p>
              <a:r>
                <a:rPr lang="en-GB" b="1" dirty="0">
                  <a:latin typeface="Arial" pitchFamily="34" charset="0"/>
                  <a:cs typeface="Arial" pitchFamily="34" charset="0"/>
                </a:rPr>
                <a:t>Also TMOs </a:t>
              </a:r>
              <a:r>
                <a:rPr lang="en-GB" b="1" dirty="0" smtClean="0">
                  <a:latin typeface="Arial" pitchFamily="34" charset="0"/>
                  <a:cs typeface="Arial" pitchFamily="34" charset="0"/>
                </a:rPr>
                <a:t>(MoO</a:t>
              </a:r>
              <a:r>
                <a:rPr lang="en-GB" b="1" baseline="-25000" dirty="0" smtClean="0">
                  <a:latin typeface="Arial" pitchFamily="34" charset="0"/>
                  <a:cs typeface="Arial" pitchFamily="34" charset="0"/>
                </a:rPr>
                <a:t>3</a:t>
              </a:r>
              <a:r>
                <a:rPr lang="en-GB" b="1" dirty="0" smtClean="0">
                  <a:latin typeface="Arial" pitchFamily="34" charset="0"/>
                  <a:cs typeface="Arial" pitchFamily="34" charset="0"/>
                </a:rPr>
                <a:t>, MnO</a:t>
              </a:r>
              <a:r>
                <a:rPr lang="en-GB" b="1" baseline="-25000" dirty="0" smtClean="0">
                  <a:latin typeface="Arial" pitchFamily="34" charset="0"/>
                  <a:cs typeface="Arial" pitchFamily="34" charset="0"/>
                </a:rPr>
                <a:t>2</a:t>
              </a:r>
              <a:r>
                <a:rPr lang="en-GB" b="1" dirty="0">
                  <a:latin typeface="Arial" pitchFamily="34" charset="0"/>
                  <a:cs typeface="Arial" pitchFamily="34" charset="0"/>
                </a:rPr>
                <a:t>, TiNbO</a:t>
              </a:r>
              <a:r>
                <a:rPr lang="en-GB" b="1" baseline="-25000" dirty="0">
                  <a:latin typeface="Arial" pitchFamily="34" charset="0"/>
                  <a:cs typeface="Arial" pitchFamily="34" charset="0"/>
                </a:rPr>
                <a:t>5</a:t>
              </a:r>
              <a:r>
                <a:rPr lang="en-GB" b="1" dirty="0">
                  <a:latin typeface="Arial" pitchFamily="34" charset="0"/>
                  <a:cs typeface="Arial" pitchFamily="34" charset="0"/>
                </a:rPr>
                <a:t> </a:t>
              </a:r>
              <a:r>
                <a:rPr lang="en-GB" b="1" dirty="0" err="1" smtClean="0">
                  <a:latin typeface="Arial" pitchFamily="34" charset="0"/>
                  <a:cs typeface="Arial" pitchFamily="34" charset="0"/>
                </a:rPr>
                <a:t>etc</a:t>
              </a:r>
              <a:r>
                <a:rPr lang="en-GB" b="1" dirty="0" smtClean="0">
                  <a:latin typeface="Arial" pitchFamily="34" charset="0"/>
                  <a:cs typeface="Arial" pitchFamily="34" charset="0"/>
                </a:rPr>
                <a:t>), halides (e.g. MoCl</a:t>
              </a:r>
              <a:r>
                <a:rPr lang="en-GB" b="1" baseline="-25000" dirty="0" smtClean="0">
                  <a:latin typeface="Arial" pitchFamily="34" charset="0"/>
                  <a:cs typeface="Arial" pitchFamily="34" charset="0"/>
                </a:rPr>
                <a:t>2</a:t>
              </a:r>
              <a:r>
                <a:rPr lang="en-GB"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51" name="Ellipse 50"/>
            <p:cNvSpPr/>
            <p:nvPr/>
          </p:nvSpPr>
          <p:spPr>
            <a:xfrm>
              <a:off x="640588" y="64848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grpSp>
        <p:nvGrpSpPr>
          <p:cNvPr id="7" name="Gruppieren 6"/>
          <p:cNvGrpSpPr/>
          <p:nvPr/>
        </p:nvGrpSpPr>
        <p:grpSpPr>
          <a:xfrm>
            <a:off x="6488584" y="547418"/>
            <a:ext cx="2321207" cy="2077283"/>
            <a:chOff x="7092280" y="991677"/>
            <a:chExt cx="1817151" cy="1729898"/>
          </a:xfrm>
        </p:grpSpPr>
        <p:sp>
          <p:nvSpPr>
            <p:cNvPr id="56" name="Rectangle 41"/>
            <p:cNvSpPr/>
            <p:nvPr/>
          </p:nvSpPr>
          <p:spPr>
            <a:xfrm>
              <a:off x="7092280" y="1668268"/>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Rectangle 42"/>
            <p:cNvSpPr/>
            <p:nvPr/>
          </p:nvSpPr>
          <p:spPr>
            <a:xfrm>
              <a:off x="7092280" y="1506224"/>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Rectangle 43"/>
            <p:cNvSpPr/>
            <p:nvPr/>
          </p:nvSpPr>
          <p:spPr>
            <a:xfrm>
              <a:off x="7092280" y="1344176"/>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Rectangle 44"/>
            <p:cNvSpPr/>
            <p:nvPr/>
          </p:nvSpPr>
          <p:spPr>
            <a:xfrm>
              <a:off x="7092280" y="1182129"/>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45"/>
            <p:cNvSpPr/>
            <p:nvPr/>
          </p:nvSpPr>
          <p:spPr>
            <a:xfrm>
              <a:off x="7126913" y="991677"/>
              <a:ext cx="1782518" cy="1053307"/>
            </a:xfrm>
            <a:prstGeom prst="rect">
              <a:avLst/>
            </a:prstGeom>
            <a:gradFill>
              <a:gsLst>
                <a:gs pos="0">
                  <a:schemeClr val="tx2">
                    <a:lumMod val="52000"/>
                  </a:schemeClr>
                </a:gs>
                <a:gs pos="92000">
                  <a:schemeClr val="accent1">
                    <a:tint val="44500"/>
                    <a:satMod val="160000"/>
                  </a:schemeClr>
                </a:gs>
                <a:gs pos="100000">
                  <a:schemeClr val="accent1">
                    <a:tint val="23500"/>
                    <a:satMod val="160000"/>
                  </a:schemeClr>
                </a:gs>
              </a:gsLst>
              <a:lin ang="15600000" scaled="0"/>
            </a:gradFill>
            <a:ln>
              <a:solidFill>
                <a:schemeClr val="tx2"/>
              </a:solidFill>
            </a:ln>
            <a:scene3d>
              <a:camera prst="orthographicFront">
                <a:rot lat="18735296" lon="3917192" rev="17647283"/>
              </a:camera>
              <a:lightRig rig="threePt" dir="t"/>
            </a:scene3d>
            <a:sp3d extrusionH="38100">
              <a:extrusionClr>
                <a:schemeClr val="accent1">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61" name="Rectangle 124"/>
          <p:cNvSpPr>
            <a:spLocks noChangeArrowheads="1"/>
          </p:cNvSpPr>
          <p:nvPr/>
        </p:nvSpPr>
        <p:spPr bwMode="auto">
          <a:xfrm>
            <a:off x="806450" y="518195"/>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Arial" pitchFamily="34" charset="0"/>
                <a:cs typeface="Arial" pitchFamily="34" charset="0"/>
              </a:rPr>
              <a:t>Layered inorganic materials</a:t>
            </a:r>
            <a:endParaRPr lang="de-DE" sz="2000" b="1" baseline="-25000" dirty="0">
              <a:solidFill>
                <a:schemeClr val="bg1"/>
              </a:solidFill>
              <a:latin typeface="Arial" pitchFamily="34" charset="0"/>
              <a:cs typeface="Arial" pitchFamily="34" charset="0"/>
            </a:endParaRPr>
          </a:p>
        </p:txBody>
      </p:sp>
      <p:pic>
        <p:nvPicPr>
          <p:cNvPr id="2" name="Picture 1"/>
          <p:cNvPicPr>
            <a:picLocks noChangeAspect="1"/>
          </p:cNvPicPr>
          <p:nvPr/>
        </p:nvPicPr>
        <p:blipFill>
          <a:blip r:embed="rId2"/>
          <a:stretch>
            <a:fillRect/>
          </a:stretch>
        </p:blipFill>
        <p:spPr>
          <a:xfrm>
            <a:off x="597717" y="1845740"/>
            <a:ext cx="1899799" cy="1481506"/>
          </a:xfrm>
          <a:prstGeom prst="rect">
            <a:avLst/>
          </a:prstGeom>
        </p:spPr>
      </p:pic>
      <p:pic>
        <p:nvPicPr>
          <p:cNvPr id="8" name="Picture 7"/>
          <p:cNvPicPr>
            <a:picLocks noChangeAspect="1"/>
          </p:cNvPicPr>
          <p:nvPr/>
        </p:nvPicPr>
        <p:blipFill>
          <a:blip r:embed="rId3"/>
          <a:stretch>
            <a:fillRect/>
          </a:stretch>
        </p:blipFill>
        <p:spPr>
          <a:xfrm>
            <a:off x="264778" y="4301366"/>
            <a:ext cx="2565678" cy="1618460"/>
          </a:xfrm>
          <a:prstGeom prst="rect">
            <a:avLst/>
          </a:prstGeom>
        </p:spPr>
      </p:pic>
      <p:pic>
        <p:nvPicPr>
          <p:cNvPr id="9" name="Picture 8"/>
          <p:cNvPicPr>
            <a:picLocks noChangeAspect="1"/>
          </p:cNvPicPr>
          <p:nvPr/>
        </p:nvPicPr>
        <p:blipFill rotWithShape="1">
          <a:blip r:embed="rId4"/>
          <a:srcRect l="1" r="32578"/>
          <a:stretch/>
        </p:blipFill>
        <p:spPr>
          <a:xfrm>
            <a:off x="3004933" y="4271118"/>
            <a:ext cx="1918966" cy="1625788"/>
          </a:xfrm>
          <a:prstGeom prst="rect">
            <a:avLst/>
          </a:prstGeom>
        </p:spPr>
      </p:pic>
      <p:grpSp>
        <p:nvGrpSpPr>
          <p:cNvPr id="32" name="Gruppieren 2"/>
          <p:cNvGrpSpPr/>
          <p:nvPr/>
        </p:nvGrpSpPr>
        <p:grpSpPr>
          <a:xfrm>
            <a:off x="3025819" y="1324832"/>
            <a:ext cx="4423827" cy="646331"/>
            <a:chOff x="4180621" y="1777455"/>
            <a:chExt cx="4423827" cy="646331"/>
          </a:xfrm>
        </p:grpSpPr>
        <p:sp>
          <p:nvSpPr>
            <p:cNvPr id="33" name="Text Box 13"/>
            <p:cNvSpPr txBox="1">
              <a:spLocks noChangeAspect="1" noChangeArrowheads="1"/>
            </p:cNvSpPr>
            <p:nvPr/>
          </p:nvSpPr>
          <p:spPr bwMode="auto">
            <a:xfrm>
              <a:off x="4427736" y="1777455"/>
              <a:ext cx="4176712" cy="646331"/>
            </a:xfrm>
            <a:prstGeom prst="rect">
              <a:avLst/>
            </a:prstGeom>
            <a:noFill/>
            <a:ln w="9525">
              <a:noFill/>
              <a:miter lim="800000"/>
              <a:headEnd/>
              <a:tailEnd/>
            </a:ln>
          </p:spPr>
          <p:txBody>
            <a:bodyPr>
              <a:spAutoFit/>
            </a:bodyPr>
            <a:lstStyle/>
            <a:p>
              <a:r>
                <a:rPr lang="en-GB" b="1" dirty="0" smtClean="0">
                  <a:latin typeface="Arial" pitchFamily="34" charset="0"/>
                  <a:cs typeface="Arial" pitchFamily="34" charset="0"/>
                </a:rPr>
                <a:t>III-VI semiconductors </a:t>
              </a:r>
              <a:br>
                <a:rPr lang="en-GB" b="1" dirty="0" smtClean="0">
                  <a:latin typeface="Arial" pitchFamily="34" charset="0"/>
                  <a:cs typeface="Arial" pitchFamily="34" charset="0"/>
                </a:rPr>
              </a:br>
              <a:r>
                <a:rPr lang="en-GB" b="1" dirty="0" smtClean="0">
                  <a:latin typeface="Arial" pitchFamily="34" charset="0"/>
                  <a:cs typeface="Arial" pitchFamily="34" charset="0"/>
                </a:rPr>
                <a:t>(e.g. </a:t>
              </a:r>
              <a:r>
                <a:rPr lang="en-GB" b="1" dirty="0" err="1" smtClean="0">
                  <a:latin typeface="Arial" pitchFamily="34" charset="0"/>
                  <a:cs typeface="Arial" pitchFamily="34" charset="0"/>
                </a:rPr>
                <a:t>GaS</a:t>
              </a:r>
              <a:r>
                <a:rPr lang="en-GB"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34" name="Ellipse 48"/>
            <p:cNvSpPr/>
            <p:nvPr/>
          </p:nvSpPr>
          <p:spPr>
            <a:xfrm>
              <a:off x="4180621" y="1876850"/>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pic>
        <p:nvPicPr>
          <p:cNvPr id="11" name="Picture 10"/>
          <p:cNvPicPr>
            <a:picLocks noChangeAspect="1"/>
          </p:cNvPicPr>
          <p:nvPr/>
        </p:nvPicPr>
        <p:blipFill>
          <a:blip r:embed="rId5"/>
          <a:stretch>
            <a:fillRect/>
          </a:stretch>
        </p:blipFill>
        <p:spPr>
          <a:xfrm>
            <a:off x="3272934" y="2179145"/>
            <a:ext cx="2239408" cy="1123442"/>
          </a:xfrm>
          <a:prstGeom prst="rect">
            <a:avLst/>
          </a:prstGeom>
        </p:spPr>
      </p:pic>
      <p:sp>
        <p:nvSpPr>
          <p:cNvPr id="52" name="Oval 24"/>
          <p:cNvSpPr>
            <a:spLocks noChangeArrowheads="1"/>
          </p:cNvSpPr>
          <p:nvPr/>
        </p:nvSpPr>
        <p:spPr bwMode="auto">
          <a:xfrm>
            <a:off x="5723404" y="2590071"/>
            <a:ext cx="144000" cy="144000"/>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IE" b="1">
              <a:latin typeface="Arial" pitchFamily="34" charset="0"/>
              <a:cs typeface="Arial" pitchFamily="34" charset="0"/>
            </a:endParaRPr>
          </a:p>
        </p:txBody>
      </p:sp>
      <p:sp>
        <p:nvSpPr>
          <p:cNvPr id="53" name="Oval 25"/>
          <p:cNvSpPr>
            <a:spLocks noChangeAspect="1" noChangeArrowheads="1"/>
          </p:cNvSpPr>
          <p:nvPr/>
        </p:nvSpPr>
        <p:spPr bwMode="auto">
          <a:xfrm>
            <a:off x="5724615" y="2983966"/>
            <a:ext cx="142789" cy="144000"/>
          </a:xfrm>
          <a:prstGeom prst="ellipse">
            <a:avLst/>
          </a:prstGeom>
          <a:solidFill>
            <a:srgbClr val="92D05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IE" b="1">
              <a:latin typeface="Arial" pitchFamily="34" charset="0"/>
              <a:cs typeface="Arial" pitchFamily="34" charset="0"/>
            </a:endParaRPr>
          </a:p>
        </p:txBody>
      </p:sp>
      <p:sp>
        <p:nvSpPr>
          <p:cNvPr id="54" name="Text Box 26"/>
          <p:cNvSpPr txBox="1">
            <a:spLocks noChangeArrowheads="1"/>
          </p:cNvSpPr>
          <p:nvPr/>
        </p:nvSpPr>
        <p:spPr bwMode="auto">
          <a:xfrm>
            <a:off x="5976264" y="2480772"/>
            <a:ext cx="1024639" cy="369332"/>
          </a:xfrm>
          <a:prstGeom prst="rect">
            <a:avLst/>
          </a:prstGeom>
          <a:noFill/>
          <a:ln w="9525">
            <a:noFill/>
            <a:miter lim="800000"/>
            <a:headEnd/>
            <a:tailEnd/>
          </a:ln>
        </p:spPr>
        <p:txBody>
          <a:bodyPr wrap="none">
            <a:spAutoFit/>
          </a:bodyPr>
          <a:lstStyle/>
          <a:p>
            <a:r>
              <a:rPr lang="en-IE" b="1" dirty="0">
                <a:latin typeface="Arial" pitchFamily="34" charset="0"/>
                <a:cs typeface="Arial" pitchFamily="34" charset="0"/>
              </a:rPr>
              <a:t>= </a:t>
            </a:r>
            <a:r>
              <a:rPr lang="en-IE" b="1" dirty="0" smtClean="0">
                <a:latin typeface="Arial" pitchFamily="34" charset="0"/>
                <a:cs typeface="Arial" pitchFamily="34" charset="0"/>
              </a:rPr>
              <a:t>Ga, In</a:t>
            </a:r>
            <a:endParaRPr lang="en-GB" b="1" dirty="0">
              <a:latin typeface="Arial" pitchFamily="34" charset="0"/>
              <a:cs typeface="Arial" pitchFamily="34" charset="0"/>
            </a:endParaRPr>
          </a:p>
        </p:txBody>
      </p:sp>
      <p:sp>
        <p:nvSpPr>
          <p:cNvPr id="55" name="Text Box 27"/>
          <p:cNvSpPr txBox="1">
            <a:spLocks noChangeArrowheads="1"/>
          </p:cNvSpPr>
          <p:nvPr/>
        </p:nvSpPr>
        <p:spPr bwMode="auto">
          <a:xfrm>
            <a:off x="5976264" y="2903485"/>
            <a:ext cx="3989387" cy="369332"/>
          </a:xfrm>
          <a:prstGeom prst="rect">
            <a:avLst/>
          </a:prstGeom>
          <a:noFill/>
          <a:ln w="9525">
            <a:noFill/>
            <a:miter lim="800000"/>
            <a:headEnd/>
            <a:tailEnd/>
          </a:ln>
        </p:spPr>
        <p:txBody>
          <a:bodyPr>
            <a:spAutoFit/>
          </a:bodyPr>
          <a:lstStyle/>
          <a:p>
            <a:r>
              <a:rPr lang="en-IE" b="1" dirty="0">
                <a:latin typeface="Arial" pitchFamily="34" charset="0"/>
                <a:cs typeface="Arial" pitchFamily="34" charset="0"/>
              </a:rPr>
              <a:t>= </a:t>
            </a:r>
            <a:r>
              <a:rPr lang="en-IE" b="1" dirty="0" smtClean="0">
                <a:latin typeface="Arial" pitchFamily="34" charset="0"/>
                <a:cs typeface="Arial" pitchFamily="34" charset="0"/>
              </a:rPr>
              <a:t>S, Se, </a:t>
            </a:r>
            <a:r>
              <a:rPr lang="en-IE" b="1" dirty="0" err="1" smtClean="0">
                <a:latin typeface="Arial" pitchFamily="34" charset="0"/>
                <a:cs typeface="Arial" pitchFamily="34" charset="0"/>
              </a:rPr>
              <a:t>Te</a:t>
            </a:r>
            <a:endParaRPr lang="en-GB" b="1" dirty="0">
              <a:latin typeface="Arial" pitchFamily="34" charset="0"/>
              <a:cs typeface="Arial" pitchFamily="34" charset="0"/>
            </a:endParaRPr>
          </a:p>
        </p:txBody>
      </p:sp>
    </p:spTree>
    <p:extLst>
      <p:ext uri="{BB962C8B-B14F-4D97-AF65-F5344CB8AC3E}">
        <p14:creationId xmlns="" xmlns:p14="http://schemas.microsoft.com/office/powerpoint/2010/main" val="21473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p:bldP spid="46" grpId="0"/>
      <p:bldP spid="47" grpId="0"/>
      <p:bldP spid="52" grpId="0" animBg="1"/>
      <p:bldP spid="53" grpId="0" animBg="1"/>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Liquid-phase exfoliation</a:t>
            </a:r>
            <a:endParaRPr lang="de-DE" sz="2000" b="1" baseline="-25000" dirty="0">
              <a:solidFill>
                <a:schemeClr val="bg1"/>
              </a:solidFill>
              <a:latin typeface="+mj-lt"/>
            </a:endParaRPr>
          </a:p>
        </p:txBody>
      </p:sp>
      <p:sp>
        <p:nvSpPr>
          <p:cNvPr id="11" name="Textfeld 10"/>
          <p:cNvSpPr txBox="1"/>
          <p:nvPr/>
        </p:nvSpPr>
        <p:spPr>
          <a:xfrm>
            <a:off x="417513" y="1202293"/>
            <a:ext cx="3116559" cy="424732"/>
          </a:xfrm>
          <a:prstGeom prst="rect">
            <a:avLst/>
          </a:prstGeom>
          <a:noFill/>
        </p:spPr>
        <p:txBody>
          <a:bodyPr wrap="none" rtlCol="0">
            <a:spAutoFit/>
          </a:bodyPr>
          <a:lstStyle/>
          <a:p>
            <a:pPr>
              <a:lnSpc>
                <a:spcPct val="120000"/>
              </a:lnSpc>
            </a:pPr>
            <a:r>
              <a:rPr lang="de-DE" b="1" dirty="0" err="1" smtClean="0">
                <a:solidFill>
                  <a:schemeClr val="accent2"/>
                </a:solidFill>
              </a:rPr>
              <a:t>Surfactant-exfoliated</a:t>
            </a:r>
            <a:r>
              <a:rPr lang="de-DE" b="1" dirty="0" smtClean="0">
                <a:solidFill>
                  <a:schemeClr val="accent2"/>
                </a:solidFill>
              </a:rPr>
              <a:t> MoS</a:t>
            </a:r>
            <a:r>
              <a:rPr lang="de-DE" b="1" baseline="-25000" dirty="0" smtClean="0">
                <a:solidFill>
                  <a:schemeClr val="accent2"/>
                </a:solidFill>
              </a:rPr>
              <a:t>2</a:t>
            </a:r>
            <a:endParaRPr lang="de-DE" b="1" baseline="-25000" dirty="0">
              <a:solidFill>
                <a:schemeClr val="accent2"/>
              </a:solidFill>
            </a:endParaRPr>
          </a:p>
        </p:txBody>
      </p:sp>
      <p:sp>
        <p:nvSpPr>
          <p:cNvPr id="18" name="Rechteck 17"/>
          <p:cNvSpPr/>
          <p:nvPr/>
        </p:nvSpPr>
        <p:spPr>
          <a:xfrm>
            <a:off x="748264" y="1809481"/>
            <a:ext cx="7978563" cy="424732"/>
          </a:xfrm>
          <a:prstGeom prst="rect">
            <a:avLst/>
          </a:prstGeom>
        </p:spPr>
        <p:txBody>
          <a:bodyPr wrap="square">
            <a:spAutoFit/>
          </a:bodyPr>
          <a:lstStyle/>
          <a:p>
            <a:pPr>
              <a:lnSpc>
                <a:spcPct val="120000"/>
              </a:lnSpc>
            </a:pPr>
            <a:r>
              <a:rPr lang="en-IE" b="1" dirty="0" smtClean="0"/>
              <a:t>Layered ma</a:t>
            </a:r>
            <a:r>
              <a:rPr lang="de-DE" b="1" dirty="0" smtClean="0"/>
              <a:t>terials can be exfoliated in aqueous surfactant solution</a:t>
            </a:r>
            <a:endParaRPr lang="en-IE" b="1" dirty="0" smtClean="0"/>
          </a:p>
        </p:txBody>
      </p:sp>
      <p:sp>
        <p:nvSpPr>
          <p:cNvPr id="19" name="Ellipse 18"/>
          <p:cNvSpPr/>
          <p:nvPr/>
        </p:nvSpPr>
        <p:spPr>
          <a:xfrm>
            <a:off x="546971" y="194530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13" name="Picture 2" descr="C:\Data\TCD\PAL\pics jc\Ws2 disp 2 processed white bg.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rcRect l="19036" t="44789" r="22678" b="7723"/>
          <a:stretch/>
        </p:blipFill>
        <p:spPr bwMode="auto">
          <a:xfrm>
            <a:off x="6089026" y="2328430"/>
            <a:ext cx="1783429" cy="193743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Grafik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00112" y="2319637"/>
            <a:ext cx="2308225" cy="1937435"/>
          </a:xfrm>
          <a:prstGeom prst="rect">
            <a:avLst/>
          </a:prstGeom>
        </p:spPr>
      </p:pic>
      <p:pic>
        <p:nvPicPr>
          <p:cNvPr id="17424" name="Picture 1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68271" y="4229935"/>
            <a:ext cx="8340852" cy="20679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descr="V:\- Promotion -\Vorträge und Berichte\Buchkapitel\Pics\unzipping.bmp"/>
          <p:cNvPicPr>
            <a:picLocks noChangeAspect="1" noChangeArrowheads="1"/>
          </p:cNvPicPr>
          <p:nvPr/>
        </p:nvPicPr>
        <p:blipFill>
          <a:blip r:embed="rId6" cstate="print"/>
          <a:srcRect l="59135" r="19668" b="86569"/>
          <a:stretch>
            <a:fillRect/>
          </a:stretch>
        </p:blipFill>
        <p:spPr bwMode="auto">
          <a:xfrm>
            <a:off x="4065764" y="2629510"/>
            <a:ext cx="998356" cy="667638"/>
          </a:xfrm>
          <a:prstGeom prst="rect">
            <a:avLst/>
          </a:prstGeom>
          <a:noFill/>
          <a:ln w="9525">
            <a:noFill/>
            <a:miter lim="800000"/>
            <a:headEnd/>
            <a:tailEnd/>
          </a:ln>
        </p:spPr>
      </p:pic>
      <p:sp>
        <p:nvSpPr>
          <p:cNvPr id="22" name="Rechteck 21"/>
          <p:cNvSpPr/>
          <p:nvPr/>
        </p:nvSpPr>
        <p:spPr>
          <a:xfrm>
            <a:off x="417513" y="6575851"/>
            <a:ext cx="8071349" cy="230832"/>
          </a:xfrm>
          <a:prstGeom prst="rect">
            <a:avLst/>
          </a:prstGeom>
          <a:solidFill>
            <a:schemeClr val="bg1"/>
          </a:solidFill>
        </p:spPr>
        <p:txBody>
          <a:bodyPr wrap="square">
            <a:spAutoFit/>
          </a:bodyPr>
          <a:lstStyle/>
          <a:p>
            <a:r>
              <a:rPr lang="de-DE" sz="900" b="1" dirty="0"/>
              <a:t>R. J. Smith, </a:t>
            </a:r>
            <a:r>
              <a:rPr lang="de-DE" sz="900" b="1" dirty="0" smtClean="0"/>
              <a:t>…. J</a:t>
            </a:r>
            <a:r>
              <a:rPr lang="de-DE" sz="900" b="1" dirty="0"/>
              <a:t>. N. Coleman, </a:t>
            </a:r>
            <a:r>
              <a:rPr lang="de-DE" sz="900" b="1" i="1" dirty="0" smtClean="0"/>
              <a:t>Adv. Mater </a:t>
            </a:r>
            <a:r>
              <a:rPr lang="de-DE" sz="900" b="1" dirty="0" smtClean="0">
                <a:latin typeface="Arial Black" pitchFamily="34" charset="0"/>
              </a:rPr>
              <a:t>2011</a:t>
            </a:r>
            <a:r>
              <a:rPr lang="de-DE" sz="900" b="1" dirty="0"/>
              <a:t>, </a:t>
            </a:r>
            <a:r>
              <a:rPr lang="de-DE" sz="900" b="1" i="1" dirty="0"/>
              <a:t>23</a:t>
            </a:r>
            <a:r>
              <a:rPr lang="de-DE" sz="900" b="1" dirty="0"/>
              <a:t>, 3944-3948.</a:t>
            </a:r>
          </a:p>
        </p:txBody>
      </p:sp>
      <p:pic>
        <p:nvPicPr>
          <p:cNvPr id="23" name="Picture 2"/>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1053370" y="2211604"/>
            <a:ext cx="2001701" cy="835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4" name="Gerade Verbindung mit Pfeil 23"/>
          <p:cNvCxnSpPr/>
          <p:nvPr/>
        </p:nvCxnSpPr>
        <p:spPr>
          <a:xfrm>
            <a:off x="3464648" y="3283401"/>
            <a:ext cx="2200589" cy="301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Textfeld 9"/>
          <p:cNvSpPr txBox="1">
            <a:spLocks noChangeArrowheads="1"/>
          </p:cNvSpPr>
          <p:nvPr/>
        </p:nvSpPr>
        <p:spPr bwMode="auto">
          <a:xfrm>
            <a:off x="3687763" y="3316121"/>
            <a:ext cx="1845042" cy="683264"/>
          </a:xfrm>
          <a:prstGeom prst="rect">
            <a:avLst/>
          </a:prstGeom>
          <a:noFill/>
          <a:ln w="9525">
            <a:noFill/>
            <a:miter lim="800000"/>
            <a:headEnd/>
            <a:tailEnd/>
          </a:ln>
        </p:spPr>
        <p:txBody>
          <a:bodyPr wrap="square">
            <a:spAutoFit/>
          </a:bodyPr>
          <a:lstStyle/>
          <a:p>
            <a:pPr algn="ctr">
              <a:lnSpc>
                <a:spcPct val="120000"/>
              </a:lnSpc>
            </a:pPr>
            <a:r>
              <a:rPr lang="en-US" sz="1600" b="1" dirty="0" smtClean="0"/>
              <a:t>Ultrasound +</a:t>
            </a:r>
          </a:p>
          <a:p>
            <a:pPr algn="ctr">
              <a:lnSpc>
                <a:spcPct val="120000"/>
              </a:lnSpc>
            </a:pPr>
            <a:r>
              <a:rPr lang="en-US" sz="1600" b="1" dirty="0" smtClean="0"/>
              <a:t>Additive</a:t>
            </a:r>
            <a:endParaRPr lang="en-US" sz="1600" b="1" dirty="0"/>
          </a:p>
        </p:txBody>
      </p:sp>
    </p:spTree>
    <p:extLst>
      <p:ext uri="{BB962C8B-B14F-4D97-AF65-F5344CB8AC3E}">
        <p14:creationId xmlns="" xmlns:p14="http://schemas.microsoft.com/office/powerpoint/2010/main" val="2450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3519" y="3641073"/>
            <a:ext cx="4130302" cy="3229522"/>
            <a:chOff x="1467467" y="3238742"/>
            <a:chExt cx="4472953" cy="3604395"/>
          </a:xfrm>
        </p:grpSpPr>
        <p:graphicFrame>
          <p:nvGraphicFramePr>
            <p:cNvPr id="31" name="Objekt 1"/>
            <p:cNvGraphicFramePr>
              <a:graphicFrameLocks noChangeAspect="1"/>
            </p:cNvGraphicFramePr>
            <p:nvPr>
              <p:extLst/>
            </p:nvPr>
          </p:nvGraphicFramePr>
          <p:xfrm>
            <a:off x="1467467" y="3238742"/>
            <a:ext cx="4472953" cy="3604395"/>
          </p:xfrm>
          <a:graphic>
            <a:graphicData uri="http://schemas.openxmlformats.org/presentationml/2006/ole">
              <p:oleObj spid="_x0000_s86037" name="Graph" r:id="rId3" imgW="3600000" imgH="2899800" progId="">
                <p:embed/>
              </p:oleObj>
            </a:graphicData>
          </a:graphic>
        </p:graphicFrame>
        <p:sp>
          <p:nvSpPr>
            <p:cNvPr id="35" name="Textfeld 10"/>
            <p:cNvSpPr txBox="1"/>
            <p:nvPr/>
          </p:nvSpPr>
          <p:spPr>
            <a:xfrm>
              <a:off x="2196831" y="5828976"/>
              <a:ext cx="756937" cy="3942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lnSpc>
                  <a:spcPct val="120000"/>
                </a:lnSpc>
              </a:pPr>
              <a:r>
                <a:rPr lang="de-DE" b="1" dirty="0" smtClean="0">
                  <a:solidFill>
                    <a:schemeClr val="accent2"/>
                  </a:solidFill>
                </a:rPr>
                <a:t>MoS</a:t>
              </a:r>
              <a:r>
                <a:rPr lang="de-DE" b="1" baseline="-25000" dirty="0" smtClean="0">
                  <a:solidFill>
                    <a:schemeClr val="accent2"/>
                  </a:solidFill>
                </a:rPr>
                <a:t>2</a:t>
              </a:r>
            </a:p>
          </p:txBody>
        </p:sp>
        <p:grpSp>
          <p:nvGrpSpPr>
            <p:cNvPr id="32" name="Gruppieren 6"/>
            <p:cNvGrpSpPr/>
            <p:nvPr/>
          </p:nvGrpSpPr>
          <p:grpSpPr>
            <a:xfrm>
              <a:off x="3358448" y="4045997"/>
              <a:ext cx="452375" cy="2175982"/>
              <a:chOff x="4138741" y="3596610"/>
              <a:chExt cx="452375" cy="2175982"/>
            </a:xfrm>
          </p:grpSpPr>
          <p:sp>
            <p:nvSpPr>
              <p:cNvPr id="33" name="Pfeil nach unten 3"/>
              <p:cNvSpPr/>
              <p:nvPr/>
            </p:nvSpPr>
            <p:spPr>
              <a:xfrm rot="12597208">
                <a:off x="4167783" y="3596610"/>
                <a:ext cx="423333" cy="2175982"/>
              </a:xfrm>
              <a:prstGeom prst="downArrow">
                <a:avLst>
                  <a:gd name="adj1" fmla="val 50000"/>
                  <a:gd name="adj2" fmla="val 176952"/>
                </a:avLst>
              </a:prstGeom>
              <a:solidFill>
                <a:srgbClr val="333399">
                  <a:alpha val="6902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34" name="Textfeld 5"/>
              <p:cNvSpPr txBox="1"/>
              <p:nvPr/>
            </p:nvSpPr>
            <p:spPr>
              <a:xfrm rot="17967539">
                <a:off x="4010500" y="4616227"/>
                <a:ext cx="595035" cy="338554"/>
              </a:xfrm>
              <a:prstGeom prst="rect">
                <a:avLst/>
              </a:prstGeom>
              <a:noFill/>
            </p:spPr>
            <p:txBody>
              <a:bodyPr wrap="none" rtlCol="0">
                <a:spAutoFit/>
              </a:bodyPr>
              <a:lstStyle/>
              <a:p>
                <a:r>
                  <a:rPr lang="en-IE" sz="1600" b="1" dirty="0" smtClean="0">
                    <a:solidFill>
                      <a:schemeClr val="accent3"/>
                    </a:solidFill>
                  </a:rPr>
                  <a:t>Size</a:t>
                </a:r>
                <a:endParaRPr lang="de-DE" sz="1600" b="1" dirty="0">
                  <a:solidFill>
                    <a:schemeClr val="accent3"/>
                  </a:solidFill>
                </a:endParaRPr>
              </a:p>
            </p:txBody>
          </p:sp>
        </p:grpSp>
      </p:grpSp>
      <p:sp>
        <p:nvSpPr>
          <p:cNvPr id="5" name="AutoShape 48"/>
          <p:cNvSpPr>
            <a:spLocks noChangeAspect="1" noChangeArrowheads="1"/>
          </p:cNvSpPr>
          <p:nvPr/>
        </p:nvSpPr>
        <p:spPr bwMode="auto">
          <a:xfrm>
            <a:off x="417513" y="526280"/>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pic>
        <p:nvPicPr>
          <p:cNvPr id="12" name="Picture 2" descr="C:\Users\colemaj\AppData\Local\Microsoft\Windows\Temporary Internet Files\Content.IE5\YOOCIYZQ\Ws2 disp 2 processed not cut.jpg"/>
          <p:cNvPicPr>
            <a:picLocks noChangeAspect="1" noChangeArrowheads="1"/>
          </p:cNvPicPr>
          <p:nvPr/>
        </p:nvPicPr>
        <p:blipFill rotWithShape="1">
          <a:blip r:embed="rId4" cstate="screen">
            <a:extLst>
              <a:ext uri="{28A0092B-C50C-407E-A947-70E740481C1C}">
                <a14:useLocalDpi xmlns="" xmlns:a14="http://schemas.microsoft.com/office/drawing/2010/main"/>
              </a:ext>
            </a:extLst>
          </a:blip>
          <a:srcRect/>
          <a:stretch/>
        </p:blipFill>
        <p:spPr bwMode="auto">
          <a:xfrm>
            <a:off x="7053896" y="3528487"/>
            <a:ext cx="1964193" cy="216024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3" name="Picture 3" descr="C:\Users\colemaj\AppData\Local\Microsoft\Windows\Temporary Internet Files\Content.IE5\EDF1GSVT\ws2 powder 2 pr2.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274116" y="1650697"/>
            <a:ext cx="1534009" cy="153400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14018" name="Picture 2"/>
          <p:cNvPicPr>
            <a:picLocks noChangeAspect="1" noChangeArrowheads="1"/>
          </p:cNvPicPr>
          <p:nvPr/>
        </p:nvPicPr>
        <p:blipFill rotWithShape="1">
          <a:blip r:embed="rId6">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a:ext>
            </a:extLst>
          </a:blip>
          <a:srcRect t="8682"/>
          <a:stretch/>
        </p:blipFill>
        <p:spPr bwMode="auto">
          <a:xfrm>
            <a:off x="350555" y="3283522"/>
            <a:ext cx="1534009" cy="181926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feld 1"/>
          <p:cNvSpPr txBox="1"/>
          <p:nvPr/>
        </p:nvSpPr>
        <p:spPr>
          <a:xfrm>
            <a:off x="919055" y="3058356"/>
            <a:ext cx="333746" cy="400110"/>
          </a:xfrm>
          <a:prstGeom prst="rect">
            <a:avLst/>
          </a:prstGeom>
          <a:noFill/>
        </p:spPr>
        <p:txBody>
          <a:bodyPr wrap="none" rtlCol="0">
            <a:spAutoFit/>
          </a:bodyPr>
          <a:lstStyle/>
          <a:p>
            <a:r>
              <a:rPr lang="de-DE" sz="2000" b="1" dirty="0" smtClean="0"/>
              <a:t>+</a:t>
            </a:r>
            <a:endParaRPr lang="de-DE" sz="2000" b="1" dirty="0"/>
          </a:p>
        </p:txBody>
      </p:sp>
      <p:sp>
        <p:nvSpPr>
          <p:cNvPr id="4" name="Pfeil nach rechts 3"/>
          <p:cNvSpPr/>
          <p:nvPr/>
        </p:nvSpPr>
        <p:spPr>
          <a:xfrm rot="253057">
            <a:off x="145159" y="2779094"/>
            <a:ext cx="5944953" cy="1126542"/>
          </a:xfrm>
          <a:prstGeom prst="rightArrow">
            <a:avLst/>
          </a:prstGeom>
          <a:solidFill>
            <a:srgbClr val="FF6600"/>
          </a:solidFill>
          <a:ln>
            <a:solidFill>
              <a:srgbClr val="FF0000"/>
            </a:solidFill>
          </a:ln>
          <a:scene3d>
            <a:camera prst="perspectiveHeroicExtremeLeftFacing" fov="6600000">
              <a:rot lat="720000" lon="3000000" rev="21425485"/>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2400" b="1" dirty="0" smtClean="0">
                <a:solidFill>
                  <a:schemeClr val="bg1"/>
                </a:solidFill>
              </a:rPr>
              <a:t>Time consuming microscopy</a:t>
            </a:r>
            <a:endParaRPr lang="de-DE" sz="2400" b="1" dirty="0">
              <a:solidFill>
                <a:schemeClr val="bg1"/>
              </a:solidFill>
            </a:endParaRPr>
          </a:p>
        </p:txBody>
      </p:sp>
      <p:sp>
        <p:nvSpPr>
          <p:cNvPr id="17" name="Text Box 13"/>
          <p:cNvSpPr txBox="1">
            <a:spLocks noChangeAspect="1" noChangeArrowheads="1"/>
          </p:cNvSpPr>
          <p:nvPr/>
        </p:nvSpPr>
        <p:spPr bwMode="auto">
          <a:xfrm>
            <a:off x="2801824" y="1381513"/>
            <a:ext cx="4803195" cy="369332"/>
          </a:xfrm>
          <a:prstGeom prst="rect">
            <a:avLst/>
          </a:prstGeom>
          <a:noFill/>
          <a:ln w="9525">
            <a:noFill/>
            <a:miter lim="800000"/>
            <a:headEnd/>
            <a:tailEnd/>
          </a:ln>
        </p:spPr>
        <p:txBody>
          <a:bodyPr wrap="square">
            <a:spAutoFit/>
          </a:bodyPr>
          <a:lstStyle/>
          <a:p>
            <a:r>
              <a:rPr lang="en-GB" b="1" dirty="0" smtClean="0">
                <a:latin typeface="Arial" pitchFamily="34" charset="0"/>
                <a:cs typeface="Arial" pitchFamily="34" charset="0"/>
              </a:rPr>
              <a:t>Control over exfoliation process</a:t>
            </a:r>
            <a:endParaRPr lang="en-US" b="1" dirty="0">
              <a:latin typeface="Arial" pitchFamily="34" charset="0"/>
              <a:cs typeface="Arial" pitchFamily="34" charset="0"/>
            </a:endParaRPr>
          </a:p>
        </p:txBody>
      </p:sp>
      <p:sp>
        <p:nvSpPr>
          <p:cNvPr id="19" name="Text Box 13"/>
          <p:cNvSpPr txBox="1">
            <a:spLocks noChangeAspect="1" noChangeArrowheads="1"/>
          </p:cNvSpPr>
          <p:nvPr/>
        </p:nvSpPr>
        <p:spPr bwMode="auto">
          <a:xfrm>
            <a:off x="4448654" y="2327741"/>
            <a:ext cx="4427517" cy="369332"/>
          </a:xfrm>
          <a:prstGeom prst="rect">
            <a:avLst/>
          </a:prstGeom>
          <a:noFill/>
          <a:ln w="9525">
            <a:noFill/>
            <a:miter lim="800000"/>
            <a:headEnd/>
            <a:tailEnd/>
          </a:ln>
        </p:spPr>
        <p:txBody>
          <a:bodyPr wrap="square">
            <a:spAutoFit/>
          </a:bodyPr>
          <a:lstStyle/>
          <a:p>
            <a:r>
              <a:rPr lang="en-GB" b="1" dirty="0" smtClean="0">
                <a:latin typeface="Arial" pitchFamily="34" charset="0"/>
                <a:cs typeface="Arial" pitchFamily="34" charset="0"/>
              </a:rPr>
              <a:t>Understand physical properties</a:t>
            </a:r>
            <a:endParaRPr lang="en-US" b="1" dirty="0">
              <a:latin typeface="Arial" pitchFamily="34" charset="0"/>
              <a:cs typeface="Arial" pitchFamily="34" charset="0"/>
            </a:endParaRPr>
          </a:p>
        </p:txBody>
      </p:sp>
      <p:sp>
        <p:nvSpPr>
          <p:cNvPr id="20" name="Text Box 13"/>
          <p:cNvSpPr txBox="1">
            <a:spLocks noChangeAspect="1" noChangeArrowheads="1"/>
          </p:cNvSpPr>
          <p:nvPr/>
        </p:nvSpPr>
        <p:spPr bwMode="auto">
          <a:xfrm>
            <a:off x="3584636" y="1850011"/>
            <a:ext cx="4490152" cy="369332"/>
          </a:xfrm>
          <a:prstGeom prst="rect">
            <a:avLst/>
          </a:prstGeom>
          <a:noFill/>
          <a:ln w="9525">
            <a:noFill/>
            <a:miter lim="800000"/>
            <a:headEnd/>
            <a:tailEnd/>
          </a:ln>
        </p:spPr>
        <p:txBody>
          <a:bodyPr wrap="square">
            <a:spAutoFit/>
          </a:bodyPr>
          <a:lstStyle/>
          <a:p>
            <a:r>
              <a:rPr lang="en-GB" b="1" dirty="0" smtClean="0">
                <a:latin typeface="Arial" pitchFamily="34" charset="0"/>
                <a:cs typeface="Arial" pitchFamily="34" charset="0"/>
              </a:rPr>
              <a:t>Develop novel size selection</a:t>
            </a:r>
            <a:endParaRPr lang="en-US" b="1" dirty="0">
              <a:latin typeface="Arial" pitchFamily="34" charset="0"/>
              <a:cs typeface="Arial" pitchFamily="34" charset="0"/>
            </a:endParaRPr>
          </a:p>
        </p:txBody>
      </p:sp>
      <p:sp>
        <p:nvSpPr>
          <p:cNvPr id="21" name="Text Box 13"/>
          <p:cNvSpPr txBox="1">
            <a:spLocks noChangeAspect="1" noChangeArrowheads="1"/>
          </p:cNvSpPr>
          <p:nvPr/>
        </p:nvSpPr>
        <p:spPr bwMode="auto">
          <a:xfrm>
            <a:off x="5480287" y="2787349"/>
            <a:ext cx="3507051" cy="369332"/>
          </a:xfrm>
          <a:prstGeom prst="rect">
            <a:avLst/>
          </a:prstGeom>
          <a:noFill/>
          <a:ln w="9525">
            <a:noFill/>
            <a:miter lim="800000"/>
            <a:headEnd/>
            <a:tailEnd/>
          </a:ln>
        </p:spPr>
        <p:txBody>
          <a:bodyPr wrap="square">
            <a:spAutoFit/>
          </a:bodyPr>
          <a:lstStyle/>
          <a:p>
            <a:r>
              <a:rPr lang="en-GB" b="1" dirty="0" smtClean="0">
                <a:latin typeface="Arial" pitchFamily="34" charset="0"/>
                <a:cs typeface="Arial" pitchFamily="34" charset="0"/>
              </a:rPr>
              <a:t>Scale-up</a:t>
            </a:r>
            <a:endParaRPr lang="en-US" b="1" dirty="0">
              <a:latin typeface="Arial" pitchFamily="34" charset="0"/>
              <a:cs typeface="Arial" pitchFamily="34" charset="0"/>
            </a:endParaRPr>
          </a:p>
        </p:txBody>
      </p:sp>
      <p:sp>
        <p:nvSpPr>
          <p:cNvPr id="28"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Targets and challenges in liquid exfoliation</a:t>
            </a:r>
            <a:endParaRPr lang="de-DE" sz="2000" b="1" baseline="-25000" dirty="0">
              <a:solidFill>
                <a:schemeClr val="bg1"/>
              </a:solidFill>
              <a:latin typeface="+mj-lt"/>
            </a:endParaRPr>
          </a:p>
        </p:txBody>
      </p:sp>
      <p:sp>
        <p:nvSpPr>
          <p:cNvPr id="25" name="Textfeld 10"/>
          <p:cNvSpPr txBox="1"/>
          <p:nvPr/>
        </p:nvSpPr>
        <p:spPr>
          <a:xfrm>
            <a:off x="137591" y="1178847"/>
            <a:ext cx="1896674" cy="4247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Powder + liquid</a:t>
            </a:r>
          </a:p>
        </p:txBody>
      </p:sp>
      <p:sp>
        <p:nvSpPr>
          <p:cNvPr id="36" name="Pfeil nach rechts 3"/>
          <p:cNvSpPr/>
          <p:nvPr/>
        </p:nvSpPr>
        <p:spPr>
          <a:xfrm rot="253057">
            <a:off x="145158" y="2776705"/>
            <a:ext cx="5944953" cy="1126542"/>
          </a:xfrm>
          <a:prstGeom prst="rightArrow">
            <a:avLst/>
          </a:prstGeom>
          <a:solidFill>
            <a:srgbClr val="92D050"/>
          </a:solidFill>
          <a:ln>
            <a:solidFill>
              <a:srgbClr val="339933"/>
            </a:solidFill>
          </a:ln>
          <a:scene3d>
            <a:camera prst="perspectiveHeroicExtremeLeftFacing" fov="6600000">
              <a:rot lat="720000" lon="3000000" rev="21425485"/>
            </a:camera>
            <a:lightRig rig="threePt" dir="t"/>
          </a:scene3d>
          <a:sp3d>
            <a:bevelT prst="relaxedInset"/>
          </a:sp3d>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r"/>
            <a:r>
              <a:rPr lang="de-DE" sz="2600" b="1" dirty="0" smtClean="0">
                <a:solidFill>
                  <a:schemeClr val="tx1"/>
                </a:solidFill>
              </a:rPr>
              <a:t>Size and thickness metrics</a:t>
            </a:r>
            <a:endParaRPr lang="de-DE" sz="2600" b="1" dirty="0">
              <a:solidFill>
                <a:schemeClr val="tx1"/>
              </a:solidFill>
            </a:endParaRPr>
          </a:p>
        </p:txBody>
      </p:sp>
      <p:sp>
        <p:nvSpPr>
          <p:cNvPr id="29" name="Textfeld 10"/>
          <p:cNvSpPr txBox="1"/>
          <p:nvPr/>
        </p:nvSpPr>
        <p:spPr>
          <a:xfrm>
            <a:off x="6999588" y="5679643"/>
            <a:ext cx="2018501" cy="105900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ct val="120000"/>
              </a:lnSpc>
            </a:pPr>
            <a:r>
              <a:rPr lang="de-DE" b="1" dirty="0" smtClean="0">
                <a:solidFill>
                  <a:schemeClr val="accent2"/>
                </a:solidFill>
              </a:rPr>
              <a:t>Pre-defined size </a:t>
            </a:r>
            <a:br>
              <a:rPr lang="de-DE" b="1" dirty="0" smtClean="0">
                <a:solidFill>
                  <a:schemeClr val="accent2"/>
                </a:solidFill>
              </a:rPr>
            </a:br>
            <a:r>
              <a:rPr lang="de-DE" b="1" dirty="0" smtClean="0">
                <a:solidFill>
                  <a:schemeClr val="accent2"/>
                </a:solidFill>
              </a:rPr>
              <a:t>and properties</a:t>
            </a:r>
          </a:p>
          <a:p>
            <a:pPr algn="ctr">
              <a:lnSpc>
                <a:spcPct val="120000"/>
              </a:lnSpc>
            </a:pPr>
            <a:r>
              <a:rPr lang="de-DE" b="1" dirty="0">
                <a:solidFill>
                  <a:schemeClr val="accent2"/>
                </a:solidFill>
              </a:rPr>
              <a:t>Large </a:t>
            </a:r>
            <a:r>
              <a:rPr lang="de-DE" b="1" dirty="0" smtClean="0">
                <a:solidFill>
                  <a:schemeClr val="accent2"/>
                </a:solidFill>
              </a:rPr>
              <a:t>quantities</a:t>
            </a:r>
            <a:endParaRPr lang="de-DE" b="1" baseline="-25000" dirty="0">
              <a:solidFill>
                <a:schemeClr val="accent2"/>
              </a:solidFill>
            </a:endParaRPr>
          </a:p>
        </p:txBody>
      </p:sp>
      <p:sp>
        <p:nvSpPr>
          <p:cNvPr id="6" name="Nach rechts gekrümmter Pfeil 5"/>
          <p:cNvSpPr/>
          <p:nvPr/>
        </p:nvSpPr>
        <p:spPr>
          <a:xfrm>
            <a:off x="2348435" y="1724299"/>
            <a:ext cx="453389" cy="1280175"/>
          </a:xfrm>
          <a:prstGeom prst="curvedRightArrow">
            <a:avLst>
              <a:gd name="adj1" fmla="val 50000"/>
              <a:gd name="adj2" fmla="val 50000"/>
              <a:gd name="adj3" fmla="val 25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solidFill>
                <a:schemeClr val="tx1"/>
              </a:solidFill>
            </a:endParaRPr>
          </a:p>
        </p:txBody>
      </p:sp>
      <p:sp>
        <p:nvSpPr>
          <p:cNvPr id="23" name="Nach rechts gekrümmter Pfeil 22"/>
          <p:cNvSpPr/>
          <p:nvPr/>
        </p:nvSpPr>
        <p:spPr>
          <a:xfrm>
            <a:off x="3131247" y="2090936"/>
            <a:ext cx="453389" cy="1207504"/>
          </a:xfrm>
          <a:prstGeom prst="curvedRightArrow">
            <a:avLst>
              <a:gd name="adj1" fmla="val 50000"/>
              <a:gd name="adj2" fmla="val 50000"/>
              <a:gd name="adj3" fmla="val 25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solidFill>
                <a:schemeClr val="tx1"/>
              </a:solidFill>
            </a:endParaRPr>
          </a:p>
        </p:txBody>
      </p:sp>
      <p:sp>
        <p:nvSpPr>
          <p:cNvPr id="24" name="Nach rechts gekrümmter Pfeil 23"/>
          <p:cNvSpPr/>
          <p:nvPr/>
        </p:nvSpPr>
        <p:spPr>
          <a:xfrm>
            <a:off x="3995265" y="2589577"/>
            <a:ext cx="453389" cy="1026712"/>
          </a:xfrm>
          <a:prstGeom prst="curvedRightArrow">
            <a:avLst>
              <a:gd name="adj1" fmla="val 50000"/>
              <a:gd name="adj2" fmla="val 50000"/>
              <a:gd name="adj3" fmla="val 25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solidFill>
                <a:schemeClr val="tx1"/>
              </a:solidFill>
            </a:endParaRPr>
          </a:p>
        </p:txBody>
      </p:sp>
      <p:sp>
        <p:nvSpPr>
          <p:cNvPr id="26" name="Nach rechts gekrümmter Pfeil 25"/>
          <p:cNvSpPr/>
          <p:nvPr/>
        </p:nvSpPr>
        <p:spPr>
          <a:xfrm>
            <a:off x="5026898" y="2958532"/>
            <a:ext cx="453389" cy="968906"/>
          </a:xfrm>
          <a:prstGeom prst="curvedRightArrow">
            <a:avLst>
              <a:gd name="adj1" fmla="val 50000"/>
              <a:gd name="adj2" fmla="val 50000"/>
              <a:gd name="adj3" fmla="val 25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DE">
              <a:solidFill>
                <a:schemeClr val="tx1"/>
              </a:solidFill>
            </a:endParaRPr>
          </a:p>
        </p:txBody>
      </p:sp>
    </p:spTree>
    <p:extLst>
      <p:ext uri="{BB962C8B-B14F-4D97-AF65-F5344CB8AC3E}">
        <p14:creationId xmlns="" xmlns:p14="http://schemas.microsoft.com/office/powerpoint/2010/main" val="11617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9" grpId="0"/>
      <p:bldP spid="20" grpId="0"/>
      <p:bldP spid="21" grpId="0"/>
      <p:bldP spid="36" grpId="0" animBg="1"/>
      <p:bldP spid="6" grpId="0" animBg="1"/>
      <p:bldP spid="23" grpId="0" animBg="1"/>
      <p:bldP spid="2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hteck 11"/>
          <p:cNvSpPr/>
          <p:nvPr/>
        </p:nvSpPr>
        <p:spPr>
          <a:xfrm>
            <a:off x="69281" y="6585742"/>
            <a:ext cx="8071349" cy="261610"/>
          </a:xfrm>
          <a:prstGeom prst="rect">
            <a:avLst/>
          </a:prstGeom>
          <a:solidFill>
            <a:schemeClr val="bg1"/>
          </a:solidFill>
        </p:spPr>
        <p:txBody>
          <a:bodyPr wrap="square">
            <a:spAutoFit/>
          </a:bodyPr>
          <a:lstStyle/>
          <a:p>
            <a:r>
              <a:rPr lang="de-DE" sz="1100" b="1" dirty="0" smtClean="0"/>
              <a:t>C. Backes... J.N. Coleman, </a:t>
            </a:r>
            <a:r>
              <a:rPr lang="de-DE" sz="1100" b="1" i="1" dirty="0" smtClean="0"/>
              <a:t>Nat. Comm. </a:t>
            </a:r>
            <a:r>
              <a:rPr lang="de-DE" sz="1100" b="1" dirty="0" smtClean="0">
                <a:latin typeface="Arial Black" pitchFamily="34" charset="0"/>
              </a:rPr>
              <a:t>2014</a:t>
            </a:r>
            <a:r>
              <a:rPr lang="de-DE" sz="1100" b="1" dirty="0" smtClean="0"/>
              <a:t>, 5, 4576.</a:t>
            </a:r>
            <a:endParaRPr lang="de-DE" sz="1100" b="1" dirty="0"/>
          </a:p>
        </p:txBody>
      </p:sp>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15"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sp>
        <p:nvSpPr>
          <p:cNvPr id="6" name="Textfeld 5"/>
          <p:cNvSpPr txBox="1"/>
          <p:nvPr/>
        </p:nvSpPr>
        <p:spPr>
          <a:xfrm>
            <a:off x="429277" y="1186934"/>
            <a:ext cx="5429692" cy="424732"/>
          </a:xfrm>
          <a:prstGeom prst="rect">
            <a:avLst/>
          </a:prstGeom>
          <a:noFill/>
        </p:spPr>
        <p:txBody>
          <a:bodyPr wrap="none" rtlCol="0">
            <a:spAutoFit/>
          </a:bodyPr>
          <a:lstStyle/>
          <a:p>
            <a:pPr algn="just">
              <a:lnSpc>
                <a:spcPct val="120000"/>
              </a:lnSpc>
            </a:pPr>
            <a:r>
              <a:rPr lang="de-DE" b="1" dirty="0">
                <a:solidFill>
                  <a:schemeClr val="accent2"/>
                </a:solidFill>
              </a:rPr>
              <a:t>Band </a:t>
            </a:r>
            <a:r>
              <a:rPr lang="de-DE" b="1" dirty="0" err="1" smtClean="0">
                <a:solidFill>
                  <a:schemeClr val="accent2"/>
                </a:solidFill>
              </a:rPr>
              <a:t>sedimentation</a:t>
            </a:r>
            <a:r>
              <a:rPr lang="de-DE" b="1" dirty="0" smtClean="0">
                <a:solidFill>
                  <a:schemeClr val="accent2"/>
                </a:solidFill>
              </a:rPr>
              <a:t> (rate zonal </a:t>
            </a:r>
            <a:r>
              <a:rPr lang="de-DE" b="1" dirty="0" err="1" smtClean="0">
                <a:solidFill>
                  <a:schemeClr val="accent2"/>
                </a:solidFill>
              </a:rPr>
              <a:t>centrifugation</a:t>
            </a:r>
            <a:r>
              <a:rPr lang="de-DE" b="1" dirty="0">
                <a:solidFill>
                  <a:schemeClr val="accent2"/>
                </a:solidFill>
              </a:rPr>
              <a:t>)</a:t>
            </a:r>
          </a:p>
        </p:txBody>
      </p:sp>
      <p:sp>
        <p:nvSpPr>
          <p:cNvPr id="10" name="Rechteck 9"/>
          <p:cNvSpPr/>
          <p:nvPr/>
        </p:nvSpPr>
        <p:spPr>
          <a:xfrm>
            <a:off x="726178" y="1736859"/>
            <a:ext cx="8434707" cy="394210"/>
          </a:xfrm>
          <a:prstGeom prst="rect">
            <a:avLst/>
          </a:prstGeom>
        </p:spPr>
        <p:txBody>
          <a:bodyPr wrap="square">
            <a:spAutoFit/>
          </a:bodyPr>
          <a:lstStyle/>
          <a:p>
            <a:pPr>
              <a:lnSpc>
                <a:spcPct val="120000"/>
              </a:lnSpc>
            </a:pPr>
            <a:r>
              <a:rPr lang="de-DE" b="1" dirty="0" smtClean="0">
                <a:latin typeface="+mj-lt"/>
              </a:rPr>
              <a:t>Access to different size and thickness distribution within minutes</a:t>
            </a:r>
            <a:endParaRPr lang="de-DE" b="1" dirty="0">
              <a:latin typeface="+mj-lt"/>
            </a:endParaRPr>
          </a:p>
        </p:txBody>
      </p:sp>
      <p:sp>
        <p:nvSpPr>
          <p:cNvPr id="11" name="Ellipse 10"/>
          <p:cNvSpPr/>
          <p:nvPr/>
        </p:nvSpPr>
        <p:spPr>
          <a:xfrm>
            <a:off x="524885" y="1881066"/>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pic>
        <p:nvPicPr>
          <p:cNvPr id="8" name="Picture 7"/>
          <p:cNvPicPr>
            <a:picLocks noChangeAspect="1"/>
          </p:cNvPicPr>
          <p:nvPr/>
        </p:nvPicPr>
        <p:blipFill rotWithShape="1">
          <a:blip r:embed="rId3"/>
          <a:srcRect t="6726"/>
          <a:stretch/>
        </p:blipFill>
        <p:spPr>
          <a:xfrm>
            <a:off x="3173686" y="3710817"/>
            <a:ext cx="928801" cy="2236232"/>
          </a:xfrm>
          <a:prstGeom prst="rect">
            <a:avLst/>
          </a:prstGeom>
        </p:spPr>
      </p:pic>
      <p:pic>
        <p:nvPicPr>
          <p:cNvPr id="9" name="Picture 8"/>
          <p:cNvPicPr>
            <a:picLocks noChangeAspect="1"/>
          </p:cNvPicPr>
          <p:nvPr/>
        </p:nvPicPr>
        <p:blipFill>
          <a:blip r:embed="rId4"/>
          <a:stretch>
            <a:fillRect/>
          </a:stretch>
        </p:blipFill>
        <p:spPr>
          <a:xfrm>
            <a:off x="1533177" y="3700328"/>
            <a:ext cx="805656" cy="2177531"/>
          </a:xfrm>
          <a:prstGeom prst="rect">
            <a:avLst/>
          </a:prstGeom>
        </p:spPr>
      </p:pic>
      <p:pic>
        <p:nvPicPr>
          <p:cNvPr id="12" name="Picture 11"/>
          <p:cNvPicPr>
            <a:picLocks noChangeAspect="1"/>
          </p:cNvPicPr>
          <p:nvPr/>
        </p:nvPicPr>
        <p:blipFill>
          <a:blip r:embed="rId5"/>
          <a:stretch>
            <a:fillRect/>
          </a:stretch>
        </p:blipFill>
        <p:spPr>
          <a:xfrm flipH="1">
            <a:off x="293815" y="3730627"/>
            <a:ext cx="806779" cy="2158361"/>
          </a:xfrm>
          <a:prstGeom prst="rect">
            <a:avLst/>
          </a:prstGeom>
        </p:spPr>
      </p:pic>
      <p:sp>
        <p:nvSpPr>
          <p:cNvPr id="13" name="Textfeld 4"/>
          <p:cNvSpPr txBox="1"/>
          <p:nvPr/>
        </p:nvSpPr>
        <p:spPr>
          <a:xfrm>
            <a:off x="248238" y="4076383"/>
            <a:ext cx="917239"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H</a:t>
            </a:r>
            <a:r>
              <a:rPr lang="de-DE" sz="1400" b="1" baseline="-25000" dirty="0" smtClean="0">
                <a:latin typeface="Arial" pitchFamily="34" charset="0"/>
                <a:cs typeface="Arial" pitchFamily="34" charset="0"/>
              </a:rPr>
              <a:t>2</a:t>
            </a:r>
            <a:r>
              <a:rPr lang="de-DE" sz="1400" b="1" dirty="0" smtClean="0">
                <a:latin typeface="Arial" pitchFamily="34" charset="0"/>
                <a:cs typeface="Arial" pitchFamily="34" charset="0"/>
              </a:rPr>
              <a:t>O-D</a:t>
            </a:r>
            <a:r>
              <a:rPr lang="de-DE" sz="1400" b="1" baseline="-25000" dirty="0" smtClean="0">
                <a:latin typeface="Arial" pitchFamily="34" charset="0"/>
                <a:cs typeface="Arial" pitchFamily="34" charset="0"/>
              </a:rPr>
              <a:t>2</a:t>
            </a:r>
            <a:r>
              <a:rPr lang="de-DE" sz="1400" b="1" dirty="0" smtClean="0">
                <a:latin typeface="Arial" pitchFamily="34" charset="0"/>
                <a:cs typeface="Arial" pitchFamily="34" charset="0"/>
              </a:rPr>
              <a:t>O</a:t>
            </a:r>
            <a:endParaRPr lang="de-DE" sz="1400" b="1" dirty="0">
              <a:latin typeface="Arial" pitchFamily="34" charset="0"/>
              <a:cs typeface="Arial" pitchFamily="34" charset="0"/>
            </a:endParaRPr>
          </a:p>
        </p:txBody>
      </p:sp>
      <p:sp>
        <p:nvSpPr>
          <p:cNvPr id="14" name="Textfeld 4"/>
          <p:cNvSpPr txBox="1"/>
          <p:nvPr/>
        </p:nvSpPr>
        <p:spPr>
          <a:xfrm>
            <a:off x="429515" y="4981854"/>
            <a:ext cx="521297"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D</a:t>
            </a:r>
            <a:r>
              <a:rPr lang="de-DE" sz="1400" b="1" baseline="-25000" dirty="0" smtClean="0">
                <a:latin typeface="Arial" pitchFamily="34" charset="0"/>
                <a:cs typeface="Arial" pitchFamily="34" charset="0"/>
              </a:rPr>
              <a:t>2</a:t>
            </a:r>
            <a:r>
              <a:rPr lang="de-DE" sz="1400" b="1" dirty="0" smtClean="0">
                <a:latin typeface="Arial" pitchFamily="34" charset="0"/>
                <a:cs typeface="Arial" pitchFamily="34" charset="0"/>
              </a:rPr>
              <a:t>O</a:t>
            </a:r>
            <a:endParaRPr lang="de-DE" sz="1400" b="1" dirty="0">
              <a:latin typeface="Arial" pitchFamily="34" charset="0"/>
              <a:cs typeface="Arial" pitchFamily="34" charset="0"/>
            </a:endParaRPr>
          </a:p>
        </p:txBody>
      </p:sp>
      <p:cxnSp>
        <p:nvCxnSpPr>
          <p:cNvPr id="16" name="Straight Arrow Connector 15"/>
          <p:cNvCxnSpPr/>
          <p:nvPr/>
        </p:nvCxnSpPr>
        <p:spPr>
          <a:xfrm>
            <a:off x="1067206" y="4783094"/>
            <a:ext cx="417386" cy="59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74927" y="3728028"/>
            <a:ext cx="3375" cy="21299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4"/>
          <p:cNvSpPr txBox="1"/>
          <p:nvPr/>
        </p:nvSpPr>
        <p:spPr>
          <a:xfrm rot="16200000">
            <a:off x="1732755" y="4554723"/>
            <a:ext cx="2420856" cy="338554"/>
          </a:xfrm>
          <a:prstGeom prst="rect">
            <a:avLst/>
          </a:prstGeom>
          <a:noFill/>
        </p:spPr>
        <p:txBody>
          <a:bodyPr wrap="none" rtlCol="0">
            <a:spAutoFit/>
          </a:bodyPr>
          <a:lstStyle/>
          <a:p>
            <a:pPr algn="ctr"/>
            <a:r>
              <a:rPr lang="de-DE" sz="1600" b="1" dirty="0" smtClean="0">
                <a:latin typeface="Arial" pitchFamily="34" charset="0"/>
                <a:cs typeface="Arial" pitchFamily="34" charset="0"/>
              </a:rPr>
              <a:t>Sedimentation velocity</a:t>
            </a:r>
            <a:endParaRPr lang="de-DE" sz="1600" b="1" dirty="0">
              <a:latin typeface="Arial" pitchFamily="34" charset="0"/>
              <a:cs typeface="Arial" pitchFamily="34" charset="0"/>
            </a:endParaRPr>
          </a:p>
        </p:txBody>
      </p:sp>
      <p:cxnSp>
        <p:nvCxnSpPr>
          <p:cNvPr id="19" name="Straight Connector 18"/>
          <p:cNvCxnSpPr/>
          <p:nvPr/>
        </p:nvCxnSpPr>
        <p:spPr>
          <a:xfrm>
            <a:off x="2301197" y="3919650"/>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96744" y="4148777"/>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96744" y="4446519"/>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95633" y="4728275"/>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95633" y="5040476"/>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85616" y="5658531"/>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90067" y="5348504"/>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feld 4"/>
          <p:cNvSpPr txBox="1"/>
          <p:nvPr/>
        </p:nvSpPr>
        <p:spPr>
          <a:xfrm>
            <a:off x="2241450" y="3616696"/>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F1</a:t>
            </a:r>
            <a:endParaRPr lang="de-DE" sz="1400" b="1" dirty="0">
              <a:latin typeface="Arial" pitchFamily="34" charset="0"/>
              <a:cs typeface="Arial" pitchFamily="34" charset="0"/>
            </a:endParaRPr>
          </a:p>
        </p:txBody>
      </p:sp>
      <p:sp>
        <p:nvSpPr>
          <p:cNvPr id="27" name="Textfeld 4"/>
          <p:cNvSpPr txBox="1"/>
          <p:nvPr/>
        </p:nvSpPr>
        <p:spPr>
          <a:xfrm>
            <a:off x="2232761" y="3887098"/>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F2</a:t>
            </a:r>
            <a:endParaRPr lang="de-DE" sz="1400" b="1" dirty="0">
              <a:latin typeface="Arial" pitchFamily="34" charset="0"/>
              <a:cs typeface="Arial" pitchFamily="34" charset="0"/>
            </a:endParaRPr>
          </a:p>
        </p:txBody>
      </p:sp>
      <p:sp>
        <p:nvSpPr>
          <p:cNvPr id="28" name="Textfeld 4"/>
          <p:cNvSpPr txBox="1"/>
          <p:nvPr/>
        </p:nvSpPr>
        <p:spPr>
          <a:xfrm>
            <a:off x="2240108" y="4141867"/>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F3</a:t>
            </a:r>
            <a:endParaRPr lang="de-DE" sz="1400" b="1" dirty="0">
              <a:latin typeface="Arial" pitchFamily="34" charset="0"/>
              <a:cs typeface="Arial" pitchFamily="34" charset="0"/>
            </a:endParaRPr>
          </a:p>
        </p:txBody>
      </p:sp>
      <p:sp>
        <p:nvSpPr>
          <p:cNvPr id="29" name="Textfeld 4"/>
          <p:cNvSpPr txBox="1"/>
          <p:nvPr/>
        </p:nvSpPr>
        <p:spPr>
          <a:xfrm>
            <a:off x="2238325" y="4423071"/>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F4</a:t>
            </a:r>
            <a:endParaRPr lang="de-DE" sz="1400" b="1" dirty="0">
              <a:latin typeface="Arial" pitchFamily="34" charset="0"/>
              <a:cs typeface="Arial" pitchFamily="34" charset="0"/>
            </a:endParaRPr>
          </a:p>
        </p:txBody>
      </p:sp>
      <p:sp>
        <p:nvSpPr>
          <p:cNvPr id="30" name="Textfeld 4"/>
          <p:cNvSpPr txBox="1"/>
          <p:nvPr/>
        </p:nvSpPr>
        <p:spPr>
          <a:xfrm>
            <a:off x="2234544" y="4690575"/>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F5</a:t>
            </a:r>
            <a:endParaRPr lang="de-DE" sz="1400" b="1" dirty="0">
              <a:latin typeface="Arial" pitchFamily="34" charset="0"/>
              <a:cs typeface="Arial" pitchFamily="34" charset="0"/>
            </a:endParaRPr>
          </a:p>
        </p:txBody>
      </p:sp>
      <p:sp>
        <p:nvSpPr>
          <p:cNvPr id="31" name="Textfeld 4"/>
          <p:cNvSpPr txBox="1"/>
          <p:nvPr/>
        </p:nvSpPr>
        <p:spPr>
          <a:xfrm>
            <a:off x="2234544" y="5007731"/>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F6</a:t>
            </a:r>
            <a:endParaRPr lang="de-DE" sz="1400" b="1" dirty="0">
              <a:latin typeface="Arial" pitchFamily="34" charset="0"/>
              <a:cs typeface="Arial" pitchFamily="34" charset="0"/>
            </a:endParaRPr>
          </a:p>
        </p:txBody>
      </p:sp>
      <p:sp>
        <p:nvSpPr>
          <p:cNvPr id="32" name="Textfeld 4"/>
          <p:cNvSpPr txBox="1"/>
          <p:nvPr/>
        </p:nvSpPr>
        <p:spPr>
          <a:xfrm>
            <a:off x="2240108" y="5319323"/>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F7</a:t>
            </a:r>
            <a:endParaRPr lang="de-DE" sz="1400" b="1" dirty="0">
              <a:latin typeface="Arial" pitchFamily="34" charset="0"/>
              <a:cs typeface="Arial" pitchFamily="34" charset="0"/>
            </a:endParaRPr>
          </a:p>
        </p:txBody>
      </p:sp>
      <p:cxnSp>
        <p:nvCxnSpPr>
          <p:cNvPr id="47" name="Straight Connector 46"/>
          <p:cNvCxnSpPr/>
          <p:nvPr/>
        </p:nvCxnSpPr>
        <p:spPr>
          <a:xfrm>
            <a:off x="4026931" y="3927082"/>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022478" y="4156209"/>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022478" y="4453951"/>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21367" y="4735707"/>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021367" y="5047908"/>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011350" y="5665963"/>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015801" y="5355936"/>
            <a:ext cx="252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feld 4"/>
          <p:cNvSpPr txBox="1"/>
          <p:nvPr/>
        </p:nvSpPr>
        <p:spPr>
          <a:xfrm>
            <a:off x="3967184" y="3624128"/>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F1</a:t>
            </a:r>
            <a:endParaRPr lang="de-DE" sz="1400" b="1" dirty="0">
              <a:latin typeface="Arial" pitchFamily="34" charset="0"/>
              <a:cs typeface="Arial" pitchFamily="34" charset="0"/>
            </a:endParaRPr>
          </a:p>
        </p:txBody>
      </p:sp>
      <p:sp>
        <p:nvSpPr>
          <p:cNvPr id="55" name="Textfeld 4"/>
          <p:cNvSpPr txBox="1"/>
          <p:nvPr/>
        </p:nvSpPr>
        <p:spPr>
          <a:xfrm>
            <a:off x="3958495" y="3894530"/>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F2</a:t>
            </a:r>
            <a:endParaRPr lang="de-DE" sz="1400" b="1" dirty="0">
              <a:latin typeface="Arial" pitchFamily="34" charset="0"/>
              <a:cs typeface="Arial" pitchFamily="34" charset="0"/>
            </a:endParaRPr>
          </a:p>
        </p:txBody>
      </p:sp>
      <p:sp>
        <p:nvSpPr>
          <p:cNvPr id="56" name="Textfeld 4"/>
          <p:cNvSpPr txBox="1"/>
          <p:nvPr/>
        </p:nvSpPr>
        <p:spPr>
          <a:xfrm>
            <a:off x="3965842" y="4149299"/>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F3</a:t>
            </a:r>
            <a:endParaRPr lang="de-DE" sz="1400" b="1" dirty="0">
              <a:latin typeface="Arial" pitchFamily="34" charset="0"/>
              <a:cs typeface="Arial" pitchFamily="34" charset="0"/>
            </a:endParaRPr>
          </a:p>
        </p:txBody>
      </p:sp>
      <p:sp>
        <p:nvSpPr>
          <p:cNvPr id="57" name="Textfeld 4"/>
          <p:cNvSpPr txBox="1"/>
          <p:nvPr/>
        </p:nvSpPr>
        <p:spPr>
          <a:xfrm>
            <a:off x="3964059" y="4430503"/>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F4</a:t>
            </a:r>
            <a:endParaRPr lang="de-DE" sz="1400" b="1" dirty="0">
              <a:latin typeface="Arial" pitchFamily="34" charset="0"/>
              <a:cs typeface="Arial" pitchFamily="34" charset="0"/>
            </a:endParaRPr>
          </a:p>
        </p:txBody>
      </p:sp>
      <p:sp>
        <p:nvSpPr>
          <p:cNvPr id="58" name="Textfeld 4"/>
          <p:cNvSpPr txBox="1"/>
          <p:nvPr/>
        </p:nvSpPr>
        <p:spPr>
          <a:xfrm>
            <a:off x="3960278" y="4698007"/>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F5</a:t>
            </a:r>
            <a:endParaRPr lang="de-DE" sz="1400" b="1" dirty="0">
              <a:latin typeface="Arial" pitchFamily="34" charset="0"/>
              <a:cs typeface="Arial" pitchFamily="34" charset="0"/>
            </a:endParaRPr>
          </a:p>
        </p:txBody>
      </p:sp>
      <p:sp>
        <p:nvSpPr>
          <p:cNvPr id="59" name="Textfeld 4"/>
          <p:cNvSpPr txBox="1"/>
          <p:nvPr/>
        </p:nvSpPr>
        <p:spPr>
          <a:xfrm>
            <a:off x="3960278" y="5015163"/>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F6</a:t>
            </a:r>
            <a:endParaRPr lang="de-DE" sz="1400" b="1" dirty="0">
              <a:latin typeface="Arial" pitchFamily="34" charset="0"/>
              <a:cs typeface="Arial" pitchFamily="34" charset="0"/>
            </a:endParaRPr>
          </a:p>
        </p:txBody>
      </p:sp>
      <p:sp>
        <p:nvSpPr>
          <p:cNvPr id="60" name="Textfeld 4"/>
          <p:cNvSpPr txBox="1"/>
          <p:nvPr/>
        </p:nvSpPr>
        <p:spPr>
          <a:xfrm>
            <a:off x="3965842" y="5326755"/>
            <a:ext cx="393056" cy="307777"/>
          </a:xfrm>
          <a:prstGeom prst="rect">
            <a:avLst/>
          </a:prstGeom>
          <a:noFill/>
        </p:spPr>
        <p:txBody>
          <a:bodyPr wrap="none" rtlCol="0">
            <a:spAutoFit/>
          </a:bodyPr>
          <a:lstStyle/>
          <a:p>
            <a:pPr algn="ctr"/>
            <a:r>
              <a:rPr lang="de-DE" sz="1400" b="1" dirty="0" smtClean="0">
                <a:latin typeface="Arial" pitchFamily="34" charset="0"/>
                <a:cs typeface="Arial" pitchFamily="34" charset="0"/>
              </a:rPr>
              <a:t>F7</a:t>
            </a:r>
            <a:endParaRPr lang="de-DE" sz="1400" b="1" dirty="0">
              <a:latin typeface="Arial" pitchFamily="34" charset="0"/>
              <a:cs typeface="Arial" pitchFamily="34" charset="0"/>
            </a:endParaRPr>
          </a:p>
        </p:txBody>
      </p:sp>
      <p:sp>
        <p:nvSpPr>
          <p:cNvPr id="61" name="Rechteck 9"/>
          <p:cNvSpPr/>
          <p:nvPr/>
        </p:nvSpPr>
        <p:spPr>
          <a:xfrm>
            <a:off x="740033" y="2261751"/>
            <a:ext cx="8434707" cy="726674"/>
          </a:xfrm>
          <a:prstGeom prst="rect">
            <a:avLst/>
          </a:prstGeom>
        </p:spPr>
        <p:txBody>
          <a:bodyPr wrap="square">
            <a:spAutoFit/>
          </a:bodyPr>
          <a:lstStyle/>
          <a:p>
            <a:pPr>
              <a:lnSpc>
                <a:spcPct val="120000"/>
              </a:lnSpc>
            </a:pPr>
            <a:r>
              <a:rPr lang="de-DE" b="1" dirty="0" smtClean="0">
                <a:latin typeface="+mj-lt"/>
              </a:rPr>
              <a:t>Extinction spectra change as a function of size </a:t>
            </a:r>
          </a:p>
          <a:p>
            <a:pPr>
              <a:lnSpc>
                <a:spcPct val="120000"/>
              </a:lnSpc>
            </a:pPr>
            <a:r>
              <a:rPr lang="de-DE" b="1" dirty="0" smtClean="0">
                <a:latin typeface="+mj-lt"/>
                <a:sym typeface="Wingdings" panose="05000000000000000000" pitchFamily="2" charset="2"/>
              </a:rPr>
              <a:t> can we use this as a metric??</a:t>
            </a:r>
            <a:endParaRPr lang="de-DE" b="1" dirty="0">
              <a:latin typeface="+mj-lt"/>
            </a:endParaRPr>
          </a:p>
        </p:txBody>
      </p:sp>
      <p:sp>
        <p:nvSpPr>
          <p:cNvPr id="62" name="Ellipse 10"/>
          <p:cNvSpPr/>
          <p:nvPr/>
        </p:nvSpPr>
        <p:spPr>
          <a:xfrm>
            <a:off x="538740" y="2405958"/>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aphicFrame>
        <p:nvGraphicFramePr>
          <p:cNvPr id="63" name="Objekt 1"/>
          <p:cNvGraphicFramePr>
            <a:graphicFrameLocks noChangeAspect="1"/>
          </p:cNvGraphicFramePr>
          <p:nvPr>
            <p:extLst/>
          </p:nvPr>
        </p:nvGraphicFramePr>
        <p:xfrm>
          <a:off x="4293272" y="2678072"/>
          <a:ext cx="5131189" cy="4134814"/>
        </p:xfrm>
        <a:graphic>
          <a:graphicData uri="http://schemas.openxmlformats.org/presentationml/2006/ole">
            <p:oleObj spid="_x0000_s87061" name="Graph" r:id="rId6" imgW="3600000" imgH="2899800" progId="">
              <p:embed/>
            </p:oleObj>
          </a:graphicData>
        </a:graphic>
      </p:graphicFrame>
      <p:grpSp>
        <p:nvGrpSpPr>
          <p:cNvPr id="64" name="Gruppieren 6"/>
          <p:cNvGrpSpPr/>
          <p:nvPr/>
        </p:nvGrpSpPr>
        <p:grpSpPr>
          <a:xfrm>
            <a:off x="6567103" y="3650289"/>
            <a:ext cx="452374" cy="2175982"/>
            <a:chOff x="4138742" y="3596610"/>
            <a:chExt cx="452374" cy="2175982"/>
          </a:xfrm>
        </p:grpSpPr>
        <p:sp>
          <p:nvSpPr>
            <p:cNvPr id="65" name="Pfeil nach unten 3"/>
            <p:cNvSpPr/>
            <p:nvPr/>
          </p:nvSpPr>
          <p:spPr>
            <a:xfrm rot="12597208">
              <a:off x="4167783" y="3596610"/>
              <a:ext cx="423333" cy="2175982"/>
            </a:xfrm>
            <a:prstGeom prst="downArrow">
              <a:avLst>
                <a:gd name="adj1" fmla="val 50000"/>
                <a:gd name="adj2" fmla="val 176952"/>
              </a:avLst>
            </a:prstGeom>
            <a:solidFill>
              <a:srgbClr val="333399">
                <a:alpha val="6902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sp>
          <p:nvSpPr>
            <p:cNvPr id="66" name="Textfeld 5"/>
            <p:cNvSpPr txBox="1"/>
            <p:nvPr/>
          </p:nvSpPr>
          <p:spPr>
            <a:xfrm rot="17967539">
              <a:off x="4010501" y="4616227"/>
              <a:ext cx="595035" cy="338554"/>
            </a:xfrm>
            <a:prstGeom prst="rect">
              <a:avLst/>
            </a:prstGeom>
            <a:noFill/>
          </p:spPr>
          <p:txBody>
            <a:bodyPr wrap="none" rtlCol="0">
              <a:spAutoFit/>
            </a:bodyPr>
            <a:lstStyle/>
            <a:p>
              <a:r>
                <a:rPr lang="en-IE" sz="1600" b="1" dirty="0" smtClean="0">
                  <a:solidFill>
                    <a:schemeClr val="accent3"/>
                  </a:solidFill>
                </a:rPr>
                <a:t>Size</a:t>
              </a:r>
              <a:endParaRPr lang="de-DE" sz="1600" b="1" dirty="0">
                <a:solidFill>
                  <a:schemeClr val="accent3"/>
                </a:solidFill>
              </a:endParaRPr>
            </a:p>
          </p:txBody>
        </p:sp>
      </p:grpSp>
      <p:grpSp>
        <p:nvGrpSpPr>
          <p:cNvPr id="3" name="Group 2"/>
          <p:cNvGrpSpPr/>
          <p:nvPr/>
        </p:nvGrpSpPr>
        <p:grpSpPr>
          <a:xfrm>
            <a:off x="6825447" y="3163266"/>
            <a:ext cx="761747" cy="2744606"/>
            <a:chOff x="10976508" y="2059995"/>
            <a:chExt cx="761747" cy="2744606"/>
          </a:xfrm>
        </p:grpSpPr>
        <p:cxnSp>
          <p:nvCxnSpPr>
            <p:cNvPr id="67" name="Straight Connector 66"/>
            <p:cNvCxnSpPr/>
            <p:nvPr/>
          </p:nvCxnSpPr>
          <p:spPr>
            <a:xfrm>
              <a:off x="11273208" y="2495620"/>
              <a:ext cx="16885" cy="2308981"/>
            </a:xfrm>
            <a:prstGeom prst="line">
              <a:avLst/>
            </a:prstGeom>
          </p:spPr>
          <p:style>
            <a:lnRef idx="2">
              <a:schemeClr val="accent2"/>
            </a:lnRef>
            <a:fillRef idx="0">
              <a:schemeClr val="accent2"/>
            </a:fillRef>
            <a:effectRef idx="1">
              <a:schemeClr val="accent2"/>
            </a:effectRef>
            <a:fontRef idx="minor">
              <a:schemeClr val="tx1"/>
            </a:fontRef>
          </p:style>
        </p:cxnSp>
        <p:sp>
          <p:nvSpPr>
            <p:cNvPr id="68" name="Textfeld 5"/>
            <p:cNvSpPr txBox="1"/>
            <p:nvPr/>
          </p:nvSpPr>
          <p:spPr>
            <a:xfrm>
              <a:off x="10976508" y="2059995"/>
              <a:ext cx="761747" cy="394210"/>
            </a:xfrm>
            <a:prstGeom prst="rect">
              <a:avLst/>
            </a:prstGeom>
            <a:noFill/>
          </p:spPr>
          <p:txBody>
            <a:bodyPr wrap="none" rtlCol="0">
              <a:spAutoFit/>
            </a:bodyPr>
            <a:lstStyle/>
            <a:p>
              <a:pPr>
                <a:lnSpc>
                  <a:spcPct val="120000"/>
                </a:lnSpc>
              </a:pPr>
              <a:r>
                <a:rPr lang="de-DE" b="1" dirty="0" smtClean="0">
                  <a:solidFill>
                    <a:schemeClr val="accent2"/>
                  </a:solidFill>
                </a:rPr>
                <a:t>B int.</a:t>
              </a:r>
              <a:endParaRPr lang="de-DE" b="1" dirty="0">
                <a:solidFill>
                  <a:schemeClr val="accent2"/>
                </a:solidFill>
              </a:endParaRPr>
            </a:p>
          </p:txBody>
        </p:sp>
      </p:grpSp>
    </p:spTree>
    <p:extLst>
      <p:ext uri="{BB962C8B-B14F-4D97-AF65-F5344CB8AC3E}">
        <p14:creationId xmlns="" xmlns:p14="http://schemas.microsoft.com/office/powerpoint/2010/main" val="31754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64"/>
                                        </p:tgtEl>
                                      </p:cBhvr>
                                    </p:animEffect>
                                    <p:set>
                                      <p:cBhvr>
                                        <p:cTn id="20" dur="1" fill="hold">
                                          <p:stCondLst>
                                            <p:cond delay="499"/>
                                          </p:stCondLst>
                                        </p:cTn>
                                        <p:tgtEl>
                                          <p:spTgt spid="64"/>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8"/>
          <p:cNvSpPr>
            <a:spLocks noChangeAspect="1" noChangeArrowheads="1"/>
          </p:cNvSpPr>
          <p:nvPr/>
        </p:nvSpPr>
        <p:spPr bwMode="auto">
          <a:xfrm>
            <a:off x="417513" y="532956"/>
            <a:ext cx="6540500" cy="431800"/>
          </a:xfrm>
          <a:prstGeom prst="parallelogram">
            <a:avLst>
              <a:gd name="adj" fmla="val 79592"/>
            </a:avLst>
          </a:prstGeom>
          <a:gradFill rotWithShape="1">
            <a:gsLst>
              <a:gs pos="0">
                <a:srgbClr val="1F1F5F">
                  <a:gamma/>
                  <a:shade val="46275"/>
                  <a:invGamma/>
                </a:srgbClr>
              </a:gs>
              <a:gs pos="50000">
                <a:srgbClr val="1F1F5F"/>
              </a:gs>
              <a:gs pos="100000">
                <a:srgbClr val="1F1F5F">
                  <a:gamma/>
                  <a:shade val="46275"/>
                  <a:invGamma/>
                </a:srgbClr>
              </a:gs>
            </a:gsLst>
            <a:lin ang="5400000" scaled="1"/>
          </a:gradFill>
          <a:ln w="9525">
            <a:solidFill>
              <a:srgbClr val="333333"/>
            </a:solidFill>
            <a:miter lim="800000"/>
            <a:headEnd/>
            <a:tailEnd/>
          </a:ln>
        </p:spPr>
        <p:txBody>
          <a:bodyPr lIns="0" tIns="0" rIns="0" bIns="0" anchor="ctr"/>
          <a:lstStyle/>
          <a:p>
            <a:pPr eaLnBrk="0" hangingPunct="0">
              <a:defRPr/>
            </a:pPr>
            <a:endParaRPr lang="de-DE" sz="1600" b="1">
              <a:latin typeface="+mj-lt"/>
            </a:endParaRPr>
          </a:p>
        </p:txBody>
      </p:sp>
      <p:sp>
        <p:nvSpPr>
          <p:cNvPr id="6" name="Textfeld 5"/>
          <p:cNvSpPr txBox="1"/>
          <p:nvPr/>
        </p:nvSpPr>
        <p:spPr>
          <a:xfrm>
            <a:off x="417513" y="1211796"/>
            <a:ext cx="2492990" cy="394210"/>
          </a:xfrm>
          <a:prstGeom prst="rect">
            <a:avLst/>
          </a:prstGeom>
          <a:noFill/>
        </p:spPr>
        <p:txBody>
          <a:bodyPr wrap="none" rtlCol="0">
            <a:spAutoFit/>
          </a:bodyPr>
          <a:lstStyle/>
          <a:p>
            <a:pPr>
              <a:lnSpc>
                <a:spcPct val="120000"/>
              </a:lnSpc>
            </a:pPr>
            <a:r>
              <a:rPr lang="de-DE" b="1" dirty="0" smtClean="0">
                <a:solidFill>
                  <a:schemeClr val="accent2"/>
                </a:solidFill>
              </a:rPr>
              <a:t>Peak intensity metric</a:t>
            </a:r>
            <a:endParaRPr lang="de-DE" b="1" dirty="0">
              <a:solidFill>
                <a:schemeClr val="accent2"/>
              </a:solidFill>
            </a:endParaRPr>
          </a:p>
        </p:txBody>
      </p:sp>
      <p:sp>
        <p:nvSpPr>
          <p:cNvPr id="10" name="Rechteck 9"/>
          <p:cNvSpPr/>
          <p:nvPr/>
        </p:nvSpPr>
        <p:spPr>
          <a:xfrm>
            <a:off x="740033" y="1723004"/>
            <a:ext cx="8434707" cy="757130"/>
          </a:xfrm>
          <a:prstGeom prst="rect">
            <a:avLst/>
          </a:prstGeom>
        </p:spPr>
        <p:txBody>
          <a:bodyPr wrap="square">
            <a:spAutoFit/>
          </a:bodyPr>
          <a:lstStyle/>
          <a:p>
            <a:pPr>
              <a:lnSpc>
                <a:spcPct val="120000"/>
              </a:lnSpc>
            </a:pPr>
            <a:r>
              <a:rPr lang="de-DE" b="1" dirty="0" smtClean="0">
                <a:latin typeface="+mj-lt"/>
              </a:rPr>
              <a:t>Intensity ratio of B-exciton / 345 nm as a function of length </a:t>
            </a:r>
            <a:r>
              <a:rPr lang="de-DE" b="1" dirty="0" smtClean="0">
                <a:latin typeface="+mj-lt"/>
                <a:sym typeface="Wingdings" panose="05000000000000000000" pitchFamily="2" charset="2"/>
              </a:rPr>
              <a:t> fits model very well</a:t>
            </a:r>
            <a:endParaRPr lang="de-DE" b="1" dirty="0">
              <a:latin typeface="+mj-lt"/>
            </a:endParaRPr>
          </a:p>
        </p:txBody>
      </p:sp>
      <p:sp>
        <p:nvSpPr>
          <p:cNvPr id="11" name="Ellipse 10"/>
          <p:cNvSpPr/>
          <p:nvPr/>
        </p:nvSpPr>
        <p:spPr>
          <a:xfrm>
            <a:off x="538740" y="1867211"/>
            <a:ext cx="141514" cy="141514"/>
          </a:xfrm>
          <a:prstGeom prst="ellipse">
            <a:avLst/>
          </a:prstGeom>
          <a:gradFill flip="none" rotWithShape="1">
            <a:gsLst>
              <a:gs pos="0">
                <a:srgbClr val="6490A8">
                  <a:shade val="30000"/>
                  <a:satMod val="115000"/>
                </a:srgbClr>
              </a:gs>
              <a:gs pos="50000">
                <a:srgbClr val="6490A8">
                  <a:shade val="67500"/>
                  <a:satMod val="115000"/>
                </a:srgbClr>
              </a:gs>
              <a:gs pos="100000">
                <a:srgbClr val="6490A8">
                  <a:shade val="100000"/>
                  <a:satMod val="115000"/>
                </a:srgbClr>
              </a:gs>
            </a:gsLst>
            <a:lin ang="10800000" scaled="1"/>
            <a:tileRect/>
          </a:gradFill>
          <a:ln w="3175"/>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6490A8"/>
              </a:solidFill>
              <a:latin typeface="+mj-lt"/>
            </a:endParaRPr>
          </a:p>
        </p:txBody>
      </p:sp>
      <p:grpSp>
        <p:nvGrpSpPr>
          <p:cNvPr id="7" name="Group 6"/>
          <p:cNvGrpSpPr>
            <a:grpSpLocks noChangeAspect="1"/>
          </p:cNvGrpSpPr>
          <p:nvPr/>
        </p:nvGrpSpPr>
        <p:grpSpPr>
          <a:xfrm>
            <a:off x="317491" y="2632486"/>
            <a:ext cx="2142186" cy="2001850"/>
            <a:chOff x="303706" y="2593327"/>
            <a:chExt cx="994751" cy="929583"/>
          </a:xfrm>
        </p:grpSpPr>
        <p:grpSp>
          <p:nvGrpSpPr>
            <p:cNvPr id="68" name="Group 67"/>
            <p:cNvGrpSpPr/>
            <p:nvPr/>
          </p:nvGrpSpPr>
          <p:grpSpPr>
            <a:xfrm>
              <a:off x="307694" y="2609348"/>
              <a:ext cx="990763" cy="913562"/>
              <a:chOff x="4397220" y="297962"/>
              <a:chExt cx="990763" cy="913562"/>
            </a:xfrm>
          </p:grpSpPr>
          <p:pic>
            <p:nvPicPr>
              <p:cNvPr id="69" name="Picture 5" descr="C:\Users\colemaj\AppData\Local\Microsoft\Windows\Temporary Internet Files\Content.IE5\ZVV28U7A\-0007.tif"/>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rcRect l="856" t="36142" r="48260" b="8673"/>
              <a:stretch/>
            </p:blipFill>
            <p:spPr bwMode="auto">
              <a:xfrm rot="16200000" flipH="1">
                <a:off x="4435821" y="259361"/>
                <a:ext cx="913562" cy="9907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0" name="Straight Connector 69"/>
              <p:cNvCxnSpPr/>
              <p:nvPr/>
            </p:nvCxnSpPr>
            <p:spPr>
              <a:xfrm>
                <a:off x="4469248" y="1144575"/>
                <a:ext cx="2226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feld 14"/>
            <p:cNvSpPr txBox="1"/>
            <p:nvPr/>
          </p:nvSpPr>
          <p:spPr>
            <a:xfrm>
              <a:off x="312926" y="3313041"/>
              <a:ext cx="372336" cy="142920"/>
            </a:xfrm>
            <a:prstGeom prst="rect">
              <a:avLst/>
            </a:prstGeom>
            <a:noFill/>
          </p:spPr>
          <p:txBody>
            <a:bodyPr wrap="none" rtlCol="0">
              <a:spAutoFit/>
            </a:bodyPr>
            <a:lstStyle/>
            <a:p>
              <a:r>
                <a:rPr lang="en-IE" sz="1400" b="1" dirty="0" smtClean="0">
                  <a:latin typeface="Arial" pitchFamily="34" charset="0"/>
                  <a:cs typeface="Arial" pitchFamily="34" charset="0"/>
                </a:rPr>
                <a:t>100 nm</a:t>
              </a:r>
              <a:endParaRPr lang="de-DE" sz="1400" b="1" dirty="0">
                <a:latin typeface="Arial" pitchFamily="34" charset="0"/>
                <a:cs typeface="Arial" pitchFamily="34" charset="0"/>
              </a:endParaRPr>
            </a:p>
          </p:txBody>
        </p:sp>
        <p:sp>
          <p:nvSpPr>
            <p:cNvPr id="72" name="TextBox 71"/>
            <p:cNvSpPr txBox="1"/>
            <p:nvPr/>
          </p:nvSpPr>
          <p:spPr>
            <a:xfrm>
              <a:off x="303706" y="2593327"/>
              <a:ext cx="224950" cy="185796"/>
            </a:xfrm>
            <a:prstGeom prst="rect">
              <a:avLst/>
            </a:prstGeom>
            <a:noFill/>
          </p:spPr>
          <p:txBody>
            <a:bodyPr wrap="none" rtlCol="0">
              <a:spAutoFit/>
            </a:bodyPr>
            <a:lstStyle/>
            <a:p>
              <a:r>
                <a:rPr lang="en-IE" sz="2000" b="1" dirty="0" smtClean="0">
                  <a:latin typeface="Arial" panose="020B0604020202020204" pitchFamily="34" charset="0"/>
                  <a:cs typeface="Arial" panose="020B0604020202020204" pitchFamily="34" charset="0"/>
                </a:rPr>
                <a:t>F1</a:t>
              </a:r>
              <a:endParaRPr lang="en-IE" sz="2000" b="1" dirty="0">
                <a:latin typeface="Arial" panose="020B0604020202020204" pitchFamily="34" charset="0"/>
                <a:cs typeface="Arial" panose="020B0604020202020204" pitchFamily="34" charset="0"/>
              </a:endParaRPr>
            </a:p>
          </p:txBody>
        </p:sp>
      </p:grpSp>
      <p:grpSp>
        <p:nvGrpSpPr>
          <p:cNvPr id="33" name="Group 32"/>
          <p:cNvGrpSpPr>
            <a:grpSpLocks noChangeAspect="1"/>
          </p:cNvGrpSpPr>
          <p:nvPr/>
        </p:nvGrpSpPr>
        <p:grpSpPr>
          <a:xfrm>
            <a:off x="2649435" y="2656737"/>
            <a:ext cx="2169074" cy="1977599"/>
            <a:chOff x="1698857" y="3008599"/>
            <a:chExt cx="989825" cy="902449"/>
          </a:xfrm>
        </p:grpSpPr>
        <p:grpSp>
          <p:nvGrpSpPr>
            <p:cNvPr id="73" name="Group 72"/>
            <p:cNvGrpSpPr/>
            <p:nvPr/>
          </p:nvGrpSpPr>
          <p:grpSpPr>
            <a:xfrm>
              <a:off x="1698857" y="3008599"/>
              <a:ext cx="989825" cy="902449"/>
              <a:chOff x="6750407" y="777637"/>
              <a:chExt cx="989825" cy="902449"/>
            </a:xfrm>
          </p:grpSpPr>
          <p:pic>
            <p:nvPicPr>
              <p:cNvPr id="74" name="Picture 8" descr="C:\Users\colemaj\AppData\Local\Microsoft\Windows\Temporary Internet Files\Content.IE5\XSK1FPLZ\45189.tif"/>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4591" t="3872" r="45019" b="42734"/>
              <a:stretch/>
            </p:blipFill>
            <p:spPr bwMode="auto">
              <a:xfrm flipV="1">
                <a:off x="6750407" y="777637"/>
                <a:ext cx="989825" cy="90244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5" name="Straight Connector 74"/>
              <p:cNvCxnSpPr/>
              <p:nvPr/>
            </p:nvCxnSpPr>
            <p:spPr>
              <a:xfrm>
                <a:off x="6807024" y="1610377"/>
                <a:ext cx="24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1704896" y="3019804"/>
              <a:ext cx="221062" cy="182584"/>
            </a:xfrm>
            <a:prstGeom prst="rect">
              <a:avLst/>
            </a:prstGeom>
            <a:noFill/>
          </p:spPr>
          <p:txBody>
            <a:bodyPr wrap="none" rtlCol="0">
              <a:spAutoFit/>
            </a:bodyPr>
            <a:lstStyle/>
            <a:p>
              <a:r>
                <a:rPr lang="en-IE" sz="2000" b="1" dirty="0" smtClean="0">
                  <a:latin typeface="Arial" panose="020B0604020202020204" pitchFamily="34" charset="0"/>
                  <a:cs typeface="Arial" panose="020B0604020202020204" pitchFamily="34" charset="0"/>
                </a:rPr>
                <a:t>F6</a:t>
              </a:r>
              <a:endParaRPr lang="en-IE" sz="2000" b="1" dirty="0">
                <a:latin typeface="Arial" panose="020B0604020202020204" pitchFamily="34" charset="0"/>
                <a:cs typeface="Arial" panose="020B0604020202020204" pitchFamily="34" charset="0"/>
              </a:endParaRPr>
            </a:p>
          </p:txBody>
        </p:sp>
        <p:sp>
          <p:nvSpPr>
            <p:cNvPr id="77" name="Textfeld 14"/>
            <p:cNvSpPr txBox="1"/>
            <p:nvPr/>
          </p:nvSpPr>
          <p:spPr>
            <a:xfrm>
              <a:off x="1736506" y="3700900"/>
              <a:ext cx="272999" cy="140450"/>
            </a:xfrm>
            <a:prstGeom prst="rect">
              <a:avLst/>
            </a:prstGeom>
            <a:noFill/>
          </p:spPr>
          <p:txBody>
            <a:bodyPr wrap="none" rtlCol="0">
              <a:spAutoFit/>
            </a:bodyPr>
            <a:lstStyle/>
            <a:p>
              <a:r>
                <a:rPr lang="en-IE" sz="1400" b="1" dirty="0" smtClean="0">
                  <a:latin typeface="Arial" pitchFamily="34" charset="0"/>
                  <a:cs typeface="Arial" pitchFamily="34" charset="0"/>
                </a:rPr>
                <a:t>1 µm</a:t>
              </a:r>
              <a:endParaRPr lang="de-DE" sz="1400" b="1" dirty="0">
                <a:latin typeface="Arial" pitchFamily="34" charset="0"/>
                <a:cs typeface="Arial" pitchFamily="34" charset="0"/>
              </a:endParaRPr>
            </a:p>
          </p:txBody>
        </p:sp>
      </p:grpSp>
      <mc:AlternateContent xmlns:mc="http://schemas.openxmlformats.org/markup-compatibility/2006">
        <mc:Choice xmlns="" xmlns:a14="http://schemas.microsoft.com/office/drawing/2010/main" Requires="a14">
          <p:sp>
            <p:nvSpPr>
              <p:cNvPr id="78" name="Textfeld 6"/>
              <p:cNvSpPr txBox="1"/>
              <p:nvPr/>
            </p:nvSpPr>
            <p:spPr>
              <a:xfrm>
                <a:off x="863606" y="5769172"/>
                <a:ext cx="3736664" cy="657231"/>
              </a:xfrm>
              <a:prstGeom prst="rect">
                <a:avLst/>
              </a:prstGeom>
              <a:solidFill>
                <a:schemeClr val="bg1"/>
              </a:solidFill>
            </p:spPr>
            <p:txBody>
              <a:bodyPr wrap="none" rtlCol="0">
                <a:spAutoFit/>
              </a:bodyPr>
              <a:lstStyle/>
              <a:p>
                <a14:m>
                  <m:oMath xmlns:m="http://schemas.openxmlformats.org/officeDocument/2006/math">
                    <m:f>
                      <m:fPr>
                        <m:ctrlPr>
                          <a:rPr lang="de-DE" sz="2200" i="1" smtClean="0">
                            <a:latin typeface="Cambria Math" panose="02040503050406030204" pitchFamily="18" charset="0"/>
                          </a:rPr>
                        </m:ctrlPr>
                      </m:fPr>
                      <m:num>
                        <m:sSub>
                          <m:sSubPr>
                            <m:ctrlPr>
                              <a:rPr lang="de-DE" sz="2200" b="0" i="1" smtClean="0">
                                <a:latin typeface="Cambria Math" panose="02040503050406030204" pitchFamily="18" charset="0"/>
                              </a:rPr>
                            </m:ctrlPr>
                          </m:sSubPr>
                          <m:e>
                            <m:r>
                              <a:rPr lang="de-DE" sz="2200" b="0" i="1" smtClean="0">
                                <a:latin typeface="Cambria Math"/>
                              </a:rPr>
                              <m:t>𝐴</m:t>
                            </m:r>
                          </m:e>
                          <m:sub>
                            <m:r>
                              <a:rPr lang="de-DE" sz="2200" b="0" i="1" smtClean="0">
                                <a:latin typeface="Cambria Math"/>
                              </a:rPr>
                              <m:t>𝐵</m:t>
                            </m:r>
                          </m:sub>
                        </m:sSub>
                      </m:num>
                      <m:den>
                        <m:sSub>
                          <m:sSubPr>
                            <m:ctrlPr>
                              <a:rPr lang="de-DE" sz="2200" i="1">
                                <a:latin typeface="Cambria Math" panose="02040503050406030204" pitchFamily="18" charset="0"/>
                              </a:rPr>
                            </m:ctrlPr>
                          </m:sSubPr>
                          <m:e>
                            <m:r>
                              <a:rPr lang="de-DE" sz="2200" i="1">
                                <a:latin typeface="Cambria Math"/>
                              </a:rPr>
                              <m:t>𝐴</m:t>
                            </m:r>
                          </m:e>
                          <m:sub>
                            <m:r>
                              <a:rPr lang="de-DE" sz="2200" b="0" i="1" smtClean="0">
                                <a:latin typeface="Cambria Math"/>
                              </a:rPr>
                              <m:t>345</m:t>
                            </m:r>
                            <m:r>
                              <a:rPr lang="de-DE" sz="2200" b="0" i="1" smtClean="0">
                                <a:latin typeface="Cambria Math"/>
                              </a:rPr>
                              <m:t>𝑛𝑚</m:t>
                            </m:r>
                          </m:sub>
                        </m:sSub>
                      </m:den>
                    </m:f>
                  </m:oMath>
                </a14:m>
                <a:r>
                  <a:rPr lang="de-DE" sz="2200" dirty="0" smtClean="0">
                    <a:latin typeface="+mn-lt"/>
                  </a:rPr>
                  <a:t> = </a:t>
                </a:r>
                <a14:m>
                  <m:oMath xmlns:m="http://schemas.openxmlformats.org/officeDocument/2006/math">
                    <m:f>
                      <m:fPr>
                        <m:ctrlPr>
                          <a:rPr lang="de-DE" sz="2200" i="1" smtClean="0">
                            <a:latin typeface="Cambria Math" panose="02040503050406030204" pitchFamily="18" charset="0"/>
                          </a:rPr>
                        </m:ctrlPr>
                      </m:fPr>
                      <m:num>
                        <m:sSub>
                          <m:sSubPr>
                            <m:ctrlPr>
                              <a:rPr lang="de-DE" sz="2200" i="1" smtClean="0">
                                <a:latin typeface="Cambria Math" panose="02040503050406030204" pitchFamily="18" charset="0"/>
                              </a:rPr>
                            </m:ctrlPr>
                          </m:sSubPr>
                          <m:e>
                            <m:r>
                              <a:rPr lang="de-DE" sz="2200" i="1" smtClean="0">
                                <a:latin typeface="Cambria Math"/>
                                <a:ea typeface="Cambria Math"/>
                              </a:rPr>
                              <m:t>𝛼</m:t>
                            </m:r>
                          </m:e>
                          <m:sub>
                            <m:r>
                              <a:rPr lang="de-DE" sz="2200" b="0" i="1" smtClean="0">
                                <a:latin typeface="Cambria Math"/>
                              </a:rPr>
                              <m:t>𝐵</m:t>
                            </m:r>
                            <m:r>
                              <a:rPr lang="de-DE" sz="2200" b="0" i="1" smtClean="0">
                                <a:latin typeface="Cambria Math"/>
                              </a:rPr>
                              <m:t>,</m:t>
                            </m:r>
                            <m:r>
                              <a:rPr lang="de-DE" sz="2200" b="0" i="1" smtClean="0">
                                <a:latin typeface="Cambria Math"/>
                              </a:rPr>
                              <m:t>𝐵</m:t>
                            </m:r>
                          </m:sub>
                        </m:sSub>
                        <m:r>
                          <a:rPr lang="de-DE" sz="2200" b="0" i="1" smtClean="0">
                            <a:latin typeface="Cambria Math"/>
                          </a:rPr>
                          <m:t> +4</m:t>
                        </m:r>
                        <m:r>
                          <a:rPr lang="de-DE" sz="2200" b="0" i="1" smtClean="0">
                            <a:latin typeface="Cambria Math"/>
                          </a:rPr>
                          <m:t>𝑥</m:t>
                        </m:r>
                        <m:sSub>
                          <m:sSubPr>
                            <m:ctrlPr>
                              <a:rPr lang="de-DE" sz="2200" i="1">
                                <a:latin typeface="Cambria Math" panose="02040503050406030204" pitchFamily="18" charset="0"/>
                              </a:rPr>
                            </m:ctrlPr>
                          </m:sSubPr>
                          <m:e>
                            <m:r>
                              <a:rPr lang="de-DE" sz="2200" i="1">
                                <a:latin typeface="Cambria Math"/>
                                <a:ea typeface="Cambria Math"/>
                              </a:rPr>
                              <m:t>𝛼</m:t>
                            </m:r>
                          </m:e>
                          <m:sub>
                            <m:r>
                              <a:rPr lang="de-DE" sz="2200" b="0" i="1" smtClean="0">
                                <a:latin typeface="Cambria Math"/>
                              </a:rPr>
                              <m:t>𝐸</m:t>
                            </m:r>
                            <m:r>
                              <a:rPr lang="de-DE" sz="2200" i="1">
                                <a:latin typeface="Cambria Math"/>
                              </a:rPr>
                              <m:t>,</m:t>
                            </m:r>
                            <m:r>
                              <a:rPr lang="de-DE" sz="2200" i="1">
                                <a:latin typeface="Cambria Math"/>
                              </a:rPr>
                              <m:t>𝐵</m:t>
                            </m:r>
                            <m:r>
                              <a:rPr lang="de-DE" sz="2200" b="0" i="1" smtClean="0">
                                <a:latin typeface="Cambria Math"/>
                              </a:rPr>
                              <m:t> </m:t>
                            </m:r>
                          </m:sub>
                        </m:sSub>
                        <m:r>
                          <a:rPr lang="de-DE" sz="2200" b="0" i="1" smtClean="0">
                            <a:latin typeface="Cambria Math"/>
                          </a:rPr>
                          <m:t>/</m:t>
                        </m:r>
                        <m:r>
                          <a:rPr lang="de-DE" sz="2200" b="0" i="1" smtClean="0">
                            <a:latin typeface="Cambria Math"/>
                          </a:rPr>
                          <m:t>𝐿</m:t>
                        </m:r>
                      </m:num>
                      <m:den>
                        <m:sSub>
                          <m:sSubPr>
                            <m:ctrlPr>
                              <a:rPr lang="de-DE" sz="2200" i="1">
                                <a:latin typeface="Cambria Math" panose="02040503050406030204" pitchFamily="18" charset="0"/>
                              </a:rPr>
                            </m:ctrlPr>
                          </m:sSubPr>
                          <m:e>
                            <m:r>
                              <a:rPr lang="de-DE" sz="2200" i="1">
                                <a:latin typeface="Cambria Math"/>
                                <a:ea typeface="Cambria Math"/>
                              </a:rPr>
                              <m:t>𝛼</m:t>
                            </m:r>
                          </m:e>
                          <m:sub>
                            <m:r>
                              <a:rPr lang="de-DE" sz="2200" i="1">
                                <a:latin typeface="Cambria Math"/>
                              </a:rPr>
                              <m:t>𝐵</m:t>
                            </m:r>
                            <m:r>
                              <a:rPr lang="de-DE" sz="2200" i="1">
                                <a:latin typeface="Cambria Math"/>
                              </a:rPr>
                              <m:t>,345</m:t>
                            </m:r>
                            <m:r>
                              <a:rPr lang="de-DE" sz="2200" b="0" i="1" smtClean="0">
                                <a:latin typeface="Cambria Math"/>
                              </a:rPr>
                              <m:t>𝑛𝑚</m:t>
                            </m:r>
                          </m:sub>
                        </m:sSub>
                        <m:r>
                          <a:rPr lang="de-DE" sz="2200" i="1">
                            <a:latin typeface="Cambria Math"/>
                          </a:rPr>
                          <m:t> +4</m:t>
                        </m:r>
                        <m:r>
                          <a:rPr lang="de-DE" sz="2200" i="1">
                            <a:latin typeface="Cambria Math"/>
                          </a:rPr>
                          <m:t>𝑥</m:t>
                        </m:r>
                        <m:sSub>
                          <m:sSubPr>
                            <m:ctrlPr>
                              <a:rPr lang="de-DE" sz="2200" i="1">
                                <a:latin typeface="Cambria Math" panose="02040503050406030204" pitchFamily="18" charset="0"/>
                              </a:rPr>
                            </m:ctrlPr>
                          </m:sSubPr>
                          <m:e>
                            <m:r>
                              <a:rPr lang="de-DE" sz="2200" i="1">
                                <a:latin typeface="Cambria Math"/>
                                <a:ea typeface="Cambria Math"/>
                              </a:rPr>
                              <m:t>𝛼</m:t>
                            </m:r>
                          </m:e>
                          <m:sub>
                            <m:r>
                              <a:rPr lang="de-DE" sz="2200" i="1">
                                <a:latin typeface="Cambria Math"/>
                              </a:rPr>
                              <m:t>𝐸</m:t>
                            </m:r>
                            <m:r>
                              <a:rPr lang="de-DE" sz="2200" i="1">
                                <a:latin typeface="Cambria Math"/>
                              </a:rPr>
                              <m:t>,345</m:t>
                            </m:r>
                            <m:r>
                              <a:rPr lang="de-DE" sz="2200" b="0" i="1" smtClean="0">
                                <a:latin typeface="Cambria Math"/>
                              </a:rPr>
                              <m:t>𝑛𝑚</m:t>
                            </m:r>
                            <m:r>
                              <a:rPr lang="de-DE" sz="2200" i="1">
                                <a:latin typeface="Cambria Math"/>
                              </a:rPr>
                              <m:t> </m:t>
                            </m:r>
                          </m:sub>
                        </m:sSub>
                        <m:r>
                          <a:rPr lang="de-DE" sz="2200" i="1">
                            <a:latin typeface="Cambria Math"/>
                          </a:rPr>
                          <m:t>/</m:t>
                        </m:r>
                        <m:r>
                          <a:rPr lang="de-DE" sz="2200" i="1">
                            <a:latin typeface="Cambria Math"/>
                          </a:rPr>
                          <m:t>𝐿</m:t>
                        </m:r>
                      </m:den>
                    </m:f>
                  </m:oMath>
                </a14:m>
                <a:endParaRPr lang="de-DE" sz="2200" dirty="0">
                  <a:latin typeface="+mn-lt"/>
                </a:endParaRPr>
              </a:p>
            </p:txBody>
          </p:sp>
        </mc:Choice>
        <mc:Fallback>
          <p:sp>
            <p:nvSpPr>
              <p:cNvPr id="78" name="Textfeld 6"/>
              <p:cNvSpPr txBox="1">
                <a:spLocks noRot="1" noChangeAspect="1" noMove="1" noResize="1" noEditPoints="1" noAdjustHandles="1" noChangeArrowheads="1" noChangeShapeType="1" noTextEdit="1"/>
              </p:cNvSpPr>
              <p:nvPr/>
            </p:nvSpPr>
            <p:spPr>
              <a:xfrm>
                <a:off x="863606" y="5769172"/>
                <a:ext cx="3736664" cy="657231"/>
              </a:xfrm>
              <a:prstGeom prst="rect">
                <a:avLst/>
              </a:prstGeom>
              <a:blipFill rotWithShape="0">
                <a:blip r:embed="rId6"/>
                <a:stretch>
                  <a:fillRect/>
                </a:stretch>
              </a:blipFill>
            </p:spPr>
            <p:txBody>
              <a:bodyPr/>
              <a:lstStyle/>
              <a:p>
                <a:r>
                  <a:rPr lang="en-IE">
                    <a:noFill/>
                  </a:rPr>
                  <a:t> </a:t>
                </a:r>
              </a:p>
            </p:txBody>
          </p:sp>
        </mc:Fallback>
      </mc:AlternateContent>
      <p:pic>
        <p:nvPicPr>
          <p:cNvPr id="79" name="Picture 7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80773" y="4746275"/>
            <a:ext cx="2763791" cy="10228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Rectangle 124"/>
          <p:cNvSpPr>
            <a:spLocks noChangeArrowheads="1"/>
          </p:cNvSpPr>
          <p:nvPr/>
        </p:nvSpPr>
        <p:spPr bwMode="auto">
          <a:xfrm>
            <a:off x="806450" y="545656"/>
            <a:ext cx="5622925" cy="466725"/>
          </a:xfrm>
          <a:prstGeom prst="rect">
            <a:avLst/>
          </a:prstGeom>
          <a:noFill/>
          <a:ln w="9525">
            <a:noFill/>
            <a:miter lim="800000"/>
            <a:headEnd/>
            <a:tailEnd/>
          </a:ln>
        </p:spPr>
        <p:txBody>
          <a:bodyPr/>
          <a:lstStyle/>
          <a:p>
            <a:pPr eaLnBrk="0" hangingPunct="0"/>
            <a:r>
              <a:rPr lang="en-US" sz="2000" b="1" dirty="0" smtClean="0">
                <a:solidFill>
                  <a:schemeClr val="bg1"/>
                </a:solidFill>
                <a:latin typeface="+mj-lt"/>
              </a:rPr>
              <a:t>MoS</a:t>
            </a:r>
            <a:r>
              <a:rPr lang="en-US" sz="2000" b="1" baseline="-25000" dirty="0" smtClean="0">
                <a:solidFill>
                  <a:schemeClr val="bg1"/>
                </a:solidFill>
                <a:latin typeface="+mj-lt"/>
              </a:rPr>
              <a:t>2</a:t>
            </a:r>
            <a:r>
              <a:rPr lang="en-US" sz="2000" b="1" dirty="0" smtClean="0">
                <a:solidFill>
                  <a:schemeClr val="bg1"/>
                </a:solidFill>
                <a:latin typeface="+mj-lt"/>
              </a:rPr>
              <a:t> metric</a:t>
            </a:r>
            <a:endParaRPr lang="de-DE" sz="2000" b="1" dirty="0">
              <a:solidFill>
                <a:schemeClr val="bg1"/>
              </a:solidFill>
              <a:latin typeface="+mj-lt"/>
            </a:endParaRPr>
          </a:p>
        </p:txBody>
      </p:sp>
      <p:graphicFrame>
        <p:nvGraphicFramePr>
          <p:cNvPr id="4" name="Object 3"/>
          <p:cNvGraphicFramePr>
            <a:graphicFrameLocks noChangeAspect="1"/>
          </p:cNvGraphicFramePr>
          <p:nvPr>
            <p:extLst/>
          </p:nvPr>
        </p:nvGraphicFramePr>
        <p:xfrm>
          <a:off x="4894354" y="2118192"/>
          <a:ext cx="4321952" cy="4352926"/>
        </p:xfrm>
        <a:graphic>
          <a:graphicData uri="http://schemas.openxmlformats.org/presentationml/2006/ole">
            <p:oleObj spid="_x0000_s88085" name="Graph" r:id="rId8" imgW="2879640" imgH="2899800" progId="">
              <p:embed/>
            </p:oleObj>
          </a:graphicData>
        </a:graphic>
      </p:graphicFrame>
      <p:sp>
        <p:nvSpPr>
          <p:cNvPr id="23" name="Rechteck 11"/>
          <p:cNvSpPr/>
          <p:nvPr/>
        </p:nvSpPr>
        <p:spPr>
          <a:xfrm>
            <a:off x="69281" y="6585742"/>
            <a:ext cx="8071349" cy="261610"/>
          </a:xfrm>
          <a:prstGeom prst="rect">
            <a:avLst/>
          </a:prstGeom>
          <a:solidFill>
            <a:schemeClr val="bg1"/>
          </a:solidFill>
        </p:spPr>
        <p:txBody>
          <a:bodyPr wrap="square">
            <a:spAutoFit/>
          </a:bodyPr>
          <a:lstStyle/>
          <a:p>
            <a:r>
              <a:rPr lang="de-DE" sz="1100" b="1" dirty="0" smtClean="0"/>
              <a:t>C. Backes... J.N. Coleman, </a:t>
            </a:r>
            <a:r>
              <a:rPr lang="de-DE" sz="1100" b="1" i="1" dirty="0" smtClean="0"/>
              <a:t>Nat. Comm. </a:t>
            </a:r>
            <a:r>
              <a:rPr lang="de-DE" sz="1100" dirty="0" smtClean="0">
                <a:latin typeface="Arial Black" pitchFamily="34" charset="0"/>
              </a:rPr>
              <a:t>2014, </a:t>
            </a:r>
            <a:r>
              <a:rPr lang="de-DE" sz="1100" dirty="0" smtClean="0"/>
              <a:t>5</a:t>
            </a:r>
            <a:r>
              <a:rPr lang="de-DE" sz="1100" b="1" dirty="0"/>
              <a:t>, 4576.</a:t>
            </a:r>
          </a:p>
        </p:txBody>
      </p:sp>
    </p:spTree>
    <p:extLst>
      <p:ext uri="{BB962C8B-B14F-4D97-AF65-F5344CB8AC3E}">
        <p14:creationId xmlns="" xmlns:p14="http://schemas.microsoft.com/office/powerpoint/2010/main" val="21538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1213</Words>
  <Application>Microsoft Office PowerPoint</Application>
  <PresentationFormat>On-screen Show (4:3)</PresentationFormat>
  <Paragraphs>239</Paragraphs>
  <Slides>40</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Standarddesign</vt:lpstr>
      <vt:lpstr>CS ChemDraw Drawing</vt:lpstr>
      <vt:lpstr>Graph</vt:lpstr>
      <vt:lpstr>About OMICS Group</vt:lpstr>
      <vt:lpstr>About OMICS Group Conferences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Let Us Meet Again</vt:lpstr>
    </vt:vector>
  </TitlesOfParts>
  <Company>ZMP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Dr. Frank Hauke</dc:creator>
  <cp:lastModifiedBy>swetha-g</cp:lastModifiedBy>
  <cp:revision>750</cp:revision>
  <dcterms:created xsi:type="dcterms:W3CDTF">2007-03-09T09:53:26Z</dcterms:created>
  <dcterms:modified xsi:type="dcterms:W3CDTF">2014-11-21T08:30:35Z</dcterms:modified>
</cp:coreProperties>
</file>