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708" r:id="rId2"/>
  </p:sldMasterIdLst>
  <p:notesMasterIdLst>
    <p:notesMasterId r:id="rId31"/>
  </p:notesMasterIdLst>
  <p:sldIdLst>
    <p:sldId id="256" r:id="rId3"/>
    <p:sldId id="300" r:id="rId4"/>
    <p:sldId id="259" r:id="rId5"/>
    <p:sldId id="261" r:id="rId6"/>
    <p:sldId id="262" r:id="rId7"/>
    <p:sldId id="264" r:id="rId8"/>
    <p:sldId id="283" r:id="rId9"/>
    <p:sldId id="265" r:id="rId10"/>
    <p:sldId id="295" r:id="rId11"/>
    <p:sldId id="29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80" r:id="rId21"/>
    <p:sldId id="297" r:id="rId22"/>
    <p:sldId id="286" r:id="rId23"/>
    <p:sldId id="287" r:id="rId24"/>
    <p:sldId id="289" r:id="rId25"/>
    <p:sldId id="302" r:id="rId26"/>
    <p:sldId id="290" r:id="rId27"/>
    <p:sldId id="292" r:id="rId28"/>
    <p:sldId id="298" r:id="rId29"/>
    <p:sldId id="299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8C"/>
    <a:srgbClr val="FFDB69"/>
    <a:srgbClr val="FF0000"/>
    <a:srgbClr val="EC1606"/>
    <a:srgbClr val="FF9C85"/>
    <a:srgbClr val="FF826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al__ma_Sayfas_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_al__ma_Sayfas_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al__ma_Sayfas_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al__ma_Sayfas_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al__ma_Sayfas_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al__ma_Sayfas_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al__ma_Sayfas_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Office_Excel__al__ma_Sayfas_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USER\Desktop\yulaf%20bozas&#30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086351706036742"/>
          <c:y val="4.2141294838145604E-2"/>
          <c:w val="0.56855335356615055"/>
          <c:h val="0.79822506561679785"/>
        </c:manualLayout>
      </c:layout>
      <c:bar3DChart>
        <c:barDir val="col"/>
        <c:grouping val="clustered"/>
        <c:ser>
          <c:idx val="0"/>
          <c:order val="0"/>
          <c:tx>
            <c:strRef>
              <c:f>Sayfa6!$B$3</c:f>
              <c:strCache>
                <c:ptCount val="1"/>
                <c:pt idx="0">
                  <c:v>Total titratable acidity after fermentation</c:v>
                </c:pt>
              </c:strCache>
            </c:strRef>
          </c:tx>
          <c:spPr>
            <a:solidFill>
              <a:srgbClr val="1F497D"/>
            </a:solidFill>
            <a:ln>
              <a:solidFill>
                <a:srgbClr val="4BACC6"/>
              </a:solidFill>
            </a:ln>
          </c:spPr>
          <c:dLbls>
            <c:txPr>
              <a:bodyPr/>
              <a:lstStyle/>
              <a:p>
                <a:pPr>
                  <a:defRPr sz="1400" b="1"/>
                </a:pPr>
                <a:endParaRPr lang="tr-TR"/>
              </a:p>
            </c:txPr>
            <c:showVal val="1"/>
          </c:dLbls>
          <c:cat>
            <c:strRef>
              <c:f>Sayfa6!$A$4:$A$7</c:f>
              <c:strCache>
                <c:ptCount val="4"/>
                <c:pt idx="0">
                  <c:v>0 % WP </c:v>
                </c:pt>
                <c:pt idx="1">
                  <c:v>2,5 % WP </c:v>
                </c:pt>
                <c:pt idx="2">
                  <c:v>5,0 % WP </c:v>
                </c:pt>
                <c:pt idx="3">
                  <c:v>7, 5% WP </c:v>
                </c:pt>
              </c:strCache>
            </c:strRef>
          </c:cat>
          <c:val>
            <c:numRef>
              <c:f>Sayfa6!$B$4:$B$7</c:f>
              <c:numCache>
                <c:formatCode>General</c:formatCode>
                <c:ptCount val="4"/>
                <c:pt idx="0">
                  <c:v>0.66000000000000214</c:v>
                </c:pt>
                <c:pt idx="1">
                  <c:v>0.68</c:v>
                </c:pt>
                <c:pt idx="2">
                  <c:v>0.72000000000000064</c:v>
                </c:pt>
                <c:pt idx="3">
                  <c:v>0.73000000000000065</c:v>
                </c:pt>
              </c:numCache>
            </c:numRef>
          </c:val>
        </c:ser>
        <c:ser>
          <c:idx val="1"/>
          <c:order val="1"/>
          <c:tx>
            <c:strRef>
              <c:f>Sayfa6!$C$3</c:f>
              <c:strCache>
                <c:ptCount val="1"/>
                <c:pt idx="0">
                  <c:v>Total titratable acidity of reconstitued boza samples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9949502466182991E-2"/>
                  <c:y val="-1.2366403888698477E-2"/>
                </c:manualLayout>
              </c:layout>
              <c:showVal val="1"/>
            </c:dLbl>
            <c:dLbl>
              <c:idx val="1"/>
              <c:layout>
                <c:manualLayout>
                  <c:x val="2.9949502466183116E-2"/>
                  <c:y val="-3.0916009721746202E-3"/>
                </c:manualLayout>
              </c:layout>
              <c:showVal val="1"/>
            </c:dLbl>
            <c:dLbl>
              <c:idx val="2"/>
              <c:layout>
                <c:manualLayout>
                  <c:x val="2.9949502466183116E-2"/>
                  <c:y val="3.0916009721746202E-3"/>
                </c:manualLayout>
              </c:layout>
              <c:showVal val="1"/>
            </c:dLbl>
            <c:dLbl>
              <c:idx val="3"/>
              <c:layout>
                <c:manualLayout>
                  <c:x val="3.1613363714304489E-2"/>
                  <c:y val="-3.0916009721746202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tr-TR"/>
              </a:p>
            </c:txPr>
            <c:showVal val="1"/>
          </c:dLbls>
          <c:cat>
            <c:strRef>
              <c:f>Sayfa6!$A$4:$A$7</c:f>
              <c:strCache>
                <c:ptCount val="4"/>
                <c:pt idx="0">
                  <c:v>0 % WP </c:v>
                </c:pt>
                <c:pt idx="1">
                  <c:v>2,5 % WP </c:v>
                </c:pt>
                <c:pt idx="2">
                  <c:v>5,0 % WP </c:v>
                </c:pt>
                <c:pt idx="3">
                  <c:v>7, 5% WP </c:v>
                </c:pt>
              </c:strCache>
            </c:strRef>
          </c:cat>
          <c:val>
            <c:numRef>
              <c:f>Sayfa6!$C$4:$C$7</c:f>
              <c:numCache>
                <c:formatCode>General</c:formatCode>
                <c:ptCount val="4"/>
                <c:pt idx="0">
                  <c:v>0.36000000000000032</c:v>
                </c:pt>
                <c:pt idx="1">
                  <c:v>0.37000000000000038</c:v>
                </c:pt>
                <c:pt idx="2">
                  <c:v>0.42000000000000032</c:v>
                </c:pt>
                <c:pt idx="3">
                  <c:v>0.54</c:v>
                </c:pt>
              </c:numCache>
            </c:numRef>
          </c:val>
        </c:ser>
        <c:shape val="box"/>
        <c:axId val="93674880"/>
        <c:axId val="93681152"/>
        <c:axId val="0"/>
      </c:bar3DChart>
      <c:catAx>
        <c:axId val="936748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tr-TR" sz="1600" dirty="0" smtClean="0"/>
                  <a:t>Samples</a:t>
                </a:r>
                <a:endParaRPr lang="tr-TR" sz="16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93681152"/>
        <c:crosses val="autoZero"/>
        <c:auto val="1"/>
        <c:lblAlgn val="ctr"/>
        <c:lblOffset val="100"/>
      </c:catAx>
      <c:valAx>
        <c:axId val="93681152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sz="1600" b="1" dirty="0" smtClean="0">
                    <a:effectLst/>
                  </a:rPr>
                  <a:t>Total </a:t>
                </a:r>
                <a:r>
                  <a:rPr lang="tr-TR" sz="1600" b="1" kern="1200" dirty="0" err="1" smtClean="0">
                    <a:solidFill>
                      <a:schemeClr val="tx1"/>
                    </a:solidFill>
                    <a:effectLst/>
                    <a:latin typeface="Calibri"/>
                    <a:ea typeface="+mn-ea"/>
                    <a:cs typeface="+mn-cs"/>
                  </a:rPr>
                  <a:t>titratable</a:t>
                </a:r>
                <a:r>
                  <a:rPr lang="tr-TR" sz="1600" b="1" dirty="0" smtClean="0">
                    <a:effectLst/>
                  </a:rPr>
                  <a:t> </a:t>
                </a:r>
                <a:r>
                  <a:rPr lang="tr-TR" sz="1600" b="1" dirty="0" err="1" smtClean="0">
                    <a:effectLst/>
                  </a:rPr>
                  <a:t>acidity</a:t>
                </a:r>
                <a:r>
                  <a:rPr lang="tr-TR" sz="1600" b="1" dirty="0" smtClean="0">
                    <a:effectLst/>
                  </a:rPr>
                  <a:t> (</a:t>
                </a:r>
                <a:r>
                  <a:rPr lang="tr-TR" sz="1600" b="1" dirty="0" err="1" smtClean="0">
                    <a:effectLst/>
                  </a:rPr>
                  <a:t>lactic</a:t>
                </a:r>
                <a:r>
                  <a:rPr lang="tr-TR" sz="1600" b="1" dirty="0" smtClean="0">
                    <a:effectLst/>
                  </a:rPr>
                  <a:t> </a:t>
                </a:r>
                <a:r>
                  <a:rPr lang="tr-TR" sz="1600" b="1" dirty="0" err="1" smtClean="0">
                    <a:effectLst/>
                  </a:rPr>
                  <a:t>acid</a:t>
                </a:r>
                <a:r>
                  <a:rPr lang="tr-TR" sz="1600" b="1" dirty="0" smtClean="0">
                    <a:effectLst/>
                  </a:rPr>
                  <a:t> %)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tr-TR" sz="14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936748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tr-TR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tr-TR"/>
          </a:p>
        </c:txPr>
      </c:legendEntry>
      <c:layout>
        <c:manualLayout>
          <c:xMode val="edge"/>
          <c:yMode val="edge"/>
          <c:x val="0.72778601119791719"/>
          <c:y val="0.33346641012058886"/>
          <c:w val="0.25723929269054513"/>
          <c:h val="0.27931321084864547"/>
        </c:manualLayout>
      </c:layout>
    </c:legend>
    <c:plotVisOnly val="1"/>
    <c:dispBlanksAs val="gap"/>
  </c:chart>
  <c:spPr>
    <a:ln w="12700" cmpd="sng"/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3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7165672435572987"/>
          <c:y val="7.4402241011353287E-2"/>
          <c:w val="0.66054395120476395"/>
          <c:h val="0.68638286343239352"/>
        </c:manualLayout>
      </c:layout>
      <c:bar3DChart>
        <c:barDir val="col"/>
        <c:grouping val="clustered"/>
        <c:ser>
          <c:idx val="0"/>
          <c:order val="0"/>
          <c:tx>
            <c:strRef>
              <c:f>protein!$B$3</c:f>
              <c:strCache>
                <c:ptCount val="1"/>
                <c:pt idx="0">
                  <c:v>Protein (g/100g)</c:v>
                </c:pt>
              </c:strCache>
            </c:strRef>
          </c:tx>
          <c:dLbls>
            <c:dLbl>
              <c:idx val="0"/>
              <c:layout>
                <c:manualLayout>
                  <c:x val="1.3064392022285588E-2"/>
                  <c:y val="-5.1935270387149499E-2"/>
                </c:manualLayout>
              </c:layout>
              <c:showVal val="1"/>
            </c:dLbl>
            <c:dLbl>
              <c:idx val="1"/>
              <c:layout>
                <c:manualLayout>
                  <c:x val="4.8991470083570984E-3"/>
                  <c:y val="-2.1639695994645592E-2"/>
                </c:manualLayout>
              </c:layout>
              <c:showVal val="1"/>
            </c:dLbl>
            <c:dLbl>
              <c:idx val="2"/>
              <c:layout>
                <c:manualLayout>
                  <c:x val="1.6330490027856401E-3"/>
                  <c:y val="-1.2983817596787439E-2"/>
                </c:manualLayout>
              </c:layout>
              <c:showVal val="1"/>
            </c:dLbl>
            <c:dLbl>
              <c:idx val="3"/>
              <c:layout>
                <c:manualLayout>
                  <c:x val="-4.8991470083570984E-3"/>
                  <c:y val="-1.298381759678741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tr-TR"/>
              </a:p>
            </c:txPr>
            <c:showVal val="1"/>
          </c:dLbls>
          <c:cat>
            <c:strRef>
              <c:f>protein!$A$4:$A$7</c:f>
              <c:strCache>
                <c:ptCount val="4"/>
                <c:pt idx="0">
                  <c:v>0 % WP </c:v>
                </c:pt>
                <c:pt idx="1">
                  <c:v>2,5 % WP </c:v>
                </c:pt>
                <c:pt idx="2">
                  <c:v>5,0 % WP </c:v>
                </c:pt>
                <c:pt idx="3">
                  <c:v>7, 5% WP </c:v>
                </c:pt>
              </c:strCache>
            </c:strRef>
          </c:cat>
          <c:val>
            <c:numRef>
              <c:f>protein!$B$4:$B$7</c:f>
              <c:numCache>
                <c:formatCode>General</c:formatCode>
                <c:ptCount val="4"/>
                <c:pt idx="0">
                  <c:v>6.1599999999999975</c:v>
                </c:pt>
                <c:pt idx="1">
                  <c:v>9.74</c:v>
                </c:pt>
                <c:pt idx="2">
                  <c:v>11.76</c:v>
                </c:pt>
                <c:pt idx="3">
                  <c:v>15.96</c:v>
                </c:pt>
              </c:numCache>
            </c:numRef>
          </c:val>
        </c:ser>
        <c:shape val="box"/>
        <c:axId val="94100480"/>
        <c:axId val="94323456"/>
        <c:axId val="0"/>
      </c:bar3DChart>
      <c:catAx>
        <c:axId val="941004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94323456"/>
        <c:crosses val="autoZero"/>
        <c:auto val="1"/>
        <c:lblAlgn val="ctr"/>
        <c:lblOffset val="100"/>
      </c:catAx>
      <c:valAx>
        <c:axId val="9432345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94100480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Sayfa1!$B$3</c:f>
              <c:strCache>
                <c:ptCount val="1"/>
                <c:pt idx="0">
                  <c:v>Crude Ash (g/100g)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"/>
                  <c:y val="-1.7996866561311782E-2"/>
                </c:manualLayout>
              </c:layout>
              <c:showVal val="1"/>
            </c:dLbl>
            <c:dLbl>
              <c:idx val="1"/>
              <c:layout>
                <c:manualLayout>
                  <c:x val="-3.3277224962425652E-3"/>
                  <c:y val="-1.4397493249049426E-2"/>
                </c:manualLayout>
              </c:layout>
              <c:showVal val="1"/>
            </c:dLbl>
            <c:dLbl>
              <c:idx val="2"/>
              <c:layout>
                <c:manualLayout>
                  <c:x val="-1.6638612481212781E-3"/>
                  <c:y val="-1.4397493249049426E-2"/>
                </c:manualLayout>
              </c:layout>
              <c:showVal val="1"/>
            </c:dLbl>
            <c:dLbl>
              <c:idx val="3"/>
              <c:layout>
                <c:manualLayout>
                  <c:x val="1.9966334977455341E-2"/>
                  <c:y val="-1.439749324904942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tr-TR"/>
              </a:p>
            </c:txPr>
            <c:showVal val="1"/>
          </c:dLbls>
          <c:cat>
            <c:strRef>
              <c:f>Sayfa1!$A$4:$A$7</c:f>
              <c:strCache>
                <c:ptCount val="4"/>
                <c:pt idx="0">
                  <c:v>0 % WP </c:v>
                </c:pt>
                <c:pt idx="1">
                  <c:v>2,5 % WP</c:v>
                </c:pt>
                <c:pt idx="2">
                  <c:v>5,0 % WP</c:v>
                </c:pt>
                <c:pt idx="3">
                  <c:v>7,5 % WP</c:v>
                </c:pt>
              </c:strCache>
            </c:strRef>
          </c:cat>
          <c:val>
            <c:numRef>
              <c:f>Sayfa1!$B$4:$B$7</c:f>
              <c:numCache>
                <c:formatCode>General</c:formatCode>
                <c:ptCount val="4"/>
                <c:pt idx="0">
                  <c:v>1.0036999999999934</c:v>
                </c:pt>
                <c:pt idx="1">
                  <c:v>1.4773999999999934</c:v>
                </c:pt>
                <c:pt idx="2">
                  <c:v>1.8055999999999945</c:v>
                </c:pt>
                <c:pt idx="3">
                  <c:v>2.0200999999999998</c:v>
                </c:pt>
              </c:numCache>
            </c:numRef>
          </c:val>
        </c:ser>
        <c:shape val="box"/>
        <c:axId val="94277632"/>
        <c:axId val="94279552"/>
        <c:axId val="0"/>
      </c:bar3DChart>
      <c:catAx>
        <c:axId val="94277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Samples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600" b="1"/>
            </a:pPr>
            <a:endParaRPr lang="tr-TR"/>
          </a:p>
        </c:txPr>
        <c:crossAx val="94279552"/>
        <c:crosses val="autoZero"/>
        <c:auto val="1"/>
        <c:lblAlgn val="ctr"/>
        <c:lblOffset val="100"/>
      </c:catAx>
      <c:valAx>
        <c:axId val="94279552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Crude ash (g/100g)</a:t>
                </a:r>
              </a:p>
            </c:rich>
          </c:tx>
          <c:layout>
            <c:manualLayout>
              <c:xMode val="edge"/>
              <c:yMode val="edge"/>
              <c:x val="0.11015508234934045"/>
              <c:y val="0.1669372337314007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tr-TR"/>
          </a:p>
        </c:txPr>
        <c:crossAx val="94277632"/>
        <c:crosses val="autoZero"/>
        <c:crossBetween val="between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Color </a:t>
            </a:r>
            <a:r>
              <a:rPr lang="en-US" dirty="0"/>
              <a:t>values</a:t>
            </a:r>
          </a:p>
        </c:rich>
      </c:tx>
      <c:layout>
        <c:manualLayout>
          <c:xMode val="edge"/>
          <c:yMode val="edge"/>
          <c:x val="0.34022222222222231"/>
          <c:y val="0"/>
        </c:manualLayout>
      </c:layout>
    </c:title>
    <c:plotArea>
      <c:layout>
        <c:manualLayout>
          <c:layoutTarget val="inner"/>
          <c:xMode val="edge"/>
          <c:yMode val="edge"/>
          <c:x val="0.20624745398659503"/>
          <c:y val="0.15900506004383391"/>
          <c:w val="0.48655205599300205"/>
          <c:h val="0.65382219435935685"/>
        </c:manualLayout>
      </c:layout>
      <c:lineChart>
        <c:grouping val="standard"/>
        <c:ser>
          <c:idx val="0"/>
          <c:order val="0"/>
          <c:tx>
            <c:strRef>
              <c:f>Sayfa1!$B$9</c:f>
              <c:strCache>
                <c:ptCount val="1"/>
                <c:pt idx="0">
                  <c:v>Lightness (L) of oat boza samples</c:v>
                </c:pt>
              </c:strCache>
            </c:strRef>
          </c:tx>
          <c:dLbls>
            <c:dLbl>
              <c:idx val="0"/>
              <c:layout>
                <c:manualLayout>
                  <c:x val="-8.818464615042829E-3"/>
                  <c:y val="-5.039122637167298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5.5430349008840314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3.0864626152649705E-2"/>
                </c:manualLayout>
              </c:layout>
              <c:showVal val="1"/>
            </c:dLbl>
            <c:showVal val="1"/>
          </c:dLbls>
          <c:cat>
            <c:strRef>
              <c:f>Sayfa1!$A$10:$A$13</c:f>
              <c:strCache>
                <c:ptCount val="4"/>
                <c:pt idx="0">
                  <c:v>0 % WP</c:v>
                </c:pt>
                <c:pt idx="1">
                  <c:v>2,5 % WP</c:v>
                </c:pt>
                <c:pt idx="2">
                  <c:v>5,0 % WP</c:v>
                </c:pt>
                <c:pt idx="3">
                  <c:v>7,5 % WP</c:v>
                </c:pt>
              </c:strCache>
            </c:strRef>
          </c:cat>
          <c:val>
            <c:numRef>
              <c:f>Sayfa1!$B$10:$B$13</c:f>
              <c:numCache>
                <c:formatCode>General</c:formatCode>
                <c:ptCount val="4"/>
                <c:pt idx="0">
                  <c:v>67.61</c:v>
                </c:pt>
                <c:pt idx="1">
                  <c:v>67.63</c:v>
                </c:pt>
                <c:pt idx="2">
                  <c:v>67.64</c:v>
                </c:pt>
                <c:pt idx="3">
                  <c:v>67.64</c:v>
                </c:pt>
              </c:numCache>
            </c:numRef>
          </c:val>
        </c:ser>
        <c:ser>
          <c:idx val="1"/>
          <c:order val="1"/>
          <c:tx>
            <c:strRef>
              <c:f>Sayfa1!$C$9</c:f>
              <c:strCache>
                <c:ptCount val="1"/>
                <c:pt idx="0">
                  <c:v>Lightness (L) of oat boza powder samples</c:v>
                </c:pt>
              </c:strCache>
            </c:strRef>
          </c:tx>
          <c:dLbls>
            <c:dLbl>
              <c:idx val="0"/>
              <c:layout>
                <c:manualLayout>
                  <c:x val="-8.818464615042829E-3"/>
                  <c:y val="-4.0312981097338857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5.0391226371672988E-2"/>
                </c:manualLayout>
              </c:layout>
              <c:showVal val="1"/>
            </c:dLbl>
            <c:dLbl>
              <c:idx val="2"/>
              <c:layout>
                <c:manualLayout>
                  <c:x val="-2.9394882050142578E-3"/>
                  <c:y val="-4.5352103734505704E-2"/>
                </c:manualLayout>
              </c:layout>
              <c:showVal val="1"/>
            </c:dLbl>
            <c:showVal val="1"/>
          </c:dLbls>
          <c:cat>
            <c:strRef>
              <c:f>Sayfa1!$A$10:$A$13</c:f>
              <c:strCache>
                <c:ptCount val="4"/>
                <c:pt idx="0">
                  <c:v>0 % WP</c:v>
                </c:pt>
                <c:pt idx="1">
                  <c:v>2,5 % WP</c:v>
                </c:pt>
                <c:pt idx="2">
                  <c:v>5,0 % WP</c:v>
                </c:pt>
                <c:pt idx="3">
                  <c:v>7,5 % WP</c:v>
                </c:pt>
              </c:strCache>
            </c:strRef>
          </c:cat>
          <c:val>
            <c:numRef>
              <c:f>Sayfa1!$C$10:$C$13</c:f>
              <c:numCache>
                <c:formatCode>General</c:formatCode>
                <c:ptCount val="4"/>
                <c:pt idx="0">
                  <c:v>91.76</c:v>
                </c:pt>
                <c:pt idx="1">
                  <c:v>93.05</c:v>
                </c:pt>
                <c:pt idx="2">
                  <c:v>93.4</c:v>
                </c:pt>
                <c:pt idx="3">
                  <c:v>93.04</c:v>
                </c:pt>
              </c:numCache>
            </c:numRef>
          </c:val>
        </c:ser>
        <c:marker val="1"/>
        <c:axId val="95512064"/>
        <c:axId val="96088448"/>
      </c:lineChart>
      <c:catAx>
        <c:axId val="95512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Samples</a:t>
                </a:r>
              </a:p>
            </c:rich>
          </c:tx>
          <c:layout/>
        </c:title>
        <c:tickLblPos val="nextTo"/>
        <c:crossAx val="96088448"/>
        <c:crosses val="autoZero"/>
        <c:auto val="1"/>
        <c:lblAlgn val="ctr"/>
        <c:lblOffset val="100"/>
      </c:catAx>
      <c:valAx>
        <c:axId val="96088448"/>
        <c:scaling>
          <c:orientation val="minMax"/>
          <c:max val="100"/>
          <c:min val="4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Lightness</a:t>
                </a:r>
                <a:r>
                  <a:rPr lang="tr-TR" sz="1200" dirty="0"/>
                  <a:t> (</a:t>
                </a:r>
                <a:r>
                  <a:rPr lang="tr-TR" sz="1200" dirty="0" smtClean="0"/>
                  <a:t>L </a:t>
                </a:r>
                <a:r>
                  <a:rPr lang="tr-TR" sz="1200" dirty="0" err="1" smtClean="0"/>
                  <a:t>value</a:t>
                </a:r>
                <a:r>
                  <a:rPr lang="tr-TR" sz="1200" dirty="0" smtClean="0"/>
                  <a:t>)</a:t>
                </a:r>
                <a:endParaRPr lang="en-US" sz="1200" dirty="0"/>
              </a:p>
            </c:rich>
          </c:tx>
          <c:layout/>
        </c:title>
        <c:numFmt formatCode="General" sourceLinked="1"/>
        <c:tickLblPos val="nextTo"/>
        <c:crossAx val="9551206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417013850312929"/>
          <c:y val="0.24704442561937628"/>
          <c:w val="0.22624728665673643"/>
          <c:h val="0.42467573047439172"/>
        </c:manualLayout>
      </c:layout>
      <c:txPr>
        <a:bodyPr/>
        <a:lstStyle/>
        <a:p>
          <a:pPr>
            <a:defRPr sz="1000"/>
          </a:pPr>
          <a:endParaRPr lang="tr-TR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r-TR"/>
              <a:t>Color</a:t>
            </a:r>
            <a:r>
              <a:rPr lang="tr-TR" baseline="0"/>
              <a:t> values</a:t>
            </a:r>
            <a:endParaRPr 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Sayfa1!$B$26</c:f>
              <c:strCache>
                <c:ptCount val="1"/>
                <c:pt idx="0">
                  <c:v>Redness (a) of oat boza samples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3.9647418937417959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9559273671772465E-2"/>
                </c:manualLayout>
              </c:layout>
              <c:showVal val="1"/>
            </c:dLbl>
            <c:dLbl>
              <c:idx val="2"/>
              <c:layout>
                <c:manualLayout>
                  <c:x val="5.9336115151418279E-17"/>
                  <c:y val="-5.4515201038949995E-2"/>
                </c:manualLayout>
              </c:layout>
              <c:showVal val="1"/>
            </c:dLbl>
            <c:showVal val="1"/>
          </c:dLbls>
          <c:cat>
            <c:strRef>
              <c:f>Sayfa1!$A$27:$A$30</c:f>
              <c:strCache>
                <c:ptCount val="4"/>
                <c:pt idx="0">
                  <c:v>0 % WP</c:v>
                </c:pt>
                <c:pt idx="1">
                  <c:v>2,5 % WP</c:v>
                </c:pt>
                <c:pt idx="2">
                  <c:v>5,0 % WP</c:v>
                </c:pt>
                <c:pt idx="3">
                  <c:v>7,5 % WP</c:v>
                </c:pt>
              </c:strCache>
            </c:strRef>
          </c:cat>
          <c:val>
            <c:numRef>
              <c:f>Sayfa1!$B$27:$B$30</c:f>
              <c:numCache>
                <c:formatCode>General</c:formatCode>
                <c:ptCount val="4"/>
                <c:pt idx="0">
                  <c:v>1.06</c:v>
                </c:pt>
                <c:pt idx="1">
                  <c:v>1.03</c:v>
                </c:pt>
                <c:pt idx="2">
                  <c:v>1.02</c:v>
                </c:pt>
                <c:pt idx="3">
                  <c:v>1.01</c:v>
                </c:pt>
              </c:numCache>
            </c:numRef>
          </c:val>
        </c:ser>
        <c:ser>
          <c:idx val="1"/>
          <c:order val="1"/>
          <c:tx>
            <c:strRef>
              <c:f>Sayfa1!$C$26</c:f>
              <c:strCache>
                <c:ptCount val="1"/>
                <c:pt idx="0">
                  <c:v>Redness (a) of oat boza powder samples</c:v>
                </c:pt>
              </c:strCache>
            </c:strRef>
          </c:tx>
          <c:dLbls>
            <c:dLbl>
              <c:idx val="2"/>
              <c:layout>
                <c:manualLayout>
                  <c:x val="5.9336115151418279E-17"/>
                  <c:y val="-2.9735564203063471E-2"/>
                </c:manualLayout>
              </c:layout>
              <c:showVal val="1"/>
            </c:dLbl>
            <c:showVal val="1"/>
          </c:dLbls>
          <c:cat>
            <c:strRef>
              <c:f>Sayfa1!$A$27:$A$30</c:f>
              <c:strCache>
                <c:ptCount val="4"/>
                <c:pt idx="0">
                  <c:v>0 % WP</c:v>
                </c:pt>
                <c:pt idx="1">
                  <c:v>2,5 % WP</c:v>
                </c:pt>
                <c:pt idx="2">
                  <c:v>5,0 % WP</c:v>
                </c:pt>
                <c:pt idx="3">
                  <c:v>7,5 % WP</c:v>
                </c:pt>
              </c:strCache>
            </c:strRef>
          </c:cat>
          <c:val>
            <c:numRef>
              <c:f>Sayfa1!$C$27:$C$30</c:f>
              <c:numCache>
                <c:formatCode>General</c:formatCode>
                <c:ptCount val="4"/>
                <c:pt idx="0">
                  <c:v>0.88</c:v>
                </c:pt>
                <c:pt idx="1">
                  <c:v>0.69000000000000061</c:v>
                </c:pt>
                <c:pt idx="2">
                  <c:v>0.54</c:v>
                </c:pt>
                <c:pt idx="3">
                  <c:v>0.51</c:v>
                </c:pt>
              </c:numCache>
            </c:numRef>
          </c:val>
        </c:ser>
        <c:marker val="1"/>
        <c:axId val="96155136"/>
        <c:axId val="96157056"/>
      </c:lineChart>
      <c:catAx>
        <c:axId val="961551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Samples</a:t>
                </a:r>
              </a:p>
            </c:rich>
          </c:tx>
          <c:layout/>
        </c:title>
        <c:tickLblPos val="nextTo"/>
        <c:crossAx val="96157056"/>
        <c:crosses val="autoZero"/>
        <c:auto val="1"/>
        <c:lblAlgn val="ctr"/>
        <c:lblOffset val="100"/>
      </c:catAx>
      <c:valAx>
        <c:axId val="961570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tr-TR" sz="1200" dirty="0" err="1"/>
                  <a:t>Red</a:t>
                </a:r>
                <a:r>
                  <a:rPr lang="en-US" sz="1200" dirty="0" err="1"/>
                  <a:t>nes</a:t>
                </a:r>
                <a:r>
                  <a:rPr lang="en-US" sz="1200" dirty="0"/>
                  <a:t> (</a:t>
                </a:r>
                <a:r>
                  <a:rPr lang="tr-TR" sz="1200" dirty="0" smtClean="0"/>
                  <a:t>a </a:t>
                </a:r>
                <a:r>
                  <a:rPr lang="tr-TR" sz="1200" dirty="0" err="1" smtClean="0"/>
                  <a:t>value</a:t>
                </a:r>
                <a:r>
                  <a:rPr lang="en-US" sz="1200" dirty="0" smtClean="0"/>
                  <a:t>)</a:t>
                </a:r>
                <a:endParaRPr lang="en-US" sz="1200" dirty="0"/>
              </a:p>
            </c:rich>
          </c:tx>
          <c:layout/>
        </c:title>
        <c:numFmt formatCode="General" sourceLinked="1"/>
        <c:tickLblPos val="nextTo"/>
        <c:crossAx val="96155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019261311624565"/>
          <c:y val="0.27321051998994977"/>
          <c:w val="0.33362462308177093"/>
          <c:h val="0.41876337515043388"/>
        </c:manualLayout>
      </c:layout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Color value</a:t>
            </a:r>
            <a:r>
              <a:rPr lang="tr-TR"/>
              <a:t>s</a:t>
            </a:r>
            <a:endParaRPr 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Sayfa1!$B$40</c:f>
              <c:strCache>
                <c:ptCount val="1"/>
                <c:pt idx="0">
                  <c:v>Yellowness (b) of oat boza samples</c:v>
                </c:pt>
              </c:strCache>
            </c:strRef>
          </c:tx>
          <c:dLbls>
            <c:dLbl>
              <c:idx val="0"/>
              <c:layout>
                <c:manualLayout>
                  <c:x val="-2.8446660048525082E-3"/>
                  <c:y val="-3.1656026823230474E-2"/>
                </c:manualLayout>
              </c:layout>
              <c:showVal val="1"/>
            </c:dLbl>
            <c:dLbl>
              <c:idx val="1"/>
              <c:layout>
                <c:manualLayout>
                  <c:x val="-8.5339980145575211E-3"/>
                  <c:y val="-2.7133737277054877E-2"/>
                </c:manualLayout>
              </c:layout>
              <c:showVal val="1"/>
            </c:dLbl>
            <c:dLbl>
              <c:idx val="2"/>
              <c:layout>
                <c:manualLayout>
                  <c:x val="-8.5339980145575211E-3"/>
                  <c:y val="-4.9745185007933582E-2"/>
                </c:manualLayout>
              </c:layout>
              <c:showVal val="1"/>
            </c:dLbl>
            <c:showVal val="1"/>
          </c:dLbls>
          <c:cat>
            <c:strRef>
              <c:f>Sayfa1!$A$41:$A$44</c:f>
              <c:strCache>
                <c:ptCount val="4"/>
                <c:pt idx="0">
                  <c:v>0 % WP</c:v>
                </c:pt>
                <c:pt idx="1">
                  <c:v>2,5 % WP</c:v>
                </c:pt>
                <c:pt idx="2">
                  <c:v>5,0 % WP</c:v>
                </c:pt>
                <c:pt idx="3">
                  <c:v>7,5 % WP</c:v>
                </c:pt>
              </c:strCache>
            </c:strRef>
          </c:cat>
          <c:val>
            <c:numRef>
              <c:f>Sayfa1!$B$41:$B$44</c:f>
              <c:numCache>
                <c:formatCode>General</c:formatCode>
                <c:ptCount val="4"/>
                <c:pt idx="0">
                  <c:v>12.97</c:v>
                </c:pt>
                <c:pt idx="1">
                  <c:v>13.04</c:v>
                </c:pt>
                <c:pt idx="2">
                  <c:v>13.06</c:v>
                </c:pt>
                <c:pt idx="3">
                  <c:v>13.06</c:v>
                </c:pt>
              </c:numCache>
            </c:numRef>
          </c:val>
        </c:ser>
        <c:ser>
          <c:idx val="1"/>
          <c:order val="1"/>
          <c:tx>
            <c:strRef>
              <c:f>Sayfa1!$C$40</c:f>
              <c:strCache>
                <c:ptCount val="1"/>
                <c:pt idx="0">
                  <c:v>Yellowness (b) of oat boza powder samples</c:v>
                </c:pt>
              </c:strCache>
            </c:strRef>
          </c:tx>
          <c:dLbls>
            <c:dLbl>
              <c:idx val="0"/>
              <c:layout>
                <c:manualLayout>
                  <c:x val="-2.8446660048525082E-3"/>
                  <c:y val="-2.7133737277054877E-2"/>
                </c:manualLayout>
              </c:layout>
              <c:showVal val="1"/>
            </c:dLbl>
            <c:dLbl>
              <c:idx val="1"/>
              <c:layout>
                <c:manualLayout>
                  <c:x val="-8.5339980145575211E-3"/>
                  <c:y val="-3.6178316369406251E-2"/>
                </c:manualLayout>
              </c:layout>
              <c:showVal val="1"/>
            </c:dLbl>
            <c:showVal val="1"/>
          </c:dLbls>
          <c:cat>
            <c:strRef>
              <c:f>Sayfa1!$A$41:$A$44</c:f>
              <c:strCache>
                <c:ptCount val="4"/>
                <c:pt idx="0">
                  <c:v>0 % WP</c:v>
                </c:pt>
                <c:pt idx="1">
                  <c:v>2,5 % WP</c:v>
                </c:pt>
                <c:pt idx="2">
                  <c:v>5,0 % WP</c:v>
                </c:pt>
                <c:pt idx="3">
                  <c:v>7,5 % WP</c:v>
                </c:pt>
              </c:strCache>
            </c:strRef>
          </c:cat>
          <c:val>
            <c:numRef>
              <c:f>Sayfa1!$C$41:$C$44</c:f>
              <c:numCache>
                <c:formatCode>General</c:formatCode>
                <c:ptCount val="4"/>
                <c:pt idx="0">
                  <c:v>9.2299999999999986</c:v>
                </c:pt>
                <c:pt idx="1">
                  <c:v>9.08</c:v>
                </c:pt>
                <c:pt idx="2">
                  <c:v>9.3000000000000007</c:v>
                </c:pt>
                <c:pt idx="3">
                  <c:v>10.84</c:v>
                </c:pt>
              </c:numCache>
            </c:numRef>
          </c:val>
        </c:ser>
        <c:marker val="1"/>
        <c:axId val="96232576"/>
        <c:axId val="96234496"/>
      </c:lineChart>
      <c:catAx>
        <c:axId val="962325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Samples</a:t>
                </a:r>
              </a:p>
            </c:rich>
          </c:tx>
          <c:layout/>
        </c:title>
        <c:tickLblPos val="nextTo"/>
        <c:crossAx val="96234496"/>
        <c:crosses val="autoZero"/>
        <c:auto val="1"/>
        <c:lblAlgn val="ctr"/>
        <c:lblOffset val="100"/>
      </c:catAx>
      <c:valAx>
        <c:axId val="96234496"/>
        <c:scaling>
          <c:orientation val="minMax"/>
          <c:min val="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tr-TR" sz="1200" dirty="0" err="1"/>
                  <a:t>Yellow</a:t>
                </a:r>
                <a:r>
                  <a:rPr lang="en-US" sz="1200" dirty="0"/>
                  <a:t>ness (</a:t>
                </a:r>
                <a:r>
                  <a:rPr lang="tr-TR" sz="1200" dirty="0" smtClean="0"/>
                  <a:t>b </a:t>
                </a:r>
                <a:r>
                  <a:rPr lang="tr-TR" sz="1200" dirty="0" err="1" smtClean="0"/>
                  <a:t>value</a:t>
                </a:r>
                <a:r>
                  <a:rPr lang="en-US" sz="1200" dirty="0" smtClean="0"/>
                  <a:t>)</a:t>
                </a:r>
                <a:endParaRPr lang="en-US" sz="1200" dirty="0"/>
              </a:p>
            </c:rich>
          </c:tx>
          <c:layout/>
        </c:title>
        <c:numFmt formatCode="General" sourceLinked="1"/>
        <c:tickLblPos val="nextTo"/>
        <c:crossAx val="96232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060177901380612"/>
          <c:y val="0.33412989724788728"/>
          <c:w val="0.33655355498134631"/>
          <c:h val="0.27283720612239665"/>
        </c:manualLayout>
      </c:layout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viscosity!$B$1</c:f>
              <c:strCache>
                <c:ptCount val="1"/>
                <c:pt idx="0">
                  <c:v>Viscosity value of oat boza samples before fermentation</c:v>
                </c:pt>
              </c:strCache>
            </c:strRef>
          </c:tx>
          <c:dLbls>
            <c:dLbl>
              <c:idx val="0"/>
              <c:layout>
                <c:manualLayout>
                  <c:x val="-4.899147008357147E-3"/>
                  <c:y val="-4.0700605915582104E-2"/>
                </c:manualLayout>
              </c:layout>
              <c:showVal val="1"/>
            </c:dLbl>
            <c:dLbl>
              <c:idx val="2"/>
              <c:layout>
                <c:manualLayout>
                  <c:x val="-1.7963539030642753E-2"/>
                  <c:y val="4.409232307521410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tr-TR"/>
              </a:p>
            </c:txPr>
            <c:showVal val="1"/>
          </c:dLbls>
          <c:cat>
            <c:strRef>
              <c:f>viscosity!$A$2:$A$5</c:f>
              <c:strCache>
                <c:ptCount val="4"/>
                <c:pt idx="0">
                  <c:v>0 % WP </c:v>
                </c:pt>
                <c:pt idx="1">
                  <c:v>2,5 % WP </c:v>
                </c:pt>
                <c:pt idx="2">
                  <c:v>5,0 % WP </c:v>
                </c:pt>
                <c:pt idx="3">
                  <c:v>7, 5% WP </c:v>
                </c:pt>
              </c:strCache>
            </c:strRef>
          </c:cat>
          <c:val>
            <c:numRef>
              <c:f>viscosity!$B$2:$B$5</c:f>
              <c:numCache>
                <c:formatCode>General</c:formatCode>
                <c:ptCount val="4"/>
                <c:pt idx="0">
                  <c:v>39900</c:v>
                </c:pt>
                <c:pt idx="1">
                  <c:v>17800</c:v>
                </c:pt>
                <c:pt idx="2">
                  <c:v>25100</c:v>
                </c:pt>
                <c:pt idx="3">
                  <c:v>32450</c:v>
                </c:pt>
              </c:numCache>
            </c:numRef>
          </c:val>
        </c:ser>
        <c:ser>
          <c:idx val="1"/>
          <c:order val="1"/>
          <c:tx>
            <c:strRef>
              <c:f>viscosity!$C$1</c:f>
              <c:strCache>
                <c:ptCount val="1"/>
                <c:pt idx="0">
                  <c:v>Viscosity value of oat boza samples after fermentation</c:v>
                </c:pt>
              </c:strCache>
            </c:strRef>
          </c:tx>
          <c:dLbls>
            <c:dLbl>
              <c:idx val="0"/>
              <c:layout>
                <c:manualLayout>
                  <c:x val="-7.0221107119785048E-2"/>
                  <c:y val="2.7133737277054877E-2"/>
                </c:manualLayout>
              </c:layout>
              <c:showVal val="1"/>
            </c:dLbl>
            <c:dLbl>
              <c:idx val="1"/>
              <c:layout>
                <c:manualLayout>
                  <c:x val="1.633049002785705E-3"/>
                  <c:y val="4.4092323075214108E-2"/>
                </c:manualLayout>
              </c:layout>
              <c:showVal val="1"/>
            </c:dLbl>
            <c:dLbl>
              <c:idx val="2"/>
              <c:layout>
                <c:manualLayout>
                  <c:x val="8.1652450139285491E-3"/>
                  <c:y val="3.052545443668641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2.374202011742284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tr-TR"/>
              </a:p>
            </c:txPr>
            <c:showVal val="1"/>
          </c:dLbls>
          <c:cat>
            <c:strRef>
              <c:f>viscosity!$A$2:$A$5</c:f>
              <c:strCache>
                <c:ptCount val="4"/>
                <c:pt idx="0">
                  <c:v>0 % WP </c:v>
                </c:pt>
                <c:pt idx="1">
                  <c:v>2,5 % WP </c:v>
                </c:pt>
                <c:pt idx="2">
                  <c:v>5,0 % WP </c:v>
                </c:pt>
                <c:pt idx="3">
                  <c:v>7, 5% WP </c:v>
                </c:pt>
              </c:strCache>
            </c:strRef>
          </c:cat>
          <c:val>
            <c:numRef>
              <c:f>viscosity!$C$2:$C$5</c:f>
              <c:numCache>
                <c:formatCode>General</c:formatCode>
                <c:ptCount val="4"/>
                <c:pt idx="0">
                  <c:v>28550</c:v>
                </c:pt>
                <c:pt idx="1">
                  <c:v>5400</c:v>
                </c:pt>
                <c:pt idx="2">
                  <c:v>7510</c:v>
                </c:pt>
                <c:pt idx="3">
                  <c:v>9600</c:v>
                </c:pt>
              </c:numCache>
            </c:numRef>
          </c:val>
        </c:ser>
        <c:marker val="1"/>
        <c:axId val="97335168"/>
        <c:axId val="97353728"/>
      </c:lineChart>
      <c:catAx>
        <c:axId val="973351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Samples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tr-TR"/>
          </a:p>
        </c:txPr>
        <c:crossAx val="97353728"/>
        <c:crosses val="autoZero"/>
        <c:auto val="1"/>
        <c:lblAlgn val="ctr"/>
        <c:lblOffset val="100"/>
      </c:catAx>
      <c:valAx>
        <c:axId val="973537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Viscosity value (</a:t>
                </a:r>
                <a:r>
                  <a:rPr lang="tr-TR" sz="1600"/>
                  <a:t>20 rpm</a:t>
                </a:r>
                <a:r>
                  <a:rPr lang="en-US" sz="1600"/>
                  <a:t>)</a:t>
                </a:r>
              </a:p>
            </c:rich>
          </c:tx>
          <c:layout>
            <c:manualLayout>
              <c:xMode val="edge"/>
              <c:yMode val="edge"/>
              <c:x val="1.5607901973527041E-3"/>
              <c:y val="0.1362183048037403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tr-TR"/>
          </a:p>
        </c:txPr>
        <c:crossAx val="973351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500"/>
          </a:pPr>
          <a:endParaRPr lang="tr-TR"/>
        </a:p>
      </c:txPr>
    </c:legend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805059672884367"/>
          <c:y val="2.8252405949256338E-2"/>
          <c:w val="0.57105875124388428"/>
          <c:h val="0.67099883347915601"/>
        </c:manualLayout>
      </c:layout>
      <c:lineChart>
        <c:grouping val="standard"/>
        <c:ser>
          <c:idx val="0"/>
          <c:order val="0"/>
          <c:tx>
            <c:strRef>
              <c:f>mikrobiyoloji!$A$16</c:f>
              <c:strCache>
                <c:ptCount val="1"/>
                <c:pt idx="0">
                  <c:v>Total aerobic mesophilic bacteria</c:v>
                </c:pt>
              </c:strCache>
            </c:strRef>
          </c:tx>
          <c:marker>
            <c:symbol val="square"/>
            <c:size val="5"/>
            <c:spPr>
              <a:solidFill>
                <a:srgbClr val="4F81BD"/>
              </a:solidFill>
            </c:spPr>
          </c:marker>
          <c:cat>
            <c:multiLvlStrRef>
              <c:f>mikrobiyoloji!$B$14:$E$15</c:f>
              <c:multiLvlStrCache>
                <c:ptCount val="4"/>
                <c:lvl>
                  <c:pt idx="0">
                    <c:v>0 % WP </c:v>
                  </c:pt>
                  <c:pt idx="1">
                    <c:v>2,5 % WP </c:v>
                  </c:pt>
                  <c:pt idx="2">
                    <c:v>5,0 % WP </c:v>
                  </c:pt>
                  <c:pt idx="3">
                    <c:v>7, 5% WP </c:v>
                  </c:pt>
                </c:lvl>
                <c:lvl>
                  <c:pt idx="0">
                    <c:v>Samples</c:v>
                  </c:pt>
                </c:lvl>
              </c:multiLvlStrCache>
            </c:multiLvlStrRef>
          </c:cat>
          <c:val>
            <c:numRef>
              <c:f>mikrobiyoloji!$B$16:$E$16</c:f>
              <c:numCache>
                <c:formatCode>General</c:formatCode>
                <c:ptCount val="4"/>
                <c:pt idx="0">
                  <c:v>4.5</c:v>
                </c:pt>
                <c:pt idx="1">
                  <c:v>4.5</c:v>
                </c:pt>
                <c:pt idx="2">
                  <c:v>14.1</c:v>
                </c:pt>
                <c:pt idx="3">
                  <c:v>22.5</c:v>
                </c:pt>
              </c:numCache>
            </c:numRef>
          </c:val>
        </c:ser>
        <c:ser>
          <c:idx val="1"/>
          <c:order val="1"/>
          <c:tx>
            <c:strRef>
              <c:f>mikrobiyoloji!$A$17</c:f>
              <c:strCache>
                <c:ptCount val="1"/>
                <c:pt idx="0">
                  <c:v>Lactic acid bacteria </c:v>
                </c:pt>
              </c:strCache>
            </c:strRef>
          </c:tx>
          <c:marker>
            <c:symbol val="circle"/>
            <c:size val="5"/>
            <c:spPr>
              <a:solidFill>
                <a:srgbClr val="C0504D"/>
              </a:solidFill>
            </c:spPr>
          </c:marker>
          <c:cat>
            <c:multiLvlStrRef>
              <c:f>mikrobiyoloji!$B$14:$E$15</c:f>
              <c:multiLvlStrCache>
                <c:ptCount val="4"/>
                <c:lvl>
                  <c:pt idx="0">
                    <c:v>0 % WP </c:v>
                  </c:pt>
                  <c:pt idx="1">
                    <c:v>2,5 % WP </c:v>
                  </c:pt>
                  <c:pt idx="2">
                    <c:v>5,0 % WP </c:v>
                  </c:pt>
                  <c:pt idx="3">
                    <c:v>7, 5% WP </c:v>
                  </c:pt>
                </c:lvl>
                <c:lvl>
                  <c:pt idx="0">
                    <c:v>Samples</c:v>
                  </c:pt>
                </c:lvl>
              </c:multiLvlStrCache>
            </c:multiLvlStrRef>
          </c:cat>
          <c:val>
            <c:numRef>
              <c:f>mikrobiyoloji!$B$17:$E$17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5.2</c:v>
                </c:pt>
                <c:pt idx="2">
                  <c:v>6.2</c:v>
                </c:pt>
                <c:pt idx="3">
                  <c:v>9.1</c:v>
                </c:pt>
              </c:numCache>
            </c:numRef>
          </c:val>
        </c:ser>
        <c:ser>
          <c:idx val="2"/>
          <c:order val="2"/>
          <c:tx>
            <c:strRef>
              <c:f>mikrobiyoloji!$A$18</c:f>
              <c:strCache>
                <c:ptCount val="1"/>
                <c:pt idx="0">
                  <c:v>Yeast</c:v>
                </c:pt>
              </c:strCache>
            </c:strRef>
          </c:tx>
          <c:marker>
            <c:symbol val="triangle"/>
            <c:size val="5"/>
            <c:spPr>
              <a:solidFill>
                <a:srgbClr val="9BBB59">
                  <a:lumMod val="50000"/>
                </a:srgbClr>
              </a:solidFill>
              <a:ln>
                <a:solidFill>
                  <a:srgbClr val="9BBB59">
                    <a:lumMod val="60000"/>
                    <a:lumOff val="40000"/>
                  </a:srgbClr>
                </a:solidFill>
              </a:ln>
            </c:spPr>
          </c:marker>
          <c:cat>
            <c:multiLvlStrRef>
              <c:f>mikrobiyoloji!$B$14:$E$15</c:f>
              <c:multiLvlStrCache>
                <c:ptCount val="4"/>
                <c:lvl>
                  <c:pt idx="0">
                    <c:v>0 % WP </c:v>
                  </c:pt>
                  <c:pt idx="1">
                    <c:v>2,5 % WP </c:v>
                  </c:pt>
                  <c:pt idx="2">
                    <c:v>5,0 % WP </c:v>
                  </c:pt>
                  <c:pt idx="3">
                    <c:v>7, 5% WP </c:v>
                  </c:pt>
                </c:lvl>
                <c:lvl>
                  <c:pt idx="0">
                    <c:v>Samples</c:v>
                  </c:pt>
                </c:lvl>
              </c:multiLvlStrCache>
            </c:multiLvlStrRef>
          </c:cat>
          <c:val>
            <c:numRef>
              <c:f>mikrobiyoloji!$B$18:$E$18</c:f>
              <c:numCache>
                <c:formatCode>General</c:formatCode>
                <c:ptCount val="4"/>
                <c:pt idx="0">
                  <c:v>3.5</c:v>
                </c:pt>
                <c:pt idx="1">
                  <c:v>4.5999999999999996</c:v>
                </c:pt>
                <c:pt idx="2">
                  <c:v>7.2</c:v>
                </c:pt>
                <c:pt idx="3">
                  <c:v>16.2</c:v>
                </c:pt>
              </c:numCache>
            </c:numRef>
          </c:val>
        </c:ser>
        <c:marker val="1"/>
        <c:axId val="95010816"/>
        <c:axId val="95012352"/>
      </c:lineChart>
      <c:catAx>
        <c:axId val="950108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tr-TR"/>
          </a:p>
        </c:txPr>
        <c:crossAx val="95012352"/>
        <c:crosses val="autoZero"/>
        <c:auto val="1"/>
        <c:lblAlgn val="ctr"/>
        <c:lblOffset val="100"/>
      </c:catAx>
      <c:valAx>
        <c:axId val="95012352"/>
        <c:scaling>
          <c:orientation val="minMax"/>
          <c:max val="25"/>
          <c:min val="0"/>
        </c:scaling>
        <c:axPos val="l"/>
        <c:majorGridlines/>
        <c:numFmt formatCode="General" sourceLinked="1"/>
        <c:tickLblPos val="nextTo"/>
        <c:crossAx val="95010816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70174166453131892"/>
          <c:y val="0.45749147370492632"/>
          <c:w val="0.28502060794524547"/>
          <c:h val="0.45602059958521851"/>
        </c:manualLayout>
      </c:layout>
    </c:legend>
    <c:plotVisOnly val="1"/>
    <c:dispBlanksAs val="gap"/>
  </c:chart>
  <c:spPr>
    <a:ln w="15875" cmpd="sng"/>
  </c:spPr>
  <c:txPr>
    <a:bodyPr/>
    <a:lstStyle/>
    <a:p>
      <a:pPr>
        <a:defRPr sz="1400"/>
      </a:pPr>
      <a:endParaRPr lang="tr-TR"/>
    </a:p>
  </c:tx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360361706611492"/>
          <c:y val="7.056240004890818E-2"/>
          <c:w val="0.72080196179857337"/>
          <c:h val="0.50254052179397957"/>
        </c:manualLayout>
      </c:layout>
      <c:bar3DChart>
        <c:barDir val="col"/>
        <c:grouping val="clustered"/>
        <c:ser>
          <c:idx val="0"/>
          <c:order val="0"/>
          <c:tx>
            <c:strRef>
              <c:f>Sayfa4!$B$12</c:f>
              <c:strCache>
                <c:ptCount val="1"/>
                <c:pt idx="0">
                  <c:v>0% WP</c:v>
                </c:pt>
              </c:strCache>
            </c:strRef>
          </c:tx>
          <c:spPr>
            <a:solidFill>
              <a:schemeClr val="tx2"/>
            </a:solidFill>
            <a:ln>
              <a:solidFill>
                <a:prstClr val="black"/>
              </a:solidFill>
            </a:ln>
          </c:spPr>
          <c:cat>
            <c:strRef>
              <c:f>Sayfa4!$C$11:$I$11</c:f>
              <c:strCache>
                <c:ptCount val="7"/>
                <c:pt idx="0">
                  <c:v>Taste</c:v>
                </c:pt>
                <c:pt idx="1">
                  <c:v>Odour</c:v>
                </c:pt>
                <c:pt idx="2">
                  <c:v>Color</c:v>
                </c:pt>
                <c:pt idx="3">
                  <c:v>Consistence</c:v>
                </c:pt>
                <c:pt idx="4">
                  <c:v>Gas state</c:v>
                </c:pt>
                <c:pt idx="5">
                  <c:v>Mouthfeel</c:v>
                </c:pt>
                <c:pt idx="6">
                  <c:v>Overall acceptability</c:v>
                </c:pt>
              </c:strCache>
            </c:strRef>
          </c:cat>
          <c:val>
            <c:numRef>
              <c:f>Sayfa4!$C$12:$I$12</c:f>
              <c:numCache>
                <c:formatCode>General</c:formatCode>
                <c:ptCount val="7"/>
                <c:pt idx="0">
                  <c:v>3.4</c:v>
                </c:pt>
                <c:pt idx="1">
                  <c:v>3.7</c:v>
                </c:pt>
                <c:pt idx="2">
                  <c:v>3.5</c:v>
                </c:pt>
                <c:pt idx="3">
                  <c:v>3.6</c:v>
                </c:pt>
                <c:pt idx="4">
                  <c:v>2.2999999999999998</c:v>
                </c:pt>
                <c:pt idx="5">
                  <c:v>3</c:v>
                </c:pt>
                <c:pt idx="6">
                  <c:v>3.7</c:v>
                </c:pt>
              </c:numCache>
            </c:numRef>
          </c:val>
        </c:ser>
        <c:ser>
          <c:idx val="1"/>
          <c:order val="1"/>
          <c:tx>
            <c:strRef>
              <c:f>Sayfa4!$B$13</c:f>
              <c:strCache>
                <c:ptCount val="1"/>
                <c:pt idx="0">
                  <c:v>2,5% WP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cat>
            <c:strRef>
              <c:f>Sayfa4!$C$11:$I$11</c:f>
              <c:strCache>
                <c:ptCount val="7"/>
                <c:pt idx="0">
                  <c:v>Taste</c:v>
                </c:pt>
                <c:pt idx="1">
                  <c:v>Odour</c:v>
                </c:pt>
                <c:pt idx="2">
                  <c:v>Color</c:v>
                </c:pt>
                <c:pt idx="3">
                  <c:v>Consistence</c:v>
                </c:pt>
                <c:pt idx="4">
                  <c:v>Gas state</c:v>
                </c:pt>
                <c:pt idx="5">
                  <c:v>Mouthfeel</c:v>
                </c:pt>
                <c:pt idx="6">
                  <c:v>Overall acceptability</c:v>
                </c:pt>
              </c:strCache>
            </c:strRef>
          </c:cat>
          <c:val>
            <c:numRef>
              <c:f>Sayfa4!$C$13:$I$13</c:f>
              <c:numCache>
                <c:formatCode>General</c:formatCode>
                <c:ptCount val="7"/>
                <c:pt idx="0">
                  <c:v>4</c:v>
                </c:pt>
                <c:pt idx="1">
                  <c:v>3.7</c:v>
                </c:pt>
                <c:pt idx="2">
                  <c:v>4</c:v>
                </c:pt>
                <c:pt idx="3">
                  <c:v>4.5</c:v>
                </c:pt>
                <c:pt idx="4">
                  <c:v>2.4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</c:ser>
        <c:ser>
          <c:idx val="2"/>
          <c:order val="2"/>
          <c:tx>
            <c:strRef>
              <c:f>Sayfa4!$B$14</c:f>
              <c:strCache>
                <c:ptCount val="1"/>
                <c:pt idx="0">
                  <c:v>5% WP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cat>
            <c:strRef>
              <c:f>Sayfa4!$C$11:$I$11</c:f>
              <c:strCache>
                <c:ptCount val="7"/>
                <c:pt idx="0">
                  <c:v>Taste</c:v>
                </c:pt>
                <c:pt idx="1">
                  <c:v>Odour</c:v>
                </c:pt>
                <c:pt idx="2">
                  <c:v>Color</c:v>
                </c:pt>
                <c:pt idx="3">
                  <c:v>Consistence</c:v>
                </c:pt>
                <c:pt idx="4">
                  <c:v>Gas state</c:v>
                </c:pt>
                <c:pt idx="5">
                  <c:v>Mouthfeel</c:v>
                </c:pt>
                <c:pt idx="6">
                  <c:v>Overall acceptability</c:v>
                </c:pt>
              </c:strCache>
            </c:strRef>
          </c:cat>
          <c:val>
            <c:numRef>
              <c:f>Sayfa4!$C$14:$I$14</c:f>
              <c:numCache>
                <c:formatCode>General</c:formatCode>
                <c:ptCount val="7"/>
                <c:pt idx="0">
                  <c:v>3.3</c:v>
                </c:pt>
                <c:pt idx="1">
                  <c:v>3.7</c:v>
                </c:pt>
                <c:pt idx="2">
                  <c:v>3.3</c:v>
                </c:pt>
                <c:pt idx="3">
                  <c:v>3.6</c:v>
                </c:pt>
                <c:pt idx="4">
                  <c:v>2.4</c:v>
                </c:pt>
                <c:pt idx="5">
                  <c:v>3.2</c:v>
                </c:pt>
                <c:pt idx="6">
                  <c:v>3.3</c:v>
                </c:pt>
              </c:numCache>
            </c:numRef>
          </c:val>
        </c:ser>
        <c:ser>
          <c:idx val="3"/>
          <c:order val="3"/>
          <c:tx>
            <c:strRef>
              <c:f>Sayfa4!$B$15</c:f>
              <c:strCache>
                <c:ptCount val="1"/>
                <c:pt idx="0">
                  <c:v>7,5% WP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cat>
            <c:strRef>
              <c:f>Sayfa4!$C$11:$I$11</c:f>
              <c:strCache>
                <c:ptCount val="7"/>
                <c:pt idx="0">
                  <c:v>Taste</c:v>
                </c:pt>
                <c:pt idx="1">
                  <c:v>Odour</c:v>
                </c:pt>
                <c:pt idx="2">
                  <c:v>Color</c:v>
                </c:pt>
                <c:pt idx="3">
                  <c:v>Consistence</c:v>
                </c:pt>
                <c:pt idx="4">
                  <c:v>Gas state</c:v>
                </c:pt>
                <c:pt idx="5">
                  <c:v>Mouthfeel</c:v>
                </c:pt>
                <c:pt idx="6">
                  <c:v>Overall acceptability</c:v>
                </c:pt>
              </c:strCache>
            </c:strRef>
          </c:cat>
          <c:val>
            <c:numRef>
              <c:f>Sayfa4!$C$15:$I$15</c:f>
              <c:numCache>
                <c:formatCode>General</c:formatCode>
                <c:ptCount val="7"/>
                <c:pt idx="0">
                  <c:v>3.4</c:v>
                </c:pt>
                <c:pt idx="1">
                  <c:v>3.5</c:v>
                </c:pt>
                <c:pt idx="2">
                  <c:v>3.4</c:v>
                </c:pt>
                <c:pt idx="3">
                  <c:v>3.6</c:v>
                </c:pt>
                <c:pt idx="4">
                  <c:v>2.2999999999999998</c:v>
                </c:pt>
                <c:pt idx="5">
                  <c:v>3.1</c:v>
                </c:pt>
                <c:pt idx="6">
                  <c:v>3</c:v>
                </c:pt>
              </c:numCache>
            </c:numRef>
          </c:val>
        </c:ser>
        <c:shape val="box"/>
        <c:axId val="50092288"/>
        <c:axId val="50110848"/>
        <c:axId val="0"/>
      </c:bar3DChart>
      <c:catAx>
        <c:axId val="500922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Sensory properties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50110848"/>
        <c:crosses val="autoZero"/>
        <c:auto val="1"/>
        <c:lblAlgn val="ctr"/>
        <c:lblOffset val="100"/>
      </c:catAx>
      <c:valAx>
        <c:axId val="501108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tr-TR"/>
          </a:p>
        </c:txPr>
        <c:crossAx val="50092288"/>
        <c:crosses val="autoZero"/>
        <c:crossBetween val="between"/>
        <c:majorUnit val="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482906182310068"/>
          <c:y val="0.29548974045229981"/>
          <c:w val="0.13389543691343891"/>
          <c:h val="0.35324748897851366"/>
        </c:manualLayout>
      </c:layout>
      <c:spPr>
        <a:noFill/>
      </c:spPr>
      <c:txPr>
        <a:bodyPr/>
        <a:lstStyle/>
        <a:p>
          <a:pPr>
            <a:defRPr sz="1600"/>
          </a:pPr>
          <a:endParaRPr lang="tr-TR"/>
        </a:p>
      </c:txPr>
    </c:legend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0.07346</cdr:x>
      <cdr:y>0.23264</cdr:y>
    </cdr:from>
    <cdr:to>
      <cdr:x>0.12688</cdr:x>
      <cdr:y>0.71528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419100" y="638175"/>
          <a:ext cx="304800" cy="1323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tr-TR" sz="1400" b="1" dirty="0" smtClean="0"/>
            <a:t>Protein*(</a:t>
          </a:r>
          <a:r>
            <a:rPr lang="tr-TR" sz="1400" b="1" dirty="0"/>
            <a:t>g/100g</a:t>
          </a:r>
          <a:r>
            <a:rPr lang="tr-TR" sz="1400" dirty="0"/>
            <a:t>)</a:t>
          </a:r>
        </a:p>
      </cdr:txBody>
    </cdr:sp>
  </cdr:relSizeAnchor>
  <cdr:relSizeAnchor xmlns:cdr="http://schemas.openxmlformats.org/drawingml/2006/chartDrawing">
    <cdr:from>
      <cdr:x>0.375</cdr:x>
      <cdr:y>0.86945</cdr:y>
    </cdr:from>
    <cdr:to>
      <cdr:x>0.5603</cdr:x>
      <cdr:y>0.97509</cdr:y>
    </cdr:to>
    <cdr:sp macro="" textlink="">
      <cdr:nvSpPr>
        <cdr:cNvPr id="3" name="Metin kutusu 2"/>
        <cdr:cNvSpPr txBox="1"/>
      </cdr:nvSpPr>
      <cdr:spPr>
        <a:xfrm xmlns:a="http://schemas.openxmlformats.org/drawingml/2006/main">
          <a:off x="2916324" y="2880320"/>
          <a:ext cx="1441053" cy="349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400" b="1" dirty="0"/>
            <a:t>Samples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1.3615E-7</cdr:x>
      <cdr:y>0.09414</cdr:y>
    </cdr:from>
    <cdr:to>
      <cdr:x>0.0687</cdr:x>
      <cdr:y>0.86609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1" y="360040"/>
          <a:ext cx="504588" cy="2952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tr-TR" sz="1600" b="1" dirty="0" err="1"/>
            <a:t>Microorganism</a:t>
          </a:r>
          <a:r>
            <a:rPr lang="tr-TR" sz="1600" b="1" dirty="0"/>
            <a:t> </a:t>
          </a:r>
          <a:r>
            <a:rPr lang="tr-TR" sz="1600" b="1" dirty="0" err="1"/>
            <a:t>count</a:t>
          </a:r>
          <a:r>
            <a:rPr lang="tr-TR" sz="1600" b="1" dirty="0"/>
            <a:t> (</a:t>
          </a:r>
          <a:r>
            <a:rPr lang="tr-TR" sz="1600" b="1" dirty="0" err="1"/>
            <a:t>cfu</a:t>
          </a:r>
          <a:r>
            <a:rPr lang="tr-TR" sz="1600" b="1" baseline="0" dirty="0"/>
            <a:t> </a:t>
          </a:r>
          <a:r>
            <a:rPr lang="tr-TR" sz="1600" b="1" dirty="0"/>
            <a:t>g</a:t>
          </a:r>
          <a:r>
            <a:rPr lang="tr-TR" sz="1600" b="1" baseline="30000" dirty="0"/>
            <a:t>-1</a:t>
          </a:r>
          <a:r>
            <a:rPr lang="tr-TR" sz="1600" b="1" baseline="0" dirty="0"/>
            <a:t> x 10</a:t>
          </a:r>
          <a:r>
            <a:rPr lang="tr-TR" sz="1600" b="1" baseline="30000" dirty="0"/>
            <a:t>8</a:t>
          </a:r>
          <a:r>
            <a:rPr lang="tr-TR" sz="1600" b="1" baseline="0" dirty="0"/>
            <a:t> )</a:t>
          </a:r>
          <a:endParaRPr lang="tr-TR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0.02372</cdr:x>
      <cdr:y>0.10069</cdr:y>
    </cdr:from>
    <cdr:to>
      <cdr:x>0.08759</cdr:x>
      <cdr:y>0.94097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123825" y="276225"/>
          <a:ext cx="333375" cy="2305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tr-TR" sz="1100"/>
        </a:p>
      </cdr:txBody>
    </cdr:sp>
  </cdr:relSizeAnchor>
  <cdr:relSizeAnchor xmlns:cdr="http://schemas.openxmlformats.org/drawingml/2006/chartDrawing">
    <cdr:from>
      <cdr:x>0.0219</cdr:x>
      <cdr:y>0.10417</cdr:y>
    </cdr:from>
    <cdr:to>
      <cdr:x>0.09124</cdr:x>
      <cdr:y>0.82986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114300" y="285750"/>
          <a:ext cx="361950" cy="1990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pPr algn="ctr"/>
          <a:r>
            <a:rPr lang="tr-TR" sz="1600" b="1" baseline="0" dirty="0" err="1" smtClean="0"/>
            <a:t>Score</a:t>
          </a:r>
          <a:r>
            <a:rPr lang="tr-TR" sz="1600" b="1" baseline="0" dirty="0" smtClean="0"/>
            <a:t>(1-5)</a:t>
          </a:r>
          <a:endParaRPr lang="tr-T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16E95-71B9-4428-A729-FED392C8D2D5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7641D-CE0E-47A5-96D4-701A233279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9987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Suitable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incubation</a:t>
            </a:r>
            <a:r>
              <a:rPr lang="tr-TR" dirty="0" smtClean="0"/>
              <a:t> </a:t>
            </a:r>
            <a:r>
              <a:rPr lang="tr-TR" dirty="0" err="1" smtClean="0"/>
              <a:t>condition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7641D-CE0E-47A5-96D4-701A233279D5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4829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EE8B-B999-41E7-91C4-C5BF061D37FA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CF17-5398-4A55-B3B6-0B3A1FC88A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9047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EE8B-B999-41E7-91C4-C5BF061D37FA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CF17-5398-4A55-B3B6-0B3A1FC88A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9966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EE8B-B999-41E7-91C4-C5BF061D37FA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CF17-5398-4A55-B3B6-0B3A1FC88A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7346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EE8B-B999-41E7-91C4-C5BF061D37FA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CF17-5398-4A55-B3B6-0B3A1FC88A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EE8B-B999-41E7-91C4-C5BF061D37FA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CF17-5398-4A55-B3B6-0B3A1FC88A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EE8B-B999-41E7-91C4-C5BF061D37FA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CF17-5398-4A55-B3B6-0B3A1FC88A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EE8B-B999-41E7-91C4-C5BF061D37FA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CF17-5398-4A55-B3B6-0B3A1FC88A4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EE8B-B999-41E7-91C4-C5BF061D37FA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CF17-5398-4A55-B3B6-0B3A1FC88A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EE8B-B999-41E7-91C4-C5BF061D37FA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CF17-5398-4A55-B3B6-0B3A1FC88A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EE8B-B999-41E7-91C4-C5BF061D37FA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CF17-5398-4A55-B3B6-0B3A1FC88A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EE8B-B999-41E7-91C4-C5BF061D37FA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1BCF17-5398-4A55-B3B6-0B3A1FC88A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EE8B-B999-41E7-91C4-C5BF061D37FA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CF17-5398-4A55-B3B6-0B3A1FC88A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93988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EE8B-B999-41E7-91C4-C5BF061D37FA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CF17-5398-4A55-B3B6-0B3A1FC88A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EE8B-B999-41E7-91C4-C5BF061D37FA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CF17-5398-4A55-B3B6-0B3A1FC88A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EE8B-B999-41E7-91C4-C5BF061D37FA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CF17-5398-4A55-B3B6-0B3A1FC88A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EE8B-B999-41E7-91C4-C5BF061D37FA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CF17-5398-4A55-B3B6-0B3A1FC88A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0491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EE8B-B999-41E7-91C4-C5BF061D37FA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CF17-5398-4A55-B3B6-0B3A1FC88A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3567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EE8B-B999-41E7-91C4-C5BF061D37FA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CF17-5398-4A55-B3B6-0B3A1FC88A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130528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EE8B-B999-41E7-91C4-C5BF061D37FA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CF17-5398-4A55-B3B6-0B3A1FC88A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0140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EE8B-B999-41E7-91C4-C5BF061D37FA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CF17-5398-4A55-B3B6-0B3A1FC88A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690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EE8B-B999-41E7-91C4-C5BF061D37FA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CF17-5398-4A55-B3B6-0B3A1FC88A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2389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EE8B-B999-41E7-91C4-C5BF061D37FA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CF17-5398-4A55-B3B6-0B3A1FC88A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43599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DEE8B-B999-41E7-91C4-C5BF061D37FA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BCF17-5398-4A55-B3B6-0B3A1FC88A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8323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28DEE8B-B999-41E7-91C4-C5BF061D37FA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91BCF17-5398-4A55-B3B6-0B3A1FC88A4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43608" y="1399459"/>
            <a:ext cx="7772400" cy="1507048"/>
          </a:xfrm>
        </p:spPr>
        <p:txBody>
          <a:bodyPr>
            <a:normAutofit fontScale="90000"/>
          </a:bodyPr>
          <a:lstStyle/>
          <a:p>
            <a:r>
              <a:rPr lang="tr-TR" sz="4000" b="1" dirty="0"/>
              <a:t>PRODUCTION OF OAT BOZA POWDER ENRICHED WITH WHEY POWDER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026" name="Picture 2" descr="D:\LENOVA\Desktop\Yeni klasör\kongreler ve makaleler-son\konya-geleneksel gıdalar boza\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4108326"/>
            <a:ext cx="2883768" cy="2749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08326"/>
            <a:ext cx="3203848" cy="274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95549" cy="1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D:\LENOVA\Desktop\probiotic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6" cy="839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08326"/>
            <a:ext cx="3024336" cy="274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115616" y="2564904"/>
            <a:ext cx="770485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Çiğdem </a:t>
            </a:r>
            <a:r>
              <a:rPr lang="tr-TR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Konak </a:t>
            </a:r>
            <a:r>
              <a:rPr lang="tr-TR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GÖKTEPE</a:t>
            </a:r>
            <a:r>
              <a:rPr lang="tr-T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Nihat AKIN</a:t>
            </a:r>
          </a:p>
          <a:p>
            <a:pPr lvl="0" algn="ctr"/>
            <a:endParaRPr lang="tr-T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University </a:t>
            </a:r>
            <a:r>
              <a:rPr lang="en-US" sz="13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tr-TR" sz="13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Selcuk</a:t>
            </a:r>
            <a:r>
              <a:rPr lang="tr-TR" sz="13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tr-TR" sz="13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Faculty</a:t>
            </a:r>
            <a:r>
              <a:rPr lang="tr-TR" sz="13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tr-TR" sz="13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Agriculture</a:t>
            </a:r>
            <a:r>
              <a:rPr lang="tr-TR" sz="13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tr-TR" sz="13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Department</a:t>
            </a:r>
            <a:r>
              <a:rPr lang="tr-TR" sz="13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tr-TR" sz="13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Food</a:t>
            </a:r>
            <a:r>
              <a:rPr lang="tr-TR" sz="13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sz="13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Engineering</a:t>
            </a:r>
            <a:r>
              <a:rPr lang="tr-TR" sz="13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Konya </a:t>
            </a:r>
            <a:r>
              <a:rPr lang="tr-TR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TURKEY</a:t>
            </a:r>
            <a:endParaRPr lang="en-US" sz="13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197346"/>
            <a:ext cx="59766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b="1" dirty="0" err="1"/>
              <a:t>Viscosity</a:t>
            </a:r>
            <a:r>
              <a:rPr lang="tr-TR" b="1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 smtClean="0"/>
              <a:t>measured</a:t>
            </a:r>
            <a:r>
              <a:rPr lang="tr-TR" dirty="0" smtClean="0"/>
              <a:t> at </a:t>
            </a:r>
            <a:r>
              <a:rPr lang="tr-TR" dirty="0"/>
              <a:t>4 °C </a:t>
            </a:r>
            <a:r>
              <a:rPr lang="tr-TR" dirty="0" err="1"/>
              <a:t>using</a:t>
            </a:r>
            <a:r>
              <a:rPr lang="tr-TR" dirty="0"/>
              <a:t> a </a:t>
            </a:r>
            <a:r>
              <a:rPr lang="tr-TR" dirty="0" err="1"/>
              <a:t>Brookfield</a:t>
            </a:r>
            <a:r>
              <a:rPr lang="tr-TR" dirty="0"/>
              <a:t> </a:t>
            </a:r>
            <a:r>
              <a:rPr lang="tr-TR" dirty="0" err="1"/>
              <a:t>viscometer</a:t>
            </a:r>
            <a:r>
              <a:rPr lang="tr-TR" dirty="0"/>
              <a:t> (</a:t>
            </a:r>
            <a:r>
              <a:rPr lang="tr-TR" dirty="0" err="1"/>
              <a:t>Lab</a:t>
            </a:r>
            <a:r>
              <a:rPr lang="tr-TR" dirty="0"/>
              <a:t> </a:t>
            </a:r>
            <a:r>
              <a:rPr lang="tr-TR" dirty="0" err="1"/>
              <a:t>line</a:t>
            </a:r>
            <a:r>
              <a:rPr lang="tr-TR" dirty="0"/>
              <a:t>, Model No 4535, </a:t>
            </a:r>
            <a:r>
              <a:rPr lang="tr-TR" dirty="0" err="1"/>
              <a:t>Lab</a:t>
            </a:r>
            <a:r>
              <a:rPr lang="tr-TR" dirty="0"/>
              <a:t> </a:t>
            </a:r>
            <a:r>
              <a:rPr lang="tr-TR" dirty="0" err="1"/>
              <a:t>Line</a:t>
            </a:r>
            <a:r>
              <a:rPr lang="tr-TR" dirty="0"/>
              <a:t> Instruments, </a:t>
            </a:r>
            <a:r>
              <a:rPr lang="tr-TR" dirty="0" err="1"/>
              <a:t>Inc</a:t>
            </a:r>
            <a:r>
              <a:rPr lang="tr-TR" dirty="0"/>
              <a:t>., </a:t>
            </a:r>
            <a:r>
              <a:rPr lang="tr-TR" dirty="0" err="1"/>
              <a:t>Melrose</a:t>
            </a:r>
            <a:r>
              <a:rPr lang="tr-TR" dirty="0"/>
              <a:t> Park, IL., U.K.) </a:t>
            </a:r>
            <a:r>
              <a:rPr lang="tr-TR" dirty="0" err="1"/>
              <a:t>equipped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spindle</a:t>
            </a:r>
            <a:r>
              <a:rPr lang="tr-TR" dirty="0"/>
              <a:t> 7 at  20 </a:t>
            </a:r>
            <a:r>
              <a:rPr lang="tr-TR" dirty="0" err="1" smtClean="0"/>
              <a:t>rpm</a:t>
            </a:r>
            <a:r>
              <a:rPr lang="tr-TR" dirty="0" smtClean="0"/>
              <a:t>.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ü"/>
            </a:pPr>
            <a:endParaRPr lang="tr-TR" b="1" dirty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b="1" dirty="0" err="1" smtClean="0"/>
              <a:t>Sensory</a:t>
            </a:r>
            <a:r>
              <a:rPr lang="tr-TR" b="1" dirty="0" smtClean="0"/>
              <a:t> </a:t>
            </a:r>
            <a:r>
              <a:rPr lang="tr-TR" b="1" dirty="0" err="1"/>
              <a:t>properties</a:t>
            </a:r>
            <a:r>
              <a:rPr lang="tr-TR" b="1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determined</a:t>
            </a:r>
            <a:r>
              <a:rPr lang="tr-TR" dirty="0"/>
              <a:t> </a:t>
            </a:r>
            <a:r>
              <a:rPr lang="tr-TR" dirty="0" err="1"/>
              <a:t>o</a:t>
            </a:r>
            <a:r>
              <a:rPr lang="tr-TR" dirty="0" err="1" smtClean="0"/>
              <a:t>at</a:t>
            </a:r>
            <a:r>
              <a:rPr lang="tr-TR" dirty="0" smtClean="0"/>
              <a:t> </a:t>
            </a:r>
            <a:r>
              <a:rPr lang="tr-TR" dirty="0"/>
              <a:t>boza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oat</a:t>
            </a:r>
            <a:r>
              <a:rPr lang="tr-TR" dirty="0"/>
              <a:t> boza </a:t>
            </a:r>
            <a:r>
              <a:rPr lang="tr-TR" dirty="0" err="1"/>
              <a:t>powder</a:t>
            </a:r>
            <a:r>
              <a:rPr lang="tr-TR" dirty="0"/>
              <a:t> </a:t>
            </a:r>
            <a:r>
              <a:rPr lang="tr-TR" dirty="0" err="1"/>
              <a:t>samples</a:t>
            </a:r>
            <a:r>
              <a:rPr lang="tr-TR" dirty="0"/>
              <a:t>. </a:t>
            </a:r>
            <a:r>
              <a:rPr lang="tr-TR" dirty="0" err="1"/>
              <a:t>Oat</a:t>
            </a:r>
            <a:r>
              <a:rPr lang="tr-TR" dirty="0"/>
              <a:t> boza </a:t>
            </a:r>
            <a:r>
              <a:rPr lang="tr-TR" dirty="0" err="1"/>
              <a:t>powder</a:t>
            </a:r>
            <a:r>
              <a:rPr lang="tr-TR" dirty="0"/>
              <a:t> </a:t>
            </a:r>
            <a:r>
              <a:rPr lang="tr-TR" dirty="0" err="1"/>
              <a:t>samples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prepared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sensory</a:t>
            </a:r>
            <a:r>
              <a:rPr lang="tr-TR" dirty="0"/>
              <a:t> </a:t>
            </a:r>
            <a:r>
              <a:rPr lang="tr-TR" dirty="0" err="1"/>
              <a:t>evaluation</a:t>
            </a:r>
            <a:r>
              <a:rPr lang="tr-TR" dirty="0"/>
              <a:t>.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purpose</a:t>
            </a:r>
            <a:r>
              <a:rPr lang="tr-TR" dirty="0"/>
              <a:t>, 25 </a:t>
            </a:r>
            <a:r>
              <a:rPr lang="tr-TR" dirty="0" err="1"/>
              <a:t>grams</a:t>
            </a:r>
            <a:r>
              <a:rPr lang="tr-TR" dirty="0"/>
              <a:t> boza </a:t>
            </a:r>
            <a:r>
              <a:rPr lang="tr-TR" dirty="0" err="1"/>
              <a:t>powder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completed</a:t>
            </a:r>
            <a:r>
              <a:rPr lang="tr-TR" dirty="0"/>
              <a:t> 100.0 ml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distilled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stirred</a:t>
            </a:r>
            <a:r>
              <a:rPr lang="tr-TR" dirty="0"/>
              <a:t>. Seven </a:t>
            </a:r>
            <a:r>
              <a:rPr lang="tr-TR" dirty="0" err="1"/>
              <a:t>panelists</a:t>
            </a:r>
            <a:r>
              <a:rPr lang="tr-TR" dirty="0"/>
              <a:t> </a:t>
            </a:r>
            <a:r>
              <a:rPr lang="tr-TR" dirty="0" err="1"/>
              <a:t>who</a:t>
            </a:r>
            <a:r>
              <a:rPr lang="tr-TR" dirty="0"/>
              <a:t> </a:t>
            </a:r>
            <a:r>
              <a:rPr lang="tr-TR" dirty="0" err="1"/>
              <a:t>knew</a:t>
            </a:r>
            <a:r>
              <a:rPr lang="tr-TR" dirty="0"/>
              <a:t> boza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asked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score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oat</a:t>
            </a:r>
            <a:r>
              <a:rPr lang="tr-TR" dirty="0"/>
              <a:t> boza </a:t>
            </a:r>
            <a:r>
              <a:rPr lang="tr-TR" dirty="0" err="1"/>
              <a:t>samples</a:t>
            </a:r>
            <a:r>
              <a:rPr lang="tr-TR" dirty="0"/>
              <a:t> in </a:t>
            </a:r>
            <a:r>
              <a:rPr lang="tr-TR" dirty="0" err="1"/>
              <a:t>terms</a:t>
            </a:r>
            <a:r>
              <a:rPr lang="tr-TR" dirty="0"/>
              <a:t> of </a:t>
            </a:r>
            <a:r>
              <a:rPr lang="tr-TR" dirty="0" err="1"/>
              <a:t>overall</a:t>
            </a:r>
            <a:r>
              <a:rPr lang="tr-TR" dirty="0"/>
              <a:t> </a:t>
            </a:r>
            <a:r>
              <a:rPr lang="tr-TR" dirty="0" err="1"/>
              <a:t>acceptability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5 </a:t>
            </a:r>
            <a:r>
              <a:rPr lang="tr-TR" dirty="0" err="1"/>
              <a:t>point</a:t>
            </a:r>
            <a:r>
              <a:rPr lang="tr-TR" dirty="0"/>
              <a:t> </a:t>
            </a:r>
            <a:r>
              <a:rPr lang="tr-TR" dirty="0" err="1"/>
              <a:t>hedonic</a:t>
            </a:r>
            <a:r>
              <a:rPr lang="tr-TR" dirty="0"/>
              <a:t> </a:t>
            </a:r>
            <a:r>
              <a:rPr lang="tr-TR" dirty="0" err="1"/>
              <a:t>scala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1-2 </a:t>
            </a:r>
            <a:r>
              <a:rPr lang="tr-TR" dirty="0" err="1"/>
              <a:t>dislike</a:t>
            </a:r>
            <a:r>
              <a:rPr lang="tr-TR" dirty="0"/>
              <a:t>, 3 </a:t>
            </a:r>
            <a:r>
              <a:rPr lang="tr-TR" dirty="0" err="1"/>
              <a:t>acceptable</a:t>
            </a:r>
            <a:r>
              <a:rPr lang="tr-TR" dirty="0"/>
              <a:t>, 4-5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 smtClean="0"/>
              <a:t>extramely</a:t>
            </a:r>
            <a:r>
              <a:rPr lang="tr-TR" dirty="0" smtClean="0"/>
              <a:t>.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ü"/>
            </a:pPr>
            <a:endParaRPr lang="tr-TR" b="1" dirty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b="1" dirty="0" smtClean="0"/>
              <a:t>Statistical </a:t>
            </a:r>
            <a:r>
              <a:rPr lang="tr-TR" b="1" dirty="0" err="1"/>
              <a:t>analysis</a:t>
            </a:r>
            <a:r>
              <a:rPr lang="tr-TR" b="1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performed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JMP (SAS </a:t>
            </a:r>
            <a:r>
              <a:rPr lang="tr-TR" dirty="0" err="1"/>
              <a:t>Institute</a:t>
            </a:r>
            <a:r>
              <a:rPr lang="tr-TR" dirty="0"/>
              <a:t> </a:t>
            </a:r>
            <a:r>
              <a:rPr lang="tr-TR" dirty="0" err="1"/>
              <a:t>Inc</a:t>
            </a:r>
            <a:r>
              <a:rPr lang="tr-TR" dirty="0"/>
              <a:t>., </a:t>
            </a:r>
            <a:r>
              <a:rPr lang="tr-TR" dirty="0" err="1"/>
              <a:t>Cary</a:t>
            </a:r>
            <a:r>
              <a:rPr lang="tr-TR" dirty="0"/>
              <a:t>, NC, USA) </a:t>
            </a:r>
            <a:r>
              <a:rPr lang="tr-TR" dirty="0" err="1"/>
              <a:t>version</a:t>
            </a:r>
            <a:r>
              <a:rPr lang="tr-TR" dirty="0"/>
              <a:t> 5.0. </a:t>
            </a:r>
            <a:r>
              <a:rPr lang="tr-TR" dirty="0" err="1"/>
              <a:t>One-way</a:t>
            </a:r>
            <a:r>
              <a:rPr lang="tr-TR" dirty="0"/>
              <a:t> </a:t>
            </a:r>
            <a:r>
              <a:rPr lang="tr-TR" dirty="0" err="1"/>
              <a:t>analysis</a:t>
            </a:r>
            <a:r>
              <a:rPr lang="tr-TR" dirty="0"/>
              <a:t> of </a:t>
            </a:r>
            <a:r>
              <a:rPr lang="tr-TR" dirty="0" err="1"/>
              <a:t>variance</a:t>
            </a:r>
            <a:r>
              <a:rPr lang="tr-TR" dirty="0"/>
              <a:t> (ANOVA)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performed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determine</a:t>
            </a:r>
            <a:r>
              <a:rPr lang="tr-TR" dirty="0"/>
              <a:t> </a:t>
            </a:r>
            <a:r>
              <a:rPr lang="tr-TR" dirty="0" err="1"/>
              <a:t>differences</a:t>
            </a:r>
            <a:r>
              <a:rPr lang="tr-TR" dirty="0"/>
              <a:t> </a:t>
            </a:r>
            <a:r>
              <a:rPr lang="tr-TR" dirty="0" err="1"/>
              <a:t>oat</a:t>
            </a:r>
            <a:r>
              <a:rPr lang="tr-TR" dirty="0"/>
              <a:t> boza </a:t>
            </a:r>
            <a:r>
              <a:rPr lang="tr-TR" dirty="0" err="1"/>
              <a:t>samples</a:t>
            </a:r>
            <a:r>
              <a:rPr lang="tr-TR" dirty="0"/>
              <a:t>. </a:t>
            </a:r>
            <a:r>
              <a:rPr lang="tr-TR" dirty="0" err="1"/>
              <a:t>Statistically</a:t>
            </a:r>
            <a:r>
              <a:rPr lang="tr-TR" dirty="0"/>
              <a:t> </a:t>
            </a:r>
            <a:r>
              <a:rPr lang="tr-TR" dirty="0" err="1"/>
              <a:t>significant</a:t>
            </a:r>
            <a:r>
              <a:rPr lang="tr-TR" dirty="0"/>
              <a:t> </a:t>
            </a:r>
            <a:r>
              <a:rPr lang="tr-TR" dirty="0" err="1"/>
              <a:t>differences</a:t>
            </a:r>
            <a:r>
              <a:rPr lang="tr-TR" dirty="0"/>
              <a:t> (p ≤0.05)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means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determined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Student’s</a:t>
            </a:r>
            <a:r>
              <a:rPr lang="tr-TR" dirty="0"/>
              <a:t> t test.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77" y="6315377"/>
            <a:ext cx="27495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727" y="4044846"/>
            <a:ext cx="2236424" cy="20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752" y="2011063"/>
            <a:ext cx="2424399" cy="192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260648"/>
            <a:ext cx="1800200" cy="170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278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4644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2.2.4. Microbiological </a:t>
            </a:r>
            <a:r>
              <a:rPr lang="en-US" b="1" dirty="0" smtClean="0"/>
              <a:t>Method</a:t>
            </a:r>
            <a:endParaRPr lang="tr-TR" dirty="0"/>
          </a:p>
          <a:p>
            <a:pPr marL="0" indent="0" algn="just">
              <a:buNone/>
            </a:pPr>
            <a:r>
              <a:rPr lang="tr-TR" dirty="0" smtClean="0"/>
              <a:t>	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fermentation</a:t>
            </a:r>
            <a:r>
              <a:rPr lang="tr-TR" dirty="0"/>
              <a:t>, 10 g of boza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taken</a:t>
            </a:r>
            <a:r>
              <a:rPr lang="tr-TR" dirty="0"/>
              <a:t> </a:t>
            </a:r>
            <a:r>
              <a:rPr lang="tr-TR" dirty="0" err="1"/>
              <a:t>under</a:t>
            </a:r>
            <a:r>
              <a:rPr lang="tr-TR" dirty="0"/>
              <a:t> </a:t>
            </a:r>
            <a:r>
              <a:rPr lang="tr-TR" dirty="0" err="1"/>
              <a:t>aseptic</a:t>
            </a:r>
            <a:r>
              <a:rPr lang="tr-TR" dirty="0"/>
              <a:t> </a:t>
            </a:r>
            <a:r>
              <a:rPr lang="tr-TR" dirty="0" err="1"/>
              <a:t>conditions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transferred</a:t>
            </a:r>
            <a:r>
              <a:rPr lang="tr-TR" dirty="0"/>
              <a:t> in 90 ml 0.1% </a:t>
            </a:r>
            <a:r>
              <a:rPr lang="tr-TR" dirty="0" err="1"/>
              <a:t>peptone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.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appropriate</a:t>
            </a:r>
            <a:r>
              <a:rPr lang="tr-TR" dirty="0"/>
              <a:t> ten-</a:t>
            </a:r>
            <a:r>
              <a:rPr lang="tr-TR" dirty="0" err="1"/>
              <a:t>fold</a:t>
            </a:r>
            <a:r>
              <a:rPr lang="tr-TR" dirty="0"/>
              <a:t> </a:t>
            </a:r>
            <a:r>
              <a:rPr lang="tr-TR" dirty="0" err="1"/>
              <a:t>dilutions</a:t>
            </a:r>
            <a:r>
              <a:rPr lang="tr-TR" dirty="0"/>
              <a:t>, </a:t>
            </a:r>
            <a:r>
              <a:rPr lang="tr-TR" dirty="0" err="1"/>
              <a:t>pour</a:t>
            </a:r>
            <a:r>
              <a:rPr lang="tr-TR" dirty="0"/>
              <a:t> </a:t>
            </a:r>
            <a:r>
              <a:rPr lang="tr-TR" dirty="0" err="1"/>
              <a:t>plate</a:t>
            </a:r>
            <a:r>
              <a:rPr lang="tr-TR" dirty="0"/>
              <a:t> </a:t>
            </a:r>
            <a:r>
              <a:rPr lang="tr-TR" dirty="0" err="1"/>
              <a:t>counts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made</a:t>
            </a:r>
            <a:r>
              <a:rPr lang="tr-TR" dirty="0"/>
              <a:t> </a:t>
            </a:r>
            <a:r>
              <a:rPr lang="tr-TR" dirty="0" err="1"/>
              <a:t>out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following</a:t>
            </a:r>
            <a:r>
              <a:rPr lang="tr-TR" dirty="0"/>
              <a:t> </a:t>
            </a:r>
            <a:r>
              <a:rPr lang="tr-TR" dirty="0" err="1"/>
              <a:t>media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incubation</a:t>
            </a:r>
            <a:r>
              <a:rPr lang="tr-TR" dirty="0"/>
              <a:t> </a:t>
            </a:r>
            <a:r>
              <a:rPr lang="tr-TR" dirty="0" err="1"/>
              <a:t>conditions</a:t>
            </a:r>
            <a:r>
              <a:rPr lang="tr-TR" dirty="0"/>
              <a:t>: </a:t>
            </a:r>
            <a:endParaRPr lang="tr-TR" dirty="0" smtClean="0"/>
          </a:p>
          <a:p>
            <a:pPr algn="just">
              <a:buFont typeface="Wingdings" pitchFamily="2" charset="2"/>
              <a:buChar char="Ø"/>
            </a:pPr>
            <a:r>
              <a:rPr lang="tr-TR" dirty="0" smtClean="0"/>
              <a:t>Man</a:t>
            </a:r>
            <a:r>
              <a:rPr lang="tr-TR" dirty="0"/>
              <a:t>, </a:t>
            </a:r>
            <a:r>
              <a:rPr lang="tr-TR" dirty="0" err="1"/>
              <a:t>Rogosa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Sharpe</a:t>
            </a:r>
            <a:r>
              <a:rPr lang="tr-TR" dirty="0"/>
              <a:t> (MRS, </a:t>
            </a:r>
            <a:r>
              <a:rPr lang="tr-TR" dirty="0" err="1"/>
              <a:t>Merck</a:t>
            </a:r>
            <a:r>
              <a:rPr lang="tr-TR" dirty="0"/>
              <a:t>) </a:t>
            </a:r>
            <a:r>
              <a:rPr lang="tr-TR" dirty="0" err="1"/>
              <a:t>Agar</a:t>
            </a:r>
            <a:r>
              <a:rPr lang="tr-TR" dirty="0"/>
              <a:t> </a:t>
            </a:r>
            <a:r>
              <a:rPr lang="tr-TR" dirty="0" err="1"/>
              <a:t>overlaid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medium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b="1" dirty="0" err="1"/>
              <a:t>lactic</a:t>
            </a:r>
            <a:r>
              <a:rPr lang="tr-TR" b="1" dirty="0"/>
              <a:t> </a:t>
            </a:r>
            <a:r>
              <a:rPr lang="tr-TR" b="1" dirty="0" err="1"/>
              <a:t>acid</a:t>
            </a:r>
            <a:r>
              <a:rPr lang="tr-TR" b="1" dirty="0"/>
              <a:t> </a:t>
            </a:r>
            <a:r>
              <a:rPr lang="tr-TR" b="1" dirty="0" err="1"/>
              <a:t>bacteria</a:t>
            </a:r>
            <a:r>
              <a:rPr lang="tr-TR" dirty="0"/>
              <a:t>, 30°C  24-48 h </a:t>
            </a:r>
            <a:r>
              <a:rPr lang="tr-TR" dirty="0" err="1" smtClean="0"/>
              <a:t>incubation</a:t>
            </a:r>
            <a:r>
              <a:rPr lang="tr-TR" dirty="0" smtClean="0"/>
              <a:t> </a:t>
            </a:r>
            <a:r>
              <a:rPr lang="tr-TR" dirty="0" err="1" smtClean="0"/>
              <a:t>under</a:t>
            </a:r>
            <a:r>
              <a:rPr lang="tr-TR" dirty="0" smtClean="0"/>
              <a:t> </a:t>
            </a:r>
            <a:r>
              <a:rPr lang="tr-TR" dirty="0" err="1" smtClean="0"/>
              <a:t>anaerobic</a:t>
            </a:r>
            <a:r>
              <a:rPr lang="tr-TR" dirty="0" smtClean="0"/>
              <a:t> </a:t>
            </a:r>
            <a:r>
              <a:rPr lang="tr-TR" dirty="0" err="1" smtClean="0"/>
              <a:t>condition</a:t>
            </a:r>
            <a:r>
              <a:rPr lang="tr-TR" dirty="0" smtClean="0"/>
              <a:t> ;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 err="1" smtClean="0"/>
              <a:t>Potato</a:t>
            </a:r>
            <a:r>
              <a:rPr lang="tr-TR" dirty="0" smtClean="0"/>
              <a:t> </a:t>
            </a:r>
            <a:r>
              <a:rPr lang="tr-TR" dirty="0" err="1"/>
              <a:t>dextrose</a:t>
            </a:r>
            <a:r>
              <a:rPr lang="tr-TR" dirty="0"/>
              <a:t> </a:t>
            </a:r>
            <a:r>
              <a:rPr lang="tr-TR" dirty="0" err="1"/>
              <a:t>agar</a:t>
            </a:r>
            <a:r>
              <a:rPr lang="tr-TR" dirty="0"/>
              <a:t> (PDA, </a:t>
            </a:r>
            <a:r>
              <a:rPr lang="tr-TR" dirty="0" err="1"/>
              <a:t>Merck</a:t>
            </a:r>
            <a:r>
              <a:rPr lang="tr-TR" dirty="0"/>
              <a:t>) </a:t>
            </a:r>
            <a:r>
              <a:rPr lang="tr-TR" dirty="0" err="1"/>
              <a:t>plates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b="1" dirty="0" err="1"/>
              <a:t>yeasts</a:t>
            </a:r>
            <a:r>
              <a:rPr lang="tr-TR" dirty="0"/>
              <a:t>, 30°C 72 h </a:t>
            </a:r>
            <a:r>
              <a:rPr lang="tr-TR" dirty="0" err="1"/>
              <a:t>incubation</a:t>
            </a:r>
            <a:r>
              <a:rPr lang="tr-TR" dirty="0"/>
              <a:t>; </a:t>
            </a:r>
            <a:endParaRPr lang="tr-TR" dirty="0" smtClean="0"/>
          </a:p>
          <a:p>
            <a:pPr algn="just">
              <a:buFont typeface="Wingdings" pitchFamily="2" charset="2"/>
              <a:buChar char="Ø"/>
            </a:pPr>
            <a:r>
              <a:rPr lang="tr-TR" dirty="0" err="1" smtClean="0"/>
              <a:t>Plate</a:t>
            </a:r>
            <a:r>
              <a:rPr lang="tr-TR" dirty="0" smtClean="0"/>
              <a:t> </a:t>
            </a:r>
            <a:r>
              <a:rPr lang="tr-TR" dirty="0" err="1"/>
              <a:t>Count</a:t>
            </a:r>
            <a:r>
              <a:rPr lang="tr-TR" dirty="0"/>
              <a:t> </a:t>
            </a:r>
            <a:r>
              <a:rPr lang="tr-TR" dirty="0" err="1"/>
              <a:t>agar</a:t>
            </a:r>
            <a:r>
              <a:rPr lang="tr-TR" dirty="0"/>
              <a:t> (</a:t>
            </a:r>
            <a:r>
              <a:rPr lang="tr-TR" dirty="0" err="1"/>
              <a:t>PCA,Merck</a:t>
            </a:r>
            <a:r>
              <a:rPr lang="tr-TR" dirty="0"/>
              <a:t>)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b="1" dirty="0"/>
              <a:t>total </a:t>
            </a:r>
            <a:r>
              <a:rPr lang="tr-TR" b="1" dirty="0" err="1" smtClean="0"/>
              <a:t>mesophilic</a:t>
            </a:r>
            <a:r>
              <a:rPr lang="tr-TR" b="1" dirty="0" smtClean="0"/>
              <a:t> </a:t>
            </a:r>
            <a:r>
              <a:rPr lang="tr-TR" b="1" dirty="0" err="1" smtClean="0"/>
              <a:t>aerobic</a:t>
            </a:r>
            <a:r>
              <a:rPr lang="tr-TR" b="1" dirty="0" smtClean="0"/>
              <a:t> </a:t>
            </a:r>
            <a:r>
              <a:rPr lang="tr-TR" b="1" dirty="0" err="1"/>
              <a:t>bacteria</a:t>
            </a:r>
            <a:r>
              <a:rPr lang="tr-TR" dirty="0"/>
              <a:t>, 30°C 48 h </a:t>
            </a:r>
            <a:r>
              <a:rPr lang="tr-TR" dirty="0" err="1"/>
              <a:t>incubation</a:t>
            </a:r>
            <a:r>
              <a:rPr lang="tr-TR" dirty="0" smtClean="0"/>
              <a:t>.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standard</a:t>
            </a:r>
            <a:r>
              <a:rPr lang="tr-TR" dirty="0"/>
              <a:t> </a:t>
            </a:r>
            <a:r>
              <a:rPr lang="tr-TR" dirty="0" err="1"/>
              <a:t>pour</a:t>
            </a:r>
            <a:r>
              <a:rPr lang="tr-TR" dirty="0"/>
              <a:t> </a:t>
            </a:r>
            <a:r>
              <a:rPr lang="tr-TR" dirty="0" err="1"/>
              <a:t>plate</a:t>
            </a:r>
            <a:r>
              <a:rPr lang="tr-TR" dirty="0"/>
              <a:t> </a:t>
            </a:r>
            <a:r>
              <a:rPr lang="tr-TR" dirty="0" err="1"/>
              <a:t>method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employed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determine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counts</a:t>
            </a:r>
            <a:r>
              <a:rPr lang="tr-TR" dirty="0"/>
              <a:t> of </a:t>
            </a:r>
            <a:r>
              <a:rPr lang="tr-TR" dirty="0" err="1" smtClean="0"/>
              <a:t>microorganisms</a:t>
            </a:r>
            <a:r>
              <a:rPr lang="tr-TR" dirty="0"/>
              <a:t>.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incubation</a:t>
            </a:r>
            <a:r>
              <a:rPr lang="tr-TR" dirty="0"/>
              <a:t>, </a:t>
            </a:r>
            <a:r>
              <a:rPr lang="tr-TR" dirty="0" err="1"/>
              <a:t>plates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3–300 </a:t>
            </a:r>
            <a:r>
              <a:rPr lang="tr-TR" dirty="0" err="1"/>
              <a:t>colonies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counted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results</a:t>
            </a:r>
            <a:r>
              <a:rPr lang="tr-TR" dirty="0"/>
              <a:t> </a:t>
            </a:r>
            <a:r>
              <a:rPr lang="tr-TR" dirty="0" err="1"/>
              <a:t>expressed</a:t>
            </a:r>
            <a:r>
              <a:rPr lang="tr-TR" dirty="0"/>
              <a:t> </a:t>
            </a:r>
            <a:r>
              <a:rPr lang="tr-TR" dirty="0" smtClean="0"/>
              <a:t>as </a:t>
            </a:r>
            <a:r>
              <a:rPr lang="tr-TR" dirty="0" err="1" smtClean="0"/>
              <a:t>colony</a:t>
            </a:r>
            <a:r>
              <a:rPr lang="tr-TR" dirty="0" smtClean="0"/>
              <a:t> </a:t>
            </a:r>
            <a:r>
              <a:rPr lang="tr-TR" dirty="0" err="1"/>
              <a:t>forming</a:t>
            </a:r>
            <a:r>
              <a:rPr lang="tr-TR" dirty="0"/>
              <a:t> </a:t>
            </a:r>
            <a:r>
              <a:rPr lang="tr-TR" dirty="0" err="1" smtClean="0"/>
              <a:t>unit</a:t>
            </a:r>
            <a:r>
              <a:rPr lang="tr-TR" dirty="0" smtClean="0"/>
              <a:t>/gram (</a:t>
            </a:r>
            <a:r>
              <a:rPr lang="tr-TR" dirty="0" err="1" smtClean="0"/>
              <a:t>cfu</a:t>
            </a:r>
            <a:r>
              <a:rPr lang="tr-TR" dirty="0" err="1"/>
              <a:t>⁄g</a:t>
            </a:r>
            <a:r>
              <a:rPr lang="tr-TR" dirty="0"/>
              <a:t>)(</a:t>
            </a:r>
            <a:r>
              <a:rPr lang="tr-TR" dirty="0" err="1"/>
              <a:t>Gürgün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Halkman</a:t>
            </a:r>
            <a:r>
              <a:rPr lang="tr-TR" dirty="0"/>
              <a:t> 1988).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2664296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04759"/>
            <a:ext cx="2105316" cy="174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51711"/>
            <a:ext cx="27495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7328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3. Result and </a:t>
            </a:r>
            <a:r>
              <a:rPr lang="en-US" sz="2400" b="1" dirty="0" smtClean="0"/>
              <a:t>Discussion</a:t>
            </a:r>
            <a:endParaRPr lang="tr-TR" sz="2400" dirty="0"/>
          </a:p>
          <a:p>
            <a:pPr marL="0" indent="0">
              <a:buNone/>
            </a:pPr>
            <a:r>
              <a:rPr lang="en-US" sz="2200" b="1" dirty="0"/>
              <a:t>3.1. Analytical </a:t>
            </a:r>
            <a:r>
              <a:rPr lang="tr-TR" sz="2200" b="1" dirty="0" smtClean="0"/>
              <a:t>r</a:t>
            </a:r>
            <a:r>
              <a:rPr lang="en-US" sz="2200" b="1" dirty="0" err="1" smtClean="0"/>
              <a:t>esults</a:t>
            </a:r>
            <a:r>
              <a:rPr lang="en-US" sz="2200" b="1" dirty="0" smtClean="0"/>
              <a:t> </a:t>
            </a:r>
            <a:r>
              <a:rPr lang="en-US" sz="2200" b="1" dirty="0"/>
              <a:t>of </a:t>
            </a:r>
            <a:r>
              <a:rPr lang="tr-TR" sz="2200" b="1" dirty="0" smtClean="0"/>
              <a:t>o</a:t>
            </a:r>
            <a:r>
              <a:rPr lang="en-US" sz="2200" b="1" dirty="0" err="1" smtClean="0"/>
              <a:t>atmeal</a:t>
            </a:r>
            <a:r>
              <a:rPr lang="en-US" sz="2200" b="1" dirty="0" smtClean="0"/>
              <a:t> </a:t>
            </a:r>
            <a:r>
              <a:rPr lang="en-US" sz="2200" b="1" dirty="0"/>
              <a:t>and </a:t>
            </a:r>
            <a:r>
              <a:rPr lang="tr-TR" sz="2200" b="1" dirty="0" smtClean="0"/>
              <a:t>w</a:t>
            </a:r>
            <a:r>
              <a:rPr lang="en-US" sz="2200" b="1" dirty="0" smtClean="0"/>
              <a:t>hey </a:t>
            </a:r>
            <a:r>
              <a:rPr lang="tr-TR" sz="2200" b="1" dirty="0"/>
              <a:t>p</a:t>
            </a:r>
            <a:r>
              <a:rPr lang="en-US" sz="2200" b="1" dirty="0" err="1" smtClean="0"/>
              <a:t>owder</a:t>
            </a:r>
            <a:r>
              <a:rPr lang="en-US" sz="2200" b="1" dirty="0" smtClean="0"/>
              <a:t> </a:t>
            </a:r>
            <a:endParaRPr lang="tr-TR" sz="2200" dirty="0"/>
          </a:p>
          <a:p>
            <a:pPr marL="0" indent="0" algn="just">
              <a:buNone/>
            </a:pPr>
            <a:r>
              <a:rPr lang="tr-TR" sz="2200" dirty="0" smtClean="0"/>
              <a:t>	</a:t>
            </a:r>
            <a:r>
              <a:rPr lang="tr-TR" sz="2200" dirty="0" err="1" smtClean="0"/>
              <a:t>Chemical</a:t>
            </a:r>
            <a:r>
              <a:rPr lang="tr-TR" sz="2200" dirty="0" smtClean="0"/>
              <a:t> </a:t>
            </a:r>
            <a:r>
              <a:rPr lang="tr-TR" sz="2200" dirty="0" err="1"/>
              <a:t>and</a:t>
            </a:r>
            <a:r>
              <a:rPr lang="tr-TR" sz="2200" dirty="0"/>
              <a:t> </a:t>
            </a:r>
            <a:r>
              <a:rPr lang="tr-TR" sz="2200" dirty="0" err="1" smtClean="0"/>
              <a:t>physical</a:t>
            </a:r>
            <a:r>
              <a:rPr lang="tr-TR" sz="2200" dirty="0" smtClean="0"/>
              <a:t> </a:t>
            </a:r>
            <a:r>
              <a:rPr lang="tr-TR" sz="2200" dirty="0" err="1"/>
              <a:t>composition</a:t>
            </a:r>
            <a:r>
              <a:rPr lang="tr-TR" sz="2200" dirty="0"/>
              <a:t> of </a:t>
            </a:r>
            <a:r>
              <a:rPr lang="tr-TR" sz="2200" dirty="0" err="1" smtClean="0"/>
              <a:t>oatmeal</a:t>
            </a:r>
            <a:r>
              <a:rPr lang="tr-TR" sz="2200" dirty="0" smtClean="0"/>
              <a:t> </a:t>
            </a:r>
            <a:r>
              <a:rPr lang="tr-TR" sz="2200" dirty="0" err="1"/>
              <a:t>and</a:t>
            </a:r>
            <a:r>
              <a:rPr lang="tr-TR" sz="2200" dirty="0"/>
              <a:t> </a:t>
            </a:r>
            <a:r>
              <a:rPr lang="tr-TR" sz="2200" dirty="0" err="1"/>
              <a:t>whey</a:t>
            </a:r>
            <a:r>
              <a:rPr lang="tr-TR" sz="2200" dirty="0"/>
              <a:t> </a:t>
            </a:r>
            <a:r>
              <a:rPr lang="tr-TR" sz="2200" dirty="0" err="1"/>
              <a:t>powder</a:t>
            </a:r>
            <a:r>
              <a:rPr lang="tr-TR" sz="2200" dirty="0"/>
              <a:t> </a:t>
            </a:r>
            <a:r>
              <a:rPr lang="tr-TR" sz="2200" dirty="0" err="1"/>
              <a:t>are</a:t>
            </a:r>
            <a:r>
              <a:rPr lang="tr-TR" sz="2200" dirty="0"/>
              <a:t> </a:t>
            </a:r>
            <a:r>
              <a:rPr lang="tr-TR" sz="2200" dirty="0" err="1"/>
              <a:t>given</a:t>
            </a:r>
            <a:r>
              <a:rPr lang="tr-TR" sz="2200" dirty="0"/>
              <a:t> </a:t>
            </a:r>
            <a:r>
              <a:rPr lang="tr-TR" sz="2200" dirty="0" err="1"/>
              <a:t>Table</a:t>
            </a:r>
            <a:r>
              <a:rPr lang="tr-TR" sz="2200" dirty="0"/>
              <a:t> 1. </a:t>
            </a:r>
            <a:r>
              <a:rPr lang="tr-TR" sz="2200" dirty="0" err="1"/>
              <a:t>These</a:t>
            </a:r>
            <a:r>
              <a:rPr lang="tr-TR" sz="2200" dirty="0"/>
              <a:t>  </a:t>
            </a:r>
            <a:r>
              <a:rPr lang="tr-TR" sz="2200" dirty="0" err="1"/>
              <a:t>results</a:t>
            </a:r>
            <a:r>
              <a:rPr lang="tr-TR" sz="2200" dirty="0"/>
              <a:t> </a:t>
            </a:r>
            <a:r>
              <a:rPr lang="tr-TR" sz="2200" dirty="0" err="1"/>
              <a:t>are</a:t>
            </a:r>
            <a:r>
              <a:rPr lang="tr-TR" sz="2200" dirty="0"/>
              <a:t> in </a:t>
            </a:r>
            <a:r>
              <a:rPr lang="tr-TR" sz="2200" dirty="0" err="1"/>
              <a:t>agreement</a:t>
            </a:r>
            <a:r>
              <a:rPr lang="tr-TR" sz="2200" dirty="0"/>
              <a:t> </a:t>
            </a:r>
            <a:r>
              <a:rPr lang="tr-TR" sz="2200" dirty="0" err="1"/>
              <a:t>with</a:t>
            </a:r>
            <a:r>
              <a:rPr lang="tr-TR" sz="2200" dirty="0"/>
              <a:t> </a:t>
            </a:r>
            <a:r>
              <a:rPr lang="tr-TR" sz="2200" dirty="0" err="1"/>
              <a:t>that</a:t>
            </a:r>
            <a:r>
              <a:rPr lang="tr-TR" sz="2200" dirty="0"/>
              <a:t> </a:t>
            </a:r>
            <a:r>
              <a:rPr lang="tr-TR" sz="2200" dirty="0" err="1"/>
              <a:t>reported</a:t>
            </a:r>
            <a:r>
              <a:rPr lang="tr-TR" sz="2200" dirty="0"/>
              <a:t> </a:t>
            </a:r>
            <a:r>
              <a:rPr lang="tr-TR" sz="2200" dirty="0" err="1"/>
              <a:t>by</a:t>
            </a:r>
            <a:r>
              <a:rPr lang="tr-TR" sz="2200" dirty="0"/>
              <a:t> </a:t>
            </a:r>
            <a:r>
              <a:rPr lang="tr-TR" sz="2200" dirty="0" err="1"/>
              <a:t>Kirk</a:t>
            </a:r>
            <a:r>
              <a:rPr lang="tr-TR" sz="2200" dirty="0"/>
              <a:t> </a:t>
            </a:r>
            <a:r>
              <a:rPr lang="tr-TR" sz="2200" dirty="0" err="1"/>
              <a:t>and</a:t>
            </a:r>
            <a:r>
              <a:rPr lang="tr-TR" sz="2200" dirty="0"/>
              <a:t> </a:t>
            </a:r>
            <a:r>
              <a:rPr lang="tr-TR" sz="2200" dirty="0" err="1"/>
              <a:t>Sawyer</a:t>
            </a:r>
            <a:r>
              <a:rPr lang="tr-TR" sz="2200" dirty="0"/>
              <a:t> (1999) </a:t>
            </a:r>
            <a:r>
              <a:rPr lang="tr-TR" sz="2200" dirty="0" err="1"/>
              <a:t>and</a:t>
            </a:r>
            <a:r>
              <a:rPr lang="tr-TR" sz="2200" dirty="0"/>
              <a:t>  </a:t>
            </a:r>
            <a:r>
              <a:rPr lang="tr-TR" sz="2200" dirty="0" err="1"/>
              <a:t>Yalcuk</a:t>
            </a:r>
            <a:r>
              <a:rPr lang="tr-TR" sz="2200" dirty="0"/>
              <a:t> (2012).</a:t>
            </a:r>
          </a:p>
          <a:p>
            <a:pPr marL="0" indent="0">
              <a:buNone/>
            </a:pPr>
            <a:r>
              <a:rPr lang="en-US" sz="2000" b="1" dirty="0"/>
              <a:t>Table 1. </a:t>
            </a:r>
            <a:r>
              <a:rPr lang="en-US" sz="2000" dirty="0"/>
              <a:t>Some </a:t>
            </a:r>
            <a:r>
              <a:rPr lang="en-US" sz="2000" dirty="0" smtClean="0"/>
              <a:t>chemical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smtClean="0"/>
              <a:t>physical</a:t>
            </a:r>
            <a:r>
              <a:rPr lang="en-US" sz="2000" dirty="0" smtClean="0"/>
              <a:t> </a:t>
            </a:r>
            <a:r>
              <a:rPr lang="en-US" sz="2000" dirty="0"/>
              <a:t>properties of </a:t>
            </a:r>
            <a:r>
              <a:rPr lang="tr-TR" sz="2000" dirty="0" err="1" smtClean="0"/>
              <a:t>whole</a:t>
            </a:r>
            <a:r>
              <a:rPr lang="tr-TR" sz="2000" dirty="0" smtClean="0"/>
              <a:t> </a:t>
            </a:r>
            <a:r>
              <a:rPr lang="tr-TR" sz="2000" dirty="0" err="1" smtClean="0"/>
              <a:t>grain</a:t>
            </a:r>
            <a:r>
              <a:rPr lang="tr-TR" sz="2000" dirty="0" smtClean="0"/>
              <a:t> </a:t>
            </a:r>
            <a:r>
              <a:rPr lang="tr-TR" sz="2000" dirty="0" err="1"/>
              <a:t>oat</a:t>
            </a:r>
            <a:r>
              <a:rPr lang="tr-TR" sz="2000" dirty="0"/>
              <a:t> </a:t>
            </a:r>
            <a:r>
              <a:rPr lang="tr-TR" sz="2000" dirty="0" err="1" smtClean="0"/>
              <a:t>flour</a:t>
            </a:r>
            <a:r>
              <a:rPr lang="en-US" sz="2000" dirty="0" smtClean="0"/>
              <a:t> </a:t>
            </a:r>
            <a:r>
              <a:rPr lang="en-US" sz="2000" dirty="0"/>
              <a:t>and whey </a:t>
            </a:r>
            <a:r>
              <a:rPr lang="en-US" sz="2000" dirty="0" smtClean="0"/>
              <a:t>powder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0036842"/>
              </p:ext>
            </p:extLst>
          </p:nvPr>
        </p:nvGraphicFramePr>
        <p:xfrm>
          <a:off x="683568" y="3068960"/>
          <a:ext cx="7776864" cy="269346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27946"/>
                <a:gridCol w="2622189"/>
                <a:gridCol w="2426729"/>
              </a:tblGrid>
              <a:tr h="2130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tr-TR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  <a:latin typeface="Times New Roman"/>
                          <a:ea typeface="Calibri"/>
                        </a:rPr>
                        <a:t>The</a:t>
                      </a:r>
                      <a:r>
                        <a:rPr lang="tr-TR" sz="18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tr-TR" sz="1800" dirty="0" err="1">
                          <a:effectLst/>
                          <a:latin typeface="Times New Roman"/>
                          <a:ea typeface="Calibri"/>
                        </a:rPr>
                        <a:t>wholegrain</a:t>
                      </a:r>
                      <a:r>
                        <a:rPr lang="tr-TR" sz="18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tr-TR" sz="1800" dirty="0" err="1" smtClean="0">
                          <a:effectLst/>
                          <a:latin typeface="Times New Roman"/>
                          <a:ea typeface="Calibri"/>
                        </a:rPr>
                        <a:t>oatmeal</a:t>
                      </a:r>
                      <a:endParaRPr lang="tr-TR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Whey Powder</a:t>
                      </a:r>
                      <a:endParaRPr lang="tr-TR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30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Crude ash (%)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</a:rPr>
                        <a:t>*</a:t>
                      </a:r>
                      <a:endParaRPr lang="tr-TR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1.6381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5.7732</a:t>
                      </a:r>
                      <a:endParaRPr lang="tr-TR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B69"/>
                    </a:solidFill>
                  </a:tcPr>
                </a:tc>
              </a:tr>
              <a:tr h="2130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Moisture (%)</a:t>
                      </a:r>
                      <a:endParaRPr lang="tr-TR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8.30</a:t>
                      </a:r>
                      <a:endParaRPr lang="tr-TR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3.50</a:t>
                      </a:r>
                      <a:endParaRPr lang="tr-TR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69"/>
                    </a:solidFill>
                  </a:tcPr>
                </a:tc>
              </a:tr>
              <a:tr h="2130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Protein content(%)*</a:t>
                      </a:r>
                      <a:endParaRPr lang="tr-TR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15.07</a:t>
                      </a:r>
                      <a:endParaRPr lang="tr-TR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8.58</a:t>
                      </a:r>
                      <a:endParaRPr lang="tr-TR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69"/>
                    </a:solidFill>
                  </a:tcPr>
                </a:tc>
              </a:tr>
              <a:tr h="4097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Calibri"/>
                        </a:rPr>
                        <a:t>Colour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 values</a:t>
                      </a:r>
                      <a:endParaRPr lang="tr-TR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tr-TR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tr-TR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69"/>
                    </a:solidFill>
                  </a:tcPr>
                </a:tc>
              </a:tr>
              <a:tr h="3883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L</a:t>
                      </a:r>
                      <a:endParaRPr lang="tr-TR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90.88</a:t>
                      </a:r>
                      <a:endParaRPr lang="tr-TR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100.05</a:t>
                      </a:r>
                      <a:endParaRPr lang="tr-TR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69"/>
                    </a:solidFill>
                  </a:tcPr>
                </a:tc>
              </a:tr>
              <a:tr h="3883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a</a:t>
                      </a:r>
                      <a:endParaRPr lang="tr-TR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1.65</a:t>
                      </a:r>
                      <a:endParaRPr lang="tr-TR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-3.20</a:t>
                      </a:r>
                      <a:endParaRPr lang="tr-TR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69"/>
                    </a:solidFill>
                  </a:tcPr>
                </a:tc>
              </a:tr>
              <a:tr h="4097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b</a:t>
                      </a:r>
                      <a:endParaRPr lang="tr-TR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7.64</a:t>
                      </a:r>
                      <a:endParaRPr lang="tr-TR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13.23</a:t>
                      </a:r>
                      <a:endParaRPr lang="tr-TR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9"/>
                    </a:solidFill>
                  </a:tcPr>
                </a:tc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683567" y="6055413"/>
            <a:ext cx="2689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/>
              <a:t>* in </a:t>
            </a:r>
            <a:r>
              <a:rPr lang="tr-TR" sz="1400" dirty="0" err="1"/>
              <a:t>dry</a:t>
            </a:r>
            <a:r>
              <a:rPr lang="tr-TR" sz="1400" dirty="0"/>
              <a:t> </a:t>
            </a:r>
            <a:r>
              <a:rPr lang="tr-TR" sz="1400" dirty="0" err="1"/>
              <a:t>basis</a:t>
            </a:r>
            <a:r>
              <a:rPr lang="tr-TR" sz="1400" dirty="0"/>
              <a:t> ** Protein = N x 6.25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6209301"/>
            <a:ext cx="27495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979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88641"/>
            <a:ext cx="8229600" cy="252027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800" b="1" dirty="0"/>
              <a:t>3.2. pH </a:t>
            </a:r>
            <a:r>
              <a:rPr lang="tr-TR" sz="2800" b="1" dirty="0"/>
              <a:t>v</a:t>
            </a:r>
            <a:r>
              <a:rPr lang="en-US" sz="2800" b="1" dirty="0" err="1" smtClean="0"/>
              <a:t>alues</a:t>
            </a:r>
            <a:r>
              <a:rPr lang="en-US" sz="2800" b="1" dirty="0" smtClean="0"/>
              <a:t> </a:t>
            </a:r>
            <a:r>
              <a:rPr lang="en-US" sz="2800" b="1" dirty="0"/>
              <a:t>of </a:t>
            </a:r>
            <a:r>
              <a:rPr lang="tr-TR" sz="2800" b="1" dirty="0"/>
              <a:t>o</a:t>
            </a:r>
            <a:r>
              <a:rPr lang="en-US" sz="2800" b="1" dirty="0" smtClean="0"/>
              <a:t>at </a:t>
            </a:r>
            <a:r>
              <a:rPr lang="tr-TR" sz="2800" b="1" dirty="0" err="1"/>
              <a:t>b</a:t>
            </a:r>
            <a:r>
              <a:rPr lang="en-US" sz="2800" b="1" dirty="0" err="1" smtClean="0"/>
              <a:t>oza</a:t>
            </a:r>
            <a:r>
              <a:rPr lang="en-US" sz="2800" b="1" dirty="0" smtClean="0"/>
              <a:t> </a:t>
            </a:r>
            <a:r>
              <a:rPr lang="tr-TR" sz="2800" b="1" dirty="0" smtClean="0"/>
              <a:t>s</a:t>
            </a:r>
            <a:r>
              <a:rPr lang="en-US" sz="2800" b="1" dirty="0" err="1" smtClean="0"/>
              <a:t>amples</a:t>
            </a:r>
            <a:endParaRPr lang="tr-TR" sz="2800" dirty="0"/>
          </a:p>
          <a:p>
            <a:pPr marL="0" indent="0" algn="just">
              <a:spcAft>
                <a:spcPts val="0"/>
              </a:spcAft>
              <a:buNone/>
            </a:pPr>
            <a:r>
              <a:rPr lang="tr-TR" sz="2000" dirty="0" smtClean="0"/>
              <a:t>	</a:t>
            </a:r>
            <a:r>
              <a:rPr lang="en-US" sz="2000" dirty="0" smtClean="0"/>
              <a:t>As </a:t>
            </a:r>
            <a:r>
              <a:rPr lang="en-US" sz="2000" dirty="0"/>
              <a:t>shown in Table </a:t>
            </a:r>
            <a:r>
              <a:rPr lang="tr-TR" sz="2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/>
              <a:t>pH values of oat </a:t>
            </a:r>
            <a:r>
              <a:rPr lang="en-US" sz="2000" dirty="0" err="1"/>
              <a:t>boza</a:t>
            </a:r>
            <a:r>
              <a:rPr lang="en-US" sz="2000" dirty="0"/>
              <a:t> </a:t>
            </a:r>
            <a:r>
              <a:rPr lang="en-US" sz="2000" dirty="0">
                <a:solidFill>
                  <a:prstClr val="black"/>
                </a:solidFill>
              </a:rPr>
              <a:t>samples </a:t>
            </a:r>
            <a:r>
              <a:rPr lang="en-US" sz="2000" dirty="0" smtClean="0"/>
              <a:t>were </a:t>
            </a:r>
            <a:r>
              <a:rPr lang="en-US" sz="2000" dirty="0"/>
              <a:t>measured at before and after fermentation </a:t>
            </a:r>
            <a:r>
              <a:rPr lang="en-US" sz="2000" dirty="0" smtClean="0"/>
              <a:t>pro</a:t>
            </a:r>
            <a:r>
              <a:rPr lang="tr-TR" sz="2000" dirty="0" smtClean="0"/>
              <a:t>c</a:t>
            </a:r>
            <a:r>
              <a:rPr lang="en-US" sz="2000" dirty="0" err="1" smtClean="0"/>
              <a:t>es</a:t>
            </a:r>
            <a:r>
              <a:rPr lang="tr-TR" sz="2000" dirty="0" smtClean="0"/>
              <a:t>s</a:t>
            </a:r>
            <a:r>
              <a:rPr lang="en-US" sz="2000" dirty="0" smtClean="0"/>
              <a:t>.</a:t>
            </a:r>
            <a:r>
              <a:rPr lang="en-US" sz="2000" dirty="0" smtClean="0">
                <a:latin typeface="Times New Roman"/>
                <a:ea typeface="Calibri"/>
              </a:rPr>
              <a:t> </a:t>
            </a:r>
            <a:r>
              <a:rPr lang="en-US" sz="2000" dirty="0">
                <a:latin typeface="Times New Roman"/>
                <a:ea typeface="Calibri"/>
              </a:rPr>
              <a:t>Statistical analysis of the data showed no significant differences (p&gt;0.05) in </a:t>
            </a:r>
            <a:r>
              <a:rPr lang="en-US" sz="2000" dirty="0" smtClean="0">
                <a:latin typeface="Times New Roman"/>
                <a:ea typeface="Calibri"/>
              </a:rPr>
              <a:t>the</a:t>
            </a:r>
            <a:r>
              <a:rPr lang="tr-TR" sz="2000" dirty="0" smtClean="0">
                <a:latin typeface="Times New Roman"/>
                <a:ea typeface="Calibri"/>
              </a:rPr>
              <a:t> </a:t>
            </a:r>
            <a:r>
              <a:rPr lang="tr-TR" sz="2000" dirty="0" err="1" smtClean="0">
                <a:latin typeface="Times New Roman"/>
                <a:ea typeface="Calibri"/>
              </a:rPr>
              <a:t>pH</a:t>
            </a:r>
            <a:r>
              <a:rPr lang="tr-TR" sz="2000" dirty="0" smtClean="0">
                <a:latin typeface="Times New Roman"/>
                <a:ea typeface="Calibri"/>
              </a:rPr>
              <a:t> </a:t>
            </a:r>
            <a:r>
              <a:rPr lang="tr-TR" sz="2000" dirty="0" err="1" smtClean="0">
                <a:latin typeface="Times New Roman"/>
                <a:ea typeface="Calibri"/>
              </a:rPr>
              <a:t>values</a:t>
            </a:r>
            <a:r>
              <a:rPr lang="tr-TR" sz="2000" dirty="0" smtClean="0">
                <a:latin typeface="Times New Roman"/>
                <a:ea typeface="Calibri"/>
              </a:rPr>
              <a:t> </a:t>
            </a:r>
            <a:r>
              <a:rPr lang="en-US" sz="2000" dirty="0" smtClean="0">
                <a:latin typeface="Times New Roman"/>
                <a:ea typeface="Calibri"/>
              </a:rPr>
              <a:t>of </a:t>
            </a:r>
            <a:r>
              <a:rPr lang="tr-TR" sz="2000" dirty="0" err="1" smtClean="0">
                <a:latin typeface="Times New Roman"/>
                <a:ea typeface="Calibri"/>
              </a:rPr>
              <a:t>oat</a:t>
            </a:r>
            <a:r>
              <a:rPr lang="tr-TR" sz="2000" dirty="0" smtClean="0">
                <a:latin typeface="Times New Roman"/>
                <a:ea typeface="Calibri"/>
              </a:rPr>
              <a:t> boza </a:t>
            </a:r>
            <a:r>
              <a:rPr lang="tr-TR" sz="2000" dirty="0" err="1" smtClean="0">
                <a:latin typeface="Times New Roman"/>
                <a:ea typeface="Calibri"/>
              </a:rPr>
              <a:t>samples</a:t>
            </a:r>
            <a:r>
              <a:rPr lang="tr-TR" sz="2000" dirty="0" smtClean="0">
                <a:latin typeface="Times New Roman"/>
                <a:ea typeface="Calibri"/>
              </a:rPr>
              <a:t>.</a:t>
            </a:r>
            <a:r>
              <a:rPr lang="en-US" sz="2000" dirty="0" smtClean="0">
                <a:latin typeface="Times New Roman"/>
                <a:ea typeface="Calibri"/>
              </a:rPr>
              <a:t> </a:t>
            </a:r>
            <a:endParaRPr lang="tr-TR" sz="2000" dirty="0">
              <a:latin typeface="Times New Roman"/>
              <a:ea typeface="Calibri"/>
            </a:endParaRPr>
          </a:p>
          <a:p>
            <a:pPr marL="0" indent="0" algn="just">
              <a:buNone/>
            </a:pPr>
            <a:r>
              <a:rPr lang="en-US" sz="2000" dirty="0" smtClean="0"/>
              <a:t> </a:t>
            </a:r>
            <a:r>
              <a:rPr lang="tr-TR" sz="2000" dirty="0" smtClean="0"/>
              <a:t>	</a:t>
            </a:r>
            <a:r>
              <a:rPr lang="en-US" sz="2000" dirty="0" smtClean="0"/>
              <a:t>When </a:t>
            </a:r>
            <a:r>
              <a:rPr lang="en-US" sz="2000" dirty="0"/>
              <a:t>the supplementation levels of whey powder increased, pH values of oat </a:t>
            </a:r>
            <a:r>
              <a:rPr lang="en-US" sz="2000" dirty="0" err="1"/>
              <a:t>boza</a:t>
            </a:r>
            <a:r>
              <a:rPr lang="en-US" sz="2000" dirty="0"/>
              <a:t> samples for after and before fermentation </a:t>
            </a:r>
            <a:r>
              <a:rPr lang="tr-TR" sz="2000" dirty="0" err="1" smtClean="0"/>
              <a:t>were</a:t>
            </a:r>
            <a:r>
              <a:rPr lang="en-US" sz="2000" dirty="0" smtClean="0"/>
              <a:t> </a:t>
            </a:r>
            <a:r>
              <a:rPr lang="en-US" sz="2000" dirty="0"/>
              <a:t>decreased due to its </a:t>
            </a:r>
            <a:r>
              <a:rPr lang="en-US" sz="2000" dirty="0" err="1"/>
              <a:t>sitimulating</a:t>
            </a:r>
            <a:r>
              <a:rPr lang="en-US" sz="2000" dirty="0"/>
              <a:t> lactic acid bacteria and yeast fermentation and whey’s composition. Similar results </a:t>
            </a:r>
            <a:r>
              <a:rPr lang="en-US" sz="2000" dirty="0" smtClean="0"/>
              <a:t>ha</a:t>
            </a:r>
            <a:r>
              <a:rPr lang="tr-TR" sz="2000" dirty="0" smtClean="0"/>
              <a:t>d</a:t>
            </a:r>
            <a:r>
              <a:rPr lang="en-US" sz="2000" dirty="0" smtClean="0"/>
              <a:t> </a:t>
            </a:r>
            <a:r>
              <a:rPr lang="en-US" sz="2000" dirty="0"/>
              <a:t>been reported by </a:t>
            </a:r>
            <a:r>
              <a:rPr lang="tr-TR" sz="2000" dirty="0" err="1"/>
              <a:t>Mauriello</a:t>
            </a:r>
            <a:r>
              <a:rPr lang="tr-TR" sz="2000" dirty="0"/>
              <a:t> et al., (2001</a:t>
            </a:r>
            <a:r>
              <a:rPr lang="tr-TR" sz="2000" dirty="0" smtClean="0"/>
              <a:t>).</a:t>
            </a:r>
          </a:p>
          <a:p>
            <a:pPr marL="0" indent="0" algn="just">
              <a:buNone/>
            </a:pPr>
            <a:endParaRPr lang="tr-TR" sz="2000" dirty="0"/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09499"/>
              </p:ext>
            </p:extLst>
          </p:nvPr>
        </p:nvGraphicFramePr>
        <p:xfrm>
          <a:off x="390424" y="3356992"/>
          <a:ext cx="7709968" cy="2664295"/>
        </p:xfrm>
        <a:graphic>
          <a:graphicData uri="http://schemas.openxmlformats.org/drawingml/2006/table">
            <a:tbl>
              <a:tblPr firstRow="1" firstCol="1" bandRow="1"/>
              <a:tblGrid>
                <a:gridCol w="2843978"/>
                <a:gridCol w="2432995"/>
                <a:gridCol w="2432995"/>
              </a:tblGrid>
              <a:tr h="942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pH</a:t>
                      </a: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value</a:t>
                      </a: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before</a:t>
                      </a: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fermentation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pH</a:t>
                      </a: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value</a:t>
                      </a: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after</a:t>
                      </a: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fermentation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30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0 % </a:t>
                      </a: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WP</a:t>
                      </a:r>
                      <a:r>
                        <a:rPr lang="tr-TR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**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6.17</a:t>
                      </a:r>
                      <a:r>
                        <a:rPr lang="tr-TR" sz="20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4.01</a:t>
                      </a:r>
                      <a:r>
                        <a:rPr lang="tr-TR" sz="20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</a:tr>
              <a:tr h="430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2.5 % </a:t>
                      </a: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WP</a:t>
                      </a:r>
                      <a:r>
                        <a:rPr lang="tr-TR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**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5.85</a:t>
                      </a:r>
                      <a:r>
                        <a:rPr lang="tr-TR" sz="20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4.30</a:t>
                      </a:r>
                      <a:r>
                        <a:rPr lang="tr-TR" sz="20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</a:tr>
              <a:tr h="430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5.0 % </a:t>
                      </a: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WP</a:t>
                      </a:r>
                      <a:r>
                        <a:rPr lang="tr-TR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**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5.86</a:t>
                      </a:r>
                      <a:r>
                        <a:rPr lang="tr-TR" sz="20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4.23</a:t>
                      </a:r>
                      <a:r>
                        <a:rPr lang="tr-TR" sz="20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</a:tr>
              <a:tr h="430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7.5 % </a:t>
                      </a: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WP</a:t>
                      </a:r>
                      <a:r>
                        <a:rPr lang="tr-TR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**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5.89</a:t>
                      </a:r>
                      <a:r>
                        <a:rPr lang="tr-TR" sz="20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4.17</a:t>
                      </a:r>
                      <a:r>
                        <a:rPr lang="tr-TR" sz="20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72008" y="6093296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0020" algn="just">
              <a:spcAft>
                <a:spcPts val="0"/>
              </a:spcAft>
            </a:pPr>
            <a:r>
              <a:rPr lang="tr-TR" sz="1200" dirty="0">
                <a:latin typeface="Times New Roman"/>
                <a:ea typeface="Calibri"/>
                <a:cs typeface="Times New Roman"/>
              </a:rPr>
              <a:t>*</a:t>
            </a:r>
            <a:r>
              <a:rPr lang="tr-TR" sz="1200" dirty="0" err="1">
                <a:latin typeface="Times New Roman"/>
                <a:ea typeface="Calibri"/>
                <a:cs typeface="Times New Roman"/>
              </a:rPr>
              <a:t>Student’t</a:t>
            </a:r>
            <a:r>
              <a:rPr lang="tr-TR" sz="1200" dirty="0">
                <a:latin typeface="Times New Roman"/>
                <a:ea typeface="AdvOT863180fb"/>
                <a:cs typeface="Times New Roman"/>
              </a:rPr>
              <a:t> </a:t>
            </a:r>
            <a:r>
              <a:rPr lang="tr-TR" sz="1200" dirty="0" err="1">
                <a:latin typeface="Times New Roman"/>
                <a:ea typeface="AdvOT863180fb"/>
                <a:cs typeface="Times New Roman"/>
              </a:rPr>
              <a:t>multiple</a:t>
            </a:r>
            <a:r>
              <a:rPr lang="tr-TR" sz="1200" dirty="0">
                <a:latin typeface="Times New Roman"/>
                <a:ea typeface="AdvOT863180fb"/>
                <a:cs typeface="Times New Roman"/>
              </a:rPr>
              <a:t> </a:t>
            </a:r>
            <a:r>
              <a:rPr lang="tr-TR" sz="1200" dirty="0" err="1">
                <a:latin typeface="Times New Roman"/>
                <a:ea typeface="AdvOT863180fb"/>
                <a:cs typeface="Times New Roman"/>
              </a:rPr>
              <a:t>range</a:t>
            </a:r>
            <a:r>
              <a:rPr lang="tr-TR" sz="1200" dirty="0">
                <a:latin typeface="Times New Roman"/>
                <a:ea typeface="AdvOT863180fb"/>
                <a:cs typeface="Times New Roman"/>
              </a:rPr>
              <a:t> test. </a:t>
            </a:r>
            <a:r>
              <a:rPr lang="tr-TR" sz="1200" dirty="0" err="1">
                <a:latin typeface="Times New Roman"/>
                <a:ea typeface="AdvOT863180fb"/>
                <a:cs typeface="Times New Roman"/>
              </a:rPr>
              <a:t>Means</a:t>
            </a:r>
            <a:r>
              <a:rPr lang="tr-TR" sz="1200" dirty="0">
                <a:latin typeface="Times New Roman"/>
                <a:ea typeface="AdvOT863180fb"/>
                <a:cs typeface="Times New Roman"/>
              </a:rPr>
              <a:t> </a:t>
            </a:r>
            <a:r>
              <a:rPr lang="tr-TR" sz="1200" dirty="0" err="1">
                <a:latin typeface="Times New Roman"/>
                <a:ea typeface="AdvOT863180fb"/>
                <a:cs typeface="Times New Roman"/>
              </a:rPr>
              <a:t>with</a:t>
            </a:r>
            <a:r>
              <a:rPr lang="tr-TR" sz="1200" dirty="0">
                <a:latin typeface="Times New Roman"/>
                <a:ea typeface="AdvOT863180fb"/>
                <a:cs typeface="Times New Roman"/>
              </a:rPr>
              <a:t> </a:t>
            </a:r>
            <a:r>
              <a:rPr lang="tr-TR" sz="1200" dirty="0" err="1">
                <a:latin typeface="Times New Roman"/>
                <a:ea typeface="AdvOT863180fb"/>
                <a:cs typeface="Times New Roman"/>
              </a:rPr>
              <a:t>same</a:t>
            </a:r>
            <a:r>
              <a:rPr lang="tr-TR" sz="1200" dirty="0">
                <a:latin typeface="Times New Roman"/>
                <a:ea typeface="AdvOT863180fb"/>
                <a:cs typeface="Times New Roman"/>
              </a:rPr>
              <a:t> </a:t>
            </a:r>
            <a:r>
              <a:rPr lang="tr-TR" sz="1200" dirty="0" err="1">
                <a:latin typeface="Times New Roman"/>
                <a:ea typeface="AdvOT863180fb"/>
                <a:cs typeface="Times New Roman"/>
              </a:rPr>
              <a:t>letter</a:t>
            </a:r>
            <a:r>
              <a:rPr lang="tr-TR" sz="1200" dirty="0">
                <a:latin typeface="Times New Roman"/>
                <a:ea typeface="AdvOT863180fb"/>
                <a:cs typeface="Times New Roman"/>
              </a:rPr>
              <a:t> </a:t>
            </a:r>
            <a:r>
              <a:rPr lang="tr-TR" sz="1200" dirty="0" err="1">
                <a:latin typeface="Times New Roman"/>
                <a:ea typeface="AdvOT863180fb"/>
                <a:cs typeface="Times New Roman"/>
              </a:rPr>
              <a:t>within</a:t>
            </a:r>
            <a:r>
              <a:rPr lang="tr-TR" sz="1200" dirty="0">
                <a:latin typeface="Times New Roman"/>
                <a:ea typeface="AdvOT863180fb"/>
                <a:cs typeface="Times New Roman"/>
              </a:rPr>
              <a:t> </a:t>
            </a:r>
            <a:r>
              <a:rPr lang="tr-TR" sz="1200" dirty="0" err="1">
                <a:latin typeface="Times New Roman"/>
                <a:ea typeface="AdvOT863180fb"/>
                <a:cs typeface="Times New Roman"/>
              </a:rPr>
              <a:t>column</a:t>
            </a:r>
            <a:r>
              <a:rPr lang="tr-TR" sz="1200" dirty="0">
                <a:latin typeface="Times New Roman"/>
                <a:ea typeface="AdvOT863180fb"/>
                <a:cs typeface="Times New Roman"/>
              </a:rPr>
              <a:t> </a:t>
            </a:r>
            <a:r>
              <a:rPr lang="tr-TR" sz="1200" dirty="0" err="1">
                <a:latin typeface="Times New Roman"/>
                <a:ea typeface="AdvOT863180fb"/>
                <a:cs typeface="Times New Roman"/>
              </a:rPr>
              <a:t>are</a:t>
            </a:r>
            <a:r>
              <a:rPr lang="tr-TR" sz="1200" dirty="0">
                <a:latin typeface="Times New Roman"/>
                <a:ea typeface="AdvOT863180fb"/>
                <a:cs typeface="Times New Roman"/>
              </a:rPr>
              <a:t> not </a:t>
            </a:r>
            <a:r>
              <a:rPr lang="tr-TR" sz="1200" dirty="0" err="1">
                <a:latin typeface="Times New Roman"/>
                <a:ea typeface="AdvOT863180fb"/>
                <a:cs typeface="Times New Roman"/>
              </a:rPr>
              <a:t>significantly</a:t>
            </a:r>
            <a:r>
              <a:rPr lang="tr-TR" sz="1200" dirty="0">
                <a:latin typeface="Times New Roman"/>
                <a:ea typeface="AdvOT863180fb"/>
                <a:cs typeface="Times New Roman"/>
              </a:rPr>
              <a:t> </a:t>
            </a:r>
            <a:r>
              <a:rPr lang="tr-TR" sz="1200" dirty="0" err="1">
                <a:latin typeface="Times New Roman"/>
                <a:ea typeface="AdvOT863180fb"/>
                <a:cs typeface="Times New Roman"/>
              </a:rPr>
              <a:t>different</a:t>
            </a:r>
            <a:r>
              <a:rPr lang="tr-TR" sz="1200" dirty="0">
                <a:latin typeface="Times New Roman"/>
                <a:ea typeface="AdvOT863180fb"/>
                <a:cs typeface="Times New Roman"/>
              </a:rPr>
              <a:t> (p&lt; 0.05).</a:t>
            </a:r>
            <a:r>
              <a:rPr lang="tr-TR" sz="1200" dirty="0">
                <a:latin typeface="Times New Roman"/>
                <a:ea typeface="Calibri"/>
                <a:cs typeface="Times New Roman"/>
              </a:rPr>
              <a:t> </a:t>
            </a:r>
            <a:r>
              <a:rPr lang="tr-TR" sz="1200" dirty="0" err="1">
                <a:latin typeface="Times New Roman"/>
                <a:ea typeface="Calibri"/>
                <a:cs typeface="Times New Roman"/>
              </a:rPr>
              <a:t>Variables</a:t>
            </a:r>
            <a:r>
              <a:rPr lang="tr-TR" sz="1200" dirty="0">
                <a:latin typeface="Times New Roman"/>
                <a:ea typeface="Calibri"/>
                <a:cs typeface="Times New Roman"/>
              </a:rPr>
              <a:t> </a:t>
            </a:r>
            <a:r>
              <a:rPr lang="tr-TR" sz="1200" dirty="0" err="1">
                <a:latin typeface="Times New Roman"/>
                <a:ea typeface="Calibri"/>
                <a:cs typeface="Times New Roman"/>
              </a:rPr>
              <a:t>were</a:t>
            </a:r>
            <a:r>
              <a:rPr lang="tr-TR" sz="1200" dirty="0">
                <a:latin typeface="Times New Roman"/>
                <a:ea typeface="Calibri"/>
                <a:cs typeface="Times New Roman"/>
              </a:rPr>
              <a:t> </a:t>
            </a:r>
            <a:r>
              <a:rPr lang="tr-TR" sz="1200" dirty="0" err="1">
                <a:latin typeface="Times New Roman"/>
                <a:ea typeface="Calibri"/>
                <a:cs typeface="Times New Roman"/>
              </a:rPr>
              <a:t>determined</a:t>
            </a:r>
            <a:r>
              <a:rPr lang="tr-TR" sz="1200" dirty="0">
                <a:latin typeface="Times New Roman"/>
                <a:ea typeface="Calibri"/>
                <a:cs typeface="Times New Roman"/>
              </a:rPr>
              <a:t> </a:t>
            </a:r>
            <a:r>
              <a:rPr lang="tr-TR" sz="1200" dirty="0" err="1">
                <a:latin typeface="Times New Roman"/>
                <a:ea typeface="Calibri"/>
                <a:cs typeface="Times New Roman"/>
              </a:rPr>
              <a:t>by</a:t>
            </a:r>
            <a:r>
              <a:rPr lang="tr-TR" sz="1200" dirty="0">
                <a:latin typeface="Times New Roman"/>
                <a:ea typeface="Calibri"/>
                <a:cs typeface="Times New Roman"/>
              </a:rPr>
              <a:t> </a:t>
            </a:r>
            <a:r>
              <a:rPr lang="tr-TR" sz="1200" dirty="0" err="1">
                <a:latin typeface="Times New Roman"/>
                <a:ea typeface="Calibri"/>
                <a:cs typeface="Times New Roman"/>
              </a:rPr>
              <a:t>the</a:t>
            </a:r>
            <a:r>
              <a:rPr lang="tr-TR" sz="1200" dirty="0">
                <a:latin typeface="Times New Roman"/>
                <a:ea typeface="Calibri"/>
                <a:cs typeface="Times New Roman"/>
              </a:rPr>
              <a:t> </a:t>
            </a:r>
            <a:r>
              <a:rPr lang="tr-TR" sz="1200" b="1" dirty="0" err="1">
                <a:latin typeface="Times New Roman"/>
                <a:ea typeface="Calibri"/>
                <a:cs typeface="Times New Roman"/>
              </a:rPr>
              <a:t>one</a:t>
            </a:r>
            <a:r>
              <a:rPr lang="tr-TR" sz="1200" dirty="0">
                <a:latin typeface="Times New Roman"/>
                <a:ea typeface="Calibri"/>
                <a:cs typeface="Times New Roman"/>
              </a:rPr>
              <a:t>- </a:t>
            </a:r>
            <a:r>
              <a:rPr lang="tr-TR" sz="1200" b="1" dirty="0" err="1">
                <a:latin typeface="Times New Roman"/>
                <a:ea typeface="Calibri"/>
                <a:cs typeface="Times New Roman"/>
              </a:rPr>
              <a:t>way</a:t>
            </a:r>
            <a:r>
              <a:rPr lang="tr-TR" sz="1200" b="1" dirty="0">
                <a:latin typeface="Times New Roman"/>
                <a:ea typeface="Calibri"/>
                <a:cs typeface="Times New Roman"/>
              </a:rPr>
              <a:t> ANOVA</a:t>
            </a:r>
            <a:r>
              <a:rPr lang="tr-TR" sz="1200" dirty="0">
                <a:latin typeface="Times New Roman"/>
                <a:ea typeface="Calibri"/>
                <a:cs typeface="Times New Roman"/>
              </a:rPr>
              <a:t> model.</a:t>
            </a:r>
            <a:endParaRPr lang="tr-TR" sz="1200" dirty="0">
              <a:ea typeface="Calibri"/>
              <a:cs typeface="Times New Roman"/>
            </a:endParaRPr>
          </a:p>
          <a:p>
            <a:r>
              <a:rPr lang="tr-TR" sz="1200" dirty="0">
                <a:latin typeface="Times New Roman"/>
                <a:ea typeface="Calibri"/>
              </a:rPr>
              <a:t>** WP: </a:t>
            </a:r>
            <a:r>
              <a:rPr lang="tr-TR" sz="1200" dirty="0" err="1">
                <a:latin typeface="Times New Roman"/>
                <a:ea typeface="Calibri"/>
              </a:rPr>
              <a:t>Whey</a:t>
            </a:r>
            <a:r>
              <a:rPr lang="tr-TR" sz="1200" dirty="0">
                <a:latin typeface="Times New Roman"/>
                <a:ea typeface="Calibri"/>
              </a:rPr>
              <a:t> </a:t>
            </a:r>
            <a:r>
              <a:rPr lang="tr-TR" sz="1200" dirty="0" err="1">
                <a:latin typeface="Times New Roman"/>
                <a:ea typeface="Calibri"/>
              </a:rPr>
              <a:t>powder</a:t>
            </a:r>
            <a:endParaRPr lang="tr-TR" sz="1200" dirty="0"/>
          </a:p>
        </p:txBody>
      </p:sp>
      <p:sp>
        <p:nvSpPr>
          <p:cNvPr id="2" name="Dikdörtgen 1"/>
          <p:cNvSpPr/>
          <p:nvPr/>
        </p:nvSpPr>
        <p:spPr>
          <a:xfrm>
            <a:off x="269776" y="2849161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000" b="1" dirty="0" err="1">
                <a:solidFill>
                  <a:prstClr val="black"/>
                </a:solidFill>
              </a:rPr>
              <a:t>Table</a:t>
            </a:r>
            <a:r>
              <a:rPr lang="tr-TR" sz="2000" b="1" dirty="0">
                <a:solidFill>
                  <a:prstClr val="black"/>
                </a:solidFill>
              </a:rPr>
              <a:t> 2. </a:t>
            </a:r>
            <a:r>
              <a:rPr lang="tr-TR" sz="2000" dirty="0" err="1">
                <a:solidFill>
                  <a:prstClr val="black"/>
                </a:solidFill>
              </a:rPr>
              <a:t>pH</a:t>
            </a:r>
            <a:r>
              <a:rPr lang="tr-TR" sz="2000" dirty="0">
                <a:solidFill>
                  <a:prstClr val="black"/>
                </a:solidFill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</a:rPr>
              <a:t>values</a:t>
            </a:r>
            <a:r>
              <a:rPr lang="tr-TR" sz="2000" dirty="0" smtClean="0">
                <a:solidFill>
                  <a:prstClr val="black"/>
                </a:solidFill>
              </a:rPr>
              <a:t> of </a:t>
            </a:r>
            <a:r>
              <a:rPr lang="tr-TR" sz="2000" dirty="0">
                <a:solidFill>
                  <a:prstClr val="black"/>
                </a:solidFill>
              </a:rPr>
              <a:t>boza </a:t>
            </a:r>
            <a:r>
              <a:rPr lang="tr-TR" sz="2000" dirty="0" err="1">
                <a:solidFill>
                  <a:prstClr val="black"/>
                </a:solidFill>
              </a:rPr>
              <a:t>samples</a:t>
            </a:r>
            <a:r>
              <a:rPr lang="tr-TR" sz="2000" dirty="0">
                <a:solidFill>
                  <a:prstClr val="black"/>
                </a:solidFill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</a:rPr>
              <a:t>made</a:t>
            </a:r>
            <a:r>
              <a:rPr lang="tr-TR" sz="2000" dirty="0" smtClean="0">
                <a:solidFill>
                  <a:prstClr val="black"/>
                </a:solidFill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</a:rPr>
              <a:t>with</a:t>
            </a:r>
            <a:r>
              <a:rPr lang="tr-TR" sz="2000" dirty="0" smtClean="0">
                <a:solidFill>
                  <a:prstClr val="black"/>
                </a:solidFill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</a:rPr>
              <a:t>different</a:t>
            </a:r>
            <a:r>
              <a:rPr lang="tr-TR" sz="2000" dirty="0" smtClean="0">
                <a:solidFill>
                  <a:prstClr val="black"/>
                </a:solidFill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</a:rPr>
              <a:t>ratio</a:t>
            </a:r>
            <a:r>
              <a:rPr lang="tr-TR" sz="2000" dirty="0" smtClean="0">
                <a:solidFill>
                  <a:prstClr val="black"/>
                </a:solidFill>
              </a:rPr>
              <a:t> of </a:t>
            </a:r>
            <a:r>
              <a:rPr lang="tr-TR" sz="2000" dirty="0" err="1" smtClean="0">
                <a:solidFill>
                  <a:prstClr val="black"/>
                </a:solidFill>
              </a:rPr>
              <a:t>whey</a:t>
            </a:r>
            <a:r>
              <a:rPr lang="tr-TR" sz="2000" dirty="0" smtClean="0">
                <a:solidFill>
                  <a:prstClr val="black"/>
                </a:solidFill>
              </a:rPr>
              <a:t> </a:t>
            </a:r>
            <a:r>
              <a:rPr lang="tr-TR" sz="2000" dirty="0" err="1">
                <a:solidFill>
                  <a:prstClr val="black"/>
                </a:solidFill>
              </a:rPr>
              <a:t>powder</a:t>
            </a:r>
            <a:r>
              <a:rPr lang="tr-TR" sz="2000" dirty="0">
                <a:solidFill>
                  <a:prstClr val="black"/>
                </a:solidFill>
              </a:rPr>
              <a:t> </a:t>
            </a:r>
            <a:r>
              <a:rPr lang="tr-TR" sz="2000" dirty="0" smtClean="0">
                <a:solidFill>
                  <a:prstClr val="black"/>
                </a:solidFill>
              </a:rPr>
              <a:t>*</a:t>
            </a:r>
            <a:endParaRPr lang="tr-TR" sz="2000" dirty="0">
              <a:solidFill>
                <a:prstClr val="black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120" y="6416462"/>
            <a:ext cx="2604376" cy="40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12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0721"/>
            <a:ext cx="8229600" cy="352839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900" b="1" dirty="0"/>
              <a:t>3.3. </a:t>
            </a:r>
            <a:r>
              <a:rPr lang="tr-TR" sz="1900" b="1" dirty="0"/>
              <a:t>Total </a:t>
            </a:r>
            <a:r>
              <a:rPr lang="tr-TR" sz="1900" b="1" dirty="0" err="1"/>
              <a:t>titratable</a:t>
            </a:r>
            <a:r>
              <a:rPr lang="tr-TR" sz="1900" b="1" dirty="0"/>
              <a:t> a</a:t>
            </a:r>
            <a:r>
              <a:rPr lang="en-US" sz="1900" b="1" dirty="0" err="1"/>
              <a:t>cidity</a:t>
            </a:r>
            <a:r>
              <a:rPr lang="en-US" sz="1900" b="1" dirty="0"/>
              <a:t> values of oat </a:t>
            </a:r>
            <a:r>
              <a:rPr lang="en-US" sz="1900" b="1" dirty="0" err="1"/>
              <a:t>boza</a:t>
            </a:r>
            <a:r>
              <a:rPr lang="en-US" sz="1900" b="1" dirty="0"/>
              <a:t> and </a:t>
            </a:r>
            <a:r>
              <a:rPr lang="en-US" sz="1900" b="1" dirty="0" err="1"/>
              <a:t>boza</a:t>
            </a:r>
            <a:r>
              <a:rPr lang="en-US" sz="1900" b="1" dirty="0"/>
              <a:t> powders</a:t>
            </a:r>
            <a:endParaRPr lang="tr-TR" sz="1900" b="1" dirty="0"/>
          </a:p>
          <a:p>
            <a:pPr marL="0" indent="0" algn="just">
              <a:buNone/>
            </a:pPr>
            <a:r>
              <a:rPr lang="tr-TR" sz="1900" dirty="0"/>
              <a:t>	</a:t>
            </a:r>
            <a:r>
              <a:rPr lang="en-US" sz="1800" dirty="0" smtClean="0"/>
              <a:t>The </a:t>
            </a:r>
            <a:r>
              <a:rPr lang="en-US" sz="1800" dirty="0"/>
              <a:t>data belongs </a:t>
            </a:r>
            <a:r>
              <a:rPr lang="en-US" sz="1800" dirty="0" smtClean="0"/>
              <a:t>to</a:t>
            </a:r>
            <a:r>
              <a:rPr lang="tr-TR" sz="1800" smtClean="0"/>
              <a:t> </a:t>
            </a:r>
            <a:r>
              <a:rPr lang="tr-TR" sz="1800"/>
              <a:t> </a:t>
            </a:r>
            <a:r>
              <a:rPr lang="tr-TR" sz="1800" smtClean="0"/>
              <a:t> total titratable</a:t>
            </a:r>
            <a:r>
              <a:rPr lang="en-US" sz="1800" dirty="0" smtClean="0"/>
              <a:t> </a:t>
            </a:r>
            <a:r>
              <a:rPr lang="en-US" sz="1800" dirty="0"/>
              <a:t>acidity contents is shown in Table </a:t>
            </a:r>
            <a:r>
              <a:rPr lang="tr-TR" sz="1800" dirty="0" smtClean="0"/>
              <a:t>3</a:t>
            </a:r>
            <a:r>
              <a:rPr lang="en-US" sz="1800" dirty="0" smtClean="0"/>
              <a:t>. </a:t>
            </a:r>
            <a:r>
              <a:rPr lang="en-US" sz="1800" dirty="0"/>
              <a:t>The acidity contents of oat </a:t>
            </a:r>
            <a:r>
              <a:rPr lang="en-US" sz="1800" dirty="0" err="1"/>
              <a:t>boza</a:t>
            </a:r>
            <a:r>
              <a:rPr lang="en-US" sz="1800" dirty="0"/>
              <a:t> samples were ranged </a:t>
            </a:r>
            <a:r>
              <a:rPr lang="en-US" sz="1800" dirty="0" smtClean="0"/>
              <a:t>between</a:t>
            </a:r>
            <a:r>
              <a:rPr lang="tr-TR" sz="1800" dirty="0" smtClean="0"/>
              <a:t> </a:t>
            </a:r>
            <a:r>
              <a:rPr lang="en-US" sz="1800" dirty="0" smtClean="0"/>
              <a:t>0.66 </a:t>
            </a:r>
            <a:r>
              <a:rPr lang="en-US" sz="1800" dirty="0"/>
              <a:t>and </a:t>
            </a:r>
            <a:r>
              <a:rPr lang="en-US" sz="1800" dirty="0" smtClean="0"/>
              <a:t>0.73% after </a:t>
            </a:r>
            <a:r>
              <a:rPr lang="en-US" sz="1800" dirty="0"/>
              <a:t>fermentation. Statistically, acidity values of oat </a:t>
            </a:r>
            <a:r>
              <a:rPr lang="en-US" sz="1800" dirty="0" err="1"/>
              <a:t>boza</a:t>
            </a:r>
            <a:r>
              <a:rPr lang="en-US" sz="1800" dirty="0"/>
              <a:t> samples with 2.5, 5.0 and 7.5  % whey powder addition were not </a:t>
            </a:r>
            <a:r>
              <a:rPr lang="en-US" sz="1800" dirty="0" err="1"/>
              <a:t>significiantly</a:t>
            </a:r>
            <a:r>
              <a:rPr lang="en-US" sz="1800" dirty="0"/>
              <a:t> different values (Table </a:t>
            </a:r>
            <a:r>
              <a:rPr lang="tr-TR" sz="1800" dirty="0"/>
              <a:t>3</a:t>
            </a:r>
            <a:r>
              <a:rPr lang="en-US" sz="1800" dirty="0" smtClean="0"/>
              <a:t> </a:t>
            </a:r>
            <a:r>
              <a:rPr lang="en-US" sz="1800" dirty="0"/>
              <a:t>see). But significant decreasing was observed the control sample that is prepared without whey powder addition due to high lactose content of whey powder. This could be explained that lactose is </a:t>
            </a:r>
            <a:r>
              <a:rPr lang="en-US" sz="1800" dirty="0" err="1"/>
              <a:t>sitimulating</a:t>
            </a:r>
            <a:r>
              <a:rPr lang="en-US" sz="1800" dirty="0"/>
              <a:t> microbial activity (</a:t>
            </a:r>
            <a:r>
              <a:rPr lang="en-US" sz="1800" dirty="0" err="1"/>
              <a:t>Penesar</a:t>
            </a:r>
            <a:r>
              <a:rPr lang="en-US" sz="1800" dirty="0"/>
              <a:t> et al. </a:t>
            </a:r>
            <a:r>
              <a:rPr lang="en-US" sz="1800" dirty="0" smtClean="0"/>
              <a:t>2007)</a:t>
            </a:r>
            <a:r>
              <a:rPr lang="tr-TR" sz="1800" dirty="0" smtClean="0">
                <a:latin typeface="AdvPS6F00"/>
              </a:rPr>
              <a:t>.</a:t>
            </a:r>
          </a:p>
          <a:p>
            <a:pPr marL="0" indent="0" algn="just">
              <a:buNone/>
            </a:pPr>
            <a:r>
              <a:rPr lang="tr-TR" sz="1800" dirty="0">
                <a:latin typeface="AdvPS6F00"/>
                <a:ea typeface="Calibri"/>
                <a:cs typeface="AdvPS6F00"/>
              </a:rPr>
              <a:t>	</a:t>
            </a:r>
            <a:r>
              <a:rPr lang="tr-TR" sz="1800" dirty="0" err="1" smtClean="0">
                <a:ea typeface="Calibri"/>
                <a:cs typeface="AdvPS6F00"/>
              </a:rPr>
              <a:t>According</a:t>
            </a:r>
            <a:r>
              <a:rPr lang="tr-TR" sz="1800" dirty="0" smtClean="0">
                <a:ea typeface="Calibri"/>
                <a:cs typeface="AdvPS6F00"/>
              </a:rPr>
              <a:t> </a:t>
            </a:r>
            <a:r>
              <a:rPr lang="tr-TR" sz="1800" dirty="0" err="1">
                <a:ea typeface="Calibri"/>
                <a:cs typeface="AdvPS6F00"/>
              </a:rPr>
              <a:t>to</a:t>
            </a:r>
            <a:r>
              <a:rPr lang="tr-TR" sz="1800" dirty="0">
                <a:ea typeface="Calibri"/>
                <a:cs typeface="AdvPS6F00"/>
              </a:rPr>
              <a:t> </a:t>
            </a:r>
            <a:r>
              <a:rPr lang="tr-TR" sz="1800" dirty="0" err="1">
                <a:ea typeface="Calibri"/>
                <a:cs typeface="AdvPS6F00"/>
              </a:rPr>
              <a:t>the</a:t>
            </a:r>
            <a:r>
              <a:rPr lang="tr-TR" sz="1800" dirty="0">
                <a:ea typeface="Calibri"/>
                <a:cs typeface="AdvPS6F00"/>
              </a:rPr>
              <a:t> </a:t>
            </a:r>
            <a:r>
              <a:rPr lang="tr-TR" sz="1800" dirty="0" err="1">
                <a:ea typeface="Calibri"/>
                <a:cs typeface="AdvPS6F00"/>
              </a:rPr>
              <a:t>Turkish</a:t>
            </a:r>
            <a:r>
              <a:rPr lang="tr-TR" sz="1800" dirty="0">
                <a:ea typeface="Calibri"/>
                <a:cs typeface="AdvPS6F00"/>
              </a:rPr>
              <a:t> Boza </a:t>
            </a:r>
            <a:r>
              <a:rPr lang="tr-TR" sz="1800" dirty="0" err="1">
                <a:ea typeface="Calibri"/>
                <a:cs typeface="AdvPS6F00"/>
              </a:rPr>
              <a:t>Standard</a:t>
            </a:r>
            <a:r>
              <a:rPr lang="tr-TR" sz="1800" dirty="0">
                <a:ea typeface="Calibri"/>
                <a:cs typeface="AdvPS6F00"/>
              </a:rPr>
              <a:t> (TS 9778), </a:t>
            </a:r>
            <a:r>
              <a:rPr lang="tr-TR" sz="1800" dirty="0" err="1" smtClean="0">
                <a:ea typeface="Calibri"/>
                <a:cs typeface="AdvPS6F00"/>
              </a:rPr>
              <a:t>titratable</a:t>
            </a:r>
            <a:r>
              <a:rPr lang="tr-TR" sz="1800" dirty="0" smtClean="0">
                <a:ea typeface="Calibri"/>
                <a:cs typeface="AdvPS6F00"/>
              </a:rPr>
              <a:t> </a:t>
            </a:r>
            <a:r>
              <a:rPr lang="tr-TR" sz="1800" dirty="0" err="1">
                <a:ea typeface="Calibri"/>
                <a:cs typeface="AdvPS6F00"/>
              </a:rPr>
              <a:t>acidity</a:t>
            </a:r>
            <a:r>
              <a:rPr lang="tr-TR" sz="1800" dirty="0">
                <a:ea typeface="Calibri"/>
                <a:cs typeface="AdvPS6F00"/>
              </a:rPr>
              <a:t> </a:t>
            </a:r>
            <a:r>
              <a:rPr lang="tr-TR" sz="1800" dirty="0" err="1">
                <a:ea typeface="Calibri"/>
                <a:cs typeface="AdvPS6F00"/>
              </a:rPr>
              <a:t>by</a:t>
            </a:r>
            <a:r>
              <a:rPr lang="tr-TR" sz="1800" dirty="0">
                <a:ea typeface="Calibri"/>
                <a:cs typeface="AdvPS6F00"/>
              </a:rPr>
              <a:t> </a:t>
            </a:r>
            <a:r>
              <a:rPr lang="tr-TR" sz="1800" dirty="0" err="1">
                <a:ea typeface="Calibri"/>
                <a:cs typeface="AdvPS6F00"/>
              </a:rPr>
              <a:t>means</a:t>
            </a:r>
            <a:r>
              <a:rPr lang="tr-TR" sz="1800" dirty="0">
                <a:ea typeface="Calibri"/>
                <a:cs typeface="AdvPS6F00"/>
              </a:rPr>
              <a:t> of </a:t>
            </a:r>
            <a:r>
              <a:rPr lang="tr-TR" sz="1800" dirty="0" err="1">
                <a:ea typeface="Calibri"/>
                <a:cs typeface="AdvPS6F00"/>
              </a:rPr>
              <a:t>lactic</a:t>
            </a:r>
            <a:r>
              <a:rPr lang="tr-TR" sz="1800" dirty="0">
                <a:ea typeface="Calibri"/>
                <a:cs typeface="AdvPS6F00"/>
              </a:rPr>
              <a:t> </a:t>
            </a:r>
            <a:r>
              <a:rPr lang="tr-TR" sz="1800" dirty="0" err="1">
                <a:ea typeface="Calibri"/>
                <a:cs typeface="AdvPS6F00"/>
              </a:rPr>
              <a:t>acid</a:t>
            </a:r>
            <a:r>
              <a:rPr lang="tr-TR" sz="1800" dirty="0">
                <a:ea typeface="Calibri"/>
                <a:cs typeface="AdvPS6F00"/>
              </a:rPr>
              <a:t> </a:t>
            </a:r>
            <a:r>
              <a:rPr lang="tr-TR" sz="1800" dirty="0" err="1">
                <a:ea typeface="Calibri"/>
                <a:cs typeface="AdvPS6F00"/>
              </a:rPr>
              <a:t>should</a:t>
            </a:r>
            <a:r>
              <a:rPr lang="tr-TR" sz="1800" dirty="0">
                <a:ea typeface="Calibri"/>
                <a:cs typeface="AdvPS6F00"/>
              </a:rPr>
              <a:t> be 0.2–0.5% in </a:t>
            </a:r>
            <a:r>
              <a:rPr lang="tr-TR" sz="1800" dirty="0" err="1">
                <a:ea typeface="Calibri"/>
                <a:cs typeface="AdvPS6F00"/>
              </a:rPr>
              <a:t>sweet</a:t>
            </a:r>
            <a:r>
              <a:rPr lang="tr-TR" sz="1800" dirty="0">
                <a:ea typeface="Calibri"/>
                <a:cs typeface="AdvPS6F00"/>
              </a:rPr>
              <a:t> boza </a:t>
            </a:r>
            <a:r>
              <a:rPr lang="tr-TR" sz="1800" dirty="0" err="1">
                <a:ea typeface="Calibri"/>
                <a:cs typeface="AdvPS6F00"/>
              </a:rPr>
              <a:t>and</a:t>
            </a:r>
            <a:r>
              <a:rPr lang="tr-TR" sz="1800" dirty="0">
                <a:ea typeface="Calibri"/>
                <a:cs typeface="AdvPS6F00"/>
              </a:rPr>
              <a:t> 0.5–1.0% in </a:t>
            </a:r>
            <a:r>
              <a:rPr lang="tr-TR" sz="1800" dirty="0" err="1">
                <a:ea typeface="Calibri"/>
                <a:cs typeface="AdvPS6F00"/>
              </a:rPr>
              <a:t>sour</a:t>
            </a:r>
            <a:r>
              <a:rPr lang="tr-TR" sz="1800" dirty="0">
                <a:ea typeface="Calibri"/>
                <a:cs typeface="AdvPS6F00"/>
              </a:rPr>
              <a:t> boza. </a:t>
            </a:r>
            <a:r>
              <a:rPr lang="tr-TR" sz="1800" dirty="0" smtClean="0">
                <a:ea typeface="Calibri"/>
                <a:cs typeface="AdvPS6F00"/>
              </a:rPr>
              <a:t> </a:t>
            </a:r>
            <a:r>
              <a:rPr lang="tr-TR" sz="1800" dirty="0" err="1" smtClean="0">
                <a:ea typeface="Calibri"/>
                <a:cs typeface="AdvPS6F00"/>
              </a:rPr>
              <a:t>In</a:t>
            </a:r>
            <a:r>
              <a:rPr lang="tr-TR" sz="1800" dirty="0" smtClean="0">
                <a:ea typeface="Calibri"/>
                <a:cs typeface="AdvPS6F00"/>
              </a:rPr>
              <a:t> </a:t>
            </a:r>
            <a:r>
              <a:rPr lang="tr-TR" sz="1800" dirty="0" err="1" smtClean="0">
                <a:ea typeface="Calibri"/>
                <a:cs typeface="AdvPS6F00"/>
              </a:rPr>
              <a:t>reference</a:t>
            </a:r>
            <a:r>
              <a:rPr lang="tr-TR" sz="1800" dirty="0" smtClean="0">
                <a:ea typeface="Calibri"/>
                <a:cs typeface="AdvPS6F00"/>
              </a:rPr>
              <a:t> </a:t>
            </a:r>
            <a:r>
              <a:rPr lang="tr-TR" sz="1800" dirty="0" err="1" smtClean="0">
                <a:ea typeface="Calibri"/>
                <a:cs typeface="AdvPS6F00"/>
              </a:rPr>
              <a:t>to</a:t>
            </a:r>
            <a:r>
              <a:rPr lang="tr-TR" sz="1800" dirty="0" smtClean="0">
                <a:ea typeface="Calibri"/>
                <a:cs typeface="AdvPS6F00"/>
              </a:rPr>
              <a:t>  </a:t>
            </a:r>
            <a:r>
              <a:rPr lang="tr-TR" sz="1800" dirty="0" err="1" smtClean="0">
                <a:ea typeface="Calibri"/>
                <a:cs typeface="AdvPS6F00"/>
              </a:rPr>
              <a:t>our</a:t>
            </a:r>
            <a:r>
              <a:rPr lang="tr-TR" sz="1800" dirty="0" smtClean="0">
                <a:ea typeface="Calibri"/>
                <a:cs typeface="AdvPS6F00"/>
              </a:rPr>
              <a:t> </a:t>
            </a:r>
            <a:r>
              <a:rPr lang="tr-TR" sz="1800" dirty="0" err="1" smtClean="0">
                <a:ea typeface="Calibri"/>
                <a:cs typeface="AdvPS6F00"/>
              </a:rPr>
              <a:t>results</a:t>
            </a:r>
            <a:r>
              <a:rPr lang="tr-TR" sz="1800" dirty="0" smtClean="0">
                <a:ea typeface="Calibri"/>
                <a:cs typeface="AdvPS6F00"/>
              </a:rPr>
              <a:t>, </a:t>
            </a:r>
            <a:r>
              <a:rPr lang="tr-TR" sz="1800" dirty="0" err="1" smtClean="0">
                <a:ea typeface="Calibri"/>
                <a:cs typeface="AdvPS6F00"/>
              </a:rPr>
              <a:t>these</a:t>
            </a:r>
            <a:r>
              <a:rPr lang="tr-TR" sz="1800" dirty="0" smtClean="0">
                <a:ea typeface="Calibri"/>
                <a:cs typeface="AdvPS6F00"/>
              </a:rPr>
              <a:t> </a:t>
            </a:r>
            <a:r>
              <a:rPr lang="tr-TR" sz="1800" dirty="0" err="1" smtClean="0">
                <a:ea typeface="Calibri"/>
                <a:cs typeface="AdvPS6F00"/>
              </a:rPr>
              <a:t>samples</a:t>
            </a:r>
            <a:r>
              <a:rPr lang="tr-TR" sz="1800" dirty="0" smtClean="0">
                <a:ea typeface="Calibri"/>
                <a:cs typeface="AdvPS6F00"/>
              </a:rPr>
              <a:t> </a:t>
            </a:r>
            <a:r>
              <a:rPr lang="tr-TR" sz="1800" dirty="0" err="1" smtClean="0">
                <a:ea typeface="Calibri"/>
                <a:cs typeface="AdvPS6F00"/>
              </a:rPr>
              <a:t>were</a:t>
            </a:r>
            <a:r>
              <a:rPr lang="tr-TR" sz="1800" dirty="0" smtClean="0">
                <a:ea typeface="Calibri"/>
                <a:cs typeface="AdvPS6F00"/>
              </a:rPr>
              <a:t>  </a:t>
            </a:r>
            <a:r>
              <a:rPr lang="tr-TR" sz="1800" dirty="0" err="1" smtClean="0">
                <a:ea typeface="Calibri"/>
                <a:cs typeface="AdvPS6F00"/>
              </a:rPr>
              <a:t>called</a:t>
            </a:r>
            <a:r>
              <a:rPr lang="tr-TR" sz="1800" dirty="0" smtClean="0">
                <a:ea typeface="Calibri"/>
                <a:cs typeface="AdvPS6F00"/>
              </a:rPr>
              <a:t> </a:t>
            </a:r>
            <a:r>
              <a:rPr lang="tr-TR" sz="1800" dirty="0" err="1" smtClean="0">
                <a:ea typeface="Calibri"/>
                <a:cs typeface="AdvPS6F00"/>
              </a:rPr>
              <a:t>sour</a:t>
            </a:r>
            <a:r>
              <a:rPr lang="tr-TR" sz="1800" dirty="0" smtClean="0">
                <a:ea typeface="Calibri"/>
                <a:cs typeface="AdvPS6F00"/>
              </a:rPr>
              <a:t> boza.</a:t>
            </a:r>
            <a:endParaRPr lang="tr-TR" sz="180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4467769"/>
              </p:ext>
            </p:extLst>
          </p:nvPr>
        </p:nvGraphicFramePr>
        <p:xfrm>
          <a:off x="323528" y="4005063"/>
          <a:ext cx="8280920" cy="2272676"/>
        </p:xfrm>
        <a:graphic>
          <a:graphicData uri="http://schemas.openxmlformats.org/drawingml/2006/table">
            <a:tbl>
              <a:tblPr firstRow="1" firstCol="1" bandRow="1"/>
              <a:tblGrid>
                <a:gridCol w="4109283"/>
                <a:gridCol w="4171637"/>
              </a:tblGrid>
              <a:tr h="665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Samples 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kumimoji="0" lang="tr-TR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titratable</a:t>
                      </a: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acidity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lactic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acid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%)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after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fermentation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5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0 % </a:t>
                      </a: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WP</a:t>
                      </a: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**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0.66</a:t>
                      </a:r>
                      <a:r>
                        <a:rPr lang="tr-TR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</a:tr>
              <a:tr h="385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2.5 % </a:t>
                      </a: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WP</a:t>
                      </a: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**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0.68</a:t>
                      </a:r>
                      <a:r>
                        <a:rPr lang="tr-TR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</a:tr>
              <a:tr h="385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5.0 % </a:t>
                      </a: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WP</a:t>
                      </a: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**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0.72</a:t>
                      </a:r>
                      <a:r>
                        <a:rPr lang="tr-TR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</a:tr>
              <a:tr h="385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7.5 % </a:t>
                      </a: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WP</a:t>
                      </a: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**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0.73</a:t>
                      </a:r>
                      <a:r>
                        <a:rPr lang="tr-TR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</a:tr>
            </a:tbl>
          </a:graphicData>
        </a:graphic>
      </p:graphicFrame>
      <p:sp>
        <p:nvSpPr>
          <p:cNvPr id="2" name="Dikdörtgen 1"/>
          <p:cNvSpPr/>
          <p:nvPr/>
        </p:nvSpPr>
        <p:spPr>
          <a:xfrm>
            <a:off x="179512" y="3579113"/>
            <a:ext cx="896448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/>
              <a:t>Table </a:t>
            </a:r>
            <a:r>
              <a:rPr lang="tr-TR" sz="1700" b="1" dirty="0" smtClean="0"/>
              <a:t>3</a:t>
            </a:r>
            <a:r>
              <a:rPr lang="en-US" sz="1700" b="1" dirty="0"/>
              <a:t>. </a:t>
            </a:r>
            <a:r>
              <a:rPr lang="en-US" sz="1700" dirty="0"/>
              <a:t>Total </a:t>
            </a:r>
            <a:r>
              <a:rPr lang="tr-TR" sz="1700" dirty="0" err="1"/>
              <a:t>titratable</a:t>
            </a:r>
            <a:r>
              <a:rPr lang="tr-TR" sz="1700" dirty="0"/>
              <a:t> </a:t>
            </a:r>
            <a:r>
              <a:rPr lang="en-US" sz="1700" dirty="0" smtClean="0"/>
              <a:t>acidity values </a:t>
            </a:r>
            <a:r>
              <a:rPr lang="en-US" sz="1700" dirty="0"/>
              <a:t>of </a:t>
            </a:r>
            <a:r>
              <a:rPr lang="en-US" sz="1700" dirty="0" err="1"/>
              <a:t>boza</a:t>
            </a:r>
            <a:r>
              <a:rPr lang="en-US" sz="1700" dirty="0"/>
              <a:t> samples made with different ratio of whey powder *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79512" y="6211669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</a:t>
            </a:r>
            <a:r>
              <a:rPr lang="en-US" sz="1200" dirty="0" err="1"/>
              <a:t>Student’t</a:t>
            </a:r>
            <a:r>
              <a:rPr lang="en-US" sz="1200" dirty="0"/>
              <a:t> multiple range test. Means with same letter within column are not significantly different (p&lt; 0.05). Variables were determined by the one- way ANOVA model.</a:t>
            </a:r>
          </a:p>
          <a:p>
            <a:r>
              <a:rPr lang="en-US" sz="1200" dirty="0"/>
              <a:t>** WP: Whey powder</a:t>
            </a:r>
          </a:p>
        </p:txBody>
      </p:sp>
    </p:spTree>
    <p:extLst>
      <p:ext uri="{BB962C8B-B14F-4D97-AF65-F5344CB8AC3E}">
        <p14:creationId xmlns="" xmlns:p14="http://schemas.microsoft.com/office/powerpoint/2010/main" val="22075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1"/>
          <p:cNvGraphicFramePr/>
          <p:nvPr>
            <p:extLst>
              <p:ext uri="{D42A27DB-BD31-4B8C-83A1-F6EECF244321}">
                <p14:modId xmlns="" xmlns:p14="http://schemas.microsoft.com/office/powerpoint/2010/main" val="2173163408"/>
              </p:ext>
            </p:extLst>
          </p:nvPr>
        </p:nvGraphicFramePr>
        <p:xfrm>
          <a:off x="539552" y="476672"/>
          <a:ext cx="7632848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kdörtgen 2"/>
          <p:cNvSpPr/>
          <p:nvPr/>
        </p:nvSpPr>
        <p:spPr>
          <a:xfrm>
            <a:off x="266976" y="5085184"/>
            <a:ext cx="88358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tr-TR" sz="2000" dirty="0" smtClean="0">
                <a:solidFill>
                  <a:prstClr val="black"/>
                </a:solidFill>
              </a:rPr>
              <a:t>	</a:t>
            </a:r>
            <a:r>
              <a:rPr lang="en-US" sz="2000" dirty="0" smtClean="0"/>
              <a:t>As </a:t>
            </a:r>
            <a:r>
              <a:rPr lang="en-US" sz="2000" dirty="0"/>
              <a:t>seen in </a:t>
            </a:r>
            <a:r>
              <a:rPr lang="en-US" sz="2000" dirty="0" smtClean="0"/>
              <a:t>Figure</a:t>
            </a:r>
            <a:r>
              <a:rPr lang="tr-TR" sz="2000" dirty="0" smtClean="0"/>
              <a:t>1, </a:t>
            </a:r>
            <a:r>
              <a:rPr lang="en-US" sz="2000" dirty="0" smtClean="0"/>
              <a:t>total</a:t>
            </a:r>
            <a:r>
              <a:rPr lang="tr-TR" sz="2000" b="1" dirty="0"/>
              <a:t> </a:t>
            </a:r>
            <a:r>
              <a:rPr lang="tr-TR" sz="2000" dirty="0" err="1"/>
              <a:t>titratable</a:t>
            </a:r>
            <a:r>
              <a:rPr lang="en-US" sz="2000" dirty="0" smtClean="0"/>
              <a:t> </a:t>
            </a:r>
            <a:r>
              <a:rPr lang="en-US" sz="2000" dirty="0" err="1"/>
              <a:t>acidty</a:t>
            </a:r>
            <a:r>
              <a:rPr lang="en-US" sz="2000" dirty="0"/>
              <a:t> contents of reconstituted oat </a:t>
            </a:r>
            <a:r>
              <a:rPr lang="en-US" sz="2000" dirty="0" err="1" smtClean="0"/>
              <a:t>boza</a:t>
            </a:r>
            <a:r>
              <a:rPr lang="en-US" sz="2000" dirty="0" smtClean="0"/>
              <a:t> </a:t>
            </a:r>
            <a:r>
              <a:rPr lang="en-US" sz="2000" dirty="0"/>
              <a:t>samples are ranged between 0.36 and 0.54 %. Total </a:t>
            </a:r>
            <a:r>
              <a:rPr lang="tr-TR" sz="2000" dirty="0" err="1"/>
              <a:t>titratable</a:t>
            </a:r>
            <a:r>
              <a:rPr lang="tr-TR" sz="2000" dirty="0"/>
              <a:t> </a:t>
            </a:r>
            <a:r>
              <a:rPr lang="en-US" sz="2000" dirty="0" smtClean="0"/>
              <a:t>acidity </a:t>
            </a:r>
            <a:r>
              <a:rPr lang="en-US" sz="2000" dirty="0"/>
              <a:t>values were decreased depends on applied </a:t>
            </a:r>
            <a:r>
              <a:rPr lang="en-US" sz="2000" dirty="0" err="1" smtClean="0"/>
              <a:t>spr</a:t>
            </a:r>
            <a:r>
              <a:rPr lang="tr-TR" sz="2000" dirty="0" smtClean="0"/>
              <a:t>a</a:t>
            </a:r>
            <a:r>
              <a:rPr lang="en-US" sz="2000" dirty="0" smtClean="0"/>
              <a:t>y </a:t>
            </a:r>
            <a:r>
              <a:rPr lang="en-US" sz="2000" dirty="0"/>
              <a:t>drying process to oat </a:t>
            </a:r>
            <a:r>
              <a:rPr lang="en-US" sz="2000" dirty="0" err="1"/>
              <a:t>boza</a:t>
            </a:r>
            <a:r>
              <a:rPr lang="en-US" sz="2000" dirty="0"/>
              <a:t> powders compared with </a:t>
            </a:r>
            <a:r>
              <a:rPr lang="tr-TR" sz="2000" dirty="0" err="1" smtClean="0"/>
              <a:t>fresh</a:t>
            </a:r>
            <a:r>
              <a:rPr lang="tr-TR" sz="2000" dirty="0" smtClean="0"/>
              <a:t> </a:t>
            </a:r>
            <a:r>
              <a:rPr lang="en-US" sz="2000" dirty="0" smtClean="0"/>
              <a:t>oat </a:t>
            </a:r>
            <a:r>
              <a:rPr lang="en-US" sz="2000" dirty="0" err="1"/>
              <a:t>boza</a:t>
            </a:r>
            <a:r>
              <a:rPr lang="en-US" sz="2000" dirty="0"/>
              <a:t> samples</a:t>
            </a:r>
            <a:r>
              <a:rPr lang="en-US" sz="2000" dirty="0" smtClean="0"/>
              <a:t>.</a:t>
            </a:r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266976" y="4459801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smtClean="0"/>
              <a:t>Figure</a:t>
            </a:r>
            <a:r>
              <a:rPr lang="tr-TR" sz="1400" b="1" dirty="0" smtClean="0"/>
              <a:t>1 </a:t>
            </a:r>
            <a:r>
              <a:rPr lang="en-US" sz="1400" b="1" dirty="0" smtClean="0"/>
              <a:t> </a:t>
            </a:r>
            <a:r>
              <a:rPr lang="en-US" sz="1400" dirty="0"/>
              <a:t>The total acidity contents of oat </a:t>
            </a:r>
            <a:r>
              <a:rPr lang="en-US" sz="1400" dirty="0" err="1" smtClean="0"/>
              <a:t>boza</a:t>
            </a:r>
            <a:r>
              <a:rPr lang="tr-TR" sz="1400" dirty="0" smtClean="0"/>
              <a:t> </a:t>
            </a:r>
            <a:r>
              <a:rPr lang="en-US" sz="1400" dirty="0" smtClean="0"/>
              <a:t>and </a:t>
            </a:r>
            <a:r>
              <a:rPr lang="en-US" sz="1400" dirty="0"/>
              <a:t>reconstituted </a:t>
            </a:r>
            <a:r>
              <a:rPr lang="en-US" sz="1400" dirty="0" err="1"/>
              <a:t>boza</a:t>
            </a:r>
            <a:r>
              <a:rPr lang="en-US" sz="1400" dirty="0"/>
              <a:t> samples made with different rates </a:t>
            </a:r>
            <a:r>
              <a:rPr lang="tr-TR" sz="1400" dirty="0" smtClean="0"/>
              <a:t>of </a:t>
            </a:r>
            <a:r>
              <a:rPr lang="en-US" sz="1400" dirty="0" smtClean="0"/>
              <a:t>whey powder</a:t>
            </a:r>
            <a:r>
              <a:rPr lang="tr-TR" sz="1400" dirty="0">
                <a:solidFill>
                  <a:prstClr val="black"/>
                </a:solidFill>
              </a:rPr>
              <a:t>( </a:t>
            </a:r>
            <a:r>
              <a:rPr lang="en-US" sz="1400" dirty="0">
                <a:solidFill>
                  <a:prstClr val="black"/>
                </a:solidFill>
              </a:rPr>
              <a:t>WP: Whey powder</a:t>
            </a:r>
            <a:r>
              <a:rPr lang="tr-TR" sz="1400" dirty="0">
                <a:solidFill>
                  <a:prstClr val="black"/>
                </a:solidFill>
              </a:rPr>
              <a:t>)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03" y="6293139"/>
            <a:ext cx="27495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33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186893"/>
            <a:ext cx="868190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900" b="1" dirty="0">
                <a:latin typeface="Times New Roman"/>
                <a:ea typeface="Calibri"/>
              </a:rPr>
              <a:t>3.4. Total solid content of oat </a:t>
            </a:r>
            <a:r>
              <a:rPr lang="en-US" sz="1900" b="1" dirty="0" err="1">
                <a:latin typeface="Times New Roman"/>
                <a:ea typeface="Calibri"/>
              </a:rPr>
              <a:t>boza</a:t>
            </a:r>
            <a:r>
              <a:rPr lang="en-US" sz="1900" b="1" dirty="0">
                <a:latin typeface="Times New Roman"/>
                <a:ea typeface="Calibri"/>
              </a:rPr>
              <a:t> and </a:t>
            </a:r>
            <a:r>
              <a:rPr lang="en-US" sz="1900" b="1" dirty="0" err="1">
                <a:latin typeface="Times New Roman"/>
                <a:ea typeface="Calibri"/>
              </a:rPr>
              <a:t>boza</a:t>
            </a:r>
            <a:r>
              <a:rPr lang="en-US" sz="1900" b="1" dirty="0">
                <a:latin typeface="Times New Roman"/>
                <a:ea typeface="Calibri"/>
              </a:rPr>
              <a:t> </a:t>
            </a:r>
            <a:r>
              <a:rPr lang="en-US" sz="1900" b="1" dirty="0" smtClean="0">
                <a:latin typeface="Times New Roman"/>
                <a:ea typeface="Calibri"/>
              </a:rPr>
              <a:t>powders</a:t>
            </a:r>
            <a:endParaRPr lang="tr-TR" sz="1900" dirty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tr-TR" sz="1900" dirty="0" smtClean="0">
                <a:ea typeface="Calibri"/>
              </a:rPr>
              <a:t>	</a:t>
            </a:r>
            <a:r>
              <a:rPr lang="en-US" sz="1900" dirty="0" smtClean="0">
                <a:ea typeface="Calibri"/>
              </a:rPr>
              <a:t>The </a:t>
            </a:r>
            <a:r>
              <a:rPr lang="en-US" sz="1900" dirty="0">
                <a:ea typeface="Calibri"/>
              </a:rPr>
              <a:t>effect of whey powder addition on total solid content of </a:t>
            </a:r>
            <a:r>
              <a:rPr lang="en-US" sz="1900" dirty="0" err="1">
                <a:ea typeface="Calibri"/>
              </a:rPr>
              <a:t>boza</a:t>
            </a:r>
            <a:r>
              <a:rPr lang="en-US" sz="1900" dirty="0">
                <a:ea typeface="Calibri"/>
              </a:rPr>
              <a:t> samples are shown in Table </a:t>
            </a:r>
            <a:r>
              <a:rPr lang="tr-TR" sz="1900" dirty="0" smtClean="0">
                <a:ea typeface="Calibri"/>
              </a:rPr>
              <a:t>4</a:t>
            </a:r>
            <a:r>
              <a:rPr lang="en-US" sz="1900" dirty="0" smtClean="0">
                <a:ea typeface="Calibri"/>
              </a:rPr>
              <a:t>. The </a:t>
            </a:r>
            <a:r>
              <a:rPr lang="en-US" sz="1900" dirty="0">
                <a:ea typeface="Calibri"/>
              </a:rPr>
              <a:t>total solid content of </a:t>
            </a:r>
            <a:r>
              <a:rPr lang="en-US" sz="1900" dirty="0" err="1">
                <a:ea typeface="Calibri"/>
              </a:rPr>
              <a:t>boza</a:t>
            </a:r>
            <a:r>
              <a:rPr lang="en-US" sz="1900" dirty="0">
                <a:ea typeface="Calibri"/>
              </a:rPr>
              <a:t> samples were ranging between 26.60 and 31.40 %. The highest value of </a:t>
            </a:r>
            <a:r>
              <a:rPr lang="tr-TR" sz="1900" dirty="0" err="1">
                <a:ea typeface="Calibri"/>
              </a:rPr>
              <a:t>solid</a:t>
            </a:r>
            <a:r>
              <a:rPr lang="tr-TR" sz="1900" dirty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content</a:t>
            </a:r>
            <a:r>
              <a:rPr lang="tr-TR" sz="1900" dirty="0" smtClean="0">
                <a:ea typeface="Calibri"/>
              </a:rPr>
              <a:t> </a:t>
            </a:r>
            <a:r>
              <a:rPr lang="en-US" sz="1900" dirty="0" smtClean="0">
                <a:ea typeface="Calibri"/>
              </a:rPr>
              <a:t>was </a:t>
            </a:r>
            <a:r>
              <a:rPr lang="en-US" sz="1900" dirty="0">
                <a:ea typeface="Calibri"/>
              </a:rPr>
              <a:t>found in oat </a:t>
            </a:r>
            <a:r>
              <a:rPr lang="en-US" sz="1900" dirty="0" err="1">
                <a:ea typeface="Calibri"/>
              </a:rPr>
              <a:t>boza</a:t>
            </a:r>
            <a:r>
              <a:rPr lang="en-US" sz="1900" dirty="0">
                <a:ea typeface="Calibri"/>
              </a:rPr>
              <a:t> sample contain 7.5 % whey powder. This could be explained </a:t>
            </a:r>
            <a:r>
              <a:rPr lang="en-US" sz="1900" dirty="0" smtClean="0">
                <a:ea typeface="Calibri"/>
              </a:rPr>
              <a:t>that 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raise</a:t>
            </a:r>
            <a:r>
              <a:rPr lang="tr-TR" sz="1900" dirty="0" smtClean="0">
                <a:ea typeface="Calibri"/>
              </a:rPr>
              <a:t> of </a:t>
            </a:r>
            <a:r>
              <a:rPr lang="tr-TR" sz="1900" dirty="0" err="1" smtClean="0">
                <a:ea typeface="Calibri"/>
              </a:rPr>
              <a:t>dry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matter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was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due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to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the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differences</a:t>
            </a:r>
            <a:r>
              <a:rPr lang="tr-TR" sz="1900" dirty="0" smtClean="0">
                <a:ea typeface="Calibri"/>
              </a:rPr>
              <a:t> of </a:t>
            </a:r>
            <a:r>
              <a:rPr lang="tr-TR" sz="1900" dirty="0" err="1" smtClean="0">
                <a:ea typeface="Calibri"/>
              </a:rPr>
              <a:t>moisture</a:t>
            </a:r>
            <a:r>
              <a:rPr lang="tr-TR" sz="1900" dirty="0" smtClean="0">
                <a:ea typeface="Calibri"/>
              </a:rPr>
              <a:t> rate </a:t>
            </a:r>
            <a:r>
              <a:rPr lang="tr-TR" sz="1900" dirty="0" err="1" smtClean="0">
                <a:ea typeface="Calibri"/>
              </a:rPr>
              <a:t>between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whey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powder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and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oatmeal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which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were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used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raw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material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for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the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production</a:t>
            </a:r>
            <a:r>
              <a:rPr lang="tr-TR" sz="1900" dirty="0" smtClean="0">
                <a:ea typeface="Calibri"/>
              </a:rPr>
              <a:t> of boza. </a:t>
            </a:r>
            <a:r>
              <a:rPr lang="tr-TR" sz="1900" dirty="0" err="1" smtClean="0">
                <a:ea typeface="Calibri"/>
              </a:rPr>
              <a:t>During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the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research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we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didn’t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consider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this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differences</a:t>
            </a:r>
            <a:r>
              <a:rPr lang="tr-TR" sz="1900" dirty="0" smtClean="0">
                <a:ea typeface="Calibri"/>
              </a:rPr>
              <a:t>, </a:t>
            </a:r>
            <a:r>
              <a:rPr lang="tr-TR" sz="1900" dirty="0" err="1" smtClean="0">
                <a:ea typeface="Calibri"/>
              </a:rPr>
              <a:t>we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noticed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that</a:t>
            </a:r>
            <a:r>
              <a:rPr lang="tr-TR" sz="1900" dirty="0" smtClean="0">
                <a:ea typeface="Calibri"/>
              </a:rPr>
              <a:t> it </a:t>
            </a:r>
            <a:r>
              <a:rPr lang="tr-TR" sz="1900" dirty="0" err="1" smtClean="0">
                <a:ea typeface="Calibri"/>
              </a:rPr>
              <a:t>the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end</a:t>
            </a:r>
            <a:r>
              <a:rPr lang="tr-TR" sz="1900" dirty="0" smtClean="0">
                <a:ea typeface="Calibri"/>
              </a:rPr>
              <a:t> of </a:t>
            </a:r>
            <a:r>
              <a:rPr lang="tr-TR" sz="1900" dirty="0" err="1" smtClean="0">
                <a:ea typeface="Calibri"/>
              </a:rPr>
              <a:t>the</a:t>
            </a:r>
            <a:r>
              <a:rPr lang="tr-TR" sz="1900" dirty="0" smtClean="0">
                <a:ea typeface="Calibri"/>
              </a:rPr>
              <a:t> </a:t>
            </a:r>
            <a:r>
              <a:rPr lang="tr-TR" sz="1900" dirty="0" err="1" smtClean="0">
                <a:ea typeface="Calibri"/>
              </a:rPr>
              <a:t>study</a:t>
            </a:r>
            <a:r>
              <a:rPr lang="tr-TR" sz="1900" dirty="0" smtClean="0">
                <a:ea typeface="Calibri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tr-TR" sz="1900" dirty="0">
                <a:ea typeface="Calibri"/>
                <a:cs typeface="AdvPS6F00"/>
              </a:rPr>
              <a:t>	</a:t>
            </a:r>
            <a:r>
              <a:rPr lang="tr-TR" sz="1900" dirty="0" err="1" smtClean="0">
                <a:ea typeface="Calibri"/>
                <a:cs typeface="AdvPS6F00"/>
              </a:rPr>
              <a:t>According</a:t>
            </a:r>
            <a:r>
              <a:rPr lang="tr-TR" sz="1900" dirty="0" smtClean="0">
                <a:ea typeface="Calibri"/>
                <a:cs typeface="AdvPS6F00"/>
              </a:rPr>
              <a:t> </a:t>
            </a:r>
            <a:r>
              <a:rPr lang="tr-TR" sz="1900" dirty="0" err="1">
                <a:ea typeface="Calibri"/>
                <a:cs typeface="AdvPS6F00"/>
              </a:rPr>
              <a:t>to</a:t>
            </a:r>
            <a:r>
              <a:rPr lang="tr-TR" sz="1900" dirty="0">
                <a:ea typeface="Calibri"/>
                <a:cs typeface="AdvPS6F00"/>
              </a:rPr>
              <a:t> </a:t>
            </a:r>
            <a:r>
              <a:rPr lang="tr-TR" sz="1900" dirty="0" err="1">
                <a:ea typeface="Calibri"/>
                <a:cs typeface="AdvPS6F00"/>
              </a:rPr>
              <a:t>the</a:t>
            </a:r>
            <a:r>
              <a:rPr lang="tr-TR" sz="1900" dirty="0">
                <a:ea typeface="Calibri"/>
                <a:cs typeface="AdvPS6F00"/>
              </a:rPr>
              <a:t> </a:t>
            </a:r>
            <a:r>
              <a:rPr lang="tr-TR" sz="1900" dirty="0" err="1">
                <a:ea typeface="Calibri"/>
                <a:cs typeface="AdvPS6F00"/>
              </a:rPr>
              <a:t>Turkish</a:t>
            </a:r>
            <a:r>
              <a:rPr lang="tr-TR" sz="1900" dirty="0">
                <a:ea typeface="Calibri"/>
                <a:cs typeface="AdvPS6F00"/>
              </a:rPr>
              <a:t> Boza </a:t>
            </a:r>
            <a:r>
              <a:rPr lang="tr-TR" sz="1900" dirty="0" err="1">
                <a:ea typeface="Calibri"/>
                <a:cs typeface="AdvPS6F00"/>
              </a:rPr>
              <a:t>Standard</a:t>
            </a:r>
            <a:r>
              <a:rPr lang="tr-TR" sz="1900" dirty="0">
                <a:ea typeface="Calibri"/>
                <a:cs typeface="AdvPS6F00"/>
              </a:rPr>
              <a:t> (TS 9778), total </a:t>
            </a:r>
            <a:r>
              <a:rPr lang="tr-TR" sz="1900" dirty="0" err="1">
                <a:ea typeface="Calibri"/>
                <a:cs typeface="AdvPS6F00"/>
              </a:rPr>
              <a:t>dry</a:t>
            </a:r>
            <a:r>
              <a:rPr lang="tr-TR" sz="1900" dirty="0">
                <a:ea typeface="Calibri"/>
                <a:cs typeface="AdvPS6F00"/>
              </a:rPr>
              <a:t> </a:t>
            </a:r>
            <a:r>
              <a:rPr lang="tr-TR" sz="1900" dirty="0" err="1">
                <a:ea typeface="Calibri"/>
                <a:cs typeface="AdvPS6F00"/>
              </a:rPr>
              <a:t>matter</a:t>
            </a:r>
            <a:r>
              <a:rPr lang="tr-TR" sz="1900" dirty="0">
                <a:ea typeface="Calibri"/>
                <a:cs typeface="AdvPS6F00"/>
              </a:rPr>
              <a:t> </a:t>
            </a:r>
            <a:r>
              <a:rPr lang="tr-TR" sz="1900" dirty="0" err="1">
                <a:ea typeface="Calibri"/>
                <a:cs typeface="AdvPS6F00"/>
              </a:rPr>
              <a:t>and</a:t>
            </a:r>
            <a:r>
              <a:rPr lang="tr-TR" sz="1900" dirty="0">
                <a:ea typeface="Calibri"/>
                <a:cs typeface="AdvPS6F00"/>
              </a:rPr>
              <a:t> total </a:t>
            </a:r>
            <a:r>
              <a:rPr lang="tr-TR" sz="1900" dirty="0" err="1">
                <a:ea typeface="Calibri"/>
                <a:cs typeface="AdvPS6F00"/>
              </a:rPr>
              <a:t>sugar</a:t>
            </a:r>
            <a:r>
              <a:rPr lang="tr-TR" sz="1900" dirty="0">
                <a:ea typeface="Calibri"/>
                <a:cs typeface="AdvPS6F00"/>
              </a:rPr>
              <a:t> (as </a:t>
            </a:r>
            <a:r>
              <a:rPr lang="tr-TR" sz="1900" dirty="0" err="1">
                <a:ea typeface="Calibri"/>
                <a:cs typeface="AdvPS6F00"/>
              </a:rPr>
              <a:t>saccharose</a:t>
            </a:r>
            <a:r>
              <a:rPr lang="tr-TR" sz="1900" dirty="0">
                <a:ea typeface="Calibri"/>
                <a:cs typeface="AdvPS6F00"/>
              </a:rPr>
              <a:t>) </a:t>
            </a:r>
            <a:r>
              <a:rPr lang="tr-TR" sz="1900" dirty="0" err="1">
                <a:ea typeface="Calibri"/>
                <a:cs typeface="AdvPS6F00"/>
              </a:rPr>
              <a:t>content</a:t>
            </a:r>
            <a:r>
              <a:rPr lang="tr-TR" sz="1900" dirty="0">
                <a:ea typeface="Calibri"/>
                <a:cs typeface="AdvPS6F00"/>
              </a:rPr>
              <a:t> </a:t>
            </a:r>
            <a:r>
              <a:rPr lang="tr-TR" sz="1900" dirty="0" err="1">
                <a:ea typeface="Calibri"/>
                <a:cs typeface="AdvPS6F00"/>
              </a:rPr>
              <a:t>should</a:t>
            </a:r>
            <a:r>
              <a:rPr lang="tr-TR" sz="1900" dirty="0">
                <a:ea typeface="Calibri"/>
                <a:cs typeface="AdvPS6F00"/>
              </a:rPr>
              <a:t> be minimum 20 </a:t>
            </a:r>
            <a:r>
              <a:rPr lang="tr-TR" sz="1900" dirty="0" err="1">
                <a:ea typeface="Calibri"/>
                <a:cs typeface="AdvPS6F00"/>
              </a:rPr>
              <a:t>and</a:t>
            </a:r>
            <a:r>
              <a:rPr lang="tr-TR" sz="1900" dirty="0">
                <a:ea typeface="Calibri"/>
                <a:cs typeface="AdvPS6F00"/>
              </a:rPr>
              <a:t> 10</a:t>
            </a:r>
            <a:r>
              <a:rPr lang="tr-TR" sz="1900" dirty="0" smtClean="0">
                <a:ea typeface="Calibri"/>
                <a:cs typeface="AdvPS6F00"/>
              </a:rPr>
              <a:t>%, </a:t>
            </a:r>
            <a:r>
              <a:rPr lang="tr-TR" sz="1900" dirty="0" err="1" smtClean="0">
                <a:ea typeface="Calibri"/>
                <a:cs typeface="AdvPS6F00"/>
              </a:rPr>
              <a:t>respectively</a:t>
            </a:r>
            <a:r>
              <a:rPr lang="tr-TR" sz="1900" dirty="0" smtClean="0">
                <a:ea typeface="Calibri"/>
                <a:cs typeface="AdvPS6F00"/>
              </a:rPr>
              <a:t>. </a:t>
            </a:r>
            <a:endParaRPr lang="tr-TR" sz="1900" dirty="0">
              <a:effectLst/>
              <a:ea typeface="Calibri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378" y="3356992"/>
            <a:ext cx="892704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/>
              <a:t>Table </a:t>
            </a:r>
            <a:r>
              <a:rPr lang="tr-TR" sz="1700" b="1" dirty="0" smtClean="0"/>
              <a:t>4</a:t>
            </a:r>
            <a:r>
              <a:rPr lang="en-US" sz="1700" dirty="0" smtClean="0"/>
              <a:t>.</a:t>
            </a:r>
            <a:r>
              <a:rPr lang="tr-TR" sz="1700" dirty="0" smtClean="0"/>
              <a:t> T</a:t>
            </a:r>
            <a:r>
              <a:rPr lang="en-US" sz="1700" dirty="0" err="1" smtClean="0"/>
              <a:t>otal</a:t>
            </a:r>
            <a:r>
              <a:rPr lang="en-US" sz="1700" dirty="0" smtClean="0"/>
              <a:t> </a:t>
            </a:r>
            <a:r>
              <a:rPr lang="en-US" sz="1700" dirty="0"/>
              <a:t>dry </a:t>
            </a:r>
            <a:r>
              <a:rPr lang="en-US" sz="1700" dirty="0" smtClean="0"/>
              <a:t>content </a:t>
            </a:r>
            <a:r>
              <a:rPr lang="en-US" sz="1700" dirty="0"/>
              <a:t>of </a:t>
            </a:r>
            <a:r>
              <a:rPr lang="en-US" sz="1700" dirty="0" err="1"/>
              <a:t>boza</a:t>
            </a:r>
            <a:r>
              <a:rPr lang="en-US" sz="1700" dirty="0"/>
              <a:t> </a:t>
            </a:r>
            <a:r>
              <a:rPr lang="tr-TR" sz="1700" dirty="0" smtClean="0"/>
              <a:t> </a:t>
            </a:r>
            <a:r>
              <a:rPr lang="tr-TR" sz="1700" dirty="0" err="1" smtClean="0"/>
              <a:t>and</a:t>
            </a:r>
            <a:r>
              <a:rPr lang="tr-TR" sz="1700" dirty="0" smtClean="0"/>
              <a:t> boza </a:t>
            </a:r>
            <a:r>
              <a:rPr lang="tr-TR" sz="1700" dirty="0" err="1" smtClean="0"/>
              <a:t>powder</a:t>
            </a:r>
            <a:r>
              <a:rPr lang="tr-TR" sz="1700" dirty="0" smtClean="0"/>
              <a:t> </a:t>
            </a:r>
            <a:r>
              <a:rPr lang="en-US" sz="1700" dirty="0" smtClean="0"/>
              <a:t>samples made</a:t>
            </a:r>
            <a:r>
              <a:rPr lang="tr-TR" sz="1700" dirty="0" smtClean="0"/>
              <a:t> </a:t>
            </a:r>
            <a:r>
              <a:rPr lang="en-US" sz="1700" dirty="0" smtClean="0"/>
              <a:t>with</a:t>
            </a:r>
            <a:r>
              <a:rPr lang="tr-TR" sz="1700" dirty="0" smtClean="0"/>
              <a:t> </a:t>
            </a:r>
            <a:r>
              <a:rPr lang="en-US" sz="1700" dirty="0" smtClean="0"/>
              <a:t>different</a:t>
            </a:r>
            <a:r>
              <a:rPr lang="tr-TR" sz="1700" dirty="0" smtClean="0"/>
              <a:t> </a:t>
            </a:r>
            <a:r>
              <a:rPr lang="en-US" sz="1700" dirty="0" smtClean="0"/>
              <a:t>rates </a:t>
            </a:r>
            <a:r>
              <a:rPr lang="tr-TR" sz="1700" dirty="0" smtClean="0"/>
              <a:t>of </a:t>
            </a:r>
            <a:r>
              <a:rPr lang="en-US" sz="1700" dirty="0" smtClean="0"/>
              <a:t>whey</a:t>
            </a:r>
            <a:endParaRPr lang="tr-TR" sz="1700" dirty="0" smtClean="0"/>
          </a:p>
          <a:p>
            <a:r>
              <a:rPr lang="en-US" sz="1700" dirty="0" smtClean="0"/>
              <a:t> </a:t>
            </a:r>
            <a:r>
              <a:rPr lang="en-US" sz="1700" dirty="0"/>
              <a:t>powder *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9626491"/>
              </p:ext>
            </p:extLst>
          </p:nvPr>
        </p:nvGraphicFramePr>
        <p:xfrm>
          <a:off x="445840" y="3933056"/>
          <a:ext cx="7488832" cy="2111949"/>
        </p:xfrm>
        <a:graphic>
          <a:graphicData uri="http://schemas.openxmlformats.org/drawingml/2006/table">
            <a:tbl>
              <a:tblPr firstRow="1" firstCol="1" bandRow="1"/>
              <a:tblGrid>
                <a:gridCol w="2608745"/>
                <a:gridCol w="2231757"/>
                <a:gridCol w="2648330"/>
              </a:tblGrid>
              <a:tr h="858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tr-TR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solid</a:t>
                      </a:r>
                      <a:r>
                        <a:rPr lang="tr-T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content</a:t>
                      </a:r>
                      <a:r>
                        <a:rPr lang="tr-T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 boza (g/100g) 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solid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content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of boza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powder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(g/100g) </a:t>
                      </a:r>
                      <a:endParaRPr kumimoji="0" lang="tr-T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3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0 % </a:t>
                      </a: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WP</a:t>
                      </a: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**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27.07</a:t>
                      </a:r>
                      <a:r>
                        <a:rPr lang="tr-TR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2.20</a:t>
                      </a:r>
                      <a:r>
                        <a:rPr lang="tr-TR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</a:tr>
              <a:tr h="313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2.5 % </a:t>
                      </a: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WP</a:t>
                      </a: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**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26.60</a:t>
                      </a:r>
                      <a:r>
                        <a:rPr lang="tr-TR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2.19</a:t>
                      </a:r>
                      <a:r>
                        <a:rPr lang="tr-TR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</a:tr>
              <a:tr h="313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5.0 % </a:t>
                      </a: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WP</a:t>
                      </a: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**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29.00</a:t>
                      </a:r>
                      <a:r>
                        <a:rPr lang="tr-TR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3.19</a:t>
                      </a:r>
                      <a:r>
                        <a:rPr lang="tr-TR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</a:tr>
              <a:tr h="313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7.5 % </a:t>
                      </a: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WP</a:t>
                      </a: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**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31.40</a:t>
                      </a:r>
                      <a:r>
                        <a:rPr lang="tr-TR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3.140</a:t>
                      </a:r>
                      <a:r>
                        <a:rPr lang="tr-TR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251520" y="6176679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</a:t>
            </a:r>
            <a:r>
              <a:rPr lang="en-US" sz="1200" dirty="0" err="1"/>
              <a:t>Student’t</a:t>
            </a:r>
            <a:r>
              <a:rPr lang="en-US" sz="1200" dirty="0"/>
              <a:t> multiple range test. Means with same letter within column are not significantly different (p&lt; 0.05). Variables were determined by the one- way ANOVA model.</a:t>
            </a:r>
          </a:p>
          <a:p>
            <a:r>
              <a:rPr lang="en-US" sz="1200" dirty="0"/>
              <a:t>** WP: Whey powder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6499844"/>
            <a:ext cx="2749550" cy="33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259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431147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dirty="0">
                <a:latin typeface="Times New Roman"/>
                <a:ea typeface="Calibri"/>
              </a:rPr>
              <a:t>3.5. Protein </a:t>
            </a:r>
            <a:r>
              <a:rPr lang="en-US" sz="2000" b="1" dirty="0" smtClean="0">
                <a:latin typeface="Times New Roman"/>
                <a:ea typeface="Calibri"/>
              </a:rPr>
              <a:t>content</a:t>
            </a:r>
            <a:r>
              <a:rPr lang="tr-TR" sz="2000" b="1" dirty="0">
                <a:latin typeface="Times New Roman"/>
                <a:ea typeface="Calibri"/>
              </a:rPr>
              <a:t> </a:t>
            </a:r>
            <a:r>
              <a:rPr lang="en-US" sz="2000" b="1" dirty="0" smtClean="0">
                <a:latin typeface="Times New Roman"/>
                <a:ea typeface="Calibri"/>
              </a:rPr>
              <a:t>of </a:t>
            </a:r>
            <a:r>
              <a:rPr lang="en-US" sz="2000" b="1" dirty="0">
                <a:latin typeface="Times New Roman"/>
                <a:ea typeface="Calibri"/>
              </a:rPr>
              <a:t>oat </a:t>
            </a:r>
            <a:r>
              <a:rPr lang="en-US" sz="2000" b="1" dirty="0" err="1">
                <a:latin typeface="Times New Roman"/>
                <a:ea typeface="Calibri"/>
              </a:rPr>
              <a:t>boza</a:t>
            </a:r>
            <a:r>
              <a:rPr lang="en-US" sz="2000" b="1" dirty="0">
                <a:latin typeface="Times New Roman"/>
                <a:ea typeface="Calibri"/>
              </a:rPr>
              <a:t> samples</a:t>
            </a:r>
            <a:endParaRPr lang="tr-TR" dirty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 b="1" dirty="0">
                <a:latin typeface="Times New Roman"/>
                <a:ea typeface="Calibri"/>
              </a:rPr>
              <a:t> </a:t>
            </a:r>
            <a:endParaRPr lang="tr-TR" sz="2000" dirty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tr-TR" sz="2000" dirty="0" smtClean="0">
                <a:ea typeface="Calibri"/>
                <a:cs typeface="Times New Roman"/>
              </a:rPr>
              <a:t>	</a:t>
            </a:r>
            <a:r>
              <a:rPr lang="tr-TR" sz="20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tr-TR" sz="2000" dirty="0">
                <a:ea typeface="Calibri"/>
                <a:cs typeface="Times New Roman"/>
              </a:rPr>
              <a:t>Protein </a:t>
            </a:r>
            <a:r>
              <a:rPr lang="tr-TR" sz="2000" dirty="0" err="1" smtClean="0">
                <a:ea typeface="Calibri"/>
                <a:cs typeface="Times New Roman"/>
              </a:rPr>
              <a:t>content</a:t>
            </a:r>
            <a:r>
              <a:rPr lang="tr-TR" sz="2000" dirty="0" smtClean="0">
                <a:ea typeface="Calibri"/>
                <a:cs typeface="Times New Roman"/>
              </a:rPr>
              <a:t> </a:t>
            </a:r>
            <a:r>
              <a:rPr lang="tr-TR" sz="2000" dirty="0">
                <a:ea typeface="Calibri"/>
                <a:cs typeface="Times New Roman"/>
              </a:rPr>
              <a:t>of </a:t>
            </a:r>
            <a:r>
              <a:rPr lang="tr-TR" sz="2000" dirty="0" err="1">
                <a:ea typeface="Calibri"/>
                <a:cs typeface="Times New Roman"/>
              </a:rPr>
              <a:t>oat</a:t>
            </a:r>
            <a:r>
              <a:rPr lang="tr-TR" sz="2000" dirty="0">
                <a:ea typeface="Calibri"/>
                <a:cs typeface="Times New Roman"/>
              </a:rPr>
              <a:t> boza </a:t>
            </a:r>
            <a:r>
              <a:rPr lang="tr-TR" sz="2000" dirty="0" err="1">
                <a:ea typeface="Calibri"/>
                <a:cs typeface="Times New Roman"/>
              </a:rPr>
              <a:t>samples</a:t>
            </a:r>
            <a:r>
              <a:rPr lang="tr-TR" sz="2000" dirty="0">
                <a:ea typeface="Calibri"/>
                <a:cs typeface="Times New Roman"/>
              </a:rPr>
              <a:t> </a:t>
            </a:r>
            <a:r>
              <a:rPr lang="tr-TR" sz="2000" dirty="0" err="1">
                <a:ea typeface="Calibri"/>
                <a:cs typeface="Times New Roman"/>
              </a:rPr>
              <a:t>are</a:t>
            </a:r>
            <a:r>
              <a:rPr lang="tr-TR" sz="2000" dirty="0">
                <a:ea typeface="Calibri"/>
                <a:cs typeface="Times New Roman"/>
              </a:rPr>
              <a:t> </a:t>
            </a:r>
            <a:r>
              <a:rPr lang="tr-TR" sz="2000" dirty="0" err="1">
                <a:ea typeface="Calibri"/>
                <a:cs typeface="Times New Roman"/>
              </a:rPr>
              <a:t>given</a:t>
            </a:r>
            <a:r>
              <a:rPr lang="tr-TR" sz="2000" dirty="0">
                <a:ea typeface="Calibri"/>
                <a:cs typeface="Times New Roman"/>
              </a:rPr>
              <a:t> in </a:t>
            </a:r>
            <a:r>
              <a:rPr lang="tr-TR" sz="2000" dirty="0" err="1">
                <a:ea typeface="Calibri"/>
                <a:cs typeface="Times New Roman"/>
              </a:rPr>
              <a:t>Figure</a:t>
            </a:r>
            <a:r>
              <a:rPr lang="tr-TR" sz="2000" dirty="0">
                <a:ea typeface="Calibri"/>
                <a:cs typeface="Times New Roman"/>
              </a:rPr>
              <a:t> 2. </a:t>
            </a:r>
            <a:r>
              <a:rPr lang="tr-TR" sz="2000" dirty="0" err="1">
                <a:ea typeface="Calibri"/>
                <a:cs typeface="Times New Roman"/>
              </a:rPr>
              <a:t>The</a:t>
            </a:r>
            <a:r>
              <a:rPr lang="tr-TR" sz="2000" dirty="0">
                <a:ea typeface="Calibri"/>
                <a:cs typeface="Times New Roman"/>
              </a:rPr>
              <a:t> protein </a:t>
            </a:r>
            <a:r>
              <a:rPr lang="tr-TR" sz="2000" dirty="0" err="1">
                <a:ea typeface="Calibri"/>
                <a:cs typeface="Times New Roman"/>
              </a:rPr>
              <a:t>content</a:t>
            </a:r>
            <a:r>
              <a:rPr lang="tr-TR" sz="2000" dirty="0">
                <a:ea typeface="Calibri"/>
                <a:cs typeface="Times New Roman"/>
              </a:rPr>
              <a:t> of boza </a:t>
            </a:r>
            <a:r>
              <a:rPr lang="tr-TR" sz="2000" dirty="0" err="1">
                <a:ea typeface="Calibri"/>
                <a:cs typeface="Times New Roman"/>
              </a:rPr>
              <a:t>samples</a:t>
            </a:r>
            <a:r>
              <a:rPr lang="tr-TR" sz="2000" dirty="0">
                <a:ea typeface="Calibri"/>
                <a:cs typeface="Times New Roman"/>
              </a:rPr>
              <a:t> </a:t>
            </a:r>
            <a:r>
              <a:rPr lang="tr-TR" sz="2000" dirty="0" err="1">
                <a:ea typeface="Calibri"/>
                <a:cs typeface="Times New Roman"/>
              </a:rPr>
              <a:t>were</a:t>
            </a:r>
            <a:r>
              <a:rPr lang="tr-TR" sz="2000" dirty="0">
                <a:ea typeface="Calibri"/>
                <a:cs typeface="Times New Roman"/>
              </a:rPr>
              <a:t> </a:t>
            </a:r>
            <a:r>
              <a:rPr lang="tr-TR" sz="2000" dirty="0" err="1">
                <a:ea typeface="Calibri"/>
                <a:cs typeface="Times New Roman"/>
              </a:rPr>
              <a:t>ranging</a:t>
            </a:r>
            <a:r>
              <a:rPr lang="tr-TR" sz="2000" dirty="0">
                <a:ea typeface="Calibri"/>
                <a:cs typeface="Times New Roman"/>
              </a:rPr>
              <a:t> </a:t>
            </a:r>
            <a:r>
              <a:rPr lang="tr-TR" sz="2000" dirty="0" err="1">
                <a:ea typeface="Calibri"/>
                <a:cs typeface="Times New Roman"/>
              </a:rPr>
              <a:t>between</a:t>
            </a:r>
            <a:r>
              <a:rPr lang="tr-TR" sz="2000" dirty="0">
                <a:ea typeface="Calibri"/>
                <a:cs typeface="Times New Roman"/>
              </a:rPr>
              <a:t> 6.16 </a:t>
            </a:r>
            <a:r>
              <a:rPr lang="tr-TR" sz="2000" dirty="0" err="1">
                <a:ea typeface="Calibri"/>
                <a:cs typeface="Times New Roman"/>
              </a:rPr>
              <a:t>and</a:t>
            </a:r>
            <a:r>
              <a:rPr lang="tr-TR" sz="2000" dirty="0">
                <a:ea typeface="Calibri"/>
                <a:cs typeface="Times New Roman"/>
              </a:rPr>
              <a:t> 15.96 %. </a:t>
            </a:r>
            <a:r>
              <a:rPr lang="tr-TR" sz="2000" dirty="0" err="1">
                <a:ea typeface="Calibri"/>
                <a:cs typeface="Times New Roman"/>
              </a:rPr>
              <a:t>When</a:t>
            </a:r>
            <a:r>
              <a:rPr lang="tr-TR" sz="2000" dirty="0">
                <a:ea typeface="Calibri"/>
                <a:cs typeface="Times New Roman"/>
              </a:rPr>
              <a:t> </a:t>
            </a:r>
            <a:r>
              <a:rPr lang="tr-TR" sz="2000" dirty="0" err="1">
                <a:ea typeface="Calibri"/>
                <a:cs typeface="Times New Roman"/>
              </a:rPr>
              <a:t>the</a:t>
            </a:r>
            <a:r>
              <a:rPr lang="tr-TR" sz="2000" dirty="0">
                <a:ea typeface="Calibri"/>
                <a:cs typeface="Times New Roman"/>
              </a:rPr>
              <a:t> </a:t>
            </a:r>
            <a:r>
              <a:rPr lang="tr-TR" sz="2000" dirty="0" err="1">
                <a:ea typeface="Calibri"/>
                <a:cs typeface="Times New Roman"/>
              </a:rPr>
              <a:t>supplementation</a:t>
            </a:r>
            <a:r>
              <a:rPr lang="tr-TR" sz="2000" dirty="0">
                <a:ea typeface="Calibri"/>
                <a:cs typeface="Times New Roman"/>
              </a:rPr>
              <a:t> </a:t>
            </a:r>
            <a:r>
              <a:rPr lang="tr-TR" sz="2000" dirty="0" err="1">
                <a:ea typeface="Calibri"/>
                <a:cs typeface="Times New Roman"/>
              </a:rPr>
              <a:t>levels</a:t>
            </a:r>
            <a:r>
              <a:rPr lang="tr-TR" sz="2000" dirty="0">
                <a:ea typeface="Calibri"/>
                <a:cs typeface="Times New Roman"/>
              </a:rPr>
              <a:t> of </a:t>
            </a:r>
            <a:r>
              <a:rPr lang="tr-TR" sz="2000" dirty="0" err="1">
                <a:ea typeface="Calibri"/>
                <a:cs typeface="Times New Roman"/>
              </a:rPr>
              <a:t>whey</a:t>
            </a:r>
            <a:r>
              <a:rPr lang="tr-TR" sz="2000" dirty="0">
                <a:ea typeface="Calibri"/>
                <a:cs typeface="Times New Roman"/>
              </a:rPr>
              <a:t> </a:t>
            </a:r>
            <a:r>
              <a:rPr lang="tr-TR" sz="2000" dirty="0" err="1">
                <a:ea typeface="Calibri"/>
                <a:cs typeface="Times New Roman"/>
              </a:rPr>
              <a:t>powder</a:t>
            </a:r>
            <a:r>
              <a:rPr lang="tr-TR" sz="2000" dirty="0">
                <a:ea typeface="Calibri"/>
                <a:cs typeface="Times New Roman"/>
              </a:rPr>
              <a:t> </a:t>
            </a:r>
            <a:r>
              <a:rPr lang="tr-TR" sz="2000" dirty="0" err="1">
                <a:ea typeface="Calibri"/>
                <a:cs typeface="Times New Roman"/>
              </a:rPr>
              <a:t>increased</a:t>
            </a:r>
            <a:r>
              <a:rPr lang="tr-TR" sz="2000" dirty="0">
                <a:ea typeface="Calibri"/>
                <a:cs typeface="Times New Roman"/>
              </a:rPr>
              <a:t>, protein </a:t>
            </a:r>
            <a:r>
              <a:rPr lang="tr-TR" sz="2000" dirty="0" err="1">
                <a:ea typeface="Calibri"/>
                <a:cs typeface="Times New Roman"/>
              </a:rPr>
              <a:t>content</a:t>
            </a:r>
            <a:r>
              <a:rPr lang="tr-TR" sz="2000" dirty="0">
                <a:ea typeface="Calibri"/>
                <a:cs typeface="Times New Roman"/>
              </a:rPr>
              <a:t> of </a:t>
            </a:r>
            <a:r>
              <a:rPr lang="tr-TR" sz="2000" dirty="0" err="1">
                <a:ea typeface="Calibri"/>
                <a:cs typeface="Times New Roman"/>
              </a:rPr>
              <a:t>oat</a:t>
            </a:r>
            <a:r>
              <a:rPr lang="tr-TR" sz="2000" dirty="0">
                <a:ea typeface="Calibri"/>
                <a:cs typeface="Times New Roman"/>
              </a:rPr>
              <a:t> boza </a:t>
            </a:r>
            <a:r>
              <a:rPr lang="tr-TR" sz="2000" dirty="0" err="1">
                <a:ea typeface="Calibri"/>
                <a:cs typeface="Times New Roman"/>
              </a:rPr>
              <a:t>samples</a:t>
            </a:r>
            <a:r>
              <a:rPr lang="tr-TR" sz="2000" dirty="0">
                <a:ea typeface="Calibri"/>
                <a:cs typeface="Times New Roman"/>
              </a:rPr>
              <a:t> </a:t>
            </a:r>
            <a:r>
              <a:rPr lang="tr-TR" sz="2000" dirty="0" err="1" smtClean="0">
                <a:ea typeface="Calibri"/>
                <a:cs typeface="Times New Roman"/>
              </a:rPr>
              <a:t>were</a:t>
            </a:r>
            <a:r>
              <a:rPr lang="tr-TR" sz="2000" dirty="0" smtClean="0">
                <a:ea typeface="Calibri"/>
                <a:cs typeface="Times New Roman"/>
              </a:rPr>
              <a:t> </a:t>
            </a:r>
            <a:r>
              <a:rPr lang="tr-TR" sz="2000" dirty="0" err="1">
                <a:ea typeface="Calibri"/>
                <a:cs typeface="Times New Roman"/>
              </a:rPr>
              <a:t>increased</a:t>
            </a:r>
            <a:r>
              <a:rPr lang="tr-TR" sz="2000" dirty="0">
                <a:ea typeface="Calibri"/>
                <a:cs typeface="Times New Roman"/>
              </a:rPr>
              <a:t>. </a:t>
            </a:r>
            <a:r>
              <a:rPr lang="tr-TR" sz="2000" dirty="0" err="1">
                <a:ea typeface="Calibri"/>
                <a:cs typeface="Times New Roman"/>
              </a:rPr>
              <a:t>The</a:t>
            </a:r>
            <a:r>
              <a:rPr lang="tr-TR" sz="2000" dirty="0">
                <a:ea typeface="Calibri"/>
                <a:cs typeface="Times New Roman"/>
              </a:rPr>
              <a:t> </a:t>
            </a:r>
            <a:r>
              <a:rPr lang="tr-TR" sz="2000" dirty="0" err="1">
                <a:ea typeface="Calibri"/>
                <a:cs typeface="Times New Roman"/>
              </a:rPr>
              <a:t>highest</a:t>
            </a:r>
            <a:r>
              <a:rPr lang="tr-TR" sz="2000" dirty="0">
                <a:ea typeface="Calibri"/>
                <a:cs typeface="Times New Roman"/>
              </a:rPr>
              <a:t> </a:t>
            </a:r>
            <a:r>
              <a:rPr lang="tr-TR" sz="2000" dirty="0" err="1">
                <a:ea typeface="Calibri"/>
                <a:cs typeface="Times New Roman"/>
              </a:rPr>
              <a:t>value</a:t>
            </a:r>
            <a:r>
              <a:rPr lang="tr-TR" sz="2000" dirty="0">
                <a:ea typeface="Calibri"/>
                <a:cs typeface="Times New Roman"/>
              </a:rPr>
              <a:t> of protein </a:t>
            </a:r>
            <a:r>
              <a:rPr lang="tr-TR" sz="2000" dirty="0" err="1">
                <a:ea typeface="Calibri"/>
                <a:cs typeface="Times New Roman"/>
              </a:rPr>
              <a:t>content</a:t>
            </a:r>
            <a:r>
              <a:rPr lang="tr-TR" sz="2000" dirty="0">
                <a:ea typeface="Calibri"/>
                <a:cs typeface="Times New Roman"/>
              </a:rPr>
              <a:t> </a:t>
            </a:r>
            <a:r>
              <a:rPr lang="tr-TR" sz="2000" dirty="0" err="1">
                <a:ea typeface="Calibri"/>
                <a:cs typeface="Times New Roman"/>
              </a:rPr>
              <a:t>was</a:t>
            </a:r>
            <a:r>
              <a:rPr lang="tr-TR" sz="2000" dirty="0">
                <a:ea typeface="Calibri"/>
                <a:cs typeface="Times New Roman"/>
              </a:rPr>
              <a:t> </a:t>
            </a:r>
            <a:r>
              <a:rPr lang="tr-TR" sz="2000" dirty="0" err="1">
                <a:ea typeface="Calibri"/>
                <a:cs typeface="Times New Roman"/>
              </a:rPr>
              <a:t>found</a:t>
            </a:r>
            <a:r>
              <a:rPr lang="tr-TR" sz="2000" dirty="0">
                <a:ea typeface="Calibri"/>
                <a:cs typeface="Times New Roman"/>
              </a:rPr>
              <a:t> in </a:t>
            </a:r>
            <a:r>
              <a:rPr lang="tr-TR" sz="2000" dirty="0" err="1">
                <a:ea typeface="Calibri"/>
                <a:cs typeface="Times New Roman"/>
              </a:rPr>
              <a:t>oat</a:t>
            </a:r>
            <a:r>
              <a:rPr lang="tr-TR" sz="2000" dirty="0">
                <a:ea typeface="Calibri"/>
                <a:cs typeface="Times New Roman"/>
              </a:rPr>
              <a:t> boza </a:t>
            </a:r>
            <a:r>
              <a:rPr lang="tr-TR" sz="2000" dirty="0" err="1">
                <a:ea typeface="Calibri"/>
                <a:cs typeface="Times New Roman"/>
              </a:rPr>
              <a:t>sample</a:t>
            </a:r>
            <a:r>
              <a:rPr lang="tr-TR" sz="2000" dirty="0">
                <a:ea typeface="Calibri"/>
                <a:cs typeface="Times New Roman"/>
              </a:rPr>
              <a:t> </a:t>
            </a:r>
            <a:r>
              <a:rPr lang="tr-TR" sz="2000" dirty="0" err="1">
                <a:ea typeface="Calibri"/>
                <a:cs typeface="Times New Roman"/>
              </a:rPr>
              <a:t>contain</a:t>
            </a:r>
            <a:r>
              <a:rPr lang="tr-TR" sz="2000" dirty="0">
                <a:ea typeface="Calibri"/>
                <a:cs typeface="Times New Roman"/>
              </a:rPr>
              <a:t> 7.5 % </a:t>
            </a:r>
            <a:r>
              <a:rPr lang="tr-TR" sz="2000" dirty="0" err="1">
                <a:ea typeface="Calibri"/>
                <a:cs typeface="Times New Roman"/>
              </a:rPr>
              <a:t>whey</a:t>
            </a:r>
            <a:r>
              <a:rPr lang="tr-TR" sz="2000" dirty="0">
                <a:ea typeface="Calibri"/>
                <a:cs typeface="Times New Roman"/>
              </a:rPr>
              <a:t> </a:t>
            </a:r>
            <a:r>
              <a:rPr lang="tr-TR" sz="2000" dirty="0" err="1">
                <a:ea typeface="Calibri"/>
                <a:cs typeface="Times New Roman"/>
              </a:rPr>
              <a:t>powder</a:t>
            </a:r>
            <a:r>
              <a:rPr lang="tr-TR" sz="2000" dirty="0">
                <a:ea typeface="Calibri"/>
                <a:cs typeface="Times New Roman"/>
              </a:rPr>
              <a:t> (</a:t>
            </a:r>
            <a:r>
              <a:rPr lang="tr-TR" sz="2000" dirty="0" err="1">
                <a:ea typeface="Calibri"/>
                <a:cs typeface="Times New Roman"/>
              </a:rPr>
              <a:t>Fig</a:t>
            </a:r>
            <a:r>
              <a:rPr lang="tr-TR" sz="2000" dirty="0">
                <a:ea typeface="Calibri"/>
                <a:cs typeface="Times New Roman"/>
              </a:rPr>
              <a:t> 2 </a:t>
            </a:r>
            <a:r>
              <a:rPr lang="tr-TR" sz="2000" dirty="0" err="1">
                <a:ea typeface="Calibri"/>
                <a:cs typeface="Times New Roman"/>
              </a:rPr>
              <a:t>see</a:t>
            </a:r>
            <a:r>
              <a:rPr lang="tr-TR" sz="2000" dirty="0">
                <a:ea typeface="Calibri"/>
                <a:cs typeface="Times New Roman"/>
              </a:rPr>
              <a:t>) </a:t>
            </a:r>
            <a:r>
              <a:rPr lang="tr-TR" sz="2000" dirty="0" err="1">
                <a:ea typeface="Calibri"/>
                <a:cs typeface="Times New Roman"/>
              </a:rPr>
              <a:t>because</a:t>
            </a:r>
            <a:r>
              <a:rPr lang="tr-TR" sz="2000" dirty="0">
                <a:ea typeface="Calibri"/>
                <a:cs typeface="Times New Roman"/>
              </a:rPr>
              <a:t> </a:t>
            </a:r>
            <a:r>
              <a:rPr lang="tr-TR" sz="2000" dirty="0" err="1">
                <a:ea typeface="Calibri"/>
                <a:cs typeface="Times New Roman"/>
              </a:rPr>
              <a:t>whey</a:t>
            </a:r>
            <a:r>
              <a:rPr lang="tr-TR" sz="2000" dirty="0">
                <a:ea typeface="Calibri"/>
                <a:cs typeface="Times New Roman"/>
              </a:rPr>
              <a:t> is a </a:t>
            </a:r>
            <a:r>
              <a:rPr lang="tr-TR" sz="2000" dirty="0" err="1">
                <a:ea typeface="Calibri"/>
                <a:cs typeface="Times New Roman"/>
              </a:rPr>
              <a:t>source</a:t>
            </a:r>
            <a:r>
              <a:rPr lang="tr-TR" sz="2000" dirty="0">
                <a:ea typeface="Calibri"/>
                <a:cs typeface="Times New Roman"/>
              </a:rPr>
              <a:t> </a:t>
            </a:r>
            <a:r>
              <a:rPr lang="tr-TR" sz="2000" dirty="0" smtClean="0">
                <a:ea typeface="Calibri"/>
                <a:cs typeface="Times New Roman"/>
              </a:rPr>
              <a:t>of </a:t>
            </a:r>
            <a:r>
              <a:rPr lang="tr-TR" sz="2000" dirty="0" err="1">
                <a:ea typeface="Calibri"/>
                <a:cs typeface="Times New Roman"/>
              </a:rPr>
              <a:t>whey</a:t>
            </a:r>
            <a:r>
              <a:rPr lang="tr-TR" sz="2000" dirty="0">
                <a:ea typeface="Calibri"/>
                <a:cs typeface="Times New Roman"/>
              </a:rPr>
              <a:t> protein (</a:t>
            </a:r>
            <a:r>
              <a:rPr lang="tr-TR" sz="2000" dirty="0" err="1">
                <a:ea typeface="Calibri"/>
                <a:cs typeface="AdvPS_TIR"/>
              </a:rPr>
              <a:t>McIntosh</a:t>
            </a:r>
            <a:r>
              <a:rPr lang="tr-TR" sz="2000" dirty="0">
                <a:ea typeface="Calibri"/>
                <a:cs typeface="AdvPS_TIR"/>
              </a:rPr>
              <a:t> et al. 1998</a:t>
            </a:r>
            <a:r>
              <a:rPr lang="tr-TR" sz="2000" dirty="0" smtClean="0">
                <a:ea typeface="Calibri"/>
                <a:cs typeface="AdvPS_TIR"/>
              </a:rPr>
              <a:t>).</a:t>
            </a:r>
            <a:endParaRPr lang="tr-TR" sz="2000" dirty="0">
              <a:ea typeface="Calibri"/>
              <a:cs typeface="Times New Roman"/>
            </a:endParaRPr>
          </a:p>
        </p:txBody>
      </p:sp>
      <p:graphicFrame>
        <p:nvGraphicFramePr>
          <p:cNvPr id="3" name="Grafik 2"/>
          <p:cNvGraphicFramePr/>
          <p:nvPr>
            <p:extLst>
              <p:ext uri="{D42A27DB-BD31-4B8C-83A1-F6EECF244321}">
                <p14:modId xmlns="" xmlns:p14="http://schemas.microsoft.com/office/powerpoint/2010/main" val="1918025804"/>
              </p:ext>
            </p:extLst>
          </p:nvPr>
        </p:nvGraphicFramePr>
        <p:xfrm>
          <a:off x="719572" y="2985692"/>
          <a:ext cx="7776864" cy="293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kdörtgen 3"/>
          <p:cNvSpPr/>
          <p:nvPr/>
        </p:nvSpPr>
        <p:spPr>
          <a:xfrm>
            <a:off x="418151" y="5847265"/>
            <a:ext cx="82809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/>
              <a:t>Figure </a:t>
            </a:r>
            <a:r>
              <a:rPr lang="tr-TR" sz="1600" b="1" dirty="0" smtClean="0"/>
              <a:t>2. </a:t>
            </a:r>
            <a:r>
              <a:rPr lang="en-US" sz="1600" dirty="0" smtClean="0"/>
              <a:t>The </a:t>
            </a:r>
            <a:r>
              <a:rPr lang="en-US" sz="1600" dirty="0"/>
              <a:t>protein contents of oat </a:t>
            </a:r>
            <a:r>
              <a:rPr lang="en-US" sz="1600" dirty="0" err="1"/>
              <a:t>boza</a:t>
            </a:r>
            <a:r>
              <a:rPr lang="en-US" sz="1600" dirty="0"/>
              <a:t> made with different </a:t>
            </a:r>
            <a:r>
              <a:rPr lang="en-US" sz="1600" dirty="0" smtClean="0"/>
              <a:t>rates</a:t>
            </a:r>
            <a:r>
              <a:rPr lang="tr-TR" sz="1600" dirty="0" smtClean="0"/>
              <a:t> of</a:t>
            </a:r>
            <a:r>
              <a:rPr lang="en-US" sz="1600" dirty="0" smtClean="0"/>
              <a:t> </a:t>
            </a:r>
            <a:r>
              <a:rPr lang="en-US" sz="1600" dirty="0"/>
              <a:t>whey </a:t>
            </a:r>
            <a:r>
              <a:rPr lang="en-US" sz="1600" dirty="0" smtClean="0"/>
              <a:t>powder</a:t>
            </a:r>
            <a:r>
              <a:rPr lang="tr-TR" sz="1600" dirty="0" smtClean="0"/>
              <a:t> </a:t>
            </a:r>
            <a:r>
              <a:rPr lang="tr-TR" sz="1600" dirty="0">
                <a:solidFill>
                  <a:prstClr val="black"/>
                </a:solidFill>
              </a:rPr>
              <a:t>( </a:t>
            </a:r>
            <a:r>
              <a:rPr lang="en-US" sz="1600" dirty="0">
                <a:solidFill>
                  <a:prstClr val="black"/>
                </a:solidFill>
              </a:rPr>
              <a:t>WP: Whey powder</a:t>
            </a:r>
            <a:r>
              <a:rPr lang="tr-TR" sz="1600" dirty="0" smtClean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tr-TR" sz="1400" dirty="0" smtClean="0">
                <a:solidFill>
                  <a:prstClr val="black"/>
                </a:solidFill>
              </a:rPr>
              <a:t> </a:t>
            </a:r>
            <a:r>
              <a:rPr lang="tr-TR" sz="1400" dirty="0">
                <a:solidFill>
                  <a:prstClr val="black"/>
                </a:solidFill>
              </a:rPr>
              <a:t>* in </a:t>
            </a:r>
            <a:r>
              <a:rPr lang="tr-TR" sz="1400" dirty="0" err="1">
                <a:solidFill>
                  <a:prstClr val="black"/>
                </a:solidFill>
              </a:rPr>
              <a:t>dry</a:t>
            </a:r>
            <a:r>
              <a:rPr lang="tr-TR" sz="1400" dirty="0">
                <a:solidFill>
                  <a:prstClr val="black"/>
                </a:solidFill>
              </a:rPr>
              <a:t> </a:t>
            </a:r>
            <a:r>
              <a:rPr lang="tr-TR" sz="1400" dirty="0" err="1">
                <a:solidFill>
                  <a:prstClr val="black"/>
                </a:solidFill>
              </a:rPr>
              <a:t>basis</a:t>
            </a:r>
            <a:r>
              <a:rPr lang="tr-TR" sz="1400" dirty="0">
                <a:solidFill>
                  <a:prstClr val="black"/>
                </a:solidFill>
              </a:rPr>
              <a:t> ** Protein = N x </a:t>
            </a:r>
            <a:r>
              <a:rPr lang="tr-TR" sz="1400" dirty="0" smtClean="0">
                <a:solidFill>
                  <a:prstClr val="black"/>
                </a:solidFill>
              </a:rPr>
              <a:t>6.25</a:t>
            </a:r>
            <a:endParaRPr lang="tr-TR" sz="1400" dirty="0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351" y="6387151"/>
            <a:ext cx="2441649" cy="47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33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 2"/>
          <p:cNvGraphicFramePr/>
          <p:nvPr>
            <p:extLst>
              <p:ext uri="{D42A27DB-BD31-4B8C-83A1-F6EECF244321}">
                <p14:modId xmlns="" xmlns:p14="http://schemas.microsoft.com/office/powerpoint/2010/main" val="3829099833"/>
              </p:ext>
            </p:extLst>
          </p:nvPr>
        </p:nvGraphicFramePr>
        <p:xfrm>
          <a:off x="611560" y="2636912"/>
          <a:ext cx="763284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ikdörtgen 1"/>
          <p:cNvSpPr/>
          <p:nvPr/>
        </p:nvSpPr>
        <p:spPr>
          <a:xfrm>
            <a:off x="395536" y="188640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3.6. Crude ash content of oat </a:t>
            </a:r>
            <a:r>
              <a:rPr lang="en-US" b="1" dirty="0" err="1"/>
              <a:t>boza</a:t>
            </a:r>
            <a:r>
              <a:rPr lang="en-US" b="1" dirty="0"/>
              <a:t> samples</a:t>
            </a:r>
          </a:p>
          <a:p>
            <a:endParaRPr lang="en-US" dirty="0"/>
          </a:p>
          <a:p>
            <a:pPr algn="just"/>
            <a:r>
              <a:rPr lang="tr-TR" dirty="0" smtClean="0"/>
              <a:t>	</a:t>
            </a:r>
            <a:r>
              <a:rPr lang="en-US" dirty="0" smtClean="0"/>
              <a:t>As </a:t>
            </a:r>
            <a:r>
              <a:rPr lang="en-US" dirty="0"/>
              <a:t>seen in </a:t>
            </a:r>
            <a:r>
              <a:rPr lang="tr-TR" dirty="0" err="1" smtClean="0"/>
              <a:t>Figure</a:t>
            </a:r>
            <a:r>
              <a:rPr lang="en-US" dirty="0" smtClean="0"/>
              <a:t> </a:t>
            </a:r>
            <a:r>
              <a:rPr lang="tr-TR" dirty="0" smtClean="0"/>
              <a:t>3, </a:t>
            </a:r>
            <a:r>
              <a:rPr lang="en-US" dirty="0" smtClean="0"/>
              <a:t>the </a:t>
            </a:r>
            <a:r>
              <a:rPr lang="en-US" dirty="0"/>
              <a:t>crude ash contents of oat </a:t>
            </a:r>
            <a:r>
              <a:rPr lang="en-US" dirty="0" err="1"/>
              <a:t>boza</a:t>
            </a:r>
            <a:r>
              <a:rPr lang="en-US" dirty="0"/>
              <a:t> samples are ranged between 1.0037 and 2.0201 %. The crude ash content of whey powder was </a:t>
            </a:r>
            <a:r>
              <a:rPr lang="en-US" dirty="0" err="1" smtClean="0"/>
              <a:t>dete</a:t>
            </a:r>
            <a:r>
              <a:rPr lang="tr-TR" dirty="0" err="1" smtClean="0"/>
              <a:t>ct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/>
              <a:t>5.77% </a:t>
            </a:r>
            <a:r>
              <a:rPr lang="en-US" dirty="0" smtClean="0"/>
              <a:t>(</a:t>
            </a:r>
            <a:r>
              <a:rPr lang="tr-TR" dirty="0" smtClean="0"/>
              <a:t> </a:t>
            </a:r>
            <a:r>
              <a:rPr lang="tr-TR" dirty="0" err="1" smtClean="0"/>
              <a:t>see</a:t>
            </a:r>
            <a:r>
              <a:rPr lang="tr-TR" dirty="0" smtClean="0"/>
              <a:t> </a:t>
            </a:r>
            <a:r>
              <a:rPr lang="en-US" dirty="0" smtClean="0"/>
              <a:t>Table</a:t>
            </a:r>
            <a:r>
              <a:rPr lang="tr-TR" dirty="0" smtClean="0"/>
              <a:t> 1</a:t>
            </a:r>
            <a:r>
              <a:rPr lang="en-US" dirty="0" smtClean="0"/>
              <a:t>). </a:t>
            </a:r>
            <a:r>
              <a:rPr lang="en-US" dirty="0"/>
              <a:t>A similar result by </a:t>
            </a:r>
            <a:r>
              <a:rPr lang="en-US" dirty="0" err="1"/>
              <a:t>Yalcuk</a:t>
            </a:r>
            <a:r>
              <a:rPr lang="en-US" dirty="0"/>
              <a:t> (2012) is reported. The highest ash content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en-US" dirty="0" smtClean="0"/>
              <a:t>observed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/>
              <a:t>the oat </a:t>
            </a:r>
            <a:r>
              <a:rPr lang="en-US" dirty="0" err="1"/>
              <a:t>boza</a:t>
            </a:r>
            <a:r>
              <a:rPr lang="en-US" dirty="0"/>
              <a:t> samples 7.5 % whey powder addition due to high mineral content of whey powder </a:t>
            </a:r>
            <a:r>
              <a:rPr lang="tr-TR" dirty="0" smtClean="0"/>
              <a:t>(</a:t>
            </a:r>
            <a:r>
              <a:rPr lang="tr-TR" dirty="0" err="1" smtClean="0"/>
              <a:t>Fig</a:t>
            </a:r>
            <a:r>
              <a:rPr lang="tr-TR" dirty="0" smtClean="0"/>
              <a:t> 3 </a:t>
            </a:r>
            <a:r>
              <a:rPr lang="tr-TR" dirty="0" err="1" smtClean="0"/>
              <a:t>see</a:t>
            </a:r>
            <a:r>
              <a:rPr lang="tr-TR" dirty="0" smtClean="0"/>
              <a:t>). </a:t>
            </a:r>
            <a:r>
              <a:rPr lang="en-US" dirty="0"/>
              <a:t>Statistical analysis of the data showed significant differences 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p&lt;0.01) </a:t>
            </a:r>
            <a:r>
              <a:rPr lang="en-US" dirty="0"/>
              <a:t>in the crude ash contents of oat </a:t>
            </a:r>
            <a:r>
              <a:rPr lang="en-US" dirty="0" err="1"/>
              <a:t>boza</a:t>
            </a:r>
            <a:r>
              <a:rPr lang="en-US" dirty="0"/>
              <a:t> samples.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04" y="5949280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/>
              <a:t>Figure</a:t>
            </a:r>
            <a:r>
              <a:rPr lang="tr-TR" b="1" dirty="0" smtClean="0"/>
              <a:t> 3</a:t>
            </a:r>
            <a:r>
              <a:rPr lang="en-US" dirty="0" smtClean="0"/>
              <a:t> </a:t>
            </a:r>
            <a:r>
              <a:rPr lang="en-US" dirty="0"/>
              <a:t>The crude ash contents of oat </a:t>
            </a:r>
            <a:r>
              <a:rPr lang="en-US" dirty="0" err="1"/>
              <a:t>boza</a:t>
            </a:r>
            <a:r>
              <a:rPr lang="en-US" dirty="0"/>
              <a:t> </a:t>
            </a:r>
            <a:r>
              <a:rPr lang="tr-TR" dirty="0" err="1" smtClean="0"/>
              <a:t>samples</a:t>
            </a:r>
            <a:r>
              <a:rPr lang="tr-TR" dirty="0" smtClean="0"/>
              <a:t> </a:t>
            </a:r>
            <a:r>
              <a:rPr lang="en-US" dirty="0" smtClean="0"/>
              <a:t>made </a:t>
            </a:r>
            <a:r>
              <a:rPr lang="en-US" dirty="0"/>
              <a:t>with different rates whey </a:t>
            </a:r>
            <a:r>
              <a:rPr lang="en-US" dirty="0" smtClean="0"/>
              <a:t>powder</a:t>
            </a:r>
            <a:r>
              <a:rPr lang="tr-TR" dirty="0" smtClean="0"/>
              <a:t>     </a:t>
            </a:r>
            <a:r>
              <a:rPr lang="tr-TR" sz="1200" dirty="0" smtClean="0">
                <a:solidFill>
                  <a:prstClr val="black"/>
                </a:solidFill>
              </a:rPr>
              <a:t>( </a:t>
            </a:r>
            <a:r>
              <a:rPr lang="en-US" sz="1200" dirty="0">
                <a:solidFill>
                  <a:prstClr val="black"/>
                </a:solidFill>
              </a:rPr>
              <a:t>WP: Whey powder</a:t>
            </a:r>
            <a:r>
              <a:rPr lang="tr-TR" sz="1200" dirty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364779"/>
            <a:ext cx="2304256" cy="44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570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23528" y="836712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3.7.Color values of oat </a:t>
            </a:r>
            <a:r>
              <a:rPr lang="en-US" sz="2000" b="1" dirty="0" err="1"/>
              <a:t>boza</a:t>
            </a:r>
            <a:r>
              <a:rPr lang="en-US" sz="2000" b="1" dirty="0"/>
              <a:t> and </a:t>
            </a:r>
            <a:r>
              <a:rPr lang="en-US" sz="2000" b="1" dirty="0" err="1"/>
              <a:t>boza</a:t>
            </a:r>
            <a:r>
              <a:rPr lang="en-US" sz="2000" b="1" dirty="0"/>
              <a:t> </a:t>
            </a:r>
            <a:r>
              <a:rPr lang="en-US" sz="2000" b="1" dirty="0" smtClean="0"/>
              <a:t>powders</a:t>
            </a:r>
            <a:endParaRPr lang="tr-TR" sz="2000" b="1" dirty="0" smtClean="0"/>
          </a:p>
          <a:p>
            <a:endParaRPr lang="en-US" sz="2000" b="1" dirty="0"/>
          </a:p>
          <a:p>
            <a:pPr algn="just"/>
            <a:r>
              <a:rPr lang="tr-TR" sz="2000" dirty="0" smtClean="0"/>
              <a:t>	</a:t>
            </a:r>
            <a:r>
              <a:rPr lang="en-US" sz="2000" dirty="0" smtClean="0"/>
              <a:t>Color </a:t>
            </a:r>
            <a:r>
              <a:rPr lang="en-US" sz="2000" dirty="0"/>
              <a:t>values of oat </a:t>
            </a:r>
            <a:r>
              <a:rPr lang="en-US" sz="2000" dirty="0" err="1"/>
              <a:t>boza</a:t>
            </a:r>
            <a:r>
              <a:rPr lang="en-US" sz="2000" dirty="0"/>
              <a:t> samples are shown in </a:t>
            </a:r>
            <a:r>
              <a:rPr lang="en-US" sz="2000" dirty="0" smtClean="0"/>
              <a:t>Table</a:t>
            </a:r>
            <a:r>
              <a:rPr lang="tr-TR" sz="2000" dirty="0" smtClean="0"/>
              <a:t> 5</a:t>
            </a:r>
            <a:r>
              <a:rPr lang="en-US" sz="2000" dirty="0" smtClean="0"/>
              <a:t>.</a:t>
            </a:r>
            <a:r>
              <a:rPr lang="tr-TR" sz="2000" dirty="0"/>
              <a:t> </a:t>
            </a:r>
            <a:r>
              <a:rPr lang="en-US" sz="2000" dirty="0" smtClean="0"/>
              <a:t>Statistical </a:t>
            </a:r>
            <a:r>
              <a:rPr lang="en-US" sz="2000" dirty="0"/>
              <a:t>analysis of the data showed no significant differences (p&gt;0.05) in the color values of oat </a:t>
            </a:r>
            <a:r>
              <a:rPr lang="en-US" sz="2000" dirty="0" err="1"/>
              <a:t>boza</a:t>
            </a:r>
            <a:r>
              <a:rPr lang="en-US" sz="2000" dirty="0"/>
              <a:t> samples after fermentation</a:t>
            </a:r>
            <a:r>
              <a:rPr lang="en-US" sz="2000" dirty="0" smtClean="0"/>
              <a:t>.</a:t>
            </a:r>
            <a:r>
              <a:rPr lang="tr-TR" sz="2000" dirty="0" smtClean="0"/>
              <a:t> </a:t>
            </a:r>
            <a:endParaRPr lang="en-US" sz="2000" dirty="0"/>
          </a:p>
        </p:txBody>
      </p:sp>
      <p:sp>
        <p:nvSpPr>
          <p:cNvPr id="6" name="Dikdörtgen 5"/>
          <p:cNvSpPr/>
          <p:nvPr/>
        </p:nvSpPr>
        <p:spPr>
          <a:xfrm>
            <a:off x="151470" y="2749570"/>
            <a:ext cx="8851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Table  </a:t>
            </a:r>
            <a:r>
              <a:rPr lang="tr-TR" b="1" dirty="0" smtClean="0"/>
              <a:t>5</a:t>
            </a:r>
            <a:r>
              <a:rPr lang="en-US" b="1" dirty="0" smtClean="0"/>
              <a:t>. </a:t>
            </a:r>
            <a:r>
              <a:rPr lang="en-US" dirty="0"/>
              <a:t>Color values of oat </a:t>
            </a:r>
            <a:r>
              <a:rPr lang="en-US" dirty="0" err="1"/>
              <a:t>boza</a:t>
            </a:r>
            <a:r>
              <a:rPr lang="en-US" dirty="0"/>
              <a:t> </a:t>
            </a:r>
            <a:r>
              <a:rPr lang="en-US" dirty="0" smtClean="0"/>
              <a:t>made</a:t>
            </a:r>
            <a:r>
              <a:rPr lang="tr-TR" dirty="0" smtClean="0"/>
              <a:t> </a:t>
            </a:r>
            <a:r>
              <a:rPr lang="en-US" dirty="0" smtClean="0"/>
              <a:t>with</a:t>
            </a:r>
            <a:r>
              <a:rPr lang="tr-TR" dirty="0" smtClean="0"/>
              <a:t> </a:t>
            </a:r>
            <a:r>
              <a:rPr lang="en-US" dirty="0" smtClean="0"/>
              <a:t>different</a:t>
            </a:r>
            <a:r>
              <a:rPr lang="tr-TR" dirty="0" smtClean="0"/>
              <a:t> </a:t>
            </a:r>
            <a:r>
              <a:rPr lang="en-US" dirty="0" smtClean="0"/>
              <a:t>rates </a:t>
            </a:r>
            <a:r>
              <a:rPr lang="en-US" dirty="0"/>
              <a:t>whey </a:t>
            </a:r>
            <a:r>
              <a:rPr lang="en-US" dirty="0" smtClean="0"/>
              <a:t>powder</a:t>
            </a:r>
            <a:r>
              <a:rPr lang="tr-TR" dirty="0" smtClean="0"/>
              <a:t> </a:t>
            </a:r>
            <a:r>
              <a:rPr lang="en-US" dirty="0" smtClean="0"/>
              <a:t>after </a:t>
            </a:r>
            <a:r>
              <a:rPr lang="en-US" dirty="0"/>
              <a:t>fermentation</a:t>
            </a:r>
            <a:r>
              <a:rPr lang="en-US" sz="1600" dirty="0"/>
              <a:t>*</a:t>
            </a:r>
            <a:endParaRPr lang="tr-TR" sz="1600" dirty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49316917"/>
              </p:ext>
            </p:extLst>
          </p:nvPr>
        </p:nvGraphicFramePr>
        <p:xfrm>
          <a:off x="755577" y="3140967"/>
          <a:ext cx="7632848" cy="24482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22097"/>
                <a:gridCol w="1209331"/>
                <a:gridCol w="1650710"/>
                <a:gridCol w="1650710"/>
              </a:tblGrid>
              <a:tr h="43178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Color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288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L*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a*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b*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7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0 % </a:t>
                      </a: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WP</a:t>
                      </a: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**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67.61</a:t>
                      </a:r>
                      <a:r>
                        <a:rPr lang="tr-TR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1.06</a:t>
                      </a:r>
                      <a:r>
                        <a:rPr lang="tr-TR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12.97</a:t>
                      </a:r>
                      <a:r>
                        <a:rPr lang="tr-TR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</a:tr>
              <a:tr h="387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2.5 % </a:t>
                      </a: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WP</a:t>
                      </a: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**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67.63</a:t>
                      </a:r>
                      <a:r>
                        <a:rPr lang="tr-TR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1.03</a:t>
                      </a:r>
                      <a:r>
                        <a:rPr lang="tr-TR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13.04</a:t>
                      </a:r>
                      <a:r>
                        <a:rPr lang="tr-TR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</a:tr>
              <a:tr h="387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5.0 % </a:t>
                      </a: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WP</a:t>
                      </a: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**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67.64</a:t>
                      </a:r>
                      <a:r>
                        <a:rPr lang="tr-TR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1.02</a:t>
                      </a:r>
                      <a:r>
                        <a:rPr lang="tr-TR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13.06</a:t>
                      </a:r>
                      <a:r>
                        <a:rPr lang="tr-TR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</a:tr>
              <a:tr h="424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7.5 % </a:t>
                      </a: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WP</a:t>
                      </a:r>
                      <a:r>
                        <a:rPr lang="tr-TR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**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67.64</a:t>
                      </a:r>
                      <a:r>
                        <a:rPr lang="tr-TR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1.01</a:t>
                      </a:r>
                      <a:r>
                        <a:rPr lang="tr-TR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13.06</a:t>
                      </a:r>
                      <a:r>
                        <a:rPr lang="tr-TR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tr-T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467544" y="573665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</a:t>
            </a:r>
            <a:r>
              <a:rPr lang="en-US" sz="1200" dirty="0" err="1"/>
              <a:t>Student’t</a:t>
            </a:r>
            <a:r>
              <a:rPr lang="en-US" sz="1200" dirty="0"/>
              <a:t> multiple range test. Means with same letter within column are not significantly different (p&lt; 0.05). Variables were determined by the one- way ANOVA model.</a:t>
            </a:r>
          </a:p>
          <a:p>
            <a:r>
              <a:rPr lang="en-US" sz="1200" dirty="0"/>
              <a:t>** WP: Whey powder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314256"/>
            <a:ext cx="27495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95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10310" y="1247775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2400" b="1" dirty="0" err="1">
                <a:solidFill>
                  <a:prstClr val="black"/>
                </a:solidFill>
              </a:rPr>
              <a:t>Introduction</a:t>
            </a:r>
            <a:r>
              <a:rPr lang="tr-TR" sz="2400" b="1" dirty="0">
                <a:solidFill>
                  <a:prstClr val="black"/>
                </a:solidFill>
              </a:rPr>
              <a:t> </a:t>
            </a:r>
            <a:endParaRPr lang="tr-TR" sz="2400" b="1" dirty="0" smtClean="0">
              <a:solidFill>
                <a:prstClr val="black"/>
              </a:solidFill>
            </a:endParaRPr>
          </a:p>
          <a:p>
            <a:pPr lvl="0" algn="just"/>
            <a:endParaRPr lang="tr-TR" sz="2400" b="1" dirty="0">
              <a:solidFill>
                <a:prstClr val="black"/>
              </a:solidFill>
            </a:endParaRPr>
          </a:p>
          <a:p>
            <a:pPr lvl="0" algn="just"/>
            <a:endParaRPr lang="tr-TR" sz="2400" dirty="0">
              <a:solidFill>
                <a:prstClr val="black"/>
              </a:solidFill>
            </a:endParaRPr>
          </a:p>
          <a:p>
            <a:pPr lvl="0" algn="just"/>
            <a:r>
              <a:rPr lang="tr-TR" sz="2400" dirty="0">
                <a:solidFill>
                  <a:prstClr val="black"/>
                </a:solidFill>
              </a:rPr>
              <a:t>	</a:t>
            </a:r>
            <a:r>
              <a:rPr lang="en-US" sz="2400" dirty="0" err="1">
                <a:solidFill>
                  <a:prstClr val="black"/>
                </a:solidFill>
              </a:rPr>
              <a:t>Boza</a:t>
            </a:r>
            <a:r>
              <a:rPr lang="en-US" sz="2400" dirty="0">
                <a:solidFill>
                  <a:prstClr val="black"/>
                </a:solidFill>
              </a:rPr>
              <a:t> is a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err="1">
                <a:solidFill>
                  <a:prstClr val="black"/>
                </a:solidFill>
              </a:rPr>
              <a:t>traditional</a:t>
            </a:r>
            <a:r>
              <a:rPr lang="tr-TR" sz="2400" dirty="0">
                <a:solidFill>
                  <a:prstClr val="black"/>
                </a:solidFill>
              </a:rPr>
              <a:t>  </a:t>
            </a:r>
            <a:r>
              <a:rPr lang="tr-TR" sz="2400" dirty="0" err="1">
                <a:solidFill>
                  <a:prstClr val="black"/>
                </a:solidFill>
              </a:rPr>
              <a:t>Turkish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fermented cereal-based beverage which made by various cereals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tr-TR" sz="2400" dirty="0" err="1">
                <a:solidFill>
                  <a:prstClr val="black"/>
                </a:solidFill>
              </a:rPr>
              <a:t>barley</a:t>
            </a:r>
            <a:r>
              <a:rPr lang="tr-TR" sz="2400" dirty="0">
                <a:solidFill>
                  <a:prstClr val="black"/>
                </a:solidFill>
              </a:rPr>
              <a:t>, </a:t>
            </a:r>
            <a:r>
              <a:rPr lang="tr-TR" sz="2400" dirty="0" err="1" smtClean="0">
                <a:solidFill>
                  <a:prstClr val="black"/>
                </a:solidFill>
              </a:rPr>
              <a:t>oat</a:t>
            </a:r>
            <a:r>
              <a:rPr lang="tr-TR" sz="2400" dirty="0" smtClean="0">
                <a:solidFill>
                  <a:prstClr val="black"/>
                </a:solidFill>
              </a:rPr>
              <a:t>, </a:t>
            </a:r>
            <a:r>
              <a:rPr lang="tr-TR" sz="2400" dirty="0">
                <a:solidFill>
                  <a:prstClr val="black"/>
                </a:solidFill>
              </a:rPr>
              <a:t>millet, </a:t>
            </a:r>
            <a:r>
              <a:rPr lang="tr-TR" sz="2400" dirty="0" err="1">
                <a:solidFill>
                  <a:prstClr val="black"/>
                </a:solidFill>
              </a:rPr>
              <a:t>maize</a:t>
            </a:r>
            <a:r>
              <a:rPr lang="tr-TR" sz="2400" dirty="0">
                <a:solidFill>
                  <a:prstClr val="black"/>
                </a:solidFill>
              </a:rPr>
              <a:t>, </a:t>
            </a:r>
            <a:r>
              <a:rPr lang="tr-TR" sz="2400" dirty="0" err="1">
                <a:solidFill>
                  <a:prstClr val="black"/>
                </a:solidFill>
              </a:rPr>
              <a:t>wheat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err="1">
                <a:solidFill>
                  <a:prstClr val="black"/>
                </a:solidFill>
              </a:rPr>
              <a:t>or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err="1">
                <a:solidFill>
                  <a:prstClr val="black"/>
                </a:solidFill>
              </a:rPr>
              <a:t>rice</a:t>
            </a:r>
            <a:r>
              <a:rPr lang="en-US" sz="2400" dirty="0">
                <a:solidFill>
                  <a:prstClr val="black"/>
                </a:solidFill>
              </a:rPr>
              <a:t>). Only ones or mixture of this cereals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are used for prepared </a:t>
            </a:r>
            <a:r>
              <a:rPr lang="en-US" sz="2400" dirty="0" err="1">
                <a:solidFill>
                  <a:prstClr val="black"/>
                </a:solidFill>
              </a:rPr>
              <a:t>boza</a:t>
            </a:r>
            <a:r>
              <a:rPr lang="en-US" sz="2400" dirty="0">
                <a:solidFill>
                  <a:prstClr val="black"/>
                </a:solidFill>
              </a:rPr>
              <a:t>. Water is added </a:t>
            </a:r>
            <a:r>
              <a:rPr lang="tr-TR" sz="2400" dirty="0" err="1">
                <a:solidFill>
                  <a:prstClr val="black"/>
                </a:solidFill>
              </a:rPr>
              <a:t>to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semolina and flour of this cereals and cooked with stirred. After that,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sugar </a:t>
            </a:r>
            <a:r>
              <a:rPr lang="tr-TR" sz="2400" dirty="0" err="1">
                <a:solidFill>
                  <a:prstClr val="black"/>
                </a:solidFill>
              </a:rPr>
              <a:t>and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err="1"/>
              <a:t>inoculum</a:t>
            </a:r>
            <a:r>
              <a:rPr lang="tr-TR" sz="2400" dirty="0"/>
              <a:t> </a:t>
            </a:r>
            <a:r>
              <a:rPr lang="tr-TR" sz="2400" dirty="0" err="1"/>
              <a:t>which</a:t>
            </a:r>
            <a:r>
              <a:rPr lang="tr-TR" sz="2400" dirty="0"/>
              <a:t> is </a:t>
            </a:r>
            <a:r>
              <a:rPr lang="tr-TR" sz="2400" dirty="0" err="1"/>
              <a:t>generally</a:t>
            </a:r>
            <a:r>
              <a:rPr lang="tr-TR" sz="2400" dirty="0"/>
              <a:t> </a:t>
            </a:r>
            <a:r>
              <a:rPr lang="tr-TR" sz="2400" dirty="0" err="1"/>
              <a:t>used</a:t>
            </a:r>
            <a:r>
              <a:rPr lang="tr-TR" sz="2400" dirty="0"/>
              <a:t> </a:t>
            </a:r>
            <a:r>
              <a:rPr lang="tr-TR" sz="2400" dirty="0" err="1"/>
              <a:t>previous</a:t>
            </a:r>
            <a:r>
              <a:rPr lang="tr-TR" sz="2400" dirty="0"/>
              <a:t> boza </a:t>
            </a:r>
            <a:r>
              <a:rPr lang="tr-TR" sz="2400" dirty="0" err="1"/>
              <a:t>batch</a:t>
            </a:r>
            <a:r>
              <a:rPr lang="tr-TR" sz="2400" dirty="0"/>
              <a:t> </a:t>
            </a:r>
            <a:r>
              <a:rPr lang="tr-TR" sz="2400" dirty="0" err="1">
                <a:solidFill>
                  <a:prstClr val="black"/>
                </a:solidFill>
              </a:rPr>
              <a:t>are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added this cereal slurry and fermented with yeasts and lactic acid bacteria.</a:t>
            </a:r>
            <a:endParaRPr lang="tr-T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44" y="180975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0537"/>
            <a:ext cx="4608512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093296"/>
            <a:ext cx="3131840" cy="77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080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53346"/>
              </p:ext>
            </p:extLst>
          </p:nvPr>
        </p:nvGraphicFramePr>
        <p:xfrm>
          <a:off x="0" y="116632"/>
          <a:ext cx="432048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ikdörtgen 4"/>
          <p:cNvSpPr/>
          <p:nvPr/>
        </p:nvSpPr>
        <p:spPr>
          <a:xfrm>
            <a:off x="4489720" y="3993952"/>
            <a:ext cx="432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dirty="0">
                <a:solidFill>
                  <a:prstClr val="black"/>
                </a:solidFill>
              </a:rPr>
              <a:t>Color L, a, and b values were </a:t>
            </a:r>
            <a:r>
              <a:rPr lang="en-US" sz="2000" dirty="0" err="1">
                <a:solidFill>
                  <a:prstClr val="black"/>
                </a:solidFill>
              </a:rPr>
              <a:t>compaired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</a:rPr>
              <a:t>fresh</a:t>
            </a:r>
            <a:r>
              <a:rPr lang="tr-TR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boza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samples and </a:t>
            </a:r>
            <a:r>
              <a:rPr lang="en-US" sz="2000" dirty="0" err="1">
                <a:solidFill>
                  <a:prstClr val="black"/>
                </a:solidFill>
              </a:rPr>
              <a:t>boza</a:t>
            </a:r>
            <a:r>
              <a:rPr lang="en-US" sz="2000" dirty="0">
                <a:solidFill>
                  <a:prstClr val="black"/>
                </a:solidFill>
              </a:rPr>
              <a:t> powder samples that was observed lightness (</a:t>
            </a:r>
            <a:r>
              <a:rPr lang="en-US" sz="2000" dirty="0" smtClean="0">
                <a:solidFill>
                  <a:prstClr val="black"/>
                </a:solidFill>
              </a:rPr>
              <a:t>L</a:t>
            </a:r>
            <a:r>
              <a:rPr lang="tr-TR" sz="2000" dirty="0" smtClean="0">
                <a:solidFill>
                  <a:prstClr val="black"/>
                </a:solidFill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</a:rPr>
              <a:t>value</a:t>
            </a:r>
            <a:r>
              <a:rPr lang="en-US" sz="2000" dirty="0" smtClean="0">
                <a:solidFill>
                  <a:prstClr val="black"/>
                </a:solidFill>
              </a:rPr>
              <a:t>) </a:t>
            </a:r>
            <a:r>
              <a:rPr lang="en-US" sz="2000" dirty="0">
                <a:solidFill>
                  <a:prstClr val="black"/>
                </a:solidFill>
              </a:rPr>
              <a:t>was increased </a:t>
            </a:r>
            <a:r>
              <a:rPr lang="en-US" sz="2000" dirty="0" err="1">
                <a:solidFill>
                  <a:prstClr val="black"/>
                </a:solidFill>
              </a:rPr>
              <a:t>boza</a:t>
            </a:r>
            <a:r>
              <a:rPr lang="en-US" sz="2000" dirty="0">
                <a:solidFill>
                  <a:prstClr val="black"/>
                </a:solidFill>
              </a:rPr>
              <a:t> powder but redness (</a:t>
            </a:r>
            <a:r>
              <a:rPr lang="en-US" sz="2000" dirty="0" smtClean="0">
                <a:solidFill>
                  <a:prstClr val="black"/>
                </a:solidFill>
              </a:rPr>
              <a:t>a</a:t>
            </a:r>
            <a:r>
              <a:rPr lang="tr-TR" sz="2000" dirty="0" smtClean="0">
                <a:solidFill>
                  <a:prstClr val="black"/>
                </a:solidFill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</a:rPr>
              <a:t>value</a:t>
            </a:r>
            <a:r>
              <a:rPr lang="en-US" sz="2000" dirty="0" smtClean="0">
                <a:solidFill>
                  <a:prstClr val="black"/>
                </a:solidFill>
              </a:rPr>
              <a:t>) </a:t>
            </a:r>
            <a:r>
              <a:rPr lang="en-US" sz="2000" dirty="0">
                <a:solidFill>
                  <a:prstClr val="black"/>
                </a:solidFill>
              </a:rPr>
              <a:t>and yellowness (</a:t>
            </a:r>
            <a:r>
              <a:rPr lang="en-US" sz="2000" dirty="0" smtClean="0">
                <a:solidFill>
                  <a:prstClr val="black"/>
                </a:solidFill>
              </a:rPr>
              <a:t>b</a:t>
            </a:r>
            <a:r>
              <a:rPr lang="tr-TR" sz="2000" dirty="0" smtClean="0">
                <a:solidFill>
                  <a:prstClr val="black"/>
                </a:solidFill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</a:rPr>
              <a:t>value</a:t>
            </a:r>
            <a:r>
              <a:rPr lang="en-US" sz="2000" dirty="0" smtClean="0">
                <a:solidFill>
                  <a:prstClr val="black"/>
                </a:solidFill>
              </a:rPr>
              <a:t>) </a:t>
            </a:r>
            <a:r>
              <a:rPr lang="en-US" sz="2000" dirty="0">
                <a:solidFill>
                  <a:prstClr val="black"/>
                </a:solidFill>
              </a:rPr>
              <a:t>decreased</a:t>
            </a:r>
            <a:r>
              <a:rPr lang="tr-TR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that </a:t>
            </a:r>
            <a:r>
              <a:rPr lang="en-US" sz="2000" dirty="0">
                <a:solidFill>
                  <a:prstClr val="black"/>
                </a:solidFill>
              </a:rPr>
              <a:t>could be </a:t>
            </a:r>
            <a:r>
              <a:rPr lang="en-US" sz="2000" dirty="0" err="1">
                <a:solidFill>
                  <a:prstClr val="black"/>
                </a:solidFill>
              </a:rPr>
              <a:t>releated</a:t>
            </a:r>
            <a:r>
              <a:rPr lang="en-US" sz="2000" dirty="0">
                <a:solidFill>
                  <a:prstClr val="black"/>
                </a:solidFill>
              </a:rPr>
              <a:t> to drying proses.</a:t>
            </a:r>
          </a:p>
        </p:txBody>
      </p:sp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31229618"/>
              </p:ext>
            </p:extLst>
          </p:nvPr>
        </p:nvGraphicFramePr>
        <p:xfrm>
          <a:off x="216024" y="3501008"/>
          <a:ext cx="428396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05046818"/>
              </p:ext>
            </p:extLst>
          </p:nvPr>
        </p:nvGraphicFramePr>
        <p:xfrm>
          <a:off x="4499992" y="836712"/>
          <a:ext cx="446449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Dikdörtgen 8"/>
          <p:cNvSpPr/>
          <p:nvPr/>
        </p:nvSpPr>
        <p:spPr>
          <a:xfrm>
            <a:off x="213828" y="6240721"/>
            <a:ext cx="8822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Figure</a:t>
            </a:r>
            <a:r>
              <a:rPr lang="tr-TR" b="1" dirty="0">
                <a:solidFill>
                  <a:prstClr val="black"/>
                </a:solidFill>
              </a:rPr>
              <a:t>4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tr-TR" b="1" dirty="0" smtClean="0">
                <a:solidFill>
                  <a:prstClr val="black"/>
                </a:solidFill>
              </a:rPr>
              <a:t>.</a:t>
            </a:r>
            <a:r>
              <a:rPr lang="en-US" sz="1400" dirty="0" smtClean="0">
                <a:solidFill>
                  <a:prstClr val="black"/>
                </a:solidFill>
              </a:rPr>
              <a:t>The </a:t>
            </a:r>
            <a:r>
              <a:rPr lang="tr-TR" sz="1400" dirty="0" err="1" smtClean="0">
                <a:solidFill>
                  <a:prstClr val="black"/>
                </a:solidFill>
              </a:rPr>
              <a:t>color</a:t>
            </a:r>
            <a:r>
              <a:rPr lang="tr-TR" sz="1400" dirty="0" smtClean="0">
                <a:solidFill>
                  <a:prstClr val="black"/>
                </a:solidFill>
              </a:rPr>
              <a:t> </a:t>
            </a:r>
            <a:r>
              <a:rPr lang="tr-TR" sz="1400" dirty="0" err="1" smtClean="0">
                <a:solidFill>
                  <a:prstClr val="black"/>
                </a:solidFill>
              </a:rPr>
              <a:t>values</a:t>
            </a:r>
            <a:r>
              <a:rPr lang="tr-TR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of </a:t>
            </a:r>
            <a:r>
              <a:rPr lang="en-US" sz="1400" dirty="0">
                <a:solidFill>
                  <a:prstClr val="black"/>
                </a:solidFill>
              </a:rPr>
              <a:t>oat </a:t>
            </a:r>
            <a:r>
              <a:rPr lang="en-US" sz="1400" dirty="0" err="1">
                <a:solidFill>
                  <a:prstClr val="black"/>
                </a:solidFill>
              </a:rPr>
              <a:t>boza</a:t>
            </a:r>
            <a:r>
              <a:rPr lang="tr-TR" sz="1400" dirty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and reconstituted </a:t>
            </a:r>
            <a:r>
              <a:rPr lang="en-US" sz="1400" dirty="0" err="1">
                <a:solidFill>
                  <a:prstClr val="black"/>
                </a:solidFill>
              </a:rPr>
              <a:t>boza</a:t>
            </a:r>
            <a:r>
              <a:rPr lang="en-US" sz="1400" dirty="0">
                <a:solidFill>
                  <a:prstClr val="black"/>
                </a:solidFill>
              </a:rPr>
              <a:t> samples made with different rates </a:t>
            </a:r>
            <a:r>
              <a:rPr lang="tr-TR" sz="1400" dirty="0">
                <a:solidFill>
                  <a:prstClr val="black"/>
                </a:solidFill>
              </a:rPr>
              <a:t>of </a:t>
            </a:r>
            <a:r>
              <a:rPr lang="en-US" sz="1400" dirty="0">
                <a:solidFill>
                  <a:prstClr val="black"/>
                </a:solidFill>
              </a:rPr>
              <a:t>whey </a:t>
            </a:r>
            <a:r>
              <a:rPr lang="en-US" sz="1400" dirty="0" smtClean="0">
                <a:solidFill>
                  <a:prstClr val="black"/>
                </a:solidFill>
              </a:rPr>
              <a:t>powder</a:t>
            </a:r>
            <a:r>
              <a:rPr lang="tr-TR" sz="1400" dirty="0" smtClean="0">
                <a:solidFill>
                  <a:prstClr val="black"/>
                </a:solidFill>
              </a:rPr>
              <a:t>          ( </a:t>
            </a:r>
            <a:r>
              <a:rPr lang="en-US" sz="1400" dirty="0">
                <a:solidFill>
                  <a:prstClr val="black"/>
                </a:solidFill>
              </a:rPr>
              <a:t>WP: Whey powder</a:t>
            </a:r>
            <a:r>
              <a:rPr lang="tr-TR" sz="1400" dirty="0">
                <a:solidFill>
                  <a:prstClr val="black"/>
                </a:solidFill>
              </a:rPr>
              <a:t>)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1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03253" y="4306567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b="1" dirty="0">
                <a:latin typeface="Times New Roman"/>
                <a:ea typeface="Calibri"/>
              </a:rPr>
              <a:t>Figure </a:t>
            </a:r>
            <a:r>
              <a:rPr lang="tr-TR" sz="1600" b="1" dirty="0" smtClean="0">
                <a:latin typeface="Times New Roman"/>
                <a:ea typeface="Calibri"/>
              </a:rPr>
              <a:t>5. </a:t>
            </a:r>
            <a:r>
              <a:rPr lang="en-US" sz="1600" dirty="0" smtClean="0">
                <a:latin typeface="Times New Roman"/>
                <a:ea typeface="Calibri"/>
              </a:rPr>
              <a:t>The </a:t>
            </a:r>
            <a:r>
              <a:rPr lang="en-US" sz="1600" dirty="0">
                <a:latin typeface="Times New Roman"/>
                <a:ea typeface="Calibri"/>
              </a:rPr>
              <a:t>viscosity value of oat </a:t>
            </a:r>
            <a:r>
              <a:rPr lang="en-US" sz="1600" dirty="0" err="1">
                <a:latin typeface="Times New Roman"/>
                <a:ea typeface="Calibri"/>
              </a:rPr>
              <a:t>boza</a:t>
            </a:r>
            <a:r>
              <a:rPr lang="en-US" sz="1600" dirty="0">
                <a:latin typeface="Times New Roman"/>
                <a:ea typeface="Calibri"/>
              </a:rPr>
              <a:t> made with different rates whey </a:t>
            </a:r>
            <a:r>
              <a:rPr lang="en-US" sz="1600" dirty="0" smtClean="0">
                <a:latin typeface="Times New Roman"/>
                <a:ea typeface="Calibri"/>
              </a:rPr>
              <a:t>powder</a:t>
            </a:r>
            <a:r>
              <a:rPr lang="tr-TR" sz="1600" dirty="0" smtClean="0">
                <a:latin typeface="Times New Roman"/>
                <a:ea typeface="Calibri"/>
              </a:rPr>
              <a:t> </a:t>
            </a:r>
            <a:r>
              <a:rPr lang="tr-TR" sz="1600" dirty="0">
                <a:solidFill>
                  <a:prstClr val="black"/>
                </a:solidFill>
              </a:rPr>
              <a:t>( </a:t>
            </a:r>
            <a:r>
              <a:rPr lang="en-US" sz="1600" dirty="0">
                <a:solidFill>
                  <a:prstClr val="black"/>
                </a:solidFill>
              </a:rPr>
              <a:t>WP: Whey powder</a:t>
            </a:r>
            <a:r>
              <a:rPr lang="tr-TR" sz="1600" dirty="0" smtClean="0">
                <a:solidFill>
                  <a:prstClr val="black"/>
                </a:solidFill>
              </a:rPr>
              <a:t>)</a:t>
            </a:r>
            <a:endParaRPr lang="en-US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1 Grafik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20647125"/>
              </p:ext>
            </p:extLst>
          </p:nvPr>
        </p:nvGraphicFramePr>
        <p:xfrm>
          <a:off x="593304" y="692696"/>
          <a:ext cx="8136904" cy="351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ikdörtgen 4"/>
          <p:cNvSpPr/>
          <p:nvPr/>
        </p:nvSpPr>
        <p:spPr>
          <a:xfrm>
            <a:off x="179512" y="4800051"/>
            <a:ext cx="87502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	</a:t>
            </a:r>
            <a:r>
              <a:rPr lang="en-US" sz="2000" dirty="0">
                <a:solidFill>
                  <a:prstClr val="black"/>
                </a:solidFill>
              </a:rPr>
              <a:t> As seen in </a:t>
            </a:r>
            <a:r>
              <a:rPr lang="tr-TR" sz="2000" dirty="0" err="1">
                <a:solidFill>
                  <a:prstClr val="black"/>
                </a:solidFill>
              </a:rPr>
              <a:t>Figure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tr-TR" sz="2000" dirty="0" smtClean="0">
                <a:solidFill>
                  <a:prstClr val="black"/>
                </a:solidFill>
              </a:rPr>
              <a:t>5, </a:t>
            </a:r>
            <a:r>
              <a:rPr lang="en-US" sz="2000" dirty="0">
                <a:solidFill>
                  <a:prstClr val="black"/>
                </a:solidFill>
              </a:rPr>
              <a:t>the </a:t>
            </a:r>
            <a:r>
              <a:rPr lang="tr-TR" sz="2000" dirty="0" err="1" smtClean="0">
                <a:solidFill>
                  <a:prstClr val="black"/>
                </a:solidFill>
              </a:rPr>
              <a:t>viscosity</a:t>
            </a:r>
            <a:r>
              <a:rPr lang="tr-TR" sz="2000" dirty="0" smtClean="0">
                <a:solidFill>
                  <a:prstClr val="black"/>
                </a:solidFill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</a:rPr>
              <a:t>values</a:t>
            </a:r>
            <a:r>
              <a:rPr lang="en-US" sz="2000" dirty="0" smtClean="0">
                <a:solidFill>
                  <a:prstClr val="black"/>
                </a:solidFill>
              </a:rPr>
              <a:t> of </a:t>
            </a:r>
            <a:r>
              <a:rPr lang="en-US" sz="2000" dirty="0">
                <a:solidFill>
                  <a:prstClr val="black"/>
                </a:solidFill>
              </a:rPr>
              <a:t>oat </a:t>
            </a:r>
            <a:r>
              <a:rPr lang="en-US" sz="2000" dirty="0" err="1">
                <a:solidFill>
                  <a:prstClr val="black"/>
                </a:solidFill>
              </a:rPr>
              <a:t>boza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samples</a:t>
            </a:r>
            <a:r>
              <a:rPr lang="tr-TR" sz="2000" dirty="0" smtClean="0">
                <a:solidFill>
                  <a:prstClr val="black"/>
                </a:solidFill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</a:rPr>
              <a:t>decreased</a:t>
            </a:r>
            <a:r>
              <a:rPr lang="tr-TR" sz="2000" dirty="0" smtClean="0">
                <a:solidFill>
                  <a:prstClr val="black"/>
                </a:solidFill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</a:rPr>
              <a:t>after</a:t>
            </a:r>
            <a:r>
              <a:rPr lang="tr-TR" sz="2000" dirty="0" smtClean="0">
                <a:solidFill>
                  <a:prstClr val="black"/>
                </a:solidFill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</a:rPr>
              <a:t>fermentation</a:t>
            </a:r>
            <a:r>
              <a:rPr lang="tr-TR" sz="2000" dirty="0" smtClean="0">
                <a:solidFill>
                  <a:prstClr val="black"/>
                </a:solidFill>
              </a:rPr>
              <a:t>.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tr-TR" sz="2000" dirty="0" smtClean="0"/>
              <a:t>Samples </a:t>
            </a:r>
            <a:r>
              <a:rPr lang="tr-TR" sz="2000" dirty="0" err="1" smtClean="0"/>
              <a:t>which</a:t>
            </a:r>
            <a:r>
              <a:rPr lang="tr-TR" sz="2000" dirty="0" smtClean="0"/>
              <a:t> </a:t>
            </a:r>
            <a:r>
              <a:rPr lang="tr-TR" sz="2000" dirty="0" err="1" smtClean="0"/>
              <a:t>were</a:t>
            </a:r>
            <a:r>
              <a:rPr lang="tr-TR" sz="2000" dirty="0" smtClean="0"/>
              <a:t> </a:t>
            </a:r>
            <a:r>
              <a:rPr lang="tr-TR" sz="2000" dirty="0" err="1" smtClean="0"/>
              <a:t>added</a:t>
            </a:r>
            <a:r>
              <a:rPr lang="tr-TR" sz="2000" dirty="0" smtClean="0"/>
              <a:t> </a:t>
            </a:r>
            <a:r>
              <a:rPr lang="tr-TR" sz="2000" dirty="0" err="1" smtClean="0"/>
              <a:t>with</a:t>
            </a:r>
            <a:r>
              <a:rPr lang="tr-TR" sz="2000" dirty="0" smtClean="0"/>
              <a:t> </a:t>
            </a:r>
            <a:r>
              <a:rPr lang="tr-TR" sz="2000" dirty="0" err="1" smtClean="0"/>
              <a:t>whey</a:t>
            </a:r>
            <a:r>
              <a:rPr lang="tr-TR" sz="2000" dirty="0" smtClean="0"/>
              <a:t> </a:t>
            </a:r>
            <a:r>
              <a:rPr lang="tr-TR" sz="2000" dirty="0" err="1" smtClean="0"/>
              <a:t>powder</a:t>
            </a:r>
            <a:r>
              <a:rPr lang="tr-TR" sz="2000" dirty="0" smtClean="0"/>
              <a:t> had </a:t>
            </a:r>
            <a:r>
              <a:rPr lang="tr-TR" sz="2000" dirty="0" err="1" smtClean="0"/>
              <a:t>lower</a:t>
            </a:r>
            <a:r>
              <a:rPr lang="tr-TR" sz="2000" dirty="0" smtClean="0"/>
              <a:t> </a:t>
            </a:r>
            <a:r>
              <a:rPr lang="tr-TR" sz="2000" dirty="0" err="1" smtClean="0"/>
              <a:t>viscosity</a:t>
            </a:r>
            <a:r>
              <a:rPr lang="tr-TR" sz="2000" dirty="0" smtClean="0"/>
              <a:t> </a:t>
            </a:r>
            <a:r>
              <a:rPr lang="tr-TR" sz="2000" dirty="0" err="1" smtClean="0"/>
              <a:t>values</a:t>
            </a:r>
            <a:r>
              <a:rPr lang="tr-TR" sz="2000" dirty="0" smtClean="0"/>
              <a:t> </a:t>
            </a:r>
            <a:r>
              <a:rPr lang="tr-TR" sz="2000" dirty="0" err="1" smtClean="0"/>
              <a:t>due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high</a:t>
            </a:r>
            <a:r>
              <a:rPr lang="tr-TR" sz="2000" dirty="0" smtClean="0"/>
              <a:t> </a:t>
            </a:r>
            <a:r>
              <a:rPr lang="tr-TR" sz="2000" dirty="0" err="1" smtClean="0"/>
              <a:t>solubilty</a:t>
            </a:r>
            <a:r>
              <a:rPr lang="tr-TR" sz="2000" dirty="0" smtClean="0"/>
              <a:t> of </a:t>
            </a:r>
            <a:r>
              <a:rPr lang="tr-TR" sz="2000" dirty="0" err="1" smtClean="0"/>
              <a:t>lactose</a:t>
            </a:r>
            <a:r>
              <a:rPr lang="tr-TR" sz="2000" dirty="0" smtClean="0"/>
              <a:t> </a:t>
            </a:r>
            <a:r>
              <a:rPr lang="tr-TR" sz="2000" dirty="0" err="1" smtClean="0"/>
              <a:t>compared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control</a:t>
            </a:r>
            <a:r>
              <a:rPr lang="tr-TR" sz="2000" dirty="0" smtClean="0"/>
              <a:t> </a:t>
            </a:r>
            <a:r>
              <a:rPr lang="tr-TR" sz="2000" dirty="0" err="1" smtClean="0"/>
              <a:t>samples</a:t>
            </a:r>
            <a:r>
              <a:rPr lang="tr-TR" sz="2000" dirty="0" smtClean="0"/>
              <a:t>.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 As </a:t>
            </a:r>
            <a:r>
              <a:rPr lang="tr-TR" sz="2000" dirty="0" err="1">
                <a:solidFill>
                  <a:prstClr val="black"/>
                </a:solidFill>
                <a:ea typeface="Calibri"/>
              </a:rPr>
              <a:t>the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ea typeface="Calibri"/>
              </a:rPr>
              <a:t>amount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 of </a:t>
            </a:r>
            <a:r>
              <a:rPr lang="tr-TR" sz="2000" dirty="0" err="1">
                <a:solidFill>
                  <a:prstClr val="black"/>
                </a:solidFill>
                <a:ea typeface="Calibri"/>
              </a:rPr>
              <a:t>the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ea typeface="Calibri"/>
              </a:rPr>
              <a:t>used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ea typeface="Calibri"/>
              </a:rPr>
              <a:t>whey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ea typeface="Calibri"/>
              </a:rPr>
              <a:t>powder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ea typeface="Calibri"/>
              </a:rPr>
              <a:t>increased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, </a:t>
            </a:r>
            <a:r>
              <a:rPr lang="tr-TR" sz="2000" dirty="0" err="1">
                <a:solidFill>
                  <a:prstClr val="black"/>
                </a:solidFill>
                <a:ea typeface="Calibri"/>
              </a:rPr>
              <a:t>the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ea typeface="Calibri"/>
              </a:rPr>
              <a:t>viscosity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ea typeface="Calibri"/>
              </a:rPr>
              <a:t>values</a:t>
            </a:r>
            <a:r>
              <a:rPr lang="tr-TR" sz="2000" dirty="0" smtClean="0">
                <a:solidFill>
                  <a:prstClr val="black"/>
                </a:solidFill>
                <a:ea typeface="Calibri"/>
              </a:rPr>
              <a:t> </a:t>
            </a:r>
            <a:r>
              <a:rPr lang="tr-TR" sz="2000" dirty="0" err="1" smtClean="0">
                <a:solidFill>
                  <a:prstClr val="black"/>
                </a:solidFill>
                <a:ea typeface="Calibri"/>
              </a:rPr>
              <a:t>rose</a:t>
            </a:r>
            <a:r>
              <a:rPr lang="tr-TR" sz="2000" dirty="0" smtClean="0">
                <a:solidFill>
                  <a:prstClr val="black"/>
                </a:solidFill>
                <a:ea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ea typeface="Calibri"/>
              </a:rPr>
              <a:t>up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, </a:t>
            </a:r>
            <a:r>
              <a:rPr lang="tr-TR" sz="2000" dirty="0" err="1">
                <a:solidFill>
                  <a:prstClr val="black"/>
                </a:solidFill>
                <a:ea typeface="Calibri"/>
              </a:rPr>
              <a:t>too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. </a:t>
            </a:r>
            <a:r>
              <a:rPr lang="tr-TR" sz="2000" dirty="0" err="1">
                <a:solidFill>
                  <a:prstClr val="black"/>
                </a:solidFill>
                <a:ea typeface="Calibri"/>
              </a:rPr>
              <a:t>This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ea typeface="Calibri"/>
              </a:rPr>
              <a:t>rise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ea typeface="Calibri"/>
              </a:rPr>
              <a:t>was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ea typeface="Calibri"/>
              </a:rPr>
              <a:t>associated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ea typeface="Calibri"/>
              </a:rPr>
              <a:t>with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ea typeface="Calibri"/>
              </a:rPr>
              <a:t>whey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 protein </a:t>
            </a:r>
            <a:r>
              <a:rPr lang="tr-TR" sz="2000" dirty="0" err="1">
                <a:solidFill>
                  <a:prstClr val="black"/>
                </a:solidFill>
                <a:ea typeface="Calibri"/>
              </a:rPr>
              <a:t>amount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ea typeface="Calibri"/>
              </a:rPr>
              <a:t>which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ea typeface="Calibri"/>
              </a:rPr>
              <a:t>increased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ea typeface="Calibri"/>
              </a:rPr>
              <a:t>with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ea typeface="Calibri"/>
              </a:rPr>
              <a:t>using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ea typeface="Calibri"/>
              </a:rPr>
              <a:t>whey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 </a:t>
            </a:r>
            <a:r>
              <a:rPr lang="tr-TR" sz="2000" dirty="0" err="1">
                <a:solidFill>
                  <a:prstClr val="black"/>
                </a:solidFill>
                <a:ea typeface="Calibri"/>
              </a:rPr>
              <a:t>powder</a:t>
            </a:r>
            <a:r>
              <a:rPr lang="tr-TR" sz="2000" dirty="0">
                <a:solidFill>
                  <a:prstClr val="black"/>
                </a:solidFill>
                <a:ea typeface="Calibri"/>
              </a:rPr>
              <a:t>. </a:t>
            </a:r>
            <a:endParaRPr lang="tr-TR" sz="2000" dirty="0"/>
          </a:p>
        </p:txBody>
      </p:sp>
      <p:sp>
        <p:nvSpPr>
          <p:cNvPr id="2" name="Dikdörtgen 1"/>
          <p:cNvSpPr/>
          <p:nvPr/>
        </p:nvSpPr>
        <p:spPr>
          <a:xfrm>
            <a:off x="612347" y="120580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3.8. Viscosity</a:t>
            </a:r>
            <a:r>
              <a:rPr lang="tr-T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values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53" y="6470756"/>
            <a:ext cx="2022847" cy="36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556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455556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/>
                <a:ea typeface="Calibri"/>
              </a:rPr>
              <a:t>3.9. Microbiological </a:t>
            </a:r>
            <a:r>
              <a:rPr lang="en-US" sz="2400" b="1" dirty="0" err="1" smtClean="0">
                <a:latin typeface="Times New Roman"/>
                <a:ea typeface="Calibri"/>
              </a:rPr>
              <a:t>analys</a:t>
            </a:r>
            <a:r>
              <a:rPr lang="tr-TR" sz="2400" b="1" dirty="0" smtClean="0">
                <a:latin typeface="Times New Roman"/>
                <a:ea typeface="Calibri"/>
              </a:rPr>
              <a:t>i</a:t>
            </a:r>
            <a:r>
              <a:rPr lang="en-US" sz="2400" b="1" dirty="0" smtClean="0">
                <a:latin typeface="Times New Roman"/>
                <a:ea typeface="Calibri"/>
              </a:rPr>
              <a:t>s</a:t>
            </a:r>
            <a:endParaRPr lang="tr-TR" sz="2400" dirty="0">
              <a:latin typeface="Times New Roman"/>
              <a:ea typeface="Calibri"/>
            </a:endParaRPr>
          </a:p>
          <a:p>
            <a:r>
              <a:rPr lang="en-US" sz="2400" b="1" dirty="0">
                <a:latin typeface="Times New Roman"/>
                <a:ea typeface="Calibri"/>
              </a:rPr>
              <a:t> </a:t>
            </a:r>
            <a:endParaRPr lang="tr-TR" sz="2400" dirty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000" dirty="0">
                <a:latin typeface="Times New Roman"/>
                <a:ea typeface="Calibri"/>
              </a:rPr>
              <a:t>The microbial quantifications were seen in</a:t>
            </a:r>
            <a:r>
              <a:rPr lang="en-US" sz="2000" b="1" dirty="0">
                <a:latin typeface="Times New Roman"/>
                <a:ea typeface="Calibri"/>
              </a:rPr>
              <a:t> </a:t>
            </a:r>
            <a:r>
              <a:rPr lang="tr-TR" sz="2000" b="1" dirty="0" smtClean="0">
                <a:latin typeface="Times New Roman"/>
                <a:ea typeface="Calibri"/>
              </a:rPr>
              <a:t>T</a:t>
            </a:r>
            <a:r>
              <a:rPr lang="en-US" sz="2000" b="1" dirty="0" smtClean="0">
                <a:latin typeface="Times New Roman"/>
                <a:ea typeface="Calibri"/>
              </a:rPr>
              <a:t>able</a:t>
            </a:r>
            <a:r>
              <a:rPr lang="tr-TR" sz="2000" b="1" dirty="0">
                <a:latin typeface="Times New Roman"/>
                <a:ea typeface="Calibri"/>
              </a:rPr>
              <a:t>6</a:t>
            </a:r>
            <a:r>
              <a:rPr lang="tr-TR" sz="2000" dirty="0" smtClean="0">
                <a:latin typeface="Times New Roman"/>
                <a:ea typeface="Calibri"/>
              </a:rPr>
              <a:t>.</a:t>
            </a:r>
            <a:r>
              <a:rPr lang="tr-TR" sz="2000" b="1" dirty="0" smtClean="0">
                <a:latin typeface="Times New Roman"/>
                <a:ea typeface="Calibri"/>
              </a:rPr>
              <a:t> </a:t>
            </a:r>
            <a:r>
              <a:rPr lang="en-US" sz="2000" dirty="0" smtClean="0">
                <a:latin typeface="Times New Roman"/>
                <a:ea typeface="Calibri"/>
              </a:rPr>
              <a:t>Total </a:t>
            </a:r>
            <a:r>
              <a:rPr lang="en-US" sz="2000" dirty="0" err="1">
                <a:latin typeface="Times New Roman"/>
                <a:ea typeface="Calibri"/>
              </a:rPr>
              <a:t>mesophilic</a:t>
            </a:r>
            <a:r>
              <a:rPr lang="en-US" sz="2000" dirty="0">
                <a:latin typeface="Times New Roman"/>
                <a:ea typeface="Calibri"/>
              </a:rPr>
              <a:t>  aerobic bacteria, lactic acid bacteria and yeast counts changes between 4.5 and 22.5 x 10</a:t>
            </a:r>
            <a:r>
              <a:rPr lang="en-US" sz="2000" baseline="30000" dirty="0">
                <a:latin typeface="Times New Roman"/>
                <a:ea typeface="Calibri"/>
              </a:rPr>
              <a:t>8</a:t>
            </a:r>
            <a:r>
              <a:rPr lang="en-US" sz="2000" dirty="0">
                <a:latin typeface="Times New Roman"/>
                <a:ea typeface="Calibri"/>
              </a:rPr>
              <a:t>; 2.2 and 9.1x 10</a:t>
            </a:r>
            <a:r>
              <a:rPr lang="en-US" sz="2000" baseline="30000" dirty="0">
                <a:latin typeface="Times New Roman"/>
                <a:ea typeface="Calibri"/>
              </a:rPr>
              <a:t>8</a:t>
            </a:r>
            <a:r>
              <a:rPr lang="en-US" sz="2000" dirty="0">
                <a:latin typeface="Times New Roman"/>
                <a:ea typeface="Calibri"/>
              </a:rPr>
              <a:t>; 3.5 and 16.2x 10</a:t>
            </a:r>
            <a:r>
              <a:rPr lang="en-US" sz="2000" baseline="30000" dirty="0">
                <a:latin typeface="Times New Roman"/>
                <a:ea typeface="Calibri"/>
              </a:rPr>
              <a:t>8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en-US" sz="2000" dirty="0" err="1">
                <a:latin typeface="Times New Roman"/>
                <a:ea typeface="Calibri"/>
              </a:rPr>
              <a:t>cfu</a:t>
            </a:r>
            <a:r>
              <a:rPr lang="en-US" sz="2000" dirty="0">
                <a:latin typeface="Times New Roman"/>
                <a:ea typeface="Calibri"/>
              </a:rPr>
              <a:t>/g respectively. </a:t>
            </a:r>
            <a:endParaRPr lang="tr-TR" sz="2000" dirty="0">
              <a:effectLst/>
              <a:latin typeface="Times New Roman"/>
              <a:ea typeface="Calibri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63" y="6327775"/>
            <a:ext cx="27495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2231105"/>
            <a:ext cx="84969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Table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Quantification of total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mesophilic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aerobic bacteria, lactic acid bacteria and yeast population in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boza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samples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*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4763628"/>
              </p:ext>
            </p:extLst>
          </p:nvPr>
        </p:nvGraphicFramePr>
        <p:xfrm>
          <a:off x="362524" y="2924944"/>
          <a:ext cx="8280922" cy="2560012"/>
        </p:xfrm>
        <a:graphic>
          <a:graphicData uri="http://schemas.openxmlformats.org/drawingml/2006/table">
            <a:tbl>
              <a:tblPr firstRow="1" firstCol="1" bandRow="1"/>
              <a:tblGrid>
                <a:gridCol w="3161434"/>
                <a:gridCol w="1138258"/>
                <a:gridCol w="1390710"/>
                <a:gridCol w="1390710"/>
                <a:gridCol w="1199810"/>
              </a:tblGrid>
              <a:tr h="385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Microorganism</a:t>
                      </a: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counts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Samples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33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0 % </a:t>
                      </a: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WP**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2.5 % </a:t>
                      </a: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WP**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5.0 % </a:t>
                      </a: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WP</a:t>
                      </a:r>
                      <a:r>
                        <a:rPr lang="tr-TR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**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7.5 % </a:t>
                      </a: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WP**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51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tr-TR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mesophilic</a:t>
                      </a: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tr-TR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aerobic</a:t>
                      </a: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bacteria</a:t>
                      </a: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(CFU g</a:t>
                      </a:r>
                      <a:r>
                        <a:rPr lang="tr-TR" sz="16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 </a:t>
                      </a: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4.5</a:t>
                      </a:r>
                      <a:r>
                        <a:rPr lang="tr-TR" sz="16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x10</a:t>
                      </a:r>
                      <a:r>
                        <a:rPr lang="tr-TR" sz="16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4.55</a:t>
                      </a:r>
                      <a:r>
                        <a:rPr lang="tr-TR" sz="16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x10</a:t>
                      </a:r>
                      <a:r>
                        <a:rPr lang="tr-TR" sz="16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14.1</a:t>
                      </a:r>
                      <a:r>
                        <a:rPr lang="tr-TR" sz="16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x10</a:t>
                      </a:r>
                      <a:r>
                        <a:rPr lang="tr-TR" sz="16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22.5</a:t>
                      </a:r>
                      <a:r>
                        <a:rPr lang="tr-TR" sz="16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x10</a:t>
                      </a:r>
                      <a:r>
                        <a:rPr lang="tr-TR" sz="16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</a:tr>
              <a:tr h="433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Lactic</a:t>
                      </a: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acid</a:t>
                      </a: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bacteria</a:t>
                      </a: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(CFU g</a:t>
                      </a:r>
                      <a:r>
                        <a:rPr lang="tr-TR" sz="16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 </a:t>
                      </a: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2.2</a:t>
                      </a:r>
                      <a:r>
                        <a:rPr lang="tr-TR" sz="16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tr-TR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x10</a:t>
                      </a:r>
                      <a:r>
                        <a:rPr lang="tr-TR" sz="16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5.25</a:t>
                      </a:r>
                      <a:r>
                        <a:rPr lang="tr-TR" sz="16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tr-TR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x10</a:t>
                      </a:r>
                      <a:r>
                        <a:rPr lang="tr-TR" sz="16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6.2</a:t>
                      </a:r>
                      <a:r>
                        <a:rPr lang="tr-TR" sz="16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x10</a:t>
                      </a:r>
                      <a:r>
                        <a:rPr lang="tr-TR" sz="16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9.15</a:t>
                      </a:r>
                      <a:r>
                        <a:rPr lang="tr-TR" sz="16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x10</a:t>
                      </a:r>
                      <a:r>
                        <a:rPr lang="tr-TR" sz="16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</a:tr>
              <a:tr h="456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Yeast</a:t>
                      </a: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(CFU g</a:t>
                      </a:r>
                      <a:r>
                        <a:rPr lang="tr-TR" sz="16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 </a:t>
                      </a: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</a:t>
                      </a:r>
                      <a:r>
                        <a:rPr lang="tr-TR" sz="16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tr-TR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x10</a:t>
                      </a:r>
                      <a:r>
                        <a:rPr lang="tr-TR" sz="16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4.6</a:t>
                      </a:r>
                      <a:r>
                        <a:rPr lang="tr-TR" sz="16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tr-TR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x10</a:t>
                      </a:r>
                      <a:r>
                        <a:rPr lang="tr-TR" sz="16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7.25</a:t>
                      </a:r>
                      <a:r>
                        <a:rPr lang="tr-TR" sz="16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x10</a:t>
                      </a:r>
                      <a:r>
                        <a:rPr lang="tr-TR" sz="16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16.25</a:t>
                      </a:r>
                      <a:r>
                        <a:rPr lang="tr-TR" sz="16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tr-TR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x10</a:t>
                      </a:r>
                      <a:r>
                        <a:rPr lang="tr-TR" sz="16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8C"/>
                    </a:solidFill>
                  </a:tcPr>
                </a:tc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405524" y="5570656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tr-TR" sz="14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Student’t</a:t>
            </a:r>
            <a:r>
              <a:rPr lang="tr-TR" sz="1400" dirty="0">
                <a:solidFill>
                  <a:prstClr val="black"/>
                </a:solidFill>
                <a:latin typeface="Arial" pitchFamily="34" charset="0"/>
                <a:ea typeface="AdvOT863180fb" charset="-128"/>
                <a:cs typeface="Times New Roman" pitchFamily="18" charset="0"/>
              </a:rPr>
              <a:t> </a:t>
            </a:r>
            <a:r>
              <a:rPr lang="tr-TR" sz="1400" dirty="0" err="1">
                <a:solidFill>
                  <a:prstClr val="black"/>
                </a:solidFill>
                <a:latin typeface="Arial" pitchFamily="34" charset="0"/>
                <a:ea typeface="AdvOT863180fb" charset="-128"/>
                <a:cs typeface="Times New Roman" pitchFamily="18" charset="0"/>
              </a:rPr>
              <a:t>multiple</a:t>
            </a:r>
            <a:r>
              <a:rPr lang="tr-TR" sz="1400" dirty="0">
                <a:solidFill>
                  <a:prstClr val="black"/>
                </a:solidFill>
                <a:latin typeface="Arial" pitchFamily="34" charset="0"/>
                <a:ea typeface="AdvOT863180fb" charset="-128"/>
                <a:cs typeface="Times New Roman" pitchFamily="18" charset="0"/>
              </a:rPr>
              <a:t> </a:t>
            </a:r>
            <a:r>
              <a:rPr lang="tr-TR" sz="1400" dirty="0" err="1">
                <a:solidFill>
                  <a:prstClr val="black"/>
                </a:solidFill>
                <a:latin typeface="Arial" pitchFamily="34" charset="0"/>
                <a:ea typeface="AdvOT863180fb" charset="-128"/>
                <a:cs typeface="Times New Roman" pitchFamily="18" charset="0"/>
              </a:rPr>
              <a:t>range</a:t>
            </a:r>
            <a:r>
              <a:rPr lang="tr-TR" sz="1400" dirty="0">
                <a:solidFill>
                  <a:prstClr val="black"/>
                </a:solidFill>
                <a:latin typeface="Arial" pitchFamily="34" charset="0"/>
                <a:ea typeface="AdvOT863180fb" charset="-128"/>
                <a:cs typeface="Times New Roman" pitchFamily="18" charset="0"/>
              </a:rPr>
              <a:t> test. </a:t>
            </a:r>
            <a:r>
              <a:rPr lang="tr-TR" sz="1400" dirty="0" err="1">
                <a:solidFill>
                  <a:prstClr val="black"/>
                </a:solidFill>
                <a:latin typeface="Arial" pitchFamily="34" charset="0"/>
                <a:ea typeface="AdvOT863180fb" charset="-128"/>
                <a:cs typeface="Times New Roman" pitchFamily="18" charset="0"/>
              </a:rPr>
              <a:t>Means</a:t>
            </a:r>
            <a:r>
              <a:rPr lang="tr-TR" sz="1400" dirty="0">
                <a:solidFill>
                  <a:prstClr val="black"/>
                </a:solidFill>
                <a:latin typeface="Arial" pitchFamily="34" charset="0"/>
                <a:ea typeface="AdvOT863180fb" charset="-128"/>
                <a:cs typeface="Times New Roman" pitchFamily="18" charset="0"/>
              </a:rPr>
              <a:t> </a:t>
            </a:r>
            <a:r>
              <a:rPr lang="tr-TR" sz="1400" dirty="0" err="1">
                <a:solidFill>
                  <a:prstClr val="black"/>
                </a:solidFill>
                <a:latin typeface="Arial" pitchFamily="34" charset="0"/>
                <a:ea typeface="AdvOT863180fb" charset="-128"/>
                <a:cs typeface="Times New Roman" pitchFamily="18" charset="0"/>
              </a:rPr>
              <a:t>with</a:t>
            </a:r>
            <a:r>
              <a:rPr lang="tr-TR" sz="1400" dirty="0">
                <a:solidFill>
                  <a:prstClr val="black"/>
                </a:solidFill>
                <a:latin typeface="Arial" pitchFamily="34" charset="0"/>
                <a:ea typeface="AdvOT863180fb" charset="-128"/>
                <a:cs typeface="Times New Roman" pitchFamily="18" charset="0"/>
              </a:rPr>
              <a:t> </a:t>
            </a:r>
            <a:r>
              <a:rPr lang="tr-TR" sz="1400" dirty="0" err="1">
                <a:solidFill>
                  <a:prstClr val="black"/>
                </a:solidFill>
                <a:latin typeface="Arial" pitchFamily="34" charset="0"/>
                <a:ea typeface="AdvOT863180fb" charset="-128"/>
                <a:cs typeface="Times New Roman" pitchFamily="18" charset="0"/>
              </a:rPr>
              <a:t>same</a:t>
            </a:r>
            <a:r>
              <a:rPr lang="tr-TR" sz="1400" dirty="0">
                <a:solidFill>
                  <a:prstClr val="black"/>
                </a:solidFill>
                <a:latin typeface="Arial" pitchFamily="34" charset="0"/>
                <a:ea typeface="AdvOT863180fb" charset="-128"/>
                <a:cs typeface="Times New Roman" pitchFamily="18" charset="0"/>
              </a:rPr>
              <a:t> </a:t>
            </a:r>
            <a:r>
              <a:rPr lang="tr-TR" sz="1400" dirty="0" err="1">
                <a:solidFill>
                  <a:prstClr val="black"/>
                </a:solidFill>
                <a:latin typeface="Arial" pitchFamily="34" charset="0"/>
                <a:ea typeface="AdvOT863180fb" charset="-128"/>
                <a:cs typeface="Times New Roman" pitchFamily="18" charset="0"/>
              </a:rPr>
              <a:t>letter</a:t>
            </a:r>
            <a:r>
              <a:rPr lang="tr-TR" sz="1400" dirty="0">
                <a:solidFill>
                  <a:prstClr val="black"/>
                </a:solidFill>
                <a:latin typeface="Arial" pitchFamily="34" charset="0"/>
                <a:ea typeface="AdvOT863180fb" charset="-128"/>
                <a:cs typeface="Times New Roman" pitchFamily="18" charset="0"/>
              </a:rPr>
              <a:t> </a:t>
            </a:r>
            <a:r>
              <a:rPr lang="tr-TR" sz="1400" dirty="0" err="1">
                <a:solidFill>
                  <a:prstClr val="black"/>
                </a:solidFill>
                <a:latin typeface="Arial" pitchFamily="34" charset="0"/>
                <a:ea typeface="AdvOT863180fb" charset="-128"/>
                <a:cs typeface="Times New Roman" pitchFamily="18" charset="0"/>
              </a:rPr>
              <a:t>within</a:t>
            </a:r>
            <a:r>
              <a:rPr lang="tr-TR" sz="1400" dirty="0">
                <a:solidFill>
                  <a:prstClr val="black"/>
                </a:solidFill>
                <a:latin typeface="Arial" pitchFamily="34" charset="0"/>
                <a:ea typeface="AdvOT863180fb" charset="-128"/>
                <a:cs typeface="Times New Roman" pitchFamily="18" charset="0"/>
              </a:rPr>
              <a:t> </a:t>
            </a:r>
            <a:r>
              <a:rPr lang="tr-TR" sz="1400" dirty="0" err="1">
                <a:solidFill>
                  <a:prstClr val="black"/>
                </a:solidFill>
                <a:latin typeface="Arial" pitchFamily="34" charset="0"/>
                <a:ea typeface="AdvOT863180fb" charset="-128"/>
                <a:cs typeface="Times New Roman" pitchFamily="18" charset="0"/>
              </a:rPr>
              <a:t>column</a:t>
            </a:r>
            <a:r>
              <a:rPr lang="tr-TR" sz="1400" dirty="0">
                <a:solidFill>
                  <a:prstClr val="black"/>
                </a:solidFill>
                <a:latin typeface="Arial" pitchFamily="34" charset="0"/>
                <a:ea typeface="AdvOT863180fb" charset="-128"/>
                <a:cs typeface="Times New Roman" pitchFamily="18" charset="0"/>
              </a:rPr>
              <a:t> </a:t>
            </a:r>
            <a:r>
              <a:rPr lang="tr-TR" sz="1400" dirty="0" err="1">
                <a:solidFill>
                  <a:prstClr val="black"/>
                </a:solidFill>
                <a:latin typeface="Arial" pitchFamily="34" charset="0"/>
                <a:ea typeface="AdvOT863180fb" charset="-128"/>
                <a:cs typeface="Times New Roman" pitchFamily="18" charset="0"/>
              </a:rPr>
              <a:t>are</a:t>
            </a:r>
            <a:r>
              <a:rPr lang="tr-TR" sz="1400" dirty="0">
                <a:solidFill>
                  <a:prstClr val="black"/>
                </a:solidFill>
                <a:latin typeface="Arial" pitchFamily="34" charset="0"/>
                <a:ea typeface="AdvOT863180fb" charset="-128"/>
                <a:cs typeface="Times New Roman" pitchFamily="18" charset="0"/>
              </a:rPr>
              <a:t> not </a:t>
            </a:r>
            <a:r>
              <a:rPr lang="tr-TR" sz="1400" dirty="0" err="1">
                <a:solidFill>
                  <a:prstClr val="black"/>
                </a:solidFill>
                <a:latin typeface="Arial" pitchFamily="34" charset="0"/>
                <a:ea typeface="AdvOT863180fb" charset="-128"/>
                <a:cs typeface="Times New Roman" pitchFamily="18" charset="0"/>
              </a:rPr>
              <a:t>significantly</a:t>
            </a:r>
            <a:r>
              <a:rPr lang="tr-TR" sz="1400" dirty="0">
                <a:solidFill>
                  <a:prstClr val="black"/>
                </a:solidFill>
                <a:latin typeface="Arial" pitchFamily="34" charset="0"/>
                <a:ea typeface="AdvOT863180fb" charset="-128"/>
                <a:cs typeface="Times New Roman" pitchFamily="18" charset="0"/>
              </a:rPr>
              <a:t> </a:t>
            </a:r>
            <a:r>
              <a:rPr lang="tr-TR" sz="1400" dirty="0" err="1">
                <a:solidFill>
                  <a:prstClr val="black"/>
                </a:solidFill>
                <a:latin typeface="Arial" pitchFamily="34" charset="0"/>
                <a:ea typeface="AdvOT863180fb" charset="-128"/>
                <a:cs typeface="Times New Roman" pitchFamily="18" charset="0"/>
              </a:rPr>
              <a:t>different</a:t>
            </a:r>
            <a:r>
              <a:rPr lang="tr-TR" sz="1400" dirty="0">
                <a:solidFill>
                  <a:prstClr val="black"/>
                </a:solidFill>
                <a:latin typeface="Arial" pitchFamily="34" charset="0"/>
                <a:ea typeface="AdvOT863180fb" charset="-128"/>
                <a:cs typeface="Times New Roman" pitchFamily="18" charset="0"/>
              </a:rPr>
              <a:t> (p&lt; 0.05).</a:t>
            </a:r>
            <a:r>
              <a:rPr lang="tr-TR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4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Variables</a:t>
            </a:r>
            <a:r>
              <a:rPr lang="tr-TR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4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were</a:t>
            </a:r>
            <a:r>
              <a:rPr lang="tr-TR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4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determined</a:t>
            </a:r>
            <a:r>
              <a:rPr lang="tr-TR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4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by</a:t>
            </a:r>
            <a:r>
              <a:rPr lang="tr-TR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4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tr-TR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400" b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one</a:t>
            </a:r>
            <a:r>
              <a:rPr lang="tr-TR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tr-TR" sz="1400" b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way</a:t>
            </a:r>
            <a:r>
              <a:rPr lang="tr-TR" sz="1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ANOVA</a:t>
            </a:r>
            <a:r>
              <a:rPr lang="tr-TR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model.</a:t>
            </a:r>
            <a:endParaRPr lang="tr-TR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** WP: </a:t>
            </a:r>
            <a:r>
              <a:rPr lang="tr-TR" sz="14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Whey</a:t>
            </a:r>
            <a:r>
              <a:rPr lang="tr-TR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14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powder</a:t>
            </a:r>
            <a:r>
              <a:rPr lang="tr-TR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tr-TR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7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1"/>
          <p:cNvGraphicFramePr/>
          <p:nvPr>
            <p:extLst>
              <p:ext uri="{D42A27DB-BD31-4B8C-83A1-F6EECF244321}">
                <p14:modId xmlns="" xmlns:p14="http://schemas.microsoft.com/office/powerpoint/2010/main" val="947983300"/>
              </p:ext>
            </p:extLst>
          </p:nvPr>
        </p:nvGraphicFramePr>
        <p:xfrm>
          <a:off x="719572" y="260648"/>
          <a:ext cx="7704856" cy="418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kdörtgen 2"/>
          <p:cNvSpPr/>
          <p:nvPr/>
        </p:nvSpPr>
        <p:spPr>
          <a:xfrm>
            <a:off x="539552" y="3944867"/>
            <a:ext cx="80648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b="1" dirty="0">
                <a:latin typeface="Times New Roman"/>
                <a:ea typeface="Calibri"/>
              </a:rPr>
              <a:t>Figure </a:t>
            </a:r>
            <a:r>
              <a:rPr lang="tr-TR" sz="1600" b="1" dirty="0" smtClean="0">
                <a:latin typeface="Times New Roman"/>
                <a:ea typeface="Calibri"/>
              </a:rPr>
              <a:t>6. </a:t>
            </a:r>
            <a:r>
              <a:rPr lang="en-US" sz="1600" dirty="0" smtClean="0">
                <a:latin typeface="Times New Roman"/>
                <a:ea typeface="Calibri"/>
              </a:rPr>
              <a:t>The </a:t>
            </a:r>
            <a:r>
              <a:rPr lang="en-US" sz="1600" dirty="0">
                <a:latin typeface="Times New Roman"/>
                <a:ea typeface="Calibri"/>
              </a:rPr>
              <a:t>microorganism counts of oat </a:t>
            </a:r>
            <a:r>
              <a:rPr lang="en-US" sz="1600" dirty="0" err="1">
                <a:latin typeface="Times New Roman"/>
                <a:ea typeface="Calibri"/>
              </a:rPr>
              <a:t>boza</a:t>
            </a:r>
            <a:r>
              <a:rPr lang="en-US" sz="1600" dirty="0">
                <a:latin typeface="Times New Roman"/>
                <a:ea typeface="Calibri"/>
              </a:rPr>
              <a:t> made with different rates whey </a:t>
            </a:r>
            <a:r>
              <a:rPr lang="en-US" sz="1600" dirty="0" smtClean="0">
                <a:latin typeface="Times New Roman"/>
                <a:ea typeface="Calibri"/>
              </a:rPr>
              <a:t>powder</a:t>
            </a:r>
            <a:r>
              <a:rPr lang="tr-TR" sz="1600" dirty="0" smtClean="0">
                <a:latin typeface="Times New Roman"/>
                <a:ea typeface="Calibri"/>
              </a:rPr>
              <a:t> </a:t>
            </a:r>
            <a:r>
              <a:rPr lang="tr-TR" sz="1600" dirty="0">
                <a:solidFill>
                  <a:prstClr val="black"/>
                </a:solidFill>
              </a:rPr>
              <a:t>( </a:t>
            </a:r>
            <a:r>
              <a:rPr lang="en-US" sz="1600" dirty="0">
                <a:solidFill>
                  <a:prstClr val="black"/>
                </a:solidFill>
              </a:rPr>
              <a:t>WP: Whey powder</a:t>
            </a:r>
            <a:r>
              <a:rPr lang="tr-TR" sz="1600" dirty="0" smtClean="0">
                <a:solidFill>
                  <a:prstClr val="black"/>
                </a:solidFill>
              </a:rPr>
              <a:t>)</a:t>
            </a:r>
            <a:endParaRPr lang="tr-TR" sz="1600" dirty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b="1" dirty="0">
                <a:latin typeface="Times New Roman"/>
                <a:ea typeface="Calibri"/>
              </a:rPr>
              <a:t> </a:t>
            </a:r>
            <a:endParaRPr lang="tr-TR" sz="1600" dirty="0">
              <a:effectLst/>
              <a:latin typeface="Times New Roman"/>
              <a:ea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954" y="6355159"/>
            <a:ext cx="2749550" cy="50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30031" y="4459420"/>
            <a:ext cx="864096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2000" dirty="0" smtClean="0">
                <a:solidFill>
                  <a:prstClr val="black"/>
                </a:solidFill>
                <a:latin typeface="Times New Roman"/>
                <a:ea typeface="Calibri"/>
              </a:rPr>
              <a:t>	</a:t>
            </a:r>
            <a:r>
              <a:rPr lang="en-US" sz="1900" dirty="0" smtClean="0">
                <a:solidFill>
                  <a:prstClr val="black"/>
                </a:solidFill>
                <a:latin typeface="Times New Roman"/>
                <a:ea typeface="Calibri"/>
              </a:rPr>
              <a:t>When </a:t>
            </a:r>
            <a:r>
              <a:rPr lang="en-US" sz="1900" dirty="0">
                <a:solidFill>
                  <a:prstClr val="black"/>
                </a:solidFill>
                <a:latin typeface="Times New Roman"/>
                <a:ea typeface="Calibri"/>
              </a:rPr>
              <a:t>the supplementation levels of whey powder increased, microbial population of oat </a:t>
            </a:r>
            <a:r>
              <a:rPr lang="en-US" sz="1900" dirty="0" err="1">
                <a:solidFill>
                  <a:prstClr val="black"/>
                </a:solidFill>
                <a:latin typeface="Times New Roman"/>
                <a:ea typeface="Calibri"/>
              </a:rPr>
              <a:t>boza</a:t>
            </a:r>
            <a:r>
              <a:rPr lang="en-US" sz="1900" dirty="0">
                <a:solidFill>
                  <a:prstClr val="black"/>
                </a:solidFill>
                <a:latin typeface="Times New Roman"/>
                <a:ea typeface="Calibri"/>
              </a:rPr>
              <a:t> samples were increased due to lactose in whey </a:t>
            </a:r>
            <a:r>
              <a:rPr lang="en-US" sz="1900" dirty="0" err="1">
                <a:solidFill>
                  <a:prstClr val="black"/>
                </a:solidFill>
                <a:latin typeface="Times New Roman"/>
                <a:ea typeface="Calibri"/>
              </a:rPr>
              <a:t>sitimulating</a:t>
            </a:r>
            <a:r>
              <a:rPr lang="en-US" sz="1900" dirty="0">
                <a:solidFill>
                  <a:prstClr val="black"/>
                </a:solidFill>
                <a:latin typeface="Times New Roman"/>
                <a:ea typeface="Calibri"/>
              </a:rPr>
              <a:t> lactic acid bacteria and yeasts growing. So that oat </a:t>
            </a:r>
            <a:r>
              <a:rPr lang="en-US" sz="1900" dirty="0" err="1">
                <a:solidFill>
                  <a:prstClr val="black"/>
                </a:solidFill>
                <a:latin typeface="Times New Roman"/>
                <a:ea typeface="Calibri"/>
              </a:rPr>
              <a:t>boza</a:t>
            </a:r>
            <a:r>
              <a:rPr lang="en-US" sz="1900" dirty="0">
                <a:solidFill>
                  <a:prstClr val="black"/>
                </a:solidFill>
                <a:latin typeface="Times New Roman"/>
                <a:ea typeface="Calibri"/>
              </a:rPr>
              <a:t> samples with 7.5% whey powder addition had the highest microbial counts </a:t>
            </a:r>
            <a:r>
              <a:rPr lang="en-US" sz="1900" dirty="0" smtClean="0">
                <a:solidFill>
                  <a:prstClr val="black"/>
                </a:solidFill>
                <a:latin typeface="Times New Roman"/>
                <a:ea typeface="Calibri"/>
              </a:rPr>
              <a:t>(</a:t>
            </a:r>
            <a:r>
              <a:rPr lang="tr-TR" sz="19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tr-TR" sz="1900" dirty="0" err="1" smtClean="0">
                <a:solidFill>
                  <a:prstClr val="black"/>
                </a:solidFill>
                <a:latin typeface="Times New Roman"/>
                <a:ea typeface="Calibri"/>
              </a:rPr>
              <a:t>Fig</a:t>
            </a:r>
            <a:r>
              <a:rPr lang="tr-TR" sz="1900" dirty="0" smtClean="0">
                <a:solidFill>
                  <a:prstClr val="black"/>
                </a:solidFill>
                <a:latin typeface="Times New Roman"/>
                <a:ea typeface="Calibri"/>
              </a:rPr>
              <a:t> 6</a:t>
            </a:r>
            <a:r>
              <a:rPr lang="en-US" sz="19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1900" dirty="0">
                <a:solidFill>
                  <a:prstClr val="black"/>
                </a:solidFill>
                <a:latin typeface="Times New Roman"/>
                <a:ea typeface="Calibri"/>
              </a:rPr>
              <a:t>see).</a:t>
            </a:r>
            <a:endParaRPr lang="tr-TR" sz="19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/>
            <a:r>
              <a:rPr lang="en-US" sz="1900" dirty="0">
                <a:solidFill>
                  <a:prstClr val="black"/>
                </a:solidFill>
                <a:latin typeface="Times New Roman"/>
                <a:ea typeface="Calibri"/>
              </a:rPr>
              <a:t> </a:t>
            </a:r>
            <a:r>
              <a:rPr lang="tr-TR" sz="1900" dirty="0">
                <a:solidFill>
                  <a:prstClr val="black"/>
                </a:solidFill>
                <a:latin typeface="Times New Roman"/>
                <a:ea typeface="Calibri"/>
              </a:rPr>
              <a:t>	</a:t>
            </a:r>
            <a:r>
              <a:rPr lang="en-US" sz="1900" dirty="0">
                <a:solidFill>
                  <a:prstClr val="black"/>
                </a:solidFill>
                <a:latin typeface="Times New Roman"/>
                <a:ea typeface="Calibri"/>
              </a:rPr>
              <a:t>Associations of lactic acid bacteria and yeast were found to be responsible for </a:t>
            </a:r>
            <a:r>
              <a:rPr lang="en-US" sz="1900" dirty="0" err="1">
                <a:solidFill>
                  <a:prstClr val="black"/>
                </a:solidFill>
                <a:latin typeface="Times New Roman"/>
                <a:ea typeface="Calibri"/>
              </a:rPr>
              <a:t>boza</a:t>
            </a:r>
            <a:r>
              <a:rPr lang="en-US" sz="1900" dirty="0">
                <a:solidFill>
                  <a:prstClr val="black"/>
                </a:solidFill>
                <a:latin typeface="Times New Roman"/>
                <a:ea typeface="Calibri"/>
              </a:rPr>
              <a:t> fermentation, which agrees with the results found in the literature about </a:t>
            </a:r>
            <a:r>
              <a:rPr lang="en-US" sz="1900" dirty="0" err="1">
                <a:solidFill>
                  <a:prstClr val="black"/>
                </a:solidFill>
                <a:latin typeface="Times New Roman"/>
                <a:ea typeface="Calibri"/>
              </a:rPr>
              <a:t>boza</a:t>
            </a:r>
            <a:r>
              <a:rPr lang="tr-TR" sz="19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Times New Roman"/>
                <a:ea typeface="Calibri"/>
              </a:rPr>
              <a:t>(</a:t>
            </a:r>
            <a:r>
              <a:rPr lang="tr-TR" sz="1900" dirty="0" smtClean="0">
                <a:solidFill>
                  <a:prstClr val="black"/>
                </a:solidFill>
                <a:latin typeface="Times New Roman"/>
                <a:ea typeface="Calibri"/>
              </a:rPr>
              <a:t>Yazıcıoğlu, 1985; Birer, 1987; </a:t>
            </a:r>
            <a:r>
              <a:rPr lang="tr-TR" sz="1900" dirty="0">
                <a:solidFill>
                  <a:prstClr val="black"/>
                </a:solidFill>
                <a:latin typeface="Times New Roman"/>
                <a:ea typeface="Calibri"/>
              </a:rPr>
              <a:t>Z</a:t>
            </a:r>
            <a:r>
              <a:rPr lang="tr-TR" sz="1900" dirty="0" smtClean="0">
                <a:solidFill>
                  <a:prstClr val="black"/>
                </a:solidFill>
                <a:latin typeface="Times New Roman"/>
                <a:ea typeface="Calibri"/>
              </a:rPr>
              <a:t>orba et al., 2003;</a:t>
            </a:r>
            <a:r>
              <a:rPr lang="tr-TR" sz="2000" dirty="0" smtClean="0"/>
              <a:t> </a:t>
            </a:r>
            <a:r>
              <a:rPr lang="tr-TR" sz="2000" dirty="0" err="1" smtClean="0"/>
              <a:t>Todorov</a:t>
            </a:r>
            <a:r>
              <a:rPr lang="tr-TR" sz="2000" dirty="0" smtClean="0"/>
              <a:t>, </a:t>
            </a:r>
            <a:r>
              <a:rPr lang="tr-TR" sz="2000" dirty="0"/>
              <a:t>2010</a:t>
            </a:r>
            <a:r>
              <a:rPr lang="tr-TR" sz="19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1900" dirty="0" smtClean="0">
                <a:solidFill>
                  <a:prstClr val="black"/>
                </a:solidFill>
                <a:latin typeface="Times New Roman"/>
                <a:ea typeface="Calibri"/>
              </a:rPr>
              <a:t>)</a:t>
            </a:r>
            <a:r>
              <a:rPr lang="tr-TR" sz="1900" dirty="0" smtClean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  <a:endParaRPr lang="tr-TR" sz="19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17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571480"/>
            <a:ext cx="8786874" cy="2214522"/>
          </a:xfrm>
        </p:spPr>
        <p:txBody>
          <a:bodyPr>
            <a:noAutofit/>
          </a:bodyPr>
          <a:lstStyle/>
          <a:p>
            <a:pPr algn="just"/>
            <a:r>
              <a:rPr lang="tr-TR" sz="2400" dirty="0" smtClean="0"/>
              <a:t>	</a:t>
            </a:r>
            <a:r>
              <a:rPr lang="en-US" sz="2300" dirty="0" smtClean="0"/>
              <a:t>The sensory assessment of oat </a:t>
            </a:r>
            <a:r>
              <a:rPr lang="en-US" sz="2300" dirty="0" err="1" smtClean="0"/>
              <a:t>boza</a:t>
            </a:r>
            <a:r>
              <a:rPr lang="en-US" sz="2300" dirty="0" smtClean="0"/>
              <a:t> samples produced at the </a:t>
            </a:r>
            <a:r>
              <a:rPr lang="tr-TR" sz="2300" dirty="0" smtClean="0"/>
              <a:t>e</a:t>
            </a:r>
            <a:r>
              <a:rPr lang="en-US" sz="2300" dirty="0" err="1" smtClean="0"/>
              <a:t>nd</a:t>
            </a:r>
            <a:r>
              <a:rPr lang="en-US" sz="2300" dirty="0" smtClean="0"/>
              <a:t> of the 6 h fermentation is shown in Fig</a:t>
            </a:r>
            <a:r>
              <a:rPr lang="tr-TR" sz="2300" dirty="0" err="1" smtClean="0"/>
              <a:t>ure</a:t>
            </a:r>
            <a:r>
              <a:rPr lang="tr-TR" sz="2300" dirty="0" smtClean="0"/>
              <a:t> 7</a:t>
            </a:r>
            <a:r>
              <a:rPr lang="en-US" sz="2300" dirty="0" smtClean="0"/>
              <a:t>. The sensory properties of oat </a:t>
            </a:r>
            <a:r>
              <a:rPr lang="en-US" sz="2300" dirty="0" err="1" smtClean="0"/>
              <a:t>boza</a:t>
            </a:r>
            <a:r>
              <a:rPr lang="en-US" sz="2300" dirty="0" smtClean="0"/>
              <a:t> were compared with control sample which prepared without whey powder adding. </a:t>
            </a:r>
            <a:r>
              <a:rPr lang="en-US" sz="2300" dirty="0" err="1" smtClean="0"/>
              <a:t>Boza</a:t>
            </a:r>
            <a:r>
              <a:rPr lang="en-US" sz="2300" dirty="0" smtClean="0"/>
              <a:t> prepared with 2.5 % whey powder addition was the most liked one. More than 2.5 % whey powder addition caused source salty taste due to the high mineral content of whey</a:t>
            </a:r>
            <a:r>
              <a:rPr lang="tr-TR" sz="2300" dirty="0" smtClean="0"/>
              <a:t>  </a:t>
            </a:r>
            <a:r>
              <a:rPr lang="tr-TR" sz="2300" dirty="0" err="1" smtClean="0"/>
              <a:t>powder</a:t>
            </a:r>
            <a:r>
              <a:rPr lang="tr-TR" sz="2300" dirty="0" smtClean="0"/>
              <a:t>.  </a:t>
            </a:r>
            <a:endParaRPr lang="tr-TR" sz="2300" dirty="0"/>
          </a:p>
        </p:txBody>
      </p:sp>
      <p:graphicFrame>
        <p:nvGraphicFramePr>
          <p:cNvPr id="6" name="5 Grafik"/>
          <p:cNvGraphicFramePr>
            <a:graphicFrameLocks/>
          </p:cNvGraphicFramePr>
          <p:nvPr/>
        </p:nvGraphicFramePr>
        <p:xfrm>
          <a:off x="785786" y="2857496"/>
          <a:ext cx="7715304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Dikdörtgen"/>
          <p:cNvSpPr/>
          <p:nvPr/>
        </p:nvSpPr>
        <p:spPr>
          <a:xfrm>
            <a:off x="0" y="-24"/>
            <a:ext cx="6072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3.10. </a:t>
            </a:r>
            <a:r>
              <a:rPr lang="tr-TR" sz="2400" b="1" dirty="0" err="1" smtClean="0"/>
              <a:t>Sensory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properties</a:t>
            </a:r>
            <a:r>
              <a:rPr lang="tr-TR" sz="2400" b="1" dirty="0" smtClean="0"/>
              <a:t> of </a:t>
            </a:r>
            <a:r>
              <a:rPr lang="tr-TR" sz="2400" b="1" dirty="0" err="1" smtClean="0"/>
              <a:t>oat</a:t>
            </a:r>
            <a:r>
              <a:rPr lang="tr-TR" sz="2400" b="1" dirty="0" smtClean="0"/>
              <a:t> boza</a:t>
            </a:r>
            <a:br>
              <a:rPr lang="tr-TR" sz="2400" b="1" dirty="0" smtClean="0"/>
            </a:br>
            <a:endParaRPr lang="tr-TR" sz="2400" dirty="0"/>
          </a:p>
        </p:txBody>
      </p:sp>
      <p:sp>
        <p:nvSpPr>
          <p:cNvPr id="8" name="7 Dikdörtgen"/>
          <p:cNvSpPr/>
          <p:nvPr/>
        </p:nvSpPr>
        <p:spPr>
          <a:xfrm>
            <a:off x="357158" y="6211693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 smtClean="0"/>
              <a:t>Figure</a:t>
            </a:r>
            <a:r>
              <a:rPr lang="tr-TR" b="1" dirty="0" smtClean="0"/>
              <a:t> 7.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sensory</a:t>
            </a:r>
            <a:r>
              <a:rPr lang="tr-TR" dirty="0" smtClean="0"/>
              <a:t> </a:t>
            </a:r>
            <a:r>
              <a:rPr lang="tr-TR" dirty="0" err="1" smtClean="0"/>
              <a:t>properties</a:t>
            </a:r>
            <a:r>
              <a:rPr lang="tr-TR" dirty="0" smtClean="0"/>
              <a:t> of </a:t>
            </a:r>
            <a:r>
              <a:rPr lang="tr-TR" dirty="0" err="1" smtClean="0"/>
              <a:t>oat</a:t>
            </a:r>
            <a:r>
              <a:rPr lang="tr-TR" dirty="0" smtClean="0"/>
              <a:t> boza </a:t>
            </a:r>
            <a:r>
              <a:rPr lang="tr-TR" dirty="0" err="1" smtClean="0"/>
              <a:t>made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rates</a:t>
            </a:r>
            <a:r>
              <a:rPr lang="tr-TR" dirty="0" smtClean="0"/>
              <a:t> of </a:t>
            </a:r>
            <a:r>
              <a:rPr lang="tr-TR" dirty="0" err="1" smtClean="0"/>
              <a:t>whey</a:t>
            </a:r>
            <a:r>
              <a:rPr lang="tr-TR" dirty="0" smtClean="0"/>
              <a:t> </a:t>
            </a:r>
            <a:r>
              <a:rPr lang="tr-TR" dirty="0" err="1" smtClean="0"/>
              <a:t>powder</a:t>
            </a:r>
            <a:r>
              <a:rPr lang="tr-TR" dirty="0" smtClean="0"/>
              <a:t>  </a:t>
            </a:r>
            <a:r>
              <a:rPr lang="tr-TR" dirty="0" smtClean="0"/>
              <a:t>(WP: </a:t>
            </a:r>
            <a:r>
              <a:rPr lang="tr-TR" dirty="0" err="1" smtClean="0"/>
              <a:t>Whey</a:t>
            </a:r>
            <a:r>
              <a:rPr lang="tr-TR" dirty="0" smtClean="0"/>
              <a:t> </a:t>
            </a:r>
            <a:r>
              <a:rPr lang="tr-TR" dirty="0" err="1" smtClean="0"/>
              <a:t>powder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260648"/>
            <a:ext cx="8208912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dirty="0">
                <a:latin typeface="Times New Roman"/>
                <a:ea typeface="Calibri"/>
              </a:rPr>
              <a:t> </a:t>
            </a:r>
            <a:r>
              <a:rPr lang="tr-TR" dirty="0">
                <a:latin typeface="Times New Roman"/>
                <a:ea typeface="Calibri"/>
              </a:rPr>
              <a:t>	</a:t>
            </a:r>
            <a:r>
              <a:rPr lang="tr-TR" sz="2400" dirty="0" err="1" smtClean="0">
                <a:latin typeface="Times New Roman"/>
                <a:ea typeface="Calibri"/>
              </a:rPr>
              <a:t>Further</a:t>
            </a:r>
            <a:r>
              <a:rPr lang="tr-TR" sz="2400" dirty="0" smtClean="0">
                <a:latin typeface="Times New Roman"/>
                <a:ea typeface="Calibri"/>
              </a:rPr>
              <a:t>, b</a:t>
            </a:r>
            <a:r>
              <a:rPr lang="en-US" sz="2400" dirty="0" err="1" smtClean="0">
                <a:latin typeface="Times New Roman"/>
                <a:ea typeface="Calibri"/>
              </a:rPr>
              <a:t>oza</a:t>
            </a:r>
            <a:r>
              <a:rPr lang="en-US" sz="2400" dirty="0" smtClean="0"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</a:rPr>
              <a:t>powder which obtained </a:t>
            </a:r>
            <a:r>
              <a:rPr lang="en-US" sz="2400" dirty="0" err="1" smtClean="0">
                <a:latin typeface="Times New Roman"/>
                <a:ea typeface="Calibri"/>
              </a:rPr>
              <a:t>spr</a:t>
            </a:r>
            <a:r>
              <a:rPr lang="tr-TR" sz="2400" dirty="0" smtClean="0">
                <a:latin typeface="Times New Roman"/>
                <a:ea typeface="Calibri"/>
              </a:rPr>
              <a:t>a</a:t>
            </a:r>
            <a:r>
              <a:rPr lang="en-US" sz="2400" dirty="0" smtClean="0">
                <a:latin typeface="Times New Roman"/>
                <a:ea typeface="Calibri"/>
              </a:rPr>
              <a:t>y </a:t>
            </a:r>
            <a:r>
              <a:rPr lang="en-US" sz="2400" dirty="0">
                <a:latin typeface="Times New Roman"/>
                <a:ea typeface="Calibri"/>
              </a:rPr>
              <a:t>dryer were prepared for sensory evaluation. For this purpose, 25 grams </a:t>
            </a:r>
            <a:r>
              <a:rPr lang="en-US" sz="2400" dirty="0" err="1">
                <a:latin typeface="Times New Roman"/>
                <a:ea typeface="Calibri"/>
              </a:rPr>
              <a:t>boza</a:t>
            </a:r>
            <a:r>
              <a:rPr lang="en-US" sz="2400" dirty="0">
                <a:latin typeface="Times New Roman"/>
                <a:ea typeface="Calibri"/>
              </a:rPr>
              <a:t> powder was completed 100.0 ml with distilled water and stirred</a:t>
            </a:r>
            <a:r>
              <a:rPr lang="en-US" sz="2400" dirty="0" smtClean="0">
                <a:latin typeface="Times New Roman"/>
                <a:ea typeface="Calibri"/>
              </a:rPr>
              <a:t>.</a:t>
            </a:r>
            <a:r>
              <a:rPr lang="tr-TR" sz="2400" dirty="0" smtClean="0">
                <a:latin typeface="Times New Roman"/>
                <a:ea typeface="Calibri"/>
              </a:rPr>
              <a:t> </a:t>
            </a:r>
            <a:r>
              <a:rPr lang="en-US" sz="2400" dirty="0" smtClean="0">
                <a:latin typeface="Times New Roman"/>
                <a:ea typeface="Calibri"/>
              </a:rPr>
              <a:t>Seven </a:t>
            </a:r>
            <a:r>
              <a:rPr lang="en-US" sz="2400" dirty="0">
                <a:latin typeface="Times New Roman"/>
                <a:ea typeface="Calibri"/>
              </a:rPr>
              <a:t>panelists who knew </a:t>
            </a:r>
            <a:r>
              <a:rPr lang="en-US" sz="2400" dirty="0" err="1">
                <a:latin typeface="Times New Roman"/>
                <a:ea typeface="Calibri"/>
              </a:rPr>
              <a:t>boza</a:t>
            </a:r>
            <a:r>
              <a:rPr lang="en-US" sz="2400" dirty="0">
                <a:latin typeface="Times New Roman"/>
                <a:ea typeface="Calibri"/>
              </a:rPr>
              <a:t> tasted them and decelerated same score with fresh </a:t>
            </a:r>
            <a:r>
              <a:rPr lang="en-US" sz="2400" dirty="0" err="1">
                <a:latin typeface="Times New Roman"/>
                <a:ea typeface="Calibri"/>
              </a:rPr>
              <a:t>boza</a:t>
            </a:r>
            <a:r>
              <a:rPr lang="en-US" sz="2400" dirty="0">
                <a:latin typeface="Times New Roman"/>
                <a:ea typeface="Calibri"/>
              </a:rPr>
              <a:t> samples</a:t>
            </a:r>
            <a:r>
              <a:rPr lang="en-US" sz="2400" dirty="0" smtClean="0">
                <a:latin typeface="Times New Roman"/>
                <a:ea typeface="Calibri"/>
              </a:rPr>
              <a:t>.</a:t>
            </a:r>
            <a:endParaRPr lang="tr-TR" sz="2400" dirty="0" smtClean="0">
              <a:latin typeface="Times New Roman"/>
              <a:ea typeface="Calibr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5670"/>
            <a:ext cx="3456384" cy="219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79492"/>
            <a:ext cx="27495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ağ Ok 2"/>
          <p:cNvSpPr/>
          <p:nvPr/>
        </p:nvSpPr>
        <p:spPr>
          <a:xfrm>
            <a:off x="4067944" y="3264038"/>
            <a:ext cx="1224136" cy="544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ola Bükülü Ok 4"/>
          <p:cNvSpPr/>
          <p:nvPr/>
        </p:nvSpPr>
        <p:spPr>
          <a:xfrm>
            <a:off x="6084168" y="4228394"/>
            <a:ext cx="2736304" cy="172819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74" y="2577186"/>
            <a:ext cx="2664296" cy="210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5796135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74" y="2484422"/>
            <a:ext cx="2664296" cy="229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00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49" y="106320"/>
            <a:ext cx="241458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27545" y="10572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/>
                <a:ea typeface="Calibri"/>
              </a:rPr>
              <a:t> </a:t>
            </a:r>
            <a:r>
              <a:rPr lang="tr-TR" sz="2800" b="1" dirty="0" smtClean="0">
                <a:latin typeface="Times New Roman"/>
                <a:ea typeface="Calibri"/>
                <a:cs typeface="Times New Roman"/>
              </a:rPr>
              <a:t>4</a:t>
            </a:r>
            <a:r>
              <a:rPr lang="tr-TR" sz="2800" b="1" dirty="0">
                <a:latin typeface="Times New Roman"/>
                <a:ea typeface="Calibri"/>
                <a:cs typeface="Times New Roman"/>
              </a:rPr>
              <a:t>. </a:t>
            </a:r>
            <a:r>
              <a:rPr lang="tr-TR" sz="2800" b="1" dirty="0" err="1">
                <a:latin typeface="Times New Roman"/>
                <a:ea typeface="Calibri"/>
                <a:cs typeface="Times New Roman"/>
              </a:rPr>
              <a:t>Conclusions</a:t>
            </a:r>
            <a:endParaRPr lang="tr-TR" sz="2800" dirty="0">
              <a:ea typeface="Calibri"/>
              <a:cs typeface="Times New Roman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55612" y="1844824"/>
            <a:ext cx="88322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/>
                <a:ea typeface="Calibri"/>
              </a:rPr>
              <a:t>The </a:t>
            </a:r>
            <a:r>
              <a:rPr lang="en-US" sz="2400" dirty="0">
                <a:latin typeface="Times New Roman"/>
                <a:ea typeface="Calibri"/>
              </a:rPr>
              <a:t>results of this research showed that </a:t>
            </a:r>
            <a:r>
              <a:rPr lang="tr-TR" sz="2400" dirty="0" smtClean="0">
                <a:latin typeface="Times New Roman"/>
                <a:ea typeface="Calibri"/>
              </a:rPr>
              <a:t>w</a:t>
            </a:r>
            <a:r>
              <a:rPr lang="en-US" sz="2400" dirty="0" smtClean="0">
                <a:latin typeface="Times New Roman"/>
                <a:ea typeface="Calibri"/>
              </a:rPr>
              <a:t>hey </a:t>
            </a:r>
            <a:r>
              <a:rPr lang="en-US" sz="2400" dirty="0">
                <a:latin typeface="Times New Roman"/>
                <a:ea typeface="Calibri"/>
              </a:rPr>
              <a:t>powder can be used an ingredient for producing oat </a:t>
            </a:r>
            <a:r>
              <a:rPr lang="en-US" sz="2400" dirty="0" err="1">
                <a:latin typeface="Times New Roman"/>
                <a:ea typeface="Calibri"/>
              </a:rPr>
              <a:t>boza</a:t>
            </a:r>
            <a:r>
              <a:rPr lang="en-US" sz="2400" dirty="0">
                <a:latin typeface="Times New Roman"/>
                <a:ea typeface="Calibri"/>
              </a:rPr>
              <a:t>. </a:t>
            </a:r>
            <a:r>
              <a:rPr lang="tr-TR" sz="2400" dirty="0" err="1">
                <a:latin typeface="Times New Roman"/>
                <a:ea typeface="Calibri"/>
              </a:rPr>
              <a:t>Researchers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have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tried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to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fortify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 smtClean="0">
                <a:latin typeface="Times New Roman"/>
                <a:ea typeface="Calibri"/>
              </a:rPr>
              <a:t>yoghurt</a:t>
            </a:r>
            <a:r>
              <a:rPr lang="tr-TR" sz="2400" dirty="0" smtClean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and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other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fermented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beverages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with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whey</a:t>
            </a:r>
            <a:r>
              <a:rPr lang="tr-TR" sz="2400" dirty="0">
                <a:latin typeface="Times New Roman"/>
                <a:ea typeface="Calibri"/>
              </a:rPr>
              <a:t> protein. </a:t>
            </a:r>
            <a:r>
              <a:rPr lang="tr-TR" sz="2400" dirty="0" err="1">
                <a:latin typeface="Times New Roman"/>
                <a:ea typeface="Calibri"/>
              </a:rPr>
              <a:t>However</a:t>
            </a:r>
            <a:r>
              <a:rPr lang="tr-TR" sz="2400" dirty="0">
                <a:latin typeface="Times New Roman"/>
                <a:ea typeface="Calibri"/>
              </a:rPr>
              <a:t>, </a:t>
            </a:r>
            <a:r>
              <a:rPr lang="tr-TR" sz="2400" dirty="0" err="1">
                <a:latin typeface="Times New Roman"/>
                <a:ea typeface="Calibri"/>
              </a:rPr>
              <a:t>they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found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some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modifications</a:t>
            </a:r>
            <a:r>
              <a:rPr lang="tr-TR" sz="2400" dirty="0">
                <a:latin typeface="Times New Roman"/>
                <a:ea typeface="Calibri"/>
              </a:rPr>
              <a:t> in </a:t>
            </a:r>
            <a:r>
              <a:rPr lang="tr-TR" sz="2400" dirty="0" err="1">
                <a:latin typeface="Times New Roman"/>
                <a:ea typeface="Calibri"/>
              </a:rPr>
              <a:t>the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taste</a:t>
            </a:r>
            <a:r>
              <a:rPr lang="tr-TR" sz="2400" dirty="0">
                <a:latin typeface="Times New Roman"/>
                <a:ea typeface="Calibri"/>
              </a:rPr>
              <a:t> of </a:t>
            </a:r>
            <a:r>
              <a:rPr lang="tr-TR" sz="2400" dirty="0" err="1">
                <a:latin typeface="Times New Roman"/>
                <a:ea typeface="Calibri"/>
              </a:rPr>
              <a:t>the</a:t>
            </a:r>
            <a:r>
              <a:rPr lang="tr-TR" sz="2400" dirty="0">
                <a:latin typeface="Times New Roman"/>
                <a:ea typeface="Calibri"/>
              </a:rPr>
              <a:t> final </a:t>
            </a:r>
            <a:r>
              <a:rPr lang="tr-TR" sz="2400" dirty="0" err="1">
                <a:latin typeface="Times New Roman"/>
                <a:ea typeface="Calibri"/>
              </a:rPr>
              <a:t>product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because</a:t>
            </a:r>
            <a:r>
              <a:rPr lang="tr-TR" sz="2400" dirty="0">
                <a:latin typeface="Times New Roman"/>
                <a:ea typeface="Calibri"/>
              </a:rPr>
              <a:t> it has a </a:t>
            </a:r>
            <a:r>
              <a:rPr lang="tr-TR" sz="2400" dirty="0" err="1">
                <a:latin typeface="Times New Roman"/>
                <a:ea typeface="Calibri"/>
              </a:rPr>
              <a:t>high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concentration</a:t>
            </a:r>
            <a:r>
              <a:rPr lang="tr-TR" sz="2400" dirty="0">
                <a:latin typeface="Times New Roman"/>
                <a:ea typeface="Calibri"/>
              </a:rPr>
              <a:t> of </a:t>
            </a:r>
            <a:r>
              <a:rPr lang="tr-TR" sz="2400" dirty="0" err="1">
                <a:latin typeface="Times New Roman"/>
                <a:ea typeface="Calibri"/>
              </a:rPr>
              <a:t>minerals</a:t>
            </a:r>
            <a:r>
              <a:rPr lang="tr-TR" sz="2400" dirty="0">
                <a:latin typeface="Times New Roman"/>
                <a:ea typeface="Calibri"/>
              </a:rPr>
              <a:t> (</a:t>
            </a:r>
            <a:r>
              <a:rPr lang="tr-TR" sz="2400" dirty="0" err="1" smtClean="0">
                <a:latin typeface="Times New Roman"/>
                <a:ea typeface="Calibri"/>
              </a:rPr>
              <a:t>Reyna</a:t>
            </a:r>
            <a:r>
              <a:rPr lang="tr-TR" sz="2400" dirty="0" smtClean="0">
                <a:latin typeface="Times New Roman"/>
                <a:ea typeface="Calibri"/>
              </a:rPr>
              <a:t>, </a:t>
            </a:r>
            <a:r>
              <a:rPr lang="tr-TR" sz="2400" dirty="0">
                <a:latin typeface="Times New Roman"/>
                <a:ea typeface="Calibri"/>
              </a:rPr>
              <a:t>1977; </a:t>
            </a:r>
            <a:r>
              <a:rPr lang="tr-TR" sz="2400" dirty="0" err="1">
                <a:latin typeface="Times New Roman"/>
                <a:ea typeface="Calibri"/>
              </a:rPr>
              <a:t>Shahani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and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 smtClean="0">
                <a:latin typeface="Times New Roman"/>
                <a:ea typeface="Calibri"/>
              </a:rPr>
              <a:t>Mathur</a:t>
            </a:r>
            <a:r>
              <a:rPr lang="tr-TR" sz="2400" dirty="0">
                <a:latin typeface="Times New Roman"/>
                <a:ea typeface="Calibri"/>
              </a:rPr>
              <a:t>,</a:t>
            </a:r>
            <a:r>
              <a:rPr lang="tr-TR" sz="2400" dirty="0" smtClean="0">
                <a:latin typeface="Times New Roman"/>
                <a:ea typeface="Calibri"/>
              </a:rPr>
              <a:t> </a:t>
            </a:r>
            <a:r>
              <a:rPr lang="tr-TR" sz="2400" dirty="0">
                <a:latin typeface="Times New Roman"/>
                <a:ea typeface="Calibri"/>
              </a:rPr>
              <a:t>1978; </a:t>
            </a:r>
            <a:r>
              <a:rPr lang="tr-TR" sz="2400" dirty="0" err="1">
                <a:latin typeface="Times New Roman"/>
                <a:ea typeface="Calibri"/>
              </a:rPr>
              <a:t>Vitti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and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smtClean="0">
                <a:latin typeface="Times New Roman"/>
                <a:ea typeface="Calibri"/>
              </a:rPr>
              <a:t>Vale, </a:t>
            </a:r>
            <a:r>
              <a:rPr lang="tr-TR" sz="2400" dirty="0">
                <a:latin typeface="Times New Roman"/>
                <a:ea typeface="Calibri"/>
              </a:rPr>
              <a:t>1987). </a:t>
            </a:r>
            <a:r>
              <a:rPr lang="tr-TR" sz="2400" dirty="0" err="1">
                <a:latin typeface="Times New Roman"/>
                <a:ea typeface="Calibri"/>
              </a:rPr>
              <a:t>So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that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we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used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smtClean="0">
                <a:latin typeface="Times New Roman"/>
                <a:ea typeface="Calibri"/>
              </a:rPr>
              <a:t>70% </a:t>
            </a:r>
            <a:r>
              <a:rPr lang="tr-TR" sz="2400" dirty="0" err="1" smtClean="0">
                <a:latin typeface="Times New Roman"/>
                <a:ea typeface="Calibri"/>
              </a:rPr>
              <a:t>demineralized</a:t>
            </a:r>
            <a:r>
              <a:rPr lang="tr-TR" sz="2400" dirty="0" smtClean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whey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powder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to</a:t>
            </a:r>
            <a:r>
              <a:rPr lang="tr-TR" sz="2400" dirty="0">
                <a:latin typeface="Times New Roman"/>
                <a:ea typeface="Calibri"/>
              </a:rPr>
              <a:t> </a:t>
            </a:r>
            <a:r>
              <a:rPr lang="tr-TR" sz="2400" dirty="0" err="1">
                <a:latin typeface="Times New Roman"/>
                <a:ea typeface="Calibri"/>
              </a:rPr>
              <a:t>product</a:t>
            </a:r>
            <a:r>
              <a:rPr lang="tr-TR" sz="2400" dirty="0">
                <a:latin typeface="Times New Roman"/>
                <a:ea typeface="Calibri"/>
              </a:rPr>
              <a:t> boza </a:t>
            </a:r>
            <a:r>
              <a:rPr lang="tr-TR" sz="2400" dirty="0" err="1">
                <a:latin typeface="Times New Roman"/>
                <a:ea typeface="Calibri"/>
              </a:rPr>
              <a:t>samples</a:t>
            </a:r>
            <a:r>
              <a:rPr lang="tr-TR" sz="2400" dirty="0">
                <a:latin typeface="Times New Roman"/>
                <a:ea typeface="Calibri"/>
              </a:rPr>
              <a:t>. </a:t>
            </a:r>
            <a:endParaRPr lang="tr-TR" sz="2400" dirty="0" smtClean="0">
              <a:latin typeface="Times New Roman"/>
              <a:ea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77565"/>
            <a:ext cx="1584176" cy="163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30258"/>
            <a:ext cx="27495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444" y="5210001"/>
            <a:ext cx="1998476" cy="152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51" y="5210001"/>
            <a:ext cx="21399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446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712"/>
            <a:ext cx="2232248" cy="17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79512" y="1571308"/>
            <a:ext cx="8726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</a:rPr>
              <a:t>Whey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</a:rPr>
              <a:t>addition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increased total ash, protein and acidity contents significantly. </a:t>
            </a:r>
            <a:r>
              <a:rPr lang="tr-TR" sz="2400" dirty="0" err="1" smtClean="0">
                <a:solidFill>
                  <a:prstClr val="black"/>
                </a:solidFill>
                <a:latin typeface="Times New Roman"/>
                <a:ea typeface="Calibri"/>
              </a:rPr>
              <a:t>Whey</a:t>
            </a:r>
            <a:r>
              <a:rPr lang="tr-TR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</a:rPr>
              <a:t>is a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</a:rPr>
              <a:t>source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</a:rPr>
              <a:t> of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</a:rPr>
              <a:t>biological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</a:rPr>
              <a:t>and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</a:rPr>
              <a:t>functional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</a:rPr>
              <a:t>valuable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</a:rPr>
              <a:t>proteins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</a:rPr>
              <a:t>.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Lacto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</a:rPr>
              <a:t>se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content of whey developed fermentation activity. </a:t>
            </a:r>
            <a:endParaRPr lang="tr-TR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43928" y="3140968"/>
            <a:ext cx="8712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The result of the overall acceptability test showed that oat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</a:rPr>
              <a:t>boza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powder prepared with 2.5 % whey powder took the most liking score from the panelists. 5.0 and 7.5 % whey powder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level</a:t>
            </a:r>
            <a:r>
              <a:rPr lang="tr-TR" sz="2400" dirty="0" smtClean="0">
                <a:solidFill>
                  <a:prstClr val="black"/>
                </a:solidFill>
                <a:latin typeface="Times New Roman"/>
                <a:ea typeface="Calibri"/>
              </a:rPr>
              <a:t>s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w</a:t>
            </a:r>
            <a:r>
              <a:rPr lang="tr-TR" sz="2400" dirty="0" smtClean="0">
                <a:solidFill>
                  <a:prstClr val="black"/>
                </a:solidFill>
                <a:latin typeface="Times New Roman"/>
                <a:ea typeface="Calibri"/>
              </a:rPr>
              <a:t>ere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</a:rPr>
              <a:t>tolarable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in sensory evaluation.</a:t>
            </a:r>
            <a:endParaRPr lang="tr-TR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/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	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35159" y="4873845"/>
            <a:ext cx="8530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It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was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observed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that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spray-dried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oat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boza 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could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be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preserved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without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losing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their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own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characteristic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tastes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and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odours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result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indicated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that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spray-dried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oat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boza is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easier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to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storage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handling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and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transport. </a:t>
            </a:r>
            <a:endParaRPr lang="tr-T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969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79408"/>
            <a:ext cx="6192688" cy="576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811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692696"/>
            <a:ext cx="82454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2400" dirty="0" smtClean="0"/>
              <a:t>	</a:t>
            </a:r>
            <a:r>
              <a:rPr lang="en-US" sz="2400" dirty="0" smtClean="0"/>
              <a:t>Fermentation improves organoleptic qualities of the product</a:t>
            </a:r>
            <a:r>
              <a:rPr lang="tr-TR" sz="2400" dirty="0" smtClean="0"/>
              <a:t>.</a:t>
            </a:r>
            <a:r>
              <a:rPr lang="en-US" sz="2400" dirty="0"/>
              <a:t> Most of the spoilage and pathogenic microorganisms are inhibited by a combination of pH reduction, a lowering of oxidation-reduction potential, </a:t>
            </a:r>
            <a:r>
              <a:rPr lang="en-US" sz="2400" dirty="0" smtClean="0"/>
              <a:t>competition </a:t>
            </a:r>
            <a:r>
              <a:rPr lang="en-US" sz="2400" dirty="0"/>
              <a:t>for essential nutrients and the production of inhibitory </a:t>
            </a:r>
            <a:r>
              <a:rPr lang="en-US" sz="2400" dirty="0" smtClean="0"/>
              <a:t>compounds</a:t>
            </a:r>
            <a:r>
              <a:rPr lang="tr-TR" sz="2400" dirty="0" smtClean="0"/>
              <a:t> (</a:t>
            </a:r>
            <a:r>
              <a:rPr lang="tr-TR" sz="2400" dirty="0" err="1" smtClean="0"/>
              <a:t>Hancioğlu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Karapınar, 1997)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pPr lvl="0" algn="just"/>
            <a:r>
              <a:rPr lang="tr-TR" sz="2400" dirty="0"/>
              <a:t>	</a:t>
            </a:r>
            <a:r>
              <a:rPr lang="en-US" sz="2400" dirty="0" err="1" smtClean="0"/>
              <a:t>Boza</a:t>
            </a:r>
            <a:r>
              <a:rPr lang="en-US" sz="2400" dirty="0" smtClean="0"/>
              <a:t> </a:t>
            </a:r>
            <a:r>
              <a:rPr lang="en-US" sz="2400" dirty="0"/>
              <a:t>has thick </a:t>
            </a:r>
            <a:r>
              <a:rPr lang="tr-TR" sz="2400" dirty="0" err="1" smtClean="0"/>
              <a:t>consistency</a:t>
            </a:r>
            <a:r>
              <a:rPr lang="en-US" sz="2400" dirty="0" smtClean="0"/>
              <a:t>, </a:t>
            </a:r>
            <a:r>
              <a:rPr lang="en-US" sz="2400" dirty="0"/>
              <a:t>pale yellow color and characteristic acidic-alcoholic odor (Anon</a:t>
            </a:r>
            <a:r>
              <a:rPr lang="en-US" sz="2400" dirty="0" smtClean="0"/>
              <a:t>.</a:t>
            </a:r>
            <a:r>
              <a:rPr lang="tr-TR" sz="2400" dirty="0" smtClean="0"/>
              <a:t>, </a:t>
            </a:r>
            <a:r>
              <a:rPr lang="en-US" sz="2400" dirty="0" smtClean="0"/>
              <a:t>1992</a:t>
            </a:r>
            <a:r>
              <a:rPr lang="en-US" sz="2400" dirty="0"/>
              <a:t>). It is a favorite </a:t>
            </a:r>
            <a:r>
              <a:rPr lang="en-US" sz="2400" dirty="0" smtClean="0"/>
              <a:t>drink</a:t>
            </a:r>
            <a:r>
              <a:rPr lang="tr-TR" sz="2400" dirty="0" smtClean="0"/>
              <a:t> in </a:t>
            </a:r>
            <a:r>
              <a:rPr lang="tr-TR" sz="2400" dirty="0" err="1" smtClean="0"/>
              <a:t>Turkey</a:t>
            </a:r>
            <a:r>
              <a:rPr lang="en-US" sz="2400" dirty="0" smtClean="0"/>
              <a:t>, </a:t>
            </a:r>
            <a:r>
              <a:rPr lang="en-US" sz="2400" dirty="0"/>
              <a:t>on particularly cold winter night and is consumed with cinnamon and roasted chickpeas (</a:t>
            </a:r>
            <a:r>
              <a:rPr lang="tr-TR" sz="2400" dirty="0"/>
              <a:t> Başaran, 1999</a:t>
            </a:r>
            <a:r>
              <a:rPr lang="tr-TR" sz="2400" dirty="0" smtClean="0"/>
              <a:t>).</a:t>
            </a:r>
            <a:endParaRPr lang="tr-TR" sz="2400" dirty="0">
              <a:solidFill>
                <a:prstClr val="black"/>
              </a:solidFill>
            </a:endParaRPr>
          </a:p>
        </p:txBody>
      </p:sp>
      <p:pic>
        <p:nvPicPr>
          <p:cNvPr id="7170" name="Picture 2" descr="D:\LENOVA\Desktop\probiotic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987" y="6328110"/>
            <a:ext cx="2751013" cy="529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63753"/>
            <a:ext cx="2232248" cy="165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69161"/>
            <a:ext cx="2441432" cy="191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25144"/>
            <a:ext cx="2520280" cy="143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99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332656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dirty="0" smtClean="0"/>
              <a:t>	</a:t>
            </a:r>
            <a:r>
              <a:rPr lang="en-US" sz="2200" dirty="0" smtClean="0"/>
              <a:t>In this research oatmeal was used in </a:t>
            </a:r>
            <a:r>
              <a:rPr lang="en-US" sz="2200" dirty="0" err="1" smtClean="0"/>
              <a:t>boza</a:t>
            </a:r>
            <a:r>
              <a:rPr lang="en-US" sz="2200" dirty="0" smtClean="0"/>
              <a:t> powder production. </a:t>
            </a:r>
            <a:r>
              <a:rPr lang="tr-TR" sz="2200" dirty="0" err="1" smtClean="0">
                <a:solidFill>
                  <a:prstClr val="black"/>
                </a:solidFill>
              </a:rPr>
              <a:t>Oat</a:t>
            </a:r>
            <a:r>
              <a:rPr lang="tr-TR" sz="2200" dirty="0" smtClean="0">
                <a:solidFill>
                  <a:prstClr val="black"/>
                </a:solidFill>
              </a:rPr>
              <a:t> </a:t>
            </a:r>
            <a:r>
              <a:rPr lang="tr-TR" sz="2200" dirty="0" err="1">
                <a:solidFill>
                  <a:prstClr val="black"/>
                </a:solidFill>
              </a:rPr>
              <a:t>which</a:t>
            </a:r>
            <a:r>
              <a:rPr lang="tr-TR" sz="2200" dirty="0">
                <a:solidFill>
                  <a:prstClr val="black"/>
                </a:solidFill>
              </a:rPr>
              <a:t> is </a:t>
            </a:r>
            <a:r>
              <a:rPr lang="tr-TR" sz="2200" dirty="0" err="1">
                <a:solidFill>
                  <a:prstClr val="black"/>
                </a:solidFill>
              </a:rPr>
              <a:t>more</a:t>
            </a:r>
            <a:r>
              <a:rPr lang="tr-TR" sz="2200" dirty="0">
                <a:solidFill>
                  <a:prstClr val="black"/>
                </a:solidFill>
              </a:rPr>
              <a:t> </a:t>
            </a:r>
            <a:r>
              <a:rPr lang="tr-TR" sz="2200" dirty="0" err="1">
                <a:solidFill>
                  <a:prstClr val="black"/>
                </a:solidFill>
              </a:rPr>
              <a:t>substantial</a:t>
            </a:r>
            <a:r>
              <a:rPr lang="tr-TR" sz="2200" dirty="0">
                <a:solidFill>
                  <a:prstClr val="black"/>
                </a:solidFill>
              </a:rPr>
              <a:t> </a:t>
            </a:r>
            <a:r>
              <a:rPr lang="tr-TR" sz="2200" dirty="0" err="1">
                <a:solidFill>
                  <a:prstClr val="black"/>
                </a:solidFill>
              </a:rPr>
              <a:t>than</a:t>
            </a:r>
            <a:r>
              <a:rPr lang="tr-TR" sz="2200" dirty="0">
                <a:solidFill>
                  <a:prstClr val="black"/>
                </a:solidFill>
              </a:rPr>
              <a:t> </a:t>
            </a:r>
            <a:r>
              <a:rPr lang="tr-TR" sz="2200" dirty="0" err="1">
                <a:solidFill>
                  <a:prstClr val="black"/>
                </a:solidFill>
              </a:rPr>
              <a:t>the</a:t>
            </a:r>
            <a:r>
              <a:rPr lang="tr-TR" sz="2200" dirty="0">
                <a:solidFill>
                  <a:prstClr val="black"/>
                </a:solidFill>
              </a:rPr>
              <a:t> </a:t>
            </a:r>
            <a:r>
              <a:rPr lang="tr-TR" sz="2200" dirty="0" err="1">
                <a:solidFill>
                  <a:prstClr val="black"/>
                </a:solidFill>
              </a:rPr>
              <a:t>other</a:t>
            </a:r>
            <a:r>
              <a:rPr lang="tr-TR" sz="2200" dirty="0">
                <a:solidFill>
                  <a:prstClr val="black"/>
                </a:solidFill>
              </a:rPr>
              <a:t> </a:t>
            </a:r>
            <a:r>
              <a:rPr lang="tr-TR" sz="2200" dirty="0" err="1">
                <a:solidFill>
                  <a:prstClr val="black"/>
                </a:solidFill>
              </a:rPr>
              <a:t>cereals</a:t>
            </a:r>
            <a:r>
              <a:rPr lang="tr-TR" sz="2200" dirty="0">
                <a:solidFill>
                  <a:prstClr val="black"/>
                </a:solidFill>
              </a:rPr>
              <a:t> in </a:t>
            </a:r>
            <a:r>
              <a:rPr lang="tr-TR" sz="2200" dirty="0" err="1">
                <a:solidFill>
                  <a:prstClr val="black"/>
                </a:solidFill>
              </a:rPr>
              <a:t>term</a:t>
            </a:r>
            <a:r>
              <a:rPr lang="tr-TR" sz="2200" dirty="0">
                <a:solidFill>
                  <a:prstClr val="black"/>
                </a:solidFill>
              </a:rPr>
              <a:t> of protein </a:t>
            </a:r>
            <a:r>
              <a:rPr lang="tr-TR" sz="2200" dirty="0" err="1">
                <a:solidFill>
                  <a:prstClr val="black"/>
                </a:solidFill>
              </a:rPr>
              <a:t>quality</a:t>
            </a:r>
            <a:r>
              <a:rPr lang="tr-TR" sz="2200" dirty="0">
                <a:solidFill>
                  <a:prstClr val="black"/>
                </a:solidFill>
              </a:rPr>
              <a:t>, </a:t>
            </a:r>
            <a:r>
              <a:rPr lang="tr-TR" sz="2200" dirty="0" err="1">
                <a:solidFill>
                  <a:prstClr val="black"/>
                </a:solidFill>
              </a:rPr>
              <a:t>lipid</a:t>
            </a:r>
            <a:r>
              <a:rPr lang="tr-TR" sz="2200" dirty="0">
                <a:solidFill>
                  <a:prstClr val="black"/>
                </a:solidFill>
              </a:rPr>
              <a:t> </a:t>
            </a:r>
            <a:r>
              <a:rPr lang="tr-TR" sz="2200" dirty="0" err="1">
                <a:solidFill>
                  <a:prstClr val="black"/>
                </a:solidFill>
              </a:rPr>
              <a:t>amount</a:t>
            </a:r>
            <a:r>
              <a:rPr lang="tr-TR" sz="2200" dirty="0">
                <a:solidFill>
                  <a:prstClr val="black"/>
                </a:solidFill>
              </a:rPr>
              <a:t>, mineral </a:t>
            </a:r>
            <a:r>
              <a:rPr lang="tr-TR" sz="2200" dirty="0" err="1">
                <a:solidFill>
                  <a:prstClr val="black"/>
                </a:solidFill>
              </a:rPr>
              <a:t>composition</a:t>
            </a:r>
            <a:r>
              <a:rPr lang="tr-TR" sz="2200" dirty="0">
                <a:solidFill>
                  <a:prstClr val="black"/>
                </a:solidFill>
              </a:rPr>
              <a:t> </a:t>
            </a:r>
            <a:r>
              <a:rPr lang="tr-TR" sz="2200" dirty="0" err="1">
                <a:solidFill>
                  <a:prstClr val="black"/>
                </a:solidFill>
              </a:rPr>
              <a:t>and</a:t>
            </a:r>
            <a:r>
              <a:rPr lang="tr-TR" sz="2200" dirty="0">
                <a:solidFill>
                  <a:prstClr val="black"/>
                </a:solidFill>
              </a:rPr>
              <a:t> vitamin B</a:t>
            </a:r>
            <a:r>
              <a:rPr lang="tr-TR" sz="2200" baseline="-25000" dirty="0">
                <a:solidFill>
                  <a:prstClr val="black"/>
                </a:solidFill>
              </a:rPr>
              <a:t>1 </a:t>
            </a:r>
            <a:r>
              <a:rPr lang="tr-TR" sz="2200" dirty="0">
                <a:solidFill>
                  <a:prstClr val="black"/>
                </a:solidFill>
              </a:rPr>
              <a:t>is </a:t>
            </a:r>
            <a:r>
              <a:rPr lang="tr-TR" sz="2200" dirty="0" err="1">
                <a:solidFill>
                  <a:prstClr val="black"/>
                </a:solidFill>
              </a:rPr>
              <a:t>used</a:t>
            </a:r>
            <a:r>
              <a:rPr lang="tr-TR" sz="2200" dirty="0">
                <a:solidFill>
                  <a:prstClr val="black"/>
                </a:solidFill>
              </a:rPr>
              <a:t> </a:t>
            </a:r>
            <a:r>
              <a:rPr lang="tr-TR" sz="2200" dirty="0" err="1">
                <a:solidFill>
                  <a:prstClr val="black"/>
                </a:solidFill>
              </a:rPr>
              <a:t>widely</a:t>
            </a:r>
            <a:r>
              <a:rPr lang="tr-TR" sz="2200" dirty="0">
                <a:solidFill>
                  <a:prstClr val="black"/>
                </a:solidFill>
              </a:rPr>
              <a:t> on </a:t>
            </a:r>
            <a:r>
              <a:rPr lang="tr-TR" sz="2200" dirty="0" err="1">
                <a:solidFill>
                  <a:prstClr val="black"/>
                </a:solidFill>
              </a:rPr>
              <a:t>human</a:t>
            </a:r>
            <a:r>
              <a:rPr lang="tr-TR" sz="2200" dirty="0">
                <a:solidFill>
                  <a:prstClr val="black"/>
                </a:solidFill>
              </a:rPr>
              <a:t> </a:t>
            </a:r>
            <a:r>
              <a:rPr lang="tr-TR" sz="2200" dirty="0" err="1">
                <a:solidFill>
                  <a:prstClr val="black"/>
                </a:solidFill>
              </a:rPr>
              <a:t>diet</a:t>
            </a:r>
            <a:r>
              <a:rPr lang="tr-TR" sz="2200" dirty="0">
                <a:solidFill>
                  <a:prstClr val="black"/>
                </a:solidFill>
              </a:rPr>
              <a:t> (</a:t>
            </a:r>
            <a:r>
              <a:rPr lang="tr-TR" sz="2200" dirty="0" smtClean="0">
                <a:solidFill>
                  <a:prstClr val="black"/>
                </a:solidFill>
              </a:rPr>
              <a:t>Köse, </a:t>
            </a:r>
            <a:r>
              <a:rPr lang="tr-TR" sz="2200" dirty="0">
                <a:solidFill>
                  <a:prstClr val="black"/>
                </a:solidFill>
              </a:rPr>
              <a:t>1996). </a:t>
            </a:r>
          </a:p>
          <a:p>
            <a:pPr algn="just"/>
            <a:endParaRPr lang="tr-TR" sz="2200" dirty="0"/>
          </a:p>
          <a:p>
            <a:pPr algn="just"/>
            <a:r>
              <a:rPr lang="tr-TR" sz="2200" dirty="0" smtClean="0"/>
              <a:t>	</a:t>
            </a:r>
            <a:r>
              <a:rPr lang="en-US" sz="2200" dirty="0" smtClean="0"/>
              <a:t>Further, </a:t>
            </a:r>
            <a:r>
              <a:rPr lang="en-US" sz="2200" dirty="0" err="1" smtClean="0"/>
              <a:t>boza</a:t>
            </a:r>
            <a:r>
              <a:rPr lang="en-US" sz="2200" dirty="0" smtClean="0"/>
              <a:t> was enriched with demineralized (70 %) whey powder in different ratio of 0, 2.5, 5.0 and 7.5 %. After fermentation, </a:t>
            </a:r>
            <a:r>
              <a:rPr lang="en-US" sz="2200" dirty="0" err="1" smtClean="0"/>
              <a:t>boza</a:t>
            </a:r>
            <a:r>
              <a:rPr lang="en-US" sz="2200" dirty="0" smtClean="0"/>
              <a:t> samples were dried with </a:t>
            </a:r>
            <a:r>
              <a:rPr lang="en-US" sz="2200" dirty="0" err="1" smtClean="0"/>
              <a:t>spr</a:t>
            </a:r>
            <a:r>
              <a:rPr lang="tr-TR" sz="2200" dirty="0" smtClean="0"/>
              <a:t>a</a:t>
            </a:r>
            <a:r>
              <a:rPr lang="en-US" sz="2200" dirty="0" smtClean="0"/>
              <a:t>y drier. </a:t>
            </a:r>
            <a:r>
              <a:rPr lang="tr-TR" sz="2200" dirty="0" err="1"/>
              <a:t>Because</a:t>
            </a:r>
            <a:r>
              <a:rPr lang="tr-TR" sz="2200" dirty="0"/>
              <a:t> b</a:t>
            </a:r>
            <a:r>
              <a:rPr lang="en-US" sz="2200" dirty="0" err="1"/>
              <a:t>oza</a:t>
            </a:r>
            <a:r>
              <a:rPr lang="en-US" sz="2200" dirty="0"/>
              <a:t> become undrinkable form in short time by the reason of continuation ethyl alcohol and lactic acid </a:t>
            </a:r>
            <a:r>
              <a:rPr lang="en-US" sz="2200" dirty="0" smtClean="0"/>
              <a:t>fermentations.</a:t>
            </a:r>
            <a:r>
              <a:rPr lang="tr-TR" sz="2200" dirty="0" smtClean="0"/>
              <a:t> </a:t>
            </a:r>
            <a:r>
              <a:rPr lang="en-US" sz="2200" dirty="0" smtClean="0"/>
              <a:t>Producing </a:t>
            </a:r>
            <a:r>
              <a:rPr lang="en-US" sz="2200" dirty="0"/>
              <a:t>companies may preserve </a:t>
            </a:r>
            <a:r>
              <a:rPr lang="en-US" sz="2200" dirty="0" err="1" smtClean="0"/>
              <a:t>boza</a:t>
            </a:r>
            <a:r>
              <a:rPr lang="en-US" sz="2200" dirty="0" smtClean="0"/>
              <a:t> </a:t>
            </a:r>
            <a:r>
              <a:rPr lang="en-US" sz="2200" dirty="0"/>
              <a:t>at </a:t>
            </a:r>
            <a:r>
              <a:rPr lang="en-US" sz="2200" dirty="0" err="1"/>
              <a:t>refrigirator</a:t>
            </a:r>
            <a:r>
              <a:rPr lang="en-US" sz="2200" dirty="0"/>
              <a:t> condition (+4 ◦C) for short time and therefore </a:t>
            </a:r>
            <a:r>
              <a:rPr lang="en-US" sz="2200" dirty="0" err="1"/>
              <a:t>boza</a:t>
            </a:r>
            <a:r>
              <a:rPr lang="en-US" sz="2200" dirty="0"/>
              <a:t> may be consumed in two days after produced (</a:t>
            </a:r>
            <a:r>
              <a:rPr lang="en-US" sz="2200" dirty="0" err="1" smtClean="0"/>
              <a:t>Kentel</a:t>
            </a:r>
            <a:r>
              <a:rPr lang="tr-TR" sz="2200" dirty="0" smtClean="0"/>
              <a:t>,</a:t>
            </a:r>
            <a:r>
              <a:rPr lang="en-US" sz="2200" dirty="0" smtClean="0"/>
              <a:t> </a:t>
            </a:r>
            <a:r>
              <a:rPr lang="en-US" sz="2200" dirty="0"/>
              <a:t>2001</a:t>
            </a:r>
            <a:r>
              <a:rPr lang="en-US" sz="2200" dirty="0" smtClean="0"/>
              <a:t>).</a:t>
            </a:r>
            <a:r>
              <a:rPr lang="tr-TR" sz="2200" dirty="0" smtClean="0"/>
              <a:t>	</a:t>
            </a:r>
          </a:p>
          <a:p>
            <a:pPr algn="just"/>
            <a:r>
              <a:rPr lang="tr-TR" sz="2200" dirty="0" smtClean="0"/>
              <a:t>	</a:t>
            </a:r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 err="1" smtClean="0"/>
              <a:t>aim</a:t>
            </a:r>
            <a:r>
              <a:rPr lang="tr-TR" sz="2200" dirty="0" smtClean="0"/>
              <a:t> of </a:t>
            </a:r>
            <a:r>
              <a:rPr lang="tr-TR" sz="2200" dirty="0" err="1" smtClean="0"/>
              <a:t>this</a:t>
            </a:r>
            <a:r>
              <a:rPr lang="tr-TR" sz="2200" dirty="0" smtClean="0"/>
              <a:t> </a:t>
            </a:r>
            <a:r>
              <a:rPr lang="tr-TR" sz="2200" dirty="0" err="1" smtClean="0"/>
              <a:t>study</a:t>
            </a:r>
            <a:r>
              <a:rPr lang="tr-TR" sz="2200" dirty="0" smtClean="0"/>
              <a:t> </a:t>
            </a:r>
            <a:r>
              <a:rPr lang="tr-TR" sz="2200" dirty="0" err="1" smtClean="0"/>
              <a:t>was</a:t>
            </a:r>
            <a:r>
              <a:rPr lang="tr-TR" sz="2200" dirty="0" smtClean="0"/>
              <a:t> </a:t>
            </a:r>
            <a:r>
              <a:rPr lang="tr-TR" sz="2200" dirty="0" err="1" smtClean="0"/>
              <a:t>to</a:t>
            </a:r>
            <a:r>
              <a:rPr lang="tr-TR" sz="2200" dirty="0" smtClean="0"/>
              <a:t> </a:t>
            </a:r>
            <a:r>
              <a:rPr lang="tr-TR" sz="2200" dirty="0" err="1" smtClean="0"/>
              <a:t>improve</a:t>
            </a:r>
            <a:r>
              <a:rPr lang="tr-TR" sz="2200" dirty="0" smtClean="0"/>
              <a:t> </a:t>
            </a:r>
            <a:r>
              <a:rPr lang="tr-TR" sz="2200" dirty="0" err="1" smtClean="0"/>
              <a:t>nutritional</a:t>
            </a:r>
            <a:r>
              <a:rPr lang="tr-TR" sz="2200" dirty="0" smtClean="0"/>
              <a:t> </a:t>
            </a:r>
            <a:r>
              <a:rPr lang="tr-TR" sz="2200" dirty="0" err="1" smtClean="0"/>
              <a:t>value</a:t>
            </a:r>
            <a:r>
              <a:rPr lang="tr-TR" sz="2200" dirty="0" smtClean="0"/>
              <a:t> </a:t>
            </a:r>
            <a:r>
              <a:rPr lang="tr-TR" sz="2200" dirty="0" err="1" smtClean="0"/>
              <a:t>and</a:t>
            </a:r>
            <a:r>
              <a:rPr lang="tr-TR" sz="2200" dirty="0" smtClean="0"/>
              <a:t> </a:t>
            </a:r>
            <a:r>
              <a:rPr lang="tr-TR" sz="2200" dirty="0" err="1" smtClean="0"/>
              <a:t>to</a:t>
            </a:r>
            <a:r>
              <a:rPr lang="tr-TR" sz="2200" dirty="0" smtClean="0"/>
              <a:t> </a:t>
            </a:r>
            <a:r>
              <a:rPr lang="tr-TR" sz="2200" dirty="0" err="1" smtClean="0"/>
              <a:t>prolong</a:t>
            </a:r>
            <a:r>
              <a:rPr lang="tr-TR" sz="2200" dirty="0" smtClean="0"/>
              <a:t> </a:t>
            </a:r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 err="1" smtClean="0"/>
              <a:t>shelf</a:t>
            </a:r>
            <a:r>
              <a:rPr lang="tr-TR" sz="2200" dirty="0" smtClean="0"/>
              <a:t> life of boza </a:t>
            </a:r>
            <a:r>
              <a:rPr lang="tr-TR" sz="2200" dirty="0" err="1" smtClean="0"/>
              <a:t>by</a:t>
            </a:r>
            <a:r>
              <a:rPr lang="tr-TR" sz="2200" dirty="0" smtClean="0"/>
              <a:t> </a:t>
            </a:r>
            <a:r>
              <a:rPr lang="tr-TR" sz="2200" dirty="0" err="1" smtClean="0"/>
              <a:t>addition</a:t>
            </a:r>
            <a:r>
              <a:rPr lang="tr-TR" sz="2200" dirty="0" smtClean="0"/>
              <a:t> </a:t>
            </a:r>
            <a:r>
              <a:rPr lang="tr-TR" sz="2200" dirty="0" err="1" smtClean="0"/>
              <a:t>whey</a:t>
            </a:r>
            <a:r>
              <a:rPr lang="tr-TR" sz="2200" dirty="0" smtClean="0"/>
              <a:t> </a:t>
            </a:r>
            <a:r>
              <a:rPr lang="tr-TR" sz="2200" dirty="0" err="1" smtClean="0"/>
              <a:t>powder</a:t>
            </a:r>
            <a:r>
              <a:rPr lang="tr-TR" sz="2200" dirty="0" smtClean="0"/>
              <a:t> </a:t>
            </a:r>
            <a:r>
              <a:rPr lang="tr-TR" sz="2200" dirty="0" err="1" smtClean="0"/>
              <a:t>and</a:t>
            </a:r>
            <a:r>
              <a:rPr lang="tr-TR" sz="2200" dirty="0" smtClean="0"/>
              <a:t> </a:t>
            </a:r>
            <a:r>
              <a:rPr lang="tr-TR" sz="2200" dirty="0" err="1" smtClean="0"/>
              <a:t>spray</a:t>
            </a:r>
            <a:r>
              <a:rPr lang="tr-TR" sz="2200" dirty="0" smtClean="0"/>
              <a:t> </a:t>
            </a:r>
            <a:r>
              <a:rPr lang="tr-TR" sz="2200" dirty="0" err="1" smtClean="0"/>
              <a:t>drying</a:t>
            </a:r>
            <a:r>
              <a:rPr lang="tr-TR" sz="2200" dirty="0" smtClean="0"/>
              <a:t> </a:t>
            </a:r>
            <a:r>
              <a:rPr lang="tr-TR" sz="2200" dirty="0" err="1" smtClean="0"/>
              <a:t>respectively</a:t>
            </a:r>
            <a:r>
              <a:rPr lang="tr-TR" sz="2200" dirty="0" smtClean="0"/>
              <a:t>. </a:t>
            </a:r>
            <a:endParaRPr lang="tr-TR" sz="2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954" y="6309320"/>
            <a:ext cx="27495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736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82374"/>
            <a:ext cx="943733" cy="89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739" y="2492896"/>
            <a:ext cx="124645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39552" y="186312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2. </a:t>
            </a:r>
            <a:r>
              <a:rPr lang="tr-TR" b="1" dirty="0" err="1"/>
              <a:t>Materials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Methods</a:t>
            </a:r>
            <a:endParaRPr lang="tr-TR" dirty="0"/>
          </a:p>
          <a:p>
            <a:r>
              <a:rPr lang="tr-TR" b="1" dirty="0"/>
              <a:t> </a:t>
            </a:r>
            <a:endParaRPr lang="tr-TR" dirty="0"/>
          </a:p>
          <a:p>
            <a:r>
              <a:rPr lang="tr-TR" b="1" dirty="0"/>
              <a:t>2.1. </a:t>
            </a:r>
            <a:r>
              <a:rPr lang="tr-TR" b="1" dirty="0" err="1"/>
              <a:t>Materials</a:t>
            </a:r>
            <a:endParaRPr lang="tr-TR" dirty="0"/>
          </a:p>
          <a:p>
            <a:r>
              <a:rPr lang="tr-TR" i="1" dirty="0"/>
              <a:t> </a:t>
            </a:r>
            <a:endParaRPr lang="tr-TR" dirty="0"/>
          </a:p>
          <a:p>
            <a:pPr algn="just"/>
            <a:r>
              <a:rPr lang="tr-TR" dirty="0"/>
              <a:t>	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prepare</a:t>
            </a:r>
            <a:r>
              <a:rPr lang="tr-TR" dirty="0"/>
              <a:t> </a:t>
            </a:r>
            <a:r>
              <a:rPr lang="tr-TR" dirty="0" err="1"/>
              <a:t>oat</a:t>
            </a:r>
            <a:r>
              <a:rPr lang="tr-TR" dirty="0"/>
              <a:t> boza, 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err="1" smtClean="0"/>
              <a:t>oatmeal</a:t>
            </a:r>
            <a:r>
              <a:rPr lang="tr-TR" dirty="0"/>
              <a:t>, 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demineralized</a:t>
            </a:r>
            <a:r>
              <a:rPr lang="tr-TR" dirty="0" smtClean="0"/>
              <a:t> </a:t>
            </a:r>
            <a:r>
              <a:rPr lang="tr-TR" dirty="0"/>
              <a:t>(70 %) </a:t>
            </a:r>
            <a:r>
              <a:rPr lang="tr-TR" dirty="0" err="1"/>
              <a:t>whey</a:t>
            </a:r>
            <a:r>
              <a:rPr lang="tr-TR" dirty="0"/>
              <a:t> </a:t>
            </a:r>
            <a:r>
              <a:rPr lang="tr-TR" dirty="0" err="1"/>
              <a:t>powder</a:t>
            </a:r>
            <a:r>
              <a:rPr lang="tr-TR" dirty="0"/>
              <a:t>, 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sugar</a:t>
            </a:r>
            <a:r>
              <a:rPr lang="tr-TR" dirty="0" smtClean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endParaRPr lang="tr-TR" dirty="0" smtClean="0"/>
          </a:p>
          <a:p>
            <a:pPr algn="just"/>
            <a:endParaRPr lang="tr-TR" dirty="0" smtClean="0"/>
          </a:p>
          <a:p>
            <a:pPr lvl="0" algn="just"/>
            <a:r>
              <a:rPr lang="tr-TR" dirty="0" smtClean="0"/>
              <a:t>a </a:t>
            </a:r>
            <a:r>
              <a:rPr lang="tr-TR" dirty="0" err="1"/>
              <a:t>previous</a:t>
            </a:r>
            <a:r>
              <a:rPr lang="tr-TR" dirty="0"/>
              <a:t> boza </a:t>
            </a:r>
            <a:r>
              <a:rPr lang="tr-TR" dirty="0" err="1" smtClean="0"/>
              <a:t>batch</a:t>
            </a:r>
            <a:r>
              <a:rPr lang="tr-TR" dirty="0" smtClean="0"/>
              <a:t>                        </a:t>
            </a:r>
            <a:r>
              <a:rPr lang="tr-TR" dirty="0" err="1" smtClean="0">
                <a:solidFill>
                  <a:prstClr val="black"/>
                </a:solidFill>
              </a:rPr>
              <a:t>were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tr-TR" dirty="0" err="1">
                <a:solidFill>
                  <a:prstClr val="black"/>
                </a:solidFill>
              </a:rPr>
              <a:t>used</a:t>
            </a:r>
            <a:r>
              <a:rPr lang="tr-TR" dirty="0">
                <a:solidFill>
                  <a:prstClr val="black"/>
                </a:solidFill>
              </a:rPr>
              <a:t>.  </a:t>
            </a:r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err="1" smtClean="0"/>
              <a:t>Previous</a:t>
            </a:r>
            <a:r>
              <a:rPr lang="tr-TR" dirty="0" smtClean="0"/>
              <a:t> </a:t>
            </a:r>
            <a:r>
              <a:rPr lang="tr-TR" dirty="0"/>
              <a:t>boza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as a </a:t>
            </a:r>
            <a:r>
              <a:rPr lang="tr-TR" dirty="0" err="1"/>
              <a:t>starter</a:t>
            </a:r>
            <a:r>
              <a:rPr lang="tr-TR" dirty="0"/>
              <a:t> </a:t>
            </a:r>
            <a:r>
              <a:rPr lang="tr-TR" dirty="0" err="1"/>
              <a:t>culture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boza </a:t>
            </a:r>
            <a:r>
              <a:rPr lang="tr-TR" dirty="0" err="1"/>
              <a:t>fermantation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bought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local</a:t>
            </a:r>
            <a:r>
              <a:rPr lang="tr-TR" dirty="0"/>
              <a:t> </a:t>
            </a:r>
            <a:r>
              <a:rPr lang="tr-TR" dirty="0" err="1"/>
              <a:t>markets</a:t>
            </a:r>
            <a:r>
              <a:rPr lang="tr-TR" dirty="0"/>
              <a:t>, Akman Boza, in Ankara.  </a:t>
            </a:r>
            <a:r>
              <a:rPr lang="tr-TR" dirty="0" err="1"/>
              <a:t>Oatmeal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sugar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obtained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local</a:t>
            </a:r>
            <a:r>
              <a:rPr lang="tr-TR" dirty="0"/>
              <a:t> </a:t>
            </a:r>
            <a:r>
              <a:rPr lang="tr-TR" dirty="0" err="1"/>
              <a:t>markets</a:t>
            </a:r>
            <a:r>
              <a:rPr lang="tr-TR" dirty="0"/>
              <a:t> in Konya. </a:t>
            </a:r>
            <a:r>
              <a:rPr lang="tr-TR" dirty="0" err="1"/>
              <a:t>Demineralized</a:t>
            </a:r>
            <a:r>
              <a:rPr lang="tr-TR" dirty="0"/>
              <a:t> (70 %) </a:t>
            </a:r>
            <a:r>
              <a:rPr lang="tr-TR" dirty="0" err="1"/>
              <a:t>whey</a:t>
            </a:r>
            <a:r>
              <a:rPr lang="tr-TR" dirty="0"/>
              <a:t> </a:t>
            </a:r>
            <a:r>
              <a:rPr lang="tr-TR" dirty="0" err="1"/>
              <a:t>powder</a:t>
            </a:r>
            <a:r>
              <a:rPr lang="tr-TR" dirty="0"/>
              <a:t> </a:t>
            </a:r>
            <a:r>
              <a:rPr lang="tr-TR" dirty="0" err="1"/>
              <a:t>supplied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 smtClean="0"/>
              <a:t>Enka</a:t>
            </a:r>
            <a:r>
              <a:rPr lang="tr-TR" dirty="0" smtClean="0"/>
              <a:t> </a:t>
            </a:r>
            <a:r>
              <a:rPr lang="tr-TR" dirty="0" err="1"/>
              <a:t>Dairy</a:t>
            </a:r>
            <a:r>
              <a:rPr lang="tr-TR" dirty="0"/>
              <a:t> Market, in Konya.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954" y="6309320"/>
            <a:ext cx="27495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323738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936104" cy="85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692" y="3356993"/>
            <a:ext cx="179366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317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352839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tr-TR" sz="2600" b="1" dirty="0"/>
              <a:t>2.2. </a:t>
            </a:r>
            <a:r>
              <a:rPr lang="tr-TR" sz="2600" b="1" dirty="0" err="1"/>
              <a:t>Methods</a:t>
            </a:r>
            <a:endParaRPr lang="tr-TR" sz="2600" dirty="0"/>
          </a:p>
          <a:p>
            <a:pPr marL="0" indent="0" algn="just">
              <a:buNone/>
            </a:pPr>
            <a:r>
              <a:rPr lang="tr-TR" sz="2600" i="1" dirty="0"/>
              <a:t> </a:t>
            </a:r>
            <a:endParaRPr lang="tr-TR" sz="2600" dirty="0"/>
          </a:p>
          <a:p>
            <a:pPr marL="0" indent="0" algn="just">
              <a:buNone/>
            </a:pPr>
            <a:r>
              <a:rPr lang="tr-TR" sz="2600" b="1" dirty="0"/>
              <a:t>2.2.1. </a:t>
            </a:r>
            <a:r>
              <a:rPr lang="tr-TR" sz="2600" b="1" dirty="0" err="1"/>
              <a:t>Oat</a:t>
            </a:r>
            <a:r>
              <a:rPr lang="tr-TR" sz="2600" b="1" dirty="0"/>
              <a:t> Boza </a:t>
            </a:r>
            <a:r>
              <a:rPr lang="tr-TR" sz="2600" b="1" dirty="0" err="1"/>
              <a:t>Production</a:t>
            </a:r>
            <a:endParaRPr lang="tr-TR" sz="2600" dirty="0"/>
          </a:p>
          <a:p>
            <a:pPr marL="0" indent="0" algn="just">
              <a:buNone/>
            </a:pPr>
            <a:r>
              <a:rPr lang="tr-TR" sz="2600" dirty="0" smtClean="0"/>
              <a:t>	</a:t>
            </a:r>
            <a:r>
              <a:rPr lang="en-US" sz="2600" dirty="0" smtClean="0"/>
              <a:t>Oat </a:t>
            </a:r>
            <a:r>
              <a:rPr lang="en-US" sz="2600" dirty="0" err="1"/>
              <a:t>boza</a:t>
            </a:r>
            <a:r>
              <a:rPr lang="en-US" sz="2600" dirty="0"/>
              <a:t> samples were prepared according to </a:t>
            </a:r>
            <a:r>
              <a:rPr lang="en-US" sz="2600" dirty="0" err="1"/>
              <a:t>Hayta</a:t>
            </a:r>
            <a:r>
              <a:rPr lang="en-US" sz="2600" dirty="0"/>
              <a:t> </a:t>
            </a:r>
            <a:r>
              <a:rPr lang="tr-TR" sz="2600" dirty="0" smtClean="0"/>
              <a:t>e</a:t>
            </a:r>
            <a:r>
              <a:rPr lang="en-US" sz="2600" dirty="0" smtClean="0"/>
              <a:t>t </a:t>
            </a:r>
            <a:r>
              <a:rPr lang="en-US" sz="2600" dirty="0"/>
              <a:t>al. (2001) with minor modification. </a:t>
            </a:r>
            <a:r>
              <a:rPr lang="tr-TR" sz="2600" dirty="0"/>
              <a:t>As </a:t>
            </a:r>
            <a:r>
              <a:rPr lang="tr-TR" sz="2600" dirty="0" err="1"/>
              <a:t>mentioned</a:t>
            </a:r>
            <a:r>
              <a:rPr lang="tr-TR" sz="2600" dirty="0"/>
              <a:t> </a:t>
            </a:r>
            <a:r>
              <a:rPr lang="tr-TR" sz="2600" dirty="0" err="1"/>
              <a:t>previously</a:t>
            </a:r>
            <a:r>
              <a:rPr lang="tr-TR" sz="2600" dirty="0"/>
              <a:t>, </a:t>
            </a:r>
            <a:r>
              <a:rPr lang="tr-TR" sz="2600" dirty="0" err="1"/>
              <a:t>oat</a:t>
            </a:r>
            <a:r>
              <a:rPr lang="tr-TR" sz="2600" dirty="0"/>
              <a:t> </a:t>
            </a:r>
            <a:r>
              <a:rPr lang="tr-TR" sz="2600" dirty="0" err="1"/>
              <a:t>was</a:t>
            </a:r>
            <a:r>
              <a:rPr lang="tr-TR" sz="2600" dirty="0"/>
              <a:t> </a:t>
            </a:r>
            <a:r>
              <a:rPr lang="tr-TR" sz="2600" dirty="0" err="1"/>
              <a:t>used</a:t>
            </a:r>
            <a:r>
              <a:rPr lang="tr-TR" sz="2600" dirty="0"/>
              <a:t> as </a:t>
            </a:r>
            <a:r>
              <a:rPr lang="tr-TR" sz="2600" dirty="0" err="1"/>
              <a:t>raw</a:t>
            </a:r>
            <a:r>
              <a:rPr lang="tr-TR" sz="2600" dirty="0"/>
              <a:t> </a:t>
            </a:r>
            <a:r>
              <a:rPr lang="tr-TR" sz="2600" dirty="0" err="1"/>
              <a:t>materials</a:t>
            </a:r>
            <a:r>
              <a:rPr lang="tr-TR" sz="2600" dirty="0"/>
              <a:t> in boza </a:t>
            </a:r>
            <a:r>
              <a:rPr lang="tr-TR" sz="2600" dirty="0" err="1"/>
              <a:t>production</a:t>
            </a:r>
            <a:r>
              <a:rPr lang="tr-TR" sz="2600" dirty="0"/>
              <a:t>.  </a:t>
            </a:r>
            <a:r>
              <a:rPr lang="tr-TR" sz="2600" dirty="0" err="1" smtClean="0"/>
              <a:t>Oat</a:t>
            </a:r>
            <a:r>
              <a:rPr lang="tr-TR" sz="2600" dirty="0" err="1"/>
              <a:t>s</a:t>
            </a:r>
            <a:r>
              <a:rPr lang="tr-TR" sz="2600" dirty="0" smtClean="0"/>
              <a:t> </a:t>
            </a:r>
            <a:r>
              <a:rPr lang="tr-TR" sz="2600" dirty="0" err="1"/>
              <a:t>was</a:t>
            </a:r>
            <a:r>
              <a:rPr lang="tr-TR" sz="2600" dirty="0"/>
              <a:t> </a:t>
            </a:r>
            <a:r>
              <a:rPr lang="tr-TR" sz="2600" dirty="0" err="1"/>
              <a:t>cleaned</a:t>
            </a:r>
            <a:r>
              <a:rPr lang="tr-TR" sz="2600" dirty="0"/>
              <a:t> </a:t>
            </a:r>
            <a:r>
              <a:rPr lang="tr-TR" sz="2600" dirty="0" err="1" smtClean="0"/>
              <a:t>from</a:t>
            </a:r>
            <a:r>
              <a:rPr lang="tr-TR" sz="2600" dirty="0" smtClean="0"/>
              <a:t> </a:t>
            </a:r>
            <a:r>
              <a:rPr lang="tr-TR" sz="2600" dirty="0" err="1"/>
              <a:t>foreign</a:t>
            </a:r>
            <a:r>
              <a:rPr lang="tr-TR" sz="2600" dirty="0"/>
              <a:t> </a:t>
            </a:r>
            <a:r>
              <a:rPr lang="tr-TR" sz="2600" dirty="0" err="1"/>
              <a:t>materials</a:t>
            </a:r>
            <a:r>
              <a:rPr lang="tr-TR" sz="2600" dirty="0"/>
              <a:t> </a:t>
            </a:r>
            <a:r>
              <a:rPr lang="tr-TR" sz="2600" dirty="0" err="1"/>
              <a:t>and</a:t>
            </a:r>
            <a:r>
              <a:rPr lang="tr-TR" sz="2600" dirty="0"/>
              <a:t> </a:t>
            </a:r>
            <a:r>
              <a:rPr lang="en-US" sz="2600" dirty="0"/>
              <a:t>oat </a:t>
            </a:r>
            <a:r>
              <a:rPr lang="en-US" sz="2600" dirty="0" err="1"/>
              <a:t>groats</a:t>
            </a:r>
            <a:r>
              <a:rPr lang="en-US" sz="2600" dirty="0"/>
              <a:t> were ground </a:t>
            </a:r>
            <a:r>
              <a:rPr lang="tr-TR" sz="2600" dirty="0"/>
              <a:t>in an </a:t>
            </a:r>
            <a:r>
              <a:rPr lang="tr-TR" sz="2600" dirty="0" err="1"/>
              <a:t>hammer</a:t>
            </a:r>
            <a:r>
              <a:rPr lang="tr-TR" sz="2600" dirty="0"/>
              <a:t> </a:t>
            </a:r>
            <a:r>
              <a:rPr lang="tr-TR" sz="2600" dirty="0" err="1"/>
              <a:t>mill</a:t>
            </a:r>
            <a:r>
              <a:rPr lang="tr-TR" sz="2600" dirty="0"/>
              <a:t> </a:t>
            </a:r>
            <a:r>
              <a:rPr lang="tr-TR" sz="2600" dirty="0" err="1"/>
              <a:t>equipped</a:t>
            </a:r>
            <a:r>
              <a:rPr lang="tr-TR" sz="2600" dirty="0"/>
              <a:t> </a:t>
            </a:r>
            <a:r>
              <a:rPr lang="tr-TR" sz="2600" dirty="0" err="1"/>
              <a:t>with</a:t>
            </a:r>
            <a:r>
              <a:rPr lang="tr-TR" sz="2600" dirty="0"/>
              <a:t> 1 mm </a:t>
            </a:r>
            <a:r>
              <a:rPr lang="tr-TR" sz="2600" dirty="0" err="1"/>
              <a:t>opening</a:t>
            </a:r>
            <a:r>
              <a:rPr lang="tr-TR" sz="2600" dirty="0"/>
              <a:t> </a:t>
            </a:r>
            <a:r>
              <a:rPr lang="tr-TR" sz="2600" dirty="0" err="1"/>
              <a:t>screen</a:t>
            </a:r>
            <a:r>
              <a:rPr lang="tr-TR" sz="2600" dirty="0"/>
              <a:t> (</a:t>
            </a:r>
            <a:r>
              <a:rPr lang="tr-TR" sz="2600" dirty="0" err="1"/>
              <a:t>Falling</a:t>
            </a:r>
            <a:r>
              <a:rPr lang="tr-TR" sz="2600" dirty="0"/>
              <a:t> Number-3100 </a:t>
            </a:r>
            <a:r>
              <a:rPr lang="tr-TR" sz="2600" dirty="0" err="1"/>
              <a:t>Laboratuvary</a:t>
            </a:r>
            <a:r>
              <a:rPr lang="tr-TR" sz="2600" dirty="0"/>
              <a:t> </a:t>
            </a:r>
            <a:r>
              <a:rPr lang="tr-TR" sz="2600" dirty="0" err="1"/>
              <a:t>Mill</a:t>
            </a:r>
            <a:r>
              <a:rPr lang="tr-TR" sz="2600" dirty="0"/>
              <a:t>, </a:t>
            </a:r>
            <a:r>
              <a:rPr lang="tr-TR" sz="2600" dirty="0" err="1"/>
              <a:t>Perten</a:t>
            </a:r>
            <a:r>
              <a:rPr lang="tr-TR" sz="2600" dirty="0"/>
              <a:t> Instruments AB, </a:t>
            </a:r>
            <a:r>
              <a:rPr lang="tr-TR" sz="2600" dirty="0" err="1"/>
              <a:t>Huddinge</a:t>
            </a:r>
            <a:r>
              <a:rPr lang="tr-TR" sz="2600" dirty="0"/>
              <a:t>, </a:t>
            </a:r>
            <a:r>
              <a:rPr lang="tr-TR" sz="2600" dirty="0" err="1"/>
              <a:t>Sweden</a:t>
            </a:r>
            <a:r>
              <a:rPr lang="tr-TR" sz="2600" dirty="0"/>
              <a:t>)</a:t>
            </a:r>
            <a:r>
              <a:rPr lang="en-US" sz="2600" dirty="0"/>
              <a:t> to obtain </a:t>
            </a:r>
            <a:r>
              <a:rPr lang="en-US" sz="2600" dirty="0" smtClean="0"/>
              <a:t>oat</a:t>
            </a:r>
            <a:r>
              <a:rPr lang="tr-TR" sz="2600" dirty="0" smtClean="0"/>
              <a:t>meal</a:t>
            </a:r>
            <a:r>
              <a:rPr lang="en-US" sz="2600" dirty="0" smtClean="0"/>
              <a:t>.</a:t>
            </a:r>
            <a:endParaRPr lang="tr-TR" sz="2600" dirty="0"/>
          </a:p>
          <a:p>
            <a:pPr marL="0" indent="0" algn="just">
              <a:buNone/>
            </a:pPr>
            <a:r>
              <a:rPr lang="tr-TR" dirty="0"/>
              <a:t> 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6315377"/>
            <a:ext cx="27495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9" y="3255366"/>
            <a:ext cx="3166095" cy="332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34321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201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327" y="6327775"/>
            <a:ext cx="27495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331640" y="188640"/>
            <a:ext cx="698477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solidFill>
                  <a:prstClr val="black"/>
                </a:solidFill>
              </a:rPr>
              <a:t>Oatmeal</a:t>
            </a:r>
            <a:r>
              <a:rPr lang="tr-TR" sz="2000" dirty="0" smtClean="0">
                <a:solidFill>
                  <a:prstClr val="black"/>
                </a:solidFill>
              </a:rPr>
              <a:t> </a:t>
            </a:r>
            <a:r>
              <a:rPr lang="tr-TR" sz="2000" dirty="0" err="1">
                <a:solidFill>
                  <a:prstClr val="black"/>
                </a:solidFill>
              </a:rPr>
              <a:t>was</a:t>
            </a:r>
            <a:r>
              <a:rPr lang="tr-TR" sz="2000" dirty="0">
                <a:solidFill>
                  <a:prstClr val="black"/>
                </a:solidFill>
              </a:rPr>
              <a:t> </a:t>
            </a:r>
            <a:r>
              <a:rPr lang="tr-TR" sz="2000" dirty="0" err="1">
                <a:solidFill>
                  <a:prstClr val="black"/>
                </a:solidFill>
              </a:rPr>
              <a:t>fortified</a:t>
            </a:r>
            <a:r>
              <a:rPr lang="tr-TR" sz="2000" dirty="0">
                <a:solidFill>
                  <a:prstClr val="black"/>
                </a:solidFill>
              </a:rPr>
              <a:t> </a:t>
            </a:r>
            <a:r>
              <a:rPr lang="tr-TR" sz="2000" dirty="0" err="1">
                <a:solidFill>
                  <a:prstClr val="black"/>
                </a:solidFill>
              </a:rPr>
              <a:t>with</a:t>
            </a:r>
            <a:r>
              <a:rPr lang="tr-TR" sz="2000" dirty="0">
                <a:solidFill>
                  <a:prstClr val="black"/>
                </a:solidFill>
              </a:rPr>
              <a:t> </a:t>
            </a:r>
            <a:r>
              <a:rPr lang="tr-TR" sz="2000" dirty="0" err="1">
                <a:solidFill>
                  <a:prstClr val="black"/>
                </a:solidFill>
              </a:rPr>
              <a:t>demineralized</a:t>
            </a:r>
            <a:r>
              <a:rPr lang="tr-TR" sz="2000" dirty="0">
                <a:solidFill>
                  <a:prstClr val="black"/>
                </a:solidFill>
              </a:rPr>
              <a:t> (70 %) </a:t>
            </a:r>
            <a:r>
              <a:rPr lang="tr-TR" sz="2000" dirty="0" err="1">
                <a:solidFill>
                  <a:prstClr val="black"/>
                </a:solidFill>
              </a:rPr>
              <a:t>whey</a:t>
            </a:r>
            <a:r>
              <a:rPr lang="tr-TR" sz="2000" dirty="0">
                <a:solidFill>
                  <a:prstClr val="black"/>
                </a:solidFill>
              </a:rPr>
              <a:t> </a:t>
            </a:r>
            <a:r>
              <a:rPr lang="tr-TR" sz="2000" dirty="0" err="1">
                <a:solidFill>
                  <a:prstClr val="black"/>
                </a:solidFill>
              </a:rPr>
              <a:t>powder</a:t>
            </a:r>
            <a:r>
              <a:rPr lang="tr-TR" sz="2000" dirty="0">
                <a:solidFill>
                  <a:prstClr val="black"/>
                </a:solidFill>
              </a:rPr>
              <a:t> at </a:t>
            </a:r>
            <a:r>
              <a:rPr lang="tr-TR" sz="2000" dirty="0" err="1">
                <a:solidFill>
                  <a:prstClr val="black"/>
                </a:solidFill>
              </a:rPr>
              <a:t>different</a:t>
            </a:r>
            <a:r>
              <a:rPr lang="tr-TR" sz="2000" dirty="0">
                <a:solidFill>
                  <a:prstClr val="black"/>
                </a:solidFill>
              </a:rPr>
              <a:t> </a:t>
            </a:r>
            <a:r>
              <a:rPr lang="tr-TR" sz="2000" dirty="0" err="1">
                <a:solidFill>
                  <a:prstClr val="black"/>
                </a:solidFill>
              </a:rPr>
              <a:t>ratio</a:t>
            </a:r>
            <a:r>
              <a:rPr lang="tr-TR" sz="2000" dirty="0">
                <a:solidFill>
                  <a:prstClr val="black"/>
                </a:solidFill>
              </a:rPr>
              <a:t> (0, 2.5, </a:t>
            </a:r>
            <a:r>
              <a:rPr lang="tr-TR" sz="2000" dirty="0" smtClean="0">
                <a:solidFill>
                  <a:prstClr val="black"/>
                </a:solidFill>
              </a:rPr>
              <a:t>5.0, </a:t>
            </a:r>
            <a:r>
              <a:rPr lang="tr-TR" sz="2000" dirty="0">
                <a:solidFill>
                  <a:prstClr val="black"/>
                </a:solidFill>
              </a:rPr>
              <a:t>7.5 %).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755576" y="1268760"/>
            <a:ext cx="82809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The mixture was boiled in five times water (w/v) for 1 h under continuous stirring. 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571472" y="2143116"/>
            <a:ext cx="79928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The mixture was allowed to cool overnight and </a:t>
            </a:r>
            <a:r>
              <a:rPr lang="en-US" dirty="0" smtClean="0"/>
              <a:t>diluted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water</a:t>
            </a:r>
            <a:r>
              <a:rPr lang="tr-TR" dirty="0" smtClean="0"/>
              <a:t> at </a:t>
            </a:r>
            <a:r>
              <a:rPr lang="tr-TR" dirty="0" err="1" smtClean="0"/>
              <a:t>levels</a:t>
            </a:r>
            <a:r>
              <a:rPr lang="tr-TR" dirty="0" smtClean="0"/>
              <a:t> of 10%. 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2287782" y="2996952"/>
            <a:ext cx="43204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S</a:t>
            </a:r>
            <a:r>
              <a:rPr lang="en-US" dirty="0" err="1" smtClean="0"/>
              <a:t>ugar</a:t>
            </a:r>
            <a:r>
              <a:rPr lang="en-US" dirty="0" smtClean="0"/>
              <a:t> </a:t>
            </a:r>
            <a:r>
              <a:rPr lang="en-US" dirty="0"/>
              <a:t>(2 % w/v) </a:t>
            </a:r>
            <a:r>
              <a:rPr lang="tr-TR" dirty="0" err="1" smtClean="0"/>
              <a:t>addition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0" y="3645024"/>
            <a:ext cx="90011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Mixture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inoculated</a:t>
            </a:r>
            <a:r>
              <a:rPr lang="tr-TR" dirty="0" smtClean="0"/>
              <a:t> 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en-US" dirty="0"/>
              <a:t>previous </a:t>
            </a:r>
            <a:r>
              <a:rPr lang="en-US" dirty="0" err="1"/>
              <a:t>boza</a:t>
            </a:r>
            <a:r>
              <a:rPr lang="en-US" dirty="0"/>
              <a:t> </a:t>
            </a:r>
            <a:r>
              <a:rPr lang="en-US" dirty="0" smtClean="0"/>
              <a:t>batch</a:t>
            </a:r>
            <a:r>
              <a:rPr lang="tr-TR" dirty="0" smtClean="0"/>
              <a:t> </a:t>
            </a:r>
            <a:r>
              <a:rPr lang="en-US" dirty="0"/>
              <a:t>(2</a:t>
            </a:r>
            <a:r>
              <a:rPr lang="en-US" dirty="0" smtClean="0"/>
              <a:t>%)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en-US" dirty="0"/>
              <a:t>which was bought from the </a:t>
            </a:r>
            <a:r>
              <a:rPr lang="en-US" dirty="0" smtClean="0"/>
              <a:t>market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2250798" y="4429132"/>
            <a:ext cx="432048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 smtClean="0"/>
              <a:t>Inoculated</a:t>
            </a:r>
            <a:r>
              <a:rPr lang="tr-TR" dirty="0" smtClean="0"/>
              <a:t> m</a:t>
            </a:r>
            <a:r>
              <a:rPr lang="en-US" dirty="0" err="1" smtClean="0"/>
              <a:t>ixture</a:t>
            </a:r>
            <a:r>
              <a:rPr lang="en-US" dirty="0" smtClean="0"/>
              <a:t> </a:t>
            </a:r>
            <a:r>
              <a:rPr lang="tr-TR" dirty="0" err="1" smtClean="0"/>
              <a:t>was</a:t>
            </a:r>
            <a:r>
              <a:rPr lang="en-US" dirty="0" smtClean="0"/>
              <a:t> </a:t>
            </a:r>
            <a:r>
              <a:rPr lang="en-US" dirty="0"/>
              <a:t>incubated at 30 °C for nearly 6 </a:t>
            </a:r>
            <a:r>
              <a:rPr lang="en-US" dirty="0" smtClean="0"/>
              <a:t>h </a:t>
            </a:r>
            <a:r>
              <a:rPr lang="en-US" dirty="0"/>
              <a:t>until pH of samples were about 4.0-4.20 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755576" y="5711627"/>
            <a:ext cx="7200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A</a:t>
            </a:r>
            <a:r>
              <a:rPr lang="en-US" dirty="0" err="1" smtClean="0"/>
              <a:t>fter</a:t>
            </a:r>
            <a:r>
              <a:rPr lang="en-US" dirty="0" smtClean="0"/>
              <a:t> </a:t>
            </a:r>
            <a:r>
              <a:rPr lang="en-US" dirty="0"/>
              <a:t>at the end of the fermentation 15</a:t>
            </a:r>
            <a:r>
              <a:rPr lang="en-US" dirty="0" smtClean="0"/>
              <a:t>%</a:t>
            </a:r>
            <a:r>
              <a:rPr lang="tr-TR" dirty="0" smtClean="0"/>
              <a:t> </a:t>
            </a:r>
            <a:r>
              <a:rPr lang="en-US" dirty="0" smtClean="0"/>
              <a:t>granulated </a:t>
            </a:r>
            <a:r>
              <a:rPr lang="en-US" dirty="0"/>
              <a:t>sugar (</a:t>
            </a:r>
            <a:r>
              <a:rPr lang="en-US" dirty="0" err="1"/>
              <a:t>saccharose</a:t>
            </a:r>
            <a:r>
              <a:rPr lang="en-US" dirty="0"/>
              <a:t>) was added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tr-TR" dirty="0" err="1" smtClean="0"/>
              <a:t>Coolig</a:t>
            </a:r>
            <a:r>
              <a:rPr lang="tr-TR" dirty="0" smtClean="0"/>
              <a:t> </a:t>
            </a:r>
            <a:r>
              <a:rPr lang="tr-TR" dirty="0" err="1" smtClean="0"/>
              <a:t>below</a:t>
            </a:r>
            <a:r>
              <a:rPr lang="tr-TR" dirty="0" smtClean="0"/>
              <a:t> 15</a:t>
            </a:r>
            <a:r>
              <a:rPr lang="en-US" dirty="0">
                <a:solidFill>
                  <a:prstClr val="black"/>
                </a:solidFill>
              </a:rPr>
              <a:t> °C </a:t>
            </a:r>
            <a:r>
              <a:rPr lang="tr-TR" dirty="0" err="1" smtClean="0"/>
              <a:t>ready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service</a:t>
            </a:r>
            <a:endParaRPr lang="tr-TR" dirty="0"/>
          </a:p>
        </p:txBody>
      </p:sp>
      <p:sp>
        <p:nvSpPr>
          <p:cNvPr id="4" name="Aşağı Ok 3"/>
          <p:cNvSpPr/>
          <p:nvPr/>
        </p:nvSpPr>
        <p:spPr>
          <a:xfrm>
            <a:off x="4365688" y="932749"/>
            <a:ext cx="170308" cy="3360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4398957" y="1672046"/>
            <a:ext cx="170308" cy="3360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şağı Ok 12"/>
          <p:cNvSpPr/>
          <p:nvPr/>
        </p:nvSpPr>
        <p:spPr>
          <a:xfrm>
            <a:off x="4398957" y="2592923"/>
            <a:ext cx="170308" cy="3360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Aşağı Ok 13"/>
          <p:cNvSpPr/>
          <p:nvPr/>
        </p:nvSpPr>
        <p:spPr>
          <a:xfrm>
            <a:off x="4418371" y="3366285"/>
            <a:ext cx="150894" cy="278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Aşağı Ok 14"/>
          <p:cNvSpPr/>
          <p:nvPr/>
        </p:nvSpPr>
        <p:spPr>
          <a:xfrm>
            <a:off x="4426666" y="4071942"/>
            <a:ext cx="145334" cy="280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Aşağı Ok 15"/>
          <p:cNvSpPr/>
          <p:nvPr/>
        </p:nvSpPr>
        <p:spPr>
          <a:xfrm>
            <a:off x="4437696" y="5357826"/>
            <a:ext cx="170308" cy="3360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752" y="2635523"/>
            <a:ext cx="1317688" cy="98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12" y="2663927"/>
            <a:ext cx="1146708" cy="85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45" y="4496795"/>
            <a:ext cx="1154559" cy="120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83" y="4384259"/>
            <a:ext cx="2165226" cy="130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083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60648"/>
            <a:ext cx="8208912" cy="388843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tr-TR" sz="5100" b="1" dirty="0"/>
              <a:t>2.2.2. </a:t>
            </a:r>
            <a:r>
              <a:rPr lang="tr-TR" sz="5100" b="1" dirty="0" err="1"/>
              <a:t>Oat</a:t>
            </a:r>
            <a:r>
              <a:rPr lang="tr-TR" sz="5100" b="1" dirty="0"/>
              <a:t> Boza </a:t>
            </a:r>
            <a:r>
              <a:rPr lang="tr-TR" sz="5100" b="1" dirty="0" err="1"/>
              <a:t>Powder</a:t>
            </a:r>
            <a:r>
              <a:rPr lang="tr-TR" sz="5100" b="1" dirty="0"/>
              <a:t> </a:t>
            </a:r>
            <a:r>
              <a:rPr lang="tr-TR" sz="5100" b="1" dirty="0" err="1"/>
              <a:t>Production</a:t>
            </a:r>
            <a:r>
              <a:rPr lang="tr-TR" sz="5100" b="1" dirty="0"/>
              <a:t> </a:t>
            </a:r>
          </a:p>
          <a:p>
            <a:pPr marL="0" indent="0">
              <a:buNone/>
            </a:pPr>
            <a:r>
              <a:rPr lang="tr-TR" sz="5100" b="1" dirty="0"/>
              <a:t> </a:t>
            </a:r>
            <a:endParaRPr lang="tr-TR" sz="5100" dirty="0"/>
          </a:p>
          <a:p>
            <a:pPr marL="0" indent="0" algn="just">
              <a:buNone/>
            </a:pPr>
            <a:r>
              <a:rPr lang="tr-TR" sz="5100" dirty="0" smtClean="0"/>
              <a:t>	</a:t>
            </a:r>
            <a:r>
              <a:rPr lang="en-US" sz="5100" dirty="0" smtClean="0"/>
              <a:t>After </a:t>
            </a:r>
            <a:r>
              <a:rPr lang="en-US" sz="5100" dirty="0"/>
              <a:t>fermentation, oat </a:t>
            </a:r>
            <a:r>
              <a:rPr lang="en-US" sz="5100" dirty="0" err="1"/>
              <a:t>boza</a:t>
            </a:r>
            <a:r>
              <a:rPr lang="en-US" sz="5100" dirty="0"/>
              <a:t> samples were dried with </a:t>
            </a:r>
            <a:r>
              <a:rPr lang="en-US" sz="5100" dirty="0" err="1" smtClean="0"/>
              <a:t>spr</a:t>
            </a:r>
            <a:r>
              <a:rPr lang="tr-TR" sz="5100" dirty="0" smtClean="0"/>
              <a:t>a</a:t>
            </a:r>
            <a:r>
              <a:rPr lang="en-US" sz="5100" dirty="0" smtClean="0"/>
              <a:t>y </a:t>
            </a:r>
            <a:r>
              <a:rPr lang="en-US" sz="5100" dirty="0"/>
              <a:t>drier. In practice, fermentation is retarded by cold storage to extend the shelf-life </a:t>
            </a:r>
            <a:r>
              <a:rPr lang="en-US" sz="5100" dirty="0" smtClean="0"/>
              <a:t>of</a:t>
            </a:r>
            <a:r>
              <a:rPr lang="tr-TR" sz="5100" dirty="0" smtClean="0"/>
              <a:t> </a:t>
            </a:r>
            <a:r>
              <a:rPr lang="en-US" sz="5100" dirty="0" err="1" smtClean="0"/>
              <a:t>boza</a:t>
            </a:r>
            <a:r>
              <a:rPr lang="en-US" sz="5100" dirty="0"/>
              <a:t>. </a:t>
            </a:r>
            <a:endParaRPr lang="tr-TR" sz="5100" dirty="0" smtClean="0"/>
          </a:p>
          <a:p>
            <a:pPr marL="0" indent="0" algn="just">
              <a:buNone/>
            </a:pPr>
            <a:r>
              <a:rPr lang="tr-TR" sz="5100" dirty="0" smtClean="0"/>
              <a:t>	</a:t>
            </a:r>
            <a:r>
              <a:rPr lang="tr-TR" sz="5100" dirty="0" err="1" smtClean="0"/>
              <a:t>Oat</a:t>
            </a:r>
            <a:r>
              <a:rPr lang="tr-TR" sz="5100" dirty="0" smtClean="0"/>
              <a:t> </a:t>
            </a:r>
            <a:r>
              <a:rPr lang="tr-TR" sz="5100" dirty="0"/>
              <a:t>boza </a:t>
            </a:r>
            <a:r>
              <a:rPr lang="tr-TR" sz="5100" dirty="0" err="1"/>
              <a:t>powder</a:t>
            </a:r>
            <a:r>
              <a:rPr lang="tr-TR" sz="5100" dirty="0"/>
              <a:t> </a:t>
            </a:r>
            <a:r>
              <a:rPr lang="tr-TR" sz="5100" dirty="0" err="1"/>
              <a:t>was</a:t>
            </a:r>
            <a:r>
              <a:rPr lang="tr-TR" sz="5100" dirty="0"/>
              <a:t> </a:t>
            </a:r>
            <a:r>
              <a:rPr lang="tr-TR" sz="5100" dirty="0" err="1"/>
              <a:t>produced</a:t>
            </a:r>
            <a:r>
              <a:rPr lang="tr-TR" sz="5100" dirty="0"/>
              <a:t> </a:t>
            </a:r>
            <a:r>
              <a:rPr lang="tr-TR" sz="5100" dirty="0" err="1"/>
              <a:t>by</a:t>
            </a:r>
            <a:r>
              <a:rPr lang="tr-TR" sz="5100" dirty="0"/>
              <a:t> </a:t>
            </a:r>
            <a:r>
              <a:rPr lang="tr-TR" sz="5100" dirty="0" err="1"/>
              <a:t>using</a:t>
            </a:r>
            <a:r>
              <a:rPr lang="tr-TR" sz="5100" dirty="0"/>
              <a:t> </a:t>
            </a:r>
            <a:r>
              <a:rPr lang="tr-TR" sz="5100" dirty="0" err="1"/>
              <a:t>spray-dryer</a:t>
            </a:r>
            <a:r>
              <a:rPr lang="tr-TR" sz="5100" dirty="0"/>
              <a:t> (</a:t>
            </a:r>
            <a:r>
              <a:rPr lang="tr-TR" sz="5100" dirty="0" err="1"/>
              <a:t>Niro</a:t>
            </a:r>
            <a:r>
              <a:rPr lang="tr-TR" sz="5100" dirty="0"/>
              <a:t> </a:t>
            </a:r>
            <a:r>
              <a:rPr lang="tr-TR" sz="5100" dirty="0" err="1"/>
              <a:t>Atomizer</a:t>
            </a:r>
            <a:r>
              <a:rPr lang="tr-TR" sz="5100" dirty="0"/>
              <a:t> 7827 </a:t>
            </a:r>
            <a:r>
              <a:rPr lang="tr-TR" sz="5100" dirty="0" err="1"/>
              <a:t>type</a:t>
            </a:r>
            <a:r>
              <a:rPr lang="tr-TR" sz="5100" dirty="0"/>
              <a:t> pilot </a:t>
            </a:r>
            <a:r>
              <a:rPr lang="tr-TR" sz="5100" dirty="0" err="1"/>
              <a:t>dryer</a:t>
            </a:r>
            <a:r>
              <a:rPr lang="tr-TR" sz="5100" dirty="0"/>
              <a:t> </a:t>
            </a:r>
            <a:r>
              <a:rPr lang="tr-TR" sz="5100" dirty="0" err="1"/>
              <a:t>unit</a:t>
            </a:r>
            <a:r>
              <a:rPr lang="tr-TR" sz="5100" dirty="0"/>
              <a:t>). </a:t>
            </a:r>
            <a:r>
              <a:rPr lang="tr-TR" sz="5100" dirty="0" err="1" smtClean="0"/>
              <a:t>The</a:t>
            </a:r>
            <a:r>
              <a:rPr lang="tr-TR" sz="5100" dirty="0" smtClean="0"/>
              <a:t> size </a:t>
            </a:r>
            <a:r>
              <a:rPr lang="tr-TR" sz="5100" dirty="0" err="1" smtClean="0"/>
              <a:t>and</a:t>
            </a:r>
            <a:r>
              <a:rPr lang="tr-TR" sz="5100" dirty="0" smtClean="0"/>
              <a:t> </a:t>
            </a:r>
            <a:r>
              <a:rPr lang="tr-TR" sz="5100" dirty="0" err="1" smtClean="0"/>
              <a:t>morphology</a:t>
            </a:r>
            <a:r>
              <a:rPr lang="tr-TR" sz="5100" dirty="0" smtClean="0"/>
              <a:t> of </a:t>
            </a:r>
            <a:r>
              <a:rPr lang="tr-TR" sz="5100" dirty="0" err="1" smtClean="0"/>
              <a:t>the</a:t>
            </a:r>
            <a:r>
              <a:rPr lang="tr-TR" sz="5100" dirty="0" smtClean="0"/>
              <a:t> </a:t>
            </a:r>
            <a:r>
              <a:rPr lang="tr-TR" sz="5100" dirty="0" err="1" smtClean="0"/>
              <a:t>spray-dried</a:t>
            </a:r>
            <a:r>
              <a:rPr lang="tr-TR" sz="5100" dirty="0" smtClean="0"/>
              <a:t> </a:t>
            </a:r>
            <a:r>
              <a:rPr lang="tr-TR" sz="5100" dirty="0" err="1" smtClean="0"/>
              <a:t>particles</a:t>
            </a:r>
            <a:r>
              <a:rPr lang="tr-TR" sz="5100" dirty="0" smtClean="0"/>
              <a:t> </a:t>
            </a:r>
            <a:r>
              <a:rPr lang="tr-TR" sz="5100" dirty="0" err="1" smtClean="0"/>
              <a:t>are</a:t>
            </a:r>
            <a:r>
              <a:rPr lang="tr-TR" sz="5100" dirty="0" smtClean="0"/>
              <a:t> </a:t>
            </a:r>
            <a:r>
              <a:rPr lang="tr-TR" sz="5100" dirty="0" err="1" smtClean="0"/>
              <a:t>controlled</a:t>
            </a:r>
            <a:r>
              <a:rPr lang="tr-TR" sz="5100" dirty="0" smtClean="0"/>
              <a:t> </a:t>
            </a:r>
            <a:r>
              <a:rPr lang="tr-TR" sz="5100" dirty="0" err="1" smtClean="0"/>
              <a:t>by</a:t>
            </a:r>
            <a:r>
              <a:rPr lang="tr-TR" sz="5100" dirty="0" smtClean="0"/>
              <a:t> </a:t>
            </a:r>
            <a:r>
              <a:rPr lang="tr-TR" sz="5100" dirty="0" err="1" smtClean="0"/>
              <a:t>the</a:t>
            </a:r>
            <a:r>
              <a:rPr lang="tr-TR" sz="5100" dirty="0" smtClean="0"/>
              <a:t> </a:t>
            </a:r>
            <a:r>
              <a:rPr lang="tr-TR" sz="5100" dirty="0" err="1" smtClean="0"/>
              <a:t>air</a:t>
            </a:r>
            <a:r>
              <a:rPr lang="tr-TR" sz="5100" dirty="0" smtClean="0"/>
              <a:t> </a:t>
            </a:r>
            <a:r>
              <a:rPr lang="tr-TR" sz="5100" dirty="0" err="1" smtClean="0"/>
              <a:t>temperature</a:t>
            </a:r>
            <a:r>
              <a:rPr lang="tr-TR" sz="5100" dirty="0" smtClean="0"/>
              <a:t>. Using </a:t>
            </a:r>
            <a:r>
              <a:rPr lang="tr-TR" sz="5100" dirty="0" err="1" smtClean="0"/>
              <a:t>for</a:t>
            </a:r>
            <a:r>
              <a:rPr lang="tr-TR" sz="5100" dirty="0" smtClean="0"/>
              <a:t> </a:t>
            </a:r>
            <a:r>
              <a:rPr lang="tr-TR" sz="5100" dirty="0" err="1" smtClean="0"/>
              <a:t>the</a:t>
            </a:r>
            <a:r>
              <a:rPr lang="tr-TR" sz="5100" dirty="0" smtClean="0"/>
              <a:t> </a:t>
            </a:r>
            <a:r>
              <a:rPr lang="tr-TR" sz="5100" dirty="0" err="1" smtClean="0"/>
              <a:t>oat</a:t>
            </a:r>
            <a:r>
              <a:rPr lang="tr-TR" sz="5100" dirty="0" smtClean="0"/>
              <a:t> boza </a:t>
            </a:r>
            <a:r>
              <a:rPr lang="tr-TR" sz="5100" dirty="0" err="1" smtClean="0"/>
              <a:t>powders</a:t>
            </a:r>
            <a:r>
              <a:rPr lang="tr-TR" sz="5100" dirty="0" smtClean="0"/>
              <a:t> </a:t>
            </a:r>
            <a:r>
              <a:rPr lang="tr-TR" sz="5100" dirty="0" err="1" smtClean="0"/>
              <a:t>produced</a:t>
            </a:r>
            <a:r>
              <a:rPr lang="tr-TR" sz="5100" dirty="0" smtClean="0"/>
              <a:t>, inlet </a:t>
            </a:r>
            <a:r>
              <a:rPr lang="tr-TR" sz="5100" dirty="0" err="1" smtClean="0"/>
              <a:t>air</a:t>
            </a:r>
            <a:r>
              <a:rPr lang="tr-TR" sz="5100" dirty="0" smtClean="0"/>
              <a:t> </a:t>
            </a:r>
            <a:r>
              <a:rPr lang="tr-TR" sz="5100" dirty="0" err="1" smtClean="0"/>
              <a:t>temperature</a:t>
            </a:r>
            <a:r>
              <a:rPr lang="tr-TR" sz="5100" dirty="0" smtClean="0"/>
              <a:t> </a:t>
            </a:r>
            <a:r>
              <a:rPr lang="tr-TR" sz="5100" dirty="0" err="1" smtClean="0"/>
              <a:t>was</a:t>
            </a:r>
            <a:r>
              <a:rPr lang="tr-TR" sz="5100" dirty="0" smtClean="0"/>
              <a:t> 180 </a:t>
            </a:r>
            <a:r>
              <a:rPr lang="tr-TR" sz="5100" baseline="30000" dirty="0" smtClean="0"/>
              <a:t>◦</a:t>
            </a:r>
            <a:r>
              <a:rPr lang="tr-TR" sz="5100" dirty="0" smtClean="0"/>
              <a:t>C in </a:t>
            </a:r>
            <a:r>
              <a:rPr lang="tr-TR" sz="5100" dirty="0" err="1" smtClean="0"/>
              <a:t>drying</a:t>
            </a:r>
            <a:r>
              <a:rPr lang="tr-TR" sz="5100" dirty="0" smtClean="0"/>
              <a:t> </a:t>
            </a:r>
            <a:r>
              <a:rPr lang="tr-TR" sz="5100" dirty="0" err="1" smtClean="0"/>
              <a:t>tower</a:t>
            </a:r>
            <a:r>
              <a:rPr lang="tr-TR" sz="5100" dirty="0" smtClean="0"/>
              <a:t> </a:t>
            </a:r>
            <a:r>
              <a:rPr lang="tr-TR" sz="5100" dirty="0" err="1" smtClean="0"/>
              <a:t>and</a:t>
            </a:r>
            <a:r>
              <a:rPr lang="tr-TR" sz="5100" dirty="0" smtClean="0"/>
              <a:t> </a:t>
            </a:r>
            <a:r>
              <a:rPr lang="tr-TR" sz="5100" dirty="0" err="1" smtClean="0"/>
              <a:t>the</a:t>
            </a:r>
            <a:r>
              <a:rPr lang="tr-TR" sz="5100" dirty="0" smtClean="0"/>
              <a:t> </a:t>
            </a:r>
            <a:r>
              <a:rPr lang="tr-TR" sz="5100" dirty="0" err="1" smtClean="0"/>
              <a:t>outlet</a:t>
            </a:r>
            <a:r>
              <a:rPr lang="tr-TR" sz="5100" dirty="0" smtClean="0"/>
              <a:t> </a:t>
            </a:r>
            <a:r>
              <a:rPr lang="tr-TR" sz="5100" dirty="0" err="1" smtClean="0"/>
              <a:t>temperature</a:t>
            </a:r>
            <a:r>
              <a:rPr lang="tr-TR" sz="5100" dirty="0" smtClean="0"/>
              <a:t> </a:t>
            </a:r>
            <a:r>
              <a:rPr lang="tr-TR" sz="5100" dirty="0" err="1" smtClean="0"/>
              <a:t>was</a:t>
            </a:r>
            <a:r>
              <a:rPr lang="tr-TR" sz="5100" dirty="0" smtClean="0"/>
              <a:t> 90-92 </a:t>
            </a:r>
            <a:r>
              <a:rPr lang="tr-TR" sz="5100" baseline="30000" dirty="0" smtClean="0"/>
              <a:t>◦</a:t>
            </a:r>
            <a:r>
              <a:rPr lang="tr-TR" sz="5100" dirty="0" smtClean="0"/>
              <a:t>C. </a:t>
            </a:r>
            <a:r>
              <a:rPr lang="tr-TR" sz="5100" dirty="0" err="1" smtClean="0"/>
              <a:t>The</a:t>
            </a:r>
            <a:r>
              <a:rPr lang="tr-TR" sz="5100" dirty="0" smtClean="0"/>
              <a:t> </a:t>
            </a:r>
            <a:r>
              <a:rPr lang="tr-TR" sz="5100" dirty="0" err="1" smtClean="0"/>
              <a:t>powder</a:t>
            </a:r>
            <a:r>
              <a:rPr lang="tr-TR" sz="5100" dirty="0" smtClean="0"/>
              <a:t> </a:t>
            </a:r>
            <a:r>
              <a:rPr lang="tr-TR" sz="5100" dirty="0" err="1" smtClean="0"/>
              <a:t>temperature</a:t>
            </a:r>
            <a:r>
              <a:rPr lang="tr-TR" sz="5100" dirty="0" smtClean="0"/>
              <a:t> </a:t>
            </a:r>
            <a:r>
              <a:rPr lang="tr-TR" sz="5100" dirty="0" err="1" smtClean="0"/>
              <a:t>was</a:t>
            </a:r>
            <a:r>
              <a:rPr lang="tr-TR" sz="5100" dirty="0" smtClean="0"/>
              <a:t> </a:t>
            </a:r>
            <a:r>
              <a:rPr lang="tr-TR" sz="5100" dirty="0" err="1" smtClean="0"/>
              <a:t>determined</a:t>
            </a:r>
            <a:r>
              <a:rPr lang="tr-TR" sz="5100" dirty="0" smtClean="0"/>
              <a:t> </a:t>
            </a:r>
            <a:r>
              <a:rPr lang="tr-TR" sz="5100" dirty="0" err="1" smtClean="0"/>
              <a:t>about</a:t>
            </a:r>
            <a:r>
              <a:rPr lang="tr-TR" sz="5100" dirty="0" smtClean="0"/>
              <a:t> 60-65 </a:t>
            </a:r>
            <a:r>
              <a:rPr lang="tr-TR" sz="5100" baseline="30000" dirty="0" smtClean="0"/>
              <a:t>◦</a:t>
            </a:r>
            <a:r>
              <a:rPr lang="tr-TR" sz="5100" dirty="0" smtClean="0"/>
              <a:t>C. </a:t>
            </a:r>
            <a:r>
              <a:rPr lang="en-US" sz="5100" dirty="0" smtClean="0"/>
              <a:t>Oat </a:t>
            </a:r>
            <a:r>
              <a:rPr lang="en-US" sz="5100" dirty="0" err="1" smtClean="0"/>
              <a:t>boza</a:t>
            </a:r>
            <a:r>
              <a:rPr lang="en-US" sz="5100" dirty="0" smtClean="0"/>
              <a:t> powders were kept in polyethylene bags at room temperature until used.</a:t>
            </a:r>
            <a:r>
              <a:rPr lang="en-US" sz="5100" dirty="0"/>
              <a:t> </a:t>
            </a:r>
            <a:endParaRPr lang="tr-TR" sz="5100" dirty="0" smtClean="0"/>
          </a:p>
          <a:p>
            <a:pPr marL="0" indent="0" algn="just">
              <a:buNone/>
            </a:pPr>
            <a:r>
              <a:rPr lang="tr-TR" sz="5100" dirty="0"/>
              <a:t>	</a:t>
            </a:r>
            <a:r>
              <a:rPr lang="en-US" sz="5100" dirty="0" smtClean="0"/>
              <a:t>Oat </a:t>
            </a:r>
            <a:r>
              <a:rPr lang="en-US" sz="5100" dirty="0" err="1"/>
              <a:t>boza</a:t>
            </a:r>
            <a:r>
              <a:rPr lang="en-US" sz="5100" dirty="0"/>
              <a:t> powder was supplied and they were analyzed as chemical and </a:t>
            </a:r>
            <a:r>
              <a:rPr lang="tr-TR" sz="5100" dirty="0" err="1" smtClean="0"/>
              <a:t>physical</a:t>
            </a:r>
            <a:r>
              <a:rPr lang="tr-TR" sz="5100" dirty="0" smtClean="0"/>
              <a:t>. </a:t>
            </a:r>
            <a:endParaRPr lang="tr-TR" sz="5100" dirty="0"/>
          </a:p>
          <a:p>
            <a:pPr marL="0" indent="0" algn="just">
              <a:buNone/>
            </a:pPr>
            <a:endParaRPr lang="tr-TR" sz="3100" dirty="0" smtClean="0"/>
          </a:p>
          <a:p>
            <a:pPr marL="0" indent="0" algn="just">
              <a:buNone/>
            </a:pPr>
            <a:endParaRPr lang="tr-TR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4608512" cy="228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543" y="4632751"/>
            <a:ext cx="2908457" cy="221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661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17693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2.2.3. </a:t>
            </a:r>
            <a:r>
              <a:rPr lang="tr-TR" b="1" dirty="0" err="1"/>
              <a:t>Analytic</a:t>
            </a:r>
            <a:r>
              <a:rPr lang="tr-TR" b="1" dirty="0"/>
              <a:t> </a:t>
            </a:r>
            <a:r>
              <a:rPr lang="tr-TR" b="1" dirty="0" err="1"/>
              <a:t>Methods</a:t>
            </a:r>
            <a:r>
              <a:rPr lang="tr-TR" b="1" dirty="0"/>
              <a:t> </a:t>
            </a:r>
          </a:p>
          <a:p>
            <a:endParaRPr lang="tr-TR" dirty="0"/>
          </a:p>
          <a:p>
            <a:pPr algn="just"/>
            <a:r>
              <a:rPr lang="tr-TR" dirty="0" err="1"/>
              <a:t>The</a:t>
            </a:r>
            <a:r>
              <a:rPr lang="tr-TR" dirty="0"/>
              <a:t> AACC </a:t>
            </a:r>
            <a:r>
              <a:rPr lang="tr-TR" dirty="0" err="1"/>
              <a:t>methods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determination</a:t>
            </a:r>
            <a:r>
              <a:rPr lang="tr-TR" dirty="0"/>
              <a:t> of </a:t>
            </a:r>
            <a:endParaRPr lang="tr-TR" dirty="0" smtClean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b="1" dirty="0" err="1"/>
              <a:t>moisture</a:t>
            </a:r>
            <a:r>
              <a:rPr lang="tr-TR" b="1" dirty="0"/>
              <a:t> </a:t>
            </a:r>
            <a:r>
              <a:rPr lang="tr-TR" dirty="0"/>
              <a:t>(</a:t>
            </a:r>
            <a:r>
              <a:rPr lang="tr-TR" dirty="0" err="1"/>
              <a:t>method</a:t>
            </a:r>
            <a:r>
              <a:rPr lang="tr-TR" dirty="0"/>
              <a:t> 44-19), 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ü"/>
            </a:pPr>
            <a:endParaRPr lang="tr-TR" b="1" dirty="0" smtClean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b="1" dirty="0" err="1" smtClean="0"/>
              <a:t>crude</a:t>
            </a:r>
            <a:r>
              <a:rPr lang="tr-TR" b="1" dirty="0" smtClean="0"/>
              <a:t> </a:t>
            </a:r>
            <a:r>
              <a:rPr lang="tr-TR" b="1" dirty="0" err="1"/>
              <a:t>ash</a:t>
            </a:r>
            <a:r>
              <a:rPr lang="tr-TR" b="1" dirty="0"/>
              <a:t> </a:t>
            </a:r>
            <a:r>
              <a:rPr lang="tr-TR" dirty="0"/>
              <a:t>(</a:t>
            </a:r>
            <a:r>
              <a:rPr lang="tr-TR" dirty="0" err="1"/>
              <a:t>method</a:t>
            </a:r>
            <a:r>
              <a:rPr lang="tr-TR" dirty="0"/>
              <a:t> 08-03), 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ü"/>
            </a:pPr>
            <a:endParaRPr lang="tr-TR" b="1" dirty="0" smtClean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b="1" dirty="0" smtClean="0"/>
              <a:t>protein 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tr-TR" b="1" dirty="0"/>
              <a:t>AACC</a:t>
            </a:r>
            <a:r>
              <a:rPr lang="tr-TR" dirty="0"/>
              <a:t> 46-12) </a:t>
            </a:r>
            <a:r>
              <a:rPr lang="tr-TR" dirty="0" err="1"/>
              <a:t>contents</a:t>
            </a:r>
            <a:r>
              <a:rPr lang="tr-TR" dirty="0"/>
              <a:t> of </a:t>
            </a:r>
            <a:r>
              <a:rPr lang="tr-TR" dirty="0" err="1"/>
              <a:t>oat</a:t>
            </a:r>
            <a:r>
              <a:rPr lang="tr-TR" dirty="0"/>
              <a:t> boza (AACC </a:t>
            </a:r>
            <a:r>
              <a:rPr lang="tr-TR" dirty="0" smtClean="0"/>
              <a:t>,1990</a:t>
            </a:r>
            <a:r>
              <a:rPr lang="tr-TR" dirty="0"/>
              <a:t>). 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ü"/>
            </a:pPr>
            <a:endParaRPr lang="tr-TR" b="1" dirty="0" smtClean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/>
              <a:t>pH</a:t>
            </a:r>
            <a:r>
              <a:rPr lang="tr-TR" b="1" dirty="0"/>
              <a:t> </a:t>
            </a:r>
            <a:r>
              <a:rPr lang="tr-TR" b="1" dirty="0" err="1"/>
              <a:t>values</a:t>
            </a:r>
            <a:r>
              <a:rPr lang="tr-TR" b="1" dirty="0"/>
              <a:t> </a:t>
            </a:r>
            <a:r>
              <a:rPr lang="tr-TR" dirty="0"/>
              <a:t>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samples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deter­mined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a </a:t>
            </a:r>
            <a:r>
              <a:rPr lang="tr-TR" dirty="0" err="1"/>
              <a:t>digital</a:t>
            </a:r>
            <a:r>
              <a:rPr lang="tr-TR" dirty="0"/>
              <a:t> </a:t>
            </a:r>
            <a:r>
              <a:rPr lang="tr-TR" dirty="0" err="1"/>
              <a:t>type</a:t>
            </a:r>
            <a:r>
              <a:rPr lang="tr-TR" dirty="0"/>
              <a:t> </a:t>
            </a:r>
            <a:r>
              <a:rPr lang="tr-TR" dirty="0" err="1"/>
              <a:t>pH</a:t>
            </a:r>
            <a:r>
              <a:rPr lang="tr-TR" dirty="0"/>
              <a:t> </a:t>
            </a:r>
            <a:r>
              <a:rPr lang="tr-TR" dirty="0" err="1"/>
              <a:t>meter</a:t>
            </a:r>
            <a:r>
              <a:rPr lang="tr-TR" dirty="0"/>
              <a:t> (WTW pH315 i/set) </a:t>
            </a:r>
            <a:r>
              <a:rPr lang="tr-TR" dirty="0" err="1"/>
              <a:t>according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TS 9778 (</a:t>
            </a:r>
            <a:r>
              <a:rPr lang="tr-TR" dirty="0" err="1"/>
              <a:t>Anon</a:t>
            </a:r>
            <a:r>
              <a:rPr lang="tr-TR" dirty="0"/>
              <a:t>. </a:t>
            </a:r>
            <a:r>
              <a:rPr lang="tr-TR" dirty="0" smtClean="0"/>
              <a:t>,1992</a:t>
            </a:r>
            <a:r>
              <a:rPr lang="tr-TR" dirty="0"/>
              <a:t>). 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ü"/>
            </a:pPr>
            <a:endParaRPr lang="tr-TR" b="1" dirty="0" smtClean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 smtClean="0"/>
              <a:t>The </a:t>
            </a:r>
            <a:r>
              <a:rPr lang="en-US" b="1" dirty="0"/>
              <a:t>total </a:t>
            </a:r>
            <a:r>
              <a:rPr lang="en-US" b="1" dirty="0" err="1"/>
              <a:t>titratable</a:t>
            </a:r>
            <a:r>
              <a:rPr lang="en-US" b="1" dirty="0"/>
              <a:t> acidity </a:t>
            </a:r>
            <a:r>
              <a:rPr lang="en-US" dirty="0"/>
              <a:t>of samples was calculated as lactic acid as described by </a:t>
            </a:r>
            <a:r>
              <a:rPr lang="en-US" dirty="0" err="1"/>
              <a:t>Kentel</a:t>
            </a:r>
            <a:r>
              <a:rPr lang="en-US" dirty="0"/>
              <a:t> (2001). </a:t>
            </a:r>
            <a:endParaRPr lang="tr-TR" dirty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ü"/>
            </a:pPr>
            <a:endParaRPr lang="tr-TR" b="1" dirty="0" smtClean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 smtClean="0"/>
              <a:t>Color </a:t>
            </a:r>
            <a:r>
              <a:rPr lang="en-US" b="1" dirty="0"/>
              <a:t>measurement </a:t>
            </a:r>
            <a:r>
              <a:rPr lang="en-US" dirty="0"/>
              <a:t>was examined using a Minolta Chroma Meter CR-400 (Minolta, Osaka, Japan). The L, a and b were determined according to the CIE Lab color space system, where L corresponds to light/dark chromaticity (changing from 0 % dark to 100 % light), a to green/red chromaticity (changing from 60 % green to 60 % red) and b to blue/yellow chromaticity (changing from 60 % blue to 60 % yellow). The instrument was calibrated with a white reference tile (L=97.10, a=-4.88, b=7.04) before the measurements (Francis </a:t>
            </a:r>
            <a:r>
              <a:rPr lang="tr-TR" dirty="0" smtClean="0"/>
              <a:t>,</a:t>
            </a:r>
            <a:r>
              <a:rPr lang="en-US" dirty="0" smtClean="0"/>
              <a:t>1998</a:t>
            </a:r>
            <a:r>
              <a:rPr lang="en-US" dirty="0"/>
              <a:t>).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6327775"/>
            <a:ext cx="27495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337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1659</Words>
  <Application>Microsoft Office PowerPoint</Application>
  <PresentationFormat>Ekran Gösterisi (4:3)</PresentationFormat>
  <Paragraphs>309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28</vt:i4>
      </vt:variant>
    </vt:vector>
  </HeadingPairs>
  <TitlesOfParts>
    <vt:vector size="30" baseType="lpstr">
      <vt:lpstr>Ofis Teması</vt:lpstr>
      <vt:lpstr>Açılar</vt:lpstr>
      <vt:lpstr>PRODUCTION OF OAT BOZA POWDER ENRICHED WITH WHEY POWDER 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 The sensory assessment of oat boza samples produced at the end of the 6 h fermentation is shown in Figure 7. The sensory properties of oat boza were compared with control sample which prepared without whey powder adding. Boza prepared with 2.5 % whey powder addition was the most liked one. More than 2.5 % whey powder addition caused source salty taste due to the high mineral content of whey  powder.  </vt:lpstr>
      <vt:lpstr>Slayt 25</vt:lpstr>
      <vt:lpstr>Slayt 26</vt:lpstr>
      <vt:lpstr>Slayt 27</vt:lpstr>
      <vt:lpstr>Slayt 28</vt:lpstr>
    </vt:vector>
  </TitlesOfParts>
  <Company>By NeC ® 2010 | Katilimsiz.Com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OF OAT BOZA POWDER ENRICHED WITH WHEY POWDER</dc:title>
  <dc:creator>LENOVA</dc:creator>
  <cp:lastModifiedBy>user</cp:lastModifiedBy>
  <cp:revision>260</cp:revision>
  <dcterms:created xsi:type="dcterms:W3CDTF">2014-09-08T07:33:35Z</dcterms:created>
  <dcterms:modified xsi:type="dcterms:W3CDTF">2014-09-24T08:38:46Z</dcterms:modified>
</cp:coreProperties>
</file>