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74" r:id="rId3"/>
    <p:sldId id="288" r:id="rId4"/>
    <p:sldId id="276" r:id="rId5"/>
    <p:sldId id="277" r:id="rId6"/>
    <p:sldId id="283" r:id="rId7"/>
    <p:sldId id="284" r:id="rId8"/>
    <p:sldId id="257" r:id="rId9"/>
    <p:sldId id="297" r:id="rId10"/>
    <p:sldId id="298" r:id="rId11"/>
    <p:sldId id="268" r:id="rId12"/>
    <p:sldId id="299" r:id="rId13"/>
    <p:sldId id="296" r:id="rId14"/>
    <p:sldId id="319" r:id="rId15"/>
    <p:sldId id="324" r:id="rId16"/>
    <p:sldId id="323" r:id="rId17"/>
    <p:sldId id="267" r:id="rId18"/>
    <p:sldId id="300" r:id="rId19"/>
    <p:sldId id="301" r:id="rId20"/>
    <p:sldId id="303" r:id="rId21"/>
    <p:sldId id="302" r:id="rId22"/>
    <p:sldId id="306" r:id="rId23"/>
    <p:sldId id="308" r:id="rId24"/>
    <p:sldId id="310" r:id="rId25"/>
    <p:sldId id="311" r:id="rId26"/>
    <p:sldId id="313" r:id="rId27"/>
    <p:sldId id="315" r:id="rId28"/>
    <p:sldId id="314" r:id="rId29"/>
    <p:sldId id="325" r:id="rId30"/>
    <p:sldId id="318" r:id="rId31"/>
    <p:sldId id="316" r:id="rId32"/>
    <p:sldId id="317" r:id="rId33"/>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0000" autoAdjust="0"/>
  </p:normalViewPr>
  <p:slideViewPr>
    <p:cSldViewPr snapToGrid="0" snapToObjects="1">
      <p:cViewPr varScale="1">
        <p:scale>
          <a:sx n="65" d="100"/>
          <a:sy n="65" d="100"/>
        </p:scale>
        <p:origin x="-20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103E-EFEE-5140-AC24-94449AE19EED}" type="datetimeFigureOut">
              <a:rPr kumimoji="1" lang="zh-CN" altLang="en-US" smtClean="0"/>
              <a:t>9/29/14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69268-83E2-4B4C-BC27-48090D0C4409}" type="slidenum">
              <a:rPr kumimoji="1" lang="zh-CN" altLang="en-US" smtClean="0"/>
              <a:t>‹#›</a:t>
            </a:fld>
            <a:endParaRPr kumimoji="1" lang="zh-CN" altLang="en-US"/>
          </a:p>
        </p:txBody>
      </p:sp>
    </p:spTree>
    <p:extLst>
      <p:ext uri="{BB962C8B-B14F-4D97-AF65-F5344CB8AC3E}">
        <p14:creationId xmlns:p14="http://schemas.microsoft.com/office/powerpoint/2010/main" val="383810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1</a:t>
            </a:fld>
            <a:endParaRPr kumimoji="1" lang="zh-CN" altLang="en-US"/>
          </a:p>
        </p:txBody>
      </p:sp>
    </p:spTree>
    <p:extLst>
      <p:ext uri="{BB962C8B-B14F-4D97-AF65-F5344CB8AC3E}">
        <p14:creationId xmlns:p14="http://schemas.microsoft.com/office/powerpoint/2010/main" val="298740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Back</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discovery</a:t>
            </a:r>
            <a:r>
              <a:rPr lang="zh-CN" altLang="en-US" dirty="0" smtClean="0"/>
              <a:t> </a:t>
            </a:r>
            <a:r>
              <a:rPr lang="en-US" altLang="zh-CN" dirty="0" smtClean="0"/>
              <a:t>of</a:t>
            </a:r>
            <a:r>
              <a:rPr lang="zh-CN" altLang="en-US" dirty="0" smtClean="0"/>
              <a:t> </a:t>
            </a:r>
            <a:r>
              <a:rPr lang="en-US" altLang="zh-CN" dirty="0" smtClean="0"/>
              <a:t>IL-2,which</a:t>
            </a:r>
            <a:r>
              <a:rPr lang="zh-CN" altLang="en-US" dirty="0" smtClean="0"/>
              <a:t> </a:t>
            </a:r>
            <a:r>
              <a:rPr lang="en-US" altLang="zh-CN" dirty="0" smtClean="0"/>
              <a:t>was</a:t>
            </a:r>
            <a:r>
              <a:rPr lang="zh-CN" altLang="en-US" dirty="0" smtClean="0"/>
              <a:t> </a:t>
            </a:r>
            <a:r>
              <a:rPr lang="en-US" altLang="zh-CN" dirty="0" smtClean="0"/>
              <a:t>considered as a T-cell growth factor,</a:t>
            </a:r>
            <a:r>
              <a:rPr lang="zh-CN" altLang="en-US" dirty="0" smtClean="0"/>
              <a:t> </a:t>
            </a:r>
            <a:r>
              <a:rPr lang="en-US" altLang="zh-CN" dirty="0" smtClean="0"/>
              <a:t>and</a:t>
            </a:r>
            <a:r>
              <a:rPr lang="zh-CN" altLang="en-US" dirty="0" smtClean="0"/>
              <a:t> </a:t>
            </a:r>
            <a:r>
              <a:rPr lang="en-US" altLang="zh-CN" dirty="0" smtClean="0"/>
              <a:t>now research</a:t>
            </a:r>
            <a:r>
              <a:rPr lang="zh-CN" altLang="en-US" dirty="0" smtClean="0"/>
              <a:t> </a:t>
            </a:r>
            <a:r>
              <a:rPr lang="en-US" altLang="zh-CN" dirty="0" smtClean="0"/>
              <a:t>work</a:t>
            </a:r>
            <a:r>
              <a:rPr lang="zh-CN" altLang="en-US" dirty="0" smtClean="0"/>
              <a:t> </a:t>
            </a:r>
            <a:r>
              <a:rPr lang="en-US" altLang="zh-CN" dirty="0" smtClean="0"/>
              <a:t>show</a:t>
            </a:r>
            <a:r>
              <a:rPr lang="zh-CN" altLang="en-US" dirty="0" smtClean="0"/>
              <a:t> </a:t>
            </a:r>
            <a:r>
              <a:rPr lang="en-US" altLang="zh-CN" dirty="0" smtClean="0"/>
              <a:t>that</a:t>
            </a:r>
            <a:r>
              <a:rPr lang="zh-CN" altLang="en-US" dirty="0" smtClean="0"/>
              <a:t> </a:t>
            </a:r>
            <a:r>
              <a:rPr lang="en-US" altLang="zh-CN" dirty="0" smtClean="0"/>
              <a:t>IL-2 promotes naive CD4+ T cell differentiation into T helper-1 (Th1) and T helper-2 (Th2)</a:t>
            </a:r>
            <a:r>
              <a:rPr lang="zh-CN" altLang="en-US" dirty="0" smtClean="0"/>
              <a:t> </a:t>
            </a:r>
            <a:r>
              <a:rPr lang="en-US" altLang="zh-CN" dirty="0" smtClean="0"/>
              <a:t>cells while inhibiting T helper-17 (Th17) and T follicular helper (</a:t>
            </a:r>
            <a:r>
              <a:rPr lang="en-US" altLang="zh-CN" dirty="0" err="1" smtClean="0"/>
              <a:t>Tfh</a:t>
            </a:r>
            <a:r>
              <a:rPr lang="en-US" altLang="zh-CN" dirty="0" smtClean="0"/>
              <a:t>) cell differentiation.</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11</a:t>
            </a:fld>
            <a:endParaRPr kumimoji="1" lang="zh-CN" altLang="en-US"/>
          </a:p>
        </p:txBody>
      </p:sp>
    </p:spTree>
    <p:extLst>
      <p:ext uri="{BB962C8B-B14F-4D97-AF65-F5344CB8AC3E}">
        <p14:creationId xmlns:p14="http://schemas.microsoft.com/office/powerpoint/2010/main" val="130489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12</a:t>
            </a:fld>
            <a:endParaRPr kumimoji="1" lang="zh-CN" altLang="en-US"/>
          </a:p>
        </p:txBody>
      </p:sp>
    </p:spTree>
    <p:extLst>
      <p:ext uri="{BB962C8B-B14F-4D97-AF65-F5344CB8AC3E}">
        <p14:creationId xmlns:p14="http://schemas.microsoft.com/office/powerpoint/2010/main" val="408367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zh-CN" altLang="en-US"/>
          </a:p>
        </p:txBody>
      </p:sp>
      <p:sp>
        <p:nvSpPr>
          <p:cNvPr id="4098" name="Text Box 2"/>
          <p:cNvSpPr txBox="1">
            <a:spLocks noGrp="1" noChangeArrowheads="1"/>
          </p:cNvSpPr>
          <p:nvPr>
            <p:ph type="body"/>
          </p:nvPr>
        </p:nvSpPr>
        <p:spPr bwMode="auto">
          <a:xfrm>
            <a:off x="1046350" y="4352637"/>
            <a:ext cx="4770904" cy="42761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宋体" charset="0"/>
              </a:defRPr>
            </a:lvl9pPr>
          </a:lstStyle>
          <a:p>
            <a:pPr>
              <a:lnSpc>
                <a:spcPct val="100000"/>
              </a:lnSpc>
            </a:pPr>
            <a:r>
              <a:rPr lang="en-GB" altLang="zh-CN" dirty="0" smtClean="0">
                <a:latin typeface="Arial" charset="0"/>
                <a:cs typeface="msgothic" charset="0"/>
              </a:rPr>
              <a:t> </a:t>
            </a:r>
            <a:r>
              <a:rPr lang="en-GB" altLang="zh-CN" dirty="0">
                <a:latin typeface="Arial" charset="0"/>
                <a:cs typeface="msgothic" charset="0"/>
              </a:rPr>
              <a:t>(</a:t>
            </a:r>
            <a:r>
              <a:rPr lang="en-GB" altLang="zh-CN" dirty="0" err="1">
                <a:latin typeface="Arial" charset="0"/>
                <a:cs typeface="msgothic" charset="0"/>
              </a:rPr>
              <a:t>i</a:t>
            </a:r>
            <a:r>
              <a:rPr lang="en-GB" altLang="zh-CN" dirty="0">
                <a:latin typeface="Arial" charset="0"/>
                <a:cs typeface="msgothic" charset="0"/>
              </a:rPr>
              <a:t>) DCs provide signals that up-regulate CXCR5 and down-regulate CCR7 on CD4</a:t>
            </a:r>
            <a:r>
              <a:rPr lang="en-GB" altLang="zh-CN" baseline="33000" dirty="0">
                <a:latin typeface="Arial" charset="0"/>
                <a:cs typeface="msgothic" charset="0"/>
              </a:rPr>
              <a:t>+</a:t>
            </a:r>
            <a:r>
              <a:rPr lang="en-GB" altLang="zh-CN" dirty="0">
                <a:latin typeface="Arial" charset="0"/>
                <a:cs typeface="msgothic" charset="0"/>
              </a:rPr>
              <a:t> T cells allowing them to migrate to B cell follicles. (ii) At the T cell–B cell border, pre–</a:t>
            </a:r>
            <a:r>
              <a:rPr lang="en-GB" altLang="zh-CN" dirty="0" err="1">
                <a:latin typeface="Arial" charset="0"/>
                <a:cs typeface="msgothic" charset="0"/>
              </a:rPr>
              <a:t>Tfh</a:t>
            </a:r>
            <a:r>
              <a:rPr lang="en-GB" altLang="zh-CN" dirty="0">
                <a:latin typeface="Arial" charset="0"/>
                <a:cs typeface="msgothic" charset="0"/>
              </a:rPr>
              <a:t> cells interact with activated B cells presenting cognate Ag. </a:t>
            </a:r>
            <a:r>
              <a:rPr lang="en-GB" altLang="zh-CN" dirty="0" smtClean="0">
                <a:latin typeface="Arial" charset="0"/>
                <a:cs typeface="msgothic" charset="0"/>
              </a:rPr>
              <a:t>Helping</a:t>
            </a:r>
            <a:r>
              <a:rPr lang="zh-CN" altLang="en-US" dirty="0" smtClean="0">
                <a:latin typeface="Arial" charset="0"/>
                <a:cs typeface="msgothic" charset="0"/>
              </a:rPr>
              <a:t> </a:t>
            </a:r>
            <a:r>
              <a:rPr lang="en-US" altLang="zh-CN" dirty="0" smtClean="0">
                <a:latin typeface="Arial" charset="0"/>
                <a:cs typeface="msgothic" charset="0"/>
              </a:rPr>
              <a:t>B</a:t>
            </a:r>
            <a:r>
              <a:rPr lang="zh-CN" altLang="en-US" dirty="0" smtClean="0">
                <a:latin typeface="Arial" charset="0"/>
                <a:cs typeface="msgothic" charset="0"/>
              </a:rPr>
              <a:t> </a:t>
            </a:r>
            <a:r>
              <a:rPr lang="en-US" altLang="zh-CN" dirty="0" smtClean="0">
                <a:latin typeface="Arial" charset="0"/>
                <a:cs typeface="msgothic" charset="0"/>
              </a:rPr>
              <a:t>cells</a:t>
            </a:r>
            <a:r>
              <a:rPr lang="zh-CN" altLang="en-US" dirty="0" smtClean="0">
                <a:latin typeface="Arial" charset="0"/>
                <a:cs typeface="msgothic" charset="0"/>
              </a:rPr>
              <a:t> </a:t>
            </a:r>
            <a:r>
              <a:rPr lang="en-GB" altLang="zh-CN" dirty="0" smtClean="0">
                <a:latin typeface="Arial" charset="0"/>
                <a:cs typeface="msgothic" charset="0"/>
              </a:rPr>
              <a:t>differentiation </a:t>
            </a:r>
            <a:r>
              <a:rPr lang="en-GB" altLang="zh-CN" dirty="0">
                <a:latin typeface="Arial" charset="0"/>
                <a:cs typeface="msgothic" charset="0"/>
              </a:rPr>
              <a:t>into short-</a:t>
            </a:r>
            <a:r>
              <a:rPr lang="en-GB" altLang="zh-CN" dirty="0" smtClean="0">
                <a:latin typeface="Arial" charset="0"/>
                <a:cs typeface="msgothic" charset="0"/>
              </a:rPr>
              <a:t>lived </a:t>
            </a:r>
            <a:r>
              <a:rPr lang="en-GB" altLang="zh-CN" dirty="0" err="1">
                <a:latin typeface="Arial" charset="0"/>
                <a:cs typeface="msgothic" charset="0"/>
              </a:rPr>
              <a:t>plasmablasts</a:t>
            </a:r>
            <a:r>
              <a:rPr lang="en-GB" altLang="zh-CN" dirty="0">
                <a:latin typeface="Arial" charset="0"/>
                <a:cs typeface="msgothic" charset="0"/>
              </a:rPr>
              <a:t> or their migration into follicles to form </a:t>
            </a:r>
            <a:r>
              <a:rPr lang="en-GB" altLang="zh-CN" dirty="0" smtClean="0">
                <a:latin typeface="Arial" charset="0"/>
                <a:cs typeface="msgothic" charset="0"/>
              </a:rPr>
              <a:t>GCs. </a:t>
            </a:r>
            <a:r>
              <a:rPr lang="en-GB" altLang="zh-CN" dirty="0">
                <a:latin typeface="Arial" charset="0"/>
                <a:cs typeface="msgothic" charset="0"/>
              </a:rPr>
              <a:t>(iii) Within GC, </a:t>
            </a:r>
            <a:r>
              <a:rPr lang="en-GB" altLang="zh-CN" dirty="0" err="1">
                <a:latin typeface="Arial" charset="0"/>
                <a:cs typeface="msgothic" charset="0"/>
              </a:rPr>
              <a:t>Tfh</a:t>
            </a:r>
            <a:r>
              <a:rPr lang="en-GB" altLang="zh-CN" dirty="0">
                <a:latin typeface="Arial" charset="0"/>
                <a:cs typeface="msgothic" charset="0"/>
              </a:rPr>
              <a:t> cells continue to provide help to the B cells, supporting the GC reaction </a:t>
            </a:r>
            <a:r>
              <a:rPr lang="en-GB" altLang="zh-CN" dirty="0" smtClean="0">
                <a:latin typeface="Arial" charset="0"/>
                <a:cs typeface="msgothic" charset="0"/>
              </a:rPr>
              <a:t>cells</a:t>
            </a:r>
            <a:r>
              <a:rPr lang="zh-CN" altLang="en-US" dirty="0" smtClean="0">
                <a:latin typeface="Arial" charset="0"/>
                <a:cs typeface="msgothic" charset="0"/>
              </a:rPr>
              <a:t> </a:t>
            </a:r>
            <a:r>
              <a:rPr lang="en-US" altLang="zh-CN" dirty="0" smtClean="0"/>
              <a:t>somatic </a:t>
            </a:r>
            <a:r>
              <a:rPr lang="en-US" altLang="zh-CN" dirty="0" err="1" smtClean="0"/>
              <a:t>hypermutation</a:t>
            </a:r>
            <a:r>
              <a:rPr lang="en-US" altLang="zh-CN" dirty="0" smtClean="0"/>
              <a:t>, class switch recombination, ,</a:t>
            </a:r>
            <a:r>
              <a:rPr lang="en-GB" altLang="zh-CN" dirty="0" smtClean="0">
                <a:latin typeface="Arial" charset="0"/>
                <a:cs typeface="msgothic" charset="0"/>
              </a:rPr>
              <a:t>and facilitating the generation of long-lived plasma cells and memory B</a:t>
            </a:r>
            <a:r>
              <a:rPr lang="zh-CN" altLang="en-US" dirty="0" smtClean="0"/>
              <a:t>，</a:t>
            </a:r>
            <a:r>
              <a:rPr lang="en-US" altLang="zh-CN" dirty="0" smtClean="0"/>
              <a:t>this</a:t>
            </a:r>
            <a:r>
              <a:rPr lang="zh-CN" altLang="en-US" dirty="0" smtClean="0"/>
              <a:t> </a:t>
            </a:r>
            <a:r>
              <a:rPr lang="en-US" altLang="zh-CN" dirty="0" smtClean="0"/>
              <a:t>help directs the magnitude and quality of the antibody response. </a:t>
            </a:r>
            <a:endParaRPr kumimoji="1"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28</a:t>
            </a:fld>
            <a:endParaRPr kumimoji="1" lang="zh-CN" altLang="en-US"/>
          </a:p>
        </p:txBody>
      </p:sp>
    </p:spTree>
    <p:extLst>
      <p:ext uri="{BB962C8B-B14F-4D97-AF65-F5344CB8AC3E}">
        <p14:creationId xmlns:p14="http://schemas.microsoft.com/office/powerpoint/2010/main" val="333298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Interleukin‑2 (IL‑2) signals act via signal transducer and activator of transcription 5 (STAT5) and influence the differentiation of T helper (TH) cell subsets (including TH1, TH2 and TH17 cells) as well as the homeostasis of regulatory T (</a:t>
            </a:r>
            <a:r>
              <a:rPr lang="en-US" altLang="zh-CN" sz="1200" b="0" i="0" u="none" strike="noStrike" kern="1200" baseline="0" dirty="0" err="1" smtClean="0">
                <a:solidFill>
                  <a:schemeClr val="tx1"/>
                </a:solidFill>
                <a:latin typeface="+mn-lt"/>
                <a:ea typeface="+mn-ea"/>
                <a:cs typeface="+mn-cs"/>
              </a:rPr>
              <a:t>TReg</a:t>
            </a:r>
            <a:r>
              <a:rPr lang="en-US" altLang="zh-CN" sz="1200" b="0" i="0" u="none" strike="noStrike" kern="1200" baseline="0" dirty="0" smtClean="0">
                <a:solidFill>
                  <a:schemeClr val="tx1"/>
                </a:solidFill>
                <a:latin typeface="+mn-lt"/>
                <a:ea typeface="+mn-ea"/>
                <a:cs typeface="+mn-cs"/>
              </a:rPr>
              <a:t>) cells. Contact with IL‑2 promotes TH1 cell generation by increasing the levels of the IL‑12 receptor β2 subunit (IL‑12Rβ2) and of T‑bet, and this results in enhanced interferon‑</a:t>
            </a:r>
            <a:r>
              <a:rPr lang="en-US" altLang="zh-CN" sz="1200" b="0" i="0" u="none" strike="noStrike" kern="1200" baseline="0" dirty="0" err="1" smtClean="0">
                <a:solidFill>
                  <a:schemeClr val="tx1"/>
                </a:solidFill>
                <a:latin typeface="+mn-lt"/>
                <a:ea typeface="+mn-ea"/>
                <a:cs typeface="+mn-cs"/>
              </a:rPr>
              <a:t>γ</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IFNγ</a:t>
            </a:r>
            <a:r>
              <a:rPr lang="en-US" altLang="zh-CN" sz="1200" b="0" i="0" u="none" strike="noStrike" kern="1200" baseline="0" dirty="0" smtClean="0">
                <a:solidFill>
                  <a:schemeClr val="tx1"/>
                </a:solidFill>
                <a:latin typeface="+mn-lt"/>
                <a:ea typeface="+mn-ea"/>
                <a:cs typeface="+mn-cs"/>
              </a:rPr>
              <a:t>) production. For TH2 cells, IL‑2 signals induce the </a:t>
            </a:r>
            <a:r>
              <a:rPr lang="en-US" altLang="zh-CN" sz="1200" b="0" i="0" u="none" strike="noStrike" kern="1200" baseline="0" dirty="0" err="1" smtClean="0">
                <a:solidFill>
                  <a:schemeClr val="tx1"/>
                </a:solidFill>
                <a:latin typeface="+mn-lt"/>
                <a:ea typeface="+mn-ea"/>
                <a:cs typeface="+mn-cs"/>
              </a:rPr>
              <a:t>upregulation</a:t>
            </a:r>
            <a:r>
              <a:rPr lang="en-US" altLang="zh-CN" sz="1200" b="0" i="0" u="none" strike="noStrike" kern="1200" baseline="0" dirty="0" smtClean="0">
                <a:solidFill>
                  <a:schemeClr val="tx1"/>
                </a:solidFill>
                <a:latin typeface="+mn-lt"/>
                <a:ea typeface="+mn-ea"/>
                <a:cs typeface="+mn-cs"/>
              </a:rPr>
              <a:t> of IL‑4Rα ?by these cells and enhance the production of typical TH2‑type cytokines, notably IL‑4, IL‑5 and IL‑13. The generation of TH17 cells depends on IL‑6 and transforming growth factor‑β ?signals. Unlike the formation of TH1 and TH2 cells, TH17 cell differentiation is inhibited by IL‑2 signals. Indeed, IL‑2‑mediated activation of STAT5 limits the responsiveness of these cells to IL‑6 by </a:t>
            </a:r>
            <a:r>
              <a:rPr lang="en-US" altLang="zh-CN" sz="1200" b="0" i="0" u="none" strike="noStrike" kern="1200" baseline="0" dirty="0" err="1" smtClean="0">
                <a:solidFill>
                  <a:schemeClr val="tx1"/>
                </a:solidFill>
                <a:latin typeface="+mn-lt"/>
                <a:ea typeface="+mn-ea"/>
                <a:cs typeface="+mn-cs"/>
              </a:rPr>
              <a:t>downregulating</a:t>
            </a:r>
            <a:r>
              <a:rPr lang="en-US" altLang="zh-CN" sz="1200" b="0" i="0" u="none" strike="noStrike" kern="1200" baseline="0" dirty="0" smtClean="0">
                <a:solidFill>
                  <a:schemeClr val="tx1"/>
                </a:solidFill>
                <a:latin typeface="+mn-lt"/>
                <a:ea typeface="+mn-ea"/>
                <a:cs typeface="+mn-cs"/>
              </a:rPr>
              <a:t> the expression of IL‑6Rβ; STAT5 also competes with STAT3 for binding to the </a:t>
            </a:r>
            <a:r>
              <a:rPr lang="en-US" altLang="zh-CN" sz="1200" b="0" i="1" u="none" strike="noStrike" kern="1200" baseline="0" dirty="0" smtClean="0">
                <a:solidFill>
                  <a:schemeClr val="tx1"/>
                </a:solidFill>
                <a:latin typeface="+mn-lt"/>
                <a:ea typeface="+mn-ea"/>
                <a:cs typeface="+mn-cs"/>
              </a:rPr>
              <a:t>Il17 </a:t>
            </a:r>
            <a:r>
              <a:rPr lang="en-US" altLang="zh-CN" sz="1200" b="0" i="0" u="none" strike="noStrike" kern="1200" baseline="0" dirty="0" smtClean="0">
                <a:solidFill>
                  <a:schemeClr val="tx1"/>
                </a:solidFill>
                <a:latin typeface="+mn-lt"/>
                <a:ea typeface="+mn-ea"/>
                <a:cs typeface="+mn-cs"/>
              </a:rPr>
              <a:t>gene locus. </a:t>
            </a:r>
            <a:r>
              <a:rPr lang="en-US" altLang="zh-CN" sz="1200" b="0" i="0" u="none" strike="noStrike" kern="1200" baseline="0" dirty="0" err="1" smtClean="0">
                <a:solidFill>
                  <a:schemeClr val="tx1"/>
                </a:solidFill>
                <a:latin typeface="+mn-lt"/>
                <a:ea typeface="+mn-ea"/>
                <a:cs typeface="+mn-cs"/>
              </a:rPr>
              <a:t>TReg</a:t>
            </a:r>
            <a:r>
              <a:rPr lang="en-US" altLang="zh-CN" sz="1200" b="0" i="0" u="none" strike="noStrike" kern="1200" baseline="0" dirty="0" smtClean="0">
                <a:solidFill>
                  <a:schemeClr val="tx1"/>
                </a:solidFill>
                <a:latin typeface="+mn-lt"/>
                <a:ea typeface="+mn-ea"/>
                <a:cs typeface="+mn-cs"/>
              </a:rPr>
              <a:t> cells depend on IL‑2 signals for their generation and homeostasis. Moreover, contact with IL‑2 maintains high levels of CD25 and </a:t>
            </a:r>
            <a:r>
              <a:rPr lang="en-US" altLang="zh-CN" sz="1200" b="0" i="0" u="none" strike="noStrike" kern="1200" baseline="0" dirty="0" err="1" smtClean="0">
                <a:solidFill>
                  <a:schemeClr val="tx1"/>
                </a:solidFill>
                <a:latin typeface="+mn-lt"/>
                <a:ea typeface="+mn-ea"/>
                <a:cs typeface="+mn-cs"/>
              </a:rPr>
              <a:t>forkhead</a:t>
            </a:r>
            <a:r>
              <a:rPr lang="en-US" altLang="zh-CN" sz="1200" b="0" i="0" u="none" strike="noStrike" kern="1200" baseline="0" dirty="0" smtClean="0">
                <a:solidFill>
                  <a:schemeClr val="tx1"/>
                </a:solidFill>
                <a:latin typeface="+mn-lt"/>
                <a:ea typeface="+mn-ea"/>
                <a:cs typeface="+mn-cs"/>
              </a:rPr>
              <a:t> box P3 (FOXP3) expression by </a:t>
            </a:r>
            <a:r>
              <a:rPr lang="en-US" altLang="zh-CN" sz="1200" b="0" i="0" u="none" strike="noStrike" kern="1200" baseline="0" dirty="0" err="1" smtClean="0">
                <a:solidFill>
                  <a:schemeClr val="tx1"/>
                </a:solidFill>
                <a:latin typeface="+mn-lt"/>
                <a:ea typeface="+mn-ea"/>
                <a:cs typeface="+mn-cs"/>
              </a:rPr>
              <a:t>TReg</a:t>
            </a:r>
            <a:r>
              <a:rPr lang="en-US" altLang="zh-CN" sz="1200" b="0" i="0" u="none" strike="noStrike" kern="1200" baseline="0" dirty="0" smtClean="0">
                <a:solidFill>
                  <a:schemeClr val="tx1"/>
                </a:solidFill>
                <a:latin typeface="+mn-lt"/>
                <a:ea typeface="+mn-ea"/>
                <a:cs typeface="+mn-cs"/>
              </a:rPr>
              <a:t> cells and enhances their suppressive capacity. </a:t>
            </a:r>
            <a:r>
              <a:rPr lang="en-US" altLang="zh-CN" sz="1200" b="0" i="0" u="none" strike="noStrike" kern="1200" baseline="0" dirty="0" err="1" smtClean="0">
                <a:solidFill>
                  <a:schemeClr val="tx1"/>
                </a:solidFill>
                <a:latin typeface="+mn-lt"/>
                <a:ea typeface="+mn-ea"/>
                <a:cs typeface="+mn-cs"/>
              </a:rPr>
              <a:t>γc</a:t>
            </a:r>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30</a:t>
            </a:fld>
            <a:endParaRPr kumimoji="1" lang="zh-CN" altLang="en-US"/>
          </a:p>
        </p:txBody>
      </p:sp>
    </p:spTree>
    <p:extLst>
      <p:ext uri="{BB962C8B-B14F-4D97-AF65-F5344CB8AC3E}">
        <p14:creationId xmlns:p14="http://schemas.microsoft.com/office/powerpoint/2010/main" val="4060290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dirty="0" smtClean="0"/>
              <a:t>These</a:t>
            </a:r>
            <a:r>
              <a:rPr kumimoji="1" lang="zh-CN" altLang="en-US" dirty="0" smtClean="0"/>
              <a:t> </a:t>
            </a:r>
            <a:r>
              <a:rPr kumimoji="1" lang="en-US" altLang="zh-CN" dirty="0" smtClean="0"/>
              <a:t>data</a:t>
            </a:r>
            <a:r>
              <a:rPr kumimoji="1" lang="zh-CN" altLang="en-US" dirty="0" smtClean="0"/>
              <a:t> </a:t>
            </a:r>
            <a:r>
              <a:rPr kumimoji="1" lang="en-US" altLang="zh-CN" dirty="0" smtClean="0"/>
              <a:t>indicate</a:t>
            </a:r>
            <a:r>
              <a:rPr kumimoji="1" lang="zh-CN" altLang="en-US" dirty="0" smtClean="0"/>
              <a:t> </a:t>
            </a:r>
            <a:r>
              <a:rPr kumimoji="1" lang="en-US" altLang="zh-CN" dirty="0" smtClean="0"/>
              <a:t>that</a:t>
            </a:r>
            <a:r>
              <a:rPr kumimoji="1" lang="zh-CN" altLang="en-US" dirty="0" smtClean="0"/>
              <a:t> </a:t>
            </a:r>
            <a:r>
              <a:rPr kumimoji="1" lang="en-US" altLang="zh-CN" dirty="0" smtClean="0"/>
              <a:t>strong</a:t>
            </a:r>
            <a:r>
              <a:rPr kumimoji="1" lang="zh-CN" altLang="en-US" dirty="0" smtClean="0"/>
              <a:t> </a:t>
            </a:r>
            <a:r>
              <a:rPr kumimoji="1" lang="en-US" altLang="zh-CN" dirty="0" smtClean="0"/>
              <a:t>IL-2</a:t>
            </a:r>
            <a:r>
              <a:rPr kumimoji="1" lang="zh-CN" altLang="en-US" dirty="0" smtClean="0"/>
              <a:t> </a:t>
            </a:r>
            <a:r>
              <a:rPr kumimoji="1" lang="en-US" altLang="zh-CN" dirty="0" smtClean="0"/>
              <a:t>signals</a:t>
            </a:r>
            <a:r>
              <a:rPr kumimoji="1" lang="zh-CN" altLang="en-US" dirty="0" smtClean="0"/>
              <a:t> </a:t>
            </a:r>
            <a:r>
              <a:rPr kumimoji="1" lang="en-US" altLang="zh-CN" dirty="0" smtClean="0"/>
              <a:t>drive</a:t>
            </a:r>
            <a:r>
              <a:rPr kumimoji="1" lang="zh-CN" altLang="en-US" dirty="0" smtClean="0"/>
              <a:t> </a:t>
            </a:r>
            <a:r>
              <a:rPr kumimoji="1" lang="en-US" altLang="zh-CN" dirty="0" smtClean="0"/>
              <a:t>both</a:t>
            </a:r>
            <a:r>
              <a:rPr kumimoji="1" lang="zh-CN" altLang="en-US" dirty="0" smtClean="0"/>
              <a:t> </a:t>
            </a:r>
            <a:r>
              <a:rPr kumimoji="1" lang="en-US" altLang="zh-CN" dirty="0" smtClean="0"/>
              <a:t>CD4+</a:t>
            </a:r>
            <a:r>
              <a:rPr kumimoji="1" lang="zh-CN" altLang="en-US" dirty="0" smtClean="0"/>
              <a:t> </a:t>
            </a:r>
            <a:r>
              <a:rPr kumimoji="1" lang="en-US" altLang="zh-CN" dirty="0" smtClean="0"/>
              <a:t>and</a:t>
            </a:r>
            <a:r>
              <a:rPr kumimoji="1" lang="zh-CN" altLang="en-US" dirty="0" smtClean="0"/>
              <a:t> </a:t>
            </a:r>
            <a:r>
              <a:rPr kumimoji="1" lang="en-US" altLang="zh-CN" dirty="0" smtClean="0"/>
              <a:t>CD8+</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become</a:t>
            </a:r>
            <a:r>
              <a:rPr kumimoji="1" lang="zh-CN" altLang="en-US" dirty="0" smtClean="0"/>
              <a:t> </a:t>
            </a:r>
            <a:r>
              <a:rPr kumimoji="1" lang="en-US" altLang="zh-CN" dirty="0" smtClean="0"/>
              <a:t>terminally</a:t>
            </a:r>
            <a:r>
              <a:rPr kumimoji="1" lang="zh-CN" altLang="en-US" dirty="0" smtClean="0"/>
              <a:t> </a:t>
            </a:r>
            <a:r>
              <a:rPr kumimoji="1" lang="en-US" altLang="zh-CN" dirty="0" smtClean="0"/>
              <a:t>differentiated</a:t>
            </a:r>
            <a:r>
              <a:rPr kumimoji="1" lang="zh-CN" altLang="en-US" dirty="0" smtClean="0"/>
              <a:t> </a:t>
            </a:r>
            <a:r>
              <a:rPr kumimoji="1" lang="en-US" altLang="zh-CN" dirty="0" smtClean="0"/>
              <a:t>effector</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that</a:t>
            </a:r>
            <a:r>
              <a:rPr kumimoji="1" lang="zh-CN" altLang="en-US" dirty="0" smtClean="0"/>
              <a:t> </a:t>
            </a:r>
            <a:r>
              <a:rPr kumimoji="1" lang="en-US" altLang="zh-CN" dirty="0" smtClean="0"/>
              <a:t>are</a:t>
            </a:r>
            <a:r>
              <a:rPr kumimoji="1" lang="zh-CN" altLang="en-US" dirty="0" smtClean="0"/>
              <a:t> </a:t>
            </a:r>
            <a:r>
              <a:rPr kumimoji="1" lang="en-US" altLang="zh-CN" dirty="0" smtClean="0"/>
              <a:t>destined</a:t>
            </a:r>
            <a:r>
              <a:rPr kumimoji="1" lang="zh-CN" altLang="en-US" dirty="0" smtClean="0"/>
              <a:t> </a:t>
            </a:r>
            <a:r>
              <a:rPr kumimoji="1" lang="en-US" altLang="zh-CN" dirty="0" smtClean="0"/>
              <a:t>for</a:t>
            </a:r>
            <a:r>
              <a:rPr kumimoji="1" lang="zh-CN" altLang="en-US" dirty="0" smtClean="0"/>
              <a:t> </a:t>
            </a:r>
            <a:r>
              <a:rPr kumimoji="1" lang="en-US" altLang="zh-CN" dirty="0" smtClean="0"/>
              <a:t>rapid</a:t>
            </a:r>
            <a:r>
              <a:rPr kumimoji="1" lang="zh-CN" altLang="en-US" dirty="0" smtClean="0"/>
              <a:t> </a:t>
            </a:r>
            <a:r>
              <a:rPr kumimoji="1" lang="en-US" altLang="zh-CN" dirty="0" smtClean="0"/>
              <a:t>death</a:t>
            </a:r>
            <a:r>
              <a:rPr kumimoji="1" lang="zh-CN" altLang="en-US" dirty="0" smtClean="0"/>
              <a:t> </a:t>
            </a:r>
            <a:r>
              <a:rPr kumimoji="1" lang="en-US" altLang="zh-CN" dirty="0" smtClean="0"/>
              <a:t>following</a:t>
            </a:r>
            <a:r>
              <a:rPr kumimoji="1" lang="zh-CN" altLang="en-US" dirty="0" smtClean="0"/>
              <a:t> </a:t>
            </a:r>
            <a:r>
              <a:rPr kumimoji="1" lang="en-US" altLang="zh-CN" dirty="0" smtClean="0"/>
              <a:t>the</a:t>
            </a:r>
            <a:r>
              <a:rPr kumimoji="1" lang="zh-CN" altLang="en-US" dirty="0" smtClean="0"/>
              <a:t> </a:t>
            </a:r>
            <a:r>
              <a:rPr kumimoji="1" lang="en-US" altLang="zh-CN" dirty="0" smtClean="0"/>
              <a:t>clearance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pathogen</a:t>
            </a:r>
            <a:r>
              <a:rPr kumimoji="1" lang="zh-CN" altLang="en-US" dirty="0" smtClean="0"/>
              <a:t> </a:t>
            </a:r>
            <a:r>
              <a:rPr kumimoji="1" lang="en-US" altLang="zh-CN" dirty="0" smtClean="0"/>
              <a:t>concerned.</a:t>
            </a:r>
            <a:r>
              <a:rPr kumimoji="1" lang="zh-CN" altLang="en-US" dirty="0" smtClean="0"/>
              <a:t> </a:t>
            </a:r>
            <a:r>
              <a:rPr kumimoji="1" lang="en-US" altLang="zh-CN" dirty="0" smtClean="0"/>
              <a:t>Conversely</a:t>
            </a:r>
            <a:r>
              <a:rPr kumimoji="1" lang="zh-CN" altLang="en-US" dirty="0" smtClean="0"/>
              <a:t>,</a:t>
            </a:r>
            <a:r>
              <a:rPr kumimoji="1" lang="en-US" altLang="zh-CN" dirty="0" smtClean="0"/>
              <a:t>low</a:t>
            </a:r>
            <a:r>
              <a:rPr kumimoji="1" lang="zh-CN" altLang="en-US" dirty="0" smtClean="0"/>
              <a:t> </a:t>
            </a:r>
            <a:r>
              <a:rPr kumimoji="1" lang="en-US" altLang="zh-CN" dirty="0" smtClean="0"/>
              <a:t>level</a:t>
            </a:r>
            <a:r>
              <a:rPr kumimoji="1" lang="zh-CN" altLang="en-US" dirty="0" smtClean="0"/>
              <a:t> </a:t>
            </a:r>
            <a:r>
              <a:rPr kumimoji="1" lang="en-US" altLang="zh-CN" dirty="0" smtClean="0"/>
              <a:t>IL-2</a:t>
            </a:r>
            <a:r>
              <a:rPr kumimoji="1" lang="zh-CN" altLang="en-US" dirty="0" smtClean="0"/>
              <a:t> </a:t>
            </a:r>
            <a:r>
              <a:rPr kumimoji="1" lang="en-US" altLang="zh-CN" dirty="0" smtClean="0"/>
              <a:t>signals</a:t>
            </a:r>
            <a:r>
              <a:rPr kumimoji="1" lang="zh-CN" altLang="en-US" dirty="0" smtClean="0"/>
              <a:t> </a:t>
            </a:r>
            <a:r>
              <a:rPr kumimoji="1" lang="en-US" altLang="zh-CN" dirty="0" smtClean="0"/>
              <a:t>allow</a:t>
            </a:r>
            <a:r>
              <a:rPr kumimoji="1" lang="zh-CN" altLang="en-US" dirty="0" smtClean="0"/>
              <a:t> </a:t>
            </a:r>
            <a:r>
              <a:rPr kumimoji="1" lang="en-US" altLang="zh-CN" dirty="0" smtClean="0"/>
              <a:t>responding</a:t>
            </a:r>
            <a:r>
              <a:rPr kumimoji="1" lang="zh-CN" altLang="en-US" dirty="0" smtClean="0"/>
              <a:t> </a:t>
            </a:r>
            <a:r>
              <a:rPr kumimoji="1" lang="en-US" altLang="zh-CN" dirty="0" smtClean="0"/>
              <a:t>CD4+T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differentiate</a:t>
            </a:r>
            <a:r>
              <a:rPr kumimoji="1" lang="zh-CN" altLang="en-US" dirty="0" smtClean="0"/>
              <a:t> </a:t>
            </a:r>
            <a:r>
              <a:rPr kumimoji="1" lang="en-US" altLang="zh-CN" dirty="0" smtClean="0"/>
              <a:t>into</a:t>
            </a:r>
            <a:r>
              <a:rPr kumimoji="1" lang="zh-CN" altLang="en-US" dirty="0" smtClean="0"/>
              <a:t> </a:t>
            </a:r>
            <a:r>
              <a:rPr kumimoji="1" lang="en-US" altLang="zh-CN" dirty="0" err="1" smtClean="0"/>
              <a:t>Tfh</a:t>
            </a:r>
            <a:r>
              <a:rPr kumimoji="1" lang="zh-CN" altLang="en-US" dirty="0" smtClean="0"/>
              <a:t> </a:t>
            </a:r>
            <a:r>
              <a:rPr kumimoji="1" lang="en-US" altLang="zh-CN" dirty="0" smtClean="0"/>
              <a:t>cells</a:t>
            </a:r>
            <a:r>
              <a:rPr kumimoji="1" lang="zh-CN" altLang="en-US" dirty="0" smtClean="0"/>
              <a:t> </a:t>
            </a:r>
            <a:r>
              <a:rPr kumimoji="1" lang="en-US" altLang="zh-CN" dirty="0" smtClean="0"/>
              <a:t>of</a:t>
            </a:r>
            <a:r>
              <a:rPr kumimoji="1" lang="zh-CN" altLang="en-US" dirty="0" smtClean="0"/>
              <a:t> </a:t>
            </a:r>
            <a:r>
              <a:rPr kumimoji="1" lang="en-US" altLang="zh-CN" dirty="0" smtClean="0"/>
              <a:t>central</a:t>
            </a:r>
            <a:r>
              <a:rPr kumimoji="1" lang="zh-CN" altLang="en-US" dirty="0" smtClean="0"/>
              <a:t> </a:t>
            </a:r>
            <a:r>
              <a:rPr kumimoji="1" lang="en-US" altLang="zh-CN" dirty="0" smtClean="0"/>
              <a:t>memory</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and</a:t>
            </a:r>
            <a:r>
              <a:rPr kumimoji="1" lang="zh-CN" altLang="en-US" dirty="0" smtClean="0"/>
              <a:t> </a:t>
            </a:r>
            <a:r>
              <a:rPr kumimoji="1" lang="en-US" altLang="zh-CN" dirty="0" smtClean="0"/>
              <a:t>CD8+</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survive</a:t>
            </a:r>
            <a:r>
              <a:rPr kumimoji="1" lang="zh-CN" altLang="en-US" dirty="0" smtClean="0"/>
              <a:t> </a:t>
            </a:r>
            <a:r>
              <a:rPr kumimoji="1" lang="en-US" altLang="zh-CN" dirty="0" smtClean="0"/>
              <a:t>as</a:t>
            </a:r>
            <a:r>
              <a:rPr kumimoji="1" lang="zh-CN" altLang="en-US" dirty="0" smtClean="0"/>
              <a:t> </a:t>
            </a:r>
            <a:r>
              <a:rPr kumimoji="1" lang="en-US" altLang="zh-CN" dirty="0" smtClean="0"/>
              <a:t>long-lived</a:t>
            </a:r>
            <a:r>
              <a:rPr kumimoji="1" lang="zh-CN" altLang="en-US" dirty="0" smtClean="0"/>
              <a:t> </a:t>
            </a:r>
            <a:r>
              <a:rPr kumimoji="1" lang="en-US" altLang="zh-CN" dirty="0" smtClean="0"/>
              <a:t>memory</a:t>
            </a:r>
            <a:r>
              <a:rPr kumimoji="1" lang="zh-CN" altLang="en-US" dirty="0" smtClean="0"/>
              <a:t> </a:t>
            </a:r>
            <a:r>
              <a:rPr kumimoji="1" lang="en-US" altLang="zh-CN" dirty="0" smtClean="0"/>
              <a:t>T</a:t>
            </a:r>
            <a:r>
              <a:rPr kumimoji="1" lang="zh-CN" altLang="en-US" dirty="0" smtClean="0"/>
              <a:t> </a:t>
            </a:r>
            <a:r>
              <a:rPr kumimoji="1" lang="en-US" altLang="zh-CN" dirty="0" smtClean="0"/>
              <a:t>cells.</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31</a:t>
            </a:fld>
            <a:endParaRPr kumimoji="1" lang="zh-CN" altLang="en-US"/>
          </a:p>
        </p:txBody>
      </p:sp>
    </p:spTree>
    <p:extLst>
      <p:ext uri="{BB962C8B-B14F-4D97-AF65-F5344CB8AC3E}">
        <p14:creationId xmlns:p14="http://schemas.microsoft.com/office/powerpoint/2010/main" val="229163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dirty="0" smtClean="0"/>
              <a:t>These</a:t>
            </a:r>
            <a:r>
              <a:rPr kumimoji="1" lang="zh-CN" altLang="en-US" dirty="0" smtClean="0"/>
              <a:t> </a:t>
            </a:r>
            <a:r>
              <a:rPr kumimoji="1" lang="en-US" altLang="zh-CN" dirty="0" smtClean="0"/>
              <a:t>data</a:t>
            </a:r>
            <a:r>
              <a:rPr kumimoji="1" lang="zh-CN" altLang="en-US" dirty="0" smtClean="0"/>
              <a:t> </a:t>
            </a:r>
            <a:r>
              <a:rPr kumimoji="1" lang="en-US" altLang="zh-CN" dirty="0" smtClean="0"/>
              <a:t>indicate</a:t>
            </a:r>
            <a:r>
              <a:rPr kumimoji="1" lang="zh-CN" altLang="en-US" dirty="0" smtClean="0"/>
              <a:t> </a:t>
            </a:r>
            <a:r>
              <a:rPr kumimoji="1" lang="en-US" altLang="zh-CN" dirty="0" smtClean="0"/>
              <a:t>that</a:t>
            </a:r>
            <a:r>
              <a:rPr kumimoji="1" lang="zh-CN" altLang="en-US" dirty="0" smtClean="0"/>
              <a:t> </a:t>
            </a:r>
            <a:r>
              <a:rPr kumimoji="1" lang="en-US" altLang="zh-CN" dirty="0" smtClean="0"/>
              <a:t>strong</a:t>
            </a:r>
            <a:r>
              <a:rPr kumimoji="1" lang="zh-CN" altLang="en-US" dirty="0" smtClean="0"/>
              <a:t> </a:t>
            </a:r>
            <a:r>
              <a:rPr kumimoji="1" lang="en-US" altLang="zh-CN" dirty="0" smtClean="0"/>
              <a:t>IL-2</a:t>
            </a:r>
            <a:r>
              <a:rPr kumimoji="1" lang="zh-CN" altLang="en-US" dirty="0" smtClean="0"/>
              <a:t> </a:t>
            </a:r>
            <a:r>
              <a:rPr kumimoji="1" lang="en-US" altLang="zh-CN" dirty="0" smtClean="0"/>
              <a:t>signals</a:t>
            </a:r>
            <a:r>
              <a:rPr kumimoji="1" lang="zh-CN" altLang="en-US" dirty="0" smtClean="0"/>
              <a:t> </a:t>
            </a:r>
            <a:r>
              <a:rPr kumimoji="1" lang="en-US" altLang="zh-CN" dirty="0" smtClean="0"/>
              <a:t>drive</a:t>
            </a:r>
            <a:r>
              <a:rPr kumimoji="1" lang="zh-CN" altLang="en-US" dirty="0" smtClean="0"/>
              <a:t> </a:t>
            </a:r>
            <a:r>
              <a:rPr kumimoji="1" lang="en-US" altLang="zh-CN" dirty="0" smtClean="0"/>
              <a:t>both</a:t>
            </a:r>
            <a:r>
              <a:rPr kumimoji="1" lang="zh-CN" altLang="en-US" dirty="0" smtClean="0"/>
              <a:t> </a:t>
            </a:r>
            <a:r>
              <a:rPr kumimoji="1" lang="en-US" altLang="zh-CN" dirty="0" smtClean="0"/>
              <a:t>CD4+</a:t>
            </a:r>
            <a:r>
              <a:rPr kumimoji="1" lang="zh-CN" altLang="en-US" dirty="0" smtClean="0"/>
              <a:t> </a:t>
            </a:r>
            <a:r>
              <a:rPr kumimoji="1" lang="en-US" altLang="zh-CN" dirty="0" smtClean="0"/>
              <a:t>and</a:t>
            </a:r>
            <a:r>
              <a:rPr kumimoji="1" lang="zh-CN" altLang="en-US" dirty="0" smtClean="0"/>
              <a:t> </a:t>
            </a:r>
            <a:r>
              <a:rPr kumimoji="1" lang="en-US" altLang="zh-CN" dirty="0" smtClean="0"/>
              <a:t>CD8+</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become</a:t>
            </a:r>
            <a:r>
              <a:rPr kumimoji="1" lang="zh-CN" altLang="en-US" dirty="0" smtClean="0"/>
              <a:t> </a:t>
            </a:r>
            <a:r>
              <a:rPr kumimoji="1" lang="en-US" altLang="zh-CN" dirty="0" smtClean="0"/>
              <a:t>terminally</a:t>
            </a:r>
            <a:r>
              <a:rPr kumimoji="1" lang="zh-CN" altLang="en-US" dirty="0" smtClean="0"/>
              <a:t> </a:t>
            </a:r>
            <a:r>
              <a:rPr kumimoji="1" lang="en-US" altLang="zh-CN" dirty="0" smtClean="0"/>
              <a:t>differentiated</a:t>
            </a:r>
            <a:r>
              <a:rPr kumimoji="1" lang="zh-CN" altLang="en-US" dirty="0" smtClean="0"/>
              <a:t> </a:t>
            </a:r>
            <a:r>
              <a:rPr kumimoji="1" lang="en-US" altLang="zh-CN" dirty="0" smtClean="0"/>
              <a:t>effector</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that</a:t>
            </a:r>
            <a:r>
              <a:rPr kumimoji="1" lang="zh-CN" altLang="en-US" dirty="0" smtClean="0"/>
              <a:t> </a:t>
            </a:r>
            <a:r>
              <a:rPr kumimoji="1" lang="en-US" altLang="zh-CN" dirty="0" smtClean="0"/>
              <a:t>are</a:t>
            </a:r>
            <a:r>
              <a:rPr kumimoji="1" lang="zh-CN" altLang="en-US" dirty="0" smtClean="0"/>
              <a:t> </a:t>
            </a:r>
            <a:r>
              <a:rPr kumimoji="1" lang="en-US" altLang="zh-CN" dirty="0" smtClean="0"/>
              <a:t>destined</a:t>
            </a:r>
            <a:r>
              <a:rPr kumimoji="1" lang="zh-CN" altLang="en-US" dirty="0" smtClean="0"/>
              <a:t> </a:t>
            </a:r>
            <a:r>
              <a:rPr kumimoji="1" lang="en-US" altLang="zh-CN" dirty="0" smtClean="0"/>
              <a:t>for</a:t>
            </a:r>
            <a:r>
              <a:rPr kumimoji="1" lang="zh-CN" altLang="en-US" dirty="0" smtClean="0"/>
              <a:t> </a:t>
            </a:r>
            <a:r>
              <a:rPr kumimoji="1" lang="en-US" altLang="zh-CN" dirty="0" smtClean="0"/>
              <a:t>rapid</a:t>
            </a:r>
            <a:r>
              <a:rPr kumimoji="1" lang="zh-CN" altLang="en-US" dirty="0" smtClean="0"/>
              <a:t> </a:t>
            </a:r>
            <a:r>
              <a:rPr kumimoji="1" lang="en-US" altLang="zh-CN" dirty="0" smtClean="0"/>
              <a:t>death</a:t>
            </a:r>
            <a:r>
              <a:rPr kumimoji="1" lang="zh-CN" altLang="en-US" dirty="0" smtClean="0"/>
              <a:t> </a:t>
            </a:r>
            <a:r>
              <a:rPr kumimoji="1" lang="en-US" altLang="zh-CN" dirty="0" smtClean="0"/>
              <a:t>following</a:t>
            </a:r>
            <a:r>
              <a:rPr kumimoji="1" lang="zh-CN" altLang="en-US" dirty="0" smtClean="0"/>
              <a:t> </a:t>
            </a:r>
            <a:r>
              <a:rPr kumimoji="1" lang="en-US" altLang="zh-CN" dirty="0" smtClean="0"/>
              <a:t>the</a:t>
            </a:r>
            <a:r>
              <a:rPr kumimoji="1" lang="zh-CN" altLang="en-US" dirty="0" smtClean="0"/>
              <a:t> </a:t>
            </a:r>
            <a:r>
              <a:rPr kumimoji="1" lang="en-US" altLang="zh-CN" dirty="0" smtClean="0"/>
              <a:t>clearance</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pathogen</a:t>
            </a:r>
            <a:r>
              <a:rPr kumimoji="1" lang="zh-CN" altLang="en-US" dirty="0" smtClean="0"/>
              <a:t> </a:t>
            </a:r>
            <a:r>
              <a:rPr kumimoji="1" lang="en-US" altLang="zh-CN" dirty="0" smtClean="0"/>
              <a:t>concerned.</a:t>
            </a:r>
            <a:r>
              <a:rPr kumimoji="1" lang="zh-CN" altLang="en-US" dirty="0" smtClean="0"/>
              <a:t> </a:t>
            </a:r>
            <a:r>
              <a:rPr kumimoji="1" lang="en-US" altLang="zh-CN" dirty="0" smtClean="0"/>
              <a:t>Conversely</a:t>
            </a:r>
            <a:r>
              <a:rPr kumimoji="1" lang="zh-CN" altLang="en-US" dirty="0" smtClean="0"/>
              <a:t>,</a:t>
            </a:r>
            <a:r>
              <a:rPr kumimoji="1" lang="en-US" altLang="zh-CN" dirty="0" smtClean="0"/>
              <a:t>low</a:t>
            </a:r>
            <a:r>
              <a:rPr kumimoji="1" lang="zh-CN" altLang="en-US" dirty="0" smtClean="0"/>
              <a:t> </a:t>
            </a:r>
            <a:r>
              <a:rPr kumimoji="1" lang="en-US" altLang="zh-CN" dirty="0" smtClean="0"/>
              <a:t>level</a:t>
            </a:r>
            <a:r>
              <a:rPr kumimoji="1" lang="zh-CN" altLang="en-US" dirty="0" smtClean="0"/>
              <a:t> </a:t>
            </a:r>
            <a:r>
              <a:rPr kumimoji="1" lang="en-US" altLang="zh-CN" dirty="0" smtClean="0"/>
              <a:t>IL-2</a:t>
            </a:r>
            <a:r>
              <a:rPr kumimoji="1" lang="zh-CN" altLang="en-US" dirty="0" smtClean="0"/>
              <a:t> </a:t>
            </a:r>
            <a:r>
              <a:rPr kumimoji="1" lang="en-US" altLang="zh-CN" dirty="0" smtClean="0"/>
              <a:t>signals</a:t>
            </a:r>
            <a:r>
              <a:rPr kumimoji="1" lang="zh-CN" altLang="en-US" dirty="0" smtClean="0"/>
              <a:t> </a:t>
            </a:r>
            <a:r>
              <a:rPr kumimoji="1" lang="en-US" altLang="zh-CN" dirty="0" smtClean="0"/>
              <a:t>allow</a:t>
            </a:r>
            <a:r>
              <a:rPr kumimoji="1" lang="zh-CN" altLang="en-US" dirty="0" smtClean="0"/>
              <a:t> </a:t>
            </a:r>
            <a:r>
              <a:rPr kumimoji="1" lang="en-US" altLang="zh-CN" dirty="0" smtClean="0"/>
              <a:t>responding</a:t>
            </a:r>
            <a:r>
              <a:rPr kumimoji="1" lang="zh-CN" altLang="en-US" dirty="0" smtClean="0"/>
              <a:t> </a:t>
            </a:r>
            <a:r>
              <a:rPr kumimoji="1" lang="en-US" altLang="zh-CN" dirty="0" smtClean="0"/>
              <a:t>CD4+T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differentiate</a:t>
            </a:r>
            <a:r>
              <a:rPr kumimoji="1" lang="zh-CN" altLang="en-US" dirty="0" smtClean="0"/>
              <a:t> </a:t>
            </a:r>
            <a:r>
              <a:rPr kumimoji="1" lang="en-US" altLang="zh-CN" dirty="0" smtClean="0"/>
              <a:t>into</a:t>
            </a:r>
            <a:r>
              <a:rPr kumimoji="1" lang="zh-CN" altLang="en-US" dirty="0" smtClean="0"/>
              <a:t> </a:t>
            </a:r>
            <a:r>
              <a:rPr kumimoji="1" lang="en-US" altLang="zh-CN" dirty="0" err="1" smtClean="0"/>
              <a:t>Tfh</a:t>
            </a:r>
            <a:r>
              <a:rPr kumimoji="1" lang="zh-CN" altLang="en-US" dirty="0" smtClean="0"/>
              <a:t> </a:t>
            </a:r>
            <a:r>
              <a:rPr kumimoji="1" lang="en-US" altLang="zh-CN" dirty="0" smtClean="0"/>
              <a:t>cells</a:t>
            </a:r>
            <a:r>
              <a:rPr kumimoji="1" lang="zh-CN" altLang="en-US" dirty="0" smtClean="0"/>
              <a:t> </a:t>
            </a:r>
            <a:r>
              <a:rPr kumimoji="1" lang="en-US" altLang="zh-CN" dirty="0" smtClean="0"/>
              <a:t>of</a:t>
            </a:r>
            <a:r>
              <a:rPr kumimoji="1" lang="zh-CN" altLang="en-US" dirty="0" smtClean="0"/>
              <a:t> </a:t>
            </a:r>
            <a:r>
              <a:rPr kumimoji="1" lang="en-US" altLang="zh-CN" dirty="0" smtClean="0"/>
              <a:t>central</a:t>
            </a:r>
            <a:r>
              <a:rPr kumimoji="1" lang="zh-CN" altLang="en-US" dirty="0" smtClean="0"/>
              <a:t> </a:t>
            </a:r>
            <a:r>
              <a:rPr kumimoji="1" lang="en-US" altLang="zh-CN" dirty="0" smtClean="0"/>
              <a:t>memory</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and</a:t>
            </a:r>
            <a:r>
              <a:rPr kumimoji="1" lang="zh-CN" altLang="en-US" dirty="0" smtClean="0"/>
              <a:t> </a:t>
            </a:r>
            <a:r>
              <a:rPr kumimoji="1" lang="en-US" altLang="zh-CN" dirty="0" smtClean="0"/>
              <a:t>CD8+</a:t>
            </a:r>
            <a:r>
              <a:rPr kumimoji="1" lang="zh-CN" altLang="en-US" dirty="0" smtClean="0"/>
              <a:t> </a:t>
            </a:r>
            <a:r>
              <a:rPr kumimoji="1" lang="en-US" altLang="zh-CN" dirty="0" smtClean="0"/>
              <a:t>T</a:t>
            </a:r>
            <a:r>
              <a:rPr kumimoji="1" lang="zh-CN" altLang="en-US" dirty="0" smtClean="0"/>
              <a:t> </a:t>
            </a:r>
            <a:r>
              <a:rPr kumimoji="1" lang="en-US" altLang="zh-CN" dirty="0" smtClean="0"/>
              <a:t>cells</a:t>
            </a:r>
            <a:r>
              <a:rPr kumimoji="1" lang="zh-CN" altLang="en-US" dirty="0" smtClean="0"/>
              <a:t> </a:t>
            </a:r>
            <a:r>
              <a:rPr kumimoji="1" lang="en-US" altLang="zh-CN" dirty="0" smtClean="0"/>
              <a:t>to</a:t>
            </a:r>
            <a:r>
              <a:rPr kumimoji="1" lang="zh-CN" altLang="en-US" dirty="0" smtClean="0"/>
              <a:t> </a:t>
            </a:r>
            <a:r>
              <a:rPr kumimoji="1" lang="en-US" altLang="zh-CN" dirty="0" smtClean="0"/>
              <a:t>survive</a:t>
            </a:r>
            <a:r>
              <a:rPr kumimoji="1" lang="zh-CN" altLang="en-US" dirty="0" smtClean="0"/>
              <a:t> </a:t>
            </a:r>
            <a:r>
              <a:rPr kumimoji="1" lang="en-US" altLang="zh-CN" dirty="0" smtClean="0"/>
              <a:t>as</a:t>
            </a:r>
            <a:r>
              <a:rPr kumimoji="1" lang="zh-CN" altLang="en-US" dirty="0" smtClean="0"/>
              <a:t> </a:t>
            </a:r>
            <a:r>
              <a:rPr kumimoji="1" lang="en-US" altLang="zh-CN" dirty="0" smtClean="0"/>
              <a:t>long-lived</a:t>
            </a:r>
            <a:r>
              <a:rPr kumimoji="1" lang="zh-CN" altLang="en-US" dirty="0" smtClean="0"/>
              <a:t> </a:t>
            </a:r>
            <a:r>
              <a:rPr kumimoji="1" lang="en-US" altLang="zh-CN" dirty="0" smtClean="0"/>
              <a:t>memory</a:t>
            </a:r>
            <a:r>
              <a:rPr kumimoji="1" lang="zh-CN" altLang="en-US" dirty="0" smtClean="0"/>
              <a:t> </a:t>
            </a:r>
            <a:r>
              <a:rPr kumimoji="1" lang="en-US" altLang="zh-CN" dirty="0" smtClean="0"/>
              <a:t>T</a:t>
            </a:r>
            <a:r>
              <a:rPr kumimoji="1" lang="zh-CN" altLang="en-US" dirty="0" smtClean="0"/>
              <a:t> </a:t>
            </a:r>
            <a:r>
              <a:rPr kumimoji="1" lang="en-US" altLang="zh-CN" dirty="0" smtClean="0"/>
              <a:t>cells.</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32</a:t>
            </a:fld>
            <a:endParaRPr kumimoji="1" lang="zh-CN" altLang="en-US"/>
          </a:p>
        </p:txBody>
      </p:sp>
    </p:spTree>
    <p:extLst>
      <p:ext uri="{BB962C8B-B14F-4D97-AF65-F5344CB8AC3E}">
        <p14:creationId xmlns:p14="http://schemas.microsoft.com/office/powerpoint/2010/main" val="424400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Which</a:t>
            </a:r>
            <a:r>
              <a:rPr kumimoji="1" lang="zh-CN" altLang="en-US" dirty="0" smtClean="0"/>
              <a:t> </a:t>
            </a:r>
            <a:r>
              <a:rPr kumimoji="1" lang="en-US" altLang="zh-CN" dirty="0" smtClean="0"/>
              <a:t>affects</a:t>
            </a:r>
            <a:r>
              <a:rPr kumimoji="1" lang="zh-CN" altLang="en-US" dirty="0" smtClean="0"/>
              <a:t> </a:t>
            </a:r>
            <a:r>
              <a:rPr kumimoji="1" lang="en-US" altLang="zh-CN" dirty="0" smtClean="0"/>
              <a:t>Cows</a:t>
            </a:r>
            <a:r>
              <a:rPr kumimoji="1" lang="zh-CN" altLang="en-US" dirty="0" smtClean="0"/>
              <a:t>，</a:t>
            </a:r>
            <a:r>
              <a:rPr kumimoji="1" lang="en-US" altLang="zh-CN" dirty="0" smtClean="0"/>
              <a:t>sheep</a:t>
            </a:r>
            <a:r>
              <a:rPr kumimoji="1" lang="zh-CN" altLang="en-US" dirty="0" smtClean="0"/>
              <a:t>，</a:t>
            </a:r>
            <a:r>
              <a:rPr kumimoji="1" lang="en-US" altLang="zh-CN" dirty="0" smtClean="0"/>
              <a:t>and</a:t>
            </a:r>
            <a:r>
              <a:rPr kumimoji="1" lang="zh-CN" altLang="en-US" dirty="0" smtClean="0"/>
              <a:t> </a:t>
            </a:r>
            <a:r>
              <a:rPr kumimoji="1" lang="en-US" altLang="zh-CN" dirty="0" smtClean="0"/>
              <a:t>other</a:t>
            </a:r>
            <a:r>
              <a:rPr kumimoji="1" lang="zh-CN" altLang="en-US" dirty="0" smtClean="0"/>
              <a:t> </a:t>
            </a:r>
            <a:r>
              <a:rPr kumimoji="1" lang="en-US" altLang="zh-CN" dirty="0" smtClean="0"/>
              <a:t>cloven-hoofed</a:t>
            </a:r>
            <a:r>
              <a:rPr kumimoji="1" lang="zh-CN" altLang="en-US" dirty="0" smtClean="0"/>
              <a:t> </a:t>
            </a:r>
            <a:r>
              <a:rPr kumimoji="1" lang="en-US" altLang="zh-CN" dirty="0" smtClean="0"/>
              <a:t>animals</a:t>
            </a:r>
            <a:r>
              <a:rPr kumimoji="1" lang="zh-CN" altLang="en-US" dirty="0" smtClean="0"/>
              <a:t>，</a:t>
            </a:r>
            <a:r>
              <a:rPr kumimoji="1" lang="en-US" altLang="zh-CN" dirty="0" smtClean="0"/>
              <a:t>which</a:t>
            </a:r>
            <a:r>
              <a:rPr kumimoji="1" lang="zh-CN" altLang="en-US" dirty="0" smtClean="0"/>
              <a:t> </a:t>
            </a:r>
            <a:r>
              <a:rPr kumimoji="1" lang="en-US" altLang="zh-CN" dirty="0" smtClean="0"/>
              <a:t>not</a:t>
            </a:r>
            <a:r>
              <a:rPr kumimoji="1" lang="zh-CN" altLang="en-US" dirty="0" smtClean="0"/>
              <a:t> </a:t>
            </a:r>
            <a:r>
              <a:rPr kumimoji="1" lang="en-US" altLang="zh-CN" dirty="0" smtClean="0"/>
              <a:t>ONLY</a:t>
            </a:r>
            <a:r>
              <a:rPr kumimoji="1" lang="zh-CN" altLang="en-US" dirty="0" smtClean="0"/>
              <a:t> </a:t>
            </a:r>
            <a:r>
              <a:rPr kumimoji="1" lang="en-US" altLang="zh-CN" dirty="0" smtClean="0"/>
              <a:t>reduce</a:t>
            </a:r>
            <a:r>
              <a:rPr kumimoji="1" lang="zh-CN" altLang="en-US" dirty="0" smtClean="0"/>
              <a:t> </a:t>
            </a:r>
            <a:r>
              <a:rPr kumimoji="1" lang="en-US" altLang="zh-CN" dirty="0" smtClean="0"/>
              <a:t>animal’s</a:t>
            </a:r>
            <a:r>
              <a:rPr kumimoji="1" lang="zh-CN" altLang="en-US" dirty="0" smtClean="0"/>
              <a:t>  </a:t>
            </a:r>
            <a:r>
              <a:rPr kumimoji="1" lang="en-US" altLang="zh-CN" dirty="0" smtClean="0"/>
              <a:t>commercial</a:t>
            </a:r>
            <a:r>
              <a:rPr kumimoji="1" lang="zh-CN" altLang="en-US" dirty="0" smtClean="0"/>
              <a:t> </a:t>
            </a:r>
            <a:r>
              <a:rPr kumimoji="1" lang="en-US" altLang="zh-CN" dirty="0" smtClean="0"/>
              <a:t>value</a:t>
            </a:r>
            <a:r>
              <a:rPr kumimoji="1" lang="zh-CN" altLang="en-US" dirty="0" smtClean="0"/>
              <a:t> </a:t>
            </a:r>
            <a:r>
              <a:rPr kumimoji="1" lang="en-US" altLang="zh-CN" dirty="0" smtClean="0"/>
              <a:t>by</a:t>
            </a:r>
            <a:r>
              <a:rPr kumimoji="1" lang="zh-CN" altLang="en-US" dirty="0" smtClean="0"/>
              <a:t> </a:t>
            </a:r>
            <a:r>
              <a:rPr kumimoji="1" lang="en-US" altLang="zh-CN" dirty="0" smtClean="0"/>
              <a:t>decreasing</a:t>
            </a:r>
            <a:r>
              <a:rPr kumimoji="1" lang="zh-CN" altLang="en-US" dirty="0" smtClean="0"/>
              <a:t> </a:t>
            </a:r>
            <a:r>
              <a:rPr kumimoji="1" lang="en-US" altLang="zh-CN" dirty="0" err="1" smtClean="0"/>
              <a:t>animals’weitght</a:t>
            </a:r>
            <a:r>
              <a:rPr kumimoji="1" lang="zh-CN" altLang="en-US" dirty="0" smtClean="0"/>
              <a:t> </a:t>
            </a:r>
            <a:r>
              <a:rPr kumimoji="1" lang="en-US" altLang="zh-CN" dirty="0" smtClean="0"/>
              <a:t>and</a:t>
            </a:r>
            <a:r>
              <a:rPr kumimoji="1" lang="zh-CN" altLang="en-US" dirty="0" smtClean="0"/>
              <a:t> </a:t>
            </a:r>
            <a:r>
              <a:rPr kumimoji="1" lang="en-US" altLang="zh-CN" dirty="0" smtClean="0"/>
              <a:t>milk</a:t>
            </a:r>
            <a:r>
              <a:rPr kumimoji="1" lang="zh-CN" altLang="en-US" dirty="0" smtClean="0"/>
              <a:t> </a:t>
            </a:r>
            <a:r>
              <a:rPr kumimoji="1" lang="en-US" altLang="zh-CN" dirty="0" err="1" smtClean="0"/>
              <a:t>output,but</a:t>
            </a:r>
            <a:r>
              <a:rPr kumimoji="1" lang="zh-CN" altLang="en-US" dirty="0" smtClean="0"/>
              <a:t> </a:t>
            </a:r>
            <a:r>
              <a:rPr kumimoji="1" lang="en-US" altLang="zh-CN" dirty="0" smtClean="0"/>
              <a:t>is</a:t>
            </a:r>
            <a:r>
              <a:rPr kumimoji="1" lang="zh-CN" altLang="en-US" dirty="0" smtClean="0"/>
              <a:t> </a:t>
            </a:r>
            <a:r>
              <a:rPr kumimoji="1" lang="en-US" altLang="zh-CN" dirty="0" smtClean="0"/>
              <a:t>also</a:t>
            </a:r>
            <a:r>
              <a:rPr kumimoji="1" lang="zh-CN" altLang="en-US" dirty="0" smtClean="0"/>
              <a:t> </a:t>
            </a:r>
            <a:r>
              <a:rPr kumimoji="1" lang="en-US" altLang="zh-CN" dirty="0" smtClean="0"/>
              <a:t>the</a:t>
            </a:r>
            <a:r>
              <a:rPr kumimoji="1" lang="zh-CN" altLang="en-US" dirty="0" smtClean="0"/>
              <a:t> </a:t>
            </a:r>
            <a:r>
              <a:rPr kumimoji="1" lang="en-US" altLang="zh-CN" dirty="0" smtClean="0"/>
              <a:t>most</a:t>
            </a:r>
            <a:r>
              <a:rPr kumimoji="1" lang="zh-CN" altLang="en-US" dirty="0" smtClean="0"/>
              <a:t> </a:t>
            </a:r>
            <a:r>
              <a:rPr kumimoji="1" lang="en-US" altLang="zh-CN" dirty="0" smtClean="0"/>
              <a:t>important</a:t>
            </a:r>
            <a:r>
              <a:rPr kumimoji="1" lang="zh-CN" altLang="en-US" dirty="0" smtClean="0"/>
              <a:t> </a:t>
            </a:r>
            <a:r>
              <a:rPr kumimoji="1" lang="en-US" altLang="zh-CN" dirty="0" smtClean="0"/>
              <a:t>animal</a:t>
            </a:r>
            <a:r>
              <a:rPr kumimoji="1" lang="zh-CN" altLang="en-US" dirty="0" smtClean="0"/>
              <a:t> </a:t>
            </a:r>
            <a:r>
              <a:rPr kumimoji="1" lang="en-US" altLang="zh-CN" dirty="0" smtClean="0"/>
              <a:t>disease</a:t>
            </a:r>
            <a:r>
              <a:rPr kumimoji="1" lang="zh-CN" altLang="en-US" dirty="0" smtClean="0"/>
              <a:t> </a:t>
            </a:r>
            <a:r>
              <a:rPr kumimoji="1" lang="en-US" altLang="zh-CN" dirty="0" smtClean="0"/>
              <a:t>limiting</a:t>
            </a:r>
            <a:r>
              <a:rPr kumimoji="1" lang="zh-CN" altLang="en-US" dirty="0" smtClean="0"/>
              <a:t> </a:t>
            </a:r>
            <a:r>
              <a:rPr kumimoji="1" lang="en-US" altLang="zh-CN" dirty="0" smtClean="0"/>
              <a:t>commerce</a:t>
            </a:r>
            <a:r>
              <a:rPr kumimoji="1" lang="zh-CN" altLang="en-US" dirty="0" smtClean="0"/>
              <a:t> </a:t>
            </a:r>
            <a:r>
              <a:rPr kumimoji="1" lang="en-US" altLang="zh-CN" dirty="0" smtClean="0"/>
              <a:t>of</a:t>
            </a:r>
            <a:r>
              <a:rPr kumimoji="1" lang="zh-CN" altLang="en-US" dirty="0" smtClean="0"/>
              <a:t> </a:t>
            </a:r>
            <a:r>
              <a:rPr kumimoji="1" lang="en-US" altLang="zh-CN" dirty="0" smtClean="0"/>
              <a:t>animals</a:t>
            </a:r>
            <a:r>
              <a:rPr kumimoji="1" lang="zh-CN" altLang="en-US" dirty="0" smtClean="0"/>
              <a:t> </a:t>
            </a:r>
            <a:r>
              <a:rPr kumimoji="1" lang="en-US" altLang="zh-CN" dirty="0" smtClean="0"/>
              <a:t>and</a:t>
            </a:r>
            <a:r>
              <a:rPr kumimoji="1" lang="zh-CN" altLang="en-US" dirty="0" smtClean="0"/>
              <a:t> </a:t>
            </a:r>
            <a:r>
              <a:rPr kumimoji="1" lang="en-US" altLang="zh-CN" dirty="0" smtClean="0"/>
              <a:t>animal</a:t>
            </a:r>
            <a:r>
              <a:rPr kumimoji="1" lang="zh-CN" altLang="en-US" dirty="0" smtClean="0"/>
              <a:t> </a:t>
            </a:r>
            <a:r>
              <a:rPr kumimoji="1" lang="en-US" altLang="zh-CN" dirty="0" smtClean="0"/>
              <a:t>product.</a:t>
            </a:r>
            <a:r>
              <a:rPr kumimoji="1" lang="zh-CN" altLang="en-US" dirty="0" smtClean="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why</a:t>
            </a:r>
            <a:r>
              <a:rPr kumimoji="1" lang="zh-CN" altLang="en-US" dirty="0" smtClean="0"/>
              <a:t> </a:t>
            </a:r>
            <a:r>
              <a:rPr kumimoji="1" lang="en-US" altLang="zh-CN" dirty="0" smtClean="0"/>
              <a:t>it</a:t>
            </a:r>
            <a:r>
              <a:rPr kumimoji="1" lang="zh-CN" altLang="en-US" dirty="0" smtClean="0"/>
              <a:t> </a:t>
            </a:r>
            <a:r>
              <a:rPr kumimoji="1" lang="en-US" altLang="zh-CN" dirty="0" smtClean="0"/>
              <a:t>is</a:t>
            </a:r>
            <a:r>
              <a:rPr kumimoji="1" lang="zh-CN" altLang="en-US" dirty="0" smtClean="0"/>
              <a:t> </a:t>
            </a:r>
            <a:r>
              <a:rPr kumimoji="1" lang="en-US" altLang="zh-CN" dirty="0" smtClean="0"/>
              <a:t>very</a:t>
            </a:r>
            <a:r>
              <a:rPr kumimoji="1" lang="zh-CN" altLang="en-US" dirty="0" smtClean="0"/>
              <a:t> </a:t>
            </a:r>
            <a:r>
              <a:rPr kumimoji="1" lang="en-US" altLang="zh-CN" dirty="0" smtClean="0"/>
              <a:t>significant</a:t>
            </a:r>
            <a:r>
              <a:rPr kumimoji="1" lang="zh-CN" altLang="en-US" dirty="0" smtClean="0"/>
              <a:t> </a:t>
            </a:r>
            <a:r>
              <a:rPr kumimoji="1" lang="en-US" altLang="zh-CN" dirty="0" smtClean="0"/>
              <a:t>to</a:t>
            </a:r>
            <a:r>
              <a:rPr kumimoji="1" lang="zh-CN" altLang="en-US" dirty="0" smtClean="0"/>
              <a:t> </a:t>
            </a:r>
            <a:r>
              <a:rPr kumimoji="1" lang="en-US" altLang="zh-CN" dirty="0" smtClean="0"/>
              <a:t>prevent</a:t>
            </a:r>
            <a:r>
              <a:rPr kumimoji="1" lang="zh-CN" altLang="en-US" dirty="0" smtClean="0"/>
              <a:t>,</a:t>
            </a:r>
            <a:r>
              <a:rPr kumimoji="1" lang="en-US" altLang="zh-CN" dirty="0" smtClean="0"/>
              <a:t>control</a:t>
            </a:r>
            <a:r>
              <a:rPr kumimoji="1" lang="zh-CN" altLang="en-US" dirty="0" smtClean="0"/>
              <a:t> </a:t>
            </a:r>
            <a:r>
              <a:rPr kumimoji="1" lang="en-US" altLang="zh-CN" dirty="0" smtClean="0"/>
              <a:t>and</a:t>
            </a:r>
            <a:r>
              <a:rPr kumimoji="1" lang="zh-CN" altLang="en-US" dirty="0" smtClean="0"/>
              <a:t> </a:t>
            </a:r>
            <a:r>
              <a:rPr kumimoji="1" lang="en-US" altLang="zh-CN" dirty="0" smtClean="0"/>
              <a:t>even</a:t>
            </a:r>
            <a:r>
              <a:rPr kumimoji="1" lang="zh-CN" altLang="en-US" dirty="0" smtClean="0"/>
              <a:t> </a:t>
            </a:r>
            <a:r>
              <a:rPr kumimoji="1" lang="en-US" altLang="zh-CN" dirty="0" smtClean="0"/>
              <a:t>eradicate</a:t>
            </a:r>
            <a:r>
              <a:rPr kumimoji="1" lang="zh-CN" altLang="en-US" dirty="0" smtClean="0"/>
              <a:t> </a:t>
            </a:r>
            <a:r>
              <a:rPr kumimoji="1" lang="en-US" altLang="zh-CN" dirty="0" smtClean="0"/>
              <a:t>FMD.</a:t>
            </a:r>
          </a:p>
          <a:p>
            <a:r>
              <a:rPr kumimoji="1" lang="zh-CN" altLang="zh-CN" dirty="0" smtClean="0"/>
              <a:t> </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2</a:t>
            </a:fld>
            <a:endParaRPr kumimoji="1" lang="zh-CN" altLang="en-US"/>
          </a:p>
        </p:txBody>
      </p:sp>
    </p:spTree>
    <p:extLst>
      <p:ext uri="{BB962C8B-B14F-4D97-AF65-F5344CB8AC3E}">
        <p14:creationId xmlns:p14="http://schemas.microsoft.com/office/powerpoint/2010/main" val="385804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zh-CN" altLang="en-US" dirty="0" smtClean="0"/>
              <a:t> </a:t>
            </a:r>
            <a:r>
              <a:rPr kumimoji="1" lang="en-US" altLang="zh-CN" dirty="0" smtClean="0"/>
              <a:t>traditional</a:t>
            </a:r>
            <a:r>
              <a:rPr kumimoji="1" lang="zh-CN" altLang="en-US" dirty="0" smtClean="0"/>
              <a:t> </a:t>
            </a:r>
            <a:r>
              <a:rPr kumimoji="1" lang="en-US" altLang="zh-CN" dirty="0" smtClean="0"/>
              <a:t>vaccine</a:t>
            </a:r>
            <a:r>
              <a:rPr kumimoji="1" lang="zh-CN" altLang="en-US" dirty="0" smtClean="0"/>
              <a:t> </a:t>
            </a:r>
            <a:r>
              <a:rPr kumimoji="1" lang="en-US" altLang="zh-CN" dirty="0" smtClean="0"/>
              <a:t>played</a:t>
            </a:r>
            <a:r>
              <a:rPr kumimoji="1" lang="zh-CN" altLang="en-US" dirty="0" smtClean="0"/>
              <a:t> </a:t>
            </a:r>
            <a:r>
              <a:rPr kumimoji="1" lang="en-US" altLang="zh-CN" dirty="0" smtClean="0"/>
              <a:t>an</a:t>
            </a:r>
            <a:r>
              <a:rPr kumimoji="1" lang="zh-CN" altLang="en-US" dirty="0" smtClean="0"/>
              <a:t> </a:t>
            </a:r>
            <a:r>
              <a:rPr kumimoji="1" lang="en-US" altLang="zh-CN" dirty="0" smtClean="0"/>
              <a:t>very</a:t>
            </a:r>
            <a:r>
              <a:rPr kumimoji="1" lang="zh-CN" altLang="en-US" dirty="0" smtClean="0"/>
              <a:t> </a:t>
            </a:r>
            <a:r>
              <a:rPr kumimoji="1" lang="en-US" altLang="zh-CN" dirty="0" smtClean="0"/>
              <a:t>important</a:t>
            </a:r>
            <a:r>
              <a:rPr kumimoji="1" lang="zh-CN" altLang="en-US" dirty="0" smtClean="0"/>
              <a:t> </a:t>
            </a:r>
            <a:r>
              <a:rPr kumimoji="1" lang="en-US" altLang="zh-CN" dirty="0" smtClean="0"/>
              <a:t>role</a:t>
            </a:r>
            <a:r>
              <a:rPr kumimoji="1" lang="zh-CN" altLang="en-US" dirty="0" smtClean="0"/>
              <a:t> </a:t>
            </a:r>
            <a:r>
              <a:rPr kumimoji="1" lang="en-US" altLang="zh-CN" dirty="0" smtClean="0"/>
              <a:t>in</a:t>
            </a:r>
            <a:r>
              <a:rPr kumimoji="1" lang="zh-CN" altLang="en-US" dirty="0" smtClean="0"/>
              <a:t> </a:t>
            </a:r>
            <a:r>
              <a:rPr kumimoji="1" lang="en-US" altLang="zh-CN" dirty="0" smtClean="0"/>
              <a:t>preventing</a:t>
            </a:r>
            <a:r>
              <a:rPr kumimoji="1" lang="zh-CN" altLang="en-US" dirty="0" smtClean="0"/>
              <a:t>, </a:t>
            </a:r>
            <a:r>
              <a:rPr kumimoji="1" lang="en-US" altLang="zh-CN" dirty="0" smtClean="0"/>
              <a:t>controlling</a:t>
            </a:r>
            <a:r>
              <a:rPr kumimoji="1" lang="zh-CN" altLang="en-US" dirty="0" smtClean="0"/>
              <a:t> </a:t>
            </a:r>
            <a:r>
              <a:rPr kumimoji="1" lang="en-US" altLang="zh-CN" dirty="0" smtClean="0"/>
              <a:t>FMD.</a:t>
            </a:r>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3</a:t>
            </a:fld>
            <a:endParaRPr kumimoji="1" lang="zh-CN" altLang="en-US"/>
          </a:p>
        </p:txBody>
      </p:sp>
    </p:spTree>
    <p:extLst>
      <p:ext uri="{BB962C8B-B14F-4D97-AF65-F5344CB8AC3E}">
        <p14:creationId xmlns:p14="http://schemas.microsoft.com/office/powerpoint/2010/main" val="294098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First, that you must have a very well-matched vaccine to have any </a:t>
            </a:r>
            <a:r>
              <a:rPr lang="en-US" altLang="zh-CN" sz="1200" dirty="0" err="1" smtClean="0"/>
              <a:t>effect.</a:t>
            </a:r>
            <a:r>
              <a:rPr kumimoji="1" lang="en-US" altLang="zh-CN" sz="1200" dirty="0" err="1" smtClean="0"/>
              <a:t>Second</a:t>
            </a:r>
            <a:r>
              <a:rPr kumimoji="1" lang="en-US" altLang="zh-CN" sz="1200" dirty="0" smtClean="0"/>
              <a:t>,</a:t>
            </a:r>
            <a:r>
              <a:rPr kumimoji="1" lang="zh-CN" altLang="zh-CN" sz="1200" dirty="0" smtClean="0"/>
              <a:t> </a:t>
            </a:r>
            <a:r>
              <a:rPr kumimoji="1" lang="en-US" altLang="zh-CN" sz="1200" dirty="0" smtClean="0"/>
              <a:t>so</a:t>
            </a:r>
            <a:r>
              <a:rPr kumimoji="1" lang="zh-CN" altLang="en-US" sz="1200" dirty="0" smtClean="0"/>
              <a:t> </a:t>
            </a:r>
            <a:r>
              <a:rPr kumimoji="1" lang="en-US" altLang="zh-CN" sz="1200" dirty="0" smtClean="0"/>
              <a:t>the</a:t>
            </a:r>
            <a:r>
              <a:rPr kumimoji="1" lang="zh-CN" altLang="en-US" sz="1200" dirty="0" smtClean="0"/>
              <a:t> </a:t>
            </a:r>
            <a:r>
              <a:rPr kumimoji="1" lang="en-US" altLang="zh-CN" sz="1200" dirty="0" smtClean="0"/>
              <a:t>mode</a:t>
            </a:r>
            <a:r>
              <a:rPr kumimoji="1" lang="zh-CN" altLang="en-US" sz="1200" dirty="0" smtClean="0"/>
              <a:t> </a:t>
            </a:r>
            <a:r>
              <a:rPr kumimoji="1" lang="en-US" altLang="zh-CN" sz="1200" dirty="0" smtClean="0"/>
              <a:t>of</a:t>
            </a:r>
            <a:r>
              <a:rPr kumimoji="1" lang="zh-CN" altLang="en-US" sz="1200" dirty="0" smtClean="0"/>
              <a:t> </a:t>
            </a:r>
            <a:r>
              <a:rPr kumimoji="1" lang="en-US" altLang="zh-CN" sz="1200" dirty="0" smtClean="0"/>
              <a:t>production</a:t>
            </a:r>
            <a:r>
              <a:rPr kumimoji="1" lang="zh-CN" altLang="en-US" sz="1200" dirty="0" smtClean="0"/>
              <a:t> </a:t>
            </a:r>
            <a:r>
              <a:rPr kumimoji="1" lang="en-US" altLang="zh-CN" sz="1200" dirty="0" smtClean="0"/>
              <a:t>exist</a:t>
            </a:r>
            <a:r>
              <a:rPr kumimoji="1" lang="zh-CN" altLang="en-US" sz="1200" dirty="0" smtClean="0"/>
              <a:t> </a:t>
            </a:r>
            <a:r>
              <a:rPr kumimoji="1" lang="en-US" altLang="zh-CN" sz="1200" dirty="0" smtClean="0"/>
              <a:t>a</a:t>
            </a:r>
            <a:r>
              <a:rPr kumimoji="1" lang="zh-CN" altLang="en-US" sz="1200" dirty="0" smtClean="0"/>
              <a:t> </a:t>
            </a:r>
            <a:r>
              <a:rPr kumimoji="1" lang="en-US" altLang="zh-CN" sz="1200" dirty="0" smtClean="0"/>
              <a:t>risk</a:t>
            </a:r>
            <a:r>
              <a:rPr kumimoji="1" lang="zh-CN" altLang="en-US" sz="1200" dirty="0" smtClean="0"/>
              <a:t> </a:t>
            </a:r>
            <a:r>
              <a:rPr kumimoji="1" lang="en-US" altLang="zh-CN" sz="1200" dirty="0" smtClean="0"/>
              <a:t>to</a:t>
            </a:r>
            <a:r>
              <a:rPr kumimoji="1" lang="zh-CN" altLang="en-US" sz="1200" dirty="0" smtClean="0"/>
              <a:t> </a:t>
            </a:r>
            <a:r>
              <a:rPr kumimoji="1" lang="en-US" altLang="zh-CN" sz="1200" dirty="0" smtClean="0"/>
              <a:t>reveal</a:t>
            </a:r>
            <a:r>
              <a:rPr kumimoji="1" lang="zh-CN" altLang="en-US" sz="1200" dirty="0" smtClean="0"/>
              <a:t> </a:t>
            </a:r>
            <a:r>
              <a:rPr kumimoji="1" lang="en-US" altLang="zh-CN" sz="1200" dirty="0" smtClean="0"/>
              <a:t>live</a:t>
            </a:r>
            <a:r>
              <a:rPr kumimoji="1" lang="zh-CN" altLang="en-US" sz="1200" dirty="0" smtClean="0"/>
              <a:t> </a:t>
            </a:r>
            <a:r>
              <a:rPr kumimoji="1" lang="en-US" altLang="zh-CN" sz="1200" dirty="0" smtClean="0"/>
              <a:t>FMDV</a:t>
            </a:r>
            <a:r>
              <a:rPr kumimoji="1" lang="zh-CN" altLang="en-US" sz="1200" dirty="0" smtClean="0"/>
              <a:t> </a:t>
            </a:r>
            <a:r>
              <a:rPr kumimoji="1" lang="en-US" altLang="zh-CN" sz="1200" dirty="0" smtClean="0"/>
              <a:t>to</a:t>
            </a:r>
            <a:r>
              <a:rPr kumimoji="1" lang="zh-CN" altLang="en-US" sz="1200" dirty="0" smtClean="0"/>
              <a:t> </a:t>
            </a:r>
            <a:r>
              <a:rPr kumimoji="1" lang="en-US" altLang="zh-CN" sz="1200" dirty="0" smtClean="0"/>
              <a:t>environment</a:t>
            </a:r>
          </a:p>
          <a:p>
            <a:r>
              <a:rPr kumimoji="1" lang="en-US" altLang="zh-CN" sz="1200" dirty="0" smtClean="0"/>
              <a:t>Besides,</a:t>
            </a:r>
            <a:r>
              <a:rPr kumimoji="1" lang="zh-CN" altLang="en-US" sz="1200" dirty="0" smtClean="0"/>
              <a:t> </a:t>
            </a:r>
            <a:r>
              <a:rPr kumimoji="1" lang="en-US" altLang="zh-CN" sz="1200" dirty="0" smtClean="0"/>
              <a:t>there</a:t>
            </a:r>
            <a:r>
              <a:rPr kumimoji="1" lang="zh-CN" altLang="en-US" sz="1200" dirty="0" smtClean="0"/>
              <a:t> </a:t>
            </a:r>
            <a:r>
              <a:rPr kumimoji="1" lang="en-US" altLang="zh-CN" sz="1200" dirty="0" smtClean="0"/>
              <a:t>are</a:t>
            </a:r>
            <a:r>
              <a:rPr kumimoji="1" lang="zh-CN" altLang="en-US" sz="1200" dirty="0" smtClean="0"/>
              <a:t> </a:t>
            </a:r>
            <a:r>
              <a:rPr kumimoji="1" lang="en-US" altLang="zh-CN" sz="1200" dirty="0" smtClean="0"/>
              <a:t>other</a:t>
            </a:r>
            <a:r>
              <a:rPr kumimoji="1" lang="zh-CN" altLang="en-US" sz="1200" dirty="0" smtClean="0"/>
              <a:t> </a:t>
            </a:r>
            <a:r>
              <a:rPr kumimoji="1" lang="en-US" altLang="zh-CN" sz="1200" dirty="0" smtClean="0"/>
              <a:t>important</a:t>
            </a:r>
            <a:r>
              <a:rPr kumimoji="1" lang="zh-CN" altLang="en-US" sz="1200" dirty="0" smtClean="0"/>
              <a:t> </a:t>
            </a:r>
            <a:r>
              <a:rPr kumimoji="1" lang="en-US" altLang="zh-CN" sz="1200" dirty="0" smtClean="0"/>
              <a:t>shortcomings</a:t>
            </a:r>
            <a:r>
              <a:rPr kumimoji="1" lang="zh-CN" altLang="en-US" sz="1200" dirty="0" smtClean="0"/>
              <a:t> </a:t>
            </a:r>
            <a:r>
              <a:rPr kumimoji="1" lang="en-US" altLang="zh-CN" sz="1200" dirty="0" smtClean="0"/>
              <a:t>of</a:t>
            </a:r>
            <a:r>
              <a:rPr kumimoji="1" lang="zh-CN" altLang="en-US" sz="1200" dirty="0" smtClean="0"/>
              <a:t> </a:t>
            </a:r>
            <a:r>
              <a:rPr kumimoji="1" lang="en-US" altLang="zh-CN" sz="1200" dirty="0" smtClean="0"/>
              <a:t>current</a:t>
            </a:r>
            <a:r>
              <a:rPr kumimoji="1" lang="zh-CN" altLang="en-US" sz="1200" dirty="0" smtClean="0"/>
              <a:t> </a:t>
            </a:r>
            <a:r>
              <a:rPr kumimoji="1" lang="en-US" altLang="zh-CN" sz="1200" dirty="0" smtClean="0"/>
              <a:t>inactive</a:t>
            </a:r>
            <a:r>
              <a:rPr kumimoji="1" lang="zh-CN" altLang="en-US" sz="1200" dirty="0" smtClean="0"/>
              <a:t> </a:t>
            </a:r>
            <a:r>
              <a:rPr kumimoji="1" lang="en-US" altLang="zh-CN" sz="1200" dirty="0" smtClean="0"/>
              <a:t>vaccines, including</a:t>
            </a:r>
            <a:r>
              <a:rPr kumimoji="1" lang="zh-CN" altLang="en-US" sz="1200" dirty="0" smtClean="0"/>
              <a:t> </a:t>
            </a:r>
            <a:r>
              <a:rPr kumimoji="1" lang="en-US" altLang="zh-CN" sz="1200" dirty="0" smtClean="0"/>
              <a:t>short</a:t>
            </a:r>
            <a:r>
              <a:rPr kumimoji="1" lang="zh-CN" altLang="en-US" sz="1200" dirty="0" smtClean="0"/>
              <a:t> </a:t>
            </a:r>
            <a:r>
              <a:rPr kumimoji="1" lang="en-US" altLang="zh-CN" sz="1200" dirty="0" smtClean="0"/>
              <a:t>shelf</a:t>
            </a:r>
            <a:r>
              <a:rPr kumimoji="1" lang="zh-CN" altLang="en-US" sz="1200" dirty="0" smtClean="0"/>
              <a:t> </a:t>
            </a:r>
            <a:r>
              <a:rPr kumimoji="1" lang="en-US" altLang="zh-CN" sz="1200" dirty="0" smtClean="0"/>
              <a:t>life, the</a:t>
            </a:r>
            <a:r>
              <a:rPr kumimoji="1" lang="zh-CN" altLang="en-US" sz="1200" dirty="0" smtClean="0"/>
              <a:t> </a:t>
            </a:r>
            <a:r>
              <a:rPr kumimoji="1" lang="en-US" altLang="zh-CN" sz="1200" dirty="0" smtClean="0"/>
              <a:t>need</a:t>
            </a:r>
            <a:r>
              <a:rPr kumimoji="1" lang="zh-CN" altLang="en-US" sz="1200" dirty="0" smtClean="0"/>
              <a:t> </a:t>
            </a:r>
            <a:r>
              <a:rPr kumimoji="1" lang="en-US" altLang="zh-CN" sz="1200" dirty="0" smtClean="0"/>
              <a:t>for</a:t>
            </a:r>
            <a:r>
              <a:rPr kumimoji="1" lang="zh-CN" altLang="en-US" sz="1200" dirty="0" smtClean="0"/>
              <a:t> </a:t>
            </a:r>
            <a:r>
              <a:rPr kumimoji="1" lang="en-US" altLang="zh-CN" sz="1200" dirty="0" smtClean="0"/>
              <a:t>adequate</a:t>
            </a:r>
            <a:r>
              <a:rPr kumimoji="1" lang="zh-CN" altLang="en-US" sz="1200" dirty="0" smtClean="0"/>
              <a:t> </a:t>
            </a:r>
            <a:r>
              <a:rPr kumimoji="1" lang="en-US" altLang="zh-CN" sz="1200" dirty="0" smtClean="0"/>
              <a:t>cold</a:t>
            </a:r>
            <a:r>
              <a:rPr kumimoji="1" lang="zh-CN" altLang="en-US" sz="1200" dirty="0" smtClean="0"/>
              <a:t> </a:t>
            </a:r>
            <a:r>
              <a:rPr kumimoji="1" lang="en-US" altLang="zh-CN" sz="1200" dirty="0" smtClean="0"/>
              <a:t>chain</a:t>
            </a:r>
            <a:r>
              <a:rPr kumimoji="1" lang="zh-CN" altLang="en-US" sz="1200" dirty="0" smtClean="0"/>
              <a:t> </a:t>
            </a:r>
            <a:r>
              <a:rPr kumimoji="1" lang="en-US" altLang="zh-CN" sz="1200" dirty="0" smtClean="0"/>
              <a:t>of</a:t>
            </a:r>
            <a:r>
              <a:rPr kumimoji="1" lang="zh-CN" altLang="en-US" sz="1200" dirty="0" smtClean="0"/>
              <a:t> </a:t>
            </a:r>
            <a:r>
              <a:rPr kumimoji="1" lang="en-US" altLang="zh-CN" sz="1200" dirty="0" smtClean="0"/>
              <a:t>formulated</a:t>
            </a:r>
            <a:r>
              <a:rPr kumimoji="1" lang="zh-CN" altLang="en-US" sz="1200" dirty="0" smtClean="0"/>
              <a:t> </a:t>
            </a:r>
            <a:r>
              <a:rPr kumimoji="1" lang="en-US" altLang="zh-CN" sz="1200" dirty="0" smtClean="0"/>
              <a:t>vaccines, and</a:t>
            </a:r>
            <a:r>
              <a:rPr kumimoji="1" lang="zh-CN" altLang="en-US" sz="1200" dirty="0" smtClean="0"/>
              <a:t> </a:t>
            </a:r>
            <a:r>
              <a:rPr kumimoji="1" lang="en-US" altLang="zh-CN" sz="1200" dirty="0" smtClean="0"/>
              <a:t>difficulties</a:t>
            </a:r>
            <a:r>
              <a:rPr kumimoji="1" lang="zh-CN" altLang="en-US" sz="1200" dirty="0" smtClean="0"/>
              <a:t> </a:t>
            </a:r>
            <a:r>
              <a:rPr kumimoji="1" lang="en-US" altLang="zh-CN" sz="1200" dirty="0" smtClean="0"/>
              <a:t>of</a:t>
            </a:r>
            <a:r>
              <a:rPr kumimoji="1" lang="zh-CN" altLang="en-US" sz="1200" dirty="0" smtClean="0"/>
              <a:t> </a:t>
            </a:r>
            <a:r>
              <a:rPr kumimoji="1" lang="en-US" altLang="zh-CN" sz="1200" dirty="0" smtClean="0"/>
              <a:t>certain</a:t>
            </a:r>
            <a:r>
              <a:rPr kumimoji="1" lang="zh-CN" altLang="en-US" sz="1200" dirty="0" smtClean="0"/>
              <a:t> </a:t>
            </a:r>
            <a:r>
              <a:rPr kumimoji="1" lang="en-US" altLang="zh-CN" sz="1200" dirty="0" smtClean="0"/>
              <a:t>serotypes</a:t>
            </a:r>
            <a:r>
              <a:rPr kumimoji="1" lang="zh-CN" altLang="en-US" sz="1200" dirty="0" smtClean="0"/>
              <a:t> </a:t>
            </a:r>
            <a:r>
              <a:rPr kumimoji="1" lang="en-US" altLang="zh-CN" sz="1200" dirty="0" smtClean="0"/>
              <a:t>and</a:t>
            </a:r>
            <a:r>
              <a:rPr kumimoji="1" lang="zh-CN" altLang="en-US" sz="1200" dirty="0" smtClean="0"/>
              <a:t> </a:t>
            </a:r>
            <a:r>
              <a:rPr kumimoji="1" lang="en-US" altLang="zh-CN" sz="1200" dirty="0" smtClean="0"/>
              <a:t>and</a:t>
            </a:r>
            <a:r>
              <a:rPr kumimoji="1" lang="zh-CN" altLang="en-US" sz="1200" dirty="0" smtClean="0"/>
              <a:t> </a:t>
            </a:r>
            <a:r>
              <a:rPr kumimoji="1" lang="en-US" altLang="zh-CN" sz="1200" dirty="0" smtClean="0"/>
              <a:t>subtypes</a:t>
            </a:r>
            <a:r>
              <a:rPr kumimoji="1" lang="zh-CN" altLang="en-US" sz="1200" dirty="0" smtClean="0"/>
              <a:t> </a:t>
            </a:r>
            <a:r>
              <a:rPr kumimoji="1" lang="en-US" altLang="zh-CN" sz="1200" dirty="0" smtClean="0"/>
              <a:t>to</a:t>
            </a:r>
            <a:r>
              <a:rPr kumimoji="1" lang="zh-CN" altLang="en-US" sz="1200" dirty="0" smtClean="0"/>
              <a:t> </a:t>
            </a:r>
            <a:r>
              <a:rPr kumimoji="1" lang="en-US" altLang="zh-CN" sz="1200" dirty="0" smtClean="0"/>
              <a:t>grow</a:t>
            </a:r>
            <a:r>
              <a:rPr kumimoji="1" lang="zh-CN" altLang="en-US" sz="1200" dirty="0" smtClean="0"/>
              <a:t> </a:t>
            </a:r>
            <a:r>
              <a:rPr kumimoji="1" lang="en-US" altLang="zh-CN" sz="1200" dirty="0" smtClean="0"/>
              <a:t>well</a:t>
            </a:r>
            <a:r>
              <a:rPr kumimoji="1" lang="zh-CN" altLang="en-US" sz="1200" dirty="0" smtClean="0"/>
              <a:t> </a:t>
            </a:r>
            <a:r>
              <a:rPr kumimoji="1" lang="en-US" altLang="zh-CN" sz="1200" dirty="0" smtClean="0"/>
              <a:t>in</a:t>
            </a:r>
            <a:r>
              <a:rPr kumimoji="1" lang="zh-CN" altLang="en-US" sz="1200" dirty="0" smtClean="0"/>
              <a:t> </a:t>
            </a:r>
            <a:r>
              <a:rPr kumimoji="1" lang="en-US" altLang="zh-CN" sz="1200" dirty="0" smtClean="0"/>
              <a:t>the</a:t>
            </a:r>
            <a:r>
              <a:rPr kumimoji="1" lang="zh-CN" altLang="en-US" sz="1200" dirty="0" smtClean="0"/>
              <a:t> </a:t>
            </a:r>
            <a:r>
              <a:rPr kumimoji="1" lang="en-US" altLang="zh-CN" sz="1200" dirty="0" smtClean="0"/>
              <a:t>cell</a:t>
            </a:r>
            <a:r>
              <a:rPr kumimoji="1" lang="zh-CN" altLang="en-US" sz="1200" dirty="0" smtClean="0"/>
              <a:t> </a:t>
            </a:r>
            <a:r>
              <a:rPr kumimoji="1" lang="en-US" altLang="zh-CN" sz="1200" dirty="0" smtClean="0"/>
              <a:t>culture</a:t>
            </a:r>
            <a:r>
              <a:rPr kumimoji="1" lang="zh-CN" altLang="en-US" sz="1200" dirty="0" smtClean="0"/>
              <a:t> </a:t>
            </a:r>
            <a:r>
              <a:rPr kumimoji="1" lang="en-US" altLang="zh-CN" sz="1200" dirty="0" smtClean="0"/>
              <a:t>for</a:t>
            </a:r>
            <a:r>
              <a:rPr kumimoji="1" lang="zh-CN" altLang="en-US" sz="1200" dirty="0" smtClean="0"/>
              <a:t> </a:t>
            </a:r>
            <a:r>
              <a:rPr kumimoji="1" lang="en-US" altLang="zh-CN" sz="1200" dirty="0" smtClean="0"/>
              <a:t>vaccine</a:t>
            </a:r>
            <a:r>
              <a:rPr kumimoji="1" lang="zh-CN" altLang="en-US" sz="1200" dirty="0" smtClean="0"/>
              <a:t> </a:t>
            </a:r>
            <a:r>
              <a:rPr kumimoji="1" lang="en-US" altLang="zh-CN" sz="1200" dirty="0" smtClean="0"/>
              <a:t>production</a:t>
            </a:r>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4</a:t>
            </a:fld>
            <a:endParaRPr kumimoji="1" lang="zh-CN" altLang="en-US"/>
          </a:p>
        </p:txBody>
      </p:sp>
    </p:spTree>
    <p:extLst>
      <p:ext uri="{BB962C8B-B14F-4D97-AF65-F5344CB8AC3E}">
        <p14:creationId xmlns:p14="http://schemas.microsoft.com/office/powerpoint/2010/main" val="235495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In order to address these problems, new vaccines are necessary and urgent to develop into satisfied candidates of classical vaccines. A</a:t>
            </a:r>
            <a:r>
              <a:rPr lang="zh-CN" altLang="en-US" dirty="0" smtClean="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strategies</a:t>
            </a:r>
            <a:r>
              <a:rPr lang="zh-CN" altLang="en-US" dirty="0" smtClean="0"/>
              <a:t> </a:t>
            </a:r>
            <a:r>
              <a:rPr lang="en-US" altLang="zh-CN" dirty="0" smtClean="0"/>
              <a:t>were</a:t>
            </a:r>
            <a:r>
              <a:rPr lang="zh-CN" altLang="en-US" dirty="0" smtClean="0"/>
              <a:t> </a:t>
            </a:r>
            <a:r>
              <a:rPr lang="en-US" altLang="zh-CN" dirty="0" err="1" smtClean="0"/>
              <a:t>disigned</a:t>
            </a:r>
            <a:r>
              <a:rPr lang="zh-CN" altLang="en-US" dirty="0" smtClean="0"/>
              <a:t> </a:t>
            </a:r>
            <a:r>
              <a:rPr lang="en-US" altLang="zh-CN" dirty="0" smtClean="0"/>
              <a:t>to</a:t>
            </a:r>
            <a:r>
              <a:rPr lang="zh-CN" altLang="en-US" dirty="0" smtClean="0"/>
              <a:t> </a:t>
            </a:r>
            <a:r>
              <a:rPr lang="en-US" altLang="zh-CN" dirty="0" smtClean="0"/>
              <a:t>develop</a:t>
            </a:r>
            <a:r>
              <a:rPr lang="zh-CN" altLang="en-US" dirty="0" smtClean="0"/>
              <a:t> </a:t>
            </a:r>
            <a:r>
              <a:rPr lang="en-US" altLang="zh-CN" dirty="0" smtClean="0"/>
              <a:t>novel</a:t>
            </a:r>
            <a:r>
              <a:rPr lang="zh-CN" altLang="en-US" dirty="0" smtClean="0"/>
              <a:t> </a:t>
            </a:r>
            <a:r>
              <a:rPr lang="en-US" altLang="zh-CN" dirty="0" smtClean="0"/>
              <a:t>FMD</a:t>
            </a:r>
            <a:r>
              <a:rPr lang="zh-CN" altLang="en-US" dirty="0" smtClean="0"/>
              <a:t> </a:t>
            </a:r>
            <a:r>
              <a:rPr lang="en-US" altLang="zh-CN" dirty="0" smtClean="0"/>
              <a:t>vaccines.VP1,which</a:t>
            </a:r>
            <a:r>
              <a:rPr lang="zh-CN" altLang="en-US" dirty="0" smtClean="0"/>
              <a:t> </a:t>
            </a:r>
            <a:r>
              <a:rPr lang="en-US" altLang="zh-CN" dirty="0" smtClean="0"/>
              <a:t>is</a:t>
            </a:r>
            <a:r>
              <a:rPr lang="zh-CN" altLang="en-US" dirty="0" smtClean="0"/>
              <a:t> </a:t>
            </a:r>
            <a:r>
              <a:rPr lang="en-US" altLang="zh-CN" dirty="0" smtClean="0"/>
              <a:t>one</a:t>
            </a:r>
            <a:r>
              <a:rPr lang="zh-CN" altLang="en-US" dirty="0" smtClean="0"/>
              <a:t> </a:t>
            </a:r>
            <a:r>
              <a:rPr lang="en-US" altLang="zh-CN" dirty="0" smtClean="0"/>
              <a:t>of</a:t>
            </a:r>
            <a:r>
              <a:rPr lang="zh-CN" altLang="en-US" dirty="0" smtClean="0"/>
              <a:t> </a:t>
            </a:r>
            <a:r>
              <a:rPr lang="en-US" altLang="zh-CN" dirty="0" smtClean="0"/>
              <a:t>FMDV</a:t>
            </a:r>
            <a:r>
              <a:rPr lang="zh-CN" altLang="en-US" dirty="0" smtClean="0"/>
              <a:t> </a:t>
            </a:r>
            <a:r>
              <a:rPr lang="en-US" altLang="zh-CN" dirty="0" smtClean="0"/>
              <a:t>capsid</a:t>
            </a:r>
            <a:r>
              <a:rPr lang="zh-CN" altLang="en-US" dirty="0" smtClean="0"/>
              <a:t> </a:t>
            </a:r>
            <a:r>
              <a:rPr lang="en-US" altLang="zh-CN" dirty="0" smtClean="0"/>
              <a:t>proteins</a:t>
            </a:r>
            <a:r>
              <a:rPr lang="zh-CN" altLang="en-US" dirty="0" smtClean="0"/>
              <a:t> </a:t>
            </a:r>
            <a:r>
              <a:rPr lang="en-US" altLang="zh-CN" dirty="0" smtClean="0"/>
              <a:t>was</a:t>
            </a:r>
            <a:r>
              <a:rPr lang="zh-CN" altLang="en-US" dirty="0" smtClean="0"/>
              <a:t> </a:t>
            </a:r>
            <a:r>
              <a:rPr lang="en-US" altLang="zh-CN" dirty="0" smtClean="0"/>
              <a:t>considered</a:t>
            </a:r>
            <a:r>
              <a:rPr lang="zh-CN" altLang="en-US" dirty="0" smtClean="0"/>
              <a:t> </a:t>
            </a:r>
            <a:r>
              <a:rPr lang="en-US" altLang="zh-CN" dirty="0" smtClean="0"/>
              <a:t>most</a:t>
            </a:r>
            <a:r>
              <a:rPr lang="zh-CN" altLang="en-US" dirty="0" smtClean="0"/>
              <a:t> </a:t>
            </a:r>
            <a:r>
              <a:rPr lang="en-US" altLang="zh-CN" dirty="0" smtClean="0"/>
              <a:t>important</a:t>
            </a:r>
            <a:r>
              <a:rPr lang="zh-CN" altLang="en-US" dirty="0" smtClean="0"/>
              <a:t> </a:t>
            </a:r>
            <a:r>
              <a:rPr lang="en-US" altLang="zh-CN" dirty="0" smtClean="0"/>
              <a:t>to</a:t>
            </a:r>
            <a:r>
              <a:rPr lang="zh-CN" altLang="en-US" dirty="0" smtClean="0"/>
              <a:t> </a:t>
            </a:r>
            <a:r>
              <a:rPr lang="en-US" altLang="zh-CN" dirty="0" smtClean="0"/>
              <a:t>construct</a:t>
            </a:r>
            <a:r>
              <a:rPr lang="zh-CN" altLang="en-US" dirty="0" smtClean="0"/>
              <a:t> </a:t>
            </a:r>
            <a:r>
              <a:rPr lang="en-US" altLang="zh-CN" dirty="0" smtClean="0"/>
              <a:t>subunit</a:t>
            </a:r>
            <a:r>
              <a:rPr lang="zh-CN" altLang="en-US" dirty="0" smtClean="0"/>
              <a:t> </a:t>
            </a:r>
            <a:r>
              <a:rPr lang="en-US" altLang="zh-CN" dirty="0" err="1" smtClean="0"/>
              <a:t>vaccine.Adenovirus</a:t>
            </a:r>
            <a:r>
              <a:rPr lang="en-US" altLang="zh-CN" dirty="0" smtClean="0"/>
              <a:t> </a:t>
            </a:r>
            <a:r>
              <a:rPr lang="en-US" altLang="zh-CN" u="sng" dirty="0" smtClean="0"/>
              <a:t>and poxvirus are widely utilized to efficiently express heterologous genes.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5</a:t>
            </a:fld>
            <a:endParaRPr kumimoji="1" lang="zh-CN" altLang="en-US"/>
          </a:p>
        </p:txBody>
      </p:sp>
    </p:spTree>
    <p:extLst>
      <p:ext uri="{BB962C8B-B14F-4D97-AF65-F5344CB8AC3E}">
        <p14:creationId xmlns:p14="http://schemas.microsoft.com/office/powerpoint/2010/main" val="50691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But，</a:t>
            </a:r>
            <a:r>
              <a:rPr lang="zh-CN" altLang="en-US" dirty="0" smtClean="0"/>
              <a:t> </a:t>
            </a:r>
            <a:r>
              <a:rPr lang="en-US" altLang="zh-CN" dirty="0" smtClean="0"/>
              <a:t>aurally</a:t>
            </a:r>
            <a:r>
              <a:rPr lang="zh-CN" altLang="en-US" dirty="0" smtClean="0"/>
              <a:t> </a:t>
            </a:r>
            <a:r>
              <a:rPr lang="en-US" altLang="en-US" dirty="0" smtClean="0"/>
              <a:t>current </a:t>
            </a:r>
            <a:r>
              <a:rPr lang="en-US" altLang="zh-CN" dirty="0" smtClean="0"/>
              <a:t>vaccine</a:t>
            </a:r>
            <a:r>
              <a:rPr lang="zh-CN" altLang="en-US" dirty="0" smtClean="0"/>
              <a:t> </a:t>
            </a:r>
            <a:r>
              <a:rPr lang="en-US" altLang="zh-CN" dirty="0" smtClean="0"/>
              <a:t>can</a:t>
            </a:r>
            <a:r>
              <a:rPr lang="zh-CN" altLang="en-US" dirty="0" smtClean="0"/>
              <a:t> </a:t>
            </a:r>
            <a:r>
              <a:rPr lang="en-US" altLang="zh-CN" dirty="0" smtClean="0"/>
              <a:t>not</a:t>
            </a:r>
            <a:r>
              <a:rPr lang="zh-CN" altLang="en-US" dirty="0" smtClean="0"/>
              <a:t> </a:t>
            </a:r>
            <a:r>
              <a:rPr lang="en-US" altLang="zh-CN" dirty="0" smtClean="0"/>
              <a:t>induce</a:t>
            </a:r>
            <a:r>
              <a:rPr lang="zh-CN" altLang="en-US" dirty="0" smtClean="0"/>
              <a:t> </a:t>
            </a:r>
            <a:r>
              <a:rPr lang="en-US" altLang="zh-CN" dirty="0" smtClean="0"/>
              <a:t>enough</a:t>
            </a:r>
            <a:r>
              <a:rPr lang="zh-CN" altLang="en-US" dirty="0" smtClean="0"/>
              <a:t> </a:t>
            </a:r>
            <a:r>
              <a:rPr lang="en-US" altLang="zh-CN" dirty="0" smtClean="0"/>
              <a:t> T cell response</a:t>
            </a:r>
            <a:r>
              <a:rPr lang="zh-CN" altLang="en-US" dirty="0" smtClean="0"/>
              <a:t> </a:t>
            </a:r>
            <a:r>
              <a:rPr lang="en-US" altLang="zh-CN" dirty="0" smtClean="0"/>
              <a:t>against</a:t>
            </a:r>
            <a:r>
              <a:rPr lang="zh-CN" altLang="en-US" dirty="0" smtClean="0"/>
              <a:t> </a:t>
            </a:r>
            <a:r>
              <a:rPr lang="en-US" altLang="zh-CN" dirty="0" smtClean="0"/>
              <a:t>FMD. </a:t>
            </a:r>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6</a:t>
            </a:fld>
            <a:endParaRPr kumimoji="1" lang="zh-CN" altLang="en-US"/>
          </a:p>
        </p:txBody>
      </p:sp>
    </p:spTree>
    <p:extLst>
      <p:ext uri="{BB962C8B-B14F-4D97-AF65-F5344CB8AC3E}">
        <p14:creationId xmlns:p14="http://schemas.microsoft.com/office/powerpoint/2010/main" val="99487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So</a:t>
            </a:r>
            <a:r>
              <a:rPr lang="zh-CN" altLang="en-US" dirty="0" smtClean="0"/>
              <a:t>，</a:t>
            </a:r>
            <a:r>
              <a:rPr lang="en-US" altLang="zh-CN" dirty="0" smtClean="0"/>
              <a:t>in</a:t>
            </a:r>
            <a:r>
              <a:rPr lang="zh-CN" altLang="en-US" dirty="0" smtClean="0"/>
              <a:t> </a:t>
            </a:r>
            <a:r>
              <a:rPr lang="en-US" altLang="zh-CN" dirty="0" smtClean="0"/>
              <a:t>order</a:t>
            </a:r>
            <a:r>
              <a:rPr lang="zh-CN" altLang="en-US" dirty="0" smtClean="0"/>
              <a:t> </a:t>
            </a:r>
            <a:r>
              <a:rPr lang="en-US" altLang="zh-CN" dirty="0" smtClean="0"/>
              <a:t>to</a:t>
            </a:r>
            <a:r>
              <a:rPr lang="zh-CN" altLang="en-US" dirty="0" smtClean="0"/>
              <a:t> </a:t>
            </a:r>
            <a:r>
              <a:rPr lang="en-US" altLang="zh-CN" dirty="0" smtClean="0"/>
              <a:t>enhancing</a:t>
            </a:r>
            <a:r>
              <a:rPr lang="zh-CN" altLang="en-US" dirty="0" smtClean="0"/>
              <a:t> </a:t>
            </a:r>
            <a:r>
              <a:rPr lang="en-US" altLang="zh-CN" dirty="0" smtClean="0"/>
              <a:t>immune</a:t>
            </a:r>
            <a:r>
              <a:rPr lang="zh-CN" altLang="en-US" dirty="0" smtClean="0"/>
              <a:t> </a:t>
            </a:r>
            <a:r>
              <a:rPr lang="en-US" altLang="zh-CN" dirty="0" smtClean="0"/>
              <a:t>response</a:t>
            </a:r>
            <a:r>
              <a:rPr lang="zh-CN" altLang="en-US" dirty="0" smtClean="0"/>
              <a:t>，</a:t>
            </a:r>
            <a:r>
              <a:rPr lang="en-US" altLang="zh-CN" dirty="0" smtClean="0"/>
              <a:t>especially</a:t>
            </a:r>
            <a:r>
              <a:rPr lang="zh-CN" altLang="en-US" dirty="0" smtClean="0"/>
              <a:t>，</a:t>
            </a:r>
            <a:r>
              <a:rPr lang="en-US" altLang="zh-CN" dirty="0" smtClean="0"/>
              <a:t>T</a:t>
            </a:r>
            <a:r>
              <a:rPr lang="zh-CN" altLang="en-US" dirty="0" smtClean="0"/>
              <a:t> </a:t>
            </a:r>
            <a:r>
              <a:rPr lang="en-US" altLang="zh-CN" dirty="0" smtClean="0"/>
              <a:t>cell</a:t>
            </a:r>
            <a:r>
              <a:rPr lang="zh-CN" altLang="en-US" dirty="0" smtClean="0"/>
              <a:t> </a:t>
            </a:r>
            <a:r>
              <a:rPr lang="en-US" altLang="zh-CN" dirty="0" smtClean="0"/>
              <a:t>immune</a:t>
            </a:r>
            <a:r>
              <a:rPr lang="zh-CN" altLang="en-US" dirty="0" smtClean="0"/>
              <a:t> </a:t>
            </a:r>
            <a:r>
              <a:rPr lang="en-US" altLang="zh-CN" dirty="0" smtClean="0"/>
              <a:t>response</a:t>
            </a:r>
            <a:r>
              <a:rPr lang="zh-CN" altLang="en-US" dirty="0" smtClean="0"/>
              <a:t>，</a:t>
            </a:r>
            <a:r>
              <a:rPr lang="en-US" altLang="zh-CN" dirty="0" smtClean="0"/>
              <a:t>definitely</a:t>
            </a:r>
            <a:r>
              <a:rPr lang="zh-CN" altLang="en-US" dirty="0" smtClean="0"/>
              <a:t>，</a:t>
            </a:r>
            <a:r>
              <a:rPr lang="en-US" altLang="zh-CN" dirty="0" smtClean="0"/>
              <a:t>adjuvant</a:t>
            </a:r>
            <a:r>
              <a:rPr lang="zh-CN" altLang="en-US" dirty="0" smtClean="0"/>
              <a:t> </a:t>
            </a:r>
            <a:r>
              <a:rPr lang="en-US" altLang="zh-CN" dirty="0" smtClean="0"/>
              <a:t>was</a:t>
            </a:r>
            <a:r>
              <a:rPr lang="zh-CN" altLang="en-US" dirty="0" smtClean="0"/>
              <a:t> </a:t>
            </a:r>
            <a:r>
              <a:rPr lang="en-US" altLang="zh-CN" dirty="0" smtClean="0"/>
              <a:t>considered</a:t>
            </a:r>
            <a:r>
              <a:rPr lang="zh-CN" altLang="en-US" dirty="0" smtClean="0"/>
              <a:t> </a:t>
            </a:r>
            <a:r>
              <a:rPr lang="en-US" altLang="zh-CN" dirty="0" smtClean="0"/>
              <a:t>necessary</a:t>
            </a:r>
            <a:r>
              <a:rPr lang="zh-CN" altLang="en-US" dirty="0" smtClean="0"/>
              <a:t> </a:t>
            </a:r>
            <a:r>
              <a:rPr lang="en-US" altLang="zh-CN" dirty="0" smtClean="0"/>
              <a:t>to</a:t>
            </a:r>
            <a:r>
              <a:rPr lang="zh-CN" altLang="en-US" dirty="0" smtClean="0"/>
              <a:t> </a:t>
            </a:r>
            <a:r>
              <a:rPr lang="en-US" altLang="zh-CN" dirty="0" smtClean="0"/>
              <a:t>be</a:t>
            </a:r>
            <a:r>
              <a:rPr lang="zh-CN" altLang="en-US" dirty="0" smtClean="0"/>
              <a:t> </a:t>
            </a:r>
            <a:r>
              <a:rPr lang="en-US" altLang="zh-CN" dirty="0" smtClean="0"/>
              <a:t>used</a:t>
            </a:r>
            <a:r>
              <a:rPr lang="zh-CN" altLang="en-US" dirty="0" smtClean="0"/>
              <a:t> </a:t>
            </a:r>
            <a:r>
              <a:rPr lang="en-US" altLang="zh-CN" dirty="0" smtClean="0"/>
              <a:t>to</a:t>
            </a:r>
            <a:r>
              <a:rPr lang="zh-CN" altLang="en-US" dirty="0" smtClean="0"/>
              <a:t> </a:t>
            </a:r>
            <a:r>
              <a:rPr lang="en-US" altLang="zh-CN" dirty="0" smtClean="0"/>
              <a:t>improve</a:t>
            </a:r>
            <a:r>
              <a:rPr lang="zh-CN" altLang="en-US" dirty="0" smtClean="0"/>
              <a:t> </a:t>
            </a:r>
            <a:r>
              <a:rPr lang="en-US" altLang="zh-CN" dirty="0" smtClean="0"/>
              <a:t>immune</a:t>
            </a:r>
            <a:r>
              <a:rPr lang="zh-CN" altLang="en-US" dirty="0" smtClean="0"/>
              <a:t> </a:t>
            </a:r>
            <a:r>
              <a:rPr lang="en-US" altLang="zh-CN" dirty="0" smtClean="0"/>
              <a:t>response</a:t>
            </a:r>
            <a:r>
              <a:rPr lang="zh-CN" altLang="en-US" dirty="0" smtClean="0"/>
              <a:t> </a:t>
            </a:r>
            <a:r>
              <a:rPr lang="en-US" altLang="zh-CN" dirty="0" smtClean="0"/>
              <a:t>of</a:t>
            </a:r>
            <a:r>
              <a:rPr lang="zh-CN" altLang="en-US" dirty="0" smtClean="0"/>
              <a:t> </a:t>
            </a:r>
            <a:r>
              <a:rPr lang="en-US" altLang="zh-CN" dirty="0" smtClean="0"/>
              <a:t>vaccine</a:t>
            </a:r>
            <a:r>
              <a:rPr lang="zh-CN" altLang="en-US" dirty="0" smtClean="0"/>
              <a:t>。</a:t>
            </a:r>
            <a:r>
              <a:rPr lang="en-US" altLang="zh-CN" dirty="0" smtClean="0"/>
              <a:t> </a:t>
            </a:r>
            <a:r>
              <a:rPr lang="en-US" altLang="zh-CN" dirty="0" err="1" smtClean="0"/>
              <a:t>Sofar</a:t>
            </a:r>
            <a:r>
              <a:rPr lang="zh-CN" altLang="en-US" dirty="0" smtClean="0"/>
              <a:t>，</a:t>
            </a:r>
            <a:r>
              <a:rPr lang="en-US" altLang="zh-CN" dirty="0" smtClean="0"/>
              <a:t>there</a:t>
            </a:r>
            <a:r>
              <a:rPr lang="zh-CN" altLang="en-US" dirty="0" smtClean="0"/>
              <a:t> </a:t>
            </a:r>
            <a:r>
              <a:rPr lang="en-US" altLang="zh-CN" dirty="0" smtClean="0"/>
              <a:t>are</a:t>
            </a:r>
            <a:r>
              <a:rPr lang="zh-CN" altLang="en-US" dirty="0" smtClean="0"/>
              <a:t> </a:t>
            </a:r>
            <a:r>
              <a:rPr lang="en-US" altLang="zh-CN" dirty="0" smtClean="0"/>
              <a:t>so</a:t>
            </a:r>
            <a:r>
              <a:rPr lang="zh-CN" altLang="en-US" dirty="0" smtClean="0"/>
              <a:t> </a:t>
            </a:r>
            <a:r>
              <a:rPr lang="en-US" altLang="zh-CN" dirty="0" smtClean="0"/>
              <a:t>many</a:t>
            </a:r>
            <a:r>
              <a:rPr lang="zh-CN" altLang="en-US" dirty="0" smtClean="0"/>
              <a:t> </a:t>
            </a:r>
            <a:r>
              <a:rPr lang="en-US" altLang="zh-CN" dirty="0" smtClean="0"/>
              <a:t>cytokine</a:t>
            </a:r>
            <a:r>
              <a:rPr lang="zh-CN" altLang="en-US" dirty="0" smtClean="0"/>
              <a:t> </a:t>
            </a:r>
            <a:r>
              <a:rPr lang="en-US" altLang="zh-CN" dirty="0" smtClean="0"/>
              <a:t>were</a:t>
            </a:r>
            <a:r>
              <a:rPr lang="zh-CN" altLang="en-US" dirty="0" smtClean="0"/>
              <a:t> </a:t>
            </a:r>
            <a:r>
              <a:rPr lang="en-US" altLang="zh-CN" dirty="0" smtClean="0"/>
              <a:t>studied</a:t>
            </a:r>
            <a:r>
              <a:rPr lang="zh-CN" altLang="en-US" dirty="0" smtClean="0"/>
              <a:t> </a:t>
            </a:r>
            <a:r>
              <a:rPr lang="en-US" altLang="zh-CN" dirty="0" smtClean="0"/>
              <a:t>for</a:t>
            </a:r>
            <a:r>
              <a:rPr lang="zh-CN" altLang="en-US" dirty="0" smtClean="0"/>
              <a:t> </a:t>
            </a:r>
            <a:r>
              <a:rPr lang="en-US" altLang="zh-CN" dirty="0" smtClean="0"/>
              <a:t>enhancing</a:t>
            </a:r>
            <a:r>
              <a:rPr lang="zh-CN" altLang="en-US" dirty="0" smtClean="0"/>
              <a:t> </a:t>
            </a:r>
            <a:r>
              <a:rPr lang="en-US" altLang="zh-CN" dirty="0" smtClean="0"/>
              <a:t>immune</a:t>
            </a:r>
            <a:r>
              <a:rPr lang="zh-CN" altLang="en-US" dirty="0" smtClean="0"/>
              <a:t> </a:t>
            </a:r>
            <a:r>
              <a:rPr lang="en-US" altLang="zh-CN" dirty="0" smtClean="0"/>
              <a:t>response</a:t>
            </a:r>
            <a:r>
              <a:rPr lang="zh-CN" altLang="en-US" dirty="0" smtClean="0"/>
              <a:t> </a:t>
            </a:r>
            <a:r>
              <a:rPr lang="en-US" altLang="zh-CN" dirty="0" smtClean="0"/>
              <a:t>of</a:t>
            </a:r>
            <a:r>
              <a:rPr lang="zh-CN" altLang="en-US" dirty="0" smtClean="0"/>
              <a:t> </a:t>
            </a:r>
            <a:r>
              <a:rPr lang="en-US" altLang="zh-CN" dirty="0" smtClean="0"/>
              <a:t>FMD</a:t>
            </a:r>
            <a:r>
              <a:rPr lang="zh-CN" altLang="en-US" dirty="0" smtClean="0"/>
              <a:t> </a:t>
            </a:r>
            <a:r>
              <a:rPr lang="en-US" altLang="zh-CN" dirty="0" smtClean="0"/>
              <a:t>vaccine</a:t>
            </a:r>
            <a:endParaRPr kumimoji="1" lang="zh-CN"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7</a:t>
            </a:fld>
            <a:endParaRPr kumimoji="1" lang="zh-CN" altLang="en-US"/>
          </a:p>
        </p:txBody>
      </p:sp>
    </p:spTree>
    <p:extLst>
      <p:ext uri="{BB962C8B-B14F-4D97-AF65-F5344CB8AC3E}">
        <p14:creationId xmlns:p14="http://schemas.microsoft.com/office/powerpoint/2010/main" val="245080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IL-2</a:t>
            </a:r>
            <a:r>
              <a:rPr lang="zh-CN" altLang="en-US" dirty="0" smtClean="0"/>
              <a:t> </a:t>
            </a:r>
            <a:r>
              <a:rPr lang="en-US" altLang="zh-CN" dirty="0" smtClean="0"/>
              <a:t>not</a:t>
            </a:r>
            <a:r>
              <a:rPr lang="zh-CN" altLang="en-US" dirty="0" smtClean="0"/>
              <a:t> </a:t>
            </a:r>
            <a:r>
              <a:rPr lang="en-US" altLang="zh-CN" dirty="0" smtClean="0"/>
              <a:t>ONLY has the capacity to induce the proliferation and differentiation of T cells as well as B cells and</a:t>
            </a:r>
            <a:r>
              <a:rPr lang="zh-CN" altLang="en-US" dirty="0" smtClean="0"/>
              <a:t> </a:t>
            </a:r>
            <a:r>
              <a:rPr lang="en-US" altLang="zh-CN" dirty="0" smtClean="0"/>
              <a:t>NK, but</a:t>
            </a:r>
            <a:r>
              <a:rPr lang="zh-CN" altLang="en-US" dirty="0" smtClean="0"/>
              <a:t> </a:t>
            </a:r>
            <a:r>
              <a:rPr lang="en-US" altLang="zh-CN" dirty="0" smtClean="0"/>
              <a:t>also</a:t>
            </a:r>
            <a:r>
              <a:rPr lang="zh-CN" altLang="en-US" dirty="0" smtClean="0"/>
              <a:t> </a:t>
            </a:r>
            <a:r>
              <a:rPr lang="en-US" altLang="zh-CN" dirty="0" smtClean="0"/>
              <a:t>inducing secretion of other cytokines such as IFN-</a:t>
            </a:r>
            <a:r>
              <a:rPr lang="en-US" altLang="zh-CN" dirty="0" err="1" smtClean="0"/>
              <a:t>γ</a:t>
            </a:r>
            <a:r>
              <a:rPr lang="en-US" altLang="zh-CN" dirty="0" smtClean="0"/>
              <a:t>, IL-4 and TNF. And It  also promotes the induction of </a:t>
            </a:r>
            <a:r>
              <a:rPr lang="en-US" altLang="zh-CN" dirty="0" err="1" smtClean="0"/>
              <a:t>Ab</a:t>
            </a:r>
            <a:r>
              <a:rPr lang="en-US" altLang="zh-CN" dirty="0" smtClean="0"/>
              <a:t> secretion.</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8</a:t>
            </a:fld>
            <a:endParaRPr kumimoji="1" lang="zh-CN" altLang="en-US"/>
          </a:p>
        </p:txBody>
      </p:sp>
    </p:spTree>
    <p:extLst>
      <p:ext uri="{BB962C8B-B14F-4D97-AF65-F5344CB8AC3E}">
        <p14:creationId xmlns:p14="http://schemas.microsoft.com/office/powerpoint/2010/main" val="20870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as evident by significantly higher ELISA antibody </a:t>
            </a:r>
            <a:r>
              <a:rPr lang="en-US" altLang="zh-CN" dirty="0" err="1" smtClean="0"/>
              <a:t>titres</a:t>
            </a:r>
            <a:r>
              <a:rPr lang="en-US" altLang="zh-CN" dirty="0" smtClean="0"/>
              <a:t> (P &lt; 0.05) in serum obtained from mice receiving IL-2 along with vaccine as compared to mice immunized with vaccine alone. Similarly, the same group of mice showed significantly higher </a:t>
            </a:r>
            <a:r>
              <a:rPr lang="en-US" altLang="zh-CN" dirty="0" err="1" smtClean="0"/>
              <a:t>lymphoproliferative</a:t>
            </a:r>
            <a:r>
              <a:rPr lang="en-US" altLang="zh-CN" dirty="0" smtClean="0"/>
              <a:t> responses in SMNC against mitogen PHA and FMD virus types O, A22 and Asia 1 on all DPVs as compared to the group inoculated with vaccine alone</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5669268-83E2-4B4C-BC27-48090D0C4409}" type="slidenum">
              <a:rPr kumimoji="1" lang="zh-CN" altLang="en-US" smtClean="0"/>
              <a:t>10</a:t>
            </a:fld>
            <a:endParaRPr kumimoji="1" lang="zh-CN" altLang="en-US"/>
          </a:p>
        </p:txBody>
      </p:sp>
    </p:spTree>
    <p:extLst>
      <p:ext uri="{BB962C8B-B14F-4D97-AF65-F5344CB8AC3E}">
        <p14:creationId xmlns:p14="http://schemas.microsoft.com/office/powerpoint/2010/main" val="166227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1818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116811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35842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21158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80277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340468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176593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417905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264611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313375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7843066-E2EA-1E4D-A8E5-FF5B47B61827}" type="datetimeFigureOut">
              <a:rPr kumimoji="1" lang="zh-CN" altLang="en-US" smtClean="0"/>
              <a:t>9/29/14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2147339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43066-E2EA-1E4D-A8E5-FF5B47B61827}" type="datetimeFigureOut">
              <a:rPr kumimoji="1" lang="zh-CN" altLang="en-US" smtClean="0"/>
              <a:t>9/29/14</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3323C-2793-3441-ACE3-056ED71B45F1}" type="slidenum">
              <a:rPr kumimoji="1" lang="zh-CN" altLang="en-US" smtClean="0"/>
              <a:t>‹#›</a:t>
            </a:fld>
            <a:endParaRPr kumimoji="1" lang="zh-CN" altLang="en-US"/>
          </a:p>
        </p:txBody>
      </p:sp>
    </p:spTree>
    <p:extLst>
      <p:ext uri="{BB962C8B-B14F-4D97-AF65-F5344CB8AC3E}">
        <p14:creationId xmlns:p14="http://schemas.microsoft.com/office/powerpoint/2010/main" val="212352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 Id="rId3" Type="http://schemas.openxmlformats.org/officeDocument/2006/relationships/image" Target="../media/image10.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Relationship Id="rId3" Type="http://schemas.openxmlformats.org/officeDocument/2006/relationships/image" Target="../media/image12.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Relationship Id="rId3" Type="http://schemas.openxmlformats.org/officeDocument/2006/relationships/image" Target="../media/image15.t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45345" y="1437635"/>
            <a:ext cx="8230631" cy="1470025"/>
          </a:xfrm>
        </p:spPr>
        <p:txBody>
          <a:bodyPr>
            <a:normAutofit/>
          </a:bodyPr>
          <a:lstStyle/>
          <a:p>
            <a:r>
              <a:rPr kumimoji="1" lang="en-US" altLang="zh-CN" sz="4000" dirty="0" smtClean="0"/>
              <a:t>IL-2 </a:t>
            </a:r>
            <a:r>
              <a:rPr kumimoji="1" lang="en-US" altLang="en-US" sz="4000" dirty="0" smtClean="0"/>
              <a:t>as the adjuvant in FMD vaccine</a:t>
            </a:r>
            <a:endParaRPr kumimoji="1" lang="zh-CN" altLang="en-US" sz="4000" dirty="0"/>
          </a:p>
        </p:txBody>
      </p:sp>
      <p:sp>
        <p:nvSpPr>
          <p:cNvPr id="3" name="副标题 2"/>
          <p:cNvSpPr>
            <a:spLocks noGrp="1"/>
          </p:cNvSpPr>
          <p:nvPr>
            <p:ph type="subTitle" idx="1"/>
          </p:nvPr>
        </p:nvSpPr>
        <p:spPr>
          <a:xfrm>
            <a:off x="1371599" y="4181231"/>
            <a:ext cx="6541477" cy="2133864"/>
          </a:xfrm>
        </p:spPr>
        <p:txBody>
          <a:bodyPr>
            <a:normAutofit fontScale="92500" lnSpcReduction="10000"/>
          </a:bodyPr>
          <a:lstStyle/>
          <a:p>
            <a:r>
              <a:rPr kumimoji="1" lang="en-US" altLang="zh-CN" dirty="0" err="1" smtClean="0">
                <a:solidFill>
                  <a:schemeClr val="tx1"/>
                </a:solidFill>
              </a:rPr>
              <a:t>Chunxia</a:t>
            </a:r>
            <a:r>
              <a:rPr kumimoji="1" lang="en-US" altLang="zh-CN" dirty="0" smtClean="0">
                <a:solidFill>
                  <a:schemeClr val="tx1"/>
                </a:solidFill>
              </a:rPr>
              <a:t> </a:t>
            </a:r>
            <a:r>
              <a:rPr kumimoji="1" lang="en-US" altLang="zh-CN" dirty="0" err="1" smtClean="0">
                <a:solidFill>
                  <a:schemeClr val="tx1"/>
                </a:solidFill>
              </a:rPr>
              <a:t>su</a:t>
            </a:r>
            <a:r>
              <a:rPr kumimoji="1" lang="zh-CN" altLang="en-US" dirty="0" smtClean="0">
                <a:solidFill>
                  <a:schemeClr val="tx1"/>
                </a:solidFill>
              </a:rPr>
              <a:t>，</a:t>
            </a:r>
            <a:r>
              <a:rPr kumimoji="1" lang="en-US" altLang="zh-CN" dirty="0" err="1" smtClean="0">
                <a:solidFill>
                  <a:schemeClr val="tx1"/>
                </a:solidFill>
              </a:rPr>
              <a:t>ph.D.</a:t>
            </a:r>
            <a:endParaRPr kumimoji="1" lang="en-US" altLang="zh-CN" dirty="0" smtClean="0">
              <a:solidFill>
                <a:schemeClr val="tx1"/>
              </a:solidFill>
            </a:endParaRPr>
          </a:p>
          <a:p>
            <a:endParaRPr kumimoji="1" lang="en-US" altLang="zh-CN" dirty="0" smtClean="0">
              <a:solidFill>
                <a:schemeClr val="tx1"/>
              </a:solidFill>
            </a:endParaRPr>
          </a:p>
          <a:p>
            <a:r>
              <a:rPr kumimoji="1" lang="en-US" altLang="zh-CN" dirty="0" smtClean="0">
                <a:solidFill>
                  <a:schemeClr val="tx1"/>
                </a:solidFill>
              </a:rPr>
              <a:t>Ningxia</a:t>
            </a:r>
            <a:r>
              <a:rPr kumimoji="1" lang="zh-CN" altLang="en-US" dirty="0" smtClean="0">
                <a:solidFill>
                  <a:schemeClr val="tx1"/>
                </a:solidFill>
              </a:rPr>
              <a:t> </a:t>
            </a:r>
            <a:r>
              <a:rPr kumimoji="1" lang="en-US" altLang="zh-CN" dirty="0" smtClean="0">
                <a:solidFill>
                  <a:schemeClr val="tx1"/>
                </a:solidFill>
              </a:rPr>
              <a:t>Medical</a:t>
            </a:r>
            <a:r>
              <a:rPr kumimoji="1" lang="zh-CN" altLang="en-US" dirty="0" smtClean="0">
                <a:solidFill>
                  <a:schemeClr val="tx1"/>
                </a:solidFill>
              </a:rPr>
              <a:t> </a:t>
            </a:r>
            <a:r>
              <a:rPr kumimoji="1" lang="en-US" altLang="zh-CN" dirty="0" smtClean="0">
                <a:solidFill>
                  <a:schemeClr val="tx1"/>
                </a:solidFill>
              </a:rPr>
              <a:t>University</a:t>
            </a:r>
            <a:endParaRPr kumimoji="1" lang="en-US" altLang="zh-CN" dirty="0">
              <a:solidFill>
                <a:schemeClr val="tx1"/>
              </a:solidFill>
            </a:endParaRPr>
          </a:p>
          <a:p>
            <a:r>
              <a:rPr kumimoji="1" lang="en-US" altLang="zh-CN" dirty="0" smtClean="0">
                <a:solidFill>
                  <a:schemeClr val="tx1"/>
                </a:solidFill>
              </a:rPr>
              <a:t>Yinchuan</a:t>
            </a:r>
            <a:r>
              <a:rPr kumimoji="1" lang="zh-CN" altLang="en-US" dirty="0" smtClean="0">
                <a:solidFill>
                  <a:schemeClr val="tx1"/>
                </a:solidFill>
              </a:rPr>
              <a:t>，</a:t>
            </a:r>
            <a:r>
              <a:rPr kumimoji="1" lang="en-US" altLang="zh-CN" dirty="0" smtClean="0">
                <a:solidFill>
                  <a:schemeClr val="tx1"/>
                </a:solidFill>
              </a:rPr>
              <a:t>China</a:t>
            </a:r>
            <a:endParaRPr kumimoji="1" lang="zh-CN" altLang="en-US" dirty="0">
              <a:solidFill>
                <a:schemeClr val="tx1"/>
              </a:solidFill>
            </a:endParaRPr>
          </a:p>
        </p:txBody>
      </p:sp>
    </p:spTree>
    <p:extLst>
      <p:ext uri="{BB962C8B-B14F-4D97-AF65-F5344CB8AC3E}">
        <p14:creationId xmlns:p14="http://schemas.microsoft.com/office/powerpoint/2010/main" val="22420317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solidFill>
                  <a:srgbClr val="0000FF"/>
                </a:solidFill>
              </a:rPr>
              <a:t>IL-2 is a very popular</a:t>
            </a:r>
            <a:r>
              <a:rPr kumimoji="1" lang="zh-CN" altLang="en-US" dirty="0" smtClean="0">
                <a:solidFill>
                  <a:srgbClr val="0000FF"/>
                </a:solidFill>
              </a:rPr>
              <a:t> </a:t>
            </a:r>
            <a:r>
              <a:rPr kumimoji="1" lang="en-US" altLang="zh-CN" dirty="0" smtClean="0">
                <a:solidFill>
                  <a:srgbClr val="0000FF"/>
                </a:solidFill>
              </a:rPr>
              <a:t>adjuvant</a:t>
            </a:r>
            <a:endParaRPr kumimoji="1" lang="zh-CN" altLang="en-US" dirty="0">
              <a:solidFill>
                <a:srgbClr val="0000FF"/>
              </a:solidFill>
            </a:endParaRPr>
          </a:p>
        </p:txBody>
      </p:sp>
      <p:sp>
        <p:nvSpPr>
          <p:cNvPr id="3" name="内容占位符 2"/>
          <p:cNvSpPr>
            <a:spLocks noGrp="1"/>
          </p:cNvSpPr>
          <p:nvPr>
            <p:ph idx="1"/>
          </p:nvPr>
        </p:nvSpPr>
        <p:spPr>
          <a:xfrm>
            <a:off x="781538" y="1600200"/>
            <a:ext cx="7600462" cy="4525963"/>
          </a:xfrm>
        </p:spPr>
        <p:txBody>
          <a:bodyPr>
            <a:normAutofit/>
          </a:bodyPr>
          <a:lstStyle/>
          <a:p>
            <a:r>
              <a:rPr lang="en-US" altLang="zh-CN" dirty="0"/>
              <a:t>IL-2 was able to enhance the specific immune response against FMD virus type O, A22 </a:t>
            </a:r>
            <a:r>
              <a:rPr lang="en-US" altLang="zh-CN" dirty="0" smtClean="0"/>
              <a:t>and Asia 1</a:t>
            </a:r>
            <a:r>
              <a:rPr lang="zh-CN" altLang="en-US" dirty="0" smtClean="0"/>
              <a:t>.</a:t>
            </a:r>
            <a:endParaRPr kumimoji="1" lang="zh-CN" altLang="en-US" dirty="0"/>
          </a:p>
        </p:txBody>
      </p:sp>
      <p:sp>
        <p:nvSpPr>
          <p:cNvPr id="5" name="内容占位符 2"/>
          <p:cNvSpPr txBox="1">
            <a:spLocks/>
          </p:cNvSpPr>
          <p:nvPr/>
        </p:nvSpPr>
        <p:spPr>
          <a:xfrm>
            <a:off x="1073297" y="5351012"/>
            <a:ext cx="8229600" cy="7751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altLang="zh-CN" dirty="0"/>
              <a:t>S. </a:t>
            </a:r>
            <a:r>
              <a:rPr lang="nb-NO" altLang="zh-CN" dirty="0" err="1"/>
              <a:t>Yadav</a:t>
            </a:r>
            <a:r>
              <a:rPr lang="nb-NO" altLang="zh-CN" dirty="0"/>
              <a:t> et al. </a:t>
            </a:r>
            <a:r>
              <a:rPr lang="nb-NO" altLang="zh-CN" dirty="0" smtClean="0"/>
              <a:t> Vaccine</a:t>
            </a:r>
            <a:r>
              <a:rPr lang="nb-NO" altLang="zh-CN" dirty="0"/>
              <a:t>,</a:t>
            </a:r>
            <a:r>
              <a:rPr lang="nb-NO" altLang="zh-CN" dirty="0" smtClean="0"/>
              <a:t>2005</a:t>
            </a:r>
            <a:endParaRPr kumimoji="1" lang="zh-CN" altLang="en-US" dirty="0"/>
          </a:p>
        </p:txBody>
      </p:sp>
    </p:spTree>
    <p:extLst>
      <p:ext uri="{BB962C8B-B14F-4D97-AF65-F5344CB8AC3E}">
        <p14:creationId xmlns:p14="http://schemas.microsoft.com/office/powerpoint/2010/main" val="1414277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solidFill>
                  <a:srgbClr val="0000FF"/>
                </a:solidFill>
              </a:rPr>
              <a:t>IL-2 is a very popular</a:t>
            </a:r>
            <a:r>
              <a:rPr kumimoji="1" lang="zh-CN" altLang="en-US" dirty="0" smtClean="0">
                <a:solidFill>
                  <a:srgbClr val="0000FF"/>
                </a:solidFill>
              </a:rPr>
              <a:t> </a:t>
            </a:r>
            <a:r>
              <a:rPr kumimoji="1" lang="en-US" altLang="zh-CN" dirty="0" smtClean="0">
                <a:solidFill>
                  <a:srgbClr val="0000FF"/>
                </a:solidFill>
              </a:rPr>
              <a:t>adjuvant</a:t>
            </a:r>
            <a:endParaRPr kumimoji="1" lang="zh-CN" altLang="en-US" dirty="0">
              <a:solidFill>
                <a:srgbClr val="0000FF"/>
              </a:solidFill>
            </a:endParaRPr>
          </a:p>
        </p:txBody>
      </p:sp>
      <p:sp>
        <p:nvSpPr>
          <p:cNvPr id="5" name="矩形 4"/>
          <p:cNvSpPr/>
          <p:nvPr/>
        </p:nvSpPr>
        <p:spPr>
          <a:xfrm>
            <a:off x="1333593" y="2122456"/>
            <a:ext cx="6989791" cy="1349087"/>
          </a:xfrm>
          <a:prstGeom prst="rect">
            <a:avLst/>
          </a:prstGeom>
        </p:spPr>
        <p:txBody>
          <a:bodyPr wrap="square">
            <a:spAutoFit/>
          </a:bodyPr>
          <a:lstStyle/>
          <a:p>
            <a:pPr>
              <a:lnSpc>
                <a:spcPct val="150000"/>
              </a:lnSpc>
            </a:pPr>
            <a:r>
              <a:rPr lang="en-US" altLang="zh-CN" sz="2800" dirty="0"/>
              <a:t>IL-2 is important in many types of T effector cell </a:t>
            </a:r>
            <a:r>
              <a:rPr lang="en-US" altLang="zh-CN" sz="2800" dirty="0" smtClean="0"/>
              <a:t>differentiation.</a:t>
            </a:r>
            <a:endParaRPr lang="zh-CN" altLang="en-US" sz="2800" dirty="0"/>
          </a:p>
        </p:txBody>
      </p:sp>
    </p:spTree>
    <p:extLst>
      <p:ext uri="{BB962C8B-B14F-4D97-AF65-F5344CB8AC3E}">
        <p14:creationId xmlns:p14="http://schemas.microsoft.com/office/powerpoint/2010/main" val="41345212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r>
              <a:rPr lang="en-US" altLang="zh-CN" dirty="0"/>
              <a:t> T follicular helper cells (</a:t>
            </a:r>
            <a:r>
              <a:rPr lang="en-US" altLang="zh-CN" dirty="0" err="1"/>
              <a:t>Tfh</a:t>
            </a:r>
            <a:r>
              <a:rPr lang="en-US" altLang="zh-CN" dirty="0"/>
              <a:t>)</a:t>
            </a:r>
            <a:r>
              <a:rPr lang="en-US" altLang="zh-CN" dirty="0" smtClean="0"/>
              <a:t>,</a:t>
            </a:r>
            <a:r>
              <a:rPr lang="en-US" altLang="zh-CN" dirty="0"/>
              <a:t> a </a:t>
            </a:r>
            <a:r>
              <a:rPr lang="zh-CN" altLang="en-US" dirty="0" smtClean="0"/>
              <a:t> </a:t>
            </a:r>
            <a:r>
              <a:rPr lang="en-US" altLang="zh-CN" dirty="0" smtClean="0"/>
              <a:t>new</a:t>
            </a:r>
            <a:r>
              <a:rPr lang="zh-CN" altLang="en-US" dirty="0" smtClean="0"/>
              <a:t> </a:t>
            </a:r>
            <a:r>
              <a:rPr lang="en-US" altLang="zh-CN" dirty="0" smtClean="0"/>
              <a:t>specialized subset </a:t>
            </a:r>
            <a:r>
              <a:rPr lang="en-US" altLang="zh-CN" dirty="0"/>
              <a:t>of CD4</a:t>
            </a:r>
            <a:r>
              <a:rPr lang="en-US" altLang="zh-CN" dirty="0" smtClean="0"/>
              <a:t>+ </a:t>
            </a:r>
            <a:r>
              <a:rPr lang="en-US" altLang="zh-CN" dirty="0"/>
              <a:t>helper T </a:t>
            </a:r>
            <a:r>
              <a:rPr lang="en-US" altLang="zh-CN" dirty="0" smtClean="0"/>
              <a:t>cells</a:t>
            </a:r>
            <a:r>
              <a:rPr lang="zh-CN" altLang="en-US" dirty="0"/>
              <a:t>，</a:t>
            </a:r>
            <a:r>
              <a:rPr lang="en-US" altLang="zh-CN" dirty="0" smtClean="0"/>
              <a:t>providing </a:t>
            </a:r>
            <a:r>
              <a:rPr lang="en-US" altLang="zh-CN" dirty="0"/>
              <a:t>help to B </a:t>
            </a:r>
            <a:r>
              <a:rPr lang="en-US" altLang="zh-CN" dirty="0" smtClean="0"/>
              <a:t>cells.</a:t>
            </a:r>
            <a:endParaRPr kumimoji="1" lang="zh-CN" altLang="en-US" dirty="0"/>
          </a:p>
        </p:txBody>
      </p:sp>
    </p:spTree>
    <p:extLst>
      <p:ext uri="{BB962C8B-B14F-4D97-AF65-F5344CB8AC3E}">
        <p14:creationId xmlns:p14="http://schemas.microsoft.com/office/powerpoint/2010/main" val="876004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520" y="6531086"/>
            <a:ext cx="760320" cy="2909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615" y="346730"/>
            <a:ext cx="4826000" cy="59855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600640" y="667567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宋体" charset="0"/>
                <a:cs typeface="msgothic" charset="0"/>
              </a:defRPr>
            </a:lvl9pPr>
          </a:lstStyle>
          <a:p>
            <a:r>
              <a:rPr lang="en-GB" altLang="zh-CN" sz="1100" b="1">
                <a:latin typeface="Arial" charset="0"/>
              </a:rPr>
              <a:t>Ma C S et al. J Exp Med 2012;209:1241-1253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宋体" charset="0"/>
                <a:cs typeface="msgothic" charset="0"/>
              </a:defRPr>
            </a:lvl9pPr>
          </a:lstStyle>
          <a:p>
            <a:r>
              <a:rPr lang="en-GB" altLang="zh-CN" sz="900">
                <a:latin typeface="Arial" charset="0"/>
              </a:rPr>
              <a:t>© 2012 Ma et al.</a:t>
            </a:r>
          </a:p>
        </p:txBody>
      </p:sp>
    </p:spTree>
    <p:extLst>
      <p:ext uri="{BB962C8B-B14F-4D97-AF65-F5344CB8AC3E}">
        <p14:creationId xmlns:p14="http://schemas.microsoft.com/office/powerpoint/2010/main" val="34329235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44588" b="73856"/>
          <a:stretch/>
        </p:blipFill>
        <p:spPr>
          <a:xfrm>
            <a:off x="844541" y="70312"/>
            <a:ext cx="4704382" cy="3618482"/>
          </a:xfrm>
          <a:prstGeom prst="rect">
            <a:avLst/>
          </a:prstGeom>
        </p:spPr>
      </p:pic>
      <p:sp>
        <p:nvSpPr>
          <p:cNvPr id="3" name="矩形 2"/>
          <p:cNvSpPr/>
          <p:nvPr/>
        </p:nvSpPr>
        <p:spPr>
          <a:xfrm>
            <a:off x="5177692" y="6157196"/>
            <a:ext cx="3966308" cy="461665"/>
          </a:xfrm>
          <a:prstGeom prst="rect">
            <a:avLst/>
          </a:prstGeom>
        </p:spPr>
        <p:txBody>
          <a:bodyPr wrap="square">
            <a:spAutoFit/>
          </a:bodyPr>
          <a:lstStyle/>
          <a:p>
            <a:r>
              <a:rPr lang="en-US" altLang="zh-CN" sz="2400" dirty="0"/>
              <a:t>Su </a:t>
            </a:r>
            <a:r>
              <a:rPr lang="en-US" altLang="zh-CN" sz="2400" dirty="0" err="1"/>
              <a:t>C</a:t>
            </a:r>
            <a:r>
              <a:rPr lang="en-US" altLang="zh-CN" sz="2400" dirty="0" err="1" smtClean="0"/>
              <a:t>,et</a:t>
            </a:r>
            <a:r>
              <a:rPr lang="zh-CN" altLang="en-US" sz="2400" dirty="0" smtClean="0"/>
              <a:t> </a:t>
            </a:r>
            <a:r>
              <a:rPr lang="en-US" altLang="zh-CN" sz="2400" dirty="0" smtClean="0"/>
              <a:t>al. </a:t>
            </a:r>
            <a:r>
              <a:rPr lang="en-US" altLang="zh-CN" sz="2400" dirty="0" err="1" smtClean="0"/>
              <a:t>PLoS</a:t>
            </a:r>
            <a:r>
              <a:rPr lang="zh-CN" altLang="en-US" sz="2400" dirty="0" smtClean="0"/>
              <a:t> </a:t>
            </a:r>
            <a:r>
              <a:rPr lang="en-US" altLang="zh-CN" sz="2400" dirty="0" smtClean="0"/>
              <a:t>One </a:t>
            </a:r>
            <a:r>
              <a:rPr lang="zh-CN" altLang="en-US" sz="2400" dirty="0" smtClean="0"/>
              <a:t>，</a:t>
            </a:r>
            <a:r>
              <a:rPr lang="zh-CN" altLang="zh-CN" sz="2400" dirty="0" smtClean="0"/>
              <a:t>2</a:t>
            </a:r>
            <a:r>
              <a:rPr lang="en-US" altLang="zh-CN" sz="2400" dirty="0" smtClean="0"/>
              <a:t>013</a:t>
            </a:r>
            <a:endParaRPr lang="zh-CN" altLang="en-US" sz="2400" dirty="0"/>
          </a:p>
        </p:txBody>
      </p:sp>
      <p:pic>
        <p:nvPicPr>
          <p:cNvPr id="4" name="图片 3"/>
          <p:cNvPicPr>
            <a:picLocks noChangeAspect="1"/>
          </p:cNvPicPr>
          <p:nvPr/>
        </p:nvPicPr>
        <p:blipFill rotWithShape="1">
          <a:blip r:embed="rId2"/>
          <a:srcRect t="53845" r="34774" b="24218"/>
          <a:stretch/>
        </p:blipFill>
        <p:spPr>
          <a:xfrm>
            <a:off x="1039921" y="3285039"/>
            <a:ext cx="4917829" cy="3008923"/>
          </a:xfrm>
          <a:prstGeom prst="rect">
            <a:avLst/>
          </a:prstGeom>
        </p:spPr>
      </p:pic>
    </p:spTree>
    <p:extLst>
      <p:ext uri="{BB962C8B-B14F-4D97-AF65-F5344CB8AC3E}">
        <p14:creationId xmlns:p14="http://schemas.microsoft.com/office/powerpoint/2010/main" val="801041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33123" b="56125"/>
          <a:stretch/>
        </p:blipFill>
        <p:spPr>
          <a:xfrm>
            <a:off x="670169" y="156308"/>
            <a:ext cx="5562779" cy="3829539"/>
          </a:xfrm>
          <a:prstGeom prst="rect">
            <a:avLst/>
          </a:prstGeom>
        </p:spPr>
      </p:pic>
      <p:sp>
        <p:nvSpPr>
          <p:cNvPr id="4" name="矩形 3"/>
          <p:cNvSpPr/>
          <p:nvPr/>
        </p:nvSpPr>
        <p:spPr>
          <a:xfrm>
            <a:off x="5177692" y="6157196"/>
            <a:ext cx="3966308" cy="461665"/>
          </a:xfrm>
          <a:prstGeom prst="rect">
            <a:avLst/>
          </a:prstGeom>
        </p:spPr>
        <p:txBody>
          <a:bodyPr wrap="square">
            <a:spAutoFit/>
          </a:bodyPr>
          <a:lstStyle/>
          <a:p>
            <a:r>
              <a:rPr lang="en-US" altLang="zh-CN" sz="2400" dirty="0"/>
              <a:t>Su </a:t>
            </a:r>
            <a:r>
              <a:rPr lang="en-US" altLang="zh-CN" sz="2400" dirty="0" err="1"/>
              <a:t>C</a:t>
            </a:r>
            <a:r>
              <a:rPr lang="en-US" altLang="zh-CN" sz="2400" dirty="0" err="1" smtClean="0"/>
              <a:t>,et</a:t>
            </a:r>
            <a:r>
              <a:rPr lang="zh-CN" altLang="en-US" sz="2400" dirty="0" smtClean="0"/>
              <a:t> </a:t>
            </a:r>
            <a:r>
              <a:rPr lang="en-US" altLang="zh-CN" sz="2400" dirty="0" smtClean="0"/>
              <a:t>al. </a:t>
            </a:r>
            <a:r>
              <a:rPr lang="en-US" altLang="zh-CN" sz="2400" dirty="0" err="1" smtClean="0"/>
              <a:t>PLoS</a:t>
            </a:r>
            <a:r>
              <a:rPr lang="zh-CN" altLang="en-US" sz="2400" dirty="0" smtClean="0"/>
              <a:t> </a:t>
            </a:r>
            <a:r>
              <a:rPr lang="en-US" altLang="zh-CN" sz="2400" dirty="0" smtClean="0"/>
              <a:t>One </a:t>
            </a:r>
            <a:r>
              <a:rPr lang="zh-CN" altLang="en-US" sz="2400" dirty="0" smtClean="0"/>
              <a:t>，</a:t>
            </a:r>
            <a:r>
              <a:rPr lang="zh-CN" altLang="zh-CN" sz="2400" dirty="0" smtClean="0"/>
              <a:t>2</a:t>
            </a:r>
            <a:r>
              <a:rPr lang="en-US" altLang="zh-CN" sz="2400" dirty="0" smtClean="0"/>
              <a:t>013</a:t>
            </a:r>
            <a:endParaRPr lang="zh-CN" altLang="en-US" sz="2400" dirty="0"/>
          </a:p>
        </p:txBody>
      </p:sp>
      <p:pic>
        <p:nvPicPr>
          <p:cNvPr id="5" name="图片 4"/>
          <p:cNvPicPr>
            <a:picLocks noChangeAspect="1"/>
          </p:cNvPicPr>
          <p:nvPr/>
        </p:nvPicPr>
        <p:blipFill rotWithShape="1">
          <a:blip r:embed="rId2"/>
          <a:srcRect t="78348" r="46576"/>
          <a:stretch/>
        </p:blipFill>
        <p:spPr>
          <a:xfrm>
            <a:off x="1393092" y="3985847"/>
            <a:ext cx="4364407" cy="1856154"/>
          </a:xfrm>
          <a:prstGeom prst="rect">
            <a:avLst/>
          </a:prstGeom>
        </p:spPr>
      </p:pic>
      <p:sp>
        <p:nvSpPr>
          <p:cNvPr id="6" name="矩形 5"/>
          <p:cNvSpPr/>
          <p:nvPr/>
        </p:nvSpPr>
        <p:spPr>
          <a:xfrm>
            <a:off x="5757499" y="4686652"/>
            <a:ext cx="2114062" cy="461665"/>
          </a:xfrm>
          <a:prstGeom prst="rect">
            <a:avLst/>
          </a:prstGeom>
        </p:spPr>
        <p:txBody>
          <a:bodyPr wrap="square">
            <a:spAutoFit/>
          </a:bodyPr>
          <a:lstStyle/>
          <a:p>
            <a:r>
              <a:rPr lang="en-US" altLang="zh-CN" sz="2400" dirty="0" smtClean="0"/>
              <a:t>PNA+</a:t>
            </a:r>
            <a:endParaRPr lang="zh-CN" altLang="en-US" sz="2400" dirty="0"/>
          </a:p>
        </p:txBody>
      </p:sp>
    </p:spTree>
    <p:extLst>
      <p:ext uri="{BB962C8B-B14F-4D97-AF65-F5344CB8AC3E}">
        <p14:creationId xmlns:p14="http://schemas.microsoft.com/office/powerpoint/2010/main" val="1540166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77692" y="6157196"/>
            <a:ext cx="3966308" cy="461665"/>
          </a:xfrm>
          <a:prstGeom prst="rect">
            <a:avLst/>
          </a:prstGeom>
        </p:spPr>
        <p:txBody>
          <a:bodyPr wrap="square">
            <a:spAutoFit/>
          </a:bodyPr>
          <a:lstStyle/>
          <a:p>
            <a:r>
              <a:rPr lang="en-US" altLang="zh-CN" sz="2400" dirty="0"/>
              <a:t>Su </a:t>
            </a:r>
            <a:r>
              <a:rPr lang="en-US" altLang="zh-CN" sz="2400" dirty="0" err="1"/>
              <a:t>C</a:t>
            </a:r>
            <a:r>
              <a:rPr lang="en-US" altLang="zh-CN" sz="2400" dirty="0" err="1" smtClean="0"/>
              <a:t>,et</a:t>
            </a:r>
            <a:r>
              <a:rPr lang="zh-CN" altLang="en-US" sz="2400" dirty="0" smtClean="0"/>
              <a:t> </a:t>
            </a:r>
            <a:r>
              <a:rPr lang="en-US" altLang="zh-CN" sz="2400" dirty="0" smtClean="0"/>
              <a:t>al. </a:t>
            </a:r>
            <a:r>
              <a:rPr lang="en-US" altLang="zh-CN" sz="2400" dirty="0" err="1" smtClean="0"/>
              <a:t>PLoS</a:t>
            </a:r>
            <a:r>
              <a:rPr lang="zh-CN" altLang="en-US" sz="2400" dirty="0" smtClean="0"/>
              <a:t> </a:t>
            </a:r>
            <a:r>
              <a:rPr lang="en-US" altLang="zh-CN" sz="2400" dirty="0" smtClean="0"/>
              <a:t>One </a:t>
            </a:r>
            <a:r>
              <a:rPr lang="zh-CN" altLang="en-US" sz="2400" dirty="0" smtClean="0"/>
              <a:t>，</a:t>
            </a:r>
            <a:r>
              <a:rPr lang="zh-CN" altLang="zh-CN" sz="2400" dirty="0" smtClean="0"/>
              <a:t>2</a:t>
            </a:r>
            <a:r>
              <a:rPr lang="en-US" altLang="zh-CN" sz="2400" dirty="0" smtClean="0"/>
              <a:t>013</a:t>
            </a:r>
            <a:endParaRPr lang="zh-CN" altLang="en-US" sz="2400" dirty="0"/>
          </a:p>
        </p:txBody>
      </p:sp>
      <p:sp>
        <p:nvSpPr>
          <p:cNvPr id="4" name="矩形 3"/>
          <p:cNvSpPr/>
          <p:nvPr/>
        </p:nvSpPr>
        <p:spPr>
          <a:xfrm>
            <a:off x="781537" y="1226683"/>
            <a:ext cx="7248771" cy="1349087"/>
          </a:xfrm>
          <a:prstGeom prst="rect">
            <a:avLst/>
          </a:prstGeom>
        </p:spPr>
        <p:txBody>
          <a:bodyPr wrap="square">
            <a:spAutoFit/>
          </a:bodyPr>
          <a:lstStyle/>
          <a:p>
            <a:pPr>
              <a:lnSpc>
                <a:spcPct val="150000"/>
              </a:lnSpc>
            </a:pPr>
            <a:r>
              <a:rPr lang="en-US" altLang="zh-CN" sz="2800" dirty="0" smtClean="0"/>
              <a:t>rAd5VP1</a:t>
            </a:r>
            <a:r>
              <a:rPr lang="zh-CN" altLang="en-US" sz="2800" dirty="0" smtClean="0"/>
              <a:t> </a:t>
            </a:r>
            <a:r>
              <a:rPr lang="en-US" altLang="zh-CN" sz="2800" dirty="0" smtClean="0"/>
              <a:t>induced</a:t>
            </a:r>
            <a:r>
              <a:rPr lang="zh-CN" altLang="en-US" sz="2800" dirty="0" smtClean="0"/>
              <a:t> </a:t>
            </a:r>
            <a:r>
              <a:rPr lang="en-US" altLang="zh-CN" sz="2800" dirty="0" smtClean="0"/>
              <a:t>the </a:t>
            </a:r>
            <a:r>
              <a:rPr lang="en-US" altLang="zh-CN" sz="2800" dirty="0"/>
              <a:t>secretion of IL-21 </a:t>
            </a:r>
            <a:r>
              <a:rPr lang="en-US" altLang="zh-CN" sz="2800" dirty="0" smtClean="0"/>
              <a:t>and </a:t>
            </a:r>
            <a:r>
              <a:rPr lang="en-US" altLang="zh-CN" sz="2800" dirty="0"/>
              <a:t>the expression of Bcl-6 </a:t>
            </a:r>
            <a:r>
              <a:rPr lang="en-US" altLang="zh-CN" sz="2800" dirty="0" smtClean="0"/>
              <a:t>mRNA</a:t>
            </a:r>
            <a:r>
              <a:rPr lang="zh-CN" altLang="en-US" sz="2800" dirty="0"/>
              <a:t>.</a:t>
            </a:r>
          </a:p>
        </p:txBody>
      </p:sp>
    </p:spTree>
    <p:extLst>
      <p:ext uri="{BB962C8B-B14F-4D97-AF65-F5344CB8AC3E}">
        <p14:creationId xmlns:p14="http://schemas.microsoft.com/office/powerpoint/2010/main" val="40806914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67692"/>
            <a:ext cx="8229600" cy="3184770"/>
          </a:xfrm>
        </p:spPr>
        <p:txBody>
          <a:bodyPr>
            <a:normAutofit fontScale="90000"/>
          </a:bodyPr>
          <a:lstStyle/>
          <a:p>
            <a:pPr algn="l"/>
            <a:r>
              <a:rPr lang="en-US" altLang="zh-CN" dirty="0" smtClean="0">
                <a:sym typeface="Symbol"/>
              </a:rPr>
              <a:t>Can</a:t>
            </a:r>
            <a:r>
              <a:rPr lang="zh-CN" altLang="en-US" dirty="0" smtClean="0">
                <a:sym typeface="Symbol"/>
              </a:rPr>
              <a:t> </a:t>
            </a:r>
            <a:r>
              <a:rPr lang="en-US" altLang="zh-CN" dirty="0" smtClean="0"/>
              <a:t>IL</a:t>
            </a:r>
            <a:r>
              <a:rPr lang="en-US" altLang="zh-CN" dirty="0"/>
              <a:t>-2 as an adjuvant for </a:t>
            </a:r>
            <a:r>
              <a:rPr lang="en-US" altLang="zh-CN" dirty="0" smtClean="0"/>
              <a:t>FMD </a:t>
            </a:r>
            <a:r>
              <a:rPr lang="en-US" altLang="zh-CN" dirty="0"/>
              <a:t>vaccine candidate </a:t>
            </a:r>
            <a:r>
              <a:rPr lang="en-US" altLang="zh-CN" dirty="0" smtClean="0"/>
              <a:t>promote</a:t>
            </a:r>
            <a:r>
              <a:rPr lang="zh-CN" altLang="en-US" dirty="0" smtClean="0"/>
              <a:t> </a:t>
            </a:r>
            <a:r>
              <a:rPr lang="en-US" altLang="zh-CN" dirty="0" smtClean="0"/>
              <a:t>the</a:t>
            </a:r>
            <a:r>
              <a:rPr lang="zh-CN" altLang="en-US" dirty="0" smtClean="0"/>
              <a:t> </a:t>
            </a:r>
            <a:r>
              <a:rPr lang="en-US" altLang="zh-CN" dirty="0" smtClean="0"/>
              <a:t>generation </a:t>
            </a:r>
            <a:r>
              <a:rPr lang="en-US" altLang="zh-CN" dirty="0"/>
              <a:t>of </a:t>
            </a:r>
            <a:r>
              <a:rPr lang="en-US" altLang="zh-CN" dirty="0" smtClean="0"/>
              <a:t>T </a:t>
            </a:r>
            <a:r>
              <a:rPr lang="en-US" altLang="zh-CN" dirty="0"/>
              <a:t>follicular helper </a:t>
            </a:r>
            <a:r>
              <a:rPr lang="en-US" altLang="zh-CN" dirty="0" smtClean="0"/>
              <a:t>cells</a:t>
            </a:r>
            <a:r>
              <a:rPr lang="zh-CN" altLang="en-US" dirty="0" smtClean="0"/>
              <a:t>？</a:t>
            </a:r>
            <a:r>
              <a:rPr lang="en-US" altLang="zh-CN" dirty="0"/>
              <a:t/>
            </a:r>
            <a:br>
              <a:rPr lang="en-US" altLang="zh-CN" dirty="0"/>
            </a:br>
            <a:endParaRPr lang="en-US" altLang="zh-CN" dirty="0"/>
          </a:p>
        </p:txBody>
      </p:sp>
    </p:spTree>
    <p:extLst>
      <p:ext uri="{BB962C8B-B14F-4D97-AF65-F5344CB8AC3E}">
        <p14:creationId xmlns:p14="http://schemas.microsoft.com/office/powerpoint/2010/main" val="840537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Fig1A.tif"/>
          <p:cNvPicPr>
            <a:picLocks noGrp="1" noChangeAspect="1"/>
          </p:cNvPicPr>
          <p:nvPr>
            <p:ph idx="1"/>
          </p:nvPr>
        </p:nvPicPr>
        <p:blipFill>
          <a:blip r:embed="rId2">
            <a:extLst>
              <a:ext uri="{28A0092B-C50C-407E-A947-70E740481C1C}">
                <a14:useLocalDpi xmlns:a14="http://schemas.microsoft.com/office/drawing/2010/main" val="0"/>
              </a:ext>
            </a:extLst>
          </a:blip>
          <a:srcRect t="-3311" b="-3311"/>
          <a:stretch>
            <a:fillRect/>
          </a:stretch>
        </p:blipFill>
        <p:spPr>
          <a:xfrm>
            <a:off x="457200" y="1417638"/>
            <a:ext cx="8452338" cy="4525963"/>
          </a:xfrm>
        </p:spPr>
      </p:pic>
    </p:spTree>
    <p:extLst>
      <p:ext uri="{BB962C8B-B14F-4D97-AF65-F5344CB8AC3E}">
        <p14:creationId xmlns:p14="http://schemas.microsoft.com/office/powerpoint/2010/main" val="42250396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Fig1B.tif"/>
          <p:cNvPicPr>
            <a:picLocks noGrp="1" noChangeAspect="1"/>
          </p:cNvPicPr>
          <p:nvPr>
            <p:ph idx="1"/>
          </p:nvPr>
        </p:nvPicPr>
        <p:blipFill>
          <a:blip r:embed="rId2">
            <a:extLst>
              <a:ext uri="{28A0092B-C50C-407E-A947-70E740481C1C}">
                <a14:useLocalDpi xmlns:a14="http://schemas.microsoft.com/office/drawing/2010/main" val="0"/>
              </a:ext>
            </a:extLst>
          </a:blip>
          <a:srcRect l="3767" r="3767"/>
          <a:stretch>
            <a:fillRect/>
          </a:stretch>
        </p:blipFill>
        <p:spPr/>
      </p:pic>
    </p:spTree>
    <p:extLst>
      <p:ext uri="{BB962C8B-B14F-4D97-AF65-F5344CB8AC3E}">
        <p14:creationId xmlns:p14="http://schemas.microsoft.com/office/powerpoint/2010/main" val="3415468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endParaRPr kumimoji="1" lang="zh-CN" altLang="en-US" dirty="0"/>
          </a:p>
        </p:txBody>
      </p:sp>
      <p:sp>
        <p:nvSpPr>
          <p:cNvPr id="3" name="内容占位符 2"/>
          <p:cNvSpPr>
            <a:spLocks noGrp="1"/>
          </p:cNvSpPr>
          <p:nvPr>
            <p:ph idx="1"/>
          </p:nvPr>
        </p:nvSpPr>
        <p:spPr>
          <a:xfrm>
            <a:off x="820617" y="2210537"/>
            <a:ext cx="7807568" cy="2259745"/>
          </a:xfrm>
        </p:spPr>
        <p:txBody>
          <a:bodyPr>
            <a:normAutofit/>
          </a:bodyPr>
          <a:lstStyle/>
          <a:p>
            <a:pPr marL="0" indent="0">
              <a:lnSpc>
                <a:spcPct val="150000"/>
              </a:lnSpc>
              <a:buNone/>
            </a:pPr>
            <a:r>
              <a:rPr lang="en-US" altLang="zh-CN" sz="2800" dirty="0"/>
              <a:t>Foot-and-mouth disease (FMD) is a severe, highly contagious and economically devastating viral disease </a:t>
            </a:r>
            <a:r>
              <a:rPr lang="en-US" altLang="zh-CN" sz="2800" dirty="0" smtClean="0"/>
              <a:t>worldwide</a:t>
            </a:r>
            <a:r>
              <a:rPr lang="zh-CN" altLang="en-US" sz="2800" dirty="0" smtClean="0"/>
              <a:t>.</a:t>
            </a:r>
            <a:endParaRPr lang="en-US" altLang="zh-CN" sz="2800" dirty="0" smtClean="0"/>
          </a:p>
        </p:txBody>
      </p:sp>
    </p:spTree>
    <p:extLst>
      <p:ext uri="{BB962C8B-B14F-4D97-AF65-F5344CB8AC3E}">
        <p14:creationId xmlns:p14="http://schemas.microsoft.com/office/powerpoint/2010/main" val="30837543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Fig2A.tif"/>
          <p:cNvPicPr>
            <a:picLocks noGrp="1" noChangeAspect="1"/>
          </p:cNvPicPr>
          <p:nvPr>
            <p:ph idx="1"/>
          </p:nvPr>
        </p:nvPicPr>
        <p:blipFill>
          <a:blip r:embed="rId2">
            <a:extLst>
              <a:ext uri="{28A0092B-C50C-407E-A947-70E740481C1C}">
                <a14:useLocalDpi xmlns:a14="http://schemas.microsoft.com/office/drawing/2010/main" val="0"/>
              </a:ext>
            </a:extLst>
          </a:blip>
          <a:srcRect l="3581" r="3581"/>
          <a:stretch>
            <a:fillRect/>
          </a:stretch>
        </p:blipFill>
        <p:spPr/>
      </p:pic>
    </p:spTree>
    <p:extLst>
      <p:ext uri="{BB962C8B-B14F-4D97-AF65-F5344CB8AC3E}">
        <p14:creationId xmlns:p14="http://schemas.microsoft.com/office/powerpoint/2010/main" val="14032986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pic>
        <p:nvPicPr>
          <p:cNvPr id="6" name="内容占位符 5" descr="Fig2B.tif"/>
          <p:cNvPicPr>
            <a:picLocks noGrp="1" noChangeAspect="1"/>
          </p:cNvPicPr>
          <p:nvPr>
            <p:ph idx="1"/>
          </p:nvPr>
        </p:nvPicPr>
        <p:blipFill>
          <a:blip r:embed="rId2">
            <a:extLst>
              <a:ext uri="{28A0092B-C50C-407E-A947-70E740481C1C}">
                <a14:useLocalDpi xmlns:a14="http://schemas.microsoft.com/office/drawing/2010/main" val="0"/>
              </a:ext>
            </a:extLst>
          </a:blip>
          <a:srcRect l="1005" r="1005"/>
          <a:stretch>
            <a:fillRect/>
          </a:stretch>
        </p:blipFill>
        <p:spPr/>
      </p:pic>
    </p:spTree>
    <p:extLst>
      <p:ext uri="{BB962C8B-B14F-4D97-AF65-F5344CB8AC3E}">
        <p14:creationId xmlns:p14="http://schemas.microsoft.com/office/powerpoint/2010/main" val="34269227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ig3A.tif"/>
          <p:cNvPicPr>
            <a:picLocks noGrp="1" noChangeAspect="1"/>
          </p:cNvPicPr>
          <p:nvPr>
            <p:ph idx="1"/>
          </p:nvPr>
        </p:nvPicPr>
        <p:blipFill rotWithShape="1">
          <a:blip r:embed="rId2">
            <a:extLst>
              <a:ext uri="{28A0092B-C50C-407E-A947-70E740481C1C}">
                <a14:useLocalDpi xmlns:a14="http://schemas.microsoft.com/office/drawing/2010/main" val="0"/>
              </a:ext>
            </a:extLst>
          </a:blip>
          <a:srcRect t="1357" b="-2419"/>
          <a:stretch/>
        </p:blipFill>
        <p:spPr>
          <a:xfrm>
            <a:off x="457200" y="371253"/>
            <a:ext cx="8229600" cy="2667855"/>
          </a:xfrm>
        </p:spPr>
      </p:pic>
      <p:pic>
        <p:nvPicPr>
          <p:cNvPr id="5" name="内容占位符 3" descr="Fig3B.tif"/>
          <p:cNvPicPr>
            <a:picLocks noChangeAspect="1"/>
          </p:cNvPicPr>
          <p:nvPr/>
        </p:nvPicPr>
        <p:blipFill>
          <a:blip r:embed="rId3">
            <a:extLst>
              <a:ext uri="{28A0092B-C50C-407E-A947-70E740481C1C}">
                <a14:useLocalDpi xmlns:a14="http://schemas.microsoft.com/office/drawing/2010/main" val="0"/>
              </a:ext>
            </a:extLst>
          </a:blip>
          <a:srcRect t="-6291" b="-6291"/>
          <a:stretch>
            <a:fillRect/>
          </a:stretch>
        </p:blipFill>
        <p:spPr>
          <a:xfrm>
            <a:off x="457200" y="2772487"/>
            <a:ext cx="7240958" cy="3982248"/>
          </a:xfrm>
          <a:prstGeom prst="rect">
            <a:avLst/>
          </a:prstGeom>
        </p:spPr>
      </p:pic>
    </p:spTree>
    <p:extLst>
      <p:ext uri="{BB962C8B-B14F-4D97-AF65-F5344CB8AC3E}">
        <p14:creationId xmlns:p14="http://schemas.microsoft.com/office/powerpoint/2010/main" val="11876839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ig3C.tif"/>
          <p:cNvPicPr>
            <a:picLocks noGrp="1" noChangeAspect="1"/>
          </p:cNvPicPr>
          <p:nvPr>
            <p:ph idx="1"/>
          </p:nvPr>
        </p:nvPicPr>
        <p:blipFill rotWithShape="1">
          <a:blip r:embed="rId2">
            <a:extLst>
              <a:ext uri="{28A0092B-C50C-407E-A947-70E740481C1C}">
                <a14:useLocalDpi xmlns:a14="http://schemas.microsoft.com/office/drawing/2010/main" val="0"/>
              </a:ext>
            </a:extLst>
          </a:blip>
          <a:srcRect t="-1639" b="-2056"/>
          <a:stretch/>
        </p:blipFill>
        <p:spPr>
          <a:xfrm>
            <a:off x="320431" y="293077"/>
            <a:ext cx="8229600" cy="2696307"/>
          </a:xfrm>
        </p:spPr>
      </p:pic>
      <p:pic>
        <p:nvPicPr>
          <p:cNvPr id="5" name="内容占位符 3" descr="Fig3D.tif"/>
          <p:cNvPicPr>
            <a:picLocks noChangeAspect="1"/>
          </p:cNvPicPr>
          <p:nvPr/>
        </p:nvPicPr>
        <p:blipFill>
          <a:blip r:embed="rId3">
            <a:extLst>
              <a:ext uri="{28A0092B-C50C-407E-A947-70E740481C1C}">
                <a14:useLocalDpi xmlns:a14="http://schemas.microsoft.com/office/drawing/2010/main" val="0"/>
              </a:ext>
            </a:extLst>
          </a:blip>
          <a:srcRect t="-4749" b="-4749"/>
          <a:stretch>
            <a:fillRect/>
          </a:stretch>
        </p:blipFill>
        <p:spPr>
          <a:xfrm>
            <a:off x="488461" y="2989384"/>
            <a:ext cx="6799385" cy="3739400"/>
          </a:xfrm>
          <a:prstGeom prst="rect">
            <a:avLst/>
          </a:prstGeom>
        </p:spPr>
      </p:pic>
    </p:spTree>
    <p:extLst>
      <p:ext uri="{BB962C8B-B14F-4D97-AF65-F5344CB8AC3E}">
        <p14:creationId xmlns:p14="http://schemas.microsoft.com/office/powerpoint/2010/main" val="10086987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Fig4.tif"/>
          <p:cNvPicPr>
            <a:picLocks noGrp="1" noChangeAspect="1"/>
          </p:cNvPicPr>
          <p:nvPr>
            <p:ph idx="1"/>
          </p:nvPr>
        </p:nvPicPr>
        <p:blipFill>
          <a:blip r:embed="rId2">
            <a:extLst>
              <a:ext uri="{28A0092B-C50C-407E-A947-70E740481C1C}">
                <a14:useLocalDpi xmlns:a14="http://schemas.microsoft.com/office/drawing/2010/main" val="0"/>
              </a:ext>
            </a:extLst>
          </a:blip>
          <a:srcRect l="8263" r="8263"/>
          <a:stretch>
            <a:fillRect/>
          </a:stretch>
        </p:blipFill>
        <p:spPr/>
      </p:pic>
    </p:spTree>
    <p:extLst>
      <p:ext uri="{BB962C8B-B14F-4D97-AF65-F5344CB8AC3E}">
        <p14:creationId xmlns:p14="http://schemas.microsoft.com/office/powerpoint/2010/main" val="8527434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Fig5A.tif"/>
          <p:cNvPicPr>
            <a:picLocks noGrp="1" noChangeAspect="1"/>
          </p:cNvPicPr>
          <p:nvPr>
            <p:ph idx="1"/>
          </p:nvPr>
        </p:nvPicPr>
        <p:blipFill rotWithShape="1">
          <a:blip r:embed="rId2">
            <a:extLst>
              <a:ext uri="{28A0092B-C50C-407E-A947-70E740481C1C}">
                <a14:useLocalDpi xmlns:a14="http://schemas.microsoft.com/office/drawing/2010/main" val="0"/>
              </a:ext>
            </a:extLst>
          </a:blip>
          <a:srcRect t="-34538" b="-1535"/>
          <a:stretch/>
        </p:blipFill>
        <p:spPr>
          <a:xfrm>
            <a:off x="320431" y="-463367"/>
            <a:ext cx="8229600" cy="3762009"/>
          </a:xfrm>
        </p:spPr>
      </p:pic>
      <p:pic>
        <p:nvPicPr>
          <p:cNvPr id="5" name="内容占位符 3" descr="Fig5B.tif"/>
          <p:cNvPicPr>
            <a:picLocks noChangeAspect="1"/>
          </p:cNvPicPr>
          <p:nvPr/>
        </p:nvPicPr>
        <p:blipFill>
          <a:blip r:embed="rId3">
            <a:extLst>
              <a:ext uri="{28A0092B-C50C-407E-A947-70E740481C1C}">
                <a14:useLocalDpi xmlns:a14="http://schemas.microsoft.com/office/drawing/2010/main" val="0"/>
              </a:ext>
            </a:extLst>
          </a:blip>
          <a:srcRect t="-3093" b="-3093"/>
          <a:stretch>
            <a:fillRect/>
          </a:stretch>
        </p:blipFill>
        <p:spPr>
          <a:xfrm>
            <a:off x="379048" y="3171748"/>
            <a:ext cx="6244492" cy="3434230"/>
          </a:xfrm>
          <a:prstGeom prst="rect">
            <a:avLst/>
          </a:prstGeom>
        </p:spPr>
      </p:pic>
    </p:spTree>
    <p:extLst>
      <p:ext uri="{BB962C8B-B14F-4D97-AF65-F5344CB8AC3E}">
        <p14:creationId xmlns:p14="http://schemas.microsoft.com/office/powerpoint/2010/main" val="9821200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52120" y="4514492"/>
            <a:ext cx="2278185" cy="878131"/>
          </a:xfrm>
        </p:spPr>
        <p:txBody>
          <a:bodyPr>
            <a:normAutofit/>
          </a:bodyPr>
          <a:lstStyle/>
          <a:p>
            <a:r>
              <a:rPr kumimoji="1" lang="en-US" altLang="zh-CN" sz="2400" dirty="0" smtClean="0"/>
              <a:t>PNA+</a:t>
            </a:r>
            <a:endParaRPr kumimoji="1" lang="zh-CN" altLang="en-US" sz="2400" dirty="0"/>
          </a:p>
        </p:txBody>
      </p:sp>
      <p:pic>
        <p:nvPicPr>
          <p:cNvPr id="4" name="内容占位符 3" descr="Fig5C.tif"/>
          <p:cNvPicPr>
            <a:picLocks noGrp="1" noChangeAspect="1"/>
          </p:cNvPicPr>
          <p:nvPr>
            <p:ph idx="1"/>
          </p:nvPr>
        </p:nvPicPr>
        <p:blipFill rotWithShape="1">
          <a:blip r:embed="rId2">
            <a:extLst>
              <a:ext uri="{28A0092B-C50C-407E-A947-70E740481C1C}">
                <a14:useLocalDpi xmlns:a14="http://schemas.microsoft.com/office/drawing/2010/main" val="0"/>
              </a:ext>
            </a:extLst>
          </a:blip>
          <a:srcRect t="-65068" b="-6907"/>
          <a:stretch/>
        </p:blipFill>
        <p:spPr>
          <a:xfrm>
            <a:off x="457200" y="1600201"/>
            <a:ext cx="8229600" cy="3382108"/>
          </a:xfrm>
        </p:spPr>
      </p:pic>
    </p:spTree>
    <p:extLst>
      <p:ext uri="{BB962C8B-B14F-4D97-AF65-F5344CB8AC3E}">
        <p14:creationId xmlns:p14="http://schemas.microsoft.com/office/powerpoint/2010/main" val="5990200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summary</a:t>
            </a:r>
            <a:endParaRPr kumimoji="1" lang="zh-CN" altLang="en-US" dirty="0"/>
          </a:p>
        </p:txBody>
      </p:sp>
      <p:sp>
        <p:nvSpPr>
          <p:cNvPr id="3" name="内容占位符 2"/>
          <p:cNvSpPr>
            <a:spLocks noGrp="1"/>
          </p:cNvSpPr>
          <p:nvPr>
            <p:ph idx="1"/>
          </p:nvPr>
        </p:nvSpPr>
        <p:spPr/>
        <p:txBody>
          <a:bodyPr/>
          <a:lstStyle/>
          <a:p>
            <a:r>
              <a:rPr lang="en-US" altLang="zh-CN" dirty="0"/>
              <a:t>IL-2 as an adjuvant for an adenovirus-vectored FMD vaccine candidate through the generation of Th1, Th2 as well as </a:t>
            </a:r>
            <a:r>
              <a:rPr lang="en-US" altLang="zh-CN" u="sng" dirty="0"/>
              <a:t>T follicular helper </a:t>
            </a:r>
            <a:r>
              <a:rPr lang="en-US" altLang="zh-CN" u="sng" dirty="0" smtClean="0"/>
              <a:t>cells</a:t>
            </a:r>
            <a:r>
              <a:rPr lang="en-US" altLang="en-US" u="sng" dirty="0"/>
              <a:t>.</a:t>
            </a:r>
            <a:r>
              <a:rPr lang="en-US" altLang="zh-CN" u="sng" dirty="0"/>
              <a:t/>
            </a:r>
            <a:br>
              <a:rPr lang="en-US" altLang="zh-CN" u="sng" dirty="0"/>
            </a:br>
            <a:endParaRPr kumimoji="1" lang="zh-CN" altLang="en-US" u="sng" dirty="0"/>
          </a:p>
        </p:txBody>
      </p:sp>
    </p:spTree>
    <p:extLst>
      <p:ext uri="{BB962C8B-B14F-4D97-AF65-F5344CB8AC3E}">
        <p14:creationId xmlns:p14="http://schemas.microsoft.com/office/powerpoint/2010/main" val="14156281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acknowledgement</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dirty="0" err="1" smtClean="0"/>
              <a:t>Xiangguo</a:t>
            </a:r>
            <a:r>
              <a:rPr kumimoji="1" lang="zh-CN" altLang="en-US" dirty="0" smtClean="0"/>
              <a:t> </a:t>
            </a:r>
            <a:r>
              <a:rPr kumimoji="1" lang="en-US" altLang="zh-CN" dirty="0" err="1" smtClean="0"/>
              <a:t>Duan</a:t>
            </a:r>
            <a:r>
              <a:rPr kumimoji="1" lang="zh-CN" altLang="en-US" dirty="0" smtClean="0"/>
              <a:t>，</a:t>
            </a:r>
            <a:r>
              <a:rPr kumimoji="1" lang="en-US" altLang="zh-CN" dirty="0" err="1" smtClean="0"/>
              <a:t>Ph</a:t>
            </a:r>
            <a:r>
              <a:rPr kumimoji="1" lang="zh-CN" altLang="en-US" dirty="0"/>
              <a:t>.</a:t>
            </a:r>
            <a:r>
              <a:rPr kumimoji="1" lang="en-US" altLang="zh-CN" dirty="0" smtClean="0"/>
              <a:t>D.</a:t>
            </a:r>
          </a:p>
          <a:p>
            <a:pPr marL="0" indent="0">
              <a:buNone/>
            </a:pPr>
            <a:r>
              <a:rPr kumimoji="1" lang="en-US" altLang="zh-CN" dirty="0" err="1" smtClean="0"/>
              <a:t>Guanxian</a:t>
            </a:r>
            <a:r>
              <a:rPr kumimoji="1" lang="zh-CN" altLang="en-US" dirty="0" smtClean="0"/>
              <a:t> </a:t>
            </a:r>
            <a:r>
              <a:rPr kumimoji="1" lang="en-US" altLang="zh-CN" dirty="0" err="1" smtClean="0"/>
              <a:t>Xu</a:t>
            </a:r>
            <a:r>
              <a:rPr kumimoji="1" lang="zh-CN" altLang="en-US" dirty="0"/>
              <a:t>，</a:t>
            </a:r>
            <a:r>
              <a:rPr kumimoji="1" lang="en-US" altLang="zh-CN" dirty="0" err="1" smtClean="0"/>
              <a:t>Ph</a:t>
            </a:r>
            <a:r>
              <a:rPr kumimoji="1" lang="zh-CN" altLang="zh-CN" dirty="0" smtClean="0"/>
              <a:t>.</a:t>
            </a:r>
            <a:r>
              <a:rPr kumimoji="1" lang="en-US" altLang="zh-CN" dirty="0" smtClean="0"/>
              <a:t>D.</a:t>
            </a:r>
          </a:p>
          <a:p>
            <a:pPr marL="0" indent="0">
              <a:buNone/>
            </a:pPr>
            <a:r>
              <a:rPr kumimoji="1" lang="en-US" altLang="zh-CN" dirty="0" err="1" smtClean="0"/>
              <a:t>Jie</a:t>
            </a:r>
            <a:r>
              <a:rPr kumimoji="1" lang="zh-CN" altLang="en-US" dirty="0" smtClean="0"/>
              <a:t> </a:t>
            </a:r>
            <a:r>
              <a:rPr kumimoji="1" lang="en-US" altLang="zh-CN" dirty="0" err="1" smtClean="0"/>
              <a:t>Zheng</a:t>
            </a:r>
            <a:r>
              <a:rPr kumimoji="1" lang="zh-CN" altLang="en-US" dirty="0" smtClean="0"/>
              <a:t>，</a:t>
            </a:r>
            <a:r>
              <a:rPr kumimoji="1" lang="en-US" altLang="zh-CN" dirty="0" smtClean="0"/>
              <a:t>graduate</a:t>
            </a:r>
            <a:r>
              <a:rPr kumimoji="1" lang="zh-CN" altLang="en-US" dirty="0" smtClean="0"/>
              <a:t> </a:t>
            </a:r>
            <a:r>
              <a:rPr kumimoji="1" lang="en-US" altLang="zh-CN" dirty="0" smtClean="0"/>
              <a:t>student</a:t>
            </a:r>
          </a:p>
          <a:p>
            <a:pPr marL="0" indent="0">
              <a:buNone/>
            </a:pPr>
            <a:r>
              <a:rPr kumimoji="1" lang="en-US" altLang="zh-CN" dirty="0" err="1" smtClean="0"/>
              <a:t>Feng</a:t>
            </a:r>
            <a:r>
              <a:rPr kumimoji="1" lang="zh-CN" altLang="en-US" dirty="0" smtClean="0"/>
              <a:t> </a:t>
            </a:r>
            <a:r>
              <a:rPr kumimoji="1" lang="en-US" altLang="zh-CN" dirty="0" smtClean="0"/>
              <a:t>Wang</a:t>
            </a:r>
            <a:r>
              <a:rPr kumimoji="1" lang="zh-CN" altLang="en-US" dirty="0"/>
              <a:t>，</a:t>
            </a:r>
            <a:r>
              <a:rPr kumimoji="1" lang="en-US" altLang="zh-CN" dirty="0"/>
              <a:t>graduate</a:t>
            </a:r>
            <a:r>
              <a:rPr kumimoji="1" lang="zh-CN" altLang="en-US" dirty="0"/>
              <a:t> </a:t>
            </a:r>
            <a:r>
              <a:rPr kumimoji="1" lang="en-US" altLang="zh-CN" dirty="0"/>
              <a:t>student</a:t>
            </a:r>
            <a:endParaRPr kumimoji="1" lang="zh-CN" altLang="en-US" dirty="0"/>
          </a:p>
        </p:txBody>
      </p:sp>
    </p:spTree>
    <p:extLst>
      <p:ext uri="{BB962C8B-B14F-4D97-AF65-F5344CB8AC3E}">
        <p14:creationId xmlns:p14="http://schemas.microsoft.com/office/powerpoint/2010/main" val="39742611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pPr marL="0" indent="0" algn="ctr">
              <a:buNone/>
            </a:pPr>
            <a:r>
              <a:rPr kumimoji="1" lang="en-US" altLang="zh-C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Thanks for your patient</a:t>
            </a:r>
            <a:r>
              <a:rPr kumimoji="1" lang="zh-CN" alt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kumimoji="1" lang="zh-CN" alt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953084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r>
              <a:rPr kumimoji="1" lang="en-US" altLang="zh-CN" dirty="0" smtClean="0"/>
              <a:t>vaccine</a:t>
            </a:r>
            <a:endParaRPr kumimoji="1" lang="zh-CN" altLang="en-US" dirty="0"/>
          </a:p>
        </p:txBody>
      </p:sp>
      <p:sp>
        <p:nvSpPr>
          <p:cNvPr id="3" name="内容占位符 2"/>
          <p:cNvSpPr>
            <a:spLocks noGrp="1"/>
          </p:cNvSpPr>
          <p:nvPr>
            <p:ph idx="1"/>
          </p:nvPr>
        </p:nvSpPr>
        <p:spPr>
          <a:xfrm>
            <a:off x="781538" y="1781513"/>
            <a:ext cx="7737231" cy="3866295"/>
          </a:xfrm>
        </p:spPr>
        <p:txBody>
          <a:bodyPr>
            <a:noAutofit/>
          </a:bodyPr>
          <a:lstStyle/>
          <a:p>
            <a:pPr>
              <a:lnSpc>
                <a:spcPct val="150000"/>
              </a:lnSpc>
            </a:pPr>
            <a:r>
              <a:rPr lang="en-US" altLang="zh-CN" sz="2800" dirty="0"/>
              <a:t>Inactivated antigen vaccines have been available since the </a:t>
            </a:r>
            <a:r>
              <a:rPr lang="en-US" altLang="zh-CN" sz="2800" dirty="0" smtClean="0"/>
              <a:t>early 1900s. </a:t>
            </a:r>
            <a:endParaRPr kumimoji="1" lang="zh-CN" altLang="en-US" sz="2800" dirty="0"/>
          </a:p>
        </p:txBody>
      </p:sp>
    </p:spTree>
    <p:extLst>
      <p:ext uri="{BB962C8B-B14F-4D97-AF65-F5344CB8AC3E}">
        <p14:creationId xmlns:p14="http://schemas.microsoft.com/office/powerpoint/2010/main" val="41504119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09246" y="188148"/>
            <a:ext cx="7898593" cy="6096633"/>
          </a:xfrm>
          <a:prstGeom prst="rect">
            <a:avLst/>
          </a:prstGeom>
        </p:spPr>
      </p:pic>
      <p:sp>
        <p:nvSpPr>
          <p:cNvPr id="5" name="标题 1"/>
          <p:cNvSpPr>
            <a:spLocks noGrp="1"/>
          </p:cNvSpPr>
          <p:nvPr>
            <p:ph type="title"/>
          </p:nvPr>
        </p:nvSpPr>
        <p:spPr>
          <a:xfrm>
            <a:off x="457200" y="6433233"/>
            <a:ext cx="8229600" cy="295944"/>
          </a:xfrm>
        </p:spPr>
        <p:txBody>
          <a:bodyPr>
            <a:noAutofit/>
          </a:bodyPr>
          <a:lstStyle/>
          <a:p>
            <a:pPr algn="r"/>
            <a:r>
              <a:rPr lang="en-US" altLang="zh-CN" sz="2400" dirty="0"/>
              <a:t>Liao et </a:t>
            </a:r>
            <a:r>
              <a:rPr lang="en-US" altLang="zh-CN" sz="2400" dirty="0" smtClean="0"/>
              <a:t>al,</a:t>
            </a:r>
            <a:r>
              <a:rPr lang="en-US" altLang="zh-CN" sz="2400" dirty="0"/>
              <a:t> </a:t>
            </a:r>
            <a:r>
              <a:rPr lang="en-US" altLang="zh-CN" sz="2400" dirty="0" smtClean="0"/>
              <a:t>Immunity,2013</a:t>
            </a:r>
            <a:endParaRPr kumimoji="1" lang="zh-CN" altLang="en-US" sz="2400" dirty="0"/>
          </a:p>
        </p:txBody>
      </p:sp>
    </p:spTree>
    <p:extLst>
      <p:ext uri="{BB962C8B-B14F-4D97-AF65-F5344CB8AC3E}">
        <p14:creationId xmlns:p14="http://schemas.microsoft.com/office/powerpoint/2010/main" val="11641668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715000"/>
            <a:ext cx="8229600" cy="1143000"/>
          </a:xfrm>
        </p:spPr>
        <p:txBody>
          <a:bodyPr>
            <a:normAutofit/>
          </a:bodyPr>
          <a:lstStyle/>
          <a:p>
            <a:r>
              <a:rPr lang="en-US" altLang="zh-CN" sz="2000" dirty="0"/>
              <a:t>		Thomas R. </a:t>
            </a:r>
            <a:r>
              <a:rPr lang="en-US" altLang="zh-CN" sz="2000" dirty="0" err="1" smtClean="0"/>
              <a:t>Malek</a:t>
            </a:r>
            <a:r>
              <a:rPr lang="en-US" altLang="zh-CN" sz="2000" dirty="0" smtClean="0"/>
              <a:t>, </a:t>
            </a:r>
            <a:r>
              <a:rPr lang="en-US" altLang="zh-CN" sz="2000" dirty="0" err="1"/>
              <a:t>Wasif</a:t>
            </a:r>
            <a:r>
              <a:rPr lang="en-US" altLang="zh-CN" sz="2000" dirty="0"/>
              <a:t> N. </a:t>
            </a:r>
            <a:r>
              <a:rPr lang="en-US" altLang="zh-CN" sz="2000" dirty="0" smtClean="0"/>
              <a:t>Khan. </a:t>
            </a:r>
            <a:r>
              <a:rPr lang="en-US" altLang="zh-CN" sz="2000" dirty="0"/>
              <a:t>I</a:t>
            </a:r>
            <a:r>
              <a:rPr lang="en-US" altLang="zh-CN" sz="2000" dirty="0" smtClean="0"/>
              <a:t>mmunity 2012</a:t>
            </a:r>
            <a:endParaRPr kumimoji="1" lang="zh-CN" altLang="en-US" sz="2000" dirty="0"/>
          </a:p>
        </p:txBody>
      </p:sp>
      <p:pic>
        <p:nvPicPr>
          <p:cNvPr id="6" name="图片 5"/>
          <p:cNvPicPr>
            <a:picLocks noChangeAspect="1"/>
          </p:cNvPicPr>
          <p:nvPr/>
        </p:nvPicPr>
        <p:blipFill>
          <a:blip r:embed="rId3"/>
          <a:stretch>
            <a:fillRect/>
          </a:stretch>
        </p:blipFill>
        <p:spPr>
          <a:xfrm>
            <a:off x="568989" y="498310"/>
            <a:ext cx="7994680" cy="5387719"/>
          </a:xfrm>
          <a:prstGeom prst="rect">
            <a:avLst/>
          </a:prstGeom>
        </p:spPr>
      </p:pic>
    </p:spTree>
    <p:extLst>
      <p:ext uri="{BB962C8B-B14F-4D97-AF65-F5344CB8AC3E}">
        <p14:creationId xmlns:p14="http://schemas.microsoft.com/office/powerpoint/2010/main" val="3941748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701" y="5942013"/>
            <a:ext cx="8229600" cy="1143000"/>
          </a:xfrm>
        </p:spPr>
        <p:txBody>
          <a:bodyPr>
            <a:normAutofit/>
          </a:bodyPr>
          <a:lstStyle/>
          <a:p>
            <a:r>
              <a:rPr lang="en-US" altLang="zh-CN" sz="2400" dirty="0" err="1"/>
              <a:t>Oestreich</a:t>
            </a:r>
            <a:r>
              <a:rPr lang="en-US" altLang="zh-CN" sz="2400" dirty="0"/>
              <a:t> et al</a:t>
            </a:r>
            <a:r>
              <a:rPr lang="en-US" altLang="zh-CN" sz="2400" dirty="0" smtClean="0"/>
              <a:t>.</a:t>
            </a:r>
            <a:r>
              <a:rPr lang="en-US" altLang="zh-CN" sz="2400" dirty="0"/>
              <a:t> Nat </a:t>
            </a:r>
            <a:r>
              <a:rPr lang="en-US" altLang="zh-CN" sz="2400" dirty="0" err="1" smtClean="0"/>
              <a:t>Immunol</a:t>
            </a:r>
            <a:r>
              <a:rPr lang="zh-CN" altLang="en-US" sz="2400" dirty="0" smtClean="0"/>
              <a:t>，</a:t>
            </a:r>
            <a:r>
              <a:rPr lang="en-US" altLang="zh-CN" sz="2400" dirty="0" smtClean="0"/>
              <a:t>2013</a:t>
            </a:r>
            <a:endParaRPr kumimoji="1" lang="zh-CN" altLang="en-US" sz="2400" dirty="0"/>
          </a:p>
        </p:txBody>
      </p:sp>
      <p:pic>
        <p:nvPicPr>
          <p:cNvPr id="4" name="图片 3"/>
          <p:cNvPicPr>
            <a:picLocks noChangeAspect="1"/>
          </p:cNvPicPr>
          <p:nvPr/>
        </p:nvPicPr>
        <p:blipFill>
          <a:blip r:embed="rId3"/>
          <a:stretch>
            <a:fillRect/>
          </a:stretch>
        </p:blipFill>
        <p:spPr>
          <a:xfrm>
            <a:off x="873124" y="0"/>
            <a:ext cx="8116177" cy="6289632"/>
          </a:xfrm>
          <a:prstGeom prst="rect">
            <a:avLst/>
          </a:prstGeom>
        </p:spPr>
      </p:pic>
    </p:spTree>
    <p:extLst>
      <p:ext uri="{BB962C8B-B14F-4D97-AF65-F5344CB8AC3E}">
        <p14:creationId xmlns:p14="http://schemas.microsoft.com/office/powerpoint/2010/main" val="2666651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r>
              <a:rPr kumimoji="1" lang="en-US" altLang="zh-CN" dirty="0" smtClean="0"/>
              <a:t>vaccine</a:t>
            </a:r>
            <a:endParaRPr kumimoji="1" lang="zh-CN" altLang="en-US" dirty="0"/>
          </a:p>
        </p:txBody>
      </p:sp>
      <p:sp>
        <p:nvSpPr>
          <p:cNvPr id="3" name="内容占位符 2"/>
          <p:cNvSpPr>
            <a:spLocks noGrp="1"/>
          </p:cNvSpPr>
          <p:nvPr>
            <p:ph idx="1"/>
          </p:nvPr>
        </p:nvSpPr>
        <p:spPr>
          <a:xfrm>
            <a:off x="457200" y="1400031"/>
            <a:ext cx="8229600" cy="4525963"/>
          </a:xfrm>
        </p:spPr>
        <p:txBody>
          <a:bodyPr>
            <a:noAutofit/>
          </a:bodyPr>
          <a:lstStyle/>
          <a:p>
            <a:pPr marL="0" indent="0">
              <a:lnSpc>
                <a:spcPct val="150000"/>
              </a:lnSpc>
              <a:buNone/>
            </a:pPr>
            <a:r>
              <a:rPr lang="en-US" altLang="zh-CN" b="1" u="sng" dirty="0" smtClean="0"/>
              <a:t>Shortcomings </a:t>
            </a:r>
            <a:r>
              <a:rPr lang="en-US" altLang="zh-CN" b="1" dirty="0"/>
              <a:t>of </a:t>
            </a:r>
            <a:r>
              <a:rPr lang="en-US" altLang="zh-CN" b="1" dirty="0" smtClean="0"/>
              <a:t>traditional </a:t>
            </a:r>
            <a:r>
              <a:rPr lang="en-US" altLang="zh-CN" b="1" dirty="0"/>
              <a:t>vaccines for </a:t>
            </a:r>
            <a:r>
              <a:rPr lang="en-US" altLang="zh-CN" b="1" dirty="0" smtClean="0"/>
              <a:t>FMD</a:t>
            </a:r>
            <a:r>
              <a:rPr lang="zh-CN" altLang="en-US" b="1" dirty="0" smtClean="0"/>
              <a:t>：</a:t>
            </a:r>
            <a:r>
              <a:rPr lang="en-US" altLang="zh-CN" b="1" dirty="0" smtClean="0"/>
              <a:t> </a:t>
            </a:r>
          </a:p>
          <a:p>
            <a:pPr>
              <a:lnSpc>
                <a:spcPct val="150000"/>
              </a:lnSpc>
            </a:pPr>
            <a:r>
              <a:rPr lang="en-US" altLang="zh-CN" sz="2800" i="1" dirty="0" smtClean="0"/>
              <a:t>First</a:t>
            </a:r>
            <a:r>
              <a:rPr lang="en-US" altLang="zh-CN" sz="2800" dirty="0"/>
              <a:t>, there are so many different strains of the </a:t>
            </a:r>
            <a:r>
              <a:rPr lang="en-US" altLang="zh-CN" sz="2800" dirty="0" smtClean="0"/>
              <a:t>FMD</a:t>
            </a:r>
            <a:r>
              <a:rPr lang="zh-CN" altLang="en-US" sz="2800" dirty="0" smtClean="0"/>
              <a:t> </a:t>
            </a:r>
            <a:r>
              <a:rPr lang="en-US" altLang="zh-CN" sz="2800" dirty="0" smtClean="0"/>
              <a:t>virus;</a:t>
            </a:r>
          </a:p>
          <a:p>
            <a:pPr>
              <a:lnSpc>
                <a:spcPct val="150000"/>
              </a:lnSpc>
            </a:pPr>
            <a:r>
              <a:rPr lang="en-US" altLang="zh-CN" sz="2800" i="1" dirty="0" smtClean="0"/>
              <a:t>Second</a:t>
            </a:r>
            <a:r>
              <a:rPr lang="en-US" altLang="zh-CN" sz="2800" dirty="0"/>
              <a:t>, traditional vaccines </a:t>
            </a:r>
            <a:r>
              <a:rPr lang="en-US" altLang="zh-CN" sz="2800" dirty="0" smtClean="0"/>
              <a:t>involve </a:t>
            </a:r>
            <a:r>
              <a:rPr lang="en-US" altLang="zh-CN" sz="2800" dirty="0"/>
              <a:t>live FMD </a:t>
            </a:r>
            <a:r>
              <a:rPr lang="en-US" altLang="zh-CN" sz="2800" dirty="0" smtClean="0"/>
              <a:t>virus;</a:t>
            </a:r>
          </a:p>
          <a:p>
            <a:pPr>
              <a:lnSpc>
                <a:spcPct val="150000"/>
              </a:lnSpc>
            </a:pPr>
            <a:r>
              <a:rPr lang="en-US" altLang="zh-CN" sz="2800" i="1" dirty="0" smtClean="0"/>
              <a:t>Third</a:t>
            </a:r>
            <a:r>
              <a:rPr lang="en-US" altLang="zh-CN" sz="2800" dirty="0"/>
              <a:t>, </a:t>
            </a:r>
            <a:r>
              <a:rPr lang="en-US" altLang="zh-CN" sz="2800" dirty="0" smtClean="0"/>
              <a:t>traditional</a:t>
            </a:r>
            <a:r>
              <a:rPr lang="zh-CN" altLang="en-US" sz="2800" dirty="0" smtClean="0"/>
              <a:t> </a:t>
            </a:r>
            <a:r>
              <a:rPr lang="en-US" altLang="zh-CN" sz="2800" dirty="0" smtClean="0"/>
              <a:t>vaccines</a:t>
            </a:r>
            <a:r>
              <a:rPr lang="zh-CN" altLang="en-US" sz="2800" dirty="0" smtClean="0"/>
              <a:t> </a:t>
            </a:r>
            <a:r>
              <a:rPr lang="en-US" altLang="zh-CN" sz="2800" dirty="0" smtClean="0"/>
              <a:t>can</a:t>
            </a:r>
            <a:r>
              <a:rPr lang="zh-CN" altLang="en-US" sz="2800" dirty="0" smtClean="0"/>
              <a:t> </a:t>
            </a:r>
            <a:r>
              <a:rPr lang="en-US" altLang="zh-CN" sz="2800" dirty="0" smtClean="0"/>
              <a:t>not</a:t>
            </a:r>
            <a:r>
              <a:rPr lang="zh-CN" altLang="en-US" sz="2800" dirty="0" smtClean="0"/>
              <a:t> </a:t>
            </a:r>
            <a:r>
              <a:rPr lang="en-US" altLang="zh-CN" sz="2800" dirty="0" smtClean="0"/>
              <a:t>differentiate</a:t>
            </a:r>
            <a:r>
              <a:rPr lang="zh-CN" altLang="en-US" sz="2800" dirty="0" smtClean="0"/>
              <a:t> </a:t>
            </a:r>
            <a:r>
              <a:rPr lang="en-US" altLang="zh-CN" sz="2800" dirty="0" smtClean="0"/>
              <a:t>infected</a:t>
            </a:r>
            <a:r>
              <a:rPr lang="zh-CN" altLang="en-US" sz="2800" dirty="0" smtClean="0"/>
              <a:t> </a:t>
            </a:r>
            <a:r>
              <a:rPr lang="en-US" altLang="zh-CN" sz="2800" dirty="0" smtClean="0"/>
              <a:t>from</a:t>
            </a:r>
            <a:r>
              <a:rPr lang="zh-CN" altLang="en-US" sz="2800" dirty="0" smtClean="0"/>
              <a:t> </a:t>
            </a:r>
            <a:r>
              <a:rPr lang="en-US" altLang="zh-CN" sz="2800" dirty="0" smtClean="0"/>
              <a:t>vaccinated</a:t>
            </a:r>
            <a:r>
              <a:rPr lang="zh-CN" altLang="en-US" sz="2800" dirty="0" smtClean="0"/>
              <a:t> </a:t>
            </a:r>
            <a:r>
              <a:rPr lang="en-US" altLang="zh-CN" sz="2800" dirty="0" smtClean="0"/>
              <a:t>animals.</a:t>
            </a:r>
            <a:endParaRPr kumimoji="1" lang="zh-CN" altLang="en-US" sz="2800" dirty="0"/>
          </a:p>
        </p:txBody>
      </p:sp>
    </p:spTree>
    <p:extLst>
      <p:ext uri="{BB962C8B-B14F-4D97-AF65-F5344CB8AC3E}">
        <p14:creationId xmlns:p14="http://schemas.microsoft.com/office/powerpoint/2010/main" val="5204294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r>
              <a:rPr kumimoji="1" lang="en-US" altLang="zh-CN" dirty="0" smtClean="0"/>
              <a:t>vaccine</a:t>
            </a:r>
            <a:endParaRPr kumimoji="1" lang="zh-CN" altLang="en-US" dirty="0"/>
          </a:p>
        </p:txBody>
      </p:sp>
      <p:sp>
        <p:nvSpPr>
          <p:cNvPr id="3" name="内容占位符 2"/>
          <p:cNvSpPr>
            <a:spLocks noGrp="1"/>
          </p:cNvSpPr>
          <p:nvPr>
            <p:ph idx="1"/>
          </p:nvPr>
        </p:nvSpPr>
        <p:spPr/>
        <p:txBody>
          <a:bodyPr/>
          <a:lstStyle/>
          <a:p>
            <a:r>
              <a:rPr lang="en-US" altLang="zh-CN" dirty="0" smtClean="0"/>
              <a:t>The </a:t>
            </a:r>
            <a:r>
              <a:rPr lang="en-US" altLang="zh-CN" dirty="0"/>
              <a:t>need for better foot-and-mouth disease (FMD) vaccines is not </a:t>
            </a:r>
            <a:r>
              <a:rPr lang="en-US" altLang="zh-CN" dirty="0" smtClean="0"/>
              <a:t>new</a:t>
            </a:r>
            <a:r>
              <a:rPr lang="en-US" altLang="zh-CN" dirty="0"/>
              <a:t>.</a:t>
            </a:r>
            <a:endParaRPr kumimoji="1" lang="zh-CN" altLang="en-US" dirty="0"/>
          </a:p>
        </p:txBody>
      </p:sp>
      <p:sp>
        <p:nvSpPr>
          <p:cNvPr id="5" name="内容占位符 2"/>
          <p:cNvSpPr txBox="1">
            <a:spLocks/>
          </p:cNvSpPr>
          <p:nvPr/>
        </p:nvSpPr>
        <p:spPr>
          <a:xfrm>
            <a:off x="926123" y="2900363"/>
            <a:ext cx="5462954" cy="322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b="1" smtClean="0"/>
              <a:t>subunit vaccine</a:t>
            </a:r>
          </a:p>
          <a:p>
            <a:r>
              <a:rPr lang="en-US" altLang="zh-CN" b="1" smtClean="0"/>
              <a:t>live vector vaccine</a:t>
            </a:r>
          </a:p>
          <a:p>
            <a:r>
              <a:rPr lang="en-US" altLang="zh-CN" b="1" smtClean="0"/>
              <a:t>Nucleic acid vaccines</a:t>
            </a:r>
          </a:p>
          <a:p>
            <a:r>
              <a:rPr lang="en-US" altLang="zh-CN" b="1" smtClean="0"/>
              <a:t>Novel attenuated vaccine</a:t>
            </a:r>
          </a:p>
          <a:p>
            <a:r>
              <a:rPr lang="en-US" altLang="zh-CN" b="1" smtClean="0"/>
              <a:t>Synthetic peptide vaccine</a:t>
            </a:r>
          </a:p>
          <a:p>
            <a:endParaRPr kumimoji="1" lang="zh-CN" altLang="en-US" dirty="0"/>
          </a:p>
        </p:txBody>
      </p:sp>
    </p:spTree>
    <p:extLst>
      <p:ext uri="{BB962C8B-B14F-4D97-AF65-F5344CB8AC3E}">
        <p14:creationId xmlns:p14="http://schemas.microsoft.com/office/powerpoint/2010/main" val="13143574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r>
              <a:rPr kumimoji="1" lang="en-US" altLang="zh-CN" dirty="0" smtClean="0"/>
              <a:t>vaccine</a:t>
            </a:r>
            <a:endParaRPr kumimoji="1" lang="zh-CN" altLang="en-US" dirty="0"/>
          </a:p>
        </p:txBody>
      </p:sp>
      <p:sp>
        <p:nvSpPr>
          <p:cNvPr id="3" name="内容占位符 2"/>
          <p:cNvSpPr>
            <a:spLocks noGrp="1"/>
          </p:cNvSpPr>
          <p:nvPr>
            <p:ph idx="1"/>
          </p:nvPr>
        </p:nvSpPr>
        <p:spPr/>
        <p:txBody>
          <a:bodyPr>
            <a:normAutofit/>
          </a:bodyPr>
          <a:lstStyle/>
          <a:p>
            <a:pPr>
              <a:lnSpc>
                <a:spcPct val="150000"/>
              </a:lnSpc>
            </a:pPr>
            <a:r>
              <a:rPr lang="en-US" altLang="zh-CN" sz="2800" dirty="0" err="1"/>
              <a:t>Humoral</a:t>
            </a:r>
            <a:r>
              <a:rPr lang="en-US" altLang="zh-CN" sz="2800" dirty="0"/>
              <a:t> immune response was considered to be an important </a:t>
            </a:r>
            <a:r>
              <a:rPr lang="en-US" altLang="zh-CN" sz="2800" dirty="0" err="1"/>
              <a:t>defence</a:t>
            </a:r>
            <a:r>
              <a:rPr lang="en-US" altLang="zh-CN" sz="2800" dirty="0"/>
              <a:t> mechanism in FMD infection</a:t>
            </a:r>
            <a:r>
              <a:rPr lang="en-US" altLang="zh-CN" sz="2800" dirty="0" smtClean="0"/>
              <a:t>.</a:t>
            </a:r>
          </a:p>
          <a:p>
            <a:pPr>
              <a:lnSpc>
                <a:spcPct val="150000"/>
              </a:lnSpc>
            </a:pPr>
            <a:r>
              <a:rPr lang="en-US" altLang="zh-CN" sz="2800" dirty="0" smtClean="0"/>
              <a:t> </a:t>
            </a:r>
            <a:r>
              <a:rPr lang="en-US" altLang="zh-CN" sz="2800" dirty="0"/>
              <a:t>In recent past, there has been an increasing evidence of the importance of T cell mediated immunity in </a:t>
            </a:r>
            <a:r>
              <a:rPr lang="en-US" altLang="zh-CN" sz="2800" dirty="0" smtClean="0"/>
              <a:t>FMD. </a:t>
            </a:r>
          </a:p>
        </p:txBody>
      </p:sp>
    </p:spTree>
    <p:extLst>
      <p:ext uri="{BB962C8B-B14F-4D97-AF65-F5344CB8AC3E}">
        <p14:creationId xmlns:p14="http://schemas.microsoft.com/office/powerpoint/2010/main" val="2846510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t>Overview</a:t>
            </a:r>
            <a:r>
              <a:rPr kumimoji="1" lang="zh-CN" altLang="en-US" dirty="0" smtClean="0"/>
              <a:t> </a:t>
            </a:r>
            <a:r>
              <a:rPr kumimoji="1" lang="en-US" altLang="zh-CN" dirty="0" smtClean="0"/>
              <a:t>of</a:t>
            </a:r>
            <a:r>
              <a:rPr kumimoji="1" lang="zh-CN" altLang="en-US" dirty="0" smtClean="0"/>
              <a:t> </a:t>
            </a:r>
            <a:r>
              <a:rPr kumimoji="1" lang="en-US" altLang="zh-CN" dirty="0" smtClean="0"/>
              <a:t>FMD</a:t>
            </a:r>
            <a:r>
              <a:rPr kumimoji="1" lang="zh-CN" altLang="en-US" dirty="0" smtClean="0"/>
              <a:t> </a:t>
            </a:r>
            <a:r>
              <a:rPr kumimoji="1" lang="en-US" altLang="zh-CN" dirty="0" smtClean="0"/>
              <a:t>vaccine</a:t>
            </a:r>
            <a:endParaRPr kumimoji="1" lang="zh-CN" altLang="en-US" dirty="0"/>
          </a:p>
        </p:txBody>
      </p:sp>
      <p:sp>
        <p:nvSpPr>
          <p:cNvPr id="3" name="内容占位符 2"/>
          <p:cNvSpPr>
            <a:spLocks noGrp="1"/>
          </p:cNvSpPr>
          <p:nvPr>
            <p:ph idx="1"/>
          </p:nvPr>
        </p:nvSpPr>
        <p:spPr/>
        <p:txBody>
          <a:bodyPr>
            <a:normAutofit/>
          </a:bodyPr>
          <a:lstStyle/>
          <a:p>
            <a:pPr>
              <a:lnSpc>
                <a:spcPct val="150000"/>
              </a:lnSpc>
            </a:pPr>
            <a:r>
              <a:rPr lang="en-US" altLang="zh-CN" dirty="0" smtClean="0"/>
              <a:t>In </a:t>
            </a:r>
            <a:r>
              <a:rPr lang="en-US" altLang="zh-CN" dirty="0"/>
              <a:t>recent years, special attention has been paid to cytokines as </a:t>
            </a:r>
            <a:r>
              <a:rPr lang="en-US" altLang="zh-CN" dirty="0" smtClean="0"/>
              <a:t>FMD vaccine adjuvants</a:t>
            </a:r>
            <a:r>
              <a:rPr lang="en-US" altLang="en-US" dirty="0" smtClean="0"/>
              <a:t>.</a:t>
            </a:r>
          </a:p>
          <a:p>
            <a:pPr>
              <a:lnSpc>
                <a:spcPct val="150000"/>
              </a:lnSpc>
            </a:pPr>
            <a:r>
              <a:rPr kumimoji="1" lang="en-US" altLang="zh-CN" dirty="0"/>
              <a:t>IFNα,β,</a:t>
            </a:r>
            <a:r>
              <a:rPr kumimoji="1" lang="en-US" altLang="zh-CN" dirty="0" err="1"/>
              <a:t>γ</a:t>
            </a:r>
            <a:r>
              <a:rPr kumimoji="1" lang="zh-CN" altLang="zh-CN" dirty="0"/>
              <a:t>;</a:t>
            </a:r>
            <a:r>
              <a:rPr kumimoji="1" lang="en-US" altLang="zh-CN" dirty="0"/>
              <a:t>IL-2,IL-6,IL-9,IL-18,IL-15,TNFα,IL-1β</a:t>
            </a:r>
            <a:endParaRPr kumimoji="1" lang="zh-CN" altLang="en-US" dirty="0"/>
          </a:p>
          <a:p>
            <a:pPr>
              <a:lnSpc>
                <a:spcPct val="150000"/>
              </a:lnSpc>
            </a:pPr>
            <a:endParaRPr lang="en-US" altLang="zh-CN" dirty="0" smtClean="0"/>
          </a:p>
        </p:txBody>
      </p:sp>
    </p:spTree>
    <p:extLst>
      <p:ext uri="{BB962C8B-B14F-4D97-AF65-F5344CB8AC3E}">
        <p14:creationId xmlns:p14="http://schemas.microsoft.com/office/powerpoint/2010/main" val="41537735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solidFill>
                  <a:srgbClr val="0000FF"/>
                </a:solidFill>
              </a:rPr>
              <a:t>IL-2 is a very popular</a:t>
            </a:r>
            <a:r>
              <a:rPr kumimoji="1" lang="zh-CN" altLang="en-US" dirty="0" smtClean="0">
                <a:solidFill>
                  <a:srgbClr val="0000FF"/>
                </a:solidFill>
              </a:rPr>
              <a:t> </a:t>
            </a:r>
            <a:r>
              <a:rPr kumimoji="1" lang="en-US" altLang="zh-CN" dirty="0" smtClean="0">
                <a:solidFill>
                  <a:srgbClr val="0000FF"/>
                </a:solidFill>
              </a:rPr>
              <a:t>adjuvant</a:t>
            </a:r>
            <a:endParaRPr kumimoji="1" lang="zh-CN" altLang="en-US" dirty="0">
              <a:solidFill>
                <a:srgbClr val="0000FF"/>
              </a:solidFill>
            </a:endParaRPr>
          </a:p>
        </p:txBody>
      </p:sp>
      <p:sp>
        <p:nvSpPr>
          <p:cNvPr id="3" name="内容占位符 2"/>
          <p:cNvSpPr>
            <a:spLocks noGrp="1"/>
          </p:cNvSpPr>
          <p:nvPr>
            <p:ph idx="1"/>
          </p:nvPr>
        </p:nvSpPr>
        <p:spPr/>
        <p:txBody>
          <a:bodyPr/>
          <a:lstStyle/>
          <a:p>
            <a:pPr>
              <a:lnSpc>
                <a:spcPct val="150000"/>
              </a:lnSpc>
            </a:pPr>
            <a:r>
              <a:rPr lang="en-US" altLang="zh-CN" dirty="0"/>
              <a:t> IL-2 is one of the most widely used adjuvants for </a:t>
            </a:r>
            <a:r>
              <a:rPr lang="en-US" altLang="zh-CN" dirty="0" smtClean="0"/>
              <a:t>vaccination to </a:t>
            </a:r>
            <a:r>
              <a:rPr lang="en-US" altLang="zh-CN" dirty="0"/>
              <a:t>stimulate the proliferation and activation </a:t>
            </a:r>
            <a:r>
              <a:rPr lang="en-US" altLang="zh-CN" dirty="0" smtClean="0"/>
              <a:t>of</a:t>
            </a:r>
            <a:r>
              <a:rPr lang="zh-CN" altLang="en-US" dirty="0" smtClean="0"/>
              <a:t> </a:t>
            </a:r>
            <a:r>
              <a:rPr lang="en-US" altLang="zh-CN" dirty="0" smtClean="0"/>
              <a:t>various </a:t>
            </a:r>
            <a:r>
              <a:rPr lang="en-US" altLang="zh-CN" dirty="0"/>
              <a:t>immune effector cells such as T cells, NK cells</a:t>
            </a:r>
            <a:r>
              <a:rPr lang="en-US" altLang="zh-CN" dirty="0" smtClean="0"/>
              <a:t>,</a:t>
            </a:r>
            <a:r>
              <a:rPr lang="zh-CN" altLang="en-US" dirty="0" smtClean="0"/>
              <a:t> </a:t>
            </a:r>
            <a:r>
              <a:rPr lang="en-US" altLang="zh-CN" dirty="0" smtClean="0"/>
              <a:t>B </a:t>
            </a:r>
            <a:r>
              <a:rPr lang="en-US" altLang="zh-CN" dirty="0"/>
              <a:t>cells, and </a:t>
            </a:r>
            <a:r>
              <a:rPr lang="en-US" altLang="zh-CN" dirty="0" smtClean="0"/>
              <a:t>macrophages</a:t>
            </a:r>
            <a:r>
              <a:rPr lang="zh-CN" altLang="en-US" dirty="0"/>
              <a:t>.</a:t>
            </a:r>
            <a:endParaRPr kumimoji="1" lang="zh-CN" altLang="en-US" dirty="0"/>
          </a:p>
        </p:txBody>
      </p:sp>
    </p:spTree>
    <p:extLst>
      <p:ext uri="{BB962C8B-B14F-4D97-AF65-F5344CB8AC3E}">
        <p14:creationId xmlns:p14="http://schemas.microsoft.com/office/powerpoint/2010/main" val="736586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en-US" altLang="zh-CN" dirty="0" smtClean="0">
                <a:solidFill>
                  <a:srgbClr val="0000FF"/>
                </a:solidFill>
              </a:rPr>
              <a:t>IL-2 is</a:t>
            </a:r>
            <a:r>
              <a:rPr kumimoji="1" lang="zh-CN" altLang="en-US" dirty="0" smtClean="0">
                <a:solidFill>
                  <a:srgbClr val="0000FF"/>
                </a:solidFill>
              </a:rPr>
              <a:t> </a:t>
            </a:r>
            <a:r>
              <a:rPr kumimoji="1" lang="en-US" altLang="zh-CN" dirty="0" smtClean="0">
                <a:solidFill>
                  <a:srgbClr val="0000FF"/>
                </a:solidFill>
              </a:rPr>
              <a:t>a very popular</a:t>
            </a:r>
            <a:r>
              <a:rPr kumimoji="1" lang="zh-CN" altLang="en-US" dirty="0" smtClean="0">
                <a:solidFill>
                  <a:srgbClr val="0000FF"/>
                </a:solidFill>
              </a:rPr>
              <a:t> </a:t>
            </a:r>
            <a:r>
              <a:rPr kumimoji="1" lang="en-US" altLang="zh-CN" dirty="0" smtClean="0">
                <a:solidFill>
                  <a:srgbClr val="0000FF"/>
                </a:solidFill>
              </a:rPr>
              <a:t>adjuvant</a:t>
            </a:r>
            <a:endParaRPr kumimoji="1" lang="zh-CN" altLang="en-US" dirty="0">
              <a:solidFill>
                <a:srgbClr val="0000FF"/>
              </a:solidFill>
            </a:endParaRPr>
          </a:p>
        </p:txBody>
      </p:sp>
      <p:sp>
        <p:nvSpPr>
          <p:cNvPr id="3" name="内容占位符 2"/>
          <p:cNvSpPr>
            <a:spLocks noGrp="1"/>
          </p:cNvSpPr>
          <p:nvPr>
            <p:ph idx="1"/>
          </p:nvPr>
        </p:nvSpPr>
        <p:spPr>
          <a:xfrm>
            <a:off x="457200" y="1600200"/>
            <a:ext cx="8229600" cy="2358718"/>
          </a:xfrm>
        </p:spPr>
        <p:txBody>
          <a:bodyPr>
            <a:normAutofit/>
          </a:bodyPr>
          <a:lstStyle/>
          <a:p>
            <a:pPr>
              <a:lnSpc>
                <a:spcPct val="150000"/>
              </a:lnSpc>
            </a:pPr>
            <a:r>
              <a:rPr lang="en-US" altLang="zh-CN" dirty="0" smtClean="0"/>
              <a:t>IL-2</a:t>
            </a:r>
            <a:r>
              <a:rPr lang="zh-CN" altLang="en-US" dirty="0" smtClean="0"/>
              <a:t> </a:t>
            </a:r>
            <a:r>
              <a:rPr lang="en-US" altLang="zh-CN" dirty="0" smtClean="0"/>
              <a:t>enhanced the immunogenicity </a:t>
            </a:r>
            <a:r>
              <a:rPr lang="en-US" altLang="zh-CN" dirty="0"/>
              <a:t>of the </a:t>
            </a:r>
            <a:r>
              <a:rPr lang="en-US" altLang="zh-CN" dirty="0" smtClean="0"/>
              <a:t>FMD </a:t>
            </a:r>
            <a:r>
              <a:rPr lang="en-US" altLang="zh-CN" dirty="0"/>
              <a:t>DNA vaccine </a:t>
            </a:r>
            <a:r>
              <a:rPr lang="en-US" altLang="zh-CN" dirty="0" smtClean="0"/>
              <a:t>candidate.</a:t>
            </a:r>
            <a:endParaRPr kumimoji="1" lang="zh-CN" altLang="en-US" dirty="0"/>
          </a:p>
        </p:txBody>
      </p:sp>
      <p:sp>
        <p:nvSpPr>
          <p:cNvPr id="5" name="内容占位符 2"/>
          <p:cNvSpPr txBox="1">
            <a:spLocks/>
          </p:cNvSpPr>
          <p:nvPr/>
        </p:nvSpPr>
        <p:spPr>
          <a:xfrm>
            <a:off x="506682" y="3831087"/>
            <a:ext cx="8229600" cy="7751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altLang="zh-CN" dirty="0" smtClean="0"/>
              <a:t>H.-T. Wong et al.  Vaccine,2002</a:t>
            </a:r>
            <a:endParaRPr kumimoji="1" lang="zh-CN" altLang="en-US" dirty="0"/>
          </a:p>
        </p:txBody>
      </p:sp>
    </p:spTree>
    <p:extLst>
      <p:ext uri="{BB962C8B-B14F-4D97-AF65-F5344CB8AC3E}">
        <p14:creationId xmlns:p14="http://schemas.microsoft.com/office/powerpoint/2010/main" val="5986579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2672</TotalTime>
  <Words>1606</Words>
  <Application>Microsoft Macintosh PowerPoint</Application>
  <PresentationFormat>全屏显示(4:3)</PresentationFormat>
  <Paragraphs>88</Paragraphs>
  <Slides>32</Slides>
  <Notes>16</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IL-2 as the adjuvant in FMD vaccine</vt:lpstr>
      <vt:lpstr>Overview of FMD </vt:lpstr>
      <vt:lpstr>Overview of FMD vaccine</vt:lpstr>
      <vt:lpstr>Overview of FMD vaccine</vt:lpstr>
      <vt:lpstr>Overview of FMD vaccine</vt:lpstr>
      <vt:lpstr>Overview of FMD vaccine</vt:lpstr>
      <vt:lpstr>Overview of FMD vaccine</vt:lpstr>
      <vt:lpstr>IL-2 is a very popular adjuvant</vt:lpstr>
      <vt:lpstr>IL-2 is a very popular adjuvant</vt:lpstr>
      <vt:lpstr>IL-2 is a very popular adjuvant</vt:lpstr>
      <vt:lpstr>IL-2 is a very popular adjuvant</vt:lpstr>
      <vt:lpstr>PowerPoint 演示文稿</vt:lpstr>
      <vt:lpstr>PowerPoint 演示文稿</vt:lpstr>
      <vt:lpstr>PowerPoint 演示文稿</vt:lpstr>
      <vt:lpstr>PowerPoint 演示文稿</vt:lpstr>
      <vt:lpstr>PowerPoint 演示文稿</vt:lpstr>
      <vt:lpstr>Can IL-2 as an adjuvant for FMD vaccine candidate promote the generation of T follicular helper cells？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PNA+</vt:lpstr>
      <vt:lpstr>summary</vt:lpstr>
      <vt:lpstr>acknowledgement</vt:lpstr>
      <vt:lpstr>PowerPoint 演示文稿</vt:lpstr>
      <vt:lpstr>Liao et al, Immunity,2013</vt:lpstr>
      <vt:lpstr>  Thomas R. Malek, Wasif N. Khan. Immunity 2012</vt:lpstr>
      <vt:lpstr>Oestreich et al. Nat Immunol，2013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 submit</dc:title>
  <dc:creator>suchunxia</dc:creator>
  <cp:lastModifiedBy>suchunxia</cp:lastModifiedBy>
  <cp:revision>111</cp:revision>
  <dcterms:created xsi:type="dcterms:W3CDTF">2014-09-02T18:34:38Z</dcterms:created>
  <dcterms:modified xsi:type="dcterms:W3CDTF">2014-09-30T03:34:27Z</dcterms:modified>
</cp:coreProperties>
</file>