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4" r:id="rId4"/>
    <p:sldId id="288" r:id="rId5"/>
    <p:sldId id="289" r:id="rId6"/>
    <p:sldId id="296" r:id="rId7"/>
    <p:sldId id="300" r:id="rId8"/>
    <p:sldId id="299" r:id="rId9"/>
    <p:sldId id="301" r:id="rId10"/>
    <p:sldId id="302" r:id="rId11"/>
    <p:sldId id="303" r:id="rId12"/>
    <p:sldId id="304" r:id="rId13"/>
    <p:sldId id="306" r:id="rId14"/>
    <p:sldId id="305" r:id="rId15"/>
    <p:sldId id="307" r:id="rId16"/>
    <p:sldId id="311" r:id="rId17"/>
    <p:sldId id="310" r:id="rId18"/>
    <p:sldId id="27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6childhood%20obesity%20conference\New%20Microsoft%20Office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6childhood%20obesity%20conference\New%20Microsoft%20Office%20Excel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6childhood%20obesity%20conference\New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Sheet1!$A$5</c:f>
              <c:strCache>
                <c:ptCount val="1"/>
                <c:pt idx="0">
                  <c:v>Preferring high-calorie foods</c:v>
                </c:pt>
              </c:strCache>
            </c:strRef>
          </c:tx>
          <c:cat>
            <c:strRef>
              <c:f>Sheet1!$B$4:$H$4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12.6</c:v>
                </c:pt>
                <c:pt idx="1">
                  <c:v>20</c:v>
                </c:pt>
                <c:pt idx="2">
                  <c:v>26</c:v>
                </c:pt>
                <c:pt idx="3">
                  <c:v>27.3</c:v>
                </c:pt>
                <c:pt idx="4">
                  <c:v>26.5</c:v>
                </c:pt>
                <c:pt idx="5">
                  <c:v>40.300000000000004</c:v>
                </c:pt>
                <c:pt idx="6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Rarely eating fruits or vegetables</c:v>
                </c:pt>
              </c:strCache>
            </c:strRef>
          </c:tx>
          <c:cat>
            <c:strRef>
              <c:f>Sheet1!$B$4:$H$4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14</c:v>
                </c:pt>
                <c:pt idx="1">
                  <c:v>18.8</c:v>
                </c:pt>
                <c:pt idx="2">
                  <c:v>21.5</c:v>
                </c:pt>
                <c:pt idx="3">
                  <c:v>19.5</c:v>
                </c:pt>
                <c:pt idx="4">
                  <c:v>19.7</c:v>
                </c:pt>
                <c:pt idx="5">
                  <c:v>38.700000000000003</c:v>
                </c:pt>
                <c:pt idx="6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Preferring junk food</c:v>
                </c:pt>
              </c:strCache>
            </c:strRef>
          </c:tx>
          <c:cat>
            <c:strRef>
              <c:f>Sheet1!$B$4:$H$4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8</c:v>
                </c:pt>
                <c:pt idx="1">
                  <c:v>16.899999999999999</c:v>
                </c:pt>
                <c:pt idx="2">
                  <c:v>17.8</c:v>
                </c:pt>
                <c:pt idx="3">
                  <c:v>20.9</c:v>
                </c:pt>
                <c:pt idx="4">
                  <c:v>21.4</c:v>
                </c:pt>
                <c:pt idx="5">
                  <c:v>35.300000000000004</c:v>
                </c:pt>
                <c:pt idx="6">
                  <c:v>31.9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Refusing new foods</c:v>
                </c:pt>
              </c:strCache>
            </c:strRef>
          </c:tx>
          <c:cat>
            <c:strRef>
              <c:f>Sheet1!$B$4:$H$4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15</c:v>
                </c:pt>
                <c:pt idx="1">
                  <c:v>19</c:v>
                </c:pt>
                <c:pt idx="2">
                  <c:v>25.4</c:v>
                </c:pt>
                <c:pt idx="3">
                  <c:v>21.3</c:v>
                </c:pt>
                <c:pt idx="4">
                  <c:v>22.2</c:v>
                </c:pt>
                <c:pt idx="5">
                  <c:v>25.2</c:v>
                </c:pt>
                <c:pt idx="6">
                  <c:v>24.6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Refusing to eat</c:v>
                </c:pt>
              </c:strCache>
            </c:strRef>
          </c:tx>
          <c:cat>
            <c:strRef>
              <c:f>Sheet1!$B$4:$H$4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24.3</c:v>
                </c:pt>
                <c:pt idx="1">
                  <c:v>30.6</c:v>
                </c:pt>
                <c:pt idx="2">
                  <c:v>30.8</c:v>
                </c:pt>
                <c:pt idx="3">
                  <c:v>23.8</c:v>
                </c:pt>
                <c:pt idx="4">
                  <c:v>17.7</c:v>
                </c:pt>
                <c:pt idx="5">
                  <c:v>22.7</c:v>
                </c:pt>
                <c:pt idx="6">
                  <c:v>15.9</c:v>
                </c:pt>
              </c:numCache>
            </c:numRef>
          </c:val>
        </c:ser>
        <c:marker val="1"/>
        <c:axId val="77084928"/>
        <c:axId val="77103104"/>
      </c:lineChart>
      <c:catAx>
        <c:axId val="7708492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7103104"/>
        <c:crosses val="autoZero"/>
        <c:auto val="1"/>
        <c:lblAlgn val="ctr"/>
        <c:lblOffset val="100"/>
      </c:catAx>
      <c:valAx>
        <c:axId val="77103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708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0323912099719"/>
          <c:y val="0.12589374209112286"/>
          <c:w val="0.3413977100579354"/>
          <c:h val="0.6732121631273495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9.9060402684563759E-2"/>
          <c:y val="7.8508771929824556E-2"/>
          <c:w val="0.60041759880686052"/>
          <c:h val="0.69884410830225163"/>
        </c:manualLayout>
      </c:layout>
      <c:lineChart>
        <c:grouping val="standard"/>
        <c:ser>
          <c:idx val="0"/>
          <c:order val="0"/>
          <c:tx>
            <c:strRef>
              <c:f>Sheet1!$A$12</c:f>
              <c:strCache>
                <c:ptCount val="1"/>
                <c:pt idx="0">
                  <c:v>Keeping food in mouth</c:v>
                </c:pt>
              </c:strCache>
            </c:strRef>
          </c:tx>
          <c:cat>
            <c:strRef>
              <c:f>Sheet1!$B$11:$H$11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Sheet1!$B$12:$H$12</c:f>
              <c:numCache>
                <c:formatCode>General</c:formatCode>
                <c:ptCount val="7"/>
                <c:pt idx="0">
                  <c:v>16.3</c:v>
                </c:pt>
                <c:pt idx="1">
                  <c:v>17.600000000000001</c:v>
                </c:pt>
                <c:pt idx="2">
                  <c:v>26.3</c:v>
                </c:pt>
                <c:pt idx="3">
                  <c:v>26.7</c:v>
                </c:pt>
                <c:pt idx="4">
                  <c:v>23.4</c:v>
                </c:pt>
                <c:pt idx="5">
                  <c:v>30.3</c:v>
                </c:pt>
                <c:pt idx="6">
                  <c:v>23.2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Meal time &gt;30min</c:v>
                </c:pt>
              </c:strCache>
            </c:strRef>
          </c:tx>
          <c:cat>
            <c:strRef>
              <c:f>Sheet1!$B$11:$H$11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Sheet1!$B$13:$H$13</c:f>
              <c:numCache>
                <c:formatCode>General</c:formatCode>
                <c:ptCount val="7"/>
                <c:pt idx="0">
                  <c:v>24.9</c:v>
                </c:pt>
                <c:pt idx="1">
                  <c:v>36.4</c:v>
                </c:pt>
                <c:pt idx="2">
                  <c:v>37</c:v>
                </c:pt>
                <c:pt idx="3">
                  <c:v>45.5</c:v>
                </c:pt>
                <c:pt idx="4">
                  <c:v>39.9</c:v>
                </c:pt>
                <c:pt idx="5">
                  <c:v>54.6</c:v>
                </c:pt>
                <c:pt idx="6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Meal inattention</c:v>
                </c:pt>
              </c:strCache>
            </c:strRef>
          </c:tx>
          <c:cat>
            <c:strRef>
              <c:f>Sheet1!$B$11:$H$11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Sheet1!$B$14:$H$14</c:f>
              <c:numCache>
                <c:formatCode>General</c:formatCode>
                <c:ptCount val="7"/>
                <c:pt idx="0">
                  <c:v>65.400000000000006</c:v>
                </c:pt>
                <c:pt idx="1">
                  <c:v>69.400000000000006</c:v>
                </c:pt>
                <c:pt idx="2">
                  <c:v>65</c:v>
                </c:pt>
                <c:pt idx="3">
                  <c:v>66</c:v>
                </c:pt>
                <c:pt idx="4">
                  <c:v>56.1</c:v>
                </c:pt>
                <c:pt idx="5">
                  <c:v>63</c:v>
                </c:pt>
                <c:pt idx="6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Meals at non-permanent locations</c:v>
                </c:pt>
              </c:strCache>
            </c:strRef>
          </c:tx>
          <c:cat>
            <c:strRef>
              <c:f>Sheet1!$B$11:$H$11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36.200000000000003</c:v>
                </c:pt>
                <c:pt idx="1">
                  <c:v>53</c:v>
                </c:pt>
                <c:pt idx="2">
                  <c:v>56.2</c:v>
                </c:pt>
                <c:pt idx="3">
                  <c:v>55.5</c:v>
                </c:pt>
                <c:pt idx="4">
                  <c:v>45</c:v>
                </c:pt>
                <c:pt idx="5">
                  <c:v>52.1</c:v>
                </c:pt>
                <c:pt idx="6">
                  <c:v>43.5</c:v>
                </c:pt>
              </c:numCache>
            </c:numRef>
          </c:val>
        </c:ser>
        <c:ser>
          <c:idx val="4"/>
          <c:order val="4"/>
          <c:tx>
            <c:strRef>
              <c:f>Sheet1!$A$16</c:f>
              <c:strCache>
                <c:ptCount val="1"/>
                <c:pt idx="0">
                  <c:v>Feeding struggle</c:v>
                </c:pt>
              </c:strCache>
            </c:strRef>
          </c:tx>
          <c:cat>
            <c:strRef>
              <c:f>Sheet1!$B$11:$H$11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Sheet1!$B$16:$H$16</c:f>
              <c:numCache>
                <c:formatCode>General</c:formatCode>
                <c:ptCount val="7"/>
                <c:pt idx="0">
                  <c:v>30</c:v>
                </c:pt>
                <c:pt idx="1">
                  <c:v>38.300000000000004</c:v>
                </c:pt>
                <c:pt idx="2">
                  <c:v>44.6</c:v>
                </c:pt>
                <c:pt idx="3">
                  <c:v>34.800000000000004</c:v>
                </c:pt>
                <c:pt idx="4">
                  <c:v>30.2</c:v>
                </c:pt>
                <c:pt idx="5">
                  <c:v>42.9</c:v>
                </c:pt>
                <c:pt idx="6">
                  <c:v>30.4</c:v>
                </c:pt>
              </c:numCache>
            </c:numRef>
          </c:val>
        </c:ser>
        <c:marker val="1"/>
        <c:axId val="77125888"/>
        <c:axId val="79237120"/>
      </c:lineChart>
      <c:catAx>
        <c:axId val="7712588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9237120"/>
        <c:crosses val="autoZero"/>
        <c:auto val="1"/>
        <c:lblAlgn val="ctr"/>
        <c:lblOffset val="100"/>
      </c:catAx>
      <c:valAx>
        <c:axId val="7923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712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59806114839671"/>
          <c:y val="1.411451857991435E-3"/>
          <c:w val="0.32140193885160329"/>
          <c:h val="0.99858854814200859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6.6220657276995304E-2"/>
          <c:y val="4.9583333333333333E-2"/>
          <c:w val="0.63441314553990613"/>
          <c:h val="0.73890223097112862"/>
        </c:manualLayout>
      </c:layout>
      <c:lineChart>
        <c:grouping val="standard"/>
        <c:ser>
          <c:idx val="0"/>
          <c:order val="0"/>
          <c:tx>
            <c:strRef>
              <c:f>Sheet1!$A$20</c:f>
              <c:strCache>
                <c:ptCount val="1"/>
                <c:pt idx="0">
                  <c:v>Restriction</c:v>
                </c:pt>
              </c:strCache>
            </c:strRef>
          </c:tx>
          <c:cat>
            <c:strRef>
              <c:f>Sheet1!$B$19:$H$19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Sheet1!$B$20:$H$20</c:f>
              <c:numCache>
                <c:formatCode>General</c:formatCode>
                <c:ptCount val="7"/>
                <c:pt idx="0">
                  <c:v>32.200000000000003</c:v>
                </c:pt>
                <c:pt idx="1">
                  <c:v>27.2</c:v>
                </c:pt>
                <c:pt idx="2">
                  <c:v>28</c:v>
                </c:pt>
                <c:pt idx="3">
                  <c:v>24.4</c:v>
                </c:pt>
                <c:pt idx="4">
                  <c:v>24.8</c:v>
                </c:pt>
                <c:pt idx="5">
                  <c:v>30.3</c:v>
                </c:pt>
                <c:pt idx="6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Pressure to eat</c:v>
                </c:pt>
              </c:strCache>
            </c:strRef>
          </c:tx>
          <c:cat>
            <c:strRef>
              <c:f>Sheet1!$B$19:$H$19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Sheet1!$B$21:$H$21</c:f>
              <c:numCache>
                <c:formatCode>General</c:formatCode>
                <c:ptCount val="7"/>
                <c:pt idx="0">
                  <c:v>53.2</c:v>
                </c:pt>
                <c:pt idx="1">
                  <c:v>54.2</c:v>
                </c:pt>
                <c:pt idx="2">
                  <c:v>61</c:v>
                </c:pt>
                <c:pt idx="3">
                  <c:v>55.2</c:v>
                </c:pt>
                <c:pt idx="4">
                  <c:v>51.6</c:v>
                </c:pt>
                <c:pt idx="5">
                  <c:v>61.3</c:v>
                </c:pt>
                <c:pt idx="6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Uninvolved</c:v>
                </c:pt>
              </c:strCache>
            </c:strRef>
          </c:tx>
          <c:cat>
            <c:strRef>
              <c:f>Sheet1!$B$19:$H$19</c:f>
              <c:strCache>
                <c:ptCount val="7"/>
                <c:pt idx="0">
                  <c:v>12</c:v>
                </c:pt>
                <c:pt idx="1">
                  <c:v>13-18</c:v>
                </c:pt>
                <c:pt idx="2">
                  <c:v>19-24</c:v>
                </c:pt>
                <c:pt idx="3">
                  <c:v>25-36</c:v>
                </c:pt>
                <c:pt idx="4">
                  <c:v>37-48</c:v>
                </c:pt>
                <c:pt idx="5">
                  <c:v>49-60</c:v>
                </c:pt>
                <c:pt idx="6">
                  <c:v>61-72</c:v>
                </c:pt>
              </c:strCache>
            </c:str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26.9</c:v>
                </c:pt>
                <c:pt idx="1">
                  <c:v>31.3</c:v>
                </c:pt>
                <c:pt idx="2">
                  <c:v>32.5</c:v>
                </c:pt>
                <c:pt idx="3">
                  <c:v>29.7</c:v>
                </c:pt>
                <c:pt idx="4">
                  <c:v>28.2</c:v>
                </c:pt>
                <c:pt idx="5">
                  <c:v>32.800000000000004</c:v>
                </c:pt>
                <c:pt idx="6">
                  <c:v>29</c:v>
                </c:pt>
              </c:numCache>
            </c:numRef>
          </c:val>
        </c:ser>
        <c:marker val="1"/>
        <c:axId val="79258752"/>
        <c:axId val="79260288"/>
      </c:lineChart>
      <c:catAx>
        <c:axId val="79258752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9260288"/>
        <c:crosses val="autoZero"/>
        <c:auto val="1"/>
        <c:lblAlgn val="ctr"/>
        <c:lblOffset val="100"/>
      </c:catAx>
      <c:valAx>
        <c:axId val="79260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9258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A5F6-1095-4B6E-8D92-E4084A9CFD55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4BC0-2AA5-4BEB-AEFE-35E06EFA44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046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BF6EEFE-D1FF-4EE0-9E5C-E9D949F09F9D}" type="slidenum">
              <a:rPr lang="en-US" altLang="zh-CN">
                <a:latin typeface="Arial" charset="0"/>
              </a:rPr>
              <a:pPr eaLnBrk="1" hangingPunct="1"/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717" tIns="45359" rIns="90717" bIns="45359" anchor="b"/>
          <a:lstStyle>
            <a:lvl1pPr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0C43B1F7-C1C8-4285-9AE6-23C4D2D48BA6}" type="slidenum">
              <a:rPr lang="en-US" altLang="zh-CN" sz="1200">
                <a:latin typeface="Arial" charset="0"/>
              </a:rPr>
              <a:pPr algn="r" eaLnBrk="1" hangingPunct="1"/>
              <a:t>5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717" tIns="45359" rIns="90717" bIns="45359" anchor="b"/>
          <a:lstStyle>
            <a:lvl1pPr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EE8B769A-65E6-413C-B446-D6FE52AC99A4}" type="slidenum">
              <a:rPr lang="en-US" altLang="zh-CN" sz="1200">
                <a:latin typeface="Arial" charset="0"/>
              </a:rPr>
              <a:pPr algn="r" eaLnBrk="1" hangingPunct="1"/>
              <a:t>6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acclaimimages.com/_gallery/_pages/0166-0511-1221-5433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53440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Association Among Maternal Nonresponsive Feeding Practices and Child's Eating Behaviors and Child Weight Status in Children Aged 1 to 6 Years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Child Health care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Nanjing Maternal and Child Health Hospital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Chunmei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Shi, Min Zhang,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Meiling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2016.8.29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33400" y="3200400"/>
            <a:ext cx="8229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4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94104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Basic information of the investigated subjects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600" y="1295402"/>
          <a:ext cx="8610603" cy="5486398"/>
        </p:xfrm>
        <a:graphic>
          <a:graphicData uri="http://schemas.openxmlformats.org/drawingml/2006/table">
            <a:tbl>
              <a:tblPr/>
              <a:tblGrid>
                <a:gridCol w="1174111"/>
                <a:gridCol w="1025298"/>
                <a:gridCol w="778190"/>
                <a:gridCol w="778190"/>
                <a:gridCol w="778190"/>
                <a:gridCol w="778190"/>
                <a:gridCol w="778190"/>
                <a:gridCol w="778190"/>
                <a:gridCol w="871027"/>
                <a:gridCol w="871027"/>
              </a:tblGrid>
              <a:tr h="4154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宋体"/>
                        </a:rPr>
                        <a:t>Characteristics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Age group (months of age)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Total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52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12 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13-18 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19-24 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25-36 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37-48 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49-60 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61-72 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5452">
                <a:tc rowSpan="2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Child gender (%)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002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Boy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158(52.5)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230(55.4)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192(54.2)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441(54.2)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186(53.0)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69(58.0)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40(58.0)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1316(54.3)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Girl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143(47.5)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185(44.6)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162(45.8)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373(45.8)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165(47.0)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50(42.0)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29(42.0)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1107(45.7)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rowSpan="3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Maternal educational level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High School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64(21.3)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30(7.2)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49(13.8)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141(17.3)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74(21.1)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35(29.4)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11(15.9)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404(16.7)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Undergraduate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152(50.5)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295(71.1)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241(68.1)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516(63.4)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219(62.4)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59(49.6)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43(62.9)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1525(62.9)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Graduate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85(28.2)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90(21.7)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64(18.1)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157(19.3)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58(16.5)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25(21.0)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15(20.4)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494(20.4)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975">
                <a:tc rowSpan="4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Child’s BMI percentile</a:t>
                      </a:r>
                      <a:r>
                        <a:rPr lang="en-US" sz="1200" kern="0" baseline="30000">
                          <a:solidFill>
                            <a:srgbClr val="080000"/>
                          </a:solidFill>
                          <a:latin typeface="Times New Roman"/>
                          <a:ea typeface="SimSun"/>
                        </a:rPr>
                        <a:t>[19]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&lt; P</a:t>
                      </a:r>
                      <a:r>
                        <a:rPr lang="en-US" sz="1200" kern="0" baseline="-250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15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16(5.3)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22(5.3)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17(4.8)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109(13.4)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41(11.7)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19(16.0)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15(21.7)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239(9.9)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09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P</a:t>
                      </a:r>
                      <a:r>
                        <a:rPr lang="en-US" sz="1200" kern="0" baseline="-25000" dirty="0">
                          <a:latin typeface="Times New Roman"/>
                          <a:ea typeface="SimSun"/>
                        </a:rPr>
                        <a:t>15</a:t>
                      </a: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-P</a:t>
                      </a:r>
                      <a:r>
                        <a:rPr lang="en-US" sz="1200" kern="0" baseline="-25000" dirty="0">
                          <a:latin typeface="Times New Roman"/>
                          <a:ea typeface="SimSun"/>
                        </a:rPr>
                        <a:t>85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191(63.5)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282(68.0)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246(69.5)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549(67.4)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246(70.1)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81(68.1)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45(65.2)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1640(</a:t>
                      </a: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67.7</a:t>
                      </a: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P</a:t>
                      </a:r>
                      <a:r>
                        <a:rPr lang="en-US" sz="1200" kern="0" baseline="-250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85</a:t>
                      </a: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-P</a:t>
                      </a:r>
                      <a:r>
                        <a:rPr lang="en-US" sz="1200" kern="0" baseline="-250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95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67(22.3)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80(19.7)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70(19.8)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97(11.9)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39(11.1)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11(9.2)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4(5.8)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374(</a:t>
                      </a: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15.2</a:t>
                      </a: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335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&gt; P</a:t>
                      </a:r>
                      <a:r>
                        <a:rPr lang="en-US" sz="1200" kern="0" baseline="-250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95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27(9.0)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31(7.5)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21(5.9)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59(7.2)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25(7.1)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8(6.7)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5(7.2)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176(</a:t>
                      </a: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7.3</a:t>
                      </a: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)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52">
                <a:tc gridSpan="2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Total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301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415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354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814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351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SimSun"/>
                        </a:rPr>
                        <a:t>119</a:t>
                      </a:r>
                      <a:endParaRPr lang="zh-CN" sz="1200" kern="10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SimSun"/>
                        </a:rPr>
                        <a:t>69</a:t>
                      </a:r>
                      <a:endParaRPr lang="zh-CN" sz="1200" kern="100" dirty="0"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2423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3526" marR="53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Eating behavior problems detected in different age groups of children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152400" y="2057400"/>
          <a:ext cx="4724399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4724400" y="2133600"/>
          <a:ext cx="42576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椭圆 7"/>
          <p:cNvSpPr/>
          <p:nvPr/>
        </p:nvSpPr>
        <p:spPr>
          <a:xfrm>
            <a:off x="1219200" y="2971800"/>
            <a:ext cx="381000" cy="2209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33600" y="2895600"/>
            <a:ext cx="5334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91200" y="2438400"/>
            <a:ext cx="4572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34200" y="2590800"/>
            <a:ext cx="381000" cy="2438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detection rates of maternal nonresponsive feeding in children aged 1 to 6 years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52400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2133600" y="2057400"/>
          <a:ext cx="5410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椭圆 5"/>
          <p:cNvSpPr/>
          <p:nvPr/>
        </p:nvSpPr>
        <p:spPr>
          <a:xfrm>
            <a:off x="3505200" y="2286000"/>
            <a:ext cx="4572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953000" y="2286000"/>
            <a:ext cx="4572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153922" cy="94104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Correlations between maternal nonresponsive feeding practices and child’s eating behaviors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7" y="121920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2" y="1600201"/>
          <a:ext cx="9144001" cy="4038602"/>
        </p:xfrm>
        <a:graphic>
          <a:graphicData uri="http://schemas.openxmlformats.org/drawingml/2006/table">
            <a:tbl>
              <a:tblPr/>
              <a:tblGrid>
                <a:gridCol w="971318"/>
                <a:gridCol w="893366"/>
                <a:gridCol w="789428"/>
                <a:gridCol w="789428"/>
                <a:gridCol w="789428"/>
                <a:gridCol w="788809"/>
                <a:gridCol w="789428"/>
                <a:gridCol w="789428"/>
                <a:gridCol w="789428"/>
                <a:gridCol w="876661"/>
                <a:gridCol w="877279"/>
              </a:tblGrid>
              <a:tr h="24582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OR for weight status of children (95% CI)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83311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ker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Preferring high-calorie foods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Rarely eating vegetable /fruits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Preferring junk food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Refusing new foods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Refusing to eat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Keeping food in mouth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 time &gt;30min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 inattention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Meals at non-permanent locations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Feeding struggle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3648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Restriction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1.52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(1.24, 1.86)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2.09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(1.69, 2.59)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1.86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(1.49, 2.32)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1.77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(1.43, 2.18)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1.76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(1.42, 2.16)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1.37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(1.11, 1.70)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1.25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(1.03, 1.52)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1.41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(1.13, 1.74)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1.72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(1.41, 2.08)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1.66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(1.36, 2.04)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48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Pressure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1.70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(1.39, 2.08)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1.73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(1.38, 2.16)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1.80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(1.43, 2.27)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1.59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(1.28, 1.97)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2.88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(2.31, 3.60)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2.98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(2.38, 3.73)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3.18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(2.64, 3.82)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3.58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(2.98, 4.30)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2.73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(2.30, 3.256)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4.71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(3.84, 5.77)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48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Uninvolved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1.42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(1.16, 1.74)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2.12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(1.71, 2.63)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2.25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(1.81,2.80)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1.62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(1.31, 2.00)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2.65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(2.16, 3,24)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2.15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(1.75, 2.65)</a:t>
                      </a:r>
                      <a:endParaRPr lang="zh-CN" sz="10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2.31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(1.91, 2.79)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2.09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(1.68,2.61 )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2.10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(1.73, 2.55)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3.35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(2.75,4.08)</a:t>
                      </a:r>
                      <a:endParaRPr lang="zh-CN" sz="10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560" marR="44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Association of child’s eating behaviors and maternal nonresponsive feeding practices with Child’s BMI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3400" y="1066800"/>
            <a:ext cx="80772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401" y="1143000"/>
          <a:ext cx="8686798" cy="5562600"/>
        </p:xfrm>
        <a:graphic>
          <a:graphicData uri="http://schemas.openxmlformats.org/drawingml/2006/table">
            <a:tbl>
              <a:tblPr/>
              <a:tblGrid>
                <a:gridCol w="2296789"/>
                <a:gridCol w="879103"/>
                <a:gridCol w="891267"/>
                <a:gridCol w="896478"/>
                <a:gridCol w="896478"/>
                <a:gridCol w="879103"/>
                <a:gridCol w="1155344"/>
                <a:gridCol w="792236"/>
              </a:tblGrid>
              <a:tr h="320818">
                <a:tc rowSpan="2"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BMI (χ2</a:t>
                      </a: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 months of age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2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13-18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19-24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25-36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37-48 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49-60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61-72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Gender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12.96**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1.30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4.01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7.71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63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Maternal education level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18.00**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19.49**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9.34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12.27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15.15*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7.30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22.02***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8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Preferring high-calorie foods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8.17*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8.76*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4.16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6.46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1.19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6.66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5.88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639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Rarely eating fruits or vegetables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7.26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3.96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1.03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3.18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9.51*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Preferring junk food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12.30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6.76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5.32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14.22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2.87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4.25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0.96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181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Refusing new foods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4.19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21.09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11.86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19.03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8.57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19.49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3.65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Refusing to eat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2.64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0.52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MingLiU"/>
                          <a:cs typeface="Times New Roman" pitchFamily="18" charset="0"/>
                        </a:rPr>
                        <a:t>.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6.53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1.69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3.00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562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Keeping food in mouth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4.39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3.72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2.59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2.10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7.97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1.56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 time &gt;30min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3.45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8.03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0.91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6.54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4.80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1.24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3.54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 inattention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8.45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5.30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7.41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8.50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6.05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2.50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639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Meals at non-permanent </a:t>
                      </a:r>
                      <a:r>
                        <a:rPr lang="en-US" sz="12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locations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5.57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3.35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3.11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7.69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8.54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3.69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1.93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Feeding struggle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6.94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3.85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0.52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2.19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9.96*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MingLiU"/>
                          <a:cs typeface="Times New Roman" pitchFamily="18" charset="0"/>
                        </a:rPr>
                        <a:t>2.96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Restriction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6.01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12.30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4.80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2.07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4.78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1.15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5.84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Pressure to eat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5.85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4.20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4.78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5.30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8.15</a:t>
                      </a:r>
                      <a:r>
                        <a:rPr lang="en-US" sz="1200" ker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*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6.77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2.38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55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Uninvolved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2.83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0.79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3.45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7.64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5.16</a:t>
                      </a:r>
                      <a:endParaRPr lang="zh-CN" sz="1200" kern="1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4.33</a:t>
                      </a:r>
                      <a:endParaRPr lang="zh-CN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4267" marR="54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724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Association of maternal nonresponsive feeding practices and child’s eating behavior with children’s BMI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0" y="106680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2400" y="1219200"/>
          <a:ext cx="8915400" cy="5562598"/>
        </p:xfrm>
        <a:graphic>
          <a:graphicData uri="http://schemas.openxmlformats.org/drawingml/2006/table">
            <a:tbl>
              <a:tblPr/>
              <a:tblGrid>
                <a:gridCol w="2437806"/>
                <a:gridCol w="1601985"/>
                <a:gridCol w="1601985"/>
                <a:gridCol w="1636812"/>
                <a:gridCol w="1636812"/>
              </a:tblGrid>
              <a:tr h="191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Variables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Child Weight status, OR (95% CI)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39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Underweight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 weight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Overweight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Obese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months of age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Preferring junk food</a:t>
                      </a:r>
                      <a:endParaRPr lang="zh-CN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1.04(0.10, 11.03)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4.63(1.46, 14.68)**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2.79(0.62, 12.57)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Meal inattention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0.35(0.10, 1.22)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2.10(1.04, 4.22)*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1.76(0.65, 4.78)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  <a:endParaRPr lang="zh-CN" sz="12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0.23(0.06, 0.91)*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1.29(0.68, 2.46)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0.77(0.30, 1.99)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13-18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Refusing new foods</a:t>
                      </a:r>
                      <a:endParaRPr lang="zh-CN" sz="12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5.23(1.84,`4.92)**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0.96(0.48, 1.91)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Meal inattention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0.36(0.11, 1.17)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1.18(0.62, 2.25)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3.57(1.03, 12.38)*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19-24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Refusing new foods</a:t>
                      </a:r>
                      <a:endParaRPr lang="zh-CN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3.28(1.10, 9.82)*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0.86(0.44, 1.70)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25-36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Preferring junk food</a:t>
                      </a:r>
                      <a:endParaRPr lang="zh-CN" sz="12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0.33(0.17, 0.67)**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1.06(0.60, 1.88)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1.21(0.60, 2.43)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37-48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Keeping food in mouth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0.24(0.07, 0.81)*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1.06(0.43, 2.62)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1.29(0.39, 4.27)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Meal inattention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3.02(1.24, 7.36)*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1.17(0.42, 3.21)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1.31(0.44, 3.97)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49-60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Refusing new food</a:t>
                      </a:r>
                      <a:endParaRPr lang="zh-CN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11.71(2.63, 52.18)**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0.23(0.02, 3.08)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Meal inattention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0.70(0.11, 4.56)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18.03(1.15, 281.72)*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0.35(0.04, 3.32)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Feeding struggling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1.33(0.22, 8.01)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0.04(0.00, 0.48)*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0.15(0.01, 3.07)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61-72 months of age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Restriction</a:t>
                      </a:r>
                      <a:endParaRPr lang="zh-CN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6.53(1.24, 34.48)*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zh-CN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7" y="126876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5800" y="1752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Observational study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Hospital base-Population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7" y="126876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57200" y="1676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Evidence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Nonresponsive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feeding practice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child’s eating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Key developmental age: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19-24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49-60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months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altLang="zh-CN" sz="2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Red</a:t>
            </a:r>
            <a:r>
              <a:rPr kumimoji="0" lang="en-US" altLang="zh-CN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Fla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Refusing new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food, eating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non-permanent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Preference to junk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inattention; Restriction and pressure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02013" y="3519488"/>
          <a:ext cx="3529012" cy="2646362"/>
        </p:xfrm>
        <a:graphic>
          <a:graphicData uri="http://schemas.openxmlformats.org/presentationml/2006/ole">
            <p:oleObj spid="_x0000_s1106" r:id="rId3" imgW="2857899" imgH="2790476" progId="">
              <p:embed/>
            </p:oleObj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962150" y="495935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 i="1">
                <a:solidFill>
                  <a:srgbClr val="FF0066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Thanks</a:t>
            </a:r>
            <a:endParaRPr lang="en-US" altLang="zh-CN" sz="20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pic>
        <p:nvPicPr>
          <p:cNvPr id="5" name="Picture 22" descr="iStock_000007537538Me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01" y="750973"/>
            <a:ext cx="29130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iStock_000008146071Medium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EEBEC"/>
              </a:clrFrom>
              <a:clrTo>
                <a:srgbClr val="EEE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005064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D:\photo\史贝乐\9y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8236"/>
            <a:ext cx="2367620" cy="31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364" y="822407"/>
            <a:ext cx="19928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11560" y="6246640"/>
            <a:ext cx="759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FC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Evolution not</a:t>
            </a:r>
            <a:r>
              <a:rPr kumimoji="0" lang="zh-CN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8FC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FC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revolution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FC2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GB" altLang="zh-CN" sz="2400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No </a:t>
            </a:r>
            <a:r>
              <a:rPr lang="en-GB" altLang="zh-CN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one will ‘fail’ new </a:t>
            </a:r>
            <a:r>
              <a:rPr lang="en-GB" altLang="zh-CN" sz="2400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standards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lang="en-GB" altLang="zh-CN" sz="2400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45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 descr="OBE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22" y="2276872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22690" y="1636817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charset="-122"/>
                <a:cs typeface="Times New Roman" panose="02020603050405020304" pitchFamily="18" charset="0"/>
              </a:rPr>
              <a:t>Interactive behaviors between caregivers and children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9514" y="2875359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Sensitive to child’s cues</a:t>
            </a:r>
          </a:p>
          <a:p>
            <a:pPr eaLnBrk="1" hangingPunct="1">
              <a:buFont typeface="Arial" charset="0"/>
              <a:buChar char="•"/>
            </a:pPr>
            <a:endParaRPr lang="en-US" altLang="zh-CN" sz="2400" dirty="0">
              <a:ea typeface="宋体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CN" sz="2400" dirty="0">
                <a:ea typeface="宋体" charset="-122"/>
              </a:rPr>
              <a:t> Prompt</a:t>
            </a:r>
          </a:p>
          <a:p>
            <a:pPr eaLnBrk="1" hangingPunct="1">
              <a:buFont typeface="Arial" charset="0"/>
              <a:buChar char="•"/>
            </a:pPr>
            <a:endParaRPr lang="en-US" altLang="zh-CN" sz="2400" dirty="0">
              <a:ea typeface="宋体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CN" sz="2400" dirty="0">
                <a:ea typeface="宋体" charset="-122"/>
              </a:rPr>
              <a:t> Appropriate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36208" y="1403648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5520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Responsive parenting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666" y="5928482"/>
            <a:ext cx="8375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Infant and young child feeding: Model Chapter for textbooks for medical students and allied health profession[M]. Geneva: World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16, 20.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4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Parental 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Responsivity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- applied to feeding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208" y="1772816"/>
            <a:ext cx="8229600" cy="3940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Sensitive to child’s cues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Respond to child’s cues: 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Prompt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Appropriate </a:t>
            </a:r>
          </a:p>
          <a:p>
            <a:pPr lvl="2">
              <a:lnSpc>
                <a:spcPct val="11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Development/age</a:t>
            </a:r>
          </a:p>
          <a:p>
            <a:pPr lvl="2"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Culture</a:t>
            </a:r>
          </a:p>
          <a:p>
            <a:pPr lvl="2">
              <a:lnSpc>
                <a:spcPct val="11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Situation</a:t>
            </a:r>
          </a:p>
        </p:txBody>
      </p:sp>
      <p:pic>
        <p:nvPicPr>
          <p:cNvPr id="40964" name="Picture 3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508171" y="6444117"/>
            <a:ext cx="294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>
                <a:ea typeface="宋体" charset="-122"/>
              </a:rPr>
              <a:t>Black &amp; </a:t>
            </a:r>
            <a:r>
              <a:rPr lang="en-US" altLang="zh-CN" dirty="0" err="1">
                <a:ea typeface="宋体" charset="-122"/>
              </a:rPr>
              <a:t>Aboud</a:t>
            </a:r>
            <a:r>
              <a:rPr lang="en-US" altLang="zh-CN" dirty="0">
                <a:ea typeface="宋体" charset="-122"/>
              </a:rPr>
              <a:t>, J  </a:t>
            </a:r>
            <a:r>
              <a:rPr lang="en-US" altLang="zh-CN" dirty="0" err="1">
                <a:ea typeface="宋体" charset="-122"/>
              </a:rPr>
              <a:t>Nutr</a:t>
            </a:r>
            <a:r>
              <a:rPr lang="en-US" altLang="zh-CN" dirty="0">
                <a:ea typeface="宋体" charset="-122"/>
              </a:rPr>
              <a:t>, 2010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36208" y="1556792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48000" y="5791200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Responsive Feeding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Nonresponsive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parenting</a:t>
            </a:r>
            <a:endParaRPr lang="en-US" altLang="zh-CN" sz="3200" b="1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Giving children whatever they want.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sz="2400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Letting children be in charge of what they want, whenever they want it.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36208" y="1556792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5" descr="OBE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53931"/>
            <a:ext cx="2264296" cy="20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WHAT IS NON-RESPONSIVE FEEDING?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68488"/>
            <a:ext cx="7772400" cy="4303712"/>
          </a:xfrm>
        </p:spPr>
        <p:txBody>
          <a:bodyPr/>
          <a:lstStyle/>
          <a:p>
            <a:pPr eaLnBrk="1" hangingPunct="1"/>
            <a:r>
              <a:rPr lang="en-US" altLang="zh-CN" sz="2800" i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Excessive parental control</a:t>
            </a:r>
            <a:endParaRPr lang="en-US" altLang="zh-CN" sz="2800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u="sng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Forceful</a:t>
            </a:r>
            <a:r>
              <a:rPr lang="en-US" altLang="zh-CN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– Eat! Eat!</a:t>
            </a:r>
          </a:p>
          <a:p>
            <a:pPr lvl="2" eaLnBrk="1" hangingPunct="1"/>
            <a:r>
              <a:rPr lang="en-US" altLang="zh-CN" sz="28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Underweight children remain        underweight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zh-CN" sz="1400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u="sng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Restrictive</a:t>
            </a:r>
            <a:r>
              <a:rPr lang="en-US" altLang="zh-CN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– No dessert for you! </a:t>
            </a:r>
          </a:p>
          <a:p>
            <a:pPr lvl="2" eaLnBrk="1" hangingPunct="1"/>
            <a:r>
              <a:rPr lang="en-US" altLang="zh-CN" sz="28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Overweight children remain overweight</a:t>
            </a:r>
          </a:p>
        </p:txBody>
      </p:sp>
      <p:pic>
        <p:nvPicPr>
          <p:cNvPr id="45060" name="Picture 4" descr="sp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020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644952" y="6052344"/>
            <a:ext cx="300533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Fisher &amp; Birch, AJCN, 1999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" y="1143000"/>
            <a:ext cx="8026792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13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WHAT IS NON-RESPONSIVE FEEDING?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7772400" cy="4303713"/>
          </a:xfrm>
        </p:spPr>
        <p:txBody>
          <a:bodyPr/>
          <a:lstStyle/>
          <a:p>
            <a:pPr eaLnBrk="1" hangingPunct="1"/>
            <a:r>
              <a:rPr lang="en-US" altLang="zh-CN" sz="2800" i="1" smtClean="0">
                <a:latin typeface="Garamond" pitchFamily="18" charset="0"/>
                <a:ea typeface="宋体" charset="-122"/>
              </a:rPr>
              <a:t>Lack of parental control </a:t>
            </a:r>
          </a:p>
          <a:p>
            <a:pPr lvl="1" eaLnBrk="1" hangingPunct="1"/>
            <a:r>
              <a:rPr lang="en-US" altLang="zh-CN" smtClean="0">
                <a:latin typeface="Garamond" pitchFamily="18" charset="0"/>
                <a:ea typeface="宋体" charset="-122"/>
              </a:rPr>
              <a:t> </a:t>
            </a:r>
            <a:r>
              <a:rPr lang="en-US" altLang="zh-CN" b="1" smtClean="0">
                <a:latin typeface="Garamond" pitchFamily="18" charset="0"/>
                <a:ea typeface="宋体" charset="-122"/>
              </a:rPr>
              <a:t>Indulgence</a:t>
            </a:r>
          </a:p>
          <a:p>
            <a:pPr lvl="2" eaLnBrk="1" hangingPunct="1"/>
            <a:r>
              <a:rPr lang="en-US" altLang="zh-CN" smtClean="0">
                <a:latin typeface="Garamond" pitchFamily="18" charset="0"/>
                <a:ea typeface="宋体" charset="-122"/>
              </a:rPr>
              <a:t>Eat whatever you want</a:t>
            </a:r>
          </a:p>
          <a:p>
            <a:pPr lvl="2" eaLnBrk="1" hangingPunct="1"/>
            <a:r>
              <a:rPr lang="en-US" altLang="zh-CN" smtClean="0">
                <a:latin typeface="Garamond" pitchFamily="18" charset="0"/>
                <a:ea typeface="宋体" charset="-122"/>
              </a:rPr>
              <a:t>Risk of overweight / obesity</a:t>
            </a:r>
          </a:p>
          <a:p>
            <a:pPr lvl="1" eaLnBrk="1" hangingPunct="1"/>
            <a:endParaRPr lang="en-US" altLang="zh-CN" smtClean="0">
              <a:latin typeface="Garamond" pitchFamily="18" charset="0"/>
              <a:ea typeface="宋体" charset="-122"/>
            </a:endParaRPr>
          </a:p>
          <a:p>
            <a:pPr lvl="1" eaLnBrk="1" hangingPunct="1"/>
            <a:r>
              <a:rPr lang="en-US" altLang="zh-CN" b="1" smtClean="0">
                <a:latin typeface="Garamond" pitchFamily="18" charset="0"/>
                <a:ea typeface="宋体" charset="-122"/>
              </a:rPr>
              <a:t>Uninvolved</a:t>
            </a:r>
          </a:p>
          <a:p>
            <a:pPr lvl="2" eaLnBrk="1" hangingPunct="1"/>
            <a:r>
              <a:rPr lang="en-US" altLang="zh-CN" smtClean="0">
                <a:latin typeface="Garamond" pitchFamily="18" charset="0"/>
                <a:ea typeface="宋体" charset="-122"/>
              </a:rPr>
              <a:t>Eats meals alone</a:t>
            </a:r>
          </a:p>
          <a:p>
            <a:pPr lvl="2" eaLnBrk="1" hangingPunct="1"/>
            <a:r>
              <a:rPr lang="en-US" altLang="zh-CN" smtClean="0">
                <a:latin typeface="Garamond" pitchFamily="18" charset="0"/>
                <a:ea typeface="宋体" charset="-122"/>
              </a:rPr>
              <a:t>Risk of underweight</a:t>
            </a:r>
          </a:p>
        </p:txBody>
      </p:sp>
      <p:pic>
        <p:nvPicPr>
          <p:cNvPr id="48132" name="Picture 5" descr="OBE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0166-0511-1221-5433_T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484784"/>
            <a:ext cx="80772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2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Responsive Feeding Questionnaire (RFQ)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7" y="114300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04800" y="16002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closed-ended items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("yes" means there exists nonresponsive feeding practices):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 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Restriction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You on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ly give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child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to eat what you like or what you think is good food;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Pressuring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If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child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refuses to eat, you will force or trick him/her to continue to eat a certain amount of food;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 </a:t>
            </a:r>
            <a:r>
              <a:rPr kumimoji="0" lang="en-US" altLang="zh-CN" sz="2400" b="1" i="0" u="none" strike="noStrike" cap="none" normalizeH="0" baseline="0" dirty="0" smtClean="0" bmk="OLE_LINK23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Uninvolve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 or neglectful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No or little active physical help during mealtimes.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Child Eating Behavior Questionnaire (CEBQ)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7" y="1268760"/>
            <a:ext cx="74676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1000" y="15240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closed-ended items: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prefers high-calorie food?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rarely eats vegetables / fruits food?;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prefers snacks, thus affecting the regular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meal;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refuse to accept new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foods;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often refuses to open mouth or push away food?; </a:t>
            </a:r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7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Child Eating Behavior Questionnaire (CEBQ)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23946" y="1143000"/>
            <a:ext cx="8039053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" y="13716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closed-ended items continue: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6) child always has food in her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mouth;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7) child eats very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slow;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8) when eating, child is easily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distracted;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9) the place 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eats is not fixed, he/she would stop participating and start walking around;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10) feeding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often a struggle.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1240</Words>
  <Application>Microsoft Office PowerPoint</Application>
  <PresentationFormat>全屏显示(4:3)</PresentationFormat>
  <Paragraphs>467</Paragraphs>
  <Slides>18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The Association Among Maternal Nonresponsive Feeding Practices and Child's Eating Behaviors and Child Weight Status in Children Aged 1 to 6 Years</vt:lpstr>
      <vt:lpstr>幻灯片 2</vt:lpstr>
      <vt:lpstr>Parental Responsivity - applied to feeding</vt:lpstr>
      <vt:lpstr>Nonresponsive parenting</vt:lpstr>
      <vt:lpstr>WHAT IS NON-RESPONSIVE FEEDING?</vt:lpstr>
      <vt:lpstr>WHAT IS NON-RESPONSIVE FEEDING?</vt:lpstr>
      <vt:lpstr>Responsive Feeding Questionnaire (RFQ)</vt:lpstr>
      <vt:lpstr>Child Eating Behavior Questionnaire (CEBQ)</vt:lpstr>
      <vt:lpstr>Child Eating Behavior Questionnaire (CEBQ)</vt:lpstr>
      <vt:lpstr>Basic information of the investigated subjects</vt:lpstr>
      <vt:lpstr>Eating behavior problems detected in different age groups of children</vt:lpstr>
      <vt:lpstr>The detection rates of maternal nonresponsive feeding in children aged 1 to 6 years</vt:lpstr>
      <vt:lpstr>Correlations between maternal nonresponsive feeding practices and child’s eating behaviors</vt:lpstr>
      <vt:lpstr>Association of child’s eating behaviors and maternal nonresponsive feeding practices with Child’s BMI</vt:lpstr>
      <vt:lpstr>Association of maternal nonresponsive feeding practices and child’s eating behavior with children’s BMI</vt:lpstr>
      <vt:lpstr>Limitations</vt:lpstr>
      <vt:lpstr>Conclusions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chunmei</dc:creator>
  <cp:lastModifiedBy>chunmei</cp:lastModifiedBy>
  <cp:revision>135</cp:revision>
  <dcterms:created xsi:type="dcterms:W3CDTF">2016-01-10T13:59:30Z</dcterms:created>
  <dcterms:modified xsi:type="dcterms:W3CDTF">2016-08-27T17:38:13Z</dcterms:modified>
</cp:coreProperties>
</file>