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87" r:id="rId4"/>
    <p:sldId id="288" r:id="rId5"/>
    <p:sldId id="289" r:id="rId6"/>
    <p:sldId id="276" r:id="rId7"/>
    <p:sldId id="277" r:id="rId8"/>
    <p:sldId id="278" r:id="rId9"/>
    <p:sldId id="279" r:id="rId10"/>
    <p:sldId id="284"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546" autoAdjust="0"/>
  </p:normalViewPr>
  <p:slideViewPr>
    <p:cSldViewPr>
      <p:cViewPr varScale="1">
        <p:scale>
          <a:sx n="43" d="100"/>
          <a:sy n="43" d="100"/>
        </p:scale>
        <p:origin x="-1368"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2A064C-1FD3-4FC7-A6F0-EC44E96A9816}" type="datetimeFigureOut">
              <a:rPr lang="zh-CN" altLang="en-US" smtClean="0"/>
              <a:pPr/>
              <a:t>2014/10/5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140531-3666-4EAA-AECA-352C176FC534}" type="slidenum">
              <a:rPr lang="zh-CN" altLang="en-US" smtClean="0"/>
              <a:pPr/>
              <a:t>‹#›</a:t>
            </a:fld>
            <a:endParaRPr lang="zh-CN" altLang="en-US"/>
          </a:p>
        </p:txBody>
      </p:sp>
    </p:spTree>
    <p:extLst>
      <p:ext uri="{BB962C8B-B14F-4D97-AF65-F5344CB8AC3E}">
        <p14:creationId xmlns:p14="http://schemas.microsoft.com/office/powerpoint/2010/main" xmlns="" val="2019935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4CBCF2-AF2E-41A6-93B2-5C45CDD3FCF3}" type="slidenum">
              <a:rPr lang="zh-CN" altLang="en-US" smtClean="0"/>
              <a:pPr/>
              <a:t>1</a:t>
            </a:fld>
            <a:endParaRPr lang="zh-CN" altLang="en-US"/>
          </a:p>
        </p:txBody>
      </p:sp>
    </p:spTree>
    <p:extLst>
      <p:ext uri="{BB962C8B-B14F-4D97-AF65-F5344CB8AC3E}">
        <p14:creationId xmlns:p14="http://schemas.microsoft.com/office/powerpoint/2010/main" xmlns="" val="101656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ln/>
        </p:spPr>
      </p:sp>
      <p:sp>
        <p:nvSpPr>
          <p:cNvPr id="50179"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dirty="0" smtClean="0">
                <a:latin typeface="Arial" pitchFamily="34" charset="0"/>
              </a:rPr>
              <a:t>首先介绍下我课题的大背景，在自然界一般情况下，蛋白质是由</a:t>
            </a:r>
            <a:r>
              <a:rPr lang="en-US" altLang="zh-CN" dirty="0" smtClean="0">
                <a:latin typeface="Arial" pitchFamily="34" charset="0"/>
              </a:rPr>
              <a:t>20</a:t>
            </a:r>
            <a:r>
              <a:rPr lang="zh-CN" altLang="en-US" dirty="0" smtClean="0">
                <a:latin typeface="Arial" pitchFamily="34" charset="0"/>
              </a:rPr>
              <a:t>种天然氨基酸组成的，这</a:t>
            </a:r>
            <a:r>
              <a:rPr lang="en-US" altLang="zh-CN" dirty="0" smtClean="0">
                <a:latin typeface="Arial" pitchFamily="34" charset="0"/>
              </a:rPr>
              <a:t>20</a:t>
            </a:r>
            <a:r>
              <a:rPr lang="zh-CN" altLang="en-US" dirty="0" smtClean="0">
                <a:latin typeface="Arial" pitchFamily="34" charset="0"/>
              </a:rPr>
              <a:t>种天然氨基酸则是由</a:t>
            </a:r>
            <a:r>
              <a:rPr lang="en-US" altLang="zh-CN" dirty="0" smtClean="0">
                <a:latin typeface="Arial" pitchFamily="34" charset="0"/>
              </a:rPr>
              <a:t>64</a:t>
            </a:r>
            <a:r>
              <a:rPr lang="zh-CN" altLang="en-US" dirty="0" smtClean="0">
                <a:latin typeface="Arial" pitchFamily="34" charset="0"/>
              </a:rPr>
              <a:t>种密码子中的</a:t>
            </a:r>
            <a:r>
              <a:rPr lang="en-US" altLang="zh-CN" dirty="0" smtClean="0">
                <a:latin typeface="Arial" pitchFamily="34" charset="0"/>
              </a:rPr>
              <a:t>61</a:t>
            </a:r>
            <a:r>
              <a:rPr lang="zh-CN" altLang="en-US" dirty="0" smtClean="0">
                <a:latin typeface="Arial" pitchFamily="34" charset="0"/>
              </a:rPr>
              <a:t>种来编码，剩下的这三种密码子（激光笔指）则是起到终止翻译的作用</a:t>
            </a:r>
          </a:p>
        </p:txBody>
      </p:sp>
      <p:sp>
        <p:nvSpPr>
          <p:cNvPr id="4" name="灯片编号占位符 3"/>
          <p:cNvSpPr>
            <a:spLocks noGrp="1"/>
          </p:cNvSpPr>
          <p:nvPr>
            <p:ph type="sldNum" sz="quarter" idx="5"/>
          </p:nvPr>
        </p:nvSpPr>
        <p:spPr/>
        <p:txBody>
          <a:bodyPr/>
          <a:lstStyle/>
          <a:p>
            <a:pPr>
              <a:defRPr/>
            </a:pPr>
            <a:fld id="{40026F6D-80B1-46B1-8F36-062745AD5CCC}" type="slidenum">
              <a:rPr lang="en-US" altLang="zh-CN" smtClean="0"/>
              <a:pPr>
                <a:defRPr/>
              </a:pPr>
              <a:t>6</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ln/>
        </p:spPr>
      </p:sp>
      <p:sp>
        <p:nvSpPr>
          <p:cNvPr id="51203"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zh-CN" altLang="en-US" smtClean="0">
                <a:latin typeface="Arial" pitchFamily="34" charset="0"/>
              </a:rPr>
              <a:t>看</a:t>
            </a:r>
            <a:r>
              <a:rPr lang="en-US" altLang="zh-CN" smtClean="0">
                <a:latin typeface="Arial" pitchFamily="34" charset="0"/>
              </a:rPr>
              <a:t>genes</a:t>
            </a:r>
            <a:r>
              <a:rPr lang="zh-CN" altLang="en-US" smtClean="0">
                <a:latin typeface="Arial" pitchFamily="34" charset="0"/>
              </a:rPr>
              <a:t>的书：翻译终止的机理 真核细胞的正常蛋白质翻译遇到终止密码子时，没有相应的携带氨基酸的</a:t>
            </a:r>
            <a:r>
              <a:rPr lang="en-US" altLang="zh-CN" smtClean="0">
                <a:latin typeface="Arial" pitchFamily="34" charset="0"/>
              </a:rPr>
              <a:t>tRNA</a:t>
            </a:r>
            <a:r>
              <a:rPr lang="zh-CN" altLang="en-US" smtClean="0">
                <a:latin typeface="Arial" pitchFamily="34" charset="0"/>
              </a:rPr>
              <a:t>进入到</a:t>
            </a:r>
            <a:r>
              <a:rPr lang="en-US" altLang="zh-CN" smtClean="0">
                <a:latin typeface="Arial" pitchFamily="34" charset="0"/>
              </a:rPr>
              <a:t>A</a:t>
            </a:r>
            <a:r>
              <a:rPr lang="zh-CN" altLang="en-US" smtClean="0">
                <a:latin typeface="Arial" pitchFamily="34" charset="0"/>
              </a:rPr>
              <a:t>位点，而是由释放因子结合在该位点，并在一系列因子的作用下释放多肽链从而终止翻译过程</a:t>
            </a:r>
            <a:endParaRPr lang="en-US" altLang="zh-CN" smtClean="0">
              <a:latin typeface="Arial" pitchFamily="34" charset="0"/>
            </a:endParaRPr>
          </a:p>
        </p:txBody>
      </p:sp>
      <p:sp>
        <p:nvSpPr>
          <p:cNvPr id="55300" name="灯片编号占位符 3"/>
          <p:cNvSpPr>
            <a:spLocks noGrp="1"/>
          </p:cNvSpPr>
          <p:nvPr>
            <p:ph type="sldNum" sz="quarter" idx="5"/>
          </p:nvPr>
        </p:nvSpPr>
        <p:spPr>
          <a:ln>
            <a:miter lim="800000"/>
            <a:headEnd/>
            <a:tailEnd/>
          </a:ln>
        </p:spPr>
        <p:txBody>
          <a:bodyPr/>
          <a:lstStyle/>
          <a:p>
            <a:pPr>
              <a:defRPr/>
            </a:pPr>
            <a:fld id="{538C8ACB-ACC3-488D-9693-8D7BDB762320}" type="slidenum">
              <a:rPr lang="zh-CN" altLang="en-US" smtClean="0">
                <a:latin typeface="Arial" pitchFamily="34" charset="0"/>
              </a:rPr>
              <a:pPr>
                <a:defRPr/>
              </a:pPr>
              <a:t>7</a:t>
            </a:fld>
            <a:endParaRPr lang="zh-CN"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p:spPr>
      </p:sp>
      <p:sp>
        <p:nvSpPr>
          <p:cNvPr id="52227"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zh-CN" altLang="en-US" dirty="0" smtClean="0">
                <a:latin typeface="Arial" pitchFamily="34" charset="0"/>
              </a:rPr>
              <a:t>但这一过程在自然界中也不是一尘不变的。由于结构的类似性，在自然界也存在着</a:t>
            </a:r>
            <a:r>
              <a:rPr lang="zh-CN" altLang="en-US" dirty="0" smtClean="0">
                <a:latin typeface="楷体" pitchFamily="49" charset="-122"/>
                <a:ea typeface="楷体" pitchFamily="49" charset="-122"/>
              </a:rPr>
              <a:t>利用终止密码子编码特殊氨基酸的现象</a:t>
            </a:r>
            <a:r>
              <a:rPr lang="zh-CN" altLang="en-US" dirty="0" smtClean="0">
                <a:latin typeface="Arial" pitchFamily="34" charset="0"/>
              </a:rPr>
              <a:t>。例如在谷胱甘肽过氧化物酶等一些酶中发现的可直接利用终止密码子编码的第</a:t>
            </a:r>
            <a:r>
              <a:rPr lang="en-US" altLang="zh-CN" dirty="0" smtClean="0">
                <a:latin typeface="Arial" pitchFamily="34" charset="0"/>
              </a:rPr>
              <a:t>21</a:t>
            </a:r>
            <a:r>
              <a:rPr lang="zh-CN" altLang="en-US" dirty="0" smtClean="0">
                <a:latin typeface="Arial" pitchFamily="34" charset="0"/>
              </a:rPr>
              <a:t>种氨基酸硒代半胱氨酸，以及</a:t>
            </a:r>
            <a:r>
              <a:rPr lang="zh-CN" altLang="en-US" dirty="0" smtClean="0">
                <a:latin typeface="楷体" pitchFamily="49" charset="-122"/>
                <a:ea typeface="楷体" pitchFamily="49" charset="-122"/>
              </a:rPr>
              <a:t>在产甲烷的古细菌及细菌中发现的吡咯赖氨酸由特殊的可识别</a:t>
            </a:r>
            <a:r>
              <a:rPr lang="en-US" altLang="zh-CN" dirty="0" smtClean="0">
                <a:latin typeface="楷体" pitchFamily="49" charset="-122"/>
                <a:ea typeface="楷体" pitchFamily="49" charset="-122"/>
              </a:rPr>
              <a:t>UAG</a:t>
            </a:r>
            <a:r>
              <a:rPr lang="zh-CN" altLang="en-US" dirty="0" smtClean="0">
                <a:latin typeface="楷体" pitchFamily="49" charset="-122"/>
                <a:ea typeface="楷体" pitchFamily="49" charset="-122"/>
              </a:rPr>
              <a:t>密码子的</a:t>
            </a:r>
            <a:r>
              <a:rPr lang="en-US" altLang="zh-CN" dirty="0" err="1" smtClean="0">
                <a:latin typeface="楷体" pitchFamily="49" charset="-122"/>
                <a:ea typeface="楷体" pitchFamily="49" charset="-122"/>
              </a:rPr>
              <a:t>tRNA</a:t>
            </a:r>
            <a:r>
              <a:rPr lang="zh-CN" altLang="en-US" dirty="0" smtClean="0">
                <a:latin typeface="楷体" pitchFamily="49" charset="-122"/>
                <a:ea typeface="楷体" pitchFamily="49" charset="-122"/>
              </a:rPr>
              <a:t>插入蛋白质：这一切发现都提醒我们，如果我们可以认为的利用终止密码子向蛋白质中编码添加人工合成的具有各种特殊性质的非天然氨基酸，赋予蛋白质心的理化性质，便于人们研究和利用</a:t>
            </a:r>
          </a:p>
          <a:p>
            <a:pPr eaLnBrk="1" hangingPunct="1"/>
            <a:endParaRPr lang="zh-CN" altLang="en-US" dirty="0" smtClean="0">
              <a:latin typeface="Arial" pitchFamily="34" charset="0"/>
            </a:endParaRPr>
          </a:p>
        </p:txBody>
      </p:sp>
      <p:sp>
        <p:nvSpPr>
          <p:cNvPr id="56324" name="灯片编号占位符 3"/>
          <p:cNvSpPr>
            <a:spLocks noGrp="1"/>
          </p:cNvSpPr>
          <p:nvPr>
            <p:ph type="sldNum" sz="quarter" idx="5"/>
          </p:nvPr>
        </p:nvSpPr>
        <p:spPr>
          <a:ln>
            <a:miter lim="800000"/>
            <a:headEnd/>
            <a:tailEnd/>
          </a:ln>
        </p:spPr>
        <p:txBody>
          <a:bodyPr/>
          <a:lstStyle/>
          <a:p>
            <a:pPr>
              <a:defRPr/>
            </a:pPr>
            <a:fld id="{74A790B2-3DE6-4C1A-BFC1-4E061C1A35B2}" type="slidenum">
              <a:rPr lang="zh-CN" altLang="en-US" smtClean="0">
                <a:latin typeface="Arial" pitchFamily="34" charset="0"/>
              </a:rPr>
              <a:pPr>
                <a:defRPr/>
              </a:pPr>
              <a:t>8</a:t>
            </a:fld>
            <a:endParaRPr lang="zh-CN"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ln/>
        </p:spPr>
      </p:sp>
      <p:sp>
        <p:nvSpPr>
          <p:cNvPr id="54275"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dirty="0" smtClean="0">
                <a:latin typeface="Arial" pitchFamily="34" charset="0"/>
              </a:rPr>
              <a:t>？？提出效率问题？？</a:t>
            </a:r>
            <a:endParaRPr lang="en-US" altLang="zh-CN" dirty="0" smtClean="0">
              <a:latin typeface="Arial" pitchFamily="34" charset="0"/>
            </a:endParaRPr>
          </a:p>
          <a:p>
            <a:r>
              <a:rPr lang="zh-CN" altLang="en-US" dirty="0" smtClean="0">
                <a:latin typeface="Arial" pitchFamily="34" charset="0"/>
              </a:rPr>
              <a:t>而要筛选出这样的</a:t>
            </a:r>
            <a:r>
              <a:rPr lang="en-US" altLang="zh-CN" dirty="0" err="1" smtClean="0">
                <a:latin typeface="Arial" pitchFamily="34" charset="0"/>
              </a:rPr>
              <a:t>Trna</a:t>
            </a:r>
            <a:r>
              <a:rPr lang="en-US" altLang="zh-CN" dirty="0" smtClean="0">
                <a:latin typeface="Arial" pitchFamily="34" charset="0"/>
              </a:rPr>
              <a:t>/RS</a:t>
            </a:r>
            <a:r>
              <a:rPr lang="zh-CN" altLang="en-US" dirty="0" smtClean="0">
                <a:latin typeface="Arial" pitchFamily="34" charset="0"/>
              </a:rPr>
              <a:t>对，需要对构建的突变</a:t>
            </a:r>
            <a:r>
              <a:rPr lang="en-US" altLang="zh-CN" dirty="0" err="1" smtClean="0">
                <a:latin typeface="Arial" pitchFamily="34" charset="0"/>
              </a:rPr>
              <a:t>tRNA</a:t>
            </a:r>
            <a:r>
              <a:rPr lang="zh-CN" altLang="en-US" dirty="0" smtClean="0">
                <a:latin typeface="Arial" pitchFamily="34" charset="0"/>
              </a:rPr>
              <a:t>及</a:t>
            </a:r>
            <a:r>
              <a:rPr lang="en-US" altLang="zh-CN" dirty="0" smtClean="0">
                <a:latin typeface="Arial" pitchFamily="34" charset="0"/>
              </a:rPr>
              <a:t>RS</a:t>
            </a:r>
            <a:r>
              <a:rPr lang="zh-CN" altLang="en-US" dirty="0" smtClean="0">
                <a:latin typeface="Arial" pitchFamily="34" charset="0"/>
              </a:rPr>
              <a:t>库进行多轮的正负筛选从而得到具有生物正交性的</a:t>
            </a:r>
            <a:r>
              <a:rPr lang="en-US" altLang="zh-CN" dirty="0" err="1" smtClean="0">
                <a:latin typeface="Arial" pitchFamily="34" charset="0"/>
              </a:rPr>
              <a:t>tRNA</a:t>
            </a:r>
            <a:r>
              <a:rPr lang="en-US" altLang="zh-CN" dirty="0" smtClean="0">
                <a:latin typeface="Arial" pitchFamily="34" charset="0"/>
              </a:rPr>
              <a:t>/RS</a:t>
            </a:r>
            <a:endParaRPr lang="zh-CN" altLang="en-US" dirty="0" smtClean="0">
              <a:latin typeface="Arial" pitchFamily="34" charset="0"/>
            </a:endParaRPr>
          </a:p>
        </p:txBody>
      </p:sp>
      <p:sp>
        <p:nvSpPr>
          <p:cNvPr id="4" name="灯片编号占位符 3"/>
          <p:cNvSpPr>
            <a:spLocks noGrp="1"/>
          </p:cNvSpPr>
          <p:nvPr>
            <p:ph type="sldNum" sz="quarter" idx="5"/>
          </p:nvPr>
        </p:nvSpPr>
        <p:spPr/>
        <p:txBody>
          <a:bodyPr/>
          <a:lstStyle/>
          <a:p>
            <a:pPr>
              <a:defRPr/>
            </a:pPr>
            <a:fld id="{CC524860-BEE5-4055-AA8B-EFDCAA922DB5}" type="slidenum">
              <a:rPr lang="en-US" altLang="zh-CN" smtClean="0"/>
              <a:pPr>
                <a:defRPr/>
              </a:pPr>
              <a:t>9</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zh-CN" altLang="en-US" dirty="0" smtClean="0">
                <a:latin typeface="Arial" pitchFamily="34" charset="0"/>
              </a:rPr>
              <a:t>这就使得利用终止密码子编码氨基酸成为一种可能，近年来，</a:t>
            </a:r>
            <a:r>
              <a:rPr lang="en-US" altLang="zh-CN" dirty="0" smtClean="0">
                <a:latin typeface="Arial" pitchFamily="34" charset="0"/>
              </a:rPr>
              <a:t>PG </a:t>
            </a:r>
            <a:r>
              <a:rPr lang="en-US" altLang="zh-CN" dirty="0" err="1" smtClean="0">
                <a:latin typeface="Arial" pitchFamily="34" charset="0"/>
              </a:rPr>
              <a:t>schultz</a:t>
            </a:r>
            <a:r>
              <a:rPr lang="zh-CN" altLang="en-US" dirty="0" smtClean="0">
                <a:latin typeface="Arial" pitchFamily="34" charset="0"/>
              </a:rPr>
              <a:t>组开发的基因密码子扩展技术实现了这种可能。（也就有了我们实验室现在正在使用的这项基因密码子扩展技术）。该技术的原理如图所示。在正常的蛋白质翻译过程中，由</a:t>
            </a:r>
            <a:r>
              <a:rPr lang="en-US" altLang="zh-CN" dirty="0" err="1" smtClean="0">
                <a:latin typeface="Arial" pitchFamily="34" charset="0"/>
              </a:rPr>
              <a:t>tRNA</a:t>
            </a:r>
            <a:r>
              <a:rPr lang="zh-CN" altLang="en-US" dirty="0" smtClean="0">
                <a:latin typeface="Arial" pitchFamily="34" charset="0"/>
              </a:rPr>
              <a:t>特异性的识别与其对应的三联密码子，并在相应的氨酰</a:t>
            </a:r>
            <a:r>
              <a:rPr lang="en-US" altLang="zh-CN" dirty="0" smtClean="0">
                <a:latin typeface="Arial" pitchFamily="34" charset="0"/>
              </a:rPr>
              <a:t>-</a:t>
            </a:r>
            <a:r>
              <a:rPr lang="en-US" altLang="zh-CN" dirty="0" err="1" smtClean="0">
                <a:latin typeface="Arial" pitchFamily="34" charset="0"/>
              </a:rPr>
              <a:t>tRNA</a:t>
            </a:r>
            <a:r>
              <a:rPr lang="zh-CN" altLang="en-US" dirty="0" smtClean="0">
                <a:latin typeface="Arial" pitchFamily="34" charset="0"/>
              </a:rPr>
              <a:t>合成酶的共同作用下，将氨基酸插入到蛋白序列中。而基因密码子扩展技术则是人工合成具有特殊理化性质的非天然氨基酸，并利用与其正交的</a:t>
            </a:r>
            <a:r>
              <a:rPr lang="en-US" altLang="zh-CN" dirty="0" err="1" smtClean="0">
                <a:latin typeface="Arial" pitchFamily="34" charset="0"/>
              </a:rPr>
              <a:t>Trna</a:t>
            </a:r>
            <a:r>
              <a:rPr lang="en-US" altLang="zh-CN" dirty="0" smtClean="0">
                <a:latin typeface="Arial" pitchFamily="34" charset="0"/>
              </a:rPr>
              <a:t>/</a:t>
            </a:r>
            <a:r>
              <a:rPr lang="en-US" altLang="zh-CN" dirty="0" err="1" smtClean="0">
                <a:latin typeface="Arial" pitchFamily="34" charset="0"/>
              </a:rPr>
              <a:t>tRNA</a:t>
            </a:r>
            <a:r>
              <a:rPr lang="zh-CN" altLang="en-US" dirty="0" smtClean="0">
                <a:latin typeface="Arial" pitchFamily="34" charset="0"/>
              </a:rPr>
              <a:t>合成酶，在特定的位点实现非天然氨基酸的定点插入，从而赋予蛋白质新的理化性质</a:t>
            </a:r>
            <a:endParaRPr lang="en-US" altLang="zh-CN" dirty="0" smtClean="0">
              <a:latin typeface="Arial" pitchFamily="34" charset="0"/>
            </a:endParaRPr>
          </a:p>
        </p:txBody>
      </p:sp>
      <p:sp>
        <p:nvSpPr>
          <p:cNvPr id="57348" name="灯片编号占位符 3"/>
          <p:cNvSpPr>
            <a:spLocks noGrp="1"/>
          </p:cNvSpPr>
          <p:nvPr>
            <p:ph type="sldNum" sz="quarter" idx="5"/>
          </p:nvPr>
        </p:nvSpPr>
        <p:spPr>
          <a:ln>
            <a:miter lim="800000"/>
            <a:headEnd/>
            <a:tailEnd/>
          </a:ln>
        </p:spPr>
        <p:txBody>
          <a:bodyPr/>
          <a:lstStyle/>
          <a:p>
            <a:pPr>
              <a:defRPr/>
            </a:pPr>
            <a:fld id="{923FCDA5-C56A-4C80-B916-381128F3E310}" type="slidenum">
              <a:rPr lang="zh-CN" altLang="en-US" smtClean="0">
                <a:latin typeface="Arial" pitchFamily="34" charset="0"/>
              </a:rPr>
              <a:pPr>
                <a:defRPr/>
              </a:pPr>
              <a:t>10</a:t>
            </a:fld>
            <a:endParaRPr lang="zh-CN"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幻灯片图像占位符 1"/>
          <p:cNvSpPr>
            <a:spLocks noGrp="1" noRot="1" noChangeAspect="1" noTextEdit="1"/>
          </p:cNvSpPr>
          <p:nvPr>
            <p:ph type="sldImg"/>
          </p:nvPr>
        </p:nvSpPr>
        <p:spPr>
          <a:ln/>
        </p:spPr>
      </p:sp>
      <p:sp>
        <p:nvSpPr>
          <p:cNvPr id="103427"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dirty="0" smtClean="0">
                <a:latin typeface="Arial" charset="0"/>
                <a:ea typeface="宋体" charset="-122"/>
              </a:rPr>
              <a:t>目前，利用基因密码子扩展技术，已经将约</a:t>
            </a:r>
            <a:r>
              <a:rPr lang="en-US" altLang="zh-CN" dirty="0" smtClean="0">
                <a:latin typeface="Arial" charset="0"/>
                <a:ea typeface="宋体" charset="-122"/>
              </a:rPr>
              <a:t>70</a:t>
            </a:r>
            <a:r>
              <a:rPr lang="zh-CN" altLang="en-US" dirty="0" smtClean="0">
                <a:latin typeface="Arial" charset="0"/>
                <a:ea typeface="宋体" charset="-122"/>
              </a:rPr>
              <a:t>多种具有不同功能的非天然氨基酸插入到蛋白质中。其中我们比较关注的是一类有光交联性质的非天然氨基酸</a:t>
            </a:r>
          </a:p>
        </p:txBody>
      </p:sp>
      <p:sp>
        <p:nvSpPr>
          <p:cNvPr id="4" name="灯片编号占位符 3"/>
          <p:cNvSpPr txBox="1">
            <a:spLocks noGrp="1"/>
          </p:cNvSpPr>
          <p:nvPr/>
        </p:nvSpPr>
        <p:spPr bwMode="auto">
          <a:xfrm>
            <a:off x="3884613" y="8685213"/>
            <a:ext cx="2971800" cy="457200"/>
          </a:xfrm>
          <a:prstGeom prst="rect">
            <a:avLst/>
          </a:prstGeom>
          <a:noFill/>
          <a:extLst/>
        </p:spPr>
        <p:txBody>
          <a:bodyPr anchor="b"/>
          <a:lstStyle/>
          <a:p>
            <a:pPr algn="r">
              <a:defRPr/>
            </a:pPr>
            <a:fld id="{30EC1D75-B031-4A08-AB96-00A82FC7F6E0}" type="slidenum">
              <a:rPr lang="en-US" altLang="zh-CN" sz="1200">
                <a:ea typeface="+mn-ea"/>
              </a:rPr>
              <a:pPr algn="r">
                <a:defRPr/>
              </a:pPr>
              <a:t>11</a:t>
            </a:fld>
            <a:endParaRPr lang="en-US" altLang="zh-CN" sz="1200">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F4CBCF2-AF2E-41A6-93B2-5C45CDD3FCF3}" type="slidenum">
              <a:rPr lang="zh-CN" altLang="en-US" smtClean="0"/>
              <a:pPr/>
              <a:t>23</a:t>
            </a:fld>
            <a:endParaRPr lang="zh-CN" altLang="en-US"/>
          </a:p>
        </p:txBody>
      </p:sp>
    </p:spTree>
    <p:extLst>
      <p:ext uri="{BB962C8B-B14F-4D97-AF65-F5344CB8AC3E}">
        <p14:creationId xmlns:p14="http://schemas.microsoft.com/office/powerpoint/2010/main" xmlns="" val="609866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463" y="8709990"/>
            <a:ext cx="2988873" cy="451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884" tIns="44943" rIns="89884" bIns="44943" anchor="b"/>
          <a:lstStyle>
            <a:lvl1pPr defTabSz="973138">
              <a:defRPr sz="1200">
                <a:solidFill>
                  <a:schemeClr val="tx1"/>
                </a:solidFill>
                <a:latin typeface="Times New Roman" pitchFamily="18" charset="0"/>
              </a:defRPr>
            </a:lvl1pPr>
            <a:lvl2pPr marL="742950" indent="-285750" defTabSz="973138">
              <a:defRPr sz="1200">
                <a:solidFill>
                  <a:schemeClr val="tx1"/>
                </a:solidFill>
                <a:latin typeface="Times New Roman" pitchFamily="18" charset="0"/>
              </a:defRPr>
            </a:lvl2pPr>
            <a:lvl3pPr marL="1143000" indent="-228600" defTabSz="973138">
              <a:defRPr sz="1200">
                <a:solidFill>
                  <a:schemeClr val="tx1"/>
                </a:solidFill>
                <a:latin typeface="Times New Roman" pitchFamily="18" charset="0"/>
              </a:defRPr>
            </a:lvl3pPr>
            <a:lvl4pPr marL="1600200" indent="-228600" defTabSz="973138">
              <a:defRPr sz="1200">
                <a:solidFill>
                  <a:schemeClr val="tx1"/>
                </a:solidFill>
                <a:latin typeface="Times New Roman" pitchFamily="18" charset="0"/>
              </a:defRPr>
            </a:lvl4pPr>
            <a:lvl5pPr marL="2057400" indent="-228600" defTabSz="973138">
              <a:defRPr sz="1200">
                <a:solidFill>
                  <a:schemeClr val="tx1"/>
                </a:solidFill>
                <a:latin typeface="Times New Roman" pitchFamily="18" charset="0"/>
              </a:defRPr>
            </a:lvl5pPr>
            <a:lvl6pPr marL="2514600" indent="-228600" defTabSz="973138" eaLnBrk="0" fontAlgn="base" hangingPunct="0">
              <a:spcBef>
                <a:spcPct val="30000"/>
              </a:spcBef>
              <a:spcAft>
                <a:spcPct val="0"/>
              </a:spcAft>
              <a:defRPr sz="1200">
                <a:solidFill>
                  <a:schemeClr val="tx1"/>
                </a:solidFill>
                <a:latin typeface="Times New Roman" pitchFamily="18" charset="0"/>
              </a:defRPr>
            </a:lvl6pPr>
            <a:lvl7pPr marL="2971800" indent="-228600" defTabSz="973138" eaLnBrk="0" fontAlgn="base" hangingPunct="0">
              <a:spcBef>
                <a:spcPct val="30000"/>
              </a:spcBef>
              <a:spcAft>
                <a:spcPct val="0"/>
              </a:spcAft>
              <a:defRPr sz="1200">
                <a:solidFill>
                  <a:schemeClr val="tx1"/>
                </a:solidFill>
                <a:latin typeface="Times New Roman" pitchFamily="18" charset="0"/>
              </a:defRPr>
            </a:lvl7pPr>
            <a:lvl8pPr marL="3429000" indent="-228600" defTabSz="973138" eaLnBrk="0" fontAlgn="base" hangingPunct="0">
              <a:spcBef>
                <a:spcPct val="30000"/>
              </a:spcBef>
              <a:spcAft>
                <a:spcPct val="0"/>
              </a:spcAft>
              <a:defRPr sz="1200">
                <a:solidFill>
                  <a:schemeClr val="tx1"/>
                </a:solidFill>
                <a:latin typeface="Times New Roman" pitchFamily="18" charset="0"/>
              </a:defRPr>
            </a:lvl8pPr>
            <a:lvl9pPr marL="3886200" indent="-228600" defTabSz="973138" eaLnBrk="0" fontAlgn="base" hangingPunct="0">
              <a:spcBef>
                <a:spcPct val="30000"/>
              </a:spcBef>
              <a:spcAft>
                <a:spcPct val="0"/>
              </a:spcAft>
              <a:defRPr sz="1200">
                <a:solidFill>
                  <a:schemeClr val="tx1"/>
                </a:solidFill>
                <a:latin typeface="Times New Roman" pitchFamily="18" charset="0"/>
              </a:defRPr>
            </a:lvl9pPr>
          </a:lstStyle>
          <a:p>
            <a:pPr algn="r"/>
            <a:fld id="{DF4B721B-D8B8-434E-B3B4-F7266F797169}" type="slidenum">
              <a:rPr lang="zh-CN" altLang="en-US">
                <a:latin typeface="Arial" charset="0"/>
              </a:rPr>
              <a:pPr algn="r"/>
              <a:t>24</a:t>
            </a:fld>
            <a:endParaRPr lang="en-US" altLang="zh-CN">
              <a:latin typeface="Arial" charset="0"/>
            </a:endParaRPr>
          </a:p>
        </p:txBody>
      </p:sp>
      <p:sp>
        <p:nvSpPr>
          <p:cNvPr id="55299" name="Rectangle 2"/>
          <p:cNvSpPr>
            <a:spLocks noGrp="1" noRot="1" noChangeAspect="1" noChangeArrowheads="1" noTextEdit="1"/>
          </p:cNvSpPr>
          <p:nvPr>
            <p:ph type="sldImg"/>
          </p:nvPr>
        </p:nvSpPr>
        <p:spPr>
          <a:xfrm>
            <a:off x="1133475" y="674688"/>
            <a:ext cx="4608513" cy="3455987"/>
          </a:xfrm>
          <a:solidFill>
            <a:srgbClr val="FFFFFF"/>
          </a:solidFill>
          <a:ln/>
        </p:spPr>
      </p:sp>
      <p:sp>
        <p:nvSpPr>
          <p:cNvPr id="55300" name="Rectangle 3"/>
          <p:cNvSpPr>
            <a:spLocks noGrp="1" noChangeArrowheads="1"/>
          </p:cNvSpPr>
          <p:nvPr>
            <p:ph type="body" idx="1"/>
          </p:nvPr>
        </p:nvSpPr>
        <p:spPr>
          <a:xfrm>
            <a:off x="897123" y="4355704"/>
            <a:ext cx="5082158" cy="4130189"/>
          </a:xfrm>
          <a:solidFill>
            <a:srgbClr val="FFFFFF"/>
          </a:solidFill>
          <a:ln>
            <a:solidFill>
              <a:srgbClr val="000000"/>
            </a:solidFill>
          </a:ln>
        </p:spPr>
        <p:txBody>
          <a:bodyPr lIns="89884" tIns="44943" rIns="89884" bIns="44943"/>
          <a:lstStyle/>
          <a:p>
            <a:pPr eaLnBrk="1" hangingPunct="1"/>
            <a:endParaRPr lang="zh-CN" altLang="en-US" b="1" smtClean="0">
              <a:solidFill>
                <a:schemeClr val="bg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2014/10/5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2014/10/5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2014/10/5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2014/10/5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microsoft.com/office/2007/relationships/hdphoto" Target="../media/hdphoto2.wdp"/><Relationship Id="rId3" Type="http://schemas.openxmlformats.org/officeDocument/2006/relationships/image" Target="../media/image1.jpeg"/><Relationship Id="rId7" Type="http://schemas.openxmlformats.org/officeDocument/2006/relationships/image" Target="../media/image20.png"/><Relationship Id="rId12"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microsoft.com/office/2007/relationships/hdphoto" Target="../media/hdphoto1.wdp"/><Relationship Id="rId5" Type="http://schemas.openxmlformats.org/officeDocument/2006/relationships/image" Target="../media/image2.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4.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em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3.tiff"/><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6.png"/><Relationship Id="rId4" Type="http://schemas.openxmlformats.org/officeDocument/2006/relationships/image" Target="../media/image35.tiff"/></Relationships>
</file>

<file path=ppt/slides/_rels/slide19.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6.png"/><Relationship Id="rId7" Type="http://schemas.openxmlformats.org/officeDocument/2006/relationships/hyperlink" Target="http://upload.wikimedia.org/wikipedia/commons/f/f8/Adeno-associated_viruses.jpg"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1"/>
          <p:cNvPicPr>
            <a:picLocks noChangeAspect="1" noChangeArrowheads="1"/>
          </p:cNvPicPr>
          <p:nvPr/>
        </p:nvPicPr>
        <p:blipFill>
          <a:blip r:embed="rId3">
            <a:extLst>
              <a:ext uri="{28A0092B-C50C-407E-A947-70E740481C1C}">
                <a14:useLocalDpi xmlns:a14="http://schemas.microsoft.com/office/drawing/2010/main" xmlns="" val="0"/>
              </a:ext>
            </a:extLst>
          </a:blip>
          <a:srcRect t="95645" r="1979" b="1204"/>
          <a:stretch>
            <a:fillRect/>
          </a:stretch>
        </p:blipFill>
        <p:spPr bwMode="auto">
          <a:xfrm>
            <a:off x="101600" y="6473825"/>
            <a:ext cx="89630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标题 10"/>
          <p:cNvSpPr>
            <a:spLocks noGrp="1"/>
          </p:cNvSpPr>
          <p:nvPr>
            <p:ph type="ctrTitle"/>
          </p:nvPr>
        </p:nvSpPr>
        <p:spPr>
          <a:xfrm>
            <a:off x="683568" y="1556792"/>
            <a:ext cx="7772400" cy="1470025"/>
          </a:xfrm>
        </p:spPr>
        <p:txBody>
          <a:bodyPr>
            <a:noAutofit/>
          </a:bodyPr>
          <a:lstStyle/>
          <a:p>
            <a:pPr>
              <a:lnSpc>
                <a:spcPct val="150000"/>
              </a:lnSpc>
            </a:pPr>
            <a:r>
              <a:rPr lang="en-US" altLang="zh-CN" sz="2000" b="1" dirty="0"/>
              <a:t>Genetic Code Expansion in Natural Propagation for Site-Specific Engineering and Tracking of </a:t>
            </a:r>
            <a:r>
              <a:rPr lang="en-US" altLang="zh-CN" sz="2000" b="1" dirty="0" err="1"/>
              <a:t>Adeno</a:t>
            </a:r>
            <a:r>
              <a:rPr lang="en-US" altLang="zh-CN" sz="2000" b="1" dirty="0"/>
              <a:t>-Associated Viruses</a:t>
            </a:r>
          </a:p>
        </p:txBody>
      </p:sp>
      <p:sp>
        <p:nvSpPr>
          <p:cNvPr id="12" name="副标题 11"/>
          <p:cNvSpPr>
            <a:spLocks noGrp="1"/>
          </p:cNvSpPr>
          <p:nvPr>
            <p:ph type="subTitle" idx="1"/>
          </p:nvPr>
        </p:nvSpPr>
        <p:spPr>
          <a:xfrm>
            <a:off x="976635" y="4221088"/>
            <a:ext cx="7195765" cy="1752600"/>
          </a:xfrm>
        </p:spPr>
        <p:txBody>
          <a:bodyPr>
            <a:noAutofit/>
          </a:bodyPr>
          <a:lstStyle/>
          <a:p>
            <a:r>
              <a:rPr lang="en-US" altLang="zh-CN" sz="2400" dirty="0" err="1" smtClean="0">
                <a:solidFill>
                  <a:schemeClr val="tx1"/>
                </a:solidFill>
              </a:rPr>
              <a:t>Chuanling</a:t>
            </a:r>
            <a:r>
              <a:rPr lang="en-US" altLang="zh-CN" sz="2400" dirty="0" smtClean="0">
                <a:solidFill>
                  <a:schemeClr val="tx1"/>
                </a:solidFill>
              </a:rPr>
              <a:t> Zhang</a:t>
            </a:r>
          </a:p>
          <a:p>
            <a:r>
              <a:rPr lang="en-US" altLang="zh-CN" sz="2000" dirty="0" smtClean="0">
                <a:solidFill>
                  <a:schemeClr val="tx1"/>
                </a:solidFill>
              </a:rPr>
              <a:t>Assistant professor</a:t>
            </a:r>
          </a:p>
          <a:p>
            <a:r>
              <a:rPr lang="en-US" altLang="zh-CN" sz="2000" dirty="0" smtClean="0">
                <a:solidFill>
                  <a:schemeClr val="tx1"/>
                </a:solidFill>
              </a:rPr>
              <a:t>School of Pharmaceutical Science, Peking University</a:t>
            </a:r>
            <a:endParaRPr lang="zh-CN" altLang="en-US" sz="2000" dirty="0">
              <a:solidFill>
                <a:schemeClr val="tx1"/>
              </a:solidFill>
            </a:endParaRPr>
          </a:p>
        </p:txBody>
      </p:sp>
      <p:pic>
        <p:nvPicPr>
          <p:cNvPr id="1028" name="Picture 4" descr="C:\Documents and Settings\Administrator\桌面\20110420154507936177.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252092"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utoShape 3"/>
          <p:cNvSpPr>
            <a:spLocks/>
          </p:cNvSpPr>
          <p:nvPr/>
        </p:nvSpPr>
        <p:spPr bwMode="auto">
          <a:xfrm>
            <a:off x="2987824" y="3424485"/>
            <a:ext cx="2978150" cy="436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ctr">
              <a:spcBef>
                <a:spcPts val="1400"/>
              </a:spcBef>
            </a:pPr>
            <a:r>
              <a:rPr lang="en-US" altLang="zh-CN" sz="2000" dirty="0" smtClean="0">
                <a:latin typeface="Arial" panose="020B0604020202020204" pitchFamily="34" charset="0"/>
                <a:cs typeface="Arial" panose="020B0604020202020204" pitchFamily="34" charset="0"/>
                <a:sym typeface="Arial Bold" charset="0"/>
              </a:rPr>
              <a:t>Oct.  6-8, </a:t>
            </a:r>
            <a:r>
              <a:rPr lang="en-US" altLang="zh-CN" sz="2000" dirty="0">
                <a:latin typeface="Arial" panose="020B0604020202020204" pitchFamily="34" charset="0"/>
                <a:cs typeface="Arial" panose="020B0604020202020204" pitchFamily="34" charset="0"/>
                <a:sym typeface="Arial Bold" charset="0"/>
              </a:rPr>
              <a:t>2014</a:t>
            </a:r>
            <a:endParaRPr lang="en-US" altLang="zh-CN" sz="2000" dirty="0">
              <a:latin typeface="Arial" panose="020B0604020202020204" pitchFamily="34" charset="0"/>
              <a:cs typeface="Arial" panose="020B0604020202020204" pitchFamily="34" charset="0"/>
            </a:endParaRP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389" y="3717"/>
            <a:ext cx="3215237" cy="688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05170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bjmu\data\UAA.jpg"/>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691680" y="1791618"/>
            <a:ext cx="5249862" cy="4157662"/>
          </a:xfrm>
        </p:spPr>
      </p:pic>
      <p:sp>
        <p:nvSpPr>
          <p:cNvPr id="10244" name="灯片编号占位符 2"/>
          <p:cNvSpPr>
            <a:spLocks noGrp="1"/>
          </p:cNvSpPr>
          <p:nvPr>
            <p:ph type="sldNum" sz="quarter" idx="12"/>
          </p:nvPr>
        </p:nvSpPr>
        <p:spPr>
          <a:ln>
            <a:miter lim="800000"/>
            <a:headEnd/>
            <a:tailEnd/>
          </a:ln>
        </p:spPr>
        <p:txBody>
          <a:bodyPr/>
          <a:lstStyle/>
          <a:p>
            <a:pPr>
              <a:defRPr/>
            </a:pPr>
            <a:fld id="{8C9C3EA7-AE81-433B-8BC2-787B6B91C420}" type="slidenum">
              <a:rPr lang="en-US" altLang="zh-CN" smtClean="0"/>
              <a:pPr>
                <a:defRPr/>
              </a:pPr>
              <a:t>10</a:t>
            </a:fld>
            <a:endParaRPr lang="en-US" altLang="zh-CN" smtClean="0"/>
          </a:p>
        </p:txBody>
      </p:sp>
      <p:grpSp>
        <p:nvGrpSpPr>
          <p:cNvPr id="38" name="组合 37"/>
          <p:cNvGrpSpPr/>
          <p:nvPr/>
        </p:nvGrpSpPr>
        <p:grpSpPr>
          <a:xfrm>
            <a:off x="5334000" y="5029200"/>
            <a:ext cx="1828800" cy="444500"/>
            <a:chOff x="5334000" y="5029200"/>
            <a:chExt cx="1828800" cy="444500"/>
          </a:xfrm>
        </p:grpSpPr>
        <p:sp>
          <p:nvSpPr>
            <p:cNvPr id="39" name="椭圆 38"/>
            <p:cNvSpPr/>
            <p:nvPr/>
          </p:nvSpPr>
          <p:spPr>
            <a:xfrm>
              <a:off x="5334000" y="5105400"/>
              <a:ext cx="115888" cy="114300"/>
            </a:xfrm>
            <a:prstGeom prst="ellipse">
              <a:avLst/>
            </a:prstGeom>
            <a:solidFill>
              <a:srgbClr val="FBD80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椭圆 39"/>
            <p:cNvSpPr/>
            <p:nvPr/>
          </p:nvSpPr>
          <p:spPr>
            <a:xfrm>
              <a:off x="5334000" y="5295900"/>
              <a:ext cx="115888" cy="1143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TextBox 6"/>
            <p:cNvSpPr txBox="1">
              <a:spLocks noChangeArrowheads="1"/>
            </p:cNvSpPr>
            <p:nvPr/>
          </p:nvSpPr>
          <p:spPr bwMode="auto">
            <a:xfrm>
              <a:off x="5410200" y="5029200"/>
              <a:ext cx="1752600"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300" dirty="0">
                  <a:latin typeface="Times" pitchFamily="18" charset="0"/>
                  <a:cs typeface="Times" pitchFamily="18" charset="0"/>
                </a:rPr>
                <a:t>= natural amino acid</a:t>
              </a:r>
              <a:endParaRPr lang="zh-CN" altLang="en-US" sz="1300" dirty="0">
                <a:latin typeface="Times" pitchFamily="18" charset="0"/>
                <a:cs typeface="Times" pitchFamily="18" charset="0"/>
              </a:endParaRPr>
            </a:p>
          </p:txBody>
        </p:sp>
        <p:sp>
          <p:nvSpPr>
            <p:cNvPr id="42" name="TextBox 16"/>
            <p:cNvSpPr txBox="1">
              <a:spLocks noChangeArrowheads="1"/>
            </p:cNvSpPr>
            <p:nvPr/>
          </p:nvSpPr>
          <p:spPr bwMode="auto">
            <a:xfrm>
              <a:off x="5410200" y="5181600"/>
              <a:ext cx="1752600"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300" dirty="0">
                  <a:latin typeface="Times" pitchFamily="18" charset="0"/>
                  <a:cs typeface="Times" pitchFamily="18" charset="0"/>
                </a:rPr>
                <a:t>= unnatural amino acid</a:t>
              </a:r>
              <a:endParaRPr lang="zh-CN" altLang="en-US" sz="1300" dirty="0">
                <a:latin typeface="Times" pitchFamily="18" charset="0"/>
                <a:cs typeface="Times" pitchFamily="18" charset="0"/>
              </a:endParaRPr>
            </a:p>
          </p:txBody>
        </p:sp>
      </p:grpSp>
      <p:pic>
        <p:nvPicPr>
          <p:cNvPr id="1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69222" y="1111935"/>
            <a:ext cx="4882233" cy="48373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4" descr="C:\Documents and Settings\Administrator\桌面\20110420154507936177.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矩形 13"/>
          <p:cNvSpPr/>
          <p:nvPr/>
        </p:nvSpPr>
        <p:spPr>
          <a:xfrm>
            <a:off x="2533727" y="159023"/>
            <a:ext cx="4702569" cy="461665"/>
          </a:xfrm>
          <a:prstGeom prst="rect">
            <a:avLst/>
          </a:prstGeom>
        </p:spPr>
        <p:txBody>
          <a:bodyPr wrap="none">
            <a:spAutoFit/>
          </a:bodyPr>
          <a:lstStyle/>
          <a:p>
            <a:r>
              <a:rPr lang="en-US" altLang="zh-CN" sz="2400" b="1" dirty="0">
                <a:solidFill>
                  <a:srgbClr val="0070C0"/>
                </a:solidFill>
              </a:rPr>
              <a:t>Genetic code </a:t>
            </a:r>
            <a:r>
              <a:rPr lang="en-US" altLang="zh-CN" sz="2400" b="1" dirty="0" smtClean="0">
                <a:solidFill>
                  <a:srgbClr val="0070C0"/>
                </a:solidFill>
              </a:rPr>
              <a:t>expansion technology</a:t>
            </a:r>
            <a:endParaRPr lang="zh-CN" altLang="en-US" sz="2400" b="1" dirty="0">
              <a:solidFill>
                <a:srgbClr val="0070C0"/>
              </a:solidFill>
            </a:endParaRPr>
          </a:p>
        </p:txBody>
      </p:sp>
    </p:spTree>
    <p:extLst>
      <p:ext uri="{BB962C8B-B14F-4D97-AF65-F5344CB8AC3E}">
        <p14:creationId xmlns:p14="http://schemas.microsoft.com/office/powerpoint/2010/main" xmlns="" val="148801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2049 7.40741E-7 L -0.22951 7.40741E-7 " pathEditMode="relative" rAng="0" ptsTypes="AA">
                                      <p:cBhvr>
                                        <p:cTn id="6" dur="1000" fill="hold"/>
                                        <p:tgtEl>
                                          <p:spTgt spid="10242"/>
                                        </p:tgtEl>
                                        <p:attrNameLst>
                                          <p:attrName>ppt_x</p:attrName>
                                          <p:attrName>ppt_y</p:attrName>
                                        </p:attrNameLst>
                                      </p:cBhvr>
                                      <p:rCtr x="-12500" y="0"/>
                                    </p:animMotion>
                                  </p:childTnLst>
                                </p:cTn>
                              </p:par>
                              <p:par>
                                <p:cTn id="7" presetID="6" presetClass="emph" presetSubtype="0" fill="hold" nodeType="withEffect">
                                  <p:stCondLst>
                                    <p:cond delay="0"/>
                                  </p:stCondLst>
                                  <p:childTnLst>
                                    <p:animScale>
                                      <p:cBhvr>
                                        <p:cTn id="8" dur="1100" fill="hold"/>
                                        <p:tgtEl>
                                          <p:spTgt spid="10242"/>
                                        </p:tgtEl>
                                      </p:cBhvr>
                                      <p:by x="50000" y="50000"/>
                                    </p:animScale>
                                  </p:childTnLst>
                                </p:cTn>
                              </p:par>
                              <p:par>
                                <p:cTn id="9" presetID="35" presetClass="path" presetSubtype="0" accel="50000" decel="50000" fill="hold" nodeType="withEffect">
                                  <p:stCondLst>
                                    <p:cond delay="0"/>
                                  </p:stCondLst>
                                  <p:childTnLst>
                                    <p:animMotion origin="layout" path="M -0.025 -7.40741E-7 L -0.275 -7.40741E-7 " pathEditMode="relative" rAng="0" ptsTypes="AA">
                                      <p:cBhvr>
                                        <p:cTn id="10" dur="1000" fill="hold"/>
                                        <p:tgtEl>
                                          <p:spTgt spid="38"/>
                                        </p:tgtEl>
                                        <p:attrNameLst>
                                          <p:attrName>ppt_x</p:attrName>
                                          <p:attrName>ppt_y</p:attrName>
                                        </p:attrNameLst>
                                      </p:cBhvr>
                                      <p:rCtr x="-12500" y="0"/>
                                    </p:animMotion>
                                  </p:childTnLst>
                                </p:cTn>
                              </p:par>
                              <p:par>
                                <p:cTn id="11" presetID="6" presetClass="emph" presetSubtype="0" fill="hold" nodeType="withEffect">
                                  <p:stCondLst>
                                    <p:cond delay="0"/>
                                  </p:stCondLst>
                                  <p:childTnLst>
                                    <p:animScale>
                                      <p:cBhvr>
                                        <p:cTn id="12" dur="1100" fill="hold"/>
                                        <p:tgtEl>
                                          <p:spTgt spid="38"/>
                                        </p:tgtEl>
                                      </p:cBhvr>
                                      <p:by x="50000" y="50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4" descr="http://www.sciencedirect.com/cache/MiamiImageURL/1-s2.0-S0014579312001081-gr2_lrg.jpg/0?wchp=dGLzVlB-zSkzV"/>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96277" y="915880"/>
            <a:ext cx="6552728" cy="5230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矩形 1"/>
          <p:cNvSpPr/>
          <p:nvPr/>
        </p:nvSpPr>
        <p:spPr>
          <a:xfrm>
            <a:off x="155575" y="0"/>
            <a:ext cx="301625" cy="10668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5"/>
          <p:cNvSpPr/>
          <p:nvPr/>
        </p:nvSpPr>
        <p:spPr>
          <a:xfrm>
            <a:off x="8763000" y="0"/>
            <a:ext cx="301625" cy="10668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2408" name="Picture 4" descr="1"/>
          <p:cNvPicPr>
            <a:picLocks noChangeAspect="1" noChangeArrowheads="1"/>
          </p:cNvPicPr>
          <p:nvPr/>
        </p:nvPicPr>
        <p:blipFill>
          <a:blip r:embed="rId4">
            <a:extLst>
              <a:ext uri="{28A0092B-C50C-407E-A947-70E740481C1C}">
                <a14:useLocalDpi xmlns:a14="http://schemas.microsoft.com/office/drawing/2010/main" xmlns="" val="0"/>
              </a:ext>
            </a:extLst>
          </a:blip>
          <a:srcRect t="95645" r="1979" b="1204"/>
          <a:stretch>
            <a:fillRect/>
          </a:stretch>
        </p:blipFill>
        <p:spPr bwMode="auto">
          <a:xfrm>
            <a:off x="101600" y="6473825"/>
            <a:ext cx="89630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descr="C:\Documents and Settings\Administrator\桌面\20110420154507936177.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246412" y="116632"/>
            <a:ext cx="6718076" cy="369332"/>
          </a:xfrm>
          <a:prstGeom prst="rect">
            <a:avLst/>
          </a:prstGeom>
          <a:noFill/>
        </p:spPr>
        <p:txBody>
          <a:bodyPr wrap="square" rtlCol="0">
            <a:spAutoFit/>
          </a:bodyPr>
          <a:lstStyle/>
          <a:p>
            <a:r>
              <a:rPr lang="en-US" altLang="zh-CN" b="1" dirty="0" smtClean="0">
                <a:solidFill>
                  <a:srgbClr val="0070C0"/>
                </a:solidFill>
              </a:rPr>
              <a:t>More than 100 unnatural amino acid were incorporated into proteins</a:t>
            </a:r>
            <a:endParaRPr lang="zh-CN" altLang="en-US" b="1" dirty="0">
              <a:solidFill>
                <a:srgbClr val="0070C0"/>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11</a:t>
            </a:fld>
            <a:endParaRPr lang="zh-CN" altLang="en-US"/>
          </a:p>
        </p:txBody>
      </p:sp>
    </p:spTree>
    <p:extLst>
      <p:ext uri="{BB962C8B-B14F-4D97-AF65-F5344CB8AC3E}">
        <p14:creationId xmlns:p14="http://schemas.microsoft.com/office/powerpoint/2010/main" xmlns="" val="3068185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1"/>
          <p:cNvPicPr>
            <a:picLocks noChangeAspect="1" noChangeArrowheads="1"/>
          </p:cNvPicPr>
          <p:nvPr/>
        </p:nvPicPr>
        <p:blipFill>
          <a:blip r:embed="rId3">
            <a:extLst>
              <a:ext uri="{28A0092B-C50C-407E-A947-70E740481C1C}">
                <a14:useLocalDpi xmlns:a14="http://schemas.microsoft.com/office/drawing/2010/main" xmlns="" val="0"/>
              </a:ext>
            </a:extLst>
          </a:blip>
          <a:srcRect t="95645" r="1979" b="1204"/>
          <a:stretch>
            <a:fillRect/>
          </a:stretch>
        </p:blipFill>
        <p:spPr bwMode="auto">
          <a:xfrm>
            <a:off x="101600" y="6473825"/>
            <a:ext cx="89630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xmlns="" val="2805279890"/>
              </p:ext>
            </p:extLst>
          </p:nvPr>
        </p:nvGraphicFramePr>
        <p:xfrm>
          <a:off x="3389198" y="1628800"/>
          <a:ext cx="3433882" cy="1008112"/>
        </p:xfrm>
        <a:graphic>
          <a:graphicData uri="http://schemas.openxmlformats.org/presentationml/2006/ole">
            <p:oleObj spid="_x0000_s1080" r:id="rId4" imgW="2076803" imgH="604763" progId="">
              <p:embed/>
            </p:oleObj>
          </a:graphicData>
        </a:graphic>
      </p:graphicFrame>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 name="Picture 4" descr="C:\Documents and Settings\Administrator\桌面\20110420154507936177.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0" name="组合 19"/>
          <p:cNvGrpSpPr/>
          <p:nvPr/>
        </p:nvGrpSpPr>
        <p:grpSpPr>
          <a:xfrm>
            <a:off x="1007504" y="3731703"/>
            <a:ext cx="7385668" cy="2361593"/>
            <a:chOff x="561791" y="2492896"/>
            <a:chExt cx="8186673" cy="2829744"/>
          </a:xfrm>
        </p:grpSpPr>
        <p:grpSp>
          <p:nvGrpSpPr>
            <p:cNvPr id="8" name="组合 7"/>
            <p:cNvGrpSpPr/>
            <p:nvPr/>
          </p:nvGrpSpPr>
          <p:grpSpPr>
            <a:xfrm>
              <a:off x="561791" y="3450202"/>
              <a:ext cx="7162995" cy="1872438"/>
              <a:chOff x="1" y="2528348"/>
              <a:chExt cx="7162995" cy="1872438"/>
            </a:xfrm>
          </p:grpSpPr>
          <p:graphicFrame>
            <p:nvGraphicFramePr>
              <p:cNvPr id="9" name="Object 4"/>
              <p:cNvGraphicFramePr>
                <a:graphicFrameLocks noChangeAspect="1"/>
              </p:cNvGraphicFramePr>
              <p:nvPr>
                <p:extLst>
                  <p:ext uri="{D42A27DB-BD31-4B8C-83A1-F6EECF244321}">
                    <p14:modId xmlns:p14="http://schemas.microsoft.com/office/powerpoint/2010/main" xmlns="" val="2752383824"/>
                  </p:ext>
                </p:extLst>
              </p:nvPr>
            </p:nvGraphicFramePr>
            <p:xfrm>
              <a:off x="4298242" y="3215672"/>
              <a:ext cx="643379" cy="141890"/>
            </p:xfrm>
            <a:graphic>
              <a:graphicData uri="http://schemas.openxmlformats.org/presentationml/2006/ole">
                <p:oleObj spid="_x0000_s1081" r:id="rId6" imgW="939800" imgH="172720" progId="">
                  <p:embed/>
                </p:oleObj>
              </a:graphicData>
            </a:graphic>
          </p:graphicFrame>
          <p:grpSp>
            <p:nvGrpSpPr>
              <p:cNvPr id="10" name="组合 18"/>
              <p:cNvGrpSpPr/>
              <p:nvPr/>
            </p:nvGrpSpPr>
            <p:grpSpPr>
              <a:xfrm>
                <a:off x="1" y="2528348"/>
                <a:ext cx="2530847" cy="1404287"/>
                <a:chOff x="1" y="2049820"/>
                <a:chExt cx="2987233" cy="1820373"/>
              </a:xfrm>
            </p:grpSpPr>
            <p:pic>
              <p:nvPicPr>
                <p:cNvPr id="14" name="Picture 2"/>
                <p:cNvPicPr>
                  <a:picLocks noChangeAspect="1" noChangeArrowheads="1"/>
                </p:cNvPicPr>
                <p:nvPr/>
              </p:nvPicPr>
              <p:blipFill>
                <a:blip r:embed="rId7">
                  <a:duotone>
                    <a:schemeClr val="accent1">
                      <a:shade val="45000"/>
                      <a:satMod val="135000"/>
                    </a:schemeClr>
                    <a:prstClr val="white"/>
                  </a:duotone>
                </a:blip>
                <a:srcRect/>
                <a:stretch>
                  <a:fillRect/>
                </a:stretch>
              </p:blipFill>
              <p:spPr bwMode="auto">
                <a:xfrm>
                  <a:off x="1" y="2143117"/>
                  <a:ext cx="2285984" cy="1727076"/>
                </a:xfrm>
                <a:prstGeom prst="rect">
                  <a:avLst/>
                </a:prstGeom>
                <a:noFill/>
                <a:ln w="9525">
                  <a:noFill/>
                  <a:miter lim="800000"/>
                  <a:headEnd/>
                  <a:tailEnd/>
                </a:ln>
                <a:effectLst/>
              </p:spPr>
            </p:pic>
            <p:sp>
              <p:nvSpPr>
                <p:cNvPr id="15" name="Rectangle 4"/>
                <p:cNvSpPr>
                  <a:spLocks noChangeArrowheads="1"/>
                </p:cNvSpPr>
                <p:nvPr/>
              </p:nvSpPr>
              <p:spPr bwMode="auto">
                <a:xfrm>
                  <a:off x="2145252" y="2049820"/>
                  <a:ext cx="581397" cy="438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0000"/>
                      </a:solidFill>
                      <a:effectLst/>
                      <a:latin typeface="Calibri" pitchFamily="34" charset="0"/>
                      <a:ea typeface="宋体" pitchFamily="2" charset="-122"/>
                      <a:cs typeface="Times New Roman" pitchFamily="18" charset="0"/>
                    </a:rPr>
                    <a:t>N</a:t>
                  </a:r>
                  <a:r>
                    <a:rPr kumimoji="0" lang="en-US" altLang="zh-CN" sz="1600" b="1" i="0" u="none" strike="noStrike" cap="none" normalizeH="0" baseline="-30000" dirty="0" smtClean="0">
                      <a:ln>
                        <a:noFill/>
                      </a:ln>
                      <a:solidFill>
                        <a:srgbClr val="FF0000"/>
                      </a:solidFill>
                      <a:effectLst/>
                      <a:latin typeface="Calibri" pitchFamily="34" charset="0"/>
                      <a:ea typeface="宋体" pitchFamily="2" charset="-122"/>
                      <a:cs typeface="Times New Roman" pitchFamily="18" charset="0"/>
                    </a:rPr>
                    <a:t>3</a:t>
                  </a:r>
                  <a:endParaRPr kumimoji="0" lang="en-US" altLang="zh-CN" sz="1600" b="1"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p:txBody>
            </p:sp>
            <p:cxnSp>
              <p:nvCxnSpPr>
                <p:cNvPr id="16" name="直接连接符 15"/>
                <p:cNvCxnSpPr/>
                <p:nvPr/>
              </p:nvCxnSpPr>
              <p:spPr>
                <a:xfrm flipV="1">
                  <a:off x="1890743" y="2395388"/>
                  <a:ext cx="285752" cy="142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571736" y="2857496"/>
                  <a:ext cx="415498" cy="369332"/>
                </a:xfrm>
                <a:prstGeom prst="rect">
                  <a:avLst/>
                </a:prstGeom>
              </p:spPr>
              <p:txBody>
                <a:bodyPr wrap="none">
                  <a:spAutoFit/>
                </a:bodyPr>
                <a:lstStyle/>
                <a:p>
                  <a:r>
                    <a:rPr lang="zh-CN" altLang="en-US" b="1" dirty="0" smtClean="0"/>
                    <a:t>＋</a:t>
                  </a:r>
                  <a:endParaRPr lang="zh-CN" altLang="en-US" b="1" dirty="0"/>
                </a:p>
              </p:txBody>
            </p:sp>
          </p:grpSp>
          <p:pic>
            <p:nvPicPr>
              <p:cNvPr id="12" name="Picture 2"/>
              <p:cNvPicPr>
                <a:picLocks noChangeAspect="1" noChangeArrowheads="1"/>
              </p:cNvPicPr>
              <p:nvPr/>
            </p:nvPicPr>
            <p:blipFill>
              <a:blip r:embed="rId7">
                <a:duotone>
                  <a:schemeClr val="accent1">
                    <a:shade val="45000"/>
                    <a:satMod val="135000"/>
                  </a:schemeClr>
                  <a:prstClr val="white"/>
                </a:duotone>
              </a:blip>
              <a:srcRect/>
              <a:stretch>
                <a:fillRect/>
              </a:stretch>
            </p:blipFill>
            <p:spPr bwMode="auto">
              <a:xfrm rot="1232446">
                <a:off x="4952963" y="2731091"/>
                <a:ext cx="2210033" cy="1669695"/>
              </a:xfrm>
              <a:prstGeom prst="rect">
                <a:avLst/>
              </a:prstGeom>
              <a:noFill/>
              <a:ln w="9525">
                <a:noFill/>
                <a:miter lim="800000"/>
                <a:headEnd/>
                <a:tailEnd/>
              </a:ln>
              <a:effectLst/>
            </p:spPr>
          </p:pic>
        </p:grpSp>
        <p:pic>
          <p:nvPicPr>
            <p:cNvPr id="2053" name="Picture 5"/>
            <p:cNvPicPr>
              <a:picLocks noChangeAspect="1" noChangeArrowheads="1"/>
            </p:cNvPicPr>
            <p:nvPr/>
          </p:nvPicPr>
          <p:blipFill>
            <a:blip r:embed="rId8">
              <a:extLst>
                <a:ext uri="{BEBA8EAE-BF5A-486C-A8C5-ECC9F3942E4B}">
                  <a14:imgProps xmlns:a14="http://schemas.microsoft.com/office/drawing/2010/main" xmlns="">
                    <a14:imgLayer r:embed="rId11">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rot="16200000">
              <a:off x="3095675" y="3547120"/>
              <a:ext cx="1646237" cy="1285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2">
              <a:extLst>
                <a:ext uri="{BEBA8EAE-BF5A-486C-A8C5-ECC9F3942E4B}">
                  <a14:imgProps xmlns:a14="http://schemas.microsoft.com/office/drawing/2010/main" xmlns="">
                    <a14:imgLayer r:embed="rId1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7357814" y="2492896"/>
              <a:ext cx="1390650" cy="168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4860032" y="3716783"/>
              <a:ext cx="864096" cy="369332"/>
            </a:xfrm>
            <a:prstGeom prst="rect">
              <a:avLst/>
            </a:prstGeom>
            <a:noFill/>
          </p:spPr>
          <p:txBody>
            <a:bodyPr wrap="square" rtlCol="0">
              <a:spAutoFit/>
            </a:bodyPr>
            <a:lstStyle/>
            <a:p>
              <a:r>
                <a:rPr lang="en-US" altLang="zh-CN" dirty="0" smtClean="0"/>
                <a:t>RT 2h</a:t>
              </a:r>
              <a:endParaRPr lang="zh-CN" altLang="en-US" dirty="0"/>
            </a:p>
          </p:txBody>
        </p:sp>
      </p:grpSp>
      <p:sp>
        <p:nvSpPr>
          <p:cNvPr id="21" name="TextBox 20"/>
          <p:cNvSpPr txBox="1"/>
          <p:nvPr/>
        </p:nvSpPr>
        <p:spPr>
          <a:xfrm>
            <a:off x="2647177" y="116632"/>
            <a:ext cx="5745995" cy="400110"/>
          </a:xfrm>
          <a:prstGeom prst="rect">
            <a:avLst/>
          </a:prstGeom>
          <a:noFill/>
        </p:spPr>
        <p:txBody>
          <a:bodyPr wrap="square" rtlCol="0">
            <a:spAutoFit/>
          </a:bodyPr>
          <a:lstStyle/>
          <a:p>
            <a:pPr algn="ctr"/>
            <a:r>
              <a:rPr lang="en-US" altLang="zh-CN" sz="2000" b="1" dirty="0">
                <a:solidFill>
                  <a:srgbClr val="0070C0"/>
                </a:solidFill>
              </a:rPr>
              <a:t>Unnatural amino acid </a:t>
            </a:r>
            <a:r>
              <a:rPr lang="en-US" altLang="zh-CN" sz="2000" b="1" dirty="0" smtClean="0">
                <a:solidFill>
                  <a:srgbClr val="0070C0"/>
                </a:solidFill>
              </a:rPr>
              <a:t>and click-chemistry reaction</a:t>
            </a:r>
            <a:endParaRPr lang="zh-CN" altLang="en-US" sz="2000" b="1" dirty="0">
              <a:solidFill>
                <a:srgbClr val="0070C0"/>
              </a:solidFill>
            </a:endParaRPr>
          </a:p>
        </p:txBody>
      </p:sp>
      <p:sp>
        <p:nvSpPr>
          <p:cNvPr id="22" name="矩形 21"/>
          <p:cNvSpPr/>
          <p:nvPr/>
        </p:nvSpPr>
        <p:spPr>
          <a:xfrm>
            <a:off x="4780958" y="5498648"/>
            <a:ext cx="871162" cy="738664"/>
          </a:xfrm>
          <a:prstGeom prst="rect">
            <a:avLst/>
          </a:prstGeom>
          <a:solidFill>
            <a:srgbClr val="2501FF"/>
          </a:solidFill>
        </p:spPr>
        <p:txBody>
          <a:bodyPr wrap="square">
            <a:spAutoFit/>
          </a:bodyPr>
          <a:lstStyle/>
          <a:p>
            <a:pPr algn="ctr"/>
            <a:r>
              <a:rPr lang="en-US" altLang="zh-CN" sz="1400" dirty="0" smtClean="0">
                <a:solidFill>
                  <a:schemeClr val="bg1"/>
                </a:solidFill>
              </a:rPr>
              <a:t>Without any catalyst</a:t>
            </a:r>
            <a:endParaRPr lang="zh-CN" altLang="en-US" sz="1400" dirty="0">
              <a:solidFill>
                <a:schemeClr val="bg1"/>
              </a:solidFill>
            </a:endParaRPr>
          </a:p>
        </p:txBody>
      </p:sp>
      <p:sp>
        <p:nvSpPr>
          <p:cNvPr id="24" name="矩形 23"/>
          <p:cNvSpPr/>
          <p:nvPr/>
        </p:nvSpPr>
        <p:spPr>
          <a:xfrm>
            <a:off x="3276301" y="2867472"/>
            <a:ext cx="3959995" cy="338554"/>
          </a:xfrm>
          <a:prstGeom prst="rect">
            <a:avLst/>
          </a:prstGeom>
        </p:spPr>
        <p:txBody>
          <a:bodyPr wrap="none">
            <a:spAutoFit/>
          </a:bodyPr>
          <a:lstStyle/>
          <a:p>
            <a:r>
              <a:rPr lang="en-US" altLang="zh-CN" sz="1600" dirty="0"/>
              <a:t> Nε-2-azideoethyloxycarbonyl-L-lysine (NAEK)</a:t>
            </a:r>
            <a:endParaRPr lang="zh-CN" altLang="en-US" sz="1600" dirty="0"/>
          </a:p>
        </p:txBody>
      </p:sp>
      <p:sp>
        <p:nvSpPr>
          <p:cNvPr id="25" name="TextBox 24"/>
          <p:cNvSpPr txBox="1"/>
          <p:nvPr/>
        </p:nvSpPr>
        <p:spPr>
          <a:xfrm>
            <a:off x="503569" y="1125506"/>
            <a:ext cx="2283222" cy="369332"/>
          </a:xfrm>
          <a:prstGeom prst="rect">
            <a:avLst/>
          </a:prstGeom>
          <a:solidFill>
            <a:srgbClr val="2501FF"/>
          </a:solidFill>
        </p:spPr>
        <p:txBody>
          <a:bodyPr wrap="square" rtlCol="0">
            <a:spAutoFit/>
          </a:bodyPr>
          <a:lstStyle/>
          <a:p>
            <a:r>
              <a:rPr lang="en-US" altLang="zh-CN" dirty="0" smtClean="0">
                <a:solidFill>
                  <a:schemeClr val="bg1"/>
                </a:solidFill>
              </a:rPr>
              <a:t>Unnatural amino acid </a:t>
            </a:r>
            <a:endParaRPr lang="zh-CN" altLang="en-US" dirty="0">
              <a:solidFill>
                <a:schemeClr val="bg1"/>
              </a:solidFill>
            </a:endParaRPr>
          </a:p>
        </p:txBody>
      </p:sp>
      <p:sp>
        <p:nvSpPr>
          <p:cNvPr id="26" name="矩形 25"/>
          <p:cNvSpPr/>
          <p:nvPr/>
        </p:nvSpPr>
        <p:spPr>
          <a:xfrm>
            <a:off x="521730" y="3757682"/>
            <a:ext cx="2452018" cy="369332"/>
          </a:xfrm>
          <a:prstGeom prst="rect">
            <a:avLst/>
          </a:prstGeom>
          <a:solidFill>
            <a:srgbClr val="2501FF"/>
          </a:solidFill>
        </p:spPr>
        <p:txBody>
          <a:bodyPr wrap="none">
            <a:spAutoFit/>
          </a:bodyPr>
          <a:lstStyle/>
          <a:p>
            <a:r>
              <a:rPr lang="en-US" altLang="zh-CN" dirty="0">
                <a:solidFill>
                  <a:schemeClr val="bg1"/>
                </a:solidFill>
              </a:rPr>
              <a:t>c</a:t>
            </a:r>
            <a:r>
              <a:rPr lang="en-US" altLang="zh-CN" b="1" dirty="0">
                <a:solidFill>
                  <a:schemeClr val="bg1"/>
                </a:solidFill>
              </a:rPr>
              <a:t>lick-chemistry reaction</a:t>
            </a:r>
            <a:endParaRPr lang="zh-CN" altLang="en-US" dirty="0">
              <a:solidFill>
                <a:schemeClr val="bg1"/>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12</a:t>
            </a:fld>
            <a:endParaRPr lang="zh-CN" altLang="en-US"/>
          </a:p>
        </p:txBody>
      </p:sp>
    </p:spTree>
    <p:extLst>
      <p:ext uri="{BB962C8B-B14F-4D97-AF65-F5344CB8AC3E}">
        <p14:creationId xmlns:p14="http://schemas.microsoft.com/office/powerpoint/2010/main" xmlns="" val="1713665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405" y="116632"/>
            <a:ext cx="1742208" cy="523220"/>
          </a:xfrm>
          <a:prstGeom prst="rect">
            <a:avLst/>
          </a:prstGeom>
        </p:spPr>
        <p:txBody>
          <a:bodyPr wrap="none">
            <a:spAutoFit/>
          </a:bodyPr>
          <a:lstStyle/>
          <a:p>
            <a:r>
              <a:rPr lang="en-US" altLang="zh-CN" sz="2800" b="1" dirty="0" smtClean="0">
                <a:solidFill>
                  <a:srgbClr val="0070C0"/>
                </a:solidFill>
              </a:rPr>
              <a:t>Our Topics</a:t>
            </a:r>
            <a:endParaRPr lang="zh-CN" altLang="en-US" sz="2800" b="1" dirty="0">
              <a:solidFill>
                <a:srgbClr val="0070C0"/>
              </a:solidFill>
            </a:endParaRPr>
          </a:p>
        </p:txBody>
      </p:sp>
      <p:sp>
        <p:nvSpPr>
          <p:cNvPr id="10" name="矩形 9"/>
          <p:cNvSpPr/>
          <p:nvPr/>
        </p:nvSpPr>
        <p:spPr>
          <a:xfrm>
            <a:off x="179512" y="4653136"/>
            <a:ext cx="1971758" cy="369332"/>
          </a:xfrm>
          <a:prstGeom prst="rect">
            <a:avLst/>
          </a:prstGeom>
        </p:spPr>
        <p:txBody>
          <a:bodyPr wrap="none">
            <a:spAutoFit/>
          </a:bodyPr>
          <a:lstStyle/>
          <a:p>
            <a:r>
              <a:rPr lang="en-US" altLang="zh-CN" b="1" dirty="0">
                <a:solidFill>
                  <a:srgbClr val="0070C0"/>
                </a:solidFill>
              </a:rPr>
              <a:t>Research purposes</a:t>
            </a:r>
            <a:endParaRPr lang="zh-CN" altLang="en-US" b="1" dirty="0">
              <a:solidFill>
                <a:srgbClr val="0070C0"/>
              </a:solidFill>
            </a:endParaRPr>
          </a:p>
        </p:txBody>
      </p:sp>
      <p:sp>
        <p:nvSpPr>
          <p:cNvPr id="2" name="矩形 1"/>
          <p:cNvSpPr/>
          <p:nvPr/>
        </p:nvSpPr>
        <p:spPr>
          <a:xfrm>
            <a:off x="290053" y="5000402"/>
            <a:ext cx="3921907" cy="923330"/>
          </a:xfrm>
          <a:prstGeom prst="rect">
            <a:avLst/>
          </a:prstGeom>
        </p:spPr>
        <p:txBody>
          <a:bodyPr wrap="none">
            <a:spAutoFit/>
          </a:bodyPr>
          <a:lstStyle/>
          <a:p>
            <a:r>
              <a:rPr lang="en-US" altLang="zh-CN" b="1" dirty="0" smtClean="0">
                <a:solidFill>
                  <a:srgbClr val="00B050"/>
                </a:solidFill>
              </a:rPr>
              <a:t>1</a:t>
            </a:r>
            <a:r>
              <a:rPr lang="zh-CN" altLang="en-US" b="1" dirty="0" smtClean="0">
                <a:solidFill>
                  <a:srgbClr val="00B050"/>
                </a:solidFill>
              </a:rPr>
              <a:t>、</a:t>
            </a:r>
            <a:r>
              <a:rPr lang="en-US" altLang="zh-CN" b="1" dirty="0">
                <a:solidFill>
                  <a:srgbClr val="00B050"/>
                </a:solidFill>
              </a:rPr>
              <a:t> real-time </a:t>
            </a:r>
            <a:r>
              <a:rPr lang="en-US" altLang="zh-CN" b="1" dirty="0" smtClean="0">
                <a:solidFill>
                  <a:srgbClr val="00B050"/>
                </a:solidFill>
              </a:rPr>
              <a:t>imaging of a single virus; </a:t>
            </a:r>
          </a:p>
          <a:p>
            <a:r>
              <a:rPr lang="en-US" altLang="zh-CN" dirty="0" smtClean="0"/>
              <a:t>2</a:t>
            </a:r>
            <a:r>
              <a:rPr lang="zh-CN" altLang="en-US" dirty="0" smtClean="0"/>
              <a:t>、</a:t>
            </a:r>
            <a:r>
              <a:rPr lang="en-US" altLang="zh-CN" dirty="0" smtClean="0"/>
              <a:t>Improve the viral targeting;</a:t>
            </a:r>
          </a:p>
          <a:p>
            <a:r>
              <a:rPr lang="en-US" altLang="zh-CN" dirty="0" smtClean="0"/>
              <a:t>3</a:t>
            </a:r>
            <a:r>
              <a:rPr lang="zh-CN" altLang="en-US" dirty="0" smtClean="0"/>
              <a:t>、</a:t>
            </a:r>
            <a:r>
              <a:rPr lang="en-US" altLang="zh-CN" dirty="0" smtClean="0"/>
              <a:t>Enhance viral transduction;</a:t>
            </a:r>
            <a:endParaRPr lang="zh-CN" altLang="en-US" dirty="0"/>
          </a:p>
        </p:txBody>
      </p:sp>
      <p:sp>
        <p:nvSpPr>
          <p:cNvPr id="3" name="矩形 2"/>
          <p:cNvSpPr/>
          <p:nvPr/>
        </p:nvSpPr>
        <p:spPr>
          <a:xfrm>
            <a:off x="4211960" y="4653136"/>
            <a:ext cx="2744662" cy="369332"/>
          </a:xfrm>
          <a:prstGeom prst="rect">
            <a:avLst/>
          </a:prstGeom>
        </p:spPr>
        <p:txBody>
          <a:bodyPr wrap="none">
            <a:spAutoFit/>
          </a:bodyPr>
          <a:lstStyle/>
          <a:p>
            <a:r>
              <a:rPr lang="en-US" altLang="zh-CN" b="1" dirty="0" smtClean="0">
                <a:solidFill>
                  <a:srgbClr val="0070C0"/>
                </a:solidFill>
              </a:rPr>
              <a:t>Superiority of our method:</a:t>
            </a:r>
            <a:endParaRPr lang="zh-CN" altLang="en-US" b="1" dirty="0">
              <a:solidFill>
                <a:srgbClr val="0070C0"/>
              </a:solidFill>
            </a:endParaRPr>
          </a:p>
        </p:txBody>
      </p:sp>
      <p:sp>
        <p:nvSpPr>
          <p:cNvPr id="13" name="矩形 12"/>
          <p:cNvSpPr/>
          <p:nvPr/>
        </p:nvSpPr>
        <p:spPr>
          <a:xfrm>
            <a:off x="4283968" y="5000402"/>
            <a:ext cx="4765920" cy="923330"/>
          </a:xfrm>
          <a:prstGeom prst="rect">
            <a:avLst/>
          </a:prstGeom>
        </p:spPr>
        <p:txBody>
          <a:bodyPr wrap="none">
            <a:spAutoFit/>
          </a:bodyPr>
          <a:lstStyle/>
          <a:p>
            <a:r>
              <a:rPr lang="en-US" altLang="zh-CN" dirty="0" smtClean="0"/>
              <a:t>1</a:t>
            </a:r>
            <a:r>
              <a:rPr lang="zh-CN" altLang="en-US" dirty="0" smtClean="0"/>
              <a:t>、</a:t>
            </a:r>
            <a:r>
              <a:rPr lang="en-US" altLang="zh-CN" dirty="0" smtClean="0"/>
              <a:t>Site-Specific ;</a:t>
            </a:r>
          </a:p>
          <a:p>
            <a:r>
              <a:rPr lang="en-US" altLang="zh-CN" dirty="0" smtClean="0"/>
              <a:t>2</a:t>
            </a:r>
            <a:r>
              <a:rPr lang="zh-CN" altLang="en-US" dirty="0" smtClean="0"/>
              <a:t>、</a:t>
            </a:r>
            <a:r>
              <a:rPr lang="en-US" altLang="zh-CN" dirty="0"/>
              <a:t> Little effect on </a:t>
            </a:r>
            <a:r>
              <a:rPr lang="en-US" altLang="zh-CN" dirty="0" smtClean="0"/>
              <a:t>virus;</a:t>
            </a:r>
          </a:p>
          <a:p>
            <a:r>
              <a:rPr lang="en-US" altLang="zh-CN" dirty="0" smtClean="0"/>
              <a:t>3</a:t>
            </a:r>
            <a:r>
              <a:rPr lang="zh-CN" altLang="en-US" dirty="0" smtClean="0"/>
              <a:t>、</a:t>
            </a:r>
            <a:r>
              <a:rPr lang="en-US" altLang="zh-CN" dirty="0"/>
              <a:t> </a:t>
            </a:r>
            <a:r>
              <a:rPr lang="en-US" altLang="zh-CN" dirty="0" smtClean="0"/>
              <a:t>High efficient and non-toxic </a:t>
            </a:r>
            <a:r>
              <a:rPr lang="en-US" altLang="zh-CN" dirty="0"/>
              <a:t>of </a:t>
            </a:r>
            <a:r>
              <a:rPr lang="en-US" altLang="zh-CN" dirty="0" smtClean="0"/>
              <a:t>click reaction;</a:t>
            </a:r>
            <a:endParaRPr lang="zh-CN" altLang="en-US" dirty="0"/>
          </a:p>
        </p:txBody>
      </p:sp>
      <p:pic>
        <p:nvPicPr>
          <p:cNvPr id="22" name="Picture 4" descr="C:\Documents and Settings\Administrator\桌面\20110420154507936177.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4" descr="1"/>
          <p:cNvPicPr>
            <a:picLocks noChangeAspect="1" noChangeArrowheads="1"/>
          </p:cNvPicPr>
          <p:nvPr/>
        </p:nvPicPr>
        <p:blipFill>
          <a:blip r:embed="rId4">
            <a:extLst>
              <a:ext uri="{28A0092B-C50C-407E-A947-70E740481C1C}">
                <a14:useLocalDpi xmlns:a14="http://schemas.microsoft.com/office/drawing/2010/main" xmlns="" val="0"/>
              </a:ext>
            </a:extLst>
          </a:blip>
          <a:srcRect t="95645" r="1979" b="1204"/>
          <a:stretch>
            <a:fillRect/>
          </a:stretch>
        </p:blipFill>
        <p:spPr bwMode="auto">
          <a:xfrm>
            <a:off x="73471" y="6453336"/>
            <a:ext cx="89630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组合 8"/>
          <p:cNvGrpSpPr/>
          <p:nvPr/>
        </p:nvGrpSpPr>
        <p:grpSpPr>
          <a:xfrm>
            <a:off x="1475656" y="2058949"/>
            <a:ext cx="2492469" cy="2018123"/>
            <a:chOff x="2655595" y="1628800"/>
            <a:chExt cx="2492469" cy="2018123"/>
          </a:xfrm>
        </p:grpSpPr>
        <p:pic>
          <p:nvPicPr>
            <p:cNvPr id="11" name="Picture 2" descr="C:\Documents and Settings\dell\桌面\u%3d1602118222%2c445472065%26fm%3d51%26gp%3d0.jp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7347" t="6506" r="10702" b="7411"/>
            <a:stretch/>
          </p:blipFill>
          <p:spPr bwMode="auto">
            <a:xfrm>
              <a:off x="2655595" y="2253020"/>
              <a:ext cx="1326996" cy="139390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2" name="对象 11"/>
            <p:cNvGraphicFramePr>
              <a:graphicFrameLocks noChangeAspect="1"/>
            </p:cNvGraphicFramePr>
            <p:nvPr>
              <p:extLst>
                <p:ext uri="{D42A27DB-BD31-4B8C-83A1-F6EECF244321}">
                  <p14:modId xmlns:p14="http://schemas.microsoft.com/office/powerpoint/2010/main" xmlns="" val="748947846"/>
                </p:ext>
              </p:extLst>
            </p:nvPr>
          </p:nvGraphicFramePr>
          <p:xfrm>
            <a:off x="3970139" y="1628800"/>
            <a:ext cx="1177925" cy="1671637"/>
          </p:xfrm>
          <a:graphic>
            <a:graphicData uri="http://schemas.openxmlformats.org/presentationml/2006/ole">
              <p:oleObj spid="_x0000_s2077" name="CS ChemDraw Drawing" r:id="rId6" imgW="830554" imgH="1177990" progId="">
                <p:embed/>
              </p:oleObj>
            </a:graphicData>
          </a:graphic>
        </p:graphicFrame>
        <p:sp>
          <p:nvSpPr>
            <p:cNvPr id="14" name="TextBox 13"/>
            <p:cNvSpPr txBox="1"/>
            <p:nvPr/>
          </p:nvSpPr>
          <p:spPr>
            <a:xfrm>
              <a:off x="4303424" y="1651102"/>
              <a:ext cx="576064" cy="369332"/>
            </a:xfrm>
            <a:prstGeom prst="rect">
              <a:avLst/>
            </a:prstGeom>
            <a:solidFill>
              <a:schemeClr val="bg1"/>
            </a:solidFill>
          </p:spPr>
          <p:txBody>
            <a:bodyPr wrap="square" rtlCol="0">
              <a:spAutoFit/>
            </a:bodyPr>
            <a:lstStyle/>
            <a:p>
              <a:pPr algn="r"/>
              <a:r>
                <a:rPr lang="en-US" altLang="zh-CN" b="1" dirty="0" smtClean="0">
                  <a:solidFill>
                    <a:srgbClr val="FF0000"/>
                  </a:solidFill>
                </a:rPr>
                <a:t>N3</a:t>
              </a:r>
              <a:endParaRPr lang="zh-CN" altLang="en-US" b="1" dirty="0">
                <a:solidFill>
                  <a:srgbClr val="FF0000"/>
                </a:solidFill>
              </a:endParaRPr>
            </a:p>
          </p:txBody>
        </p:sp>
      </p:grpSp>
      <p:sp>
        <p:nvSpPr>
          <p:cNvPr id="15" name="TextBox 14"/>
          <p:cNvSpPr txBox="1"/>
          <p:nvPr/>
        </p:nvSpPr>
        <p:spPr>
          <a:xfrm>
            <a:off x="107504" y="908720"/>
            <a:ext cx="9145016" cy="707886"/>
          </a:xfrm>
          <a:prstGeom prst="rect">
            <a:avLst/>
          </a:prstGeom>
          <a:noFill/>
        </p:spPr>
        <p:txBody>
          <a:bodyPr wrap="square" rtlCol="0">
            <a:spAutoFit/>
          </a:bodyPr>
          <a:lstStyle/>
          <a:p>
            <a:r>
              <a:rPr lang="en-US" altLang="zh-CN" sz="2000" b="1" dirty="0" smtClean="0"/>
              <a:t>Site-specific labeling AAV by </a:t>
            </a:r>
            <a:r>
              <a:rPr lang="en-US" altLang="zh-CN" sz="2000" b="1" dirty="0" err="1" smtClean="0"/>
              <a:t>azido</a:t>
            </a:r>
            <a:r>
              <a:rPr lang="en-US" altLang="zh-CN" sz="2000" b="1" dirty="0" smtClean="0"/>
              <a:t> bearing amino acid, and then the fluorescence/targeting molecules were  ligated </a:t>
            </a:r>
            <a:r>
              <a:rPr lang="en-US" altLang="zh-CN" sz="2000" b="1" dirty="0"/>
              <a:t>through </a:t>
            </a:r>
            <a:r>
              <a:rPr lang="en-US" altLang="zh-CN" sz="2000" b="1" dirty="0" smtClean="0"/>
              <a:t>click reaction.</a:t>
            </a:r>
            <a:endParaRPr lang="zh-CN" altLang="en-US" sz="2000" b="1" dirty="0"/>
          </a:p>
        </p:txBody>
      </p:sp>
      <p:grpSp>
        <p:nvGrpSpPr>
          <p:cNvPr id="16" name="组合 15"/>
          <p:cNvGrpSpPr/>
          <p:nvPr/>
        </p:nvGrpSpPr>
        <p:grpSpPr>
          <a:xfrm>
            <a:off x="5799375" y="2260815"/>
            <a:ext cx="2522143" cy="986573"/>
            <a:chOff x="6015399" y="1830666"/>
            <a:chExt cx="2522143" cy="986573"/>
          </a:xfrm>
        </p:grpSpPr>
        <p:sp>
          <p:nvSpPr>
            <p:cNvPr id="18" name="TextBox 17"/>
            <p:cNvSpPr txBox="1"/>
            <p:nvPr/>
          </p:nvSpPr>
          <p:spPr>
            <a:xfrm>
              <a:off x="6044666" y="2447907"/>
              <a:ext cx="2492876" cy="369332"/>
            </a:xfrm>
            <a:prstGeom prst="rect">
              <a:avLst/>
            </a:prstGeom>
            <a:noFill/>
          </p:spPr>
          <p:txBody>
            <a:bodyPr wrap="square" rtlCol="0">
              <a:spAutoFit/>
            </a:bodyPr>
            <a:lstStyle/>
            <a:p>
              <a:r>
                <a:rPr lang="en-US" altLang="zh-CN" b="1" dirty="0" smtClean="0">
                  <a:solidFill>
                    <a:schemeClr val="bg1">
                      <a:lumMod val="65000"/>
                    </a:schemeClr>
                  </a:solidFill>
                </a:rPr>
                <a:t>+ DIBO-folate</a:t>
              </a:r>
              <a:endParaRPr lang="zh-CN" altLang="en-US" b="1" dirty="0" smtClean="0">
                <a:solidFill>
                  <a:schemeClr val="bg1">
                    <a:lumMod val="65000"/>
                  </a:schemeClr>
                </a:solidFill>
              </a:endParaRPr>
            </a:p>
          </p:txBody>
        </p:sp>
        <p:sp>
          <p:nvSpPr>
            <p:cNvPr id="19" name="矩形 18"/>
            <p:cNvSpPr/>
            <p:nvPr/>
          </p:nvSpPr>
          <p:spPr>
            <a:xfrm>
              <a:off x="6015399" y="1830666"/>
              <a:ext cx="2157001" cy="369332"/>
            </a:xfrm>
            <a:prstGeom prst="rect">
              <a:avLst/>
            </a:prstGeom>
          </p:spPr>
          <p:txBody>
            <a:bodyPr wrap="none">
              <a:spAutoFit/>
            </a:bodyPr>
            <a:lstStyle/>
            <a:p>
              <a:r>
                <a:rPr lang="en-US" altLang="zh-CN" b="1" dirty="0" smtClean="0">
                  <a:solidFill>
                    <a:srgbClr val="00B050"/>
                  </a:solidFill>
                </a:rPr>
                <a:t>+ DIBO-Fluorescence</a:t>
              </a:r>
              <a:endParaRPr lang="zh-CN" altLang="en-US" b="1" dirty="0">
                <a:solidFill>
                  <a:srgbClr val="00B050"/>
                </a:solidFill>
              </a:endParaRPr>
            </a:p>
          </p:txBody>
        </p:sp>
      </p:grpSp>
      <p:grpSp>
        <p:nvGrpSpPr>
          <p:cNvPr id="20" name="组合 19"/>
          <p:cNvGrpSpPr/>
          <p:nvPr/>
        </p:nvGrpSpPr>
        <p:grpSpPr>
          <a:xfrm>
            <a:off x="4283968" y="2202965"/>
            <a:ext cx="1300323" cy="1142836"/>
            <a:chOff x="788906" y="1899672"/>
            <a:chExt cx="1135243" cy="914400"/>
          </a:xfrm>
        </p:grpSpPr>
        <p:sp>
          <p:nvSpPr>
            <p:cNvPr id="21" name="爆炸形 1 20"/>
            <p:cNvSpPr/>
            <p:nvPr/>
          </p:nvSpPr>
          <p:spPr>
            <a:xfrm>
              <a:off x="899592" y="1899672"/>
              <a:ext cx="914400" cy="914400"/>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788906" y="2199998"/>
              <a:ext cx="1135243" cy="221631"/>
            </a:xfrm>
            <a:prstGeom prst="rect">
              <a:avLst/>
            </a:prstGeom>
            <a:noFill/>
          </p:spPr>
          <p:txBody>
            <a:bodyPr wrap="square" rtlCol="0">
              <a:spAutoFit/>
            </a:bodyPr>
            <a:lstStyle/>
            <a:p>
              <a:r>
                <a:rPr lang="en-US" altLang="zh-CN" sz="1200" b="1" dirty="0" smtClean="0"/>
                <a:t>Click chemistry</a:t>
              </a:r>
              <a:endParaRPr lang="zh-CN" altLang="en-US" sz="1200" b="1" dirty="0"/>
            </a:p>
          </p:txBody>
        </p:sp>
      </p:grpSp>
      <p:sp>
        <p:nvSpPr>
          <p:cNvPr id="5" name="灯片编号占位符 4"/>
          <p:cNvSpPr>
            <a:spLocks noGrp="1"/>
          </p:cNvSpPr>
          <p:nvPr>
            <p:ph type="sldNum" sz="quarter" idx="12"/>
          </p:nvPr>
        </p:nvSpPr>
        <p:spPr/>
        <p:txBody>
          <a:bodyPr/>
          <a:lstStyle/>
          <a:p>
            <a:fld id="{0C913308-F349-4B6D-A68A-DD1791B4A57B}" type="slidenum">
              <a:rPr lang="zh-CN" altLang="en-US" smtClean="0"/>
              <a:pPr/>
              <a:t>13</a:t>
            </a:fld>
            <a:endParaRPr lang="zh-CN" altLang="en-US"/>
          </a:p>
        </p:txBody>
      </p:sp>
    </p:spTree>
    <p:extLst>
      <p:ext uri="{BB962C8B-B14F-4D97-AF65-F5344CB8AC3E}">
        <p14:creationId xmlns:p14="http://schemas.microsoft.com/office/powerpoint/2010/main" xmlns="" val="4068502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1"/>
          <p:cNvPicPr>
            <a:picLocks noChangeAspect="1" noChangeArrowheads="1"/>
          </p:cNvPicPr>
          <p:nvPr/>
        </p:nvPicPr>
        <p:blipFill>
          <a:blip r:embed="rId2">
            <a:extLst>
              <a:ext uri="{28A0092B-C50C-407E-A947-70E740481C1C}">
                <a14:useLocalDpi xmlns:a14="http://schemas.microsoft.com/office/drawing/2010/main" xmlns="" val="0"/>
              </a:ext>
            </a:extLst>
          </a:blip>
          <a:srcRect t="95645" r="1979" b="1204"/>
          <a:stretch>
            <a:fillRect/>
          </a:stretch>
        </p:blipFill>
        <p:spPr bwMode="auto">
          <a:xfrm>
            <a:off x="73471" y="6453336"/>
            <a:ext cx="89630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3"/>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427984" y="1440612"/>
            <a:ext cx="1121990"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339564" y="1259622"/>
            <a:ext cx="3135879" cy="1799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4" descr="C:\Documents and Settings\Administrator\桌面\20110420154507936177.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611560" y="4365104"/>
            <a:ext cx="7053483" cy="1910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740352" y="4725144"/>
            <a:ext cx="1259632" cy="369332"/>
          </a:xfrm>
          <a:prstGeom prst="rect">
            <a:avLst/>
          </a:prstGeom>
          <a:solidFill>
            <a:srgbClr val="92D050"/>
          </a:solidFill>
        </p:spPr>
        <p:txBody>
          <a:bodyPr wrap="square" rtlCol="0">
            <a:spAutoFit/>
          </a:bodyPr>
          <a:lstStyle/>
          <a:p>
            <a:r>
              <a:rPr lang="en-US" altLang="zh-CN" dirty="0" smtClean="0"/>
              <a:t>Anti- FLAG</a:t>
            </a:r>
            <a:endParaRPr lang="zh-CN" altLang="en-US" dirty="0"/>
          </a:p>
        </p:txBody>
      </p:sp>
      <p:cxnSp>
        <p:nvCxnSpPr>
          <p:cNvPr id="6" name="直接箭头连接符 5"/>
          <p:cNvCxnSpPr/>
          <p:nvPr/>
        </p:nvCxnSpPr>
        <p:spPr>
          <a:xfrm>
            <a:off x="3661340" y="1944668"/>
            <a:ext cx="730639"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43380" y="1124717"/>
            <a:ext cx="1808750" cy="276999"/>
          </a:xfrm>
          <a:prstGeom prst="rect">
            <a:avLst/>
          </a:prstGeom>
          <a:noFill/>
        </p:spPr>
        <p:txBody>
          <a:bodyPr wrap="square" rtlCol="0">
            <a:spAutoFit/>
          </a:bodyPr>
          <a:lstStyle/>
          <a:p>
            <a:r>
              <a:rPr lang="en-US" altLang="zh-CN" sz="1200" dirty="0" err="1" smtClean="0"/>
              <a:t>pCMV</a:t>
            </a:r>
            <a:r>
              <a:rPr lang="en-US" altLang="zh-CN" sz="1200" dirty="0" smtClean="0"/>
              <a:t>-  VP1-TAG Flag</a:t>
            </a:r>
            <a:endParaRPr lang="zh-CN" altLang="en-US" sz="1200" dirty="0"/>
          </a:p>
        </p:txBody>
      </p:sp>
      <p:pic>
        <p:nvPicPr>
          <p:cNvPr id="13" name="图片 12"/>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4283968" y="2708920"/>
            <a:ext cx="1264521" cy="1124292"/>
          </a:xfrm>
          <a:prstGeom prst="rect">
            <a:avLst/>
          </a:prstGeom>
          <a:noFill/>
          <a:ln w="9525">
            <a:noFill/>
            <a:miter lim="800000"/>
            <a:headEnd/>
            <a:tailEnd/>
          </a:ln>
        </p:spPr>
      </p:pic>
      <p:sp>
        <p:nvSpPr>
          <p:cNvPr id="12" name="TextBox 11"/>
          <p:cNvSpPr txBox="1"/>
          <p:nvPr/>
        </p:nvSpPr>
        <p:spPr>
          <a:xfrm>
            <a:off x="3697345" y="1512620"/>
            <a:ext cx="802647" cy="369332"/>
          </a:xfrm>
          <a:prstGeom prst="rect">
            <a:avLst/>
          </a:prstGeom>
          <a:noFill/>
        </p:spPr>
        <p:txBody>
          <a:bodyPr wrap="square" rtlCol="0">
            <a:spAutoFit/>
          </a:bodyPr>
          <a:lstStyle/>
          <a:p>
            <a:r>
              <a:rPr lang="en-US" altLang="zh-CN" dirty="0" smtClean="0"/>
              <a:t>TAG</a:t>
            </a:r>
            <a:endParaRPr lang="zh-CN" altLang="en-US" dirty="0"/>
          </a:p>
        </p:txBody>
      </p:sp>
      <p:sp>
        <p:nvSpPr>
          <p:cNvPr id="15" name="TextBox 14"/>
          <p:cNvSpPr txBox="1"/>
          <p:nvPr/>
        </p:nvSpPr>
        <p:spPr>
          <a:xfrm>
            <a:off x="4572000" y="2276872"/>
            <a:ext cx="674874" cy="461665"/>
          </a:xfrm>
          <a:prstGeom prst="rect">
            <a:avLst/>
          </a:prstGeom>
          <a:noFill/>
        </p:spPr>
        <p:txBody>
          <a:bodyPr wrap="square" rtlCol="0">
            <a:spAutoFit/>
          </a:bodyPr>
          <a:lstStyle/>
          <a:p>
            <a:pPr algn="ctr"/>
            <a:r>
              <a:rPr lang="en-US" altLang="zh-CN" sz="2400" dirty="0" smtClean="0"/>
              <a:t>+</a:t>
            </a:r>
            <a:endParaRPr lang="zh-CN" altLang="en-US" sz="2400" dirty="0"/>
          </a:p>
        </p:txBody>
      </p:sp>
      <p:sp>
        <p:nvSpPr>
          <p:cNvPr id="16" name="右大括号 15"/>
          <p:cNvSpPr/>
          <p:nvPr/>
        </p:nvSpPr>
        <p:spPr>
          <a:xfrm>
            <a:off x="5724128" y="1872660"/>
            <a:ext cx="320567" cy="1570258"/>
          </a:xfrm>
          <a:prstGeom prst="righ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TextBox 16"/>
          <p:cNvSpPr txBox="1"/>
          <p:nvPr/>
        </p:nvSpPr>
        <p:spPr>
          <a:xfrm>
            <a:off x="6219387" y="2267423"/>
            <a:ext cx="1944217" cy="338554"/>
          </a:xfrm>
          <a:prstGeom prst="rect">
            <a:avLst/>
          </a:prstGeom>
          <a:noFill/>
        </p:spPr>
        <p:txBody>
          <a:bodyPr wrap="square" rtlCol="0">
            <a:spAutoFit/>
          </a:bodyPr>
          <a:lstStyle/>
          <a:p>
            <a:r>
              <a:rPr lang="en-US" altLang="zh-CN" sz="1600" dirty="0" smtClean="0"/>
              <a:t>Co- transfection</a:t>
            </a:r>
            <a:endParaRPr lang="zh-CN" altLang="en-US" sz="1600" dirty="0"/>
          </a:p>
        </p:txBody>
      </p:sp>
      <p:cxnSp>
        <p:nvCxnSpPr>
          <p:cNvPr id="19" name="直接箭头连接符 18"/>
          <p:cNvCxnSpPr/>
          <p:nvPr/>
        </p:nvCxnSpPr>
        <p:spPr>
          <a:xfrm flipV="1">
            <a:off x="6423952" y="2612613"/>
            <a:ext cx="1370859" cy="230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887075" y="2448724"/>
            <a:ext cx="1080120" cy="369332"/>
          </a:xfrm>
          <a:prstGeom prst="rect">
            <a:avLst/>
          </a:prstGeom>
          <a:noFill/>
        </p:spPr>
        <p:txBody>
          <a:bodyPr wrap="square" rtlCol="0">
            <a:spAutoFit/>
          </a:bodyPr>
          <a:lstStyle/>
          <a:p>
            <a:r>
              <a:rPr lang="en-US" altLang="zh-CN" dirty="0" smtClean="0"/>
              <a:t>293T cell</a:t>
            </a:r>
            <a:endParaRPr lang="zh-CN" altLang="en-US" dirty="0"/>
          </a:p>
        </p:txBody>
      </p:sp>
      <p:sp>
        <p:nvSpPr>
          <p:cNvPr id="24" name="TextBox 23"/>
          <p:cNvSpPr txBox="1"/>
          <p:nvPr/>
        </p:nvSpPr>
        <p:spPr>
          <a:xfrm>
            <a:off x="323528" y="3933056"/>
            <a:ext cx="4449427" cy="369332"/>
          </a:xfrm>
          <a:prstGeom prst="rect">
            <a:avLst/>
          </a:prstGeom>
          <a:noFill/>
        </p:spPr>
        <p:txBody>
          <a:bodyPr wrap="square" rtlCol="0">
            <a:spAutoFit/>
          </a:bodyPr>
          <a:lstStyle/>
          <a:p>
            <a:r>
              <a:rPr lang="en-US" altLang="zh-CN" dirty="0" smtClean="0">
                <a:solidFill>
                  <a:srgbClr val="0070C0"/>
                </a:solidFill>
              </a:rPr>
              <a:t>Western-blot analysis the mutant VP1:  </a:t>
            </a:r>
            <a:endParaRPr lang="zh-CN" altLang="en-US" dirty="0">
              <a:solidFill>
                <a:srgbClr val="0070C0"/>
              </a:solidFill>
            </a:endParaRPr>
          </a:p>
        </p:txBody>
      </p:sp>
      <p:sp>
        <p:nvSpPr>
          <p:cNvPr id="25" name="TextBox 24"/>
          <p:cNvSpPr txBox="1"/>
          <p:nvPr/>
        </p:nvSpPr>
        <p:spPr>
          <a:xfrm>
            <a:off x="6677333" y="2711744"/>
            <a:ext cx="864096" cy="584775"/>
          </a:xfrm>
          <a:prstGeom prst="rect">
            <a:avLst/>
          </a:prstGeom>
          <a:noFill/>
        </p:spPr>
        <p:txBody>
          <a:bodyPr wrap="square" rtlCol="0">
            <a:spAutoFit/>
          </a:bodyPr>
          <a:lstStyle/>
          <a:p>
            <a:r>
              <a:rPr lang="en-US" altLang="zh-CN" sz="1600" dirty="0" smtClean="0"/>
              <a:t>1mM NAEK</a:t>
            </a:r>
            <a:endParaRPr lang="zh-CN" altLang="en-US" sz="1600" dirty="0"/>
          </a:p>
        </p:txBody>
      </p:sp>
      <p:sp>
        <p:nvSpPr>
          <p:cNvPr id="26" name="矩形 25"/>
          <p:cNvSpPr/>
          <p:nvPr/>
        </p:nvSpPr>
        <p:spPr>
          <a:xfrm>
            <a:off x="2692892" y="3212976"/>
            <a:ext cx="1663084" cy="338554"/>
          </a:xfrm>
          <a:prstGeom prst="rect">
            <a:avLst/>
          </a:prstGeom>
        </p:spPr>
        <p:txBody>
          <a:bodyPr wrap="none">
            <a:spAutoFit/>
          </a:bodyPr>
          <a:lstStyle/>
          <a:p>
            <a:r>
              <a:rPr lang="en-GB" altLang="zh-CN" sz="1600" dirty="0" err="1"/>
              <a:t>MbPylRS</a:t>
            </a:r>
            <a:r>
              <a:rPr lang="en-GB" altLang="zh-CN" sz="1600" dirty="0"/>
              <a:t>/</a:t>
            </a:r>
            <a:r>
              <a:rPr lang="en-GB" altLang="zh-CN" sz="1600" dirty="0" err="1"/>
              <a:t>tRNA</a:t>
            </a:r>
            <a:r>
              <a:rPr lang="en-GB" altLang="zh-CN" sz="1600" baseline="-25000" dirty="0" err="1"/>
              <a:t>CUA</a:t>
            </a:r>
            <a:endParaRPr lang="zh-CN" altLang="en-US" sz="1600" dirty="0"/>
          </a:p>
        </p:txBody>
      </p:sp>
      <p:sp>
        <p:nvSpPr>
          <p:cNvPr id="29" name="矩形 28"/>
          <p:cNvSpPr/>
          <p:nvPr/>
        </p:nvSpPr>
        <p:spPr>
          <a:xfrm>
            <a:off x="1691680" y="116632"/>
            <a:ext cx="7488832" cy="369332"/>
          </a:xfrm>
          <a:prstGeom prst="rect">
            <a:avLst/>
          </a:prstGeom>
        </p:spPr>
        <p:txBody>
          <a:bodyPr wrap="square">
            <a:spAutoFit/>
          </a:bodyPr>
          <a:lstStyle/>
          <a:p>
            <a:pPr algn="ctr"/>
            <a:r>
              <a:rPr lang="en-US" altLang="zh-CN" b="1" dirty="0" smtClean="0">
                <a:solidFill>
                  <a:srgbClr val="0070C0"/>
                </a:solidFill>
              </a:rPr>
              <a:t>Genetic </a:t>
            </a:r>
            <a:r>
              <a:rPr lang="en-US" altLang="zh-CN" b="1" dirty="0">
                <a:solidFill>
                  <a:srgbClr val="0070C0"/>
                </a:solidFill>
              </a:rPr>
              <a:t>incorporation of the NAEK in AAV capsid protein </a:t>
            </a:r>
            <a:r>
              <a:rPr lang="en-US" altLang="zh-CN" b="1" dirty="0" smtClean="0">
                <a:solidFill>
                  <a:srgbClr val="0070C0"/>
                </a:solidFill>
              </a:rPr>
              <a:t>VP1</a:t>
            </a:r>
            <a:endParaRPr lang="en-US" altLang="zh-CN" b="1" dirty="0">
              <a:solidFill>
                <a:srgbClr val="0070C0"/>
              </a:solidFill>
            </a:endParaRPr>
          </a:p>
        </p:txBody>
      </p:sp>
      <p:sp>
        <p:nvSpPr>
          <p:cNvPr id="5" name="TextBox 4"/>
          <p:cNvSpPr txBox="1"/>
          <p:nvPr/>
        </p:nvSpPr>
        <p:spPr>
          <a:xfrm>
            <a:off x="323528" y="620688"/>
            <a:ext cx="4522178" cy="369332"/>
          </a:xfrm>
          <a:prstGeom prst="rect">
            <a:avLst/>
          </a:prstGeom>
          <a:noFill/>
        </p:spPr>
        <p:txBody>
          <a:bodyPr wrap="square" rtlCol="0">
            <a:spAutoFit/>
          </a:bodyPr>
          <a:lstStyle/>
          <a:p>
            <a:r>
              <a:rPr lang="en-US" altLang="zh-CN" dirty="0" smtClean="0">
                <a:solidFill>
                  <a:srgbClr val="0070C0"/>
                </a:solidFill>
              </a:rPr>
              <a:t>Process of NAEK incorporated into VP1</a:t>
            </a:r>
            <a:endParaRPr lang="zh-CN" altLang="en-US" dirty="0">
              <a:solidFill>
                <a:srgbClr val="0070C0"/>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14</a:t>
            </a:fld>
            <a:endParaRPr lang="zh-CN" altLang="en-US"/>
          </a:p>
        </p:txBody>
      </p:sp>
    </p:spTree>
    <p:extLst>
      <p:ext uri="{BB962C8B-B14F-4D97-AF65-F5344CB8AC3E}">
        <p14:creationId xmlns:p14="http://schemas.microsoft.com/office/powerpoint/2010/main" xmlns="" val="1221556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
          <p:cNvPicPr>
            <a:picLocks noChangeAspect="1" noChangeArrowheads="1"/>
          </p:cNvPicPr>
          <p:nvPr/>
        </p:nvPicPr>
        <p:blipFill>
          <a:blip r:embed="rId2">
            <a:extLst>
              <a:ext uri="{28A0092B-C50C-407E-A947-70E740481C1C}">
                <a14:useLocalDpi xmlns:a14="http://schemas.microsoft.com/office/drawing/2010/main" xmlns="" val="0"/>
              </a:ext>
            </a:extLst>
          </a:blip>
          <a:srcRect t="95645" r="1979" b="1204"/>
          <a:stretch>
            <a:fillRect/>
          </a:stretch>
        </p:blipFill>
        <p:spPr bwMode="auto">
          <a:xfrm>
            <a:off x="73471" y="6453336"/>
            <a:ext cx="89630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fld id="{0C913308-F349-4B6D-A68A-DD1791B4A57B}" type="slidenum">
              <a:rPr lang="zh-CN" altLang="en-US" smtClean="0"/>
              <a:pPr/>
              <a:t>15</a:t>
            </a:fld>
            <a:endParaRPr lang="zh-CN" altLang="en-US"/>
          </a:p>
        </p:txBody>
      </p:sp>
      <p:pic>
        <p:nvPicPr>
          <p:cNvPr id="3" name="Picture 3" descr="C:\Documents and Settings\Administrator\桌面\G453质谱数据 zcl.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451938" y="1700808"/>
            <a:ext cx="7875321" cy="417646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C:\Documents and Settings\Administrator\桌面\20110420154507936177.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矩形 5"/>
          <p:cNvSpPr/>
          <p:nvPr/>
        </p:nvSpPr>
        <p:spPr>
          <a:xfrm>
            <a:off x="2123728" y="44624"/>
            <a:ext cx="6696744" cy="923330"/>
          </a:xfrm>
          <a:prstGeom prst="rect">
            <a:avLst/>
          </a:prstGeom>
        </p:spPr>
        <p:txBody>
          <a:bodyPr wrap="square">
            <a:spAutoFit/>
          </a:bodyPr>
          <a:lstStyle/>
          <a:p>
            <a:pPr>
              <a:lnSpc>
                <a:spcPct val="150000"/>
              </a:lnSpc>
            </a:pPr>
            <a:r>
              <a:rPr lang="en-GB" altLang="zh-CN" b="1" dirty="0">
                <a:solidFill>
                  <a:srgbClr val="0070C0"/>
                </a:solidFill>
              </a:rPr>
              <a:t>Verification of NAEK incorporation at the defined site </a:t>
            </a:r>
            <a:r>
              <a:rPr lang="en-GB" altLang="zh-CN" b="1" dirty="0" smtClean="0">
                <a:solidFill>
                  <a:srgbClr val="0070C0"/>
                </a:solidFill>
              </a:rPr>
              <a:t>by </a:t>
            </a:r>
            <a:r>
              <a:rPr lang="en-GB" altLang="zh-CN" b="1" dirty="0">
                <a:solidFill>
                  <a:srgbClr val="0070C0"/>
                </a:solidFill>
              </a:rPr>
              <a:t>LC-MS/MS peptide sequencing.</a:t>
            </a:r>
            <a:endParaRPr lang="zh-CN" altLang="en-US" b="1" dirty="0">
              <a:solidFill>
                <a:srgbClr val="0070C0"/>
              </a:solidFill>
            </a:endParaRPr>
          </a:p>
        </p:txBody>
      </p:sp>
      <p:sp>
        <p:nvSpPr>
          <p:cNvPr id="8" name="矩形 7"/>
          <p:cNvSpPr/>
          <p:nvPr/>
        </p:nvSpPr>
        <p:spPr>
          <a:xfrm>
            <a:off x="395536" y="1115452"/>
            <a:ext cx="2512932" cy="369332"/>
          </a:xfrm>
          <a:prstGeom prst="rect">
            <a:avLst/>
          </a:prstGeom>
        </p:spPr>
        <p:txBody>
          <a:bodyPr wrap="none">
            <a:spAutoFit/>
          </a:bodyPr>
          <a:lstStyle/>
          <a:p>
            <a:r>
              <a:rPr lang="en-GB" altLang="zh-CN" dirty="0" smtClean="0"/>
              <a:t>G453 </a:t>
            </a:r>
            <a:r>
              <a:rPr lang="en-GB" altLang="zh-CN" dirty="0"/>
              <a:t>as a </a:t>
            </a:r>
            <a:r>
              <a:rPr lang="en-GB" altLang="zh-CN" dirty="0" smtClean="0"/>
              <a:t>representative</a:t>
            </a:r>
            <a:endParaRPr lang="zh-CN" altLang="en-US" dirty="0"/>
          </a:p>
        </p:txBody>
      </p:sp>
    </p:spTree>
    <p:extLst>
      <p:ext uri="{BB962C8B-B14F-4D97-AF65-F5344CB8AC3E}">
        <p14:creationId xmlns:p14="http://schemas.microsoft.com/office/powerpoint/2010/main" xmlns="" val="3578879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1"/>
          <p:cNvPicPr>
            <a:picLocks noChangeAspect="1" noChangeArrowheads="1"/>
          </p:cNvPicPr>
          <p:nvPr/>
        </p:nvPicPr>
        <p:blipFill>
          <a:blip r:embed="rId2">
            <a:extLst>
              <a:ext uri="{28A0092B-C50C-407E-A947-70E740481C1C}">
                <a14:useLocalDpi xmlns:a14="http://schemas.microsoft.com/office/drawing/2010/main" xmlns="" val="0"/>
              </a:ext>
            </a:extLst>
          </a:blip>
          <a:srcRect t="95645" r="1979" b="1204"/>
          <a:stretch>
            <a:fillRect/>
          </a:stretch>
        </p:blipFill>
        <p:spPr bwMode="auto">
          <a:xfrm>
            <a:off x="73471" y="6453336"/>
            <a:ext cx="89630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矩形 5"/>
          <p:cNvSpPr/>
          <p:nvPr/>
        </p:nvSpPr>
        <p:spPr>
          <a:xfrm>
            <a:off x="1691680" y="116632"/>
            <a:ext cx="7488832" cy="369332"/>
          </a:xfrm>
          <a:prstGeom prst="rect">
            <a:avLst/>
          </a:prstGeom>
        </p:spPr>
        <p:txBody>
          <a:bodyPr wrap="square">
            <a:spAutoFit/>
          </a:bodyPr>
          <a:lstStyle/>
          <a:p>
            <a:pPr algn="ctr"/>
            <a:r>
              <a:rPr lang="en-US" altLang="zh-CN" b="1" dirty="0" smtClean="0">
                <a:solidFill>
                  <a:srgbClr val="0070C0"/>
                </a:solidFill>
              </a:rPr>
              <a:t>Identification of </a:t>
            </a:r>
            <a:r>
              <a:rPr lang="en-US" altLang="zh-CN" b="1" dirty="0">
                <a:solidFill>
                  <a:srgbClr val="0070C0"/>
                </a:solidFill>
              </a:rPr>
              <a:t>the NAEK </a:t>
            </a:r>
            <a:r>
              <a:rPr lang="en-US" altLang="zh-CN" b="1" dirty="0" smtClean="0">
                <a:solidFill>
                  <a:srgbClr val="0070C0"/>
                </a:solidFill>
              </a:rPr>
              <a:t>bearing VP1 protein</a:t>
            </a:r>
            <a:endParaRPr lang="en-US" altLang="zh-CN" b="1" dirty="0">
              <a:solidFill>
                <a:srgbClr val="0070C0"/>
              </a:solidFill>
            </a:endParaRPr>
          </a:p>
        </p:txBody>
      </p:sp>
      <p:pic>
        <p:nvPicPr>
          <p:cNvPr id="9" name="Picture 4" descr="C:\Documents and Settings\Administrator\桌面\20110420154507936177.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827584" y="1700808"/>
            <a:ext cx="6912768" cy="1176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79512" y="836712"/>
            <a:ext cx="5760640" cy="369332"/>
          </a:xfrm>
          <a:prstGeom prst="rect">
            <a:avLst/>
          </a:prstGeom>
          <a:noFill/>
        </p:spPr>
        <p:txBody>
          <a:bodyPr wrap="square" rtlCol="0">
            <a:spAutoFit/>
          </a:bodyPr>
          <a:lstStyle/>
          <a:p>
            <a:r>
              <a:rPr lang="en-US" altLang="zh-CN" dirty="0" smtClean="0">
                <a:solidFill>
                  <a:srgbClr val="0070C0"/>
                </a:solidFill>
              </a:rPr>
              <a:t>Reaction between NAEK-VP1 protein and DIBO- Alexa 488  </a:t>
            </a:r>
            <a:endParaRPr lang="zh-CN" altLang="en-US" dirty="0">
              <a:solidFill>
                <a:srgbClr val="0070C0"/>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16</a:t>
            </a:fld>
            <a:endParaRPr lang="zh-CN" altLang="en-US"/>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1560" y="3861048"/>
            <a:ext cx="7451904" cy="1229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101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1"/>
          <p:cNvPicPr>
            <a:picLocks noChangeAspect="1" noChangeArrowheads="1"/>
          </p:cNvPicPr>
          <p:nvPr/>
        </p:nvPicPr>
        <p:blipFill>
          <a:blip r:embed="rId2">
            <a:extLst>
              <a:ext uri="{28A0092B-C50C-407E-A947-70E740481C1C}">
                <a14:useLocalDpi xmlns:a14="http://schemas.microsoft.com/office/drawing/2010/main" xmlns="" val="0"/>
              </a:ext>
            </a:extLst>
          </a:blip>
          <a:srcRect t="95645" r="1979" b="1204"/>
          <a:stretch>
            <a:fillRect/>
          </a:stretch>
        </p:blipFill>
        <p:spPr bwMode="auto">
          <a:xfrm>
            <a:off x="73471" y="6453336"/>
            <a:ext cx="89630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4" descr="C:\Documents and Settings\Administrator\桌面\20110420154507936177.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矩形 13"/>
          <p:cNvSpPr/>
          <p:nvPr/>
        </p:nvSpPr>
        <p:spPr>
          <a:xfrm>
            <a:off x="1691680" y="116632"/>
            <a:ext cx="7488832" cy="369332"/>
          </a:xfrm>
          <a:prstGeom prst="rect">
            <a:avLst/>
          </a:prstGeom>
        </p:spPr>
        <p:txBody>
          <a:bodyPr wrap="square">
            <a:spAutoFit/>
          </a:bodyPr>
          <a:lstStyle/>
          <a:p>
            <a:pPr algn="ctr"/>
            <a:r>
              <a:rPr lang="en-US" altLang="zh-CN" b="1" dirty="0" smtClean="0">
                <a:solidFill>
                  <a:srgbClr val="0070C0"/>
                </a:solidFill>
              </a:rPr>
              <a:t>Genetic </a:t>
            </a:r>
            <a:r>
              <a:rPr lang="en-US" altLang="zh-CN" b="1" dirty="0">
                <a:solidFill>
                  <a:srgbClr val="0070C0"/>
                </a:solidFill>
              </a:rPr>
              <a:t>incorporation of the NAEK </a:t>
            </a:r>
            <a:r>
              <a:rPr lang="en-US" altLang="zh-CN" b="1" dirty="0" smtClean="0">
                <a:solidFill>
                  <a:srgbClr val="0070C0"/>
                </a:solidFill>
              </a:rPr>
              <a:t>on </a:t>
            </a:r>
            <a:r>
              <a:rPr lang="en-US" altLang="zh-CN" b="1" dirty="0">
                <a:solidFill>
                  <a:srgbClr val="0070C0"/>
                </a:solidFill>
              </a:rPr>
              <a:t>AAV </a:t>
            </a:r>
            <a:r>
              <a:rPr lang="en-US" altLang="zh-CN" b="1" dirty="0" smtClean="0">
                <a:solidFill>
                  <a:srgbClr val="0070C0"/>
                </a:solidFill>
              </a:rPr>
              <a:t>live capsid </a:t>
            </a:r>
            <a:endParaRPr lang="en-US" altLang="zh-CN" b="1" dirty="0">
              <a:solidFill>
                <a:srgbClr val="0070C0"/>
              </a:solidFill>
            </a:endParaRPr>
          </a:p>
        </p:txBody>
      </p:sp>
      <p:sp>
        <p:nvSpPr>
          <p:cNvPr id="24" name="TextBox 23"/>
          <p:cNvSpPr txBox="1"/>
          <p:nvPr/>
        </p:nvSpPr>
        <p:spPr>
          <a:xfrm>
            <a:off x="323528" y="755412"/>
            <a:ext cx="4896544" cy="369332"/>
          </a:xfrm>
          <a:prstGeom prst="rect">
            <a:avLst/>
          </a:prstGeom>
          <a:noFill/>
        </p:spPr>
        <p:txBody>
          <a:bodyPr wrap="square" rtlCol="0">
            <a:spAutoFit/>
          </a:bodyPr>
          <a:lstStyle/>
          <a:p>
            <a:r>
              <a:rPr lang="en-US" altLang="zh-CN" dirty="0" smtClean="0">
                <a:solidFill>
                  <a:srgbClr val="0070C0"/>
                </a:solidFill>
              </a:rPr>
              <a:t>Package of </a:t>
            </a:r>
            <a:r>
              <a:rPr lang="en-US" altLang="zh-CN" dirty="0" err="1" smtClean="0">
                <a:solidFill>
                  <a:srgbClr val="0070C0"/>
                </a:solidFill>
              </a:rPr>
              <a:t>azido</a:t>
            </a:r>
            <a:r>
              <a:rPr lang="en-US" altLang="zh-CN" dirty="0" smtClean="0">
                <a:solidFill>
                  <a:srgbClr val="0070C0"/>
                </a:solidFill>
              </a:rPr>
              <a:t>-modified  AAV2-GFP</a:t>
            </a:r>
            <a:endParaRPr lang="zh-CN" altLang="en-US" dirty="0">
              <a:solidFill>
                <a:srgbClr val="0070C0"/>
              </a:solidFill>
            </a:endParaRPr>
          </a:p>
        </p:txBody>
      </p:sp>
      <p:pic>
        <p:nvPicPr>
          <p:cNvPr id="5123" name="Picture 3"/>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925764" y="4437112"/>
            <a:ext cx="7288123" cy="1759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矩形 24"/>
          <p:cNvSpPr/>
          <p:nvPr/>
        </p:nvSpPr>
        <p:spPr>
          <a:xfrm>
            <a:off x="323527" y="3645024"/>
            <a:ext cx="5256585" cy="369332"/>
          </a:xfrm>
          <a:prstGeom prst="rect">
            <a:avLst/>
          </a:prstGeom>
        </p:spPr>
        <p:txBody>
          <a:bodyPr wrap="square">
            <a:spAutoFit/>
          </a:bodyPr>
          <a:lstStyle/>
          <a:p>
            <a:r>
              <a:rPr lang="en-US" altLang="zh-CN" dirty="0">
                <a:solidFill>
                  <a:srgbClr val="0070C0"/>
                </a:solidFill>
              </a:rPr>
              <a:t>Identification of the NAEK </a:t>
            </a:r>
            <a:r>
              <a:rPr lang="en-US" altLang="zh-CN" dirty="0" smtClean="0">
                <a:solidFill>
                  <a:srgbClr val="0070C0"/>
                </a:solidFill>
              </a:rPr>
              <a:t>bearing AAV2-GFP </a:t>
            </a:r>
            <a:endParaRPr lang="zh-CN" altLang="en-US" dirty="0">
              <a:solidFill>
                <a:srgbClr val="0070C0"/>
              </a:solidFill>
            </a:endParaRPr>
          </a:p>
        </p:txBody>
      </p:sp>
      <p:pic>
        <p:nvPicPr>
          <p:cNvPr id="28" name="Picture 3" descr="C:\Documents and Settings\Administrator\桌面\AAV 定点标记示意图 20140923 300DPI.tif"/>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1093551" y="1367345"/>
            <a:ext cx="6952549" cy="16561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灯片编号占位符 1"/>
          <p:cNvSpPr>
            <a:spLocks noGrp="1"/>
          </p:cNvSpPr>
          <p:nvPr>
            <p:ph type="sldNum" sz="quarter" idx="12"/>
          </p:nvPr>
        </p:nvSpPr>
        <p:spPr/>
        <p:txBody>
          <a:bodyPr/>
          <a:lstStyle/>
          <a:p>
            <a:fld id="{0C913308-F349-4B6D-A68A-DD1791B4A57B}" type="slidenum">
              <a:rPr lang="zh-CN" altLang="en-US" smtClean="0"/>
              <a:pPr/>
              <a:t>17</a:t>
            </a:fld>
            <a:endParaRPr lang="zh-CN" altLang="en-US"/>
          </a:p>
        </p:txBody>
      </p:sp>
    </p:spTree>
    <p:extLst>
      <p:ext uri="{BB962C8B-B14F-4D97-AF65-F5344CB8AC3E}">
        <p14:creationId xmlns:p14="http://schemas.microsoft.com/office/powerpoint/2010/main" xmlns="" val="2886752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1"/>
          <p:cNvPicPr>
            <a:picLocks noChangeAspect="1" noChangeArrowheads="1"/>
          </p:cNvPicPr>
          <p:nvPr/>
        </p:nvPicPr>
        <p:blipFill>
          <a:blip r:embed="rId2">
            <a:extLst>
              <a:ext uri="{28A0092B-C50C-407E-A947-70E740481C1C}">
                <a14:useLocalDpi xmlns:a14="http://schemas.microsoft.com/office/drawing/2010/main" xmlns="" val="0"/>
              </a:ext>
            </a:extLst>
          </a:blip>
          <a:srcRect t="95645" r="1979" b="1204"/>
          <a:stretch>
            <a:fillRect/>
          </a:stretch>
        </p:blipFill>
        <p:spPr bwMode="auto">
          <a:xfrm>
            <a:off x="73471" y="6453336"/>
            <a:ext cx="89630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 descr="D:\paper writing\AAV paper 20140222\figure2 new 20130828\aav titer.tif"/>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364088" y="1254001"/>
            <a:ext cx="3114000" cy="2467494"/>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C:\Documents and Settings\dell\桌面\Data_4.tif"/>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5436096" y="3645024"/>
            <a:ext cx="3115130"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4"/>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755576" y="1097628"/>
            <a:ext cx="3934702" cy="4752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矩形 6"/>
          <p:cNvSpPr/>
          <p:nvPr/>
        </p:nvSpPr>
        <p:spPr>
          <a:xfrm>
            <a:off x="2123728" y="118373"/>
            <a:ext cx="7128792" cy="646331"/>
          </a:xfrm>
          <a:prstGeom prst="rect">
            <a:avLst/>
          </a:prstGeom>
        </p:spPr>
        <p:txBody>
          <a:bodyPr wrap="square">
            <a:spAutoFit/>
          </a:bodyPr>
          <a:lstStyle/>
          <a:p>
            <a:r>
              <a:rPr lang="en-US" altLang="zh-CN" b="1" dirty="0">
                <a:solidFill>
                  <a:srgbClr val="0070C0"/>
                </a:solidFill>
              </a:rPr>
              <a:t>AAV2 nanoparticles can be site-specifically modified by genetically encoded </a:t>
            </a:r>
            <a:r>
              <a:rPr lang="en-US" altLang="zh-CN" b="1" dirty="0" err="1">
                <a:solidFill>
                  <a:srgbClr val="0070C0"/>
                </a:solidFill>
              </a:rPr>
              <a:t>azido</a:t>
            </a:r>
            <a:r>
              <a:rPr lang="en-US" altLang="zh-CN" b="1" dirty="0">
                <a:solidFill>
                  <a:srgbClr val="0070C0"/>
                </a:solidFill>
              </a:rPr>
              <a:t> tags</a:t>
            </a:r>
            <a:endParaRPr lang="zh-CN" altLang="en-US" dirty="0">
              <a:solidFill>
                <a:srgbClr val="0070C0"/>
              </a:solidFill>
            </a:endParaRPr>
          </a:p>
        </p:txBody>
      </p:sp>
      <p:pic>
        <p:nvPicPr>
          <p:cNvPr id="17" name="Picture 4" descr="C:\Documents and Settings\Administrator\桌面\20110420154507936177.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300192" y="908720"/>
            <a:ext cx="2016224" cy="369332"/>
          </a:xfrm>
          <a:prstGeom prst="rect">
            <a:avLst/>
          </a:prstGeom>
          <a:noFill/>
        </p:spPr>
        <p:txBody>
          <a:bodyPr wrap="square" rtlCol="0">
            <a:spAutoFit/>
          </a:bodyPr>
          <a:lstStyle/>
          <a:p>
            <a:r>
              <a:rPr lang="en-US" altLang="zh-CN" dirty="0" smtClean="0"/>
              <a:t>Functional titer</a:t>
            </a:r>
            <a:endParaRPr lang="zh-CN" altLang="en-US" dirty="0"/>
          </a:p>
        </p:txBody>
      </p:sp>
      <p:sp>
        <p:nvSpPr>
          <p:cNvPr id="9" name="TextBox 8"/>
          <p:cNvSpPr txBox="1"/>
          <p:nvPr/>
        </p:nvSpPr>
        <p:spPr>
          <a:xfrm>
            <a:off x="6372200" y="3856317"/>
            <a:ext cx="2016224" cy="369332"/>
          </a:xfrm>
          <a:prstGeom prst="rect">
            <a:avLst/>
          </a:prstGeom>
          <a:noFill/>
        </p:spPr>
        <p:txBody>
          <a:bodyPr wrap="square" rtlCol="0">
            <a:spAutoFit/>
          </a:bodyPr>
          <a:lstStyle/>
          <a:p>
            <a:r>
              <a:rPr lang="en-US" altLang="zh-CN" dirty="0" smtClean="0"/>
              <a:t>Genome titer</a:t>
            </a:r>
            <a:endParaRPr lang="zh-CN" altLang="en-US"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18</a:t>
            </a:fld>
            <a:endParaRPr lang="zh-CN" altLang="en-US"/>
          </a:p>
        </p:txBody>
      </p:sp>
    </p:spTree>
    <p:extLst>
      <p:ext uri="{BB962C8B-B14F-4D97-AF65-F5344CB8AC3E}">
        <p14:creationId xmlns:p14="http://schemas.microsoft.com/office/powerpoint/2010/main" xmlns="" val="1796183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1"/>
          <p:cNvPicPr>
            <a:picLocks noChangeAspect="1" noChangeArrowheads="1"/>
          </p:cNvPicPr>
          <p:nvPr/>
        </p:nvPicPr>
        <p:blipFill>
          <a:blip r:embed="rId2">
            <a:extLst>
              <a:ext uri="{28A0092B-C50C-407E-A947-70E740481C1C}">
                <a14:useLocalDpi xmlns:a14="http://schemas.microsoft.com/office/drawing/2010/main" xmlns="" val="0"/>
              </a:ext>
            </a:extLst>
          </a:blip>
          <a:srcRect t="95645" r="1979" b="1204"/>
          <a:stretch>
            <a:fillRect/>
          </a:stretch>
        </p:blipFill>
        <p:spPr bwMode="auto">
          <a:xfrm>
            <a:off x="73471" y="6453336"/>
            <a:ext cx="89630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组合 8"/>
          <p:cNvGrpSpPr/>
          <p:nvPr/>
        </p:nvGrpSpPr>
        <p:grpSpPr>
          <a:xfrm>
            <a:off x="1079696" y="1340768"/>
            <a:ext cx="6732663" cy="3384376"/>
            <a:chOff x="1043910" y="1757642"/>
            <a:chExt cx="6480000" cy="3181984"/>
          </a:xfrm>
        </p:grpSpPr>
        <p:pic>
          <p:nvPicPr>
            <p:cNvPr id="2" name="Picture 4" descr="C:\Documents and Settings\Administrator\桌面\AAV 定点标记示意图 20140923 300DPI.tif"/>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t="-6286" b="-1"/>
            <a:stretch/>
          </p:blipFill>
          <p:spPr bwMode="auto">
            <a:xfrm>
              <a:off x="1043910" y="1757642"/>
              <a:ext cx="6480000" cy="318198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矩形 7"/>
            <p:cNvSpPr/>
            <p:nvPr/>
          </p:nvSpPr>
          <p:spPr>
            <a:xfrm>
              <a:off x="2738347" y="4603430"/>
              <a:ext cx="57606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TextBox 2"/>
          <p:cNvSpPr txBox="1"/>
          <p:nvPr/>
        </p:nvSpPr>
        <p:spPr>
          <a:xfrm>
            <a:off x="2123728" y="107340"/>
            <a:ext cx="6912768" cy="369332"/>
          </a:xfrm>
          <a:prstGeom prst="rect">
            <a:avLst/>
          </a:prstGeom>
          <a:noFill/>
        </p:spPr>
        <p:txBody>
          <a:bodyPr wrap="square" rtlCol="0">
            <a:spAutoFit/>
          </a:bodyPr>
          <a:lstStyle/>
          <a:p>
            <a:r>
              <a:rPr lang="en-US" altLang="zh-CN" b="1" dirty="0" smtClean="0">
                <a:solidFill>
                  <a:srgbClr val="0070C0"/>
                </a:solidFill>
              </a:rPr>
              <a:t>Fluorescence were site-specifically conjugated  to </a:t>
            </a:r>
            <a:r>
              <a:rPr lang="en-US" altLang="zh-CN" b="1" dirty="0" err="1" smtClean="0">
                <a:solidFill>
                  <a:srgbClr val="0070C0"/>
                </a:solidFill>
              </a:rPr>
              <a:t>azido</a:t>
            </a:r>
            <a:r>
              <a:rPr lang="en-US" altLang="zh-CN" b="1" dirty="0" smtClean="0">
                <a:solidFill>
                  <a:srgbClr val="0070C0"/>
                </a:solidFill>
              </a:rPr>
              <a:t>-tagged AAV2  </a:t>
            </a:r>
            <a:endParaRPr lang="zh-CN" altLang="en-US" b="1" dirty="0">
              <a:solidFill>
                <a:srgbClr val="0070C0"/>
              </a:solidFill>
            </a:endParaRPr>
          </a:p>
        </p:txBody>
      </p:sp>
      <p:pic>
        <p:nvPicPr>
          <p:cNvPr id="4" name="Picture 4" descr="C:\Documents and Settings\Administrator\桌面\20110420154507936177.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组合 4"/>
          <p:cNvGrpSpPr/>
          <p:nvPr/>
        </p:nvGrpSpPr>
        <p:grpSpPr>
          <a:xfrm>
            <a:off x="3633446" y="2696281"/>
            <a:ext cx="1300323" cy="1142836"/>
            <a:chOff x="788906" y="1899672"/>
            <a:chExt cx="1135243" cy="914400"/>
          </a:xfrm>
        </p:grpSpPr>
        <p:sp>
          <p:nvSpPr>
            <p:cNvPr id="6" name="爆炸形 1 5"/>
            <p:cNvSpPr/>
            <p:nvPr/>
          </p:nvSpPr>
          <p:spPr>
            <a:xfrm>
              <a:off x="899592" y="1899672"/>
              <a:ext cx="914400" cy="914400"/>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788906" y="2199998"/>
              <a:ext cx="1135243" cy="221631"/>
            </a:xfrm>
            <a:prstGeom prst="rect">
              <a:avLst/>
            </a:prstGeom>
            <a:noFill/>
          </p:spPr>
          <p:txBody>
            <a:bodyPr wrap="square" rtlCol="0">
              <a:spAutoFit/>
            </a:bodyPr>
            <a:lstStyle/>
            <a:p>
              <a:r>
                <a:rPr lang="en-US" altLang="zh-CN" sz="1200" b="1" dirty="0" smtClean="0"/>
                <a:t>Click chemistry</a:t>
              </a:r>
              <a:endParaRPr lang="zh-CN" altLang="en-US" sz="1200" b="1" dirty="0"/>
            </a:p>
          </p:txBody>
        </p:sp>
      </p:grpSp>
      <p:sp>
        <p:nvSpPr>
          <p:cNvPr id="10" name="灯片编号占位符 9"/>
          <p:cNvSpPr>
            <a:spLocks noGrp="1"/>
          </p:cNvSpPr>
          <p:nvPr>
            <p:ph type="sldNum" sz="quarter" idx="12"/>
          </p:nvPr>
        </p:nvSpPr>
        <p:spPr/>
        <p:txBody>
          <a:bodyPr/>
          <a:lstStyle/>
          <a:p>
            <a:fld id="{0C913308-F349-4B6D-A68A-DD1791B4A57B}" type="slidenum">
              <a:rPr lang="zh-CN" altLang="en-US" smtClean="0"/>
              <a:pPr/>
              <a:t>19</a:t>
            </a:fld>
            <a:endParaRPr lang="zh-CN" altLang="en-US"/>
          </a:p>
        </p:txBody>
      </p:sp>
    </p:spTree>
    <p:extLst>
      <p:ext uri="{BB962C8B-B14F-4D97-AF65-F5344CB8AC3E}">
        <p14:creationId xmlns:p14="http://schemas.microsoft.com/office/powerpoint/2010/main" xmlns="" val="2506428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1"/>
          <p:cNvPicPr>
            <a:picLocks noChangeAspect="1" noChangeArrowheads="1"/>
          </p:cNvPicPr>
          <p:nvPr/>
        </p:nvPicPr>
        <p:blipFill>
          <a:blip r:embed="rId2">
            <a:extLst>
              <a:ext uri="{28A0092B-C50C-407E-A947-70E740481C1C}">
                <a14:useLocalDpi xmlns:a14="http://schemas.microsoft.com/office/drawing/2010/main" xmlns="" val="0"/>
              </a:ext>
            </a:extLst>
          </a:blip>
          <a:srcRect t="95645" r="1979" b="1204"/>
          <a:stretch>
            <a:fillRect/>
          </a:stretch>
        </p:blipFill>
        <p:spPr bwMode="auto">
          <a:xfrm>
            <a:off x="101600" y="6473825"/>
            <a:ext cx="89630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矩形 1"/>
          <p:cNvSpPr/>
          <p:nvPr/>
        </p:nvSpPr>
        <p:spPr>
          <a:xfrm>
            <a:off x="323528" y="971436"/>
            <a:ext cx="1907895" cy="369332"/>
          </a:xfrm>
          <a:prstGeom prst="rect">
            <a:avLst/>
          </a:prstGeom>
        </p:spPr>
        <p:txBody>
          <a:bodyPr wrap="none">
            <a:spAutoFit/>
          </a:bodyPr>
          <a:lstStyle/>
          <a:p>
            <a:r>
              <a:rPr lang="en-US" altLang="zh-CN" b="1" dirty="0"/>
              <a:t> </a:t>
            </a:r>
            <a:r>
              <a:rPr lang="en-US" altLang="zh-CN" b="1" dirty="0" err="1" smtClean="0"/>
              <a:t>Chuanling</a:t>
            </a:r>
            <a:r>
              <a:rPr lang="en-US" altLang="zh-CN" b="1" dirty="0" smtClean="0"/>
              <a:t>, Zhang</a:t>
            </a:r>
            <a:endParaRPr lang="zh-CN" altLang="en-US" b="1" dirty="0"/>
          </a:p>
        </p:txBody>
      </p:sp>
      <p:sp>
        <p:nvSpPr>
          <p:cNvPr id="3" name="矩形 2"/>
          <p:cNvSpPr/>
          <p:nvPr/>
        </p:nvSpPr>
        <p:spPr>
          <a:xfrm>
            <a:off x="430486" y="1314634"/>
            <a:ext cx="5470054" cy="2169825"/>
          </a:xfrm>
          <a:prstGeom prst="rect">
            <a:avLst/>
          </a:prstGeom>
        </p:spPr>
        <p:txBody>
          <a:bodyPr wrap="square">
            <a:spAutoFit/>
          </a:bodyPr>
          <a:lstStyle/>
          <a:p>
            <a:pPr>
              <a:lnSpc>
                <a:spcPct val="150000"/>
              </a:lnSpc>
            </a:pPr>
            <a:r>
              <a:rPr lang="en-US" altLang="zh-CN" b="1" dirty="0" smtClean="0"/>
              <a:t>Assistant professor</a:t>
            </a:r>
            <a:r>
              <a:rPr lang="zh-CN" altLang="zh-CN" b="1" dirty="0" smtClean="0"/>
              <a:t> </a:t>
            </a:r>
            <a:endParaRPr lang="en-US" altLang="zh-CN" b="1" dirty="0" smtClean="0"/>
          </a:p>
          <a:p>
            <a:pPr>
              <a:lnSpc>
                <a:spcPct val="150000"/>
              </a:lnSpc>
            </a:pPr>
            <a:r>
              <a:rPr lang="en-US" altLang="zh-CN" dirty="0" smtClean="0"/>
              <a:t>Stake </a:t>
            </a:r>
            <a:r>
              <a:rPr lang="en-US" altLang="zh-CN" dirty="0"/>
              <a:t>Key Laboratory Of Natural and </a:t>
            </a:r>
            <a:r>
              <a:rPr lang="en-US" altLang="zh-CN" dirty="0" smtClean="0"/>
              <a:t>Biomimetic Drugs,</a:t>
            </a:r>
          </a:p>
          <a:p>
            <a:pPr>
              <a:lnSpc>
                <a:spcPct val="150000"/>
              </a:lnSpc>
            </a:pPr>
            <a:r>
              <a:rPr lang="en-US" altLang="zh-CN" dirty="0"/>
              <a:t> school of Pharmaceutical Sciences</a:t>
            </a:r>
            <a:r>
              <a:rPr lang="en-US" altLang="zh-CN" dirty="0" smtClean="0"/>
              <a:t>,</a:t>
            </a:r>
          </a:p>
          <a:p>
            <a:pPr>
              <a:lnSpc>
                <a:spcPct val="150000"/>
              </a:lnSpc>
            </a:pPr>
            <a:r>
              <a:rPr lang="en-US" altLang="zh-CN" dirty="0" smtClean="0"/>
              <a:t>Peking University</a:t>
            </a:r>
            <a:r>
              <a:rPr lang="en-US" altLang="zh-CN" dirty="0"/>
              <a:t>,</a:t>
            </a:r>
            <a:endParaRPr lang="en-US" altLang="zh-CN" dirty="0" smtClean="0"/>
          </a:p>
          <a:p>
            <a:pPr>
              <a:lnSpc>
                <a:spcPct val="150000"/>
              </a:lnSpc>
            </a:pPr>
            <a:r>
              <a:rPr lang="en-US" altLang="zh-CN" dirty="0" smtClean="0"/>
              <a:t>China.</a:t>
            </a:r>
            <a:endParaRPr lang="zh-CN" altLang="en-US" dirty="0"/>
          </a:p>
        </p:txBody>
      </p:sp>
      <p:pic>
        <p:nvPicPr>
          <p:cNvPr id="4" name="Picture 4" descr="C:\Documents and Settings\Administrator\桌面\20110420154507936177.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E:\张传领个人资料\签证照片\2c..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660232" y="493433"/>
            <a:ext cx="1835150" cy="18351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281284" y="191706"/>
            <a:ext cx="3024336" cy="400110"/>
          </a:xfrm>
          <a:prstGeom prst="rect">
            <a:avLst/>
          </a:prstGeom>
          <a:noFill/>
        </p:spPr>
        <p:txBody>
          <a:bodyPr wrap="square" rtlCol="0">
            <a:spAutoFit/>
          </a:bodyPr>
          <a:lstStyle/>
          <a:p>
            <a:pPr algn="ctr"/>
            <a:r>
              <a:rPr lang="en-US" altLang="zh-CN" sz="2000" b="1" dirty="0" smtClean="0">
                <a:solidFill>
                  <a:srgbClr val="0070C0"/>
                </a:solidFill>
              </a:rPr>
              <a:t>Personal information</a:t>
            </a:r>
            <a:endParaRPr lang="zh-CN" altLang="en-US" sz="2000" b="1" dirty="0">
              <a:solidFill>
                <a:srgbClr val="0070C0"/>
              </a:solidFill>
            </a:endParaRPr>
          </a:p>
        </p:txBody>
      </p:sp>
      <p:sp>
        <p:nvSpPr>
          <p:cNvPr id="6" name="矩形 5"/>
          <p:cNvSpPr/>
          <p:nvPr/>
        </p:nvSpPr>
        <p:spPr>
          <a:xfrm>
            <a:off x="430486" y="4509120"/>
            <a:ext cx="8465353" cy="1754326"/>
          </a:xfrm>
          <a:prstGeom prst="rect">
            <a:avLst/>
          </a:prstGeom>
        </p:spPr>
        <p:txBody>
          <a:bodyPr wrap="square">
            <a:spAutoFit/>
          </a:bodyPr>
          <a:lstStyle/>
          <a:p>
            <a:pPr algn="just">
              <a:lnSpc>
                <a:spcPct val="150000"/>
              </a:lnSpc>
            </a:pPr>
            <a:r>
              <a:rPr lang="en-US" altLang="zh-CN" b="1" dirty="0"/>
              <a:t>RESEARCH INTERESTS:</a:t>
            </a:r>
            <a:endParaRPr lang="zh-CN" altLang="zh-CN" b="1" dirty="0"/>
          </a:p>
          <a:p>
            <a:pPr algn="just">
              <a:lnSpc>
                <a:spcPct val="150000"/>
              </a:lnSpc>
            </a:pPr>
            <a:r>
              <a:rPr lang="en-US" altLang="zh-CN" dirty="0" smtClean="0"/>
              <a:t>Main research </a:t>
            </a:r>
            <a:r>
              <a:rPr lang="en-US" altLang="zh-CN" dirty="0"/>
              <a:t>is </a:t>
            </a:r>
            <a:r>
              <a:rPr lang="en-US" altLang="zh-CN" dirty="0" smtClean="0"/>
              <a:t>based </a:t>
            </a:r>
            <a:r>
              <a:rPr lang="en-US" altLang="zh-CN" dirty="0"/>
              <a:t>on </a:t>
            </a:r>
            <a:r>
              <a:rPr lang="en-US" altLang="zh-CN" dirty="0" smtClean="0"/>
              <a:t>genetic </a:t>
            </a:r>
            <a:r>
              <a:rPr lang="en-US" altLang="zh-CN" dirty="0"/>
              <a:t>code expansion </a:t>
            </a:r>
            <a:r>
              <a:rPr lang="en-US" altLang="zh-CN" dirty="0" smtClean="0"/>
              <a:t>technology to establish a new method of protein labeling, and then use this method </a:t>
            </a:r>
            <a:r>
              <a:rPr lang="en-US" altLang="zh-CN" dirty="0"/>
              <a:t>in targeting gene therapy, long-acting protein drugs,  discovery and validation of drug </a:t>
            </a:r>
            <a:r>
              <a:rPr lang="en-US" altLang="zh-CN" dirty="0" smtClean="0"/>
              <a:t>targets .</a:t>
            </a:r>
            <a:endParaRPr lang="zh-CN" altLang="en-US" dirty="0"/>
          </a:p>
        </p:txBody>
      </p:sp>
      <p:sp>
        <p:nvSpPr>
          <p:cNvPr id="7" name="矩形 6"/>
          <p:cNvSpPr/>
          <p:nvPr/>
        </p:nvSpPr>
        <p:spPr>
          <a:xfrm>
            <a:off x="430486" y="3441774"/>
            <a:ext cx="8389986" cy="923330"/>
          </a:xfrm>
          <a:prstGeom prst="rect">
            <a:avLst/>
          </a:prstGeom>
        </p:spPr>
        <p:txBody>
          <a:bodyPr wrap="square">
            <a:spAutoFit/>
          </a:bodyPr>
          <a:lstStyle/>
          <a:p>
            <a:pPr>
              <a:lnSpc>
                <a:spcPct val="150000"/>
              </a:lnSpc>
            </a:pPr>
            <a:r>
              <a:rPr lang="en-US" altLang="zh-CN" b="1" dirty="0"/>
              <a:t>EDUCATION:  </a:t>
            </a:r>
            <a:endParaRPr lang="zh-CN" altLang="zh-CN" dirty="0"/>
          </a:p>
          <a:p>
            <a:pPr>
              <a:lnSpc>
                <a:spcPct val="150000"/>
              </a:lnSpc>
            </a:pPr>
            <a:r>
              <a:rPr lang="en-US" altLang="zh-CN" dirty="0"/>
              <a:t>Ph.D. in Genetics, </a:t>
            </a:r>
            <a:r>
              <a:rPr lang="en-US" altLang="zh-CN" dirty="0" smtClean="0"/>
              <a:t>Peking </a:t>
            </a:r>
            <a:r>
              <a:rPr lang="en-US" altLang="zh-CN" dirty="0"/>
              <a:t>Union Medical College, </a:t>
            </a:r>
            <a:r>
              <a:rPr lang="en-US" altLang="zh-CN" dirty="0" smtClean="0"/>
              <a:t> July</a:t>
            </a:r>
            <a:r>
              <a:rPr lang="en-US" altLang="zh-CN" dirty="0"/>
              <a:t>, 2010 </a:t>
            </a:r>
            <a:endParaRPr lang="zh-CN" altLang="zh-CN" dirty="0"/>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2</a:t>
            </a:fld>
            <a:endParaRPr lang="zh-CN" altLang="en-US"/>
          </a:p>
        </p:txBody>
      </p:sp>
    </p:spTree>
    <p:extLst>
      <p:ext uri="{BB962C8B-B14F-4D97-AF65-F5344CB8AC3E}">
        <p14:creationId xmlns:p14="http://schemas.microsoft.com/office/powerpoint/2010/main" xmlns="" val="2100617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
          <p:cNvPicPr>
            <a:picLocks noChangeAspect="1" noChangeArrowheads="1"/>
          </p:cNvPicPr>
          <p:nvPr/>
        </p:nvPicPr>
        <p:blipFill>
          <a:blip r:embed="rId2">
            <a:extLst>
              <a:ext uri="{28A0092B-C50C-407E-A947-70E740481C1C}">
                <a14:useLocalDpi xmlns:a14="http://schemas.microsoft.com/office/drawing/2010/main" xmlns="" val="0"/>
              </a:ext>
            </a:extLst>
          </a:blip>
          <a:srcRect t="95645" r="1979" b="1204"/>
          <a:stretch>
            <a:fillRect/>
          </a:stretch>
        </p:blipFill>
        <p:spPr bwMode="auto">
          <a:xfrm>
            <a:off x="73471" y="6453336"/>
            <a:ext cx="89630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4"/>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619672" y="1196752"/>
            <a:ext cx="5565502" cy="4579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C:\Documents and Settings\Administrator\桌面\20110420154507936177.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矩形 1"/>
          <p:cNvSpPr/>
          <p:nvPr/>
        </p:nvSpPr>
        <p:spPr>
          <a:xfrm>
            <a:off x="2555776" y="177522"/>
            <a:ext cx="6192688" cy="369332"/>
          </a:xfrm>
          <a:prstGeom prst="rect">
            <a:avLst/>
          </a:prstGeom>
        </p:spPr>
        <p:txBody>
          <a:bodyPr wrap="square">
            <a:spAutoFit/>
          </a:bodyPr>
          <a:lstStyle/>
          <a:p>
            <a:r>
              <a:rPr lang="en-US" altLang="zh-CN" b="1" dirty="0">
                <a:solidFill>
                  <a:srgbClr val="0070C0"/>
                </a:solidFill>
              </a:rPr>
              <a:t>Alexa 488 was successfully labeled onto the virus </a:t>
            </a:r>
            <a:r>
              <a:rPr lang="en-US" altLang="zh-CN" b="1" dirty="0" smtClean="0">
                <a:solidFill>
                  <a:srgbClr val="0070C0"/>
                </a:solidFill>
              </a:rPr>
              <a:t>surface </a:t>
            </a:r>
            <a:endParaRPr lang="zh-CN" altLang="zh-CN" dirty="0">
              <a:solidFill>
                <a:srgbClr val="0070C0"/>
              </a:solidFill>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20</a:t>
            </a:fld>
            <a:endParaRPr lang="zh-CN" altLang="en-US"/>
          </a:p>
        </p:txBody>
      </p:sp>
    </p:spTree>
    <p:extLst>
      <p:ext uri="{BB962C8B-B14F-4D97-AF65-F5344CB8AC3E}">
        <p14:creationId xmlns:p14="http://schemas.microsoft.com/office/powerpoint/2010/main" xmlns="" val="71331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
          <p:cNvPicPr>
            <a:picLocks noChangeAspect="1" noChangeArrowheads="1"/>
          </p:cNvPicPr>
          <p:nvPr/>
        </p:nvPicPr>
        <p:blipFill>
          <a:blip r:embed="rId2">
            <a:extLst>
              <a:ext uri="{28A0092B-C50C-407E-A947-70E740481C1C}">
                <a14:useLocalDpi xmlns:a14="http://schemas.microsoft.com/office/drawing/2010/main" xmlns="" val="0"/>
              </a:ext>
            </a:extLst>
          </a:blip>
          <a:srcRect t="95645" r="1979" b="1204"/>
          <a:stretch>
            <a:fillRect/>
          </a:stretch>
        </p:blipFill>
        <p:spPr bwMode="auto">
          <a:xfrm>
            <a:off x="73471" y="6453336"/>
            <a:ext cx="89630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2" descr="C:\Documents and Settings\dell\桌面\AAV 20130828\figures 20130802\Figure4.tif"/>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206374" y="908720"/>
            <a:ext cx="6985084" cy="403244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矩形 2"/>
          <p:cNvSpPr/>
          <p:nvPr/>
        </p:nvSpPr>
        <p:spPr>
          <a:xfrm>
            <a:off x="2339752" y="116632"/>
            <a:ext cx="6624736" cy="646331"/>
          </a:xfrm>
          <a:prstGeom prst="rect">
            <a:avLst/>
          </a:prstGeom>
        </p:spPr>
        <p:txBody>
          <a:bodyPr wrap="square">
            <a:spAutoFit/>
          </a:bodyPr>
          <a:lstStyle/>
          <a:p>
            <a:r>
              <a:rPr lang="en-US" altLang="zh-CN" b="1" dirty="0">
                <a:solidFill>
                  <a:srgbClr val="0070C0"/>
                </a:solidFill>
              </a:rPr>
              <a:t>Quantitative analysis of the intracellular viral motility of Alexa488-labeled AAV2</a:t>
            </a:r>
            <a:endParaRPr lang="zh-CN" altLang="en-US" dirty="0">
              <a:solidFill>
                <a:srgbClr val="0070C0"/>
              </a:solidFill>
            </a:endParaRPr>
          </a:p>
        </p:txBody>
      </p:sp>
      <p:pic>
        <p:nvPicPr>
          <p:cNvPr id="4" name="Picture 4" descr="C:\Documents and Settings\Administrator\桌面\20110420154507936177.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灯片编号占位符 4"/>
          <p:cNvSpPr>
            <a:spLocks noGrp="1"/>
          </p:cNvSpPr>
          <p:nvPr>
            <p:ph type="sldNum" sz="quarter" idx="12"/>
          </p:nvPr>
        </p:nvSpPr>
        <p:spPr/>
        <p:txBody>
          <a:bodyPr/>
          <a:lstStyle/>
          <a:p>
            <a:fld id="{0C913308-F349-4B6D-A68A-DD1791B4A57B}" type="slidenum">
              <a:rPr lang="zh-CN" altLang="en-US" smtClean="0"/>
              <a:pPr/>
              <a:t>21</a:t>
            </a:fld>
            <a:endParaRPr lang="zh-CN" altLang="en-US"/>
          </a:p>
        </p:txBody>
      </p:sp>
      <p:sp>
        <p:nvSpPr>
          <p:cNvPr id="7" name="矩形 6"/>
          <p:cNvSpPr/>
          <p:nvPr/>
        </p:nvSpPr>
        <p:spPr>
          <a:xfrm>
            <a:off x="395536" y="4883676"/>
            <a:ext cx="8406680" cy="1569660"/>
          </a:xfrm>
          <a:prstGeom prst="rect">
            <a:avLst/>
          </a:prstGeom>
        </p:spPr>
        <p:txBody>
          <a:bodyPr wrap="square">
            <a:spAutoFit/>
          </a:bodyPr>
          <a:lstStyle/>
          <a:p>
            <a:r>
              <a:rPr lang="en-US" altLang="zh-CN" sz="1600" dirty="0" smtClean="0"/>
              <a:t>(</a:t>
            </a:r>
            <a:r>
              <a:rPr lang="en-US" altLang="zh-CN" sz="1600" dirty="0"/>
              <a:t>A, B,C) Representative trajectories of Alexa488- labeled AAV2 trafficking in </a:t>
            </a:r>
            <a:r>
              <a:rPr lang="en-US" altLang="zh-CN" sz="1600" dirty="0" err="1"/>
              <a:t>HeLa</a:t>
            </a:r>
            <a:r>
              <a:rPr lang="en-US" altLang="zh-CN" sz="1600" dirty="0"/>
              <a:t> cells. </a:t>
            </a:r>
            <a:r>
              <a:rPr lang="en-US" altLang="zh-CN" sz="1600" dirty="0" err="1"/>
              <a:t>HeLa</a:t>
            </a:r>
            <a:r>
              <a:rPr lang="en-US" altLang="zh-CN" sz="1600" dirty="0"/>
              <a:t> cells were incubated with Alexa488-labeled AAV2 for 30 min at 4°C, after which confocal time-lapse images were then recorded. Typical trajectories for Alexa488-AAV2 labeled AAV2 are presented (D), and the time trajectories of the viral velocity are shown (E, F, G). (H)The fraction of trajectories of Alexa488-AAV2 that are categorized as “slow undirected”, “fast undirected”, and “fast directed” as defined in the text. </a:t>
            </a:r>
            <a:r>
              <a:rPr lang="en-US" altLang="zh-CN" sz="1600" dirty="0" smtClean="0"/>
              <a:t>The </a:t>
            </a:r>
            <a:r>
              <a:rPr lang="en-US" altLang="zh-CN" sz="1600" dirty="0"/>
              <a:t>scale bar equals 10 </a:t>
            </a:r>
            <a:r>
              <a:rPr lang="en-US" altLang="zh-CN" sz="1600" dirty="0" err="1"/>
              <a:t>μm</a:t>
            </a:r>
            <a:r>
              <a:rPr lang="en-US" altLang="zh-CN" sz="1600" dirty="0"/>
              <a:t>.</a:t>
            </a:r>
            <a:endParaRPr lang="zh-CN" altLang="zh-CN" sz="1600" dirty="0"/>
          </a:p>
        </p:txBody>
      </p:sp>
    </p:spTree>
    <p:extLst>
      <p:ext uri="{BB962C8B-B14F-4D97-AF65-F5344CB8AC3E}">
        <p14:creationId xmlns:p14="http://schemas.microsoft.com/office/powerpoint/2010/main" xmlns="" val="1909985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
          <p:cNvPicPr>
            <a:picLocks noChangeAspect="1" noChangeArrowheads="1"/>
          </p:cNvPicPr>
          <p:nvPr/>
        </p:nvPicPr>
        <p:blipFill>
          <a:blip r:embed="rId2">
            <a:extLst>
              <a:ext uri="{28A0092B-C50C-407E-A947-70E740481C1C}">
                <a14:useLocalDpi xmlns:a14="http://schemas.microsoft.com/office/drawing/2010/main" xmlns="" val="0"/>
              </a:ext>
            </a:extLst>
          </a:blip>
          <a:srcRect t="95645" r="1979" b="1204"/>
          <a:stretch>
            <a:fillRect/>
          </a:stretch>
        </p:blipFill>
        <p:spPr bwMode="auto">
          <a:xfrm>
            <a:off x="73471" y="6453336"/>
            <a:ext cx="89630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1720" y="908720"/>
            <a:ext cx="5436438" cy="3784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742602" y="116632"/>
            <a:ext cx="6372200" cy="584775"/>
          </a:xfrm>
          <a:prstGeom prst="rect">
            <a:avLst/>
          </a:prstGeom>
          <a:noFill/>
        </p:spPr>
        <p:txBody>
          <a:bodyPr wrap="square" rtlCol="0">
            <a:spAutoFit/>
          </a:bodyPr>
          <a:lstStyle/>
          <a:p>
            <a:r>
              <a:rPr lang="en-US" altLang="zh-CN" sz="1600" b="1" dirty="0" smtClean="0">
                <a:solidFill>
                  <a:srgbClr val="0070C0"/>
                </a:solidFill>
              </a:rPr>
              <a:t>Real-time monitoring of Alexa 488-AAV2  internalization through the </a:t>
            </a:r>
            <a:r>
              <a:rPr lang="en-US" altLang="zh-CN" sz="1600" b="1" dirty="0" err="1" smtClean="0">
                <a:solidFill>
                  <a:srgbClr val="0070C0"/>
                </a:solidFill>
              </a:rPr>
              <a:t>clathrin</a:t>
            </a:r>
            <a:r>
              <a:rPr lang="en-US" altLang="zh-CN" sz="1600" b="1" dirty="0" smtClean="0">
                <a:solidFill>
                  <a:srgbClr val="0070C0"/>
                </a:solidFill>
              </a:rPr>
              <a:t>-coated pit.</a:t>
            </a:r>
            <a:endParaRPr lang="zh-CN" altLang="en-US" sz="1600" b="1" dirty="0">
              <a:solidFill>
                <a:srgbClr val="0070C0"/>
              </a:solidFill>
            </a:endParaRPr>
          </a:p>
        </p:txBody>
      </p:sp>
      <p:pic>
        <p:nvPicPr>
          <p:cNvPr id="4" name="Picture 4" descr="C:\Documents and Settings\Administrator\桌面\20110420154507936177.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灯片编号占位符 4"/>
          <p:cNvSpPr>
            <a:spLocks noGrp="1"/>
          </p:cNvSpPr>
          <p:nvPr>
            <p:ph type="sldNum" sz="quarter" idx="12"/>
          </p:nvPr>
        </p:nvSpPr>
        <p:spPr/>
        <p:txBody>
          <a:bodyPr/>
          <a:lstStyle/>
          <a:p>
            <a:fld id="{0C913308-F349-4B6D-A68A-DD1791B4A57B}" type="slidenum">
              <a:rPr lang="zh-CN" altLang="en-US" smtClean="0"/>
              <a:pPr/>
              <a:t>22</a:t>
            </a:fld>
            <a:endParaRPr lang="zh-CN" altLang="en-US"/>
          </a:p>
        </p:txBody>
      </p:sp>
      <p:sp>
        <p:nvSpPr>
          <p:cNvPr id="7" name="矩形 6"/>
          <p:cNvSpPr/>
          <p:nvPr/>
        </p:nvSpPr>
        <p:spPr>
          <a:xfrm>
            <a:off x="144687" y="5058469"/>
            <a:ext cx="9003359" cy="1169551"/>
          </a:xfrm>
          <a:prstGeom prst="rect">
            <a:avLst/>
          </a:prstGeom>
        </p:spPr>
        <p:txBody>
          <a:bodyPr wrap="square">
            <a:spAutoFit/>
          </a:bodyPr>
          <a:lstStyle/>
          <a:p>
            <a:r>
              <a:rPr lang="en-US" altLang="zh-CN" sz="1400" dirty="0"/>
              <a:t>At 24 h post-transfection, the cells were </a:t>
            </a:r>
            <a:r>
              <a:rPr lang="en-US" altLang="zh-CN" sz="1400" dirty="0" smtClean="0"/>
              <a:t>incubated with Alexa488-labeled </a:t>
            </a:r>
            <a:r>
              <a:rPr lang="en-US" altLang="zh-CN" sz="1400" dirty="0"/>
              <a:t>AAV2 (green) for 30 min at 4°C, and were then warmed to 37°C to </a:t>
            </a:r>
            <a:r>
              <a:rPr lang="en-US" altLang="zh-CN" sz="1400" dirty="0" smtClean="0"/>
              <a:t>initiate virus </a:t>
            </a:r>
            <a:r>
              <a:rPr lang="en-US" altLang="zh-CN" sz="1400" dirty="0"/>
              <a:t>internalization. Confocal time-lapse images were then recorded. A </a:t>
            </a:r>
            <a:r>
              <a:rPr lang="en-US" altLang="zh-CN" sz="1400" dirty="0" smtClean="0"/>
              <a:t>representative trajectory </a:t>
            </a:r>
            <a:r>
              <a:rPr lang="en-US" altLang="zh-CN" sz="1400" dirty="0"/>
              <a:t>of Alexa488</a:t>
            </a:r>
            <a:r>
              <a:rPr lang="en-US" altLang="zh-CN" sz="1400" dirty="0" smtClean="0"/>
              <a:t>-AAV2 </a:t>
            </a:r>
            <a:r>
              <a:rPr lang="en-US" altLang="zh-CN" sz="1400" dirty="0"/>
              <a:t>in </a:t>
            </a:r>
            <a:r>
              <a:rPr lang="en-US" altLang="zh-CN" sz="1400" dirty="0" err="1"/>
              <a:t>HeLa</a:t>
            </a:r>
            <a:r>
              <a:rPr lang="en-US" altLang="zh-CN" sz="1400" dirty="0"/>
              <a:t> cells expressing </a:t>
            </a:r>
            <a:r>
              <a:rPr lang="en-US" altLang="zh-CN" sz="1400" dirty="0" err="1"/>
              <a:t>mRFP-clathrin</a:t>
            </a:r>
            <a:r>
              <a:rPr lang="en-US" altLang="zh-CN" sz="1400" dirty="0"/>
              <a:t> </a:t>
            </a:r>
            <a:r>
              <a:rPr lang="en-US" altLang="zh-CN" sz="1400" dirty="0" smtClean="0"/>
              <a:t>(A) </a:t>
            </a:r>
            <a:r>
              <a:rPr lang="en-US" altLang="zh-CN" sz="1400" dirty="0"/>
              <a:t>and the selected </a:t>
            </a:r>
            <a:r>
              <a:rPr lang="en-US" altLang="zh-CN" sz="1400" dirty="0" smtClean="0"/>
              <a:t>frames of </a:t>
            </a:r>
            <a:r>
              <a:rPr lang="en-US" altLang="zh-CN" sz="1400" dirty="0"/>
              <a:t>the real-time imaging </a:t>
            </a:r>
            <a:r>
              <a:rPr lang="en-US" altLang="zh-CN" sz="1400" dirty="0" smtClean="0"/>
              <a:t>(B) </a:t>
            </a:r>
            <a:r>
              <a:rPr lang="en-US" altLang="zh-CN" sz="1400" dirty="0"/>
              <a:t>are presented. C, The  three-dimensional  trajectory  (green)  of  a single AAV2  was  tracked  in  </a:t>
            </a:r>
            <a:r>
              <a:rPr lang="en-US" altLang="zh-CN" sz="1400" dirty="0" err="1" smtClean="0"/>
              <a:t>HeLa</a:t>
            </a:r>
            <a:r>
              <a:rPr lang="en-US" altLang="zh-CN" sz="1400" dirty="0" smtClean="0"/>
              <a:t>  </a:t>
            </a:r>
            <a:r>
              <a:rPr lang="en-US" altLang="zh-CN" sz="1400" dirty="0"/>
              <a:t>cells expressed  with  </a:t>
            </a:r>
            <a:r>
              <a:rPr lang="en-US" altLang="zh-CN" sz="1400" dirty="0" err="1"/>
              <a:t>mRFP-clathrin</a:t>
            </a:r>
            <a:r>
              <a:rPr lang="en-US" altLang="zh-CN" sz="1400" dirty="0"/>
              <a:t>.</a:t>
            </a:r>
            <a:endParaRPr lang="zh-CN" altLang="en-US" sz="1400" dirty="0"/>
          </a:p>
        </p:txBody>
      </p:sp>
    </p:spTree>
    <p:extLst>
      <p:ext uri="{BB962C8B-B14F-4D97-AF65-F5344CB8AC3E}">
        <p14:creationId xmlns:p14="http://schemas.microsoft.com/office/powerpoint/2010/main" xmlns="" val="652947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
          <p:cNvPicPr>
            <a:picLocks noChangeAspect="1" noChangeArrowheads="1"/>
          </p:cNvPicPr>
          <p:nvPr/>
        </p:nvPicPr>
        <p:blipFill>
          <a:blip r:embed="rId3">
            <a:extLst>
              <a:ext uri="{28A0092B-C50C-407E-A947-70E740481C1C}">
                <a14:useLocalDpi xmlns:a14="http://schemas.microsoft.com/office/drawing/2010/main" xmlns="" val="0"/>
              </a:ext>
            </a:extLst>
          </a:blip>
          <a:srcRect t="95645" r="1979" b="1204"/>
          <a:stretch>
            <a:fillRect/>
          </a:stretch>
        </p:blipFill>
        <p:spPr bwMode="auto">
          <a:xfrm>
            <a:off x="73471" y="6453336"/>
            <a:ext cx="89630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矩形 1"/>
          <p:cNvSpPr/>
          <p:nvPr/>
        </p:nvSpPr>
        <p:spPr>
          <a:xfrm>
            <a:off x="522350" y="1772816"/>
            <a:ext cx="7920880" cy="2400657"/>
          </a:xfrm>
          <a:prstGeom prst="rect">
            <a:avLst/>
          </a:prstGeom>
        </p:spPr>
        <p:txBody>
          <a:bodyPr wrap="square">
            <a:spAutoFit/>
          </a:bodyPr>
          <a:lstStyle/>
          <a:p>
            <a:pPr algn="just">
              <a:lnSpc>
                <a:spcPct val="150000"/>
              </a:lnSpc>
            </a:pPr>
            <a:r>
              <a:rPr lang="en-US" altLang="zh-CN" sz="2000" dirty="0" smtClean="0"/>
              <a:t> Our </a:t>
            </a:r>
            <a:r>
              <a:rPr lang="en-US" altLang="zh-CN" sz="2000" dirty="0"/>
              <a:t>present study demonstrates the potential of this site-specific labelling method for monitoring the dynamic interactions between AAV2 and the target cell structures in greater details. The facile and mild realization of site-specific engineering of AAV by natural propagation is of considerable interest to both basic research and for therapeutic applications.</a:t>
            </a:r>
            <a:endParaRPr lang="zh-CN" altLang="en-US" sz="2000" dirty="0"/>
          </a:p>
        </p:txBody>
      </p:sp>
      <p:pic>
        <p:nvPicPr>
          <p:cNvPr id="3" name="Picture 4" descr="C:\Documents and Settings\Administrator\桌面\20110420154507936177.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059832" y="860234"/>
            <a:ext cx="3168352" cy="400110"/>
          </a:xfrm>
          <a:prstGeom prst="rect">
            <a:avLst/>
          </a:prstGeom>
          <a:noFill/>
        </p:spPr>
        <p:txBody>
          <a:bodyPr wrap="square" rtlCol="0">
            <a:spAutoFit/>
          </a:bodyPr>
          <a:lstStyle/>
          <a:p>
            <a:pPr algn="ctr"/>
            <a:r>
              <a:rPr lang="en-US" altLang="zh-CN" sz="2000" dirty="0" smtClean="0">
                <a:solidFill>
                  <a:srgbClr val="0070C0"/>
                </a:solidFill>
              </a:rPr>
              <a:t>Conclusion</a:t>
            </a:r>
            <a:endParaRPr lang="zh-CN" altLang="en-US" sz="2000" dirty="0">
              <a:solidFill>
                <a:srgbClr val="0070C0"/>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23</a:t>
            </a:fld>
            <a:endParaRPr lang="zh-CN" altLang="en-US"/>
          </a:p>
        </p:txBody>
      </p:sp>
    </p:spTree>
    <p:extLst>
      <p:ext uri="{BB962C8B-B14F-4D97-AF65-F5344CB8AC3E}">
        <p14:creationId xmlns:p14="http://schemas.microsoft.com/office/powerpoint/2010/main" xmlns="" val="2061661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93" descr="1"/>
          <p:cNvPicPr>
            <a:picLocks noChangeAspect="1" noChangeArrowheads="1"/>
          </p:cNvPicPr>
          <p:nvPr/>
        </p:nvPicPr>
        <p:blipFill>
          <a:blip r:embed="rId3">
            <a:extLst>
              <a:ext uri="{28A0092B-C50C-407E-A947-70E740481C1C}">
                <a14:useLocalDpi xmlns:a14="http://schemas.microsoft.com/office/drawing/2010/main" xmlns="" val="0"/>
              </a:ext>
            </a:extLst>
          </a:blip>
          <a:srcRect t="95645" r="1979" b="1204"/>
          <a:stretch>
            <a:fillRect/>
          </a:stretch>
        </p:blipFill>
        <p:spPr bwMode="auto">
          <a:xfrm>
            <a:off x="73440" y="6453336"/>
            <a:ext cx="8963056"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3" name="Picture 2" descr="重点室"/>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68232" y="1628776"/>
            <a:ext cx="8136112" cy="447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075134" y="476671"/>
            <a:ext cx="4032448" cy="461665"/>
          </a:xfrm>
          <a:prstGeom prst="rect">
            <a:avLst/>
          </a:prstGeom>
          <a:noFill/>
        </p:spPr>
        <p:txBody>
          <a:bodyPr wrap="square" rtlCol="0">
            <a:spAutoFit/>
          </a:bodyPr>
          <a:lstStyle/>
          <a:p>
            <a:r>
              <a:rPr lang="en-US" altLang="zh-CN" sz="2400" dirty="0" smtClean="0">
                <a:solidFill>
                  <a:srgbClr val="FF0000"/>
                </a:solidFill>
              </a:rPr>
              <a:t>Thank you for your attention !</a:t>
            </a:r>
            <a:endParaRPr lang="zh-CN" altLang="en-US" sz="2400" dirty="0">
              <a:solidFill>
                <a:srgbClr val="FF0000"/>
              </a:solidFill>
            </a:endParaRPr>
          </a:p>
        </p:txBody>
      </p:sp>
      <p:pic>
        <p:nvPicPr>
          <p:cNvPr id="8" name="Picture 4" descr="C:\Documents and Settings\Administrator\桌面\20110420154507936177.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灯片编号占位符 2"/>
          <p:cNvSpPr>
            <a:spLocks noGrp="1"/>
          </p:cNvSpPr>
          <p:nvPr>
            <p:ph type="sldNum" sz="quarter" idx="12"/>
          </p:nvPr>
        </p:nvSpPr>
        <p:spPr/>
        <p:txBody>
          <a:bodyPr/>
          <a:lstStyle/>
          <a:p>
            <a:fld id="{0C913308-F349-4B6D-A68A-DD1791B4A57B}" type="slidenum">
              <a:rPr lang="zh-CN" altLang="en-US" smtClean="0"/>
              <a:pPr/>
              <a:t>24</a:t>
            </a:fld>
            <a:endParaRPr lang="zh-CN" altLang="en-US"/>
          </a:p>
        </p:txBody>
      </p:sp>
    </p:spTree>
    <p:extLst>
      <p:ext uri="{BB962C8B-B14F-4D97-AF65-F5344CB8AC3E}">
        <p14:creationId xmlns:p14="http://schemas.microsoft.com/office/powerpoint/2010/main" xmlns="" val="2055409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64842"/>
          <a:stretch/>
        </p:blipFill>
        <p:spPr bwMode="auto">
          <a:xfrm>
            <a:off x="5508104" y="1566084"/>
            <a:ext cx="1852755" cy="18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571952" y="836712"/>
            <a:ext cx="2088232" cy="369332"/>
          </a:xfrm>
          <a:prstGeom prst="rect">
            <a:avLst/>
          </a:prstGeom>
          <a:noFill/>
        </p:spPr>
        <p:txBody>
          <a:bodyPr wrap="square" rtlCol="0">
            <a:spAutoFit/>
          </a:bodyPr>
          <a:lstStyle/>
          <a:p>
            <a:r>
              <a:rPr lang="en-US" altLang="zh-CN" b="1" i="1" dirty="0" smtClean="0"/>
              <a:t>Virus Capsid </a:t>
            </a:r>
            <a:endParaRPr lang="zh-CN" altLang="en-US" b="1" i="1" dirty="0"/>
          </a:p>
        </p:txBody>
      </p:sp>
      <p:sp>
        <p:nvSpPr>
          <p:cNvPr id="6" name="TextBox 5"/>
          <p:cNvSpPr txBox="1"/>
          <p:nvPr/>
        </p:nvSpPr>
        <p:spPr>
          <a:xfrm>
            <a:off x="5571952" y="3648835"/>
            <a:ext cx="1932923" cy="369332"/>
          </a:xfrm>
          <a:prstGeom prst="rect">
            <a:avLst/>
          </a:prstGeom>
          <a:noFill/>
        </p:spPr>
        <p:txBody>
          <a:bodyPr wrap="square" rtlCol="0">
            <a:spAutoFit/>
          </a:bodyPr>
          <a:lstStyle/>
          <a:p>
            <a:r>
              <a:rPr lang="en-US" altLang="zh-CN" dirty="0" smtClean="0"/>
              <a:t>Diameter:26nm</a:t>
            </a:r>
            <a:endParaRPr lang="zh-CN" altLang="en-US" dirty="0"/>
          </a:p>
        </p:txBody>
      </p:sp>
      <p:sp>
        <p:nvSpPr>
          <p:cNvPr id="7" name="矩形 6"/>
          <p:cNvSpPr/>
          <p:nvPr/>
        </p:nvSpPr>
        <p:spPr>
          <a:xfrm>
            <a:off x="2699792" y="131569"/>
            <a:ext cx="3612464" cy="400110"/>
          </a:xfrm>
          <a:prstGeom prst="rect">
            <a:avLst/>
          </a:prstGeom>
        </p:spPr>
        <p:txBody>
          <a:bodyPr wrap="none">
            <a:spAutoFit/>
          </a:bodyPr>
          <a:lstStyle/>
          <a:p>
            <a:r>
              <a:rPr lang="en-US" altLang="zh-CN" sz="2000" b="1" dirty="0" err="1">
                <a:solidFill>
                  <a:srgbClr val="0070C0"/>
                </a:solidFill>
              </a:rPr>
              <a:t>Adeno</a:t>
            </a:r>
            <a:r>
              <a:rPr lang="en-US" altLang="zh-CN" sz="2000" b="1" dirty="0">
                <a:solidFill>
                  <a:srgbClr val="0070C0"/>
                </a:solidFill>
              </a:rPr>
              <a:t>-Associated </a:t>
            </a:r>
            <a:r>
              <a:rPr lang="en-US" altLang="zh-CN" sz="2000" b="1" dirty="0" smtClean="0">
                <a:solidFill>
                  <a:srgbClr val="0070C0"/>
                </a:solidFill>
              </a:rPr>
              <a:t>Viruses (AAV)</a:t>
            </a:r>
            <a:endParaRPr lang="zh-CN" altLang="en-US" sz="2000" dirty="0">
              <a:solidFill>
                <a:srgbClr val="0070C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0787" y="1278052"/>
            <a:ext cx="3533141" cy="231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467544" y="836712"/>
            <a:ext cx="2232248" cy="369332"/>
          </a:xfrm>
          <a:prstGeom prst="rect">
            <a:avLst/>
          </a:prstGeom>
          <a:noFill/>
        </p:spPr>
        <p:txBody>
          <a:bodyPr wrap="square" rtlCol="0">
            <a:spAutoFit/>
          </a:bodyPr>
          <a:lstStyle/>
          <a:p>
            <a:r>
              <a:rPr lang="en-US" altLang="zh-CN" b="1" i="1" dirty="0" smtClean="0"/>
              <a:t>Genome</a:t>
            </a:r>
            <a:endParaRPr lang="zh-CN" altLang="en-US" b="1" i="1" dirty="0"/>
          </a:p>
        </p:txBody>
      </p:sp>
      <p:sp>
        <p:nvSpPr>
          <p:cNvPr id="11" name="矩形 10"/>
          <p:cNvSpPr/>
          <p:nvPr/>
        </p:nvSpPr>
        <p:spPr>
          <a:xfrm>
            <a:off x="827584" y="3654316"/>
            <a:ext cx="2913683" cy="369332"/>
          </a:xfrm>
          <a:prstGeom prst="rect">
            <a:avLst/>
          </a:prstGeom>
        </p:spPr>
        <p:txBody>
          <a:bodyPr wrap="none">
            <a:spAutoFit/>
          </a:bodyPr>
          <a:lstStyle/>
          <a:p>
            <a:r>
              <a:rPr lang="en-US" altLang="zh-CN" b="1" dirty="0"/>
              <a:t>4.7 kb </a:t>
            </a:r>
            <a:r>
              <a:rPr lang="en-US" altLang="zh-CN" dirty="0" smtClean="0"/>
              <a:t>Single-stranded </a:t>
            </a:r>
            <a:r>
              <a:rPr lang="en-US" altLang="zh-CN" dirty="0"/>
              <a:t>DNA </a:t>
            </a:r>
            <a:endParaRPr lang="zh-CN" altLang="en-US" dirty="0"/>
          </a:p>
        </p:txBody>
      </p:sp>
      <p:sp>
        <p:nvSpPr>
          <p:cNvPr id="12" name="TextBox 11"/>
          <p:cNvSpPr txBox="1"/>
          <p:nvPr/>
        </p:nvSpPr>
        <p:spPr>
          <a:xfrm>
            <a:off x="395536" y="4149080"/>
            <a:ext cx="3193960" cy="369332"/>
          </a:xfrm>
          <a:prstGeom prst="rect">
            <a:avLst/>
          </a:prstGeom>
          <a:noFill/>
        </p:spPr>
        <p:txBody>
          <a:bodyPr wrap="square" rtlCol="0">
            <a:spAutoFit/>
          </a:bodyPr>
          <a:lstStyle/>
          <a:p>
            <a:r>
              <a:rPr lang="en-US" altLang="zh-CN" b="1" i="1" dirty="0" smtClean="0"/>
              <a:t>Vector for gene therapy</a:t>
            </a:r>
            <a:endParaRPr lang="zh-CN" altLang="en-US" b="1" i="1" dirty="0"/>
          </a:p>
        </p:txBody>
      </p:sp>
      <p:pic>
        <p:nvPicPr>
          <p:cNvPr id="13" name="Picture 2" descr="C:\Documents and Settings\dell\桌面\11111190.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b="67715"/>
          <a:stretch/>
        </p:blipFill>
        <p:spPr bwMode="auto">
          <a:xfrm>
            <a:off x="929627" y="4653136"/>
            <a:ext cx="2669784" cy="2016224"/>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C:\Documents and Settings\dell\桌面\11111190.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64843"/>
          <a:stretch/>
        </p:blipFill>
        <p:spPr bwMode="auto">
          <a:xfrm>
            <a:off x="4481512" y="4437112"/>
            <a:ext cx="2634052" cy="216622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C:\Documents and Settings\Administrator\桌面\20110420154507936177.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4" descr="1"/>
          <p:cNvPicPr>
            <a:picLocks noChangeAspect="1" noChangeArrowheads="1"/>
          </p:cNvPicPr>
          <p:nvPr/>
        </p:nvPicPr>
        <p:blipFill>
          <a:blip r:embed="rId6">
            <a:extLst>
              <a:ext uri="{28A0092B-C50C-407E-A947-70E740481C1C}">
                <a14:useLocalDpi xmlns:a14="http://schemas.microsoft.com/office/drawing/2010/main" xmlns="" val="0"/>
              </a:ext>
            </a:extLst>
          </a:blip>
          <a:srcRect t="95645" r="1979" b="1204"/>
          <a:stretch>
            <a:fillRect/>
          </a:stretch>
        </p:blipFill>
        <p:spPr bwMode="auto">
          <a:xfrm>
            <a:off x="73471" y="6597476"/>
            <a:ext cx="89630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75" descr="File:Adeno-associated viruses.jpg">
            <a:hlinkClick r:id="rId7"/>
          </p:cNvPr>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452320" y="1601913"/>
            <a:ext cx="1413602" cy="176437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灯片编号占位符 1"/>
          <p:cNvSpPr>
            <a:spLocks noGrp="1"/>
          </p:cNvSpPr>
          <p:nvPr>
            <p:ph type="sldNum" sz="quarter" idx="12"/>
          </p:nvPr>
        </p:nvSpPr>
        <p:spPr/>
        <p:txBody>
          <a:bodyPr/>
          <a:lstStyle/>
          <a:p>
            <a:fld id="{0C913308-F349-4B6D-A68A-DD1791B4A57B}" type="slidenum">
              <a:rPr lang="zh-CN" altLang="en-US" smtClean="0"/>
              <a:pPr/>
              <a:t>3</a:t>
            </a:fld>
            <a:endParaRPr lang="zh-CN" altLang="en-US"/>
          </a:p>
        </p:txBody>
      </p:sp>
    </p:spTree>
    <p:extLst>
      <p:ext uri="{BB962C8B-B14F-4D97-AF65-F5344CB8AC3E}">
        <p14:creationId xmlns:p14="http://schemas.microsoft.com/office/powerpoint/2010/main" xmlns="" val="2874192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
          <p:cNvPicPr>
            <a:picLocks noChangeAspect="1" noChangeArrowheads="1"/>
          </p:cNvPicPr>
          <p:nvPr/>
        </p:nvPicPr>
        <p:blipFill>
          <a:blip r:embed="rId2">
            <a:extLst>
              <a:ext uri="{28A0092B-C50C-407E-A947-70E740481C1C}">
                <a14:useLocalDpi xmlns:a14="http://schemas.microsoft.com/office/drawing/2010/main" xmlns="" val="0"/>
              </a:ext>
            </a:extLst>
          </a:blip>
          <a:srcRect t="95645" r="1979" b="1204"/>
          <a:stretch>
            <a:fillRect/>
          </a:stretch>
        </p:blipFill>
        <p:spPr bwMode="auto">
          <a:xfrm>
            <a:off x="101600" y="6473825"/>
            <a:ext cx="89630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99792" y="980728"/>
            <a:ext cx="4104456" cy="5175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4" descr="C:\Documents and Settings\Administrator\桌面\20110420154507936177.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289610" y="182212"/>
            <a:ext cx="4594758" cy="400110"/>
          </a:xfrm>
          <a:prstGeom prst="rect">
            <a:avLst/>
          </a:prstGeom>
          <a:noFill/>
        </p:spPr>
        <p:txBody>
          <a:bodyPr wrap="square" rtlCol="0">
            <a:spAutoFit/>
          </a:bodyPr>
          <a:lstStyle/>
          <a:p>
            <a:r>
              <a:rPr lang="en-US" altLang="zh-CN" sz="2000" b="1" dirty="0" smtClean="0">
                <a:solidFill>
                  <a:srgbClr val="0070C0"/>
                </a:solidFill>
              </a:rPr>
              <a:t>The process of AAV transduced host cell </a:t>
            </a:r>
            <a:endParaRPr lang="zh-CN" altLang="en-US" sz="2000" b="1" dirty="0">
              <a:solidFill>
                <a:srgbClr val="0070C0"/>
              </a:solidFill>
            </a:endParaRPr>
          </a:p>
        </p:txBody>
      </p:sp>
      <p:sp>
        <p:nvSpPr>
          <p:cNvPr id="5" name="TextBox 4"/>
          <p:cNvSpPr txBox="1"/>
          <p:nvPr/>
        </p:nvSpPr>
        <p:spPr>
          <a:xfrm>
            <a:off x="323528" y="1628800"/>
            <a:ext cx="2376264" cy="923330"/>
          </a:xfrm>
          <a:prstGeom prst="rect">
            <a:avLst/>
          </a:prstGeom>
          <a:noFill/>
        </p:spPr>
        <p:txBody>
          <a:bodyPr wrap="square" rtlCol="0">
            <a:spAutoFit/>
          </a:bodyPr>
          <a:lstStyle/>
          <a:p>
            <a:r>
              <a:rPr lang="en-US" altLang="zh-CN" dirty="0" smtClean="0"/>
              <a:t>How to track the</a:t>
            </a:r>
            <a:r>
              <a:rPr lang="en-US" altLang="zh-CN" dirty="0"/>
              <a:t> great </a:t>
            </a:r>
            <a:r>
              <a:rPr lang="en-US" altLang="zh-CN" dirty="0" smtClean="0"/>
              <a:t>detail  process in real time?</a:t>
            </a:r>
            <a:endParaRPr lang="zh-CN" alt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4</a:t>
            </a:fld>
            <a:endParaRPr lang="zh-CN" altLang="en-US"/>
          </a:p>
        </p:txBody>
      </p:sp>
    </p:spTree>
    <p:extLst>
      <p:ext uri="{BB962C8B-B14F-4D97-AF65-F5344CB8AC3E}">
        <p14:creationId xmlns:p14="http://schemas.microsoft.com/office/powerpoint/2010/main" xmlns="" val="2894385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1"/>
          <p:cNvPicPr>
            <a:picLocks noChangeAspect="1" noChangeArrowheads="1"/>
          </p:cNvPicPr>
          <p:nvPr/>
        </p:nvPicPr>
        <p:blipFill>
          <a:blip r:embed="rId2">
            <a:extLst>
              <a:ext uri="{28A0092B-C50C-407E-A947-70E740481C1C}">
                <a14:useLocalDpi xmlns:a14="http://schemas.microsoft.com/office/drawing/2010/main" xmlns="" val="0"/>
              </a:ext>
            </a:extLst>
          </a:blip>
          <a:srcRect t="95645" r="1979" b="1204"/>
          <a:stretch>
            <a:fillRect/>
          </a:stretch>
        </p:blipFill>
        <p:spPr bwMode="auto">
          <a:xfrm>
            <a:off x="101600" y="6473825"/>
            <a:ext cx="89630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627784" y="182212"/>
            <a:ext cx="5616624" cy="400110"/>
          </a:xfrm>
          <a:prstGeom prst="rect">
            <a:avLst/>
          </a:prstGeom>
          <a:noFill/>
        </p:spPr>
        <p:txBody>
          <a:bodyPr wrap="square" rtlCol="0">
            <a:spAutoFit/>
          </a:bodyPr>
          <a:lstStyle/>
          <a:p>
            <a:r>
              <a:rPr lang="en-US" altLang="zh-CN" sz="2000" b="1" dirty="0" smtClean="0">
                <a:solidFill>
                  <a:srgbClr val="0070C0"/>
                </a:solidFill>
              </a:rPr>
              <a:t>Current research in AAV labeling for tracking</a:t>
            </a:r>
            <a:endParaRPr lang="zh-CN" altLang="en-US" sz="2000" b="1" dirty="0">
              <a:solidFill>
                <a:srgbClr val="0070C0"/>
              </a:solidFill>
            </a:endParaRPr>
          </a:p>
        </p:txBody>
      </p:sp>
      <p:pic>
        <p:nvPicPr>
          <p:cNvPr id="3" name="Picture 4" descr="C:\Documents and Settings\Administrator\桌面\20110420154507936177.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矩形 6"/>
          <p:cNvSpPr/>
          <p:nvPr/>
        </p:nvSpPr>
        <p:spPr>
          <a:xfrm>
            <a:off x="687521" y="980728"/>
            <a:ext cx="4015586" cy="369332"/>
          </a:xfrm>
          <a:prstGeom prst="rect">
            <a:avLst/>
          </a:prstGeom>
        </p:spPr>
        <p:txBody>
          <a:bodyPr wrap="none">
            <a:spAutoFit/>
          </a:bodyPr>
          <a:lstStyle/>
          <a:p>
            <a:r>
              <a:rPr lang="en-US" altLang="zh-CN" b="1" dirty="0" smtClean="0"/>
              <a:t>1. Quantum dots (QDs) labeling strategy</a:t>
            </a:r>
            <a:endParaRPr lang="en-US" altLang="zh-CN" b="1" dirty="0">
              <a:effectLst/>
            </a:endParaRPr>
          </a:p>
        </p:txBody>
      </p:sp>
      <p:sp>
        <p:nvSpPr>
          <p:cNvPr id="9" name="矩形 8"/>
          <p:cNvSpPr/>
          <p:nvPr/>
        </p:nvSpPr>
        <p:spPr>
          <a:xfrm>
            <a:off x="1211960" y="1732166"/>
            <a:ext cx="4800200" cy="369332"/>
          </a:xfrm>
          <a:prstGeom prst="rect">
            <a:avLst/>
          </a:prstGeom>
          <a:solidFill>
            <a:srgbClr val="92D050"/>
          </a:solidFill>
        </p:spPr>
        <p:txBody>
          <a:bodyPr wrap="square">
            <a:spAutoFit/>
          </a:bodyPr>
          <a:lstStyle/>
          <a:p>
            <a:r>
              <a:rPr lang="en-US" altLang="zh-CN" dirty="0"/>
              <a:t>Advantages: Higher </a:t>
            </a:r>
            <a:r>
              <a:rPr lang="en-US" altLang="zh-CN" dirty="0" smtClean="0"/>
              <a:t>fluorescence intensity; </a:t>
            </a:r>
            <a:endParaRPr lang="zh-CN" altLang="en-US" dirty="0"/>
          </a:p>
        </p:txBody>
      </p:sp>
      <p:sp>
        <p:nvSpPr>
          <p:cNvPr id="10" name="矩形 9"/>
          <p:cNvSpPr/>
          <p:nvPr/>
        </p:nvSpPr>
        <p:spPr>
          <a:xfrm>
            <a:off x="1259632" y="2215068"/>
            <a:ext cx="5033557" cy="369332"/>
          </a:xfrm>
          <a:prstGeom prst="rect">
            <a:avLst/>
          </a:prstGeom>
          <a:solidFill>
            <a:srgbClr val="FF0000"/>
          </a:solidFill>
        </p:spPr>
        <p:txBody>
          <a:bodyPr wrap="none">
            <a:spAutoFit/>
          </a:bodyPr>
          <a:lstStyle/>
          <a:p>
            <a:r>
              <a:rPr lang="en-US" altLang="zh-CN" dirty="0"/>
              <a:t>Disadvantages: </a:t>
            </a:r>
            <a:r>
              <a:rPr lang="en-US" altLang="zh-CN" dirty="0" smtClean="0"/>
              <a:t>diameter of QD is  larger than AAV ; </a:t>
            </a:r>
            <a:endParaRPr lang="zh-CN" altLang="en-US" dirty="0"/>
          </a:p>
        </p:txBody>
      </p:sp>
      <p:sp>
        <p:nvSpPr>
          <p:cNvPr id="11" name="矩形 10"/>
          <p:cNvSpPr/>
          <p:nvPr/>
        </p:nvSpPr>
        <p:spPr>
          <a:xfrm>
            <a:off x="643619" y="3100318"/>
            <a:ext cx="2595134" cy="369332"/>
          </a:xfrm>
          <a:prstGeom prst="rect">
            <a:avLst/>
          </a:prstGeom>
        </p:spPr>
        <p:txBody>
          <a:bodyPr wrap="none">
            <a:spAutoFit/>
          </a:bodyPr>
          <a:lstStyle/>
          <a:p>
            <a:r>
              <a:rPr lang="en-US" altLang="zh-CN" b="1" dirty="0" smtClean="0"/>
              <a:t>2. Chemical dyes </a:t>
            </a:r>
            <a:r>
              <a:rPr lang="en-US" altLang="zh-CN" b="1" dirty="0"/>
              <a:t>strategy</a:t>
            </a:r>
            <a:endParaRPr lang="en-US" altLang="zh-CN" b="1" dirty="0">
              <a:effectLst/>
            </a:endParaRPr>
          </a:p>
        </p:txBody>
      </p:sp>
      <p:sp>
        <p:nvSpPr>
          <p:cNvPr id="14" name="矩形 13"/>
          <p:cNvSpPr/>
          <p:nvPr/>
        </p:nvSpPr>
        <p:spPr>
          <a:xfrm>
            <a:off x="1259632" y="3789040"/>
            <a:ext cx="3437864" cy="369332"/>
          </a:xfrm>
          <a:prstGeom prst="rect">
            <a:avLst/>
          </a:prstGeom>
          <a:solidFill>
            <a:srgbClr val="92D050"/>
          </a:solidFill>
        </p:spPr>
        <p:txBody>
          <a:bodyPr wrap="none">
            <a:spAutoFit/>
          </a:bodyPr>
          <a:lstStyle/>
          <a:p>
            <a:r>
              <a:rPr lang="en-US" altLang="zh-CN" dirty="0" smtClean="0"/>
              <a:t>Advantages: low molecule weight, </a:t>
            </a:r>
            <a:endParaRPr lang="zh-CN" altLang="en-US" dirty="0"/>
          </a:p>
        </p:txBody>
      </p:sp>
      <p:sp>
        <p:nvSpPr>
          <p:cNvPr id="15" name="矩形 14"/>
          <p:cNvSpPr/>
          <p:nvPr/>
        </p:nvSpPr>
        <p:spPr>
          <a:xfrm>
            <a:off x="1259632" y="4581128"/>
            <a:ext cx="4666983" cy="369332"/>
          </a:xfrm>
          <a:prstGeom prst="rect">
            <a:avLst/>
          </a:prstGeom>
          <a:solidFill>
            <a:srgbClr val="FF0000"/>
          </a:solidFill>
        </p:spPr>
        <p:txBody>
          <a:bodyPr wrap="none">
            <a:spAutoFit/>
          </a:bodyPr>
          <a:lstStyle/>
          <a:p>
            <a:r>
              <a:rPr lang="en-US" altLang="zh-CN" dirty="0" smtClean="0"/>
              <a:t>Disadvantages:  non specific; toxicity of catalyst </a:t>
            </a:r>
            <a:endParaRPr lang="zh-CN" altLang="en-US" dirty="0"/>
          </a:p>
        </p:txBody>
      </p:sp>
      <p:sp>
        <p:nvSpPr>
          <p:cNvPr id="16" name="灯片编号占位符 15"/>
          <p:cNvSpPr>
            <a:spLocks noGrp="1"/>
          </p:cNvSpPr>
          <p:nvPr>
            <p:ph type="sldNum" sz="quarter" idx="12"/>
          </p:nvPr>
        </p:nvSpPr>
        <p:spPr/>
        <p:txBody>
          <a:bodyPr/>
          <a:lstStyle/>
          <a:p>
            <a:fld id="{0C913308-F349-4B6D-A68A-DD1791B4A57B}" type="slidenum">
              <a:rPr lang="zh-CN" altLang="en-US" smtClean="0"/>
              <a:pPr/>
              <a:t>5</a:t>
            </a:fld>
            <a:endParaRPr lang="zh-CN" altLang="en-US"/>
          </a:p>
        </p:txBody>
      </p:sp>
      <p:sp>
        <p:nvSpPr>
          <p:cNvPr id="18" name="TextBox 17"/>
          <p:cNvSpPr txBox="1"/>
          <p:nvPr/>
        </p:nvSpPr>
        <p:spPr>
          <a:xfrm>
            <a:off x="899592" y="5373216"/>
            <a:ext cx="7992888" cy="830997"/>
          </a:xfrm>
          <a:prstGeom prst="rect">
            <a:avLst/>
          </a:prstGeom>
          <a:noFill/>
        </p:spPr>
        <p:txBody>
          <a:bodyPr wrap="square" rtlCol="0">
            <a:spAutoFit/>
          </a:bodyPr>
          <a:lstStyle/>
          <a:p>
            <a:pPr algn="just"/>
            <a:r>
              <a:rPr lang="en-US" altLang="zh-CN" sz="2400" dirty="0" smtClean="0">
                <a:solidFill>
                  <a:srgbClr val="2501FF"/>
                </a:solidFill>
              </a:rPr>
              <a:t>We need a new viral labeling method which could site-specific without intervening viral activity!</a:t>
            </a:r>
            <a:endParaRPr lang="zh-CN" altLang="en-US" sz="2400" dirty="0">
              <a:solidFill>
                <a:srgbClr val="2501FF"/>
              </a:solidFill>
            </a:endParaRPr>
          </a:p>
        </p:txBody>
      </p:sp>
    </p:spTree>
    <p:extLst>
      <p:ext uri="{BB962C8B-B14F-4D97-AF65-F5344CB8AC3E}">
        <p14:creationId xmlns:p14="http://schemas.microsoft.com/office/powerpoint/2010/main" xmlns="" val="886350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5" descr="dn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27300" y="-42863"/>
            <a:ext cx="6616700" cy="6616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灯片编号占位符 3"/>
          <p:cNvSpPr>
            <a:spLocks noGrp="1"/>
          </p:cNvSpPr>
          <p:nvPr>
            <p:ph type="sldNum" sz="quarter" idx="12"/>
          </p:nvPr>
        </p:nvSpPr>
        <p:spPr/>
        <p:txBody>
          <a:bodyPr/>
          <a:lstStyle/>
          <a:p>
            <a:pPr>
              <a:defRPr/>
            </a:pPr>
            <a:fld id="{CE260027-C845-4FE7-BA8A-9D6AC9014BC1}" type="slidenum">
              <a:rPr lang="en-US" altLang="zh-CN" smtClean="0"/>
              <a:pPr>
                <a:defRPr/>
              </a:pPr>
              <a:t>6</a:t>
            </a:fld>
            <a:endParaRPr lang="en-US" altLang="zh-CN"/>
          </a:p>
        </p:txBody>
      </p:sp>
      <p:grpSp>
        <p:nvGrpSpPr>
          <p:cNvPr id="6" name="组合 5"/>
          <p:cNvGrpSpPr/>
          <p:nvPr/>
        </p:nvGrpSpPr>
        <p:grpSpPr>
          <a:xfrm>
            <a:off x="7689850" y="3181352"/>
            <a:ext cx="1203325" cy="369888"/>
            <a:chOff x="7689850" y="3181352"/>
            <a:chExt cx="1203325" cy="369888"/>
          </a:xfrm>
        </p:grpSpPr>
        <p:sp>
          <p:nvSpPr>
            <p:cNvPr id="7181" name="Text Box 6"/>
            <p:cNvSpPr txBox="1">
              <a:spLocks noChangeArrowheads="1"/>
            </p:cNvSpPr>
            <p:nvPr/>
          </p:nvSpPr>
          <p:spPr bwMode="auto">
            <a:xfrm>
              <a:off x="7934325" y="3181352"/>
              <a:ext cx="9588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b="1" dirty="0" smtClean="0"/>
                <a:t>ochre</a:t>
              </a:r>
              <a:endParaRPr lang="en-US" altLang="zh-CN" b="1" dirty="0">
                <a:latin typeface="楷体" pitchFamily="49" charset="-122"/>
                <a:ea typeface="楷体" pitchFamily="49" charset="-122"/>
              </a:endParaRPr>
            </a:p>
          </p:txBody>
        </p:sp>
        <p:sp>
          <p:nvSpPr>
            <p:cNvPr id="7182" name="Line 9"/>
            <p:cNvSpPr>
              <a:spLocks noChangeShapeType="1"/>
            </p:cNvSpPr>
            <p:nvPr/>
          </p:nvSpPr>
          <p:spPr bwMode="auto">
            <a:xfrm flipH="1">
              <a:off x="7689850" y="3386140"/>
              <a:ext cx="271463" cy="15875"/>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grpSp>
      <p:grpSp>
        <p:nvGrpSpPr>
          <p:cNvPr id="5" name="组合 4"/>
          <p:cNvGrpSpPr/>
          <p:nvPr/>
        </p:nvGrpSpPr>
        <p:grpSpPr>
          <a:xfrm>
            <a:off x="7651750" y="2425700"/>
            <a:ext cx="1592263" cy="430704"/>
            <a:chOff x="7651750" y="2425700"/>
            <a:chExt cx="1592263" cy="430704"/>
          </a:xfrm>
        </p:grpSpPr>
        <p:sp>
          <p:nvSpPr>
            <p:cNvPr id="7179" name="Text Box 8"/>
            <p:cNvSpPr txBox="1">
              <a:spLocks noChangeArrowheads="1"/>
            </p:cNvSpPr>
            <p:nvPr/>
          </p:nvSpPr>
          <p:spPr bwMode="auto">
            <a:xfrm>
              <a:off x="8272572" y="2425700"/>
              <a:ext cx="971441" cy="369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b="1" dirty="0" smtClean="0"/>
                <a:t>amber</a:t>
              </a:r>
              <a:endParaRPr lang="en-US" altLang="zh-CN" b="1" dirty="0">
                <a:latin typeface="楷体" pitchFamily="49" charset="-122"/>
                <a:ea typeface="楷体" pitchFamily="49" charset="-122"/>
              </a:endParaRPr>
            </a:p>
          </p:txBody>
        </p:sp>
        <p:sp>
          <p:nvSpPr>
            <p:cNvPr id="7180" name="Line 10"/>
            <p:cNvSpPr>
              <a:spLocks noChangeShapeType="1"/>
            </p:cNvSpPr>
            <p:nvPr/>
          </p:nvSpPr>
          <p:spPr bwMode="auto">
            <a:xfrm flipH="1">
              <a:off x="7651750" y="2701877"/>
              <a:ext cx="670680" cy="154527"/>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grpSp>
      <p:grpSp>
        <p:nvGrpSpPr>
          <p:cNvPr id="3" name="组合 2"/>
          <p:cNvGrpSpPr/>
          <p:nvPr/>
        </p:nvGrpSpPr>
        <p:grpSpPr>
          <a:xfrm>
            <a:off x="7483475" y="1268413"/>
            <a:ext cx="1409700" cy="1427162"/>
            <a:chOff x="7483475" y="1268413"/>
            <a:chExt cx="1409700" cy="1427162"/>
          </a:xfrm>
        </p:grpSpPr>
        <p:sp>
          <p:nvSpPr>
            <p:cNvPr id="7177" name="Text Box 7"/>
            <p:cNvSpPr txBox="1">
              <a:spLocks noChangeArrowheads="1"/>
            </p:cNvSpPr>
            <p:nvPr/>
          </p:nvSpPr>
          <p:spPr bwMode="auto">
            <a:xfrm>
              <a:off x="7483475" y="1268413"/>
              <a:ext cx="14097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b="1" dirty="0" smtClean="0"/>
                <a:t>Opal</a:t>
              </a:r>
              <a:endParaRPr lang="en-US" altLang="zh-CN" b="1" dirty="0">
                <a:latin typeface="楷体" pitchFamily="49" charset="-122"/>
                <a:ea typeface="楷体" pitchFamily="49" charset="-122"/>
              </a:endParaRPr>
            </a:p>
          </p:txBody>
        </p:sp>
        <p:sp>
          <p:nvSpPr>
            <p:cNvPr id="7178" name="Line 11"/>
            <p:cNvSpPr>
              <a:spLocks noChangeShapeType="1"/>
            </p:cNvSpPr>
            <p:nvPr/>
          </p:nvSpPr>
          <p:spPr bwMode="auto">
            <a:xfrm flipH="1">
              <a:off x="7483475" y="1585913"/>
              <a:ext cx="481013" cy="1109662"/>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grpSp>
      <p:sp>
        <p:nvSpPr>
          <p:cNvPr id="32" name="Text Box 18"/>
          <p:cNvSpPr txBox="1">
            <a:spLocks noChangeArrowheads="1"/>
          </p:cNvSpPr>
          <p:nvPr/>
        </p:nvSpPr>
        <p:spPr bwMode="auto">
          <a:xfrm>
            <a:off x="125412" y="1964527"/>
            <a:ext cx="319563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2000" b="1" dirty="0">
                <a:latin typeface="Times New Roman" pitchFamily="18" charset="0"/>
                <a:cs typeface="Times New Roman" pitchFamily="18" charset="0"/>
              </a:rPr>
              <a:t>Almost all proteins made of these 20 amino acids</a:t>
            </a:r>
          </a:p>
        </p:txBody>
      </p:sp>
      <p:sp>
        <p:nvSpPr>
          <p:cNvPr id="2" name="矩形 1"/>
          <p:cNvSpPr/>
          <p:nvPr/>
        </p:nvSpPr>
        <p:spPr>
          <a:xfrm>
            <a:off x="7483475" y="0"/>
            <a:ext cx="1660525"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395536" y="3265487"/>
            <a:ext cx="1800200" cy="1200329"/>
          </a:xfrm>
          <a:prstGeom prst="rect">
            <a:avLst/>
          </a:prstGeom>
          <a:noFill/>
        </p:spPr>
        <p:txBody>
          <a:bodyPr wrap="square" rtlCol="0">
            <a:spAutoFit/>
          </a:bodyPr>
          <a:lstStyle/>
          <a:p>
            <a:r>
              <a:rPr lang="en-US" altLang="zh-CN" dirty="0" smtClean="0"/>
              <a:t>Stop codon:</a:t>
            </a:r>
          </a:p>
          <a:p>
            <a:r>
              <a:rPr lang="en-US" altLang="zh-CN" dirty="0" smtClean="0"/>
              <a:t>UAG</a:t>
            </a:r>
          </a:p>
          <a:p>
            <a:r>
              <a:rPr lang="en-US" altLang="zh-CN" dirty="0" smtClean="0"/>
              <a:t>UAA</a:t>
            </a:r>
          </a:p>
          <a:p>
            <a:r>
              <a:rPr lang="en-US" altLang="zh-CN" dirty="0" smtClean="0"/>
              <a:t>UGA</a:t>
            </a:r>
            <a:endParaRPr lang="zh-CN" altLang="en-US" dirty="0"/>
          </a:p>
        </p:txBody>
      </p:sp>
      <p:pic>
        <p:nvPicPr>
          <p:cNvPr id="20" name="Picture 4" descr="C:\Documents and Settings\Administrator\桌面\20110420154507936177.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322042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8"/>
          <p:cNvSpPr txBox="1">
            <a:spLocks noChangeArrowheads="1"/>
          </p:cNvSpPr>
          <p:nvPr/>
        </p:nvSpPr>
        <p:spPr bwMode="auto">
          <a:xfrm>
            <a:off x="2385251" y="188640"/>
            <a:ext cx="63632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2000" b="1" dirty="0" smtClean="0">
                <a:latin typeface="+mj-lt"/>
                <a:ea typeface="楷体" pitchFamily="49" charset="-122"/>
              </a:rPr>
              <a:t>Stop codon play a role in  terminating protein translation</a:t>
            </a:r>
            <a:r>
              <a:rPr lang="zh-CN" altLang="en-US" sz="2000" b="1" dirty="0" smtClean="0">
                <a:latin typeface="+mj-lt"/>
                <a:ea typeface="楷体" pitchFamily="49" charset="-122"/>
              </a:rPr>
              <a:t>：</a:t>
            </a:r>
            <a:endParaRPr lang="zh-CN" altLang="en-US" sz="2000" b="1" dirty="0">
              <a:latin typeface="+mj-lt"/>
              <a:ea typeface="楷体" pitchFamily="49" charset="-122"/>
            </a:endParaRPr>
          </a:p>
        </p:txBody>
      </p:sp>
      <p:pic>
        <p:nvPicPr>
          <p:cNvPr id="8195" name="Picture 2" descr="http://biobar.hbhcgz.cn/Article/UploadFiles/200707/2007070619345273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592" y="1412776"/>
            <a:ext cx="7391400" cy="39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7" name="灯片编号占位符 2"/>
          <p:cNvSpPr>
            <a:spLocks noGrp="1"/>
          </p:cNvSpPr>
          <p:nvPr>
            <p:ph type="sldNum" sz="quarter" idx="12"/>
          </p:nvPr>
        </p:nvSpPr>
        <p:spPr>
          <a:ln>
            <a:miter lim="800000"/>
            <a:headEnd/>
            <a:tailEnd/>
          </a:ln>
        </p:spPr>
        <p:txBody>
          <a:bodyPr/>
          <a:lstStyle/>
          <a:p>
            <a:pPr>
              <a:defRPr/>
            </a:pPr>
            <a:fld id="{EAFDC1D6-4029-4F25-99F7-34DAFF7A0901}" type="slidenum">
              <a:rPr lang="en-US" altLang="zh-CN" smtClean="0"/>
              <a:pPr>
                <a:defRPr/>
              </a:pPr>
              <a:t>7</a:t>
            </a:fld>
            <a:endParaRPr lang="en-US" altLang="zh-CN" smtClean="0"/>
          </a:p>
        </p:txBody>
      </p:sp>
      <p:pic>
        <p:nvPicPr>
          <p:cNvPr id="6" name="Picture 4" descr="C:\Documents and Settings\Administrator\桌面\20110420154507936177.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7594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http://accessscience.com/loadBinary.aspx?aID=23255&amp;filename=YB070780FG0030.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43808" y="1124744"/>
            <a:ext cx="5842207" cy="4613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4" name="矩形 9"/>
          <p:cNvSpPr>
            <a:spLocks noChangeArrowheads="1"/>
          </p:cNvSpPr>
          <p:nvPr/>
        </p:nvSpPr>
        <p:spPr bwMode="auto">
          <a:xfrm>
            <a:off x="1901328" y="6165304"/>
            <a:ext cx="641508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zh-CN" sz="1000" dirty="0" err="1">
                <a:latin typeface="Times" pitchFamily="18" charset="0"/>
                <a:cs typeface="Times" pitchFamily="18" charset="0"/>
              </a:rPr>
              <a:t>Anirban</a:t>
            </a:r>
            <a:r>
              <a:rPr lang="en-US" altLang="zh-CN" sz="1000" dirty="0">
                <a:latin typeface="Times" pitchFamily="18" charset="0"/>
                <a:cs typeface="Times" pitchFamily="18" charset="0"/>
              </a:rPr>
              <a:t> </a:t>
            </a:r>
            <a:r>
              <a:rPr lang="en-US" altLang="zh-CN" sz="1000" dirty="0" err="1">
                <a:latin typeface="Times" pitchFamily="18" charset="0"/>
                <a:cs typeface="Times" pitchFamily="18" charset="0"/>
              </a:rPr>
              <a:t>Mahapatra</a:t>
            </a:r>
            <a:r>
              <a:rPr lang="en-US" altLang="zh-CN" sz="1000" dirty="0">
                <a:latin typeface="Times" pitchFamily="18" charset="0"/>
                <a:cs typeface="Times" pitchFamily="18" charset="0"/>
              </a:rPr>
              <a:t>, Joseph A. </a:t>
            </a:r>
            <a:r>
              <a:rPr lang="en-US" altLang="zh-CN" sz="1000" dirty="0" err="1">
                <a:latin typeface="Times" pitchFamily="18" charset="0"/>
                <a:cs typeface="Times" pitchFamily="18" charset="0"/>
              </a:rPr>
              <a:t>Krzycki</a:t>
            </a:r>
            <a:r>
              <a:rPr lang="en-US" altLang="zh-CN" sz="1000" dirty="0">
                <a:latin typeface="Times" pitchFamily="18" charset="0"/>
                <a:cs typeface="Times" pitchFamily="18" charset="0"/>
              </a:rPr>
              <a:t>, "Genetic code research," in </a:t>
            </a:r>
            <a:r>
              <a:rPr lang="en-US" altLang="zh-CN" sz="1000" dirty="0" err="1">
                <a:latin typeface="Times" pitchFamily="18" charset="0"/>
                <a:cs typeface="Times" pitchFamily="18" charset="0"/>
              </a:rPr>
              <a:t>AccessScience</a:t>
            </a:r>
            <a:r>
              <a:rPr lang="en-US" altLang="zh-CN" sz="1000" dirty="0">
                <a:latin typeface="Times" pitchFamily="18" charset="0"/>
                <a:cs typeface="Times" pitchFamily="18" charset="0"/>
              </a:rPr>
              <a:t>, ©McGraw-Hill Companies, </a:t>
            </a:r>
            <a:r>
              <a:rPr lang="en-US" altLang="zh-CN" sz="1000" dirty="0" smtClean="0">
                <a:latin typeface="Times" pitchFamily="18" charset="0"/>
                <a:cs typeface="Times" pitchFamily="18" charset="0"/>
              </a:rPr>
              <a:t>2007</a:t>
            </a:r>
            <a:endParaRPr lang="zh-CN" altLang="en-US" sz="1000" dirty="0">
              <a:latin typeface="Times" pitchFamily="18" charset="0"/>
              <a:cs typeface="Times" pitchFamily="18" charset="0"/>
            </a:endParaRPr>
          </a:p>
        </p:txBody>
      </p:sp>
      <p:sp>
        <p:nvSpPr>
          <p:cNvPr id="9222" name="灯片编号占位符 2"/>
          <p:cNvSpPr>
            <a:spLocks noGrp="1"/>
          </p:cNvSpPr>
          <p:nvPr>
            <p:ph type="sldNum" sz="quarter" idx="12"/>
          </p:nvPr>
        </p:nvSpPr>
        <p:spPr>
          <a:ln>
            <a:miter lim="800000"/>
            <a:headEnd/>
            <a:tailEnd/>
          </a:ln>
        </p:spPr>
        <p:txBody>
          <a:bodyPr/>
          <a:lstStyle/>
          <a:p>
            <a:pPr>
              <a:defRPr/>
            </a:pPr>
            <a:fld id="{70949EE5-5C5F-4D9B-AD32-AD6587E15BD5}" type="slidenum">
              <a:rPr lang="en-US" altLang="zh-CN" smtClean="0"/>
              <a:pPr>
                <a:defRPr/>
              </a:pPr>
              <a:t>8</a:t>
            </a:fld>
            <a:endParaRPr lang="en-US" altLang="zh-CN" smtClean="0"/>
          </a:p>
        </p:txBody>
      </p:sp>
      <p:sp>
        <p:nvSpPr>
          <p:cNvPr id="3" name="矩形 2"/>
          <p:cNvSpPr/>
          <p:nvPr/>
        </p:nvSpPr>
        <p:spPr>
          <a:xfrm>
            <a:off x="4495800" y="3284984"/>
            <a:ext cx="838200" cy="2884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4" descr="C:\Documents and Settings\Administrator\桌面\20110420154507936177.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575384" y="228378"/>
            <a:ext cx="6317096" cy="707886"/>
          </a:xfrm>
          <a:prstGeom prst="rect">
            <a:avLst/>
          </a:prstGeom>
          <a:noFill/>
        </p:spPr>
        <p:txBody>
          <a:bodyPr wrap="square" rtlCol="0">
            <a:spAutoFit/>
          </a:bodyPr>
          <a:lstStyle/>
          <a:p>
            <a:r>
              <a:rPr lang="en-US" altLang="zh-CN" sz="2000" b="1" dirty="0"/>
              <a:t>A few </a:t>
            </a:r>
            <a:r>
              <a:rPr lang="en-US" altLang="zh-CN" sz="2000" b="1" dirty="0" smtClean="0"/>
              <a:t>bacteria encode special amino acid using stop codon UAG  in nature</a:t>
            </a:r>
            <a:endParaRPr lang="zh-CN" altLang="en-US" sz="2000" b="1" dirty="0"/>
          </a:p>
        </p:txBody>
      </p:sp>
      <p:sp>
        <p:nvSpPr>
          <p:cNvPr id="5" name="矩形 4"/>
          <p:cNvSpPr/>
          <p:nvPr/>
        </p:nvSpPr>
        <p:spPr>
          <a:xfrm>
            <a:off x="179512" y="2087328"/>
            <a:ext cx="2520280" cy="2585323"/>
          </a:xfrm>
          <a:prstGeom prst="rect">
            <a:avLst/>
          </a:prstGeom>
        </p:spPr>
        <p:txBody>
          <a:bodyPr wrap="square">
            <a:spAutoFit/>
          </a:bodyPr>
          <a:lstStyle/>
          <a:p>
            <a:pPr>
              <a:lnSpc>
                <a:spcPct val="150000"/>
              </a:lnSpc>
            </a:pPr>
            <a:r>
              <a:rPr lang="en-US" altLang="zh-CN" dirty="0" err="1" smtClean="0"/>
              <a:t>Pyrrolysine</a:t>
            </a:r>
            <a:r>
              <a:rPr lang="en-US" altLang="zh-CN" dirty="0" smtClean="0"/>
              <a:t>, 22 </a:t>
            </a:r>
            <a:r>
              <a:rPr lang="en-US" altLang="zh-CN" dirty="0" err="1" smtClean="0"/>
              <a:t>nd</a:t>
            </a:r>
            <a:r>
              <a:rPr lang="en-US" altLang="zh-CN" dirty="0" smtClean="0"/>
              <a:t> amino acid, was incorporated into methylamine </a:t>
            </a:r>
            <a:r>
              <a:rPr lang="en-US" altLang="zh-CN" dirty="0"/>
              <a:t>methyl </a:t>
            </a:r>
            <a:r>
              <a:rPr lang="en-US" altLang="zh-CN" dirty="0" err="1"/>
              <a:t>transferase</a:t>
            </a:r>
            <a:endParaRPr lang="en-US" altLang="zh-CN" dirty="0"/>
          </a:p>
          <a:p>
            <a:pPr>
              <a:lnSpc>
                <a:spcPct val="150000"/>
              </a:lnSpc>
            </a:pPr>
            <a:r>
              <a:rPr lang="en-US" altLang="zh-CN" dirty="0" smtClean="0"/>
              <a:t>in </a:t>
            </a:r>
            <a:r>
              <a:rPr lang="en-US" altLang="zh-CN" dirty="0"/>
              <a:t>methanogens</a:t>
            </a:r>
          </a:p>
          <a:p>
            <a:pPr>
              <a:lnSpc>
                <a:spcPct val="150000"/>
              </a:lnSpc>
            </a:pPr>
            <a:r>
              <a:rPr lang="en-US" altLang="zh-CN" dirty="0" smtClean="0"/>
              <a:t> </a:t>
            </a:r>
            <a:endParaRPr lang="zh-CN" altLang="en-US" dirty="0"/>
          </a:p>
        </p:txBody>
      </p:sp>
    </p:spTree>
    <p:custDataLst>
      <p:tags r:id="rId1"/>
    </p:custDataLst>
    <p:extLst>
      <p:ext uri="{BB962C8B-B14F-4D97-AF65-F5344CB8AC3E}">
        <p14:creationId xmlns:p14="http://schemas.microsoft.com/office/powerpoint/2010/main" xmlns="" val="415547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72075" y="6467475"/>
            <a:ext cx="3971925"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pPr>
              <a:defRPr/>
            </a:pPr>
            <a:fld id="{34D5E803-F86C-4DF4-8832-1A634F4F1200}" type="slidenum">
              <a:rPr lang="en-US" altLang="zh-CN" smtClean="0"/>
              <a:pPr>
                <a:defRPr/>
              </a:pPr>
              <a:t>9</a:t>
            </a:fld>
            <a:endParaRPr lang="en-US" altLang="zh-CN"/>
          </a:p>
        </p:txBody>
      </p:sp>
      <p:pic>
        <p:nvPicPr>
          <p:cNvPr id="1126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85559" y="1278052"/>
            <a:ext cx="7385050" cy="4656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descr="C:\Documents and Settings\Administrator\桌面\20110420154507936177.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7504" y="44624"/>
            <a:ext cx="1800000" cy="50692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矩形 2"/>
          <p:cNvSpPr/>
          <p:nvPr/>
        </p:nvSpPr>
        <p:spPr>
          <a:xfrm>
            <a:off x="107504" y="908720"/>
            <a:ext cx="3312368" cy="369332"/>
          </a:xfrm>
          <a:prstGeom prst="rect">
            <a:avLst/>
          </a:prstGeom>
        </p:spPr>
        <p:txBody>
          <a:bodyPr wrap="square">
            <a:spAutoFit/>
          </a:bodyPr>
          <a:lstStyle/>
          <a:p>
            <a:r>
              <a:rPr lang="en-US" altLang="zh-CN" dirty="0" smtClean="0">
                <a:solidFill>
                  <a:srgbClr val="0070C0"/>
                </a:solidFill>
              </a:rPr>
              <a:t>Positive and negative screening</a:t>
            </a:r>
            <a:endParaRPr lang="en-US" altLang="zh-CN" dirty="0">
              <a:solidFill>
                <a:srgbClr val="0070C0"/>
              </a:solidFill>
              <a:effectLst/>
            </a:endParaRPr>
          </a:p>
        </p:txBody>
      </p:sp>
      <p:sp>
        <p:nvSpPr>
          <p:cNvPr id="5" name="矩形 4"/>
          <p:cNvSpPr/>
          <p:nvPr/>
        </p:nvSpPr>
        <p:spPr>
          <a:xfrm>
            <a:off x="3995936" y="113418"/>
            <a:ext cx="3475567" cy="400110"/>
          </a:xfrm>
          <a:prstGeom prst="rect">
            <a:avLst/>
          </a:prstGeom>
        </p:spPr>
        <p:txBody>
          <a:bodyPr wrap="none">
            <a:spAutoFit/>
          </a:bodyPr>
          <a:lstStyle/>
          <a:p>
            <a:r>
              <a:rPr lang="en-US" altLang="zh-CN" sz="2000" b="1" dirty="0" err="1" smtClean="0">
                <a:solidFill>
                  <a:srgbClr val="0070C0"/>
                </a:solidFill>
              </a:rPr>
              <a:t>Bioorthogonal</a:t>
            </a:r>
            <a:r>
              <a:rPr lang="en-US" altLang="zh-CN" sz="2000" b="1" dirty="0" smtClean="0">
                <a:solidFill>
                  <a:srgbClr val="0070C0"/>
                </a:solidFill>
              </a:rPr>
              <a:t> </a:t>
            </a:r>
            <a:r>
              <a:rPr lang="en-US" altLang="zh-CN" sz="2000" b="1" dirty="0" err="1" smtClean="0">
                <a:solidFill>
                  <a:srgbClr val="0070C0"/>
                </a:solidFill>
                <a:cs typeface="Times New Roman" pitchFamily="18" charset="0"/>
              </a:rPr>
              <a:t>tRNA</a:t>
            </a:r>
            <a:r>
              <a:rPr lang="en-US" altLang="zh-CN" sz="2000" b="1" dirty="0" smtClean="0">
                <a:solidFill>
                  <a:srgbClr val="0070C0"/>
                </a:solidFill>
                <a:cs typeface="Times New Roman" pitchFamily="18" charset="0"/>
              </a:rPr>
              <a:t>/</a:t>
            </a:r>
            <a:r>
              <a:rPr lang="en-US" altLang="zh-CN" sz="2000" b="1" dirty="0" err="1" smtClean="0">
                <a:solidFill>
                  <a:srgbClr val="0070C0"/>
                </a:solidFill>
                <a:cs typeface="Times New Roman" pitchFamily="18" charset="0"/>
              </a:rPr>
              <a:t>aaRS</a:t>
            </a:r>
            <a:r>
              <a:rPr lang="en-US" altLang="zh-CN" sz="2000" b="1" dirty="0" smtClean="0">
                <a:solidFill>
                  <a:srgbClr val="0070C0"/>
                </a:solidFill>
                <a:cs typeface="Times New Roman" pitchFamily="18" charset="0"/>
              </a:rPr>
              <a:t> pair</a:t>
            </a:r>
            <a:r>
              <a:rPr lang="en-US" altLang="zh-CN" sz="2000" b="1" dirty="0" smtClean="0">
                <a:solidFill>
                  <a:srgbClr val="0070C0"/>
                </a:solidFill>
              </a:rPr>
              <a:t> </a:t>
            </a:r>
            <a:endParaRPr lang="zh-CN" altLang="en-US" sz="2000" b="1" dirty="0">
              <a:solidFill>
                <a:srgbClr val="0070C0"/>
              </a:solidFill>
            </a:endParaRPr>
          </a:p>
        </p:txBody>
      </p:sp>
    </p:spTree>
    <p:extLst>
      <p:ext uri="{BB962C8B-B14F-4D97-AF65-F5344CB8AC3E}">
        <p14:creationId xmlns:p14="http://schemas.microsoft.com/office/powerpoint/2010/main" xmlns="" val="6280974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6"/>
</p:tagLst>
</file>

<file path=ppt/tags/tag2.xml><?xml version="1.0" encoding="utf-8"?>
<p:tagLst xmlns:a="http://schemas.openxmlformats.org/drawingml/2006/main" xmlns:r="http://schemas.openxmlformats.org/officeDocument/2006/relationships" xmlns:p="http://schemas.openxmlformats.org/presentationml/2006/main">
  <p:tag name="TIMING" val="|6.5|7.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1570</Words>
  <Application>Microsoft Office PowerPoint</Application>
  <PresentationFormat>On-screen Show (4:3)</PresentationFormat>
  <Paragraphs>144</Paragraphs>
  <Slides>24</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主题</vt:lpstr>
      <vt:lpstr>CS ChemDraw Drawing</vt:lpstr>
      <vt:lpstr>Genetic Code Expansion in Natural Propagation for Site-Specific Engineering and Tracking of Adeno-Associated Viruses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the Genetic Code of a virus: Site-Specific Labeling of Adeno-Associated Viruses</dc:title>
  <dc:creator>Divya Kotakonda</dc:creator>
  <cp:lastModifiedBy>divya-k</cp:lastModifiedBy>
  <cp:revision>35</cp:revision>
  <dcterms:modified xsi:type="dcterms:W3CDTF">2014-10-05T13:17:55Z</dcterms:modified>
</cp:coreProperties>
</file>