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9" r:id="rId13"/>
    <p:sldId id="268" r:id="rId14"/>
    <p:sldId id="267" r:id="rId15"/>
    <p:sldId id="270" r:id="rId16"/>
    <p:sldId id="272" r:id="rId17"/>
    <p:sldId id="273" r:id="rId18"/>
    <p:sldId id="274" r:id="rId19"/>
    <p:sldId id="271"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4D1F870-DF29-4F3C-BE22-09E41AB6EB6E}" type="datetimeFigureOut">
              <a:rPr lang="en-GB" smtClean="0"/>
              <a:t>01/08/2015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01D151-0638-4137-AFDA-B956621F7CCE}" type="slidenum">
              <a:rPr lang="en-GB" smtClean="0"/>
              <a:t>‹#›</a:t>
            </a:fld>
            <a:endParaRPr lang="en-GB"/>
          </a:p>
        </p:txBody>
      </p:sp>
    </p:spTree>
    <p:extLst>
      <p:ext uri="{BB962C8B-B14F-4D97-AF65-F5344CB8AC3E}">
        <p14:creationId xmlns:p14="http://schemas.microsoft.com/office/powerpoint/2010/main" val="3017992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D1F870-DF29-4F3C-BE22-09E41AB6EB6E}" type="datetimeFigureOut">
              <a:rPr lang="en-GB" smtClean="0"/>
              <a:t>01/08/2015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01D151-0638-4137-AFDA-B956621F7CCE}" type="slidenum">
              <a:rPr lang="en-GB" smtClean="0"/>
              <a:t>‹#›</a:t>
            </a:fld>
            <a:endParaRPr lang="en-GB"/>
          </a:p>
        </p:txBody>
      </p:sp>
    </p:spTree>
    <p:extLst>
      <p:ext uri="{BB962C8B-B14F-4D97-AF65-F5344CB8AC3E}">
        <p14:creationId xmlns:p14="http://schemas.microsoft.com/office/powerpoint/2010/main" val="248870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D1F870-DF29-4F3C-BE22-09E41AB6EB6E}" type="datetimeFigureOut">
              <a:rPr lang="en-GB" smtClean="0"/>
              <a:t>01/08/2015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01D151-0638-4137-AFDA-B956621F7CCE}" type="slidenum">
              <a:rPr lang="en-GB" smtClean="0"/>
              <a:t>‹#›</a:t>
            </a:fld>
            <a:endParaRPr lang="en-GB"/>
          </a:p>
        </p:txBody>
      </p:sp>
    </p:spTree>
    <p:extLst>
      <p:ext uri="{BB962C8B-B14F-4D97-AF65-F5344CB8AC3E}">
        <p14:creationId xmlns:p14="http://schemas.microsoft.com/office/powerpoint/2010/main" val="3840157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4D1F870-DF29-4F3C-BE22-09E41AB6EB6E}" type="datetimeFigureOut">
              <a:rPr lang="en-GB" smtClean="0"/>
              <a:t>01/08/2015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01D151-0638-4137-AFDA-B956621F7CCE}" type="slidenum">
              <a:rPr lang="en-GB" smtClean="0"/>
              <a:t>‹#›</a:t>
            </a:fld>
            <a:endParaRPr lang="en-GB"/>
          </a:p>
        </p:txBody>
      </p:sp>
    </p:spTree>
    <p:extLst>
      <p:ext uri="{BB962C8B-B14F-4D97-AF65-F5344CB8AC3E}">
        <p14:creationId xmlns:p14="http://schemas.microsoft.com/office/powerpoint/2010/main" val="137102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D1F870-DF29-4F3C-BE22-09E41AB6EB6E}" type="datetimeFigureOut">
              <a:rPr lang="en-GB" smtClean="0"/>
              <a:t>01/08/2015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01D151-0638-4137-AFDA-B956621F7CCE}" type="slidenum">
              <a:rPr lang="en-GB" smtClean="0"/>
              <a:t>‹#›</a:t>
            </a:fld>
            <a:endParaRPr lang="en-GB"/>
          </a:p>
        </p:txBody>
      </p:sp>
    </p:spTree>
    <p:extLst>
      <p:ext uri="{BB962C8B-B14F-4D97-AF65-F5344CB8AC3E}">
        <p14:creationId xmlns:p14="http://schemas.microsoft.com/office/powerpoint/2010/main" val="2988002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4D1F870-DF29-4F3C-BE22-09E41AB6EB6E}" type="datetimeFigureOut">
              <a:rPr lang="en-GB" smtClean="0"/>
              <a:t>01/08/2015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01D151-0638-4137-AFDA-B956621F7CCE}" type="slidenum">
              <a:rPr lang="en-GB" smtClean="0"/>
              <a:t>‹#›</a:t>
            </a:fld>
            <a:endParaRPr lang="en-GB"/>
          </a:p>
        </p:txBody>
      </p:sp>
    </p:spTree>
    <p:extLst>
      <p:ext uri="{BB962C8B-B14F-4D97-AF65-F5344CB8AC3E}">
        <p14:creationId xmlns:p14="http://schemas.microsoft.com/office/powerpoint/2010/main" val="259214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4D1F870-DF29-4F3C-BE22-09E41AB6EB6E}" type="datetimeFigureOut">
              <a:rPr lang="en-GB" smtClean="0"/>
              <a:t>01/08/2015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01D151-0638-4137-AFDA-B956621F7CCE}" type="slidenum">
              <a:rPr lang="en-GB" smtClean="0"/>
              <a:t>‹#›</a:t>
            </a:fld>
            <a:endParaRPr lang="en-GB"/>
          </a:p>
        </p:txBody>
      </p:sp>
    </p:spTree>
    <p:extLst>
      <p:ext uri="{BB962C8B-B14F-4D97-AF65-F5344CB8AC3E}">
        <p14:creationId xmlns:p14="http://schemas.microsoft.com/office/powerpoint/2010/main" val="37852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4D1F870-DF29-4F3C-BE22-09E41AB6EB6E}" type="datetimeFigureOut">
              <a:rPr lang="en-GB" smtClean="0"/>
              <a:t>01/08/2015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01D151-0638-4137-AFDA-B956621F7CCE}" type="slidenum">
              <a:rPr lang="en-GB" smtClean="0"/>
              <a:t>‹#›</a:t>
            </a:fld>
            <a:endParaRPr lang="en-GB"/>
          </a:p>
        </p:txBody>
      </p:sp>
    </p:spTree>
    <p:extLst>
      <p:ext uri="{BB962C8B-B14F-4D97-AF65-F5344CB8AC3E}">
        <p14:creationId xmlns:p14="http://schemas.microsoft.com/office/powerpoint/2010/main" val="199941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1F870-DF29-4F3C-BE22-09E41AB6EB6E}" type="datetimeFigureOut">
              <a:rPr lang="en-GB" smtClean="0"/>
              <a:t>01/08/2015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01D151-0638-4137-AFDA-B956621F7CCE}" type="slidenum">
              <a:rPr lang="en-GB" smtClean="0"/>
              <a:t>‹#›</a:t>
            </a:fld>
            <a:endParaRPr lang="en-GB"/>
          </a:p>
        </p:txBody>
      </p:sp>
    </p:spTree>
    <p:extLst>
      <p:ext uri="{BB962C8B-B14F-4D97-AF65-F5344CB8AC3E}">
        <p14:creationId xmlns:p14="http://schemas.microsoft.com/office/powerpoint/2010/main" val="308083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D1F870-DF29-4F3C-BE22-09E41AB6EB6E}" type="datetimeFigureOut">
              <a:rPr lang="en-GB" smtClean="0"/>
              <a:t>01/08/2015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01D151-0638-4137-AFDA-B956621F7CCE}" type="slidenum">
              <a:rPr lang="en-GB" smtClean="0"/>
              <a:t>‹#›</a:t>
            </a:fld>
            <a:endParaRPr lang="en-GB"/>
          </a:p>
        </p:txBody>
      </p:sp>
    </p:spTree>
    <p:extLst>
      <p:ext uri="{BB962C8B-B14F-4D97-AF65-F5344CB8AC3E}">
        <p14:creationId xmlns:p14="http://schemas.microsoft.com/office/powerpoint/2010/main" val="40443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D1F870-DF29-4F3C-BE22-09E41AB6EB6E}" type="datetimeFigureOut">
              <a:rPr lang="en-GB" smtClean="0"/>
              <a:t>01/08/2015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01D151-0638-4137-AFDA-B956621F7CCE}" type="slidenum">
              <a:rPr lang="en-GB" smtClean="0"/>
              <a:t>‹#›</a:t>
            </a:fld>
            <a:endParaRPr lang="en-GB"/>
          </a:p>
        </p:txBody>
      </p:sp>
    </p:spTree>
    <p:extLst>
      <p:ext uri="{BB962C8B-B14F-4D97-AF65-F5344CB8AC3E}">
        <p14:creationId xmlns:p14="http://schemas.microsoft.com/office/powerpoint/2010/main" val="3925600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1F870-DF29-4F3C-BE22-09E41AB6EB6E}" type="datetimeFigureOut">
              <a:rPr lang="en-GB" smtClean="0"/>
              <a:t>01/08/2015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1D151-0638-4137-AFDA-B956621F7CCE}" type="slidenum">
              <a:rPr lang="en-GB" smtClean="0"/>
              <a:t>‹#›</a:t>
            </a:fld>
            <a:endParaRPr lang="en-GB"/>
          </a:p>
        </p:txBody>
      </p:sp>
    </p:spTree>
    <p:extLst>
      <p:ext uri="{BB962C8B-B14F-4D97-AF65-F5344CB8AC3E}">
        <p14:creationId xmlns:p14="http://schemas.microsoft.com/office/powerpoint/2010/main" val="3319757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www.greenaudit.org/"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www.intechopen.com/books/new-research-directions-in-dna-repair/aspects-of-dna-damage-from-internal-radionuclides"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628800"/>
            <a:ext cx="7772400" cy="1470025"/>
          </a:xfrm>
        </p:spPr>
        <p:txBody>
          <a:bodyPr/>
          <a:lstStyle/>
          <a:p>
            <a:r>
              <a:rPr lang="en-GB" dirty="0" smtClean="0"/>
              <a:t>The Breast Cancer Epidemic: Evidence for a </a:t>
            </a:r>
            <a:r>
              <a:rPr lang="en-GB" dirty="0"/>
              <a:t>R</a:t>
            </a:r>
            <a:r>
              <a:rPr lang="en-GB" dirty="0" smtClean="0"/>
              <a:t>adiogenic </a:t>
            </a:r>
            <a:r>
              <a:rPr lang="en-GB" dirty="0"/>
              <a:t>C</a:t>
            </a:r>
            <a:r>
              <a:rPr lang="en-GB" dirty="0" smtClean="0"/>
              <a:t>ause</a:t>
            </a:r>
            <a:endParaRPr lang="en-GB" dirty="0"/>
          </a:p>
        </p:txBody>
      </p:sp>
      <p:sp>
        <p:nvSpPr>
          <p:cNvPr id="3" name="Subtitle 2"/>
          <p:cNvSpPr>
            <a:spLocks noGrp="1"/>
          </p:cNvSpPr>
          <p:nvPr>
            <p:ph type="subTitle" idx="1"/>
          </p:nvPr>
        </p:nvSpPr>
        <p:spPr>
          <a:xfrm>
            <a:off x="1403648" y="3717032"/>
            <a:ext cx="6400800" cy="1752600"/>
          </a:xfrm>
        </p:spPr>
        <p:txBody>
          <a:bodyPr>
            <a:normAutofit fontScale="92500" lnSpcReduction="20000"/>
          </a:bodyPr>
          <a:lstStyle/>
          <a:p>
            <a:r>
              <a:rPr lang="en-GB" sz="2400" dirty="0" smtClean="0"/>
              <a:t>Christopher Busby</a:t>
            </a:r>
          </a:p>
          <a:p>
            <a:r>
              <a:rPr lang="en-GB" sz="2400" dirty="0" smtClean="0"/>
              <a:t>Environmental Research SIA</a:t>
            </a:r>
          </a:p>
          <a:p>
            <a:r>
              <a:rPr lang="en-GB" sz="2400" dirty="0" smtClean="0"/>
              <a:t>Riga, Latvia</a:t>
            </a:r>
          </a:p>
          <a:p>
            <a:r>
              <a:rPr lang="en-GB" sz="2400" dirty="0" smtClean="0"/>
              <a:t>European Committee on Radiation Risk</a:t>
            </a:r>
          </a:p>
          <a:p>
            <a:r>
              <a:rPr lang="en-GB" sz="2400" dirty="0" smtClean="0"/>
              <a:t>ECRR Brussels</a:t>
            </a:r>
            <a:endParaRPr lang="en-GB" sz="2400" dirty="0"/>
          </a:p>
        </p:txBody>
      </p:sp>
    </p:spTree>
    <p:extLst>
      <p:ext uri="{BB962C8B-B14F-4D97-AF65-F5344CB8AC3E}">
        <p14:creationId xmlns:p14="http://schemas.microsoft.com/office/powerpoint/2010/main" val="1273307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0226"/>
          </a:xfrm>
        </p:spPr>
        <p:txBody>
          <a:bodyPr>
            <a:normAutofit/>
          </a:bodyPr>
          <a:lstStyle/>
          <a:p>
            <a:r>
              <a:rPr lang="en-GB" sz="2400" b="1" dirty="0" smtClean="0"/>
              <a:t>Other evidence; Mortality RR = 2 near nuclear sites in England </a:t>
            </a:r>
            <a:br>
              <a:rPr lang="en-GB" sz="2400" b="1" dirty="0" smtClean="0"/>
            </a:br>
            <a:r>
              <a:rPr lang="en-GB" sz="2400" dirty="0" smtClean="0"/>
              <a:t>1. </a:t>
            </a:r>
            <a:r>
              <a:rPr lang="en-GB" sz="2400" dirty="0" err="1" smtClean="0"/>
              <a:t>Bradwell</a:t>
            </a:r>
            <a:r>
              <a:rPr lang="en-GB" sz="2400" dirty="0" smtClean="0"/>
              <a:t> Nuclear power station and estuary contamination.</a:t>
            </a:r>
            <a:br>
              <a:rPr lang="en-GB" sz="2400" dirty="0" smtClean="0"/>
            </a:br>
            <a:r>
              <a:rPr lang="en-GB" sz="2000" dirty="0" smtClean="0"/>
              <a:t>Busby C. Breast cancer mortality in Estuary Wards near </a:t>
            </a:r>
            <a:r>
              <a:rPr lang="en-GB" sz="2000" dirty="0" err="1" smtClean="0"/>
              <a:t>Bradwell</a:t>
            </a:r>
            <a:r>
              <a:rPr lang="en-GB" sz="2000" dirty="0" smtClean="0"/>
              <a:t> Nuclear Power Station Essex, 1995-2001</a:t>
            </a:r>
            <a:br>
              <a:rPr lang="en-GB" sz="2000" dirty="0" smtClean="0"/>
            </a:br>
            <a:r>
              <a:rPr lang="en-GB" sz="2000" i="1" dirty="0" smtClean="0"/>
              <a:t>J.J </a:t>
            </a:r>
            <a:r>
              <a:rPr lang="en-GB" sz="2000" i="1" dirty="0" err="1" smtClean="0"/>
              <a:t>Epidemiol</a:t>
            </a:r>
            <a:r>
              <a:rPr lang="en-GB" sz="2000" i="1" dirty="0" smtClean="0"/>
              <a:t>. Prevent. </a:t>
            </a:r>
            <a:r>
              <a:rPr lang="en-GB" sz="2000" dirty="0" smtClean="0"/>
              <a:t>2015(1) 006</a:t>
            </a:r>
            <a:endParaRPr lang="en-GB"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75" y="2204864"/>
            <a:ext cx="7105650" cy="4533900"/>
          </a:xfrm>
          <a:prstGeom prst="rect">
            <a:avLst/>
          </a:prstGeom>
        </p:spPr>
      </p:pic>
    </p:spTree>
    <p:extLst>
      <p:ext uri="{BB962C8B-B14F-4D97-AF65-F5344CB8AC3E}">
        <p14:creationId xmlns:p14="http://schemas.microsoft.com/office/powerpoint/2010/main" val="2749356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normAutofit fontScale="90000"/>
          </a:bodyPr>
          <a:lstStyle/>
          <a:p>
            <a:pPr algn="l"/>
            <a:r>
              <a:rPr lang="en-GB" sz="2400" b="1" dirty="0" smtClean="0"/>
              <a:t>Breast cancer mortality near nuclear sites</a:t>
            </a:r>
            <a:r>
              <a:rPr lang="en-GB" sz="2400" dirty="0" smtClean="0"/>
              <a:t/>
            </a:r>
            <a:br>
              <a:rPr lang="en-GB" sz="2400" dirty="0" smtClean="0"/>
            </a:br>
            <a:r>
              <a:rPr lang="en-GB" sz="2200" dirty="0" smtClean="0"/>
              <a:t/>
            </a:r>
            <a:br>
              <a:rPr lang="en-GB" sz="2200" dirty="0" smtClean="0"/>
            </a:br>
            <a:r>
              <a:rPr lang="en-GB" sz="2200" dirty="0" smtClean="0"/>
              <a:t>[2] 2-fold  excess in estuary wards and in Burnham on Sea North, downwind of </a:t>
            </a:r>
            <a:r>
              <a:rPr lang="en-GB" sz="2200" dirty="0" err="1" smtClean="0"/>
              <a:t>Hinkley</a:t>
            </a:r>
            <a:r>
              <a:rPr lang="en-GB" sz="2200" dirty="0" smtClean="0"/>
              <a:t> Point Nuclear Power Station in Somerset 1995-2001.</a:t>
            </a:r>
            <a:br>
              <a:rPr lang="en-GB" sz="2200" dirty="0" smtClean="0"/>
            </a:br>
            <a:r>
              <a:rPr lang="en-GB" sz="2200" dirty="0" smtClean="0"/>
              <a:t>Busby C, de </a:t>
            </a:r>
            <a:r>
              <a:rPr lang="en-GB" sz="2200" dirty="0" err="1" smtClean="0"/>
              <a:t>Messieres</a:t>
            </a:r>
            <a:r>
              <a:rPr lang="en-GB" sz="2200" dirty="0" smtClean="0"/>
              <a:t> M and Morgan M. </a:t>
            </a:r>
            <a:br>
              <a:rPr lang="en-GB" sz="2200" dirty="0" smtClean="0"/>
            </a:br>
            <a:r>
              <a:rPr lang="en-GB" sz="2200" dirty="0"/>
              <a:t> </a:t>
            </a:r>
            <a:r>
              <a:rPr lang="en-GB" sz="2200" dirty="0" smtClean="0"/>
              <a:t>See </a:t>
            </a:r>
            <a:r>
              <a:rPr lang="en-GB" sz="2200" dirty="0" smtClean="0">
                <a:hlinkClick r:id="rId2"/>
              </a:rPr>
              <a:t>www.greenaudit.org</a:t>
            </a:r>
            <a:r>
              <a:rPr lang="en-GB" sz="2200" dirty="0" smtClean="0"/>
              <a:t> also currently submitted to</a:t>
            </a:r>
            <a:br>
              <a:rPr lang="en-GB" sz="2200" dirty="0" smtClean="0"/>
            </a:br>
            <a:r>
              <a:rPr lang="en-GB" sz="2200" dirty="0" smtClean="0"/>
              <a:t> J.J </a:t>
            </a:r>
            <a:r>
              <a:rPr lang="en-GB" sz="2200" dirty="0" err="1" smtClean="0"/>
              <a:t>Epidemiol</a:t>
            </a:r>
            <a:r>
              <a:rPr lang="en-GB" sz="2200" dirty="0" smtClean="0"/>
              <a:t>. Prevent</a:t>
            </a:r>
            <a:br>
              <a:rPr lang="en-GB" sz="2200" dirty="0" smtClean="0"/>
            </a:br>
            <a:r>
              <a:rPr lang="en-GB" sz="2200" dirty="0"/>
              <a:t/>
            </a:r>
            <a:br>
              <a:rPr lang="en-GB" sz="2200" dirty="0"/>
            </a:br>
            <a:r>
              <a:rPr lang="en-GB" sz="2200" dirty="0" smtClean="0"/>
              <a:t>[3]. 5-fold excess in </a:t>
            </a:r>
            <a:r>
              <a:rPr lang="en-GB" sz="2200" dirty="0" err="1" smtClean="0"/>
              <a:t>Llan</a:t>
            </a:r>
            <a:r>
              <a:rPr lang="en-GB" sz="2200" dirty="0" smtClean="0"/>
              <a:t> </a:t>
            </a:r>
            <a:r>
              <a:rPr lang="en-GB" sz="2200" dirty="0" err="1" smtClean="0"/>
              <a:t>Ffestiniog</a:t>
            </a:r>
            <a:r>
              <a:rPr lang="en-GB" sz="2200" dirty="0" smtClean="0"/>
              <a:t> 2km downwind from </a:t>
            </a:r>
            <a:r>
              <a:rPr lang="en-GB" sz="2200" dirty="0" err="1" smtClean="0"/>
              <a:t>Trawsfynydd</a:t>
            </a:r>
            <a:r>
              <a:rPr lang="en-GB" sz="2200" dirty="0" smtClean="0"/>
              <a:t> Nuclear Power Station in women &lt; 60yr. Overall 2-fold. </a:t>
            </a:r>
            <a:br>
              <a:rPr lang="en-GB" sz="2200" dirty="0" smtClean="0"/>
            </a:br>
            <a:r>
              <a:rPr lang="en-GB" sz="2200" dirty="0" smtClean="0"/>
              <a:t>Busby C and de </a:t>
            </a:r>
            <a:r>
              <a:rPr lang="en-GB" sz="2200" dirty="0" err="1" smtClean="0"/>
              <a:t>Messieres</a:t>
            </a:r>
            <a:r>
              <a:rPr lang="en-GB" sz="2200" dirty="0" smtClean="0"/>
              <a:t> M Cancer near </a:t>
            </a:r>
            <a:r>
              <a:rPr lang="en-GB" sz="2200" dirty="0" err="1" smtClean="0"/>
              <a:t>Trawsfynydd</a:t>
            </a:r>
            <a:r>
              <a:rPr lang="en-GB" sz="2200" dirty="0" smtClean="0"/>
              <a:t> Nuclear Power Station in Wales- A cross sectional cohort study</a:t>
            </a:r>
            <a:br>
              <a:rPr lang="en-GB" sz="2200" dirty="0" smtClean="0"/>
            </a:br>
            <a:r>
              <a:rPr lang="en-GB" sz="2200" dirty="0" smtClean="0"/>
              <a:t>JJ </a:t>
            </a:r>
            <a:r>
              <a:rPr lang="en-GB" sz="2200" dirty="0" err="1" smtClean="0"/>
              <a:t>Epidemiol</a:t>
            </a:r>
            <a:r>
              <a:rPr lang="en-GB" sz="2200" dirty="0" smtClean="0"/>
              <a:t>. Prevent 2015; 1(1) 008 </a:t>
            </a:r>
            <a:br>
              <a:rPr lang="en-GB" sz="2200" dirty="0" smtClean="0"/>
            </a:br>
            <a:r>
              <a:rPr lang="en-GB" sz="2200" dirty="0" smtClean="0"/>
              <a:t/>
            </a:r>
            <a:br>
              <a:rPr lang="en-GB" sz="2200" dirty="0" smtClean="0"/>
            </a:br>
            <a:r>
              <a:rPr lang="en-GB" sz="2200" dirty="0" smtClean="0"/>
              <a:t>[4] </a:t>
            </a:r>
            <a:r>
              <a:rPr lang="en-US" sz="2200" dirty="0"/>
              <a:t>Gould Jay M. The enemy within; the high cost of living near</a:t>
            </a:r>
            <a:br>
              <a:rPr lang="en-US" sz="2200" dirty="0"/>
            </a:br>
            <a:r>
              <a:rPr lang="en-US" sz="2200" dirty="0"/>
              <a:t>nuclear reactors. Breast Cancer, low birth weights and other</a:t>
            </a:r>
            <a:br>
              <a:rPr lang="en-US" sz="2200" dirty="0"/>
            </a:br>
            <a:r>
              <a:rPr lang="en-US" sz="2200" dirty="0"/>
              <a:t>radiation induced immune deficiency effects. New York: </a:t>
            </a:r>
            <a:r>
              <a:rPr lang="en-US" sz="2200" dirty="0" smtClean="0"/>
              <a:t>Four Walls Eight Windows . US Nation-wide study of breast cancer in downwind counties</a:t>
            </a:r>
            <a:r>
              <a:rPr lang="en-GB" sz="2200" dirty="0" smtClean="0"/>
              <a:t/>
            </a:r>
            <a:br>
              <a:rPr lang="en-GB" sz="2200" dirty="0" smtClean="0"/>
            </a:br>
            <a:r>
              <a:rPr lang="en-GB" sz="2200" dirty="0" smtClean="0"/>
              <a:t/>
            </a:r>
            <a:br>
              <a:rPr lang="en-GB" sz="2200" dirty="0" smtClean="0"/>
            </a:br>
            <a:endParaRPr lang="en-GB" sz="2200" dirty="0"/>
          </a:p>
        </p:txBody>
      </p:sp>
    </p:spTree>
    <p:extLst>
      <p:ext uri="{BB962C8B-B14F-4D97-AF65-F5344CB8AC3E}">
        <p14:creationId xmlns:p14="http://schemas.microsoft.com/office/powerpoint/2010/main" val="959690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096" y="274638"/>
            <a:ext cx="3250704" cy="5602634"/>
          </a:xfrm>
        </p:spPr>
        <p:txBody>
          <a:bodyPr>
            <a:noAutofit/>
          </a:bodyPr>
          <a:lstStyle/>
          <a:p>
            <a:pPr algn="l"/>
            <a:r>
              <a:rPr lang="en-GB" sz="2400" dirty="0" smtClean="0"/>
              <a:t>Contaminated sea-coast and estuary effects</a:t>
            </a:r>
            <a:br>
              <a:rPr lang="en-GB" sz="2400" dirty="0" smtClean="0"/>
            </a:br>
            <a:r>
              <a:rPr lang="en-GB" sz="2400" dirty="0" smtClean="0"/>
              <a:t>1. Irish Sea Wales Cancer Registry Small areas study</a:t>
            </a:r>
            <a:br>
              <a:rPr lang="en-GB" sz="2400" dirty="0" smtClean="0"/>
            </a:br>
            <a:r>
              <a:rPr lang="en-GB" sz="2400" dirty="0" smtClean="0"/>
              <a:t>1974-90</a:t>
            </a:r>
            <a:br>
              <a:rPr lang="en-GB" sz="2400" dirty="0" smtClean="0"/>
            </a:br>
            <a:r>
              <a:rPr lang="en-GB" sz="2400" dirty="0" smtClean="0"/>
              <a:t>Busby C </a:t>
            </a:r>
            <a:r>
              <a:rPr lang="en-GB" sz="2400" i="1" dirty="0" smtClean="0"/>
              <a:t>Wolves of Water </a:t>
            </a:r>
            <a:r>
              <a:rPr lang="en-GB" sz="2400" dirty="0" smtClean="0"/>
              <a:t> 2007</a:t>
            </a:r>
            <a:br>
              <a:rPr lang="en-GB" sz="2400" dirty="0" smtClean="0"/>
            </a:br>
            <a:r>
              <a:rPr lang="en-GB" sz="2400" dirty="0" smtClean="0"/>
              <a:t>Contamination is measured and reported; from Sellafield and Chernobyl,  mostly in North West</a:t>
            </a:r>
            <a:endParaRPr lang="en-GB"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47" y="548680"/>
            <a:ext cx="4608576" cy="5522976"/>
          </a:xfrm>
          <a:prstGeom prst="rect">
            <a:avLst/>
          </a:prstGeom>
        </p:spPr>
      </p:pic>
    </p:spTree>
    <p:extLst>
      <p:ext uri="{BB962C8B-B14F-4D97-AF65-F5344CB8AC3E}">
        <p14:creationId xmlns:p14="http://schemas.microsoft.com/office/powerpoint/2010/main" val="3780449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smtClean="0"/>
              <a:t>Contaminated sea-coast and estuary effects</a:t>
            </a:r>
            <a:br>
              <a:rPr lang="en-GB" sz="2400" dirty="0" smtClean="0"/>
            </a:br>
            <a:r>
              <a:rPr lang="en-GB" sz="2400" dirty="0" smtClean="0"/>
              <a:t>1. Irish Sea Wales Cancer Registry Small areas 1974-90</a:t>
            </a:r>
            <a:br>
              <a:rPr lang="en-GB" sz="2400" dirty="0" smtClean="0"/>
            </a:br>
            <a:r>
              <a:rPr lang="en-GB" sz="2400" dirty="0" smtClean="0"/>
              <a:t>Breast Cancer</a:t>
            </a:r>
            <a:endParaRPr lang="en-GB"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1628800"/>
            <a:ext cx="4203470" cy="374846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66" y="1628800"/>
            <a:ext cx="4032448" cy="3820472"/>
          </a:xfrm>
          <a:prstGeom prst="rect">
            <a:avLst/>
          </a:prstGeom>
        </p:spPr>
      </p:pic>
    </p:spTree>
    <p:extLst>
      <p:ext uri="{BB962C8B-B14F-4D97-AF65-F5344CB8AC3E}">
        <p14:creationId xmlns:p14="http://schemas.microsoft.com/office/powerpoint/2010/main" val="293912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fontScale="90000"/>
          </a:bodyPr>
          <a:lstStyle/>
          <a:p>
            <a:r>
              <a:rPr lang="en-GB" sz="2800" dirty="0" smtClean="0"/>
              <a:t>Contaminated sea-coast and estuary effects</a:t>
            </a:r>
            <a:br>
              <a:rPr lang="en-GB" sz="2800" dirty="0" smtClean="0"/>
            </a:br>
            <a:r>
              <a:rPr lang="en-GB" sz="2800" dirty="0" smtClean="0"/>
              <a:t>1. Irish Sea Wales Cancer Registry Small areas 1974-90</a:t>
            </a:r>
            <a:br>
              <a:rPr lang="en-GB" sz="2800" dirty="0" smtClean="0"/>
            </a:br>
            <a:r>
              <a:rPr lang="en-GB" sz="2800" dirty="0" smtClean="0"/>
              <a:t>Busby C </a:t>
            </a:r>
            <a:r>
              <a:rPr lang="en-GB" sz="2800" i="1" dirty="0" smtClean="0"/>
              <a:t>Wolves of Water </a:t>
            </a:r>
            <a:r>
              <a:rPr lang="en-GB" sz="2800" dirty="0" smtClean="0"/>
              <a:t> 2007</a:t>
            </a:r>
            <a:endParaRPr lang="en-GB" sz="2800" dirty="0"/>
          </a:p>
        </p:txBody>
      </p:sp>
      <p:graphicFrame>
        <p:nvGraphicFramePr>
          <p:cNvPr id="4" name="Table 3"/>
          <p:cNvGraphicFramePr>
            <a:graphicFrameLocks noGrp="1"/>
          </p:cNvGraphicFramePr>
          <p:nvPr>
            <p:extLst>
              <p:ext uri="{D42A27DB-BD31-4B8C-83A1-F6EECF244321}">
                <p14:modId xmlns:p14="http://schemas.microsoft.com/office/powerpoint/2010/main" val="245988238"/>
              </p:ext>
            </p:extLst>
          </p:nvPr>
        </p:nvGraphicFramePr>
        <p:xfrm>
          <a:off x="755577" y="1916832"/>
          <a:ext cx="7650878" cy="4320478"/>
        </p:xfrm>
        <a:graphic>
          <a:graphicData uri="http://schemas.openxmlformats.org/drawingml/2006/table">
            <a:tbl>
              <a:tblPr firstRow="1" firstCol="1" bandRow="1">
                <a:tableStyleId>{5C22544A-7EE6-4342-B048-85BDC9FD1C3A}</a:tableStyleId>
              </a:tblPr>
              <a:tblGrid>
                <a:gridCol w="1274870"/>
                <a:gridCol w="1274870"/>
                <a:gridCol w="1274870"/>
                <a:gridCol w="1274870"/>
                <a:gridCol w="1275699"/>
                <a:gridCol w="1275699"/>
              </a:tblGrid>
              <a:tr h="648702">
                <a:tc>
                  <a:txBody>
                    <a:bodyPr/>
                    <a:lstStyle/>
                    <a:p>
                      <a:pPr>
                        <a:lnSpc>
                          <a:spcPct val="115000"/>
                        </a:lnSpc>
                        <a:spcAft>
                          <a:spcPts val="0"/>
                        </a:spcAft>
                      </a:pPr>
                      <a:r>
                        <a:rPr lang="en-GB" sz="1100" dirty="0">
                          <a:effectLst/>
                        </a:rPr>
                        <a:t>Km from Sea</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Mean (SD)</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(N) AORs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Observed </a:t>
                      </a:r>
                    </a:p>
                    <a:p>
                      <a:pPr>
                        <a:lnSpc>
                          <a:spcPct val="115000"/>
                        </a:lnSpc>
                        <a:spcAft>
                          <a:spcPts val="0"/>
                        </a:spcAft>
                      </a:pPr>
                      <a:r>
                        <a:rPr lang="en-GB" sz="1100">
                          <a:effectLst/>
                        </a:rPr>
                        <a:t>74-89</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Expected</a:t>
                      </a:r>
                    </a:p>
                    <a:p>
                      <a:pPr>
                        <a:lnSpc>
                          <a:spcPct val="115000"/>
                        </a:lnSpc>
                        <a:spcAft>
                          <a:spcPts val="0"/>
                        </a:spcAft>
                      </a:pPr>
                      <a:r>
                        <a:rPr lang="en-GB" sz="1100">
                          <a:effectLst/>
                        </a:rPr>
                        <a:t>74-89</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Relative Risk</a:t>
                      </a:r>
                      <a:endParaRPr lang="en-GB" sz="1100">
                        <a:effectLst/>
                        <a:latin typeface="Calibri"/>
                        <a:ea typeface="Calibri"/>
                        <a:cs typeface="Times New Roman"/>
                      </a:endParaRPr>
                    </a:p>
                  </a:txBody>
                  <a:tcPr marL="68580" marR="68580" marT="0" marB="0"/>
                </a:tc>
              </a:tr>
              <a:tr h="458972">
                <a:tc>
                  <a:txBody>
                    <a:bodyPr/>
                    <a:lstStyle/>
                    <a:p>
                      <a:pPr>
                        <a:lnSpc>
                          <a:spcPct val="115000"/>
                        </a:lnSpc>
                        <a:spcAft>
                          <a:spcPts val="0"/>
                        </a:spcAft>
                      </a:pPr>
                      <a:r>
                        <a:rPr lang="en-GB" sz="1100">
                          <a:effectLst/>
                        </a:rPr>
                        <a:t>&lt;0.8</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0.56 (0.17)</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16</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1646</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1035</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1.59</a:t>
                      </a:r>
                      <a:endParaRPr lang="en-GB" sz="1100" dirty="0">
                        <a:effectLst/>
                        <a:latin typeface="Calibri"/>
                        <a:ea typeface="Calibri"/>
                        <a:cs typeface="Times New Roman"/>
                      </a:endParaRPr>
                    </a:p>
                  </a:txBody>
                  <a:tcPr marL="68580" marR="68580" marT="0" marB="0"/>
                </a:tc>
              </a:tr>
              <a:tr h="458972">
                <a:tc>
                  <a:txBody>
                    <a:bodyPr/>
                    <a:lstStyle/>
                    <a:p>
                      <a:pPr>
                        <a:lnSpc>
                          <a:spcPct val="115000"/>
                        </a:lnSpc>
                        <a:spcAft>
                          <a:spcPts val="0"/>
                        </a:spcAft>
                      </a:pPr>
                      <a:r>
                        <a:rPr lang="en-GB" sz="1100">
                          <a:effectLst/>
                        </a:rPr>
                        <a:t>0.9&lt;d&lt;2</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1.38 (0.51)</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13</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1372</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972</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1.41</a:t>
                      </a:r>
                      <a:endParaRPr lang="en-GB" sz="1100">
                        <a:effectLst/>
                        <a:latin typeface="Calibri"/>
                        <a:ea typeface="Calibri"/>
                        <a:cs typeface="Times New Roman"/>
                      </a:endParaRPr>
                    </a:p>
                  </a:txBody>
                  <a:tcPr marL="68580" marR="68580" marT="0" marB="0"/>
                </a:tc>
              </a:tr>
              <a:tr h="458972">
                <a:tc>
                  <a:txBody>
                    <a:bodyPr/>
                    <a:lstStyle/>
                    <a:p>
                      <a:pPr>
                        <a:lnSpc>
                          <a:spcPct val="115000"/>
                        </a:lnSpc>
                        <a:spcAft>
                          <a:spcPts val="0"/>
                        </a:spcAft>
                      </a:pPr>
                      <a:r>
                        <a:rPr lang="en-GB" sz="1100">
                          <a:effectLst/>
                        </a:rPr>
                        <a:t>2.1&lt;d&lt;5</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4.27 (0.47)</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11</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995</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777</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1.28</a:t>
                      </a:r>
                      <a:endParaRPr lang="en-GB" sz="1100">
                        <a:effectLst/>
                        <a:latin typeface="Calibri"/>
                        <a:ea typeface="Calibri"/>
                        <a:cs typeface="Times New Roman"/>
                      </a:endParaRPr>
                    </a:p>
                  </a:txBody>
                  <a:tcPr marL="68580" marR="68580" marT="0" marB="0"/>
                </a:tc>
              </a:tr>
              <a:tr h="458972">
                <a:tc>
                  <a:txBody>
                    <a:bodyPr/>
                    <a:lstStyle/>
                    <a:p>
                      <a:pPr>
                        <a:lnSpc>
                          <a:spcPct val="115000"/>
                        </a:lnSpc>
                        <a:spcAft>
                          <a:spcPts val="0"/>
                        </a:spcAft>
                      </a:pPr>
                      <a:r>
                        <a:rPr lang="en-GB" sz="1100">
                          <a:effectLst/>
                        </a:rPr>
                        <a:t>5.1&lt;d&lt;11</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8.44 (0.88)</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1045</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188</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1.32</a:t>
                      </a:r>
                      <a:endParaRPr lang="en-GB" sz="1100">
                        <a:effectLst/>
                        <a:latin typeface="Calibri"/>
                        <a:ea typeface="Calibri"/>
                        <a:cs typeface="Times New Roman"/>
                      </a:endParaRPr>
                    </a:p>
                  </a:txBody>
                  <a:tcPr marL="68580" marR="68580" marT="0" marB="0"/>
                </a:tc>
              </a:tr>
              <a:tr h="458972">
                <a:tc>
                  <a:txBody>
                    <a:bodyPr/>
                    <a:lstStyle/>
                    <a:p>
                      <a:pPr>
                        <a:lnSpc>
                          <a:spcPct val="115000"/>
                        </a:lnSpc>
                        <a:spcAft>
                          <a:spcPts val="0"/>
                        </a:spcAft>
                      </a:pPr>
                      <a:r>
                        <a:rPr lang="en-GB" sz="1100">
                          <a:effectLst/>
                        </a:rPr>
                        <a:t>11.1&lt;d&lt;20</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17.5 (2.32)</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456</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374</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1.22</a:t>
                      </a:r>
                      <a:endParaRPr lang="en-GB" sz="1100">
                        <a:effectLst/>
                        <a:latin typeface="Calibri"/>
                        <a:ea typeface="Calibri"/>
                        <a:cs typeface="Times New Roman"/>
                      </a:endParaRPr>
                    </a:p>
                  </a:txBody>
                  <a:tcPr marL="68580" marR="68580" marT="0" marB="0"/>
                </a:tc>
              </a:tr>
              <a:tr h="458972">
                <a:tc>
                  <a:txBody>
                    <a:bodyPr/>
                    <a:lstStyle/>
                    <a:p>
                      <a:pPr>
                        <a:lnSpc>
                          <a:spcPct val="115000"/>
                        </a:lnSpc>
                        <a:spcAft>
                          <a:spcPts val="0"/>
                        </a:spcAft>
                      </a:pPr>
                      <a:r>
                        <a:rPr lang="en-GB" sz="1100" dirty="0" smtClean="0">
                          <a:effectLst/>
                        </a:rPr>
                        <a:t>21-80</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smtClean="0">
                          <a:effectLst/>
                        </a:rPr>
                        <a:t>54.3 </a:t>
                      </a:r>
                      <a:r>
                        <a:rPr lang="en-GB" sz="1100" dirty="0">
                          <a:effectLst/>
                        </a:rPr>
                        <a:t>(8.5)</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33</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1120</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901</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1.24</a:t>
                      </a:r>
                      <a:endParaRPr lang="en-GB" sz="1100">
                        <a:effectLst/>
                        <a:latin typeface="Calibri"/>
                        <a:ea typeface="Calibri"/>
                        <a:cs typeface="Times New Roman"/>
                      </a:endParaRPr>
                    </a:p>
                  </a:txBody>
                  <a:tcPr marL="68580" marR="68580" marT="0" marB="0"/>
                </a:tc>
              </a:tr>
              <a:tr h="458972">
                <a:tc>
                  <a:txBody>
                    <a:bodyPr/>
                    <a:lstStyle/>
                    <a:p>
                      <a:pPr>
                        <a:lnSpc>
                          <a:spcPct val="115000"/>
                        </a:lnSpc>
                        <a:spcAft>
                          <a:spcPts val="0"/>
                        </a:spcAft>
                      </a:pPr>
                      <a:r>
                        <a:rPr lang="en-GB" sz="1100">
                          <a:effectLst/>
                        </a:rPr>
                        <a:t>South Wales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62</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10907</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9274</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1.18</a:t>
                      </a:r>
                      <a:endParaRPr lang="en-GB" sz="1100">
                        <a:effectLst/>
                        <a:latin typeface="Calibri"/>
                        <a:ea typeface="Calibri"/>
                        <a:cs typeface="Times New Roman"/>
                      </a:endParaRPr>
                    </a:p>
                  </a:txBody>
                  <a:tcPr marL="68580" marR="68580" marT="0" marB="0"/>
                </a:tc>
              </a:tr>
              <a:tr h="458972">
                <a:tc>
                  <a:txBody>
                    <a:bodyPr/>
                    <a:lstStyle/>
                    <a:p>
                      <a:pPr>
                        <a:lnSpc>
                          <a:spcPct val="115000"/>
                        </a:lnSpc>
                        <a:spcAft>
                          <a:spcPts val="0"/>
                        </a:spcAft>
                      </a:pPr>
                      <a:r>
                        <a:rPr lang="en-GB" sz="1100">
                          <a:effectLst/>
                        </a:rPr>
                        <a:t>All Wales</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189</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23333</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18421</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1.27</a:t>
                      </a:r>
                      <a:endParaRPr lang="en-GB"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542705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sz="2800" dirty="0" smtClean="0"/>
              <a:t>Log fit of RR in aggregated small areas by distance from sea</a:t>
            </a:r>
            <a:br>
              <a:rPr lang="en-GB" sz="2800" dirty="0" smtClean="0"/>
            </a:br>
            <a:endParaRPr lang="en-GB"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124744"/>
            <a:ext cx="6893064" cy="5317755"/>
          </a:xfrm>
          <a:prstGeom prst="rect">
            <a:avLst/>
          </a:prstGeom>
        </p:spPr>
      </p:pic>
    </p:spTree>
    <p:extLst>
      <p:ext uri="{BB962C8B-B14F-4D97-AF65-F5344CB8AC3E}">
        <p14:creationId xmlns:p14="http://schemas.microsoft.com/office/powerpoint/2010/main" val="3515047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The Baltic Sea is now </a:t>
            </a:r>
            <a:br>
              <a:rPr lang="en-GB" sz="3200" dirty="0"/>
            </a:br>
            <a:r>
              <a:rPr lang="en-GB" sz="3200" dirty="0"/>
              <a:t>the most radioactive in the world</a:t>
            </a:r>
          </a:p>
        </p:txBody>
      </p:sp>
      <p:pic>
        <p:nvPicPr>
          <p:cNvPr id="3" name="Content Placeholder 3" descr="iisama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928688" y="1714500"/>
            <a:ext cx="3606800" cy="4530725"/>
          </a:xfrm>
          <a:prstGeom prst="rect">
            <a:avLst/>
          </a:prstGeom>
        </p:spPr>
      </p:pic>
      <p:pic>
        <p:nvPicPr>
          <p:cNvPr id="4" name="Content Placeholder 3" descr="iisama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928688" y="1714500"/>
            <a:ext cx="3759200" cy="4530725"/>
          </a:xfrm>
          <a:prstGeom prst="rect">
            <a:avLst/>
          </a:prstGeom>
        </p:spPr>
      </p:pic>
      <p:sp>
        <p:nvSpPr>
          <p:cNvPr id="5" name="TextBox 4"/>
          <p:cNvSpPr txBox="1"/>
          <p:nvPr/>
        </p:nvSpPr>
        <p:spPr>
          <a:xfrm>
            <a:off x="4687889" y="1844824"/>
            <a:ext cx="3844552" cy="4524315"/>
          </a:xfrm>
          <a:prstGeom prst="rect">
            <a:avLst/>
          </a:prstGeom>
          <a:noFill/>
        </p:spPr>
        <p:txBody>
          <a:bodyPr wrap="square" rtlCol="0">
            <a:spAutoFit/>
          </a:bodyPr>
          <a:lstStyle/>
          <a:p>
            <a:r>
              <a:rPr lang="en-GB" altLang="en-US" sz="2400" dirty="0"/>
              <a:t>This map is from a </a:t>
            </a:r>
          </a:p>
          <a:p>
            <a:r>
              <a:rPr lang="en-GB" altLang="en-US" sz="2400" dirty="0"/>
              <a:t>recent peer-reviewed paper by HELCOM and STUK personnel  with whom we discussed this issue in Helsinki. Note the level of Cs-137 in the Gulf of Riga. Levels in sediment are as high as 50,000Bq/</a:t>
            </a:r>
            <a:r>
              <a:rPr lang="en-GB" altLang="en-US" sz="2400" dirty="0" err="1"/>
              <a:t>sq</a:t>
            </a:r>
            <a:r>
              <a:rPr lang="en-GB" altLang="en-US" sz="2400" dirty="0"/>
              <a:t> metre. There is also Strontium-90 and there are other radionuclides.</a:t>
            </a:r>
          </a:p>
          <a:p>
            <a:r>
              <a:rPr lang="en-GB" altLang="en-US" sz="2400" dirty="0"/>
              <a:t>Uranium is not measured</a:t>
            </a:r>
            <a:endParaRPr lang="en-GB" sz="2400" dirty="0"/>
          </a:p>
        </p:txBody>
      </p:sp>
    </p:spTree>
    <p:extLst>
      <p:ext uri="{BB962C8B-B14F-4D97-AF65-F5344CB8AC3E}">
        <p14:creationId xmlns:p14="http://schemas.microsoft.com/office/powerpoint/2010/main" val="1171262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24" y="274638"/>
            <a:ext cx="3898776" cy="5674642"/>
          </a:xfrm>
        </p:spPr>
        <p:txBody>
          <a:bodyPr>
            <a:normAutofit/>
          </a:bodyPr>
          <a:lstStyle/>
          <a:p>
            <a:pPr algn="l"/>
            <a:r>
              <a:rPr lang="en-GB" sz="2400" dirty="0" smtClean="0"/>
              <a:t>In 2010 we </a:t>
            </a:r>
            <a:r>
              <a:rPr lang="en-GB" sz="2400" dirty="0"/>
              <a:t>carried out a  preliminary investigation of breast cancer incidence rates in the Swedish Counties before and after Chernobyl, comparing 1984-85 with 1988-91 by </a:t>
            </a:r>
            <a:r>
              <a:rPr lang="en-GB" sz="2400" dirty="0">
                <a:solidFill>
                  <a:srgbClr val="FF0000"/>
                </a:solidFill>
              </a:rPr>
              <a:t>coastal </a:t>
            </a:r>
            <a:r>
              <a:rPr lang="en-GB" sz="2400" dirty="0"/>
              <a:t>(Baltic Sea, exposed) and </a:t>
            </a:r>
            <a:r>
              <a:rPr lang="en-GB" sz="2400" dirty="0" smtClean="0">
                <a:solidFill>
                  <a:srgbClr val="FF0000"/>
                </a:solidFill>
              </a:rPr>
              <a:t>inland</a:t>
            </a:r>
            <a:r>
              <a:rPr lang="en-GB" sz="2400" dirty="0" smtClean="0"/>
              <a:t> </a:t>
            </a:r>
            <a:r>
              <a:rPr lang="en-GB" sz="2400" dirty="0"/>
              <a:t>(Norway non-exposed) counties</a:t>
            </a:r>
            <a:r>
              <a:rPr lang="en-GB" sz="2400" dirty="0" smtClean="0"/>
              <a:t>. The presentation was criticised by pro-nuclear groups for not having employed earlier data. Inclusion of earlier data made the effects more pronounced.</a:t>
            </a:r>
            <a:endParaRPr lang="en-GB" sz="2400" b="1" dirty="0"/>
          </a:p>
        </p:txBody>
      </p:sp>
      <p:pic>
        <p:nvPicPr>
          <p:cNvPr id="3" name="Content Placeholder 3" descr="swedenbreast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482942" y="332656"/>
            <a:ext cx="4043363" cy="5653087"/>
          </a:xfrm>
          <a:prstGeom prst="rect">
            <a:avLst/>
          </a:prstGeom>
        </p:spPr>
      </p:pic>
    </p:spTree>
    <p:extLst>
      <p:ext uri="{BB962C8B-B14F-4D97-AF65-F5344CB8AC3E}">
        <p14:creationId xmlns:p14="http://schemas.microsoft.com/office/powerpoint/2010/main" val="2430376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2405"/>
            <a:ext cx="8229600" cy="588283"/>
          </a:xfrm>
        </p:spPr>
        <p:txBody>
          <a:bodyPr>
            <a:normAutofit/>
          </a:bodyPr>
          <a:lstStyle/>
          <a:p>
            <a:r>
              <a:rPr lang="en-GB" sz="2000" dirty="0"/>
              <a:t>Sweden standardised Breast Cancer rates/10</a:t>
            </a:r>
            <a:r>
              <a:rPr lang="en-GB" sz="2000" baseline="30000" dirty="0"/>
              <a:t>5</a:t>
            </a:r>
            <a:endParaRPr lang="en-GB" sz="2000" dirty="0"/>
          </a:p>
        </p:txBody>
      </p:sp>
      <p:graphicFrame>
        <p:nvGraphicFramePr>
          <p:cNvPr id="4" name="Table 3"/>
          <p:cNvGraphicFramePr>
            <a:graphicFrameLocks noGrp="1"/>
          </p:cNvGraphicFramePr>
          <p:nvPr>
            <p:extLst>
              <p:ext uri="{D42A27DB-BD31-4B8C-83A1-F6EECF244321}">
                <p14:modId xmlns:p14="http://schemas.microsoft.com/office/powerpoint/2010/main" val="2741082540"/>
              </p:ext>
            </p:extLst>
          </p:nvPr>
        </p:nvGraphicFramePr>
        <p:xfrm>
          <a:off x="467544" y="764704"/>
          <a:ext cx="8229600" cy="5907096"/>
        </p:xfrm>
        <a:graphic>
          <a:graphicData uri="http://schemas.openxmlformats.org/drawingml/2006/table">
            <a:tbl>
              <a:tblPr firstRow="1" bandRow="1">
                <a:tableStyleId>{5C22544A-7EE6-4342-B048-85BDC9FD1C3A}</a:tableStyleId>
              </a:tblPr>
              <a:tblGrid>
                <a:gridCol w="1614470"/>
                <a:gridCol w="714380"/>
                <a:gridCol w="714380"/>
                <a:gridCol w="785818"/>
                <a:gridCol w="714380"/>
                <a:gridCol w="642942"/>
                <a:gridCol w="714380"/>
                <a:gridCol w="714380"/>
                <a:gridCol w="857256"/>
                <a:gridCol w="757214"/>
              </a:tblGrid>
              <a:tr h="428620">
                <a:tc>
                  <a:txBody>
                    <a:bodyPr/>
                    <a:lstStyle/>
                    <a:p>
                      <a:r>
                        <a:rPr lang="en-GB" sz="1800" dirty="0" smtClean="0"/>
                        <a:t>County</a:t>
                      </a:r>
                      <a:endParaRPr lang="en-GB" sz="1800" dirty="0"/>
                    </a:p>
                  </a:txBody>
                  <a:tcPr marT="45719" marB="45719"/>
                </a:tc>
                <a:tc>
                  <a:txBody>
                    <a:bodyPr/>
                    <a:lstStyle/>
                    <a:p>
                      <a:r>
                        <a:rPr lang="en-GB" sz="1800" dirty="0" smtClean="0"/>
                        <a:t>84</a:t>
                      </a:r>
                      <a:endParaRPr lang="en-GB" sz="1800" dirty="0"/>
                    </a:p>
                  </a:txBody>
                  <a:tcPr marT="45719" marB="45719"/>
                </a:tc>
                <a:tc>
                  <a:txBody>
                    <a:bodyPr/>
                    <a:lstStyle/>
                    <a:p>
                      <a:r>
                        <a:rPr lang="en-GB" sz="1800" dirty="0" smtClean="0"/>
                        <a:t>85</a:t>
                      </a:r>
                      <a:endParaRPr lang="en-GB" sz="1800" dirty="0"/>
                    </a:p>
                  </a:txBody>
                  <a:tcPr marT="45719" marB="45719"/>
                </a:tc>
                <a:tc>
                  <a:txBody>
                    <a:bodyPr/>
                    <a:lstStyle/>
                    <a:p>
                      <a:r>
                        <a:rPr lang="en-GB" sz="1800" dirty="0" smtClean="0"/>
                        <a:t>mean</a:t>
                      </a:r>
                      <a:endParaRPr lang="en-GB" sz="1800" dirty="0"/>
                    </a:p>
                  </a:txBody>
                  <a:tcPr marT="45719" marB="45719"/>
                </a:tc>
                <a:tc>
                  <a:txBody>
                    <a:bodyPr/>
                    <a:lstStyle/>
                    <a:p>
                      <a:r>
                        <a:rPr lang="en-GB" sz="1800" dirty="0" smtClean="0"/>
                        <a:t>88</a:t>
                      </a:r>
                      <a:endParaRPr lang="en-GB" sz="1800" dirty="0"/>
                    </a:p>
                  </a:txBody>
                  <a:tcPr marT="45719" marB="45719"/>
                </a:tc>
                <a:tc>
                  <a:txBody>
                    <a:bodyPr/>
                    <a:lstStyle/>
                    <a:p>
                      <a:r>
                        <a:rPr lang="en-GB" sz="1800" dirty="0" smtClean="0"/>
                        <a:t>89</a:t>
                      </a:r>
                      <a:endParaRPr lang="en-GB" sz="1800" dirty="0"/>
                    </a:p>
                  </a:txBody>
                  <a:tcPr marT="45719" marB="45719"/>
                </a:tc>
                <a:tc>
                  <a:txBody>
                    <a:bodyPr/>
                    <a:lstStyle/>
                    <a:p>
                      <a:r>
                        <a:rPr lang="en-GB" sz="1800" dirty="0" smtClean="0"/>
                        <a:t>90</a:t>
                      </a:r>
                      <a:endParaRPr lang="en-GB" sz="1800" dirty="0"/>
                    </a:p>
                  </a:txBody>
                  <a:tcPr marT="45719" marB="45719"/>
                </a:tc>
                <a:tc>
                  <a:txBody>
                    <a:bodyPr/>
                    <a:lstStyle/>
                    <a:p>
                      <a:r>
                        <a:rPr lang="en-GB" sz="1800" dirty="0" smtClean="0"/>
                        <a:t>91</a:t>
                      </a:r>
                      <a:endParaRPr lang="en-GB" sz="1800" dirty="0"/>
                    </a:p>
                  </a:txBody>
                  <a:tcPr marT="45719" marB="45719"/>
                </a:tc>
                <a:tc>
                  <a:txBody>
                    <a:bodyPr/>
                    <a:lstStyle/>
                    <a:p>
                      <a:r>
                        <a:rPr lang="en-GB" sz="1800" dirty="0" smtClean="0"/>
                        <a:t>mean</a:t>
                      </a:r>
                      <a:endParaRPr lang="en-GB" sz="1800" dirty="0"/>
                    </a:p>
                  </a:txBody>
                  <a:tcPr marT="45719" marB="45719"/>
                </a:tc>
                <a:tc>
                  <a:txBody>
                    <a:bodyPr/>
                    <a:lstStyle/>
                    <a:p>
                      <a:r>
                        <a:rPr lang="en-GB" sz="1800" dirty="0" smtClean="0"/>
                        <a:t>%</a:t>
                      </a:r>
                      <a:r>
                        <a:rPr lang="en-GB" sz="1800" dirty="0" smtClean="0">
                          <a:latin typeface="Symbol" pitchFamily="18" charset="2"/>
                        </a:rPr>
                        <a:t>D</a:t>
                      </a:r>
                      <a:endParaRPr lang="en-GB" sz="1800" dirty="0"/>
                    </a:p>
                  </a:txBody>
                  <a:tcPr marT="45719" marB="45719"/>
                </a:tc>
              </a:tr>
              <a:tr h="365753">
                <a:tc>
                  <a:txBody>
                    <a:bodyPr/>
                    <a:lstStyle/>
                    <a:p>
                      <a:r>
                        <a:rPr lang="en-GB" sz="1800" dirty="0" smtClean="0"/>
                        <a:t>BALTIC</a:t>
                      </a:r>
                      <a:endParaRPr lang="en-GB" sz="1800" dirty="0"/>
                    </a:p>
                  </a:txBody>
                  <a:tcPr marT="45719" marB="45719">
                    <a:solidFill>
                      <a:srgbClr val="FFFF00"/>
                    </a:solidFill>
                  </a:tcPr>
                </a:tc>
                <a:tc>
                  <a:txBody>
                    <a:bodyPr/>
                    <a:lstStyle/>
                    <a:p>
                      <a:endParaRPr lang="en-GB" sz="1800" dirty="0"/>
                    </a:p>
                  </a:txBody>
                  <a:tcPr marT="45719" marB="45719"/>
                </a:tc>
                <a:tc>
                  <a:txBody>
                    <a:bodyPr/>
                    <a:lstStyle/>
                    <a:p>
                      <a:endParaRPr lang="en-GB" sz="1800" dirty="0"/>
                    </a:p>
                  </a:txBody>
                  <a:tcPr marT="45719" marB="45719"/>
                </a:tc>
                <a:tc>
                  <a:txBody>
                    <a:bodyPr/>
                    <a:lstStyle/>
                    <a:p>
                      <a:endParaRPr lang="en-GB" sz="1800" dirty="0">
                        <a:solidFill>
                          <a:srgbClr val="FF0000"/>
                        </a:solidFill>
                      </a:endParaRPr>
                    </a:p>
                  </a:txBody>
                  <a:tcPr marT="45719" marB="45719"/>
                </a:tc>
                <a:tc>
                  <a:txBody>
                    <a:bodyPr/>
                    <a:lstStyle/>
                    <a:p>
                      <a:endParaRPr lang="en-GB" sz="1800"/>
                    </a:p>
                  </a:txBody>
                  <a:tcPr marT="45719" marB="45719"/>
                </a:tc>
                <a:tc>
                  <a:txBody>
                    <a:bodyPr/>
                    <a:lstStyle/>
                    <a:p>
                      <a:endParaRPr lang="en-GB" sz="1800"/>
                    </a:p>
                  </a:txBody>
                  <a:tcPr marT="45719" marB="45719"/>
                </a:tc>
                <a:tc>
                  <a:txBody>
                    <a:bodyPr/>
                    <a:lstStyle/>
                    <a:p>
                      <a:endParaRPr lang="en-GB" sz="1800"/>
                    </a:p>
                  </a:txBody>
                  <a:tcPr marT="45719" marB="45719"/>
                </a:tc>
                <a:tc>
                  <a:txBody>
                    <a:bodyPr/>
                    <a:lstStyle/>
                    <a:p>
                      <a:endParaRPr lang="en-GB" sz="1800"/>
                    </a:p>
                  </a:txBody>
                  <a:tcPr marT="45719" marB="45719"/>
                </a:tc>
                <a:tc>
                  <a:txBody>
                    <a:bodyPr/>
                    <a:lstStyle/>
                    <a:p>
                      <a:endParaRPr lang="en-GB" sz="1800"/>
                    </a:p>
                  </a:txBody>
                  <a:tcPr marT="45719" marB="45719"/>
                </a:tc>
                <a:tc>
                  <a:txBody>
                    <a:bodyPr/>
                    <a:lstStyle/>
                    <a:p>
                      <a:endParaRPr lang="en-GB" sz="1800" dirty="0"/>
                    </a:p>
                  </a:txBody>
                  <a:tcPr marT="45719" marB="45719">
                    <a:solidFill>
                      <a:srgbClr val="FFFF00"/>
                    </a:solidFill>
                  </a:tcPr>
                </a:tc>
              </a:tr>
              <a:tr h="393286">
                <a:tc>
                  <a:txBody>
                    <a:bodyPr/>
                    <a:lstStyle/>
                    <a:p>
                      <a:r>
                        <a:rPr lang="en-GB" sz="1800" dirty="0" smtClean="0"/>
                        <a:t>Stockholm</a:t>
                      </a:r>
                      <a:endParaRPr lang="en-GB" sz="1800" dirty="0"/>
                    </a:p>
                  </a:txBody>
                  <a:tcPr marT="45719" marB="45719">
                    <a:solidFill>
                      <a:srgbClr val="FFFF00"/>
                    </a:solidFill>
                  </a:tcPr>
                </a:tc>
                <a:tc>
                  <a:txBody>
                    <a:bodyPr/>
                    <a:lstStyle/>
                    <a:p>
                      <a:r>
                        <a:rPr lang="en-GB" sz="1800" dirty="0" smtClean="0"/>
                        <a:t>110</a:t>
                      </a:r>
                      <a:endParaRPr lang="en-GB" sz="1800" dirty="0"/>
                    </a:p>
                  </a:txBody>
                  <a:tcPr marT="45719" marB="45719"/>
                </a:tc>
                <a:tc>
                  <a:txBody>
                    <a:bodyPr/>
                    <a:lstStyle/>
                    <a:p>
                      <a:r>
                        <a:rPr lang="en-GB" sz="1800" dirty="0" smtClean="0"/>
                        <a:t>118</a:t>
                      </a:r>
                      <a:endParaRPr lang="en-GB" sz="1800" dirty="0"/>
                    </a:p>
                  </a:txBody>
                  <a:tcPr marT="45719" marB="45719"/>
                </a:tc>
                <a:tc>
                  <a:txBody>
                    <a:bodyPr/>
                    <a:lstStyle/>
                    <a:p>
                      <a:r>
                        <a:rPr lang="en-GB" sz="1800" dirty="0" smtClean="0">
                          <a:solidFill>
                            <a:srgbClr val="FF0000"/>
                          </a:solidFill>
                        </a:rPr>
                        <a:t>114</a:t>
                      </a:r>
                      <a:endParaRPr lang="en-GB" sz="1800" dirty="0">
                        <a:solidFill>
                          <a:srgbClr val="FF0000"/>
                        </a:solidFill>
                      </a:endParaRPr>
                    </a:p>
                  </a:txBody>
                  <a:tcPr marT="45719" marB="45719"/>
                </a:tc>
                <a:tc>
                  <a:txBody>
                    <a:bodyPr/>
                    <a:lstStyle/>
                    <a:p>
                      <a:r>
                        <a:rPr lang="en-GB" sz="1800" dirty="0" smtClean="0"/>
                        <a:t>119</a:t>
                      </a:r>
                      <a:endParaRPr lang="en-GB" sz="1800" dirty="0"/>
                    </a:p>
                  </a:txBody>
                  <a:tcPr marT="45719" marB="45719"/>
                </a:tc>
                <a:tc>
                  <a:txBody>
                    <a:bodyPr/>
                    <a:lstStyle/>
                    <a:p>
                      <a:r>
                        <a:rPr lang="en-GB" sz="1800" dirty="0" smtClean="0"/>
                        <a:t>124</a:t>
                      </a:r>
                      <a:endParaRPr lang="en-GB" sz="1800" dirty="0"/>
                    </a:p>
                  </a:txBody>
                  <a:tcPr marT="45719" marB="45719"/>
                </a:tc>
                <a:tc>
                  <a:txBody>
                    <a:bodyPr/>
                    <a:lstStyle/>
                    <a:p>
                      <a:r>
                        <a:rPr lang="en-GB" sz="1800" dirty="0" smtClean="0"/>
                        <a:t>141</a:t>
                      </a:r>
                      <a:endParaRPr lang="en-GB" sz="1800" dirty="0"/>
                    </a:p>
                  </a:txBody>
                  <a:tcPr marT="45719" marB="45719"/>
                </a:tc>
                <a:tc>
                  <a:txBody>
                    <a:bodyPr/>
                    <a:lstStyle/>
                    <a:p>
                      <a:r>
                        <a:rPr lang="en-GB" sz="1800" dirty="0" smtClean="0"/>
                        <a:t>141</a:t>
                      </a:r>
                      <a:endParaRPr lang="en-GB" sz="1800" dirty="0"/>
                    </a:p>
                  </a:txBody>
                  <a:tcPr marT="45719" marB="45719"/>
                </a:tc>
                <a:tc>
                  <a:txBody>
                    <a:bodyPr/>
                    <a:lstStyle/>
                    <a:p>
                      <a:r>
                        <a:rPr lang="en-GB" sz="1800" dirty="0" smtClean="0">
                          <a:solidFill>
                            <a:srgbClr val="FF0000"/>
                          </a:solidFill>
                        </a:rPr>
                        <a:t>131</a:t>
                      </a:r>
                      <a:endParaRPr lang="en-GB" sz="1800" dirty="0">
                        <a:solidFill>
                          <a:srgbClr val="FF0000"/>
                        </a:solidFill>
                      </a:endParaRPr>
                    </a:p>
                  </a:txBody>
                  <a:tcPr marT="45719" marB="45719"/>
                </a:tc>
                <a:tc>
                  <a:txBody>
                    <a:bodyPr/>
                    <a:lstStyle/>
                    <a:p>
                      <a:r>
                        <a:rPr lang="en-GB" sz="1800" dirty="0" smtClean="0"/>
                        <a:t>+15</a:t>
                      </a:r>
                      <a:endParaRPr lang="en-GB" sz="1800" dirty="0"/>
                    </a:p>
                  </a:txBody>
                  <a:tcPr marT="45719" marB="45719">
                    <a:solidFill>
                      <a:srgbClr val="FFFF00"/>
                    </a:solidFill>
                  </a:tcPr>
                </a:tc>
              </a:tr>
              <a:tr h="393286">
                <a:tc>
                  <a:txBody>
                    <a:bodyPr/>
                    <a:lstStyle/>
                    <a:p>
                      <a:r>
                        <a:rPr lang="en-GB" sz="1800" dirty="0" err="1" smtClean="0"/>
                        <a:t>Blekinge</a:t>
                      </a:r>
                      <a:endParaRPr lang="en-GB" sz="1800" dirty="0"/>
                    </a:p>
                  </a:txBody>
                  <a:tcPr marT="45719" marB="45719">
                    <a:solidFill>
                      <a:srgbClr val="FFFF00"/>
                    </a:solidFill>
                  </a:tcPr>
                </a:tc>
                <a:tc>
                  <a:txBody>
                    <a:bodyPr/>
                    <a:lstStyle/>
                    <a:p>
                      <a:r>
                        <a:rPr lang="en-GB" sz="1800" dirty="0" smtClean="0"/>
                        <a:t>87</a:t>
                      </a:r>
                      <a:endParaRPr lang="en-GB" sz="1800" dirty="0"/>
                    </a:p>
                  </a:txBody>
                  <a:tcPr marT="45719" marB="45719"/>
                </a:tc>
                <a:tc>
                  <a:txBody>
                    <a:bodyPr/>
                    <a:lstStyle/>
                    <a:p>
                      <a:r>
                        <a:rPr lang="en-GB" sz="1800" dirty="0" smtClean="0"/>
                        <a:t>117</a:t>
                      </a:r>
                      <a:endParaRPr lang="en-GB" sz="1800" dirty="0"/>
                    </a:p>
                  </a:txBody>
                  <a:tcPr marT="45719" marB="45719"/>
                </a:tc>
                <a:tc>
                  <a:txBody>
                    <a:bodyPr/>
                    <a:lstStyle/>
                    <a:p>
                      <a:r>
                        <a:rPr lang="en-GB" sz="1800" dirty="0" smtClean="0">
                          <a:solidFill>
                            <a:srgbClr val="FF0000"/>
                          </a:solidFill>
                        </a:rPr>
                        <a:t>103</a:t>
                      </a:r>
                      <a:endParaRPr lang="en-GB" sz="1800" dirty="0">
                        <a:solidFill>
                          <a:srgbClr val="FF0000"/>
                        </a:solidFill>
                      </a:endParaRPr>
                    </a:p>
                  </a:txBody>
                  <a:tcPr marT="45719" marB="45719"/>
                </a:tc>
                <a:tc>
                  <a:txBody>
                    <a:bodyPr/>
                    <a:lstStyle/>
                    <a:p>
                      <a:r>
                        <a:rPr lang="en-GB" sz="1800" dirty="0" smtClean="0"/>
                        <a:t>131</a:t>
                      </a:r>
                      <a:endParaRPr lang="en-GB" sz="1800" dirty="0"/>
                    </a:p>
                  </a:txBody>
                  <a:tcPr marT="45719" marB="45719"/>
                </a:tc>
                <a:tc>
                  <a:txBody>
                    <a:bodyPr/>
                    <a:lstStyle/>
                    <a:p>
                      <a:r>
                        <a:rPr lang="en-GB" sz="1800" dirty="0" smtClean="0"/>
                        <a:t>120</a:t>
                      </a:r>
                      <a:endParaRPr lang="en-GB" sz="1800" dirty="0"/>
                    </a:p>
                  </a:txBody>
                  <a:tcPr marT="45719" marB="45719"/>
                </a:tc>
                <a:tc>
                  <a:txBody>
                    <a:bodyPr/>
                    <a:lstStyle/>
                    <a:p>
                      <a:r>
                        <a:rPr lang="en-GB" sz="1800" dirty="0" smtClean="0"/>
                        <a:t>145</a:t>
                      </a:r>
                      <a:endParaRPr lang="en-GB" sz="1800" dirty="0"/>
                    </a:p>
                  </a:txBody>
                  <a:tcPr marT="45719" marB="45719"/>
                </a:tc>
                <a:tc>
                  <a:txBody>
                    <a:bodyPr/>
                    <a:lstStyle/>
                    <a:p>
                      <a:r>
                        <a:rPr lang="en-GB" sz="1800" dirty="0" smtClean="0"/>
                        <a:t>131</a:t>
                      </a:r>
                      <a:endParaRPr lang="en-GB" sz="1800" dirty="0"/>
                    </a:p>
                  </a:txBody>
                  <a:tcPr marT="45719" marB="45719"/>
                </a:tc>
                <a:tc>
                  <a:txBody>
                    <a:bodyPr/>
                    <a:lstStyle/>
                    <a:p>
                      <a:r>
                        <a:rPr lang="en-GB" sz="1800" dirty="0" smtClean="0">
                          <a:solidFill>
                            <a:srgbClr val="FF0000"/>
                          </a:solidFill>
                        </a:rPr>
                        <a:t>132</a:t>
                      </a:r>
                      <a:endParaRPr lang="en-GB" sz="1800" dirty="0">
                        <a:solidFill>
                          <a:srgbClr val="FF0000"/>
                        </a:solidFill>
                      </a:endParaRPr>
                    </a:p>
                  </a:txBody>
                  <a:tcPr marT="45719" marB="45719"/>
                </a:tc>
                <a:tc>
                  <a:txBody>
                    <a:bodyPr/>
                    <a:lstStyle/>
                    <a:p>
                      <a:r>
                        <a:rPr lang="en-GB" sz="1800" dirty="0" smtClean="0"/>
                        <a:t>+28</a:t>
                      </a:r>
                      <a:endParaRPr lang="en-GB" sz="1800" dirty="0"/>
                    </a:p>
                  </a:txBody>
                  <a:tcPr marT="45719" marB="45719">
                    <a:solidFill>
                      <a:srgbClr val="FFFF00"/>
                    </a:solidFill>
                  </a:tcPr>
                </a:tc>
              </a:tr>
              <a:tr h="393286">
                <a:tc>
                  <a:txBody>
                    <a:bodyPr/>
                    <a:lstStyle/>
                    <a:p>
                      <a:r>
                        <a:rPr lang="en-GB" sz="1800" dirty="0" smtClean="0"/>
                        <a:t>Kalmar</a:t>
                      </a:r>
                      <a:endParaRPr lang="en-GB" sz="1800" dirty="0"/>
                    </a:p>
                  </a:txBody>
                  <a:tcPr marT="45719" marB="45719">
                    <a:solidFill>
                      <a:srgbClr val="FFFF00"/>
                    </a:solidFill>
                  </a:tcPr>
                </a:tc>
                <a:tc>
                  <a:txBody>
                    <a:bodyPr/>
                    <a:lstStyle/>
                    <a:p>
                      <a:r>
                        <a:rPr lang="en-GB" sz="1800" dirty="0" smtClean="0"/>
                        <a:t>103</a:t>
                      </a:r>
                      <a:endParaRPr lang="en-GB" sz="1800" dirty="0"/>
                    </a:p>
                  </a:txBody>
                  <a:tcPr marT="45719" marB="45719"/>
                </a:tc>
                <a:tc>
                  <a:txBody>
                    <a:bodyPr/>
                    <a:lstStyle/>
                    <a:p>
                      <a:r>
                        <a:rPr lang="en-GB" sz="1800" dirty="0" smtClean="0"/>
                        <a:t>103</a:t>
                      </a:r>
                      <a:endParaRPr lang="en-GB" sz="1800" dirty="0"/>
                    </a:p>
                  </a:txBody>
                  <a:tcPr marT="45719" marB="45719"/>
                </a:tc>
                <a:tc>
                  <a:txBody>
                    <a:bodyPr/>
                    <a:lstStyle/>
                    <a:p>
                      <a:r>
                        <a:rPr lang="en-GB" sz="1800" dirty="0" smtClean="0">
                          <a:solidFill>
                            <a:srgbClr val="FF0000"/>
                          </a:solidFill>
                        </a:rPr>
                        <a:t>103</a:t>
                      </a:r>
                      <a:endParaRPr lang="en-GB" sz="1800" dirty="0">
                        <a:solidFill>
                          <a:srgbClr val="FF0000"/>
                        </a:solidFill>
                      </a:endParaRPr>
                    </a:p>
                  </a:txBody>
                  <a:tcPr marT="45719" marB="45719"/>
                </a:tc>
                <a:tc>
                  <a:txBody>
                    <a:bodyPr/>
                    <a:lstStyle/>
                    <a:p>
                      <a:r>
                        <a:rPr lang="en-GB" sz="1800" dirty="0" smtClean="0"/>
                        <a:t>130</a:t>
                      </a:r>
                      <a:endParaRPr lang="en-GB" sz="1800" dirty="0"/>
                    </a:p>
                  </a:txBody>
                  <a:tcPr marT="45719" marB="45719"/>
                </a:tc>
                <a:tc>
                  <a:txBody>
                    <a:bodyPr/>
                    <a:lstStyle/>
                    <a:p>
                      <a:r>
                        <a:rPr lang="en-GB" sz="1800" dirty="0" smtClean="0"/>
                        <a:t>107</a:t>
                      </a:r>
                      <a:endParaRPr lang="en-GB" sz="1800" dirty="0"/>
                    </a:p>
                  </a:txBody>
                  <a:tcPr marT="45719" marB="45719"/>
                </a:tc>
                <a:tc>
                  <a:txBody>
                    <a:bodyPr/>
                    <a:lstStyle/>
                    <a:p>
                      <a:r>
                        <a:rPr lang="en-GB" sz="1800" dirty="0" smtClean="0"/>
                        <a:t>103</a:t>
                      </a:r>
                      <a:endParaRPr lang="en-GB" sz="1800" dirty="0"/>
                    </a:p>
                  </a:txBody>
                  <a:tcPr marT="45719" marB="45719"/>
                </a:tc>
                <a:tc>
                  <a:txBody>
                    <a:bodyPr/>
                    <a:lstStyle/>
                    <a:p>
                      <a:r>
                        <a:rPr lang="en-GB" sz="1800" dirty="0" smtClean="0"/>
                        <a:t>107</a:t>
                      </a:r>
                      <a:endParaRPr lang="en-GB" sz="1800" dirty="0"/>
                    </a:p>
                  </a:txBody>
                  <a:tcPr marT="45719" marB="45719"/>
                </a:tc>
                <a:tc>
                  <a:txBody>
                    <a:bodyPr/>
                    <a:lstStyle/>
                    <a:p>
                      <a:r>
                        <a:rPr lang="en-GB" sz="1800" dirty="0" smtClean="0">
                          <a:solidFill>
                            <a:srgbClr val="FF0000"/>
                          </a:solidFill>
                        </a:rPr>
                        <a:t>112</a:t>
                      </a:r>
                      <a:endParaRPr lang="en-GB" sz="1800" dirty="0">
                        <a:solidFill>
                          <a:srgbClr val="FF0000"/>
                        </a:solidFill>
                      </a:endParaRPr>
                    </a:p>
                  </a:txBody>
                  <a:tcPr marT="45719" marB="45719"/>
                </a:tc>
                <a:tc>
                  <a:txBody>
                    <a:bodyPr/>
                    <a:lstStyle/>
                    <a:p>
                      <a:r>
                        <a:rPr lang="en-GB" sz="1800" dirty="0" smtClean="0"/>
                        <a:t>+9</a:t>
                      </a:r>
                      <a:endParaRPr lang="en-GB" sz="1800" dirty="0"/>
                    </a:p>
                  </a:txBody>
                  <a:tcPr marT="45719" marB="45719">
                    <a:solidFill>
                      <a:srgbClr val="FFFF00"/>
                    </a:solidFill>
                  </a:tcPr>
                </a:tc>
              </a:tr>
              <a:tr h="393286">
                <a:tc>
                  <a:txBody>
                    <a:bodyPr/>
                    <a:lstStyle/>
                    <a:p>
                      <a:r>
                        <a:rPr lang="en-GB" sz="1800" dirty="0" smtClean="0"/>
                        <a:t>Uppsala</a:t>
                      </a:r>
                      <a:endParaRPr lang="en-GB" sz="1800" dirty="0"/>
                    </a:p>
                  </a:txBody>
                  <a:tcPr marT="45719" marB="45719">
                    <a:solidFill>
                      <a:srgbClr val="FFFF00"/>
                    </a:solidFill>
                  </a:tcPr>
                </a:tc>
                <a:tc>
                  <a:txBody>
                    <a:bodyPr/>
                    <a:lstStyle/>
                    <a:p>
                      <a:r>
                        <a:rPr lang="en-GB" sz="1800" dirty="0" smtClean="0"/>
                        <a:t>106</a:t>
                      </a:r>
                      <a:endParaRPr lang="en-GB" sz="1800" dirty="0"/>
                    </a:p>
                  </a:txBody>
                  <a:tcPr marT="45719" marB="45719"/>
                </a:tc>
                <a:tc>
                  <a:txBody>
                    <a:bodyPr/>
                    <a:lstStyle/>
                    <a:p>
                      <a:r>
                        <a:rPr lang="en-GB" sz="1800" dirty="0" smtClean="0"/>
                        <a:t>114</a:t>
                      </a:r>
                      <a:endParaRPr lang="en-GB" sz="1800" dirty="0"/>
                    </a:p>
                  </a:txBody>
                  <a:tcPr marT="45719" marB="45719"/>
                </a:tc>
                <a:tc>
                  <a:txBody>
                    <a:bodyPr/>
                    <a:lstStyle/>
                    <a:p>
                      <a:r>
                        <a:rPr lang="en-GB" sz="1800" dirty="0" smtClean="0">
                          <a:solidFill>
                            <a:srgbClr val="FF0000"/>
                          </a:solidFill>
                        </a:rPr>
                        <a:t>110</a:t>
                      </a:r>
                      <a:endParaRPr lang="en-GB" sz="1800" dirty="0">
                        <a:solidFill>
                          <a:srgbClr val="FF0000"/>
                        </a:solidFill>
                      </a:endParaRPr>
                    </a:p>
                  </a:txBody>
                  <a:tcPr marT="45719" marB="45719"/>
                </a:tc>
                <a:tc>
                  <a:txBody>
                    <a:bodyPr/>
                    <a:lstStyle/>
                    <a:p>
                      <a:r>
                        <a:rPr lang="en-GB" sz="1800" dirty="0" smtClean="0"/>
                        <a:t>112</a:t>
                      </a:r>
                      <a:endParaRPr lang="en-GB" sz="1800" dirty="0"/>
                    </a:p>
                  </a:txBody>
                  <a:tcPr marT="45719" marB="45719"/>
                </a:tc>
                <a:tc>
                  <a:txBody>
                    <a:bodyPr/>
                    <a:lstStyle/>
                    <a:p>
                      <a:r>
                        <a:rPr lang="en-GB" sz="1800" dirty="0" smtClean="0"/>
                        <a:t>119</a:t>
                      </a:r>
                      <a:endParaRPr lang="en-GB" sz="1800" dirty="0"/>
                    </a:p>
                  </a:txBody>
                  <a:tcPr marT="45719" marB="45719"/>
                </a:tc>
                <a:tc>
                  <a:txBody>
                    <a:bodyPr/>
                    <a:lstStyle/>
                    <a:p>
                      <a:r>
                        <a:rPr lang="en-GB" sz="1800" dirty="0" smtClean="0"/>
                        <a:t>142</a:t>
                      </a:r>
                      <a:endParaRPr lang="en-GB" sz="1800" dirty="0"/>
                    </a:p>
                  </a:txBody>
                  <a:tcPr marT="45719" marB="45719"/>
                </a:tc>
                <a:tc>
                  <a:txBody>
                    <a:bodyPr/>
                    <a:lstStyle/>
                    <a:p>
                      <a:r>
                        <a:rPr lang="en-GB" sz="1800" dirty="0" smtClean="0"/>
                        <a:t>125</a:t>
                      </a:r>
                      <a:endParaRPr lang="en-GB" sz="1800" dirty="0"/>
                    </a:p>
                  </a:txBody>
                  <a:tcPr marT="45719" marB="45719"/>
                </a:tc>
                <a:tc>
                  <a:txBody>
                    <a:bodyPr/>
                    <a:lstStyle/>
                    <a:p>
                      <a:r>
                        <a:rPr lang="en-GB" sz="1800" dirty="0" smtClean="0">
                          <a:solidFill>
                            <a:srgbClr val="FF0000"/>
                          </a:solidFill>
                        </a:rPr>
                        <a:t>125</a:t>
                      </a:r>
                      <a:endParaRPr lang="en-GB" sz="1800" dirty="0">
                        <a:solidFill>
                          <a:srgbClr val="FF0000"/>
                        </a:solidFill>
                      </a:endParaRPr>
                    </a:p>
                  </a:txBody>
                  <a:tcPr marT="45719" marB="45719"/>
                </a:tc>
                <a:tc>
                  <a:txBody>
                    <a:bodyPr/>
                    <a:lstStyle/>
                    <a:p>
                      <a:r>
                        <a:rPr lang="en-GB" sz="1800" dirty="0" smtClean="0"/>
                        <a:t>+13</a:t>
                      </a:r>
                      <a:endParaRPr lang="en-GB" sz="1800" dirty="0"/>
                    </a:p>
                  </a:txBody>
                  <a:tcPr marT="45719" marB="45719">
                    <a:solidFill>
                      <a:srgbClr val="FFFF00"/>
                    </a:solidFill>
                  </a:tcPr>
                </a:tc>
              </a:tr>
              <a:tr h="393286">
                <a:tc>
                  <a:txBody>
                    <a:bodyPr/>
                    <a:lstStyle/>
                    <a:p>
                      <a:r>
                        <a:rPr lang="en-GB" sz="1800" dirty="0" err="1" smtClean="0"/>
                        <a:t>Gavleborgs</a:t>
                      </a:r>
                      <a:endParaRPr lang="en-GB" sz="1800" dirty="0"/>
                    </a:p>
                  </a:txBody>
                  <a:tcPr marT="45719" marB="45719">
                    <a:solidFill>
                      <a:srgbClr val="FFFF00"/>
                    </a:solidFill>
                  </a:tcPr>
                </a:tc>
                <a:tc>
                  <a:txBody>
                    <a:bodyPr/>
                    <a:lstStyle/>
                    <a:p>
                      <a:r>
                        <a:rPr lang="en-GB" sz="1800" dirty="0" smtClean="0"/>
                        <a:t>81</a:t>
                      </a:r>
                      <a:endParaRPr lang="en-GB" sz="1800" dirty="0"/>
                    </a:p>
                  </a:txBody>
                  <a:tcPr marT="45719" marB="45719"/>
                </a:tc>
                <a:tc>
                  <a:txBody>
                    <a:bodyPr/>
                    <a:lstStyle/>
                    <a:p>
                      <a:r>
                        <a:rPr lang="en-GB" sz="1800" dirty="0" smtClean="0"/>
                        <a:t>79</a:t>
                      </a:r>
                      <a:endParaRPr lang="en-GB" sz="1800" dirty="0"/>
                    </a:p>
                  </a:txBody>
                  <a:tcPr marT="45719" marB="45719"/>
                </a:tc>
                <a:tc>
                  <a:txBody>
                    <a:bodyPr/>
                    <a:lstStyle/>
                    <a:p>
                      <a:r>
                        <a:rPr lang="en-GB" sz="1800" dirty="0" smtClean="0">
                          <a:solidFill>
                            <a:srgbClr val="FF0000"/>
                          </a:solidFill>
                        </a:rPr>
                        <a:t>80</a:t>
                      </a:r>
                      <a:endParaRPr lang="en-GB" sz="1800" dirty="0">
                        <a:solidFill>
                          <a:srgbClr val="FF0000"/>
                        </a:solidFill>
                      </a:endParaRPr>
                    </a:p>
                  </a:txBody>
                  <a:tcPr marT="45719" marB="45719"/>
                </a:tc>
                <a:tc>
                  <a:txBody>
                    <a:bodyPr/>
                    <a:lstStyle/>
                    <a:p>
                      <a:r>
                        <a:rPr lang="en-GB" sz="1800" dirty="0" smtClean="0"/>
                        <a:t>80</a:t>
                      </a:r>
                      <a:endParaRPr lang="en-GB" sz="1800" dirty="0"/>
                    </a:p>
                  </a:txBody>
                  <a:tcPr marT="45719" marB="45719"/>
                </a:tc>
                <a:tc>
                  <a:txBody>
                    <a:bodyPr/>
                    <a:lstStyle/>
                    <a:p>
                      <a:r>
                        <a:rPr lang="en-GB" sz="1800" dirty="0" smtClean="0"/>
                        <a:t>86</a:t>
                      </a:r>
                      <a:endParaRPr lang="en-GB" sz="1800" dirty="0"/>
                    </a:p>
                  </a:txBody>
                  <a:tcPr marT="45719" marB="45719"/>
                </a:tc>
                <a:tc>
                  <a:txBody>
                    <a:bodyPr/>
                    <a:lstStyle/>
                    <a:p>
                      <a:r>
                        <a:rPr lang="en-GB" sz="1800" dirty="0" smtClean="0"/>
                        <a:t>100</a:t>
                      </a:r>
                      <a:endParaRPr lang="en-GB" sz="1800" dirty="0"/>
                    </a:p>
                  </a:txBody>
                  <a:tcPr marT="45719" marB="45719"/>
                </a:tc>
                <a:tc>
                  <a:txBody>
                    <a:bodyPr/>
                    <a:lstStyle/>
                    <a:p>
                      <a:r>
                        <a:rPr lang="en-GB" sz="1800" dirty="0" smtClean="0"/>
                        <a:t>101</a:t>
                      </a:r>
                      <a:endParaRPr lang="en-GB" sz="1800" dirty="0"/>
                    </a:p>
                  </a:txBody>
                  <a:tcPr marT="45719" marB="45719"/>
                </a:tc>
                <a:tc>
                  <a:txBody>
                    <a:bodyPr/>
                    <a:lstStyle/>
                    <a:p>
                      <a:r>
                        <a:rPr lang="en-GB" sz="1800" dirty="0" smtClean="0">
                          <a:solidFill>
                            <a:srgbClr val="FF0000"/>
                          </a:solidFill>
                        </a:rPr>
                        <a:t>92</a:t>
                      </a:r>
                      <a:endParaRPr lang="en-GB" sz="1800" dirty="0">
                        <a:solidFill>
                          <a:srgbClr val="FF0000"/>
                        </a:solidFill>
                      </a:endParaRPr>
                    </a:p>
                  </a:txBody>
                  <a:tcPr marT="45719" marB="45719"/>
                </a:tc>
                <a:tc>
                  <a:txBody>
                    <a:bodyPr/>
                    <a:lstStyle/>
                    <a:p>
                      <a:r>
                        <a:rPr lang="en-GB" sz="1800" dirty="0" smtClean="0"/>
                        <a:t>+15</a:t>
                      </a:r>
                      <a:endParaRPr lang="en-GB" sz="1800" dirty="0"/>
                    </a:p>
                  </a:txBody>
                  <a:tcPr marT="45719" marB="45719">
                    <a:solidFill>
                      <a:srgbClr val="FFFF00"/>
                    </a:solidFill>
                  </a:tcPr>
                </a:tc>
              </a:tr>
              <a:tr h="393286">
                <a:tc>
                  <a:txBody>
                    <a:bodyPr/>
                    <a:lstStyle/>
                    <a:p>
                      <a:r>
                        <a:rPr lang="en-GB" sz="1800" dirty="0" err="1" smtClean="0"/>
                        <a:t>VasterN</a:t>
                      </a:r>
                      <a:endParaRPr lang="en-GB" sz="1800" dirty="0"/>
                    </a:p>
                  </a:txBody>
                  <a:tcPr marT="45719" marB="45719">
                    <a:solidFill>
                      <a:srgbClr val="FFFF00"/>
                    </a:solidFill>
                  </a:tcPr>
                </a:tc>
                <a:tc>
                  <a:txBody>
                    <a:bodyPr/>
                    <a:lstStyle/>
                    <a:p>
                      <a:r>
                        <a:rPr lang="en-GB" sz="1800" dirty="0" smtClean="0"/>
                        <a:t>102</a:t>
                      </a:r>
                      <a:endParaRPr lang="en-GB" sz="1800" dirty="0"/>
                    </a:p>
                  </a:txBody>
                  <a:tcPr marT="45719" marB="45719"/>
                </a:tc>
                <a:tc>
                  <a:txBody>
                    <a:bodyPr/>
                    <a:lstStyle/>
                    <a:p>
                      <a:r>
                        <a:rPr lang="en-GB" sz="1800" dirty="0" smtClean="0"/>
                        <a:t>96</a:t>
                      </a:r>
                      <a:endParaRPr lang="en-GB" sz="1800" dirty="0"/>
                    </a:p>
                  </a:txBody>
                  <a:tcPr marT="45719" marB="45719"/>
                </a:tc>
                <a:tc>
                  <a:txBody>
                    <a:bodyPr/>
                    <a:lstStyle/>
                    <a:p>
                      <a:r>
                        <a:rPr lang="en-GB" sz="1800" dirty="0" smtClean="0">
                          <a:solidFill>
                            <a:srgbClr val="FF0000"/>
                          </a:solidFill>
                        </a:rPr>
                        <a:t>99</a:t>
                      </a:r>
                      <a:endParaRPr lang="en-GB" sz="1800" dirty="0">
                        <a:solidFill>
                          <a:srgbClr val="FF0000"/>
                        </a:solidFill>
                      </a:endParaRPr>
                    </a:p>
                  </a:txBody>
                  <a:tcPr marT="45719" marB="45719"/>
                </a:tc>
                <a:tc>
                  <a:txBody>
                    <a:bodyPr/>
                    <a:lstStyle/>
                    <a:p>
                      <a:r>
                        <a:rPr lang="en-GB" sz="1800" dirty="0" smtClean="0"/>
                        <a:t>86</a:t>
                      </a:r>
                      <a:endParaRPr lang="en-GB" sz="1800" dirty="0"/>
                    </a:p>
                  </a:txBody>
                  <a:tcPr marT="45719" marB="45719"/>
                </a:tc>
                <a:tc>
                  <a:txBody>
                    <a:bodyPr/>
                    <a:lstStyle/>
                    <a:p>
                      <a:r>
                        <a:rPr lang="en-GB" sz="1800" dirty="0" smtClean="0"/>
                        <a:t>99</a:t>
                      </a:r>
                      <a:endParaRPr lang="en-GB" sz="1800" dirty="0"/>
                    </a:p>
                  </a:txBody>
                  <a:tcPr marT="45719" marB="45719"/>
                </a:tc>
                <a:tc>
                  <a:txBody>
                    <a:bodyPr/>
                    <a:lstStyle/>
                    <a:p>
                      <a:r>
                        <a:rPr lang="en-GB" sz="1800" dirty="0" smtClean="0"/>
                        <a:t>142</a:t>
                      </a:r>
                      <a:endParaRPr lang="en-GB" sz="1800" dirty="0"/>
                    </a:p>
                  </a:txBody>
                  <a:tcPr marT="45719" marB="45719"/>
                </a:tc>
                <a:tc>
                  <a:txBody>
                    <a:bodyPr/>
                    <a:lstStyle/>
                    <a:p>
                      <a:r>
                        <a:rPr lang="en-GB" sz="1800" dirty="0" smtClean="0"/>
                        <a:t>134</a:t>
                      </a:r>
                      <a:endParaRPr lang="en-GB" sz="1800" dirty="0"/>
                    </a:p>
                  </a:txBody>
                  <a:tcPr marT="45719" marB="45719"/>
                </a:tc>
                <a:tc>
                  <a:txBody>
                    <a:bodyPr/>
                    <a:lstStyle/>
                    <a:p>
                      <a:r>
                        <a:rPr lang="en-GB" sz="1800" dirty="0" smtClean="0">
                          <a:solidFill>
                            <a:srgbClr val="FF0000"/>
                          </a:solidFill>
                        </a:rPr>
                        <a:t>115</a:t>
                      </a:r>
                      <a:endParaRPr lang="en-GB" sz="1800" dirty="0">
                        <a:solidFill>
                          <a:srgbClr val="FF0000"/>
                        </a:solidFill>
                      </a:endParaRPr>
                    </a:p>
                  </a:txBody>
                  <a:tcPr marT="45719" marB="45719"/>
                </a:tc>
                <a:tc>
                  <a:txBody>
                    <a:bodyPr/>
                    <a:lstStyle/>
                    <a:p>
                      <a:r>
                        <a:rPr lang="en-GB" sz="1800" dirty="0" smtClean="0"/>
                        <a:t>+16</a:t>
                      </a:r>
                      <a:endParaRPr lang="en-GB" sz="1800" dirty="0"/>
                    </a:p>
                  </a:txBody>
                  <a:tcPr marT="45719" marB="45719">
                    <a:solidFill>
                      <a:srgbClr val="FFFF00"/>
                    </a:solidFill>
                  </a:tcPr>
                </a:tc>
              </a:tr>
              <a:tr h="393286">
                <a:tc>
                  <a:txBody>
                    <a:bodyPr/>
                    <a:lstStyle/>
                    <a:p>
                      <a:r>
                        <a:rPr lang="en-GB" sz="1800" dirty="0" err="1" smtClean="0"/>
                        <a:t>Skane</a:t>
                      </a:r>
                      <a:endParaRPr lang="en-GB" sz="1800" dirty="0"/>
                    </a:p>
                  </a:txBody>
                  <a:tcPr marT="45719" marB="45719">
                    <a:solidFill>
                      <a:srgbClr val="FFFF00"/>
                    </a:solidFill>
                  </a:tcPr>
                </a:tc>
                <a:tc>
                  <a:txBody>
                    <a:bodyPr/>
                    <a:lstStyle/>
                    <a:p>
                      <a:r>
                        <a:rPr lang="en-GB" sz="1800" dirty="0" smtClean="0"/>
                        <a:t>106</a:t>
                      </a:r>
                      <a:endParaRPr lang="en-GB" sz="1800" dirty="0"/>
                    </a:p>
                  </a:txBody>
                  <a:tcPr marT="45719" marB="45719"/>
                </a:tc>
                <a:tc>
                  <a:txBody>
                    <a:bodyPr/>
                    <a:lstStyle/>
                    <a:p>
                      <a:r>
                        <a:rPr lang="en-GB" sz="1800" dirty="0" smtClean="0"/>
                        <a:t>114</a:t>
                      </a:r>
                      <a:endParaRPr lang="en-GB" sz="1800" dirty="0"/>
                    </a:p>
                  </a:txBody>
                  <a:tcPr marT="45719" marB="45719"/>
                </a:tc>
                <a:tc>
                  <a:txBody>
                    <a:bodyPr/>
                    <a:lstStyle/>
                    <a:p>
                      <a:r>
                        <a:rPr lang="en-GB" sz="1800" dirty="0" smtClean="0">
                          <a:solidFill>
                            <a:srgbClr val="FF0000"/>
                          </a:solidFill>
                        </a:rPr>
                        <a:t>110</a:t>
                      </a:r>
                      <a:endParaRPr lang="en-GB" sz="1800" dirty="0">
                        <a:solidFill>
                          <a:srgbClr val="FF0000"/>
                        </a:solidFill>
                      </a:endParaRPr>
                    </a:p>
                  </a:txBody>
                  <a:tcPr marT="45719" marB="45719"/>
                </a:tc>
                <a:tc>
                  <a:txBody>
                    <a:bodyPr/>
                    <a:lstStyle/>
                    <a:p>
                      <a:r>
                        <a:rPr lang="en-GB" sz="1800" dirty="0" smtClean="0"/>
                        <a:t>112</a:t>
                      </a:r>
                      <a:endParaRPr lang="en-GB" sz="1800" dirty="0"/>
                    </a:p>
                  </a:txBody>
                  <a:tcPr marT="45719" marB="45719"/>
                </a:tc>
                <a:tc>
                  <a:txBody>
                    <a:bodyPr/>
                    <a:lstStyle/>
                    <a:p>
                      <a:r>
                        <a:rPr lang="en-GB" sz="1800" dirty="0" smtClean="0"/>
                        <a:t>119</a:t>
                      </a:r>
                      <a:endParaRPr lang="en-GB" sz="1800" dirty="0"/>
                    </a:p>
                  </a:txBody>
                  <a:tcPr marT="45719" marB="45719"/>
                </a:tc>
                <a:tc>
                  <a:txBody>
                    <a:bodyPr/>
                    <a:lstStyle/>
                    <a:p>
                      <a:r>
                        <a:rPr lang="en-GB" sz="1800" dirty="0" smtClean="0"/>
                        <a:t>142</a:t>
                      </a:r>
                      <a:endParaRPr lang="en-GB" sz="1800" dirty="0"/>
                    </a:p>
                  </a:txBody>
                  <a:tcPr marT="45719" marB="45719"/>
                </a:tc>
                <a:tc>
                  <a:txBody>
                    <a:bodyPr/>
                    <a:lstStyle/>
                    <a:p>
                      <a:r>
                        <a:rPr lang="en-GB" sz="1800" dirty="0" smtClean="0"/>
                        <a:t>125</a:t>
                      </a:r>
                      <a:endParaRPr lang="en-GB" sz="1800" dirty="0"/>
                    </a:p>
                  </a:txBody>
                  <a:tcPr marT="45719" marB="45719"/>
                </a:tc>
                <a:tc>
                  <a:txBody>
                    <a:bodyPr/>
                    <a:lstStyle/>
                    <a:p>
                      <a:r>
                        <a:rPr lang="en-GB" sz="1800" dirty="0" smtClean="0">
                          <a:solidFill>
                            <a:srgbClr val="FF0000"/>
                          </a:solidFill>
                        </a:rPr>
                        <a:t>125</a:t>
                      </a:r>
                      <a:endParaRPr lang="en-GB" sz="1800" dirty="0">
                        <a:solidFill>
                          <a:srgbClr val="FF0000"/>
                        </a:solidFill>
                      </a:endParaRPr>
                    </a:p>
                  </a:txBody>
                  <a:tcPr marT="45719" marB="45719"/>
                </a:tc>
                <a:tc>
                  <a:txBody>
                    <a:bodyPr/>
                    <a:lstStyle/>
                    <a:p>
                      <a:r>
                        <a:rPr lang="en-GB" sz="1800" dirty="0" smtClean="0"/>
                        <a:t>+13</a:t>
                      </a:r>
                      <a:endParaRPr lang="en-GB" sz="1800" dirty="0"/>
                    </a:p>
                  </a:txBody>
                  <a:tcPr marT="45719" marB="45719">
                    <a:solidFill>
                      <a:srgbClr val="FFFF00"/>
                    </a:solidFill>
                  </a:tcPr>
                </a:tc>
              </a:tr>
              <a:tr h="393286">
                <a:tc>
                  <a:txBody>
                    <a:bodyPr/>
                    <a:lstStyle/>
                    <a:p>
                      <a:r>
                        <a:rPr lang="en-GB" sz="1800" dirty="0" err="1" smtClean="0"/>
                        <a:t>Hallands</a:t>
                      </a:r>
                      <a:endParaRPr lang="en-GB" sz="1800" dirty="0"/>
                    </a:p>
                  </a:txBody>
                  <a:tcPr marT="45719" marB="45719">
                    <a:solidFill>
                      <a:srgbClr val="FFFF00"/>
                    </a:solidFill>
                  </a:tcPr>
                </a:tc>
                <a:tc>
                  <a:txBody>
                    <a:bodyPr/>
                    <a:lstStyle/>
                    <a:p>
                      <a:r>
                        <a:rPr lang="en-GB" sz="1800" dirty="0" smtClean="0"/>
                        <a:t>92</a:t>
                      </a:r>
                      <a:endParaRPr lang="en-GB" sz="1800" dirty="0"/>
                    </a:p>
                  </a:txBody>
                  <a:tcPr marT="45719" marB="45719"/>
                </a:tc>
                <a:tc>
                  <a:txBody>
                    <a:bodyPr/>
                    <a:lstStyle/>
                    <a:p>
                      <a:r>
                        <a:rPr lang="en-GB" sz="1800" dirty="0" smtClean="0"/>
                        <a:t>106</a:t>
                      </a:r>
                      <a:endParaRPr lang="en-GB" sz="1800" dirty="0"/>
                    </a:p>
                  </a:txBody>
                  <a:tcPr marT="45719" marB="45719"/>
                </a:tc>
                <a:tc>
                  <a:txBody>
                    <a:bodyPr/>
                    <a:lstStyle/>
                    <a:p>
                      <a:r>
                        <a:rPr lang="en-GB" sz="1800" dirty="0" smtClean="0">
                          <a:solidFill>
                            <a:srgbClr val="FF0000"/>
                          </a:solidFill>
                        </a:rPr>
                        <a:t>99</a:t>
                      </a:r>
                      <a:endParaRPr lang="en-GB" sz="1800" dirty="0">
                        <a:solidFill>
                          <a:srgbClr val="FF0000"/>
                        </a:solidFill>
                      </a:endParaRPr>
                    </a:p>
                  </a:txBody>
                  <a:tcPr marT="45719" marB="45719"/>
                </a:tc>
                <a:tc>
                  <a:txBody>
                    <a:bodyPr/>
                    <a:lstStyle/>
                    <a:p>
                      <a:r>
                        <a:rPr lang="en-GB" sz="1800" dirty="0" smtClean="0"/>
                        <a:t>98</a:t>
                      </a:r>
                      <a:endParaRPr lang="en-GB" sz="1800" dirty="0"/>
                    </a:p>
                  </a:txBody>
                  <a:tcPr marT="45719" marB="45719"/>
                </a:tc>
                <a:tc>
                  <a:txBody>
                    <a:bodyPr/>
                    <a:lstStyle/>
                    <a:p>
                      <a:r>
                        <a:rPr lang="en-GB" sz="1800" dirty="0" smtClean="0"/>
                        <a:t>130</a:t>
                      </a:r>
                      <a:endParaRPr lang="en-GB" sz="1800" dirty="0"/>
                    </a:p>
                  </a:txBody>
                  <a:tcPr marT="45719" marB="45719"/>
                </a:tc>
                <a:tc>
                  <a:txBody>
                    <a:bodyPr/>
                    <a:lstStyle/>
                    <a:p>
                      <a:r>
                        <a:rPr lang="en-GB" sz="1800" dirty="0" smtClean="0"/>
                        <a:t>141</a:t>
                      </a:r>
                      <a:endParaRPr lang="en-GB" sz="1800" dirty="0"/>
                    </a:p>
                  </a:txBody>
                  <a:tcPr marT="45719" marB="45719"/>
                </a:tc>
                <a:tc>
                  <a:txBody>
                    <a:bodyPr/>
                    <a:lstStyle/>
                    <a:p>
                      <a:r>
                        <a:rPr lang="en-GB" sz="1800" dirty="0" smtClean="0"/>
                        <a:t>104</a:t>
                      </a:r>
                      <a:endParaRPr lang="en-GB" sz="1800" dirty="0"/>
                    </a:p>
                  </a:txBody>
                  <a:tcPr marT="45719" marB="45719"/>
                </a:tc>
                <a:tc>
                  <a:txBody>
                    <a:bodyPr/>
                    <a:lstStyle/>
                    <a:p>
                      <a:r>
                        <a:rPr lang="en-GB" sz="1800" dirty="0" smtClean="0">
                          <a:solidFill>
                            <a:srgbClr val="FF0000"/>
                          </a:solidFill>
                        </a:rPr>
                        <a:t>118</a:t>
                      </a:r>
                      <a:endParaRPr lang="en-GB" sz="1800" dirty="0">
                        <a:solidFill>
                          <a:srgbClr val="FF0000"/>
                        </a:solidFill>
                      </a:endParaRPr>
                    </a:p>
                  </a:txBody>
                  <a:tcPr marT="45719" marB="45719"/>
                </a:tc>
                <a:tc>
                  <a:txBody>
                    <a:bodyPr/>
                    <a:lstStyle/>
                    <a:p>
                      <a:r>
                        <a:rPr lang="en-GB" sz="1800" dirty="0" smtClean="0"/>
                        <a:t>+19</a:t>
                      </a:r>
                      <a:endParaRPr lang="en-GB" sz="1800" dirty="0"/>
                    </a:p>
                  </a:txBody>
                  <a:tcPr marT="45719" marB="45719">
                    <a:solidFill>
                      <a:srgbClr val="FFFF00"/>
                    </a:solidFill>
                  </a:tcPr>
                </a:tc>
              </a:tr>
              <a:tr h="393286">
                <a:tc>
                  <a:txBody>
                    <a:bodyPr/>
                    <a:lstStyle/>
                    <a:p>
                      <a:r>
                        <a:rPr lang="en-GB" sz="1800" dirty="0" err="1" smtClean="0"/>
                        <a:t>VasterG</a:t>
                      </a:r>
                      <a:endParaRPr lang="en-GB" sz="1800" dirty="0"/>
                    </a:p>
                  </a:txBody>
                  <a:tcPr marT="45719" marB="45719">
                    <a:solidFill>
                      <a:srgbClr val="FFFF00"/>
                    </a:solidFill>
                  </a:tcPr>
                </a:tc>
                <a:tc>
                  <a:txBody>
                    <a:bodyPr/>
                    <a:lstStyle/>
                    <a:p>
                      <a:r>
                        <a:rPr lang="en-GB" sz="1800" dirty="0" smtClean="0"/>
                        <a:t>104</a:t>
                      </a:r>
                      <a:endParaRPr lang="en-GB" sz="1800" dirty="0"/>
                    </a:p>
                  </a:txBody>
                  <a:tcPr marT="45719" marB="45719"/>
                </a:tc>
                <a:tc>
                  <a:txBody>
                    <a:bodyPr/>
                    <a:lstStyle/>
                    <a:p>
                      <a:r>
                        <a:rPr lang="en-GB" sz="1800" dirty="0" smtClean="0"/>
                        <a:t>105</a:t>
                      </a:r>
                      <a:endParaRPr lang="en-GB" sz="1800" dirty="0"/>
                    </a:p>
                  </a:txBody>
                  <a:tcPr marT="45719" marB="45719"/>
                </a:tc>
                <a:tc>
                  <a:txBody>
                    <a:bodyPr/>
                    <a:lstStyle/>
                    <a:p>
                      <a:r>
                        <a:rPr lang="en-GB" sz="1800" dirty="0" smtClean="0">
                          <a:solidFill>
                            <a:srgbClr val="FF0000"/>
                          </a:solidFill>
                        </a:rPr>
                        <a:t>105</a:t>
                      </a:r>
                      <a:endParaRPr lang="en-GB" sz="1800" dirty="0">
                        <a:solidFill>
                          <a:srgbClr val="FF0000"/>
                        </a:solidFill>
                      </a:endParaRPr>
                    </a:p>
                  </a:txBody>
                  <a:tcPr marT="45719" marB="45719"/>
                </a:tc>
                <a:tc>
                  <a:txBody>
                    <a:bodyPr/>
                    <a:lstStyle/>
                    <a:p>
                      <a:r>
                        <a:rPr lang="en-GB" sz="1800" dirty="0" smtClean="0"/>
                        <a:t>116</a:t>
                      </a:r>
                      <a:endParaRPr lang="en-GB" sz="1800" dirty="0"/>
                    </a:p>
                  </a:txBody>
                  <a:tcPr marT="45719" marB="45719"/>
                </a:tc>
                <a:tc>
                  <a:txBody>
                    <a:bodyPr/>
                    <a:lstStyle/>
                    <a:p>
                      <a:r>
                        <a:rPr lang="en-GB" sz="1800" dirty="0" smtClean="0"/>
                        <a:t>123</a:t>
                      </a:r>
                      <a:endParaRPr lang="en-GB" sz="1800" dirty="0"/>
                    </a:p>
                  </a:txBody>
                  <a:tcPr marT="45719" marB="45719"/>
                </a:tc>
                <a:tc>
                  <a:txBody>
                    <a:bodyPr/>
                    <a:lstStyle/>
                    <a:p>
                      <a:r>
                        <a:rPr lang="en-GB" sz="1800" dirty="0" smtClean="0"/>
                        <a:t>133</a:t>
                      </a:r>
                      <a:endParaRPr lang="en-GB" sz="1800" dirty="0"/>
                    </a:p>
                  </a:txBody>
                  <a:tcPr marT="45719" marB="45719"/>
                </a:tc>
                <a:tc>
                  <a:txBody>
                    <a:bodyPr/>
                    <a:lstStyle/>
                    <a:p>
                      <a:r>
                        <a:rPr lang="en-GB" sz="1800" dirty="0" smtClean="0"/>
                        <a:t>133</a:t>
                      </a:r>
                      <a:endParaRPr lang="en-GB" sz="1800" dirty="0"/>
                    </a:p>
                  </a:txBody>
                  <a:tcPr marT="45719" marB="45719"/>
                </a:tc>
                <a:tc>
                  <a:txBody>
                    <a:bodyPr/>
                    <a:lstStyle/>
                    <a:p>
                      <a:r>
                        <a:rPr lang="en-GB" sz="1800" dirty="0" smtClean="0">
                          <a:solidFill>
                            <a:srgbClr val="FF0000"/>
                          </a:solidFill>
                        </a:rPr>
                        <a:t>126</a:t>
                      </a:r>
                      <a:endParaRPr lang="en-GB" sz="1800" dirty="0">
                        <a:solidFill>
                          <a:srgbClr val="FF0000"/>
                        </a:solidFill>
                      </a:endParaRPr>
                    </a:p>
                  </a:txBody>
                  <a:tcPr marT="45719" marB="45719"/>
                </a:tc>
                <a:tc>
                  <a:txBody>
                    <a:bodyPr/>
                    <a:lstStyle/>
                    <a:p>
                      <a:r>
                        <a:rPr lang="en-GB" sz="1800" dirty="0" smtClean="0"/>
                        <a:t>+21</a:t>
                      </a:r>
                      <a:endParaRPr lang="en-GB" sz="1800" dirty="0"/>
                    </a:p>
                  </a:txBody>
                  <a:tcPr marT="45719" marB="45719">
                    <a:solidFill>
                      <a:srgbClr val="FFFF00"/>
                    </a:solidFill>
                  </a:tcPr>
                </a:tc>
              </a:tr>
              <a:tr h="393286">
                <a:tc>
                  <a:txBody>
                    <a:bodyPr/>
                    <a:lstStyle/>
                    <a:p>
                      <a:r>
                        <a:rPr lang="en-GB" sz="1800" dirty="0" smtClean="0"/>
                        <a:t>INLAND</a:t>
                      </a:r>
                      <a:endParaRPr lang="en-GB" sz="1800" dirty="0"/>
                    </a:p>
                  </a:txBody>
                  <a:tcPr marT="45719" marB="45719">
                    <a:solidFill>
                      <a:srgbClr val="92D050"/>
                    </a:solidFill>
                  </a:tcPr>
                </a:tc>
                <a:tc>
                  <a:txBody>
                    <a:bodyPr/>
                    <a:lstStyle/>
                    <a:p>
                      <a:endParaRPr lang="en-GB" sz="1800" dirty="0"/>
                    </a:p>
                  </a:txBody>
                  <a:tcPr marT="45719" marB="45719"/>
                </a:tc>
                <a:tc>
                  <a:txBody>
                    <a:bodyPr/>
                    <a:lstStyle/>
                    <a:p>
                      <a:endParaRPr lang="en-GB" sz="1800" dirty="0"/>
                    </a:p>
                  </a:txBody>
                  <a:tcPr marT="45719" marB="45719"/>
                </a:tc>
                <a:tc>
                  <a:txBody>
                    <a:bodyPr/>
                    <a:lstStyle/>
                    <a:p>
                      <a:endParaRPr lang="en-GB" sz="1800" dirty="0">
                        <a:solidFill>
                          <a:srgbClr val="FF0000"/>
                        </a:solidFill>
                      </a:endParaRPr>
                    </a:p>
                  </a:txBody>
                  <a:tcPr marT="45719" marB="45719"/>
                </a:tc>
                <a:tc>
                  <a:txBody>
                    <a:bodyPr/>
                    <a:lstStyle/>
                    <a:p>
                      <a:endParaRPr lang="en-GB" sz="1800" dirty="0"/>
                    </a:p>
                  </a:txBody>
                  <a:tcPr marT="45719" marB="45719"/>
                </a:tc>
                <a:tc>
                  <a:txBody>
                    <a:bodyPr/>
                    <a:lstStyle/>
                    <a:p>
                      <a:endParaRPr lang="en-GB" sz="1800" dirty="0"/>
                    </a:p>
                  </a:txBody>
                  <a:tcPr marT="45719" marB="45719"/>
                </a:tc>
                <a:tc>
                  <a:txBody>
                    <a:bodyPr/>
                    <a:lstStyle/>
                    <a:p>
                      <a:endParaRPr lang="en-GB" sz="1800" dirty="0"/>
                    </a:p>
                  </a:txBody>
                  <a:tcPr marT="45719" marB="45719"/>
                </a:tc>
                <a:tc>
                  <a:txBody>
                    <a:bodyPr/>
                    <a:lstStyle/>
                    <a:p>
                      <a:endParaRPr lang="en-GB" sz="1800" dirty="0"/>
                    </a:p>
                  </a:txBody>
                  <a:tcPr marT="45719" marB="45719"/>
                </a:tc>
                <a:tc>
                  <a:txBody>
                    <a:bodyPr/>
                    <a:lstStyle/>
                    <a:p>
                      <a:endParaRPr lang="en-GB" sz="1800" dirty="0">
                        <a:solidFill>
                          <a:srgbClr val="FF0000"/>
                        </a:solidFill>
                      </a:endParaRPr>
                    </a:p>
                  </a:txBody>
                  <a:tcPr marT="45719" marB="45719"/>
                </a:tc>
                <a:tc>
                  <a:txBody>
                    <a:bodyPr/>
                    <a:lstStyle/>
                    <a:p>
                      <a:endParaRPr lang="en-GB" sz="1800" dirty="0"/>
                    </a:p>
                  </a:txBody>
                  <a:tcPr marT="45719" marB="45719">
                    <a:solidFill>
                      <a:srgbClr val="92D050"/>
                    </a:solidFill>
                  </a:tcPr>
                </a:tc>
              </a:tr>
              <a:tr h="393286">
                <a:tc>
                  <a:txBody>
                    <a:bodyPr/>
                    <a:lstStyle/>
                    <a:p>
                      <a:r>
                        <a:rPr lang="en-GB" sz="1800" dirty="0" err="1" smtClean="0"/>
                        <a:t>Varmlands</a:t>
                      </a:r>
                      <a:endParaRPr lang="en-GB" sz="1800" dirty="0"/>
                    </a:p>
                  </a:txBody>
                  <a:tcPr marT="45719" marB="45719">
                    <a:solidFill>
                      <a:srgbClr val="92D050"/>
                    </a:solidFill>
                  </a:tcPr>
                </a:tc>
                <a:tc>
                  <a:txBody>
                    <a:bodyPr/>
                    <a:lstStyle/>
                    <a:p>
                      <a:r>
                        <a:rPr lang="en-GB" sz="1800" dirty="0" smtClean="0"/>
                        <a:t>90</a:t>
                      </a:r>
                      <a:endParaRPr lang="en-GB" sz="1800" dirty="0"/>
                    </a:p>
                  </a:txBody>
                  <a:tcPr marT="45719" marB="45719"/>
                </a:tc>
                <a:tc>
                  <a:txBody>
                    <a:bodyPr/>
                    <a:lstStyle/>
                    <a:p>
                      <a:r>
                        <a:rPr lang="en-GB" sz="1800" dirty="0" smtClean="0"/>
                        <a:t>96</a:t>
                      </a:r>
                      <a:endParaRPr lang="en-GB" sz="1800" dirty="0"/>
                    </a:p>
                  </a:txBody>
                  <a:tcPr marT="45719" marB="45719"/>
                </a:tc>
                <a:tc>
                  <a:txBody>
                    <a:bodyPr/>
                    <a:lstStyle/>
                    <a:p>
                      <a:r>
                        <a:rPr lang="en-GB" sz="1800" dirty="0" smtClean="0">
                          <a:solidFill>
                            <a:srgbClr val="FF0000"/>
                          </a:solidFill>
                        </a:rPr>
                        <a:t>93</a:t>
                      </a:r>
                      <a:endParaRPr lang="en-GB" sz="1800" dirty="0">
                        <a:solidFill>
                          <a:srgbClr val="FF0000"/>
                        </a:solidFill>
                      </a:endParaRPr>
                    </a:p>
                  </a:txBody>
                  <a:tcPr marT="45719" marB="45719"/>
                </a:tc>
                <a:tc>
                  <a:txBody>
                    <a:bodyPr/>
                    <a:lstStyle/>
                    <a:p>
                      <a:r>
                        <a:rPr lang="en-GB" sz="1800" dirty="0" smtClean="0"/>
                        <a:t>82</a:t>
                      </a:r>
                      <a:endParaRPr lang="en-GB" sz="1800" dirty="0"/>
                    </a:p>
                  </a:txBody>
                  <a:tcPr marT="45719" marB="45719"/>
                </a:tc>
                <a:tc>
                  <a:txBody>
                    <a:bodyPr/>
                    <a:lstStyle/>
                    <a:p>
                      <a:r>
                        <a:rPr lang="en-GB" sz="1800" dirty="0" smtClean="0"/>
                        <a:t>99</a:t>
                      </a:r>
                      <a:endParaRPr lang="en-GB" sz="1800" dirty="0"/>
                    </a:p>
                  </a:txBody>
                  <a:tcPr marT="45719" marB="45719"/>
                </a:tc>
                <a:tc>
                  <a:txBody>
                    <a:bodyPr/>
                    <a:lstStyle/>
                    <a:p>
                      <a:r>
                        <a:rPr lang="en-GB" sz="1800" dirty="0" smtClean="0"/>
                        <a:t>87</a:t>
                      </a:r>
                      <a:endParaRPr lang="en-GB" sz="1800" dirty="0"/>
                    </a:p>
                  </a:txBody>
                  <a:tcPr marT="45719" marB="45719"/>
                </a:tc>
                <a:tc>
                  <a:txBody>
                    <a:bodyPr/>
                    <a:lstStyle/>
                    <a:p>
                      <a:r>
                        <a:rPr lang="en-GB" sz="1800" dirty="0" smtClean="0"/>
                        <a:t>103</a:t>
                      </a:r>
                      <a:endParaRPr lang="en-GB" sz="1800" dirty="0"/>
                    </a:p>
                  </a:txBody>
                  <a:tcPr marT="45719" marB="45719"/>
                </a:tc>
                <a:tc>
                  <a:txBody>
                    <a:bodyPr/>
                    <a:lstStyle/>
                    <a:p>
                      <a:r>
                        <a:rPr lang="en-GB" sz="1800" dirty="0" smtClean="0">
                          <a:solidFill>
                            <a:srgbClr val="FF0000"/>
                          </a:solidFill>
                        </a:rPr>
                        <a:t>93</a:t>
                      </a:r>
                      <a:endParaRPr lang="en-GB" sz="1800" dirty="0">
                        <a:solidFill>
                          <a:srgbClr val="FF0000"/>
                        </a:solidFill>
                      </a:endParaRPr>
                    </a:p>
                  </a:txBody>
                  <a:tcPr marT="45719" marB="45719"/>
                </a:tc>
                <a:tc>
                  <a:txBody>
                    <a:bodyPr/>
                    <a:lstStyle/>
                    <a:p>
                      <a:r>
                        <a:rPr lang="en-GB" sz="1800" dirty="0" smtClean="0"/>
                        <a:t>0</a:t>
                      </a:r>
                      <a:endParaRPr lang="en-GB" sz="1800" dirty="0"/>
                    </a:p>
                  </a:txBody>
                  <a:tcPr marT="45719" marB="45719">
                    <a:solidFill>
                      <a:srgbClr val="92D050"/>
                    </a:solidFill>
                  </a:tcPr>
                </a:tc>
              </a:tr>
              <a:tr h="393286">
                <a:tc>
                  <a:txBody>
                    <a:bodyPr/>
                    <a:lstStyle/>
                    <a:p>
                      <a:r>
                        <a:rPr lang="en-GB" sz="1800" dirty="0" err="1" smtClean="0"/>
                        <a:t>Dalarnas</a:t>
                      </a:r>
                      <a:endParaRPr lang="en-GB" sz="1800" dirty="0"/>
                    </a:p>
                  </a:txBody>
                  <a:tcPr marT="45719" marB="45719">
                    <a:solidFill>
                      <a:srgbClr val="92D050"/>
                    </a:solidFill>
                  </a:tcPr>
                </a:tc>
                <a:tc>
                  <a:txBody>
                    <a:bodyPr/>
                    <a:lstStyle/>
                    <a:p>
                      <a:r>
                        <a:rPr lang="en-GB" sz="1800" dirty="0" smtClean="0"/>
                        <a:t>113</a:t>
                      </a:r>
                      <a:endParaRPr lang="en-GB" sz="1800" dirty="0"/>
                    </a:p>
                  </a:txBody>
                  <a:tcPr marT="45719" marB="45719"/>
                </a:tc>
                <a:tc>
                  <a:txBody>
                    <a:bodyPr/>
                    <a:lstStyle/>
                    <a:p>
                      <a:r>
                        <a:rPr lang="en-GB" sz="1800" dirty="0" smtClean="0"/>
                        <a:t>114</a:t>
                      </a:r>
                      <a:endParaRPr lang="en-GB" sz="1800" dirty="0"/>
                    </a:p>
                  </a:txBody>
                  <a:tcPr marT="45719" marB="45719"/>
                </a:tc>
                <a:tc>
                  <a:txBody>
                    <a:bodyPr/>
                    <a:lstStyle/>
                    <a:p>
                      <a:r>
                        <a:rPr lang="en-GB" sz="1800" dirty="0" smtClean="0">
                          <a:solidFill>
                            <a:srgbClr val="FF0000"/>
                          </a:solidFill>
                        </a:rPr>
                        <a:t>114</a:t>
                      </a:r>
                      <a:endParaRPr lang="en-GB" sz="1800" dirty="0">
                        <a:solidFill>
                          <a:srgbClr val="FF0000"/>
                        </a:solidFill>
                      </a:endParaRPr>
                    </a:p>
                  </a:txBody>
                  <a:tcPr marT="45719" marB="45719"/>
                </a:tc>
                <a:tc>
                  <a:txBody>
                    <a:bodyPr/>
                    <a:lstStyle/>
                    <a:p>
                      <a:r>
                        <a:rPr lang="en-GB" sz="1800" dirty="0" smtClean="0"/>
                        <a:t>93</a:t>
                      </a:r>
                      <a:endParaRPr lang="en-GB" sz="1800" dirty="0"/>
                    </a:p>
                  </a:txBody>
                  <a:tcPr marT="45719" marB="45719"/>
                </a:tc>
                <a:tc>
                  <a:txBody>
                    <a:bodyPr/>
                    <a:lstStyle/>
                    <a:p>
                      <a:r>
                        <a:rPr lang="en-GB" sz="1800" dirty="0" smtClean="0"/>
                        <a:t>115</a:t>
                      </a:r>
                      <a:endParaRPr lang="en-GB" sz="1800" dirty="0"/>
                    </a:p>
                  </a:txBody>
                  <a:tcPr marT="45719" marB="45719"/>
                </a:tc>
                <a:tc>
                  <a:txBody>
                    <a:bodyPr/>
                    <a:lstStyle/>
                    <a:p>
                      <a:r>
                        <a:rPr lang="en-GB" sz="1800" dirty="0" smtClean="0"/>
                        <a:t>95</a:t>
                      </a:r>
                      <a:endParaRPr lang="en-GB" sz="1800" dirty="0"/>
                    </a:p>
                  </a:txBody>
                  <a:tcPr marT="45719" marB="45719"/>
                </a:tc>
                <a:tc>
                  <a:txBody>
                    <a:bodyPr/>
                    <a:lstStyle/>
                    <a:p>
                      <a:r>
                        <a:rPr lang="en-GB" sz="1800" dirty="0" smtClean="0"/>
                        <a:t>100</a:t>
                      </a:r>
                      <a:endParaRPr lang="en-GB" sz="1800" dirty="0"/>
                    </a:p>
                  </a:txBody>
                  <a:tcPr marT="45719" marB="45719"/>
                </a:tc>
                <a:tc>
                  <a:txBody>
                    <a:bodyPr/>
                    <a:lstStyle/>
                    <a:p>
                      <a:r>
                        <a:rPr lang="en-GB" sz="1800" dirty="0" smtClean="0">
                          <a:solidFill>
                            <a:srgbClr val="FF0000"/>
                          </a:solidFill>
                        </a:rPr>
                        <a:t>101</a:t>
                      </a:r>
                      <a:endParaRPr lang="en-GB" sz="1800" dirty="0">
                        <a:solidFill>
                          <a:srgbClr val="FF0000"/>
                        </a:solidFill>
                      </a:endParaRPr>
                    </a:p>
                  </a:txBody>
                  <a:tcPr marT="45719" marB="45719"/>
                </a:tc>
                <a:tc>
                  <a:txBody>
                    <a:bodyPr/>
                    <a:lstStyle/>
                    <a:p>
                      <a:r>
                        <a:rPr lang="en-GB" sz="1800" dirty="0" smtClean="0"/>
                        <a:t>-11</a:t>
                      </a:r>
                      <a:endParaRPr lang="en-GB" sz="1800" dirty="0"/>
                    </a:p>
                  </a:txBody>
                  <a:tcPr marT="45719" marB="45719">
                    <a:solidFill>
                      <a:srgbClr val="92D050"/>
                    </a:solidFill>
                  </a:tcPr>
                </a:tc>
              </a:tr>
              <a:tr h="393286">
                <a:tc>
                  <a:txBody>
                    <a:bodyPr/>
                    <a:lstStyle/>
                    <a:p>
                      <a:r>
                        <a:rPr lang="en-GB" sz="1800" dirty="0" err="1" smtClean="0"/>
                        <a:t>Jamtlands</a:t>
                      </a:r>
                      <a:endParaRPr lang="en-GB" sz="1800" dirty="0"/>
                    </a:p>
                  </a:txBody>
                  <a:tcPr marT="45719" marB="45719">
                    <a:solidFill>
                      <a:srgbClr val="92D050"/>
                    </a:solidFill>
                  </a:tcPr>
                </a:tc>
                <a:tc>
                  <a:txBody>
                    <a:bodyPr/>
                    <a:lstStyle/>
                    <a:p>
                      <a:r>
                        <a:rPr lang="en-GB" sz="1800" dirty="0" smtClean="0"/>
                        <a:t>103</a:t>
                      </a:r>
                      <a:endParaRPr lang="en-GB" sz="1800" dirty="0"/>
                    </a:p>
                  </a:txBody>
                  <a:tcPr marT="45719" marB="45719"/>
                </a:tc>
                <a:tc>
                  <a:txBody>
                    <a:bodyPr/>
                    <a:lstStyle/>
                    <a:p>
                      <a:r>
                        <a:rPr lang="en-GB" sz="1800" dirty="0" smtClean="0"/>
                        <a:t>119</a:t>
                      </a:r>
                      <a:endParaRPr lang="en-GB" sz="1800" dirty="0"/>
                    </a:p>
                  </a:txBody>
                  <a:tcPr marT="45719" marB="45719"/>
                </a:tc>
                <a:tc>
                  <a:txBody>
                    <a:bodyPr/>
                    <a:lstStyle/>
                    <a:p>
                      <a:r>
                        <a:rPr lang="en-GB" sz="1800" dirty="0" smtClean="0">
                          <a:solidFill>
                            <a:srgbClr val="FF0000"/>
                          </a:solidFill>
                        </a:rPr>
                        <a:t>111</a:t>
                      </a:r>
                      <a:endParaRPr lang="en-GB" sz="1800" dirty="0">
                        <a:solidFill>
                          <a:srgbClr val="FF0000"/>
                        </a:solidFill>
                      </a:endParaRPr>
                    </a:p>
                  </a:txBody>
                  <a:tcPr marT="45719" marB="45719"/>
                </a:tc>
                <a:tc>
                  <a:txBody>
                    <a:bodyPr/>
                    <a:lstStyle/>
                    <a:p>
                      <a:r>
                        <a:rPr lang="en-GB" sz="1800" dirty="0" smtClean="0"/>
                        <a:t>98</a:t>
                      </a:r>
                      <a:endParaRPr lang="en-GB" sz="1800" dirty="0"/>
                    </a:p>
                  </a:txBody>
                  <a:tcPr marT="45719" marB="45719"/>
                </a:tc>
                <a:tc>
                  <a:txBody>
                    <a:bodyPr/>
                    <a:lstStyle/>
                    <a:p>
                      <a:r>
                        <a:rPr lang="en-GB" sz="1800" dirty="0" smtClean="0"/>
                        <a:t>77</a:t>
                      </a:r>
                      <a:endParaRPr lang="en-GB" sz="1800" dirty="0"/>
                    </a:p>
                  </a:txBody>
                  <a:tcPr marT="45719" marB="45719"/>
                </a:tc>
                <a:tc>
                  <a:txBody>
                    <a:bodyPr/>
                    <a:lstStyle/>
                    <a:p>
                      <a:r>
                        <a:rPr lang="en-GB" sz="1800" dirty="0" smtClean="0"/>
                        <a:t>79</a:t>
                      </a:r>
                      <a:endParaRPr lang="en-GB" sz="1800" dirty="0"/>
                    </a:p>
                  </a:txBody>
                  <a:tcPr marT="45719" marB="45719"/>
                </a:tc>
                <a:tc>
                  <a:txBody>
                    <a:bodyPr/>
                    <a:lstStyle/>
                    <a:p>
                      <a:r>
                        <a:rPr lang="en-GB" sz="1800" dirty="0" smtClean="0"/>
                        <a:t>106</a:t>
                      </a:r>
                      <a:endParaRPr lang="en-GB" sz="1800" dirty="0"/>
                    </a:p>
                  </a:txBody>
                  <a:tcPr marT="45719" marB="45719"/>
                </a:tc>
                <a:tc>
                  <a:txBody>
                    <a:bodyPr/>
                    <a:lstStyle/>
                    <a:p>
                      <a:r>
                        <a:rPr lang="en-GB" sz="1800" dirty="0" smtClean="0">
                          <a:solidFill>
                            <a:srgbClr val="FF0000"/>
                          </a:solidFill>
                        </a:rPr>
                        <a:t>90</a:t>
                      </a:r>
                      <a:endParaRPr lang="en-GB" sz="1800" dirty="0">
                        <a:solidFill>
                          <a:srgbClr val="FF0000"/>
                        </a:solidFill>
                      </a:endParaRPr>
                    </a:p>
                  </a:txBody>
                  <a:tcPr marT="45719" marB="45719"/>
                </a:tc>
                <a:tc>
                  <a:txBody>
                    <a:bodyPr/>
                    <a:lstStyle/>
                    <a:p>
                      <a:r>
                        <a:rPr lang="en-GB" sz="1800" dirty="0" smtClean="0"/>
                        <a:t>-19</a:t>
                      </a:r>
                      <a:endParaRPr lang="en-GB" sz="1800" dirty="0"/>
                    </a:p>
                  </a:txBody>
                  <a:tcPr marT="45719" marB="45719">
                    <a:solidFill>
                      <a:srgbClr val="92D050"/>
                    </a:solidFill>
                  </a:tcPr>
                </a:tc>
              </a:tr>
            </a:tbl>
          </a:graphicData>
        </a:graphic>
      </p:graphicFrame>
    </p:spTree>
    <p:extLst>
      <p:ext uri="{BB962C8B-B14F-4D97-AF65-F5344CB8AC3E}">
        <p14:creationId xmlns:p14="http://schemas.microsoft.com/office/powerpoint/2010/main" val="2981697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06690"/>
          </a:xfrm>
        </p:spPr>
        <p:txBody>
          <a:bodyPr>
            <a:normAutofit fontScale="90000"/>
          </a:bodyPr>
          <a:lstStyle/>
          <a:p>
            <a:r>
              <a:rPr lang="en-GB" sz="2800" dirty="0" smtClean="0"/>
              <a:t/>
            </a:r>
            <a:br>
              <a:rPr lang="en-GB" sz="2800" dirty="0" smtClean="0"/>
            </a:br>
            <a:r>
              <a:rPr lang="en-GB" sz="2800" dirty="0"/>
              <a:t/>
            </a:r>
            <a:br>
              <a:rPr lang="en-GB" sz="2800" dirty="0"/>
            </a:br>
            <a:r>
              <a:rPr lang="en-GB" sz="2800" dirty="0" smtClean="0"/>
              <a:t>In addition, very high rates of breast cancer occur in Iraqi populations following the use of Depleted Uranium weapons. </a:t>
            </a:r>
            <a:br>
              <a:rPr lang="en-GB" sz="2800" dirty="0" smtClean="0"/>
            </a:br>
            <a:r>
              <a:rPr lang="en-GB" sz="2800" dirty="0" smtClean="0"/>
              <a:t>See:</a:t>
            </a:r>
            <a:br>
              <a:rPr lang="en-GB" sz="2800" dirty="0" smtClean="0"/>
            </a:br>
            <a:r>
              <a:rPr lang="en-GB" sz="2800" dirty="0" smtClean="0"/>
              <a:t>Busby</a:t>
            </a:r>
            <a:r>
              <a:rPr lang="en-GB" sz="2800" dirty="0"/>
              <a:t>, </a:t>
            </a:r>
            <a:r>
              <a:rPr lang="en-GB" sz="2800" dirty="0" smtClean="0"/>
              <a:t>Chris</a:t>
            </a:r>
            <a:r>
              <a:rPr lang="en-GB" sz="2800" dirty="0"/>
              <a:t>,</a:t>
            </a:r>
            <a:r>
              <a:rPr lang="en-GB" sz="2800" dirty="0" smtClean="0"/>
              <a:t> </a:t>
            </a:r>
            <a:r>
              <a:rPr lang="en-GB" sz="2800" dirty="0" err="1"/>
              <a:t>Hamdan</a:t>
            </a:r>
            <a:r>
              <a:rPr lang="en-GB" sz="2800" dirty="0"/>
              <a:t>, </a:t>
            </a:r>
            <a:r>
              <a:rPr lang="en-GB" sz="2800" dirty="0" err="1"/>
              <a:t>Malak</a:t>
            </a:r>
            <a:r>
              <a:rPr lang="en-GB" sz="2800" dirty="0"/>
              <a:t>; </a:t>
            </a:r>
            <a:r>
              <a:rPr lang="en-GB" sz="2800" dirty="0" err="1"/>
              <a:t>Ariabi</a:t>
            </a:r>
            <a:r>
              <a:rPr lang="en-GB" sz="2800" dirty="0"/>
              <a:t>, </a:t>
            </a:r>
            <a:r>
              <a:rPr lang="en-GB" sz="2800" dirty="0" err="1"/>
              <a:t>Entesar</a:t>
            </a:r>
            <a:r>
              <a:rPr lang="en-GB" sz="2800" dirty="0"/>
              <a:t>. (2010) Cancer, Infant Mortality and Birth Sex-Ratio in Fallujah, Iraq 2005–2009. </a:t>
            </a:r>
            <a:r>
              <a:rPr lang="en-GB" sz="2800" i="1" dirty="0"/>
              <a:t>Int. J. Environ. Res. Public Health</a:t>
            </a:r>
            <a:r>
              <a:rPr lang="en-GB" sz="2800" dirty="0"/>
              <a:t> 7, no. 7: 2828-2837</a:t>
            </a:r>
            <a:r>
              <a:rPr lang="en-GB" sz="2800" dirty="0" smtClean="0"/>
              <a:t>.</a:t>
            </a:r>
            <a:br>
              <a:rPr lang="en-GB" sz="2800" dirty="0" smtClean="0"/>
            </a:br>
            <a:r>
              <a:rPr lang="en-GB" sz="2800" dirty="0" smtClean="0"/>
              <a:t>Relative Risk for breast cancer was greater than 9. Uranium was measured in the hair of the mothers of children with congenital birth defects.</a:t>
            </a:r>
            <a:br>
              <a:rPr lang="en-GB" sz="2800" dirty="0" smtClean="0"/>
            </a:br>
            <a:r>
              <a:rPr lang="en-GB" sz="2800" dirty="0"/>
              <a:t/>
            </a:r>
            <a:br>
              <a:rPr lang="en-GB" sz="2800" dirty="0"/>
            </a:br>
            <a:r>
              <a:rPr lang="en-GB" sz="2800" dirty="0" smtClean="0"/>
              <a:t>The huge difference between relative risks for external doses (mammograms, radiotherapy) and internal doses (fallout, nuclear source releases) is due to the way in which “dose” is averaged over kilograms of tissue. It is dose at the cell and DNA level which is the quantity which should be correlated, not average dose.</a:t>
            </a:r>
            <a:r>
              <a:rPr lang="en-GB" sz="2800" dirty="0" smtClean="0"/>
              <a:t/>
            </a:r>
            <a:br>
              <a:rPr lang="en-GB" sz="2800" dirty="0" smtClean="0"/>
            </a:br>
            <a:r>
              <a:rPr lang="en-GB" sz="2800" dirty="0"/>
              <a:t/>
            </a:r>
            <a:br>
              <a:rPr lang="en-GB" sz="2800" dirty="0"/>
            </a:br>
            <a:endParaRPr lang="en-GB" sz="2800" dirty="0"/>
          </a:p>
        </p:txBody>
      </p:sp>
    </p:spTree>
    <p:extLst>
      <p:ext uri="{BB962C8B-B14F-4D97-AF65-F5344CB8AC3E}">
        <p14:creationId xmlns:p14="http://schemas.microsoft.com/office/powerpoint/2010/main" val="2831376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0589" y="260648"/>
            <a:ext cx="7992888" cy="6370975"/>
          </a:xfrm>
          <a:prstGeom prst="rect">
            <a:avLst/>
          </a:prstGeom>
          <a:noFill/>
        </p:spPr>
        <p:txBody>
          <a:bodyPr wrap="square" rtlCol="0">
            <a:spAutoFit/>
          </a:bodyPr>
          <a:lstStyle/>
          <a:p>
            <a:r>
              <a:rPr lang="en-GB" sz="2400" dirty="0" smtClean="0"/>
              <a:t>Cancer is a genetic disease expressed at the cellular level. More than 80% of all cancers are the result of damage to genetic material from environmental carcinogens. Other components of risk are inherited genetic predispositions which themselves may be environmental in origin.</a:t>
            </a:r>
          </a:p>
          <a:p>
            <a:endParaRPr lang="en-GB" sz="2400" dirty="0"/>
          </a:p>
          <a:p>
            <a:r>
              <a:rPr lang="en-GB" sz="2400" dirty="0" smtClean="0"/>
              <a:t>If there is a sudden increase in cancer in a population with a stable cancer rate over time, then it is evidence for previous exposure to such a carcinogen/ mutagen.</a:t>
            </a:r>
          </a:p>
          <a:p>
            <a:endParaRPr lang="en-GB" sz="2400" dirty="0"/>
          </a:p>
          <a:p>
            <a:r>
              <a:rPr lang="en-GB" sz="2400" dirty="0" smtClean="0"/>
              <a:t>The lag period between exposure and clinical expression varies between cancer sites and has been shown to be some function of (a) the natural replication rate of the target cells and (b) the level of exposure. For breast cancer, based on the increases in the Hiroshima A-Bomb series, the time lag is between 10 and 25 years, and is a function of the age at exposure and the level of exposure (the “external dose”).  </a:t>
            </a:r>
            <a:endParaRPr lang="en-GB" sz="2400" dirty="0"/>
          </a:p>
        </p:txBody>
      </p:sp>
    </p:spTree>
    <p:extLst>
      <p:ext uri="{BB962C8B-B14F-4D97-AF65-F5344CB8AC3E}">
        <p14:creationId xmlns:p14="http://schemas.microsoft.com/office/powerpoint/2010/main" val="2004513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86610"/>
          </a:xfrm>
        </p:spPr>
        <p:txBody>
          <a:bodyPr>
            <a:normAutofit fontScale="90000"/>
          </a:bodyPr>
          <a:lstStyle/>
          <a:p>
            <a:r>
              <a:rPr lang="en-GB" sz="3100" dirty="0" smtClean="0"/>
              <a:t>For a discussion of the issue see:</a:t>
            </a:r>
            <a:br>
              <a:rPr lang="en-GB" sz="3100" dirty="0" smtClean="0"/>
            </a:br>
            <a:r>
              <a:rPr lang="en-GB" sz="3100" dirty="0" smtClean="0"/>
              <a:t/>
            </a:r>
            <a:br>
              <a:rPr lang="en-GB" sz="3100" dirty="0" smtClean="0"/>
            </a:br>
            <a:r>
              <a:rPr lang="en-US" sz="3100" dirty="0"/>
              <a:t>Busby Christopher (2013). Aspects of DNA Damage from Internal Radionuclides, New Research Directions in DNA Repair, Prof. Clark Chen (Ed.), ISBN: 978-953-51-1114-6, </a:t>
            </a:r>
            <a:r>
              <a:rPr lang="en-US" sz="3100" dirty="0" err="1"/>
              <a:t>InTech</a:t>
            </a:r>
            <a:r>
              <a:rPr lang="en-US" sz="3100" dirty="0"/>
              <a:t>, DOI: 10.5772/53942. Available from: </a:t>
            </a:r>
            <a:r>
              <a:rPr lang="en-US" sz="3100" u="sng" dirty="0">
                <a:hlinkClick r:id="rId2"/>
              </a:rPr>
              <a:t>http://www.intechopen.com/books/new-research-directions-in-dna-repair/aspects-of-dna-damage-from-internal-radionuclides</a:t>
            </a:r>
            <a:r>
              <a:rPr lang="en-GB" dirty="0"/>
              <a:t/>
            </a:r>
            <a:br>
              <a:rPr lang="en-GB" dirty="0"/>
            </a:br>
            <a:endParaRPr lang="en-GB" dirty="0"/>
          </a:p>
        </p:txBody>
      </p:sp>
    </p:spTree>
    <p:extLst>
      <p:ext uri="{BB962C8B-B14F-4D97-AF65-F5344CB8AC3E}">
        <p14:creationId xmlns:p14="http://schemas.microsoft.com/office/powerpoint/2010/main" val="506709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674"/>
          </a:xfrm>
        </p:spPr>
        <p:txBody>
          <a:bodyPr>
            <a:normAutofit fontScale="90000"/>
          </a:bodyPr>
          <a:lstStyle/>
          <a:p>
            <a:pPr algn="l"/>
            <a:r>
              <a:rPr lang="en-US" sz="2000" dirty="0" smtClean="0"/>
              <a:t>Other studies referred to:</a:t>
            </a:r>
            <a:br>
              <a:rPr lang="en-US" sz="2000" dirty="0" smtClean="0"/>
            </a:br>
            <a:r>
              <a:rPr lang="en-US" sz="2000" dirty="0"/>
              <a:t/>
            </a:r>
            <a:br>
              <a:rPr lang="en-US" sz="2000" dirty="0"/>
            </a:br>
            <a:r>
              <a:rPr lang="en-US" sz="2000" dirty="0" smtClean="0"/>
              <a:t>Busby </a:t>
            </a:r>
            <a:r>
              <a:rPr lang="en-US" sz="2000" dirty="0"/>
              <a:t>Christopher (2015)  Editorial: Uranium Epidemiology. </a:t>
            </a:r>
            <a:r>
              <a:rPr lang="en-GB" sz="2000" i="1" dirty="0"/>
              <a:t>J.J. Epidemiology Prev. Med. </a:t>
            </a:r>
            <a:r>
              <a:rPr lang="en-GB" sz="2000" dirty="0" smtClean="0"/>
              <a:t>1(2</a:t>
            </a:r>
            <a:r>
              <a:rPr lang="en-GB" sz="2000" dirty="0"/>
              <a:t>)- </a:t>
            </a:r>
            <a:r>
              <a:rPr lang="en-GB" sz="2000" dirty="0" smtClean="0"/>
              <a:t>009</a:t>
            </a:r>
            <a:br>
              <a:rPr lang="en-GB" sz="2000" dirty="0" smtClean="0"/>
            </a:br>
            <a:r>
              <a:rPr lang="en-US" sz="2000" dirty="0" smtClean="0"/>
              <a:t> </a:t>
            </a:r>
            <a:r>
              <a:rPr lang="en-GB" sz="2000" dirty="0" smtClean="0"/>
              <a:t/>
            </a:r>
            <a:br>
              <a:rPr lang="en-GB" sz="2000" dirty="0" smtClean="0"/>
            </a:br>
            <a:r>
              <a:rPr lang="en-US" sz="2000" dirty="0"/>
              <a:t> </a:t>
            </a:r>
            <a:r>
              <a:rPr lang="en-GB" sz="2000" dirty="0"/>
              <a:t/>
            </a:r>
            <a:br>
              <a:rPr lang="en-GB" sz="2000" dirty="0"/>
            </a:br>
            <a:r>
              <a:rPr lang="en-US" sz="2000" dirty="0"/>
              <a:t>Busby Christopher (2015) Editorial: </a:t>
            </a:r>
            <a:r>
              <a:rPr lang="en-GB" sz="2000" dirty="0"/>
              <a:t>Epidemiology and the Effects of Radioactive Contamination: Time for a New Approach. </a:t>
            </a:r>
            <a:r>
              <a:rPr lang="en-GB" sz="2000" i="1" dirty="0"/>
              <a:t>J.J. Epidemiology Prev. Med. </a:t>
            </a:r>
            <a:r>
              <a:rPr lang="en-GB" sz="2000" dirty="0" smtClean="0"/>
              <a:t>1(1</a:t>
            </a:r>
            <a:r>
              <a:rPr lang="en-GB" sz="2000" dirty="0"/>
              <a:t>)- 02;  </a:t>
            </a:r>
            <a:br>
              <a:rPr lang="en-GB" sz="2000" dirty="0"/>
            </a:br>
            <a:r>
              <a:rPr lang="en-GB" sz="2000" dirty="0"/>
              <a:t> </a:t>
            </a:r>
            <a:br>
              <a:rPr lang="en-GB" sz="2000" dirty="0"/>
            </a:br>
            <a:r>
              <a:rPr lang="en-GB" sz="2000" dirty="0"/>
              <a:t>Busby Christopher (2015) Breast Cancer Mortality in Estuary Wards near </a:t>
            </a:r>
            <a:r>
              <a:rPr lang="en-GB" sz="2000" dirty="0" err="1"/>
              <a:t>Bradwell</a:t>
            </a:r>
            <a:r>
              <a:rPr lang="en-GB" sz="2000" dirty="0"/>
              <a:t> Nuclear Power Station, Essex, UK 2001-1995 . </a:t>
            </a:r>
            <a:r>
              <a:rPr lang="en-GB" sz="2000" i="1" dirty="0"/>
              <a:t>J.J. Epidemiology Prev. Med. </a:t>
            </a:r>
            <a:r>
              <a:rPr lang="en-GB" sz="2000" dirty="0" smtClean="0"/>
              <a:t>1(1</a:t>
            </a:r>
            <a:r>
              <a:rPr lang="en-GB" sz="2000" dirty="0"/>
              <a:t>)- 06; </a:t>
            </a:r>
            <a:br>
              <a:rPr lang="en-GB" sz="2000" dirty="0"/>
            </a:br>
            <a:r>
              <a:rPr lang="en-GB" sz="2000" dirty="0"/>
              <a:t/>
            </a:r>
            <a:br>
              <a:rPr lang="en-GB" sz="2000" dirty="0"/>
            </a:br>
            <a:r>
              <a:rPr lang="en-US" sz="2000" b="1" dirty="0"/>
              <a:t> </a:t>
            </a:r>
            <a:r>
              <a:rPr lang="en-GB" sz="2000" dirty="0"/>
              <a:t/>
            </a:r>
            <a:br>
              <a:rPr lang="en-GB" sz="2000" dirty="0"/>
            </a:br>
            <a:r>
              <a:rPr lang="en-US" sz="2000" dirty="0"/>
              <a:t>Busby, Christopher, de </a:t>
            </a:r>
            <a:r>
              <a:rPr lang="en-US" sz="2000" dirty="0" err="1"/>
              <a:t>Messieres</a:t>
            </a:r>
            <a:r>
              <a:rPr lang="en-US" sz="2000" dirty="0"/>
              <a:t>, </a:t>
            </a:r>
            <a:r>
              <a:rPr lang="en-US" sz="2000" dirty="0" err="1"/>
              <a:t>Mireille</a:t>
            </a:r>
            <a:r>
              <a:rPr lang="en-US" sz="2000" dirty="0"/>
              <a:t>  (2015) </a:t>
            </a:r>
            <a:r>
              <a:rPr lang="en-GB" sz="2000" dirty="0"/>
              <a:t>Cancer near </a:t>
            </a:r>
            <a:r>
              <a:rPr lang="en-GB" sz="2000" dirty="0" err="1"/>
              <a:t>Trawsfynydd</a:t>
            </a:r>
            <a:r>
              <a:rPr lang="en-GB" sz="2000" dirty="0"/>
              <a:t> Nuclear Power Station in Wales, UK: A Cross Sectional Cohort Study. </a:t>
            </a:r>
            <a:br>
              <a:rPr lang="en-GB" sz="2000" dirty="0"/>
            </a:br>
            <a:r>
              <a:rPr lang="en-GB" sz="2000" i="1" dirty="0"/>
              <a:t> </a:t>
            </a:r>
            <a:r>
              <a:rPr lang="en-GB" sz="2000" i="1" dirty="0" smtClean="0"/>
              <a:t>J.J. Epidemiology Prev. Med. </a:t>
            </a:r>
            <a:r>
              <a:rPr lang="en-GB" sz="2000" i="1" dirty="0"/>
              <a:t>1</a:t>
            </a:r>
            <a:r>
              <a:rPr lang="en-GB" sz="2000" dirty="0"/>
              <a:t>(1)- 08; </a:t>
            </a:r>
            <a:r>
              <a:rPr lang="en-GB" sz="2000" dirty="0" smtClean="0"/>
              <a:t/>
            </a:r>
            <a:br>
              <a:rPr lang="en-GB" sz="2000" dirty="0" smtClean="0"/>
            </a:br>
            <a:r>
              <a:rPr lang="en-GB" sz="2000" dirty="0"/>
              <a:t/>
            </a:r>
            <a:br>
              <a:rPr lang="en-GB" sz="2000" dirty="0"/>
            </a:br>
            <a:r>
              <a:rPr lang="en-GB" sz="2000" dirty="0" smtClean="0"/>
              <a:t>Busby C. (2007) Wolves of Water. Aberystwyth: </a:t>
            </a:r>
            <a:r>
              <a:rPr lang="en-GB" sz="2000" smtClean="0"/>
              <a:t>Green Audit.</a:t>
            </a:r>
            <a:r>
              <a:rPr lang="en-GB" sz="2000" dirty="0"/>
              <a:t/>
            </a:r>
            <a:br>
              <a:rPr lang="en-GB" sz="2000" dirty="0"/>
            </a:br>
            <a:endParaRPr lang="en-GB" sz="2000" dirty="0"/>
          </a:p>
        </p:txBody>
      </p:sp>
    </p:spTree>
    <p:extLst>
      <p:ext uri="{BB962C8B-B14F-4D97-AF65-F5344CB8AC3E}">
        <p14:creationId xmlns:p14="http://schemas.microsoft.com/office/powerpoint/2010/main" val="2795027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8952"/>
          </a:xfrm>
        </p:spPr>
        <p:txBody>
          <a:bodyPr>
            <a:normAutofit fontScale="90000"/>
          </a:bodyPr>
          <a:lstStyle/>
          <a:p>
            <a:r>
              <a:rPr lang="en-GB" sz="2400" dirty="0" smtClean="0"/>
              <a:t>In the USA breast cancer annual incidence rate was fairly stable at about 100 per 100,000 until 1982 when it suddenly rose steeply. Why?</a:t>
            </a:r>
            <a:endParaRPr lang="en-GB"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373590"/>
            <a:ext cx="6624736" cy="5110750"/>
          </a:xfrm>
          <a:prstGeom prst="rect">
            <a:avLst/>
          </a:prstGeom>
        </p:spPr>
      </p:pic>
    </p:spTree>
    <p:extLst>
      <p:ext uri="{BB962C8B-B14F-4D97-AF65-F5344CB8AC3E}">
        <p14:creationId xmlns:p14="http://schemas.microsoft.com/office/powerpoint/2010/main" val="261639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dirty="0" smtClean="0"/>
              <a:t>Is it possible that the cause of the increase was exposure of the most sensitive cohort age 10-14 to Strontium-90 and Uranium-238/ Uranium-234 in </a:t>
            </a:r>
            <a:r>
              <a:rPr lang="en-GB" sz="2400" dirty="0"/>
              <a:t>A</a:t>
            </a:r>
            <a:r>
              <a:rPr lang="en-GB" sz="2400" dirty="0" smtClean="0"/>
              <a:t>tmospheric Nuclear Test fallout? How could we see? </a:t>
            </a:r>
            <a:endParaRPr lang="en-GB"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659636"/>
            <a:ext cx="5991742" cy="4433660"/>
          </a:xfrm>
          <a:prstGeom prst="rect">
            <a:avLst/>
          </a:prstGeom>
        </p:spPr>
      </p:pic>
    </p:spTree>
    <p:extLst>
      <p:ext uri="{BB962C8B-B14F-4D97-AF65-F5344CB8AC3E}">
        <p14:creationId xmlns:p14="http://schemas.microsoft.com/office/powerpoint/2010/main" val="1936787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a:bodyPr>
          <a:lstStyle/>
          <a:p>
            <a:r>
              <a:rPr lang="en-GB" sz="2400" dirty="0" smtClean="0"/>
              <a:t>Strontium-90 was measured, though Uranium was not. Nevertheless, they will both seek bone and the phosphate backbone of DNA. There were peaks in 1959 and 1964.</a:t>
            </a:r>
            <a:endParaRPr lang="en-GB"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823418"/>
            <a:ext cx="5801035" cy="4159342"/>
          </a:xfrm>
          <a:prstGeom prst="rect">
            <a:avLst/>
          </a:prstGeom>
        </p:spPr>
      </p:pic>
    </p:spTree>
    <p:extLst>
      <p:ext uri="{BB962C8B-B14F-4D97-AF65-F5344CB8AC3E}">
        <p14:creationId xmlns:p14="http://schemas.microsoft.com/office/powerpoint/2010/main" val="3349841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072" y="332656"/>
            <a:ext cx="3456384" cy="5976664"/>
          </a:xfrm>
        </p:spPr>
        <p:txBody>
          <a:bodyPr>
            <a:normAutofit/>
          </a:bodyPr>
          <a:lstStyle/>
          <a:p>
            <a:pPr algn="l"/>
            <a:r>
              <a:rPr lang="en-GB" sz="2400" dirty="0" smtClean="0"/>
              <a:t>In 1994 I suggested in a letter in the  British Medical Journal that the weapons test fallout was the origin of the cancer epidemic. This epidemic began in Wales, a country with high rainfall and 3-fold higher fallout than England. The England rates began to rise in 1986, but the Wales rates began to rise in 1979. The graphs show age standardised index SRR</a:t>
            </a:r>
            <a:br>
              <a:rPr lang="en-GB" sz="2400" dirty="0" smtClean="0"/>
            </a:br>
            <a:r>
              <a:rPr lang="en-GB" sz="2400" dirty="0" smtClean="0"/>
              <a:t>1979 = 100 </a:t>
            </a:r>
            <a:endParaRPr lang="en-GB"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32656"/>
            <a:ext cx="4608512" cy="5976664"/>
          </a:xfrm>
          <a:prstGeom prst="rect">
            <a:avLst/>
          </a:prstGeom>
        </p:spPr>
      </p:pic>
    </p:spTree>
    <p:extLst>
      <p:ext uri="{BB962C8B-B14F-4D97-AF65-F5344CB8AC3E}">
        <p14:creationId xmlns:p14="http://schemas.microsoft.com/office/powerpoint/2010/main" val="1065012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0" y="274638"/>
            <a:ext cx="3888432" cy="6178698"/>
          </a:xfrm>
        </p:spPr>
        <p:txBody>
          <a:bodyPr>
            <a:noAutofit/>
          </a:bodyPr>
          <a:lstStyle/>
          <a:p>
            <a:pPr algn="l"/>
            <a:r>
              <a:rPr lang="en-GB" sz="2800" dirty="0" smtClean="0"/>
              <a:t>Breast cancer mortality, England and Wales 1958-1992</a:t>
            </a:r>
            <a:br>
              <a:rPr lang="en-GB" sz="2800" dirty="0" smtClean="0"/>
            </a:br>
            <a:r>
              <a:rPr lang="en-GB" sz="2800" dirty="0" smtClean="0"/>
              <a:t/>
            </a:r>
            <a:br>
              <a:rPr lang="en-GB" sz="2800" dirty="0" smtClean="0"/>
            </a:br>
            <a:r>
              <a:rPr lang="en-GB" sz="2400" dirty="0" smtClean="0"/>
              <a:t>If the breast cancer increase is a consequence of the exposure between 1959 and 1963 of young girls at puberty, which we know from the Hiroshima studies,  we would expect a cohort effect. There is a cohort effect.</a:t>
            </a:r>
            <a:br>
              <a:rPr lang="en-GB" sz="2400" dirty="0" smtClean="0"/>
            </a:br>
            <a:r>
              <a:rPr lang="en-GB" sz="2400" dirty="0" smtClean="0"/>
              <a:t>The peak rates in the 5-year age groups move to the right over the period. </a:t>
            </a:r>
            <a:br>
              <a:rPr lang="en-GB" sz="2400" dirty="0" smtClean="0"/>
            </a:br>
            <a:r>
              <a:rPr lang="en-GB" sz="2400" dirty="0" smtClean="0"/>
              <a:t>[Busby 1997]</a:t>
            </a:r>
            <a:endParaRPr lang="en-GB"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88640"/>
            <a:ext cx="3816424" cy="6525344"/>
          </a:xfrm>
          <a:prstGeom prst="rect">
            <a:avLst/>
          </a:prstGeom>
        </p:spPr>
      </p:pic>
    </p:spTree>
    <p:extLst>
      <p:ext uri="{BB962C8B-B14F-4D97-AF65-F5344CB8AC3E}">
        <p14:creationId xmlns:p14="http://schemas.microsoft.com/office/powerpoint/2010/main" val="3384092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0" y="274638"/>
            <a:ext cx="3034680" cy="5890666"/>
          </a:xfrm>
        </p:spPr>
        <p:txBody>
          <a:bodyPr>
            <a:normAutofit fontScale="90000"/>
          </a:bodyPr>
          <a:lstStyle/>
          <a:p>
            <a:pPr algn="l"/>
            <a:r>
              <a:rPr lang="en-GB" sz="2800" dirty="0" smtClean="0"/>
              <a:t>Cohort and environmental effects</a:t>
            </a:r>
            <a:br>
              <a:rPr lang="en-GB" sz="2800" dirty="0" smtClean="0"/>
            </a:br>
            <a:r>
              <a:rPr lang="en-GB" sz="2800" dirty="0"/>
              <a:t/>
            </a:r>
            <a:br>
              <a:rPr lang="en-GB" sz="2800" dirty="0"/>
            </a:br>
            <a:r>
              <a:rPr lang="en-GB" sz="2400" dirty="0" smtClean="0"/>
              <a:t>If all women were equally affected by the radioactivity in the fallout, there would be an environmental effect, the rates would rise together and then fall. But if one group were more sensitive there would be a cohort effect, and the rates would peak in a diagonal sequence with time for different age groups </a:t>
            </a:r>
            <a:endParaRPr lang="en-GB"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3" y="332655"/>
            <a:ext cx="5256584" cy="6264697"/>
          </a:xfrm>
          <a:prstGeom prst="rect">
            <a:avLst/>
          </a:prstGeom>
        </p:spPr>
      </p:pic>
    </p:spTree>
    <p:extLst>
      <p:ext uri="{BB962C8B-B14F-4D97-AF65-F5344CB8AC3E}">
        <p14:creationId xmlns:p14="http://schemas.microsoft.com/office/powerpoint/2010/main" val="2933809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274638"/>
            <a:ext cx="2890664" cy="3298378"/>
          </a:xfrm>
        </p:spPr>
        <p:txBody>
          <a:bodyPr>
            <a:normAutofit/>
          </a:bodyPr>
          <a:lstStyle/>
          <a:p>
            <a:r>
              <a:rPr lang="en-GB" sz="2800" dirty="0" smtClean="0"/>
              <a:t>In fact we see both. </a:t>
            </a:r>
            <a:endParaRPr lang="en-GB"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71400"/>
            <a:ext cx="4328474" cy="6858000"/>
          </a:xfrm>
          <a:prstGeom prst="rect">
            <a:avLst/>
          </a:prstGeom>
        </p:spPr>
      </p:pic>
    </p:spTree>
    <p:extLst>
      <p:ext uri="{BB962C8B-B14F-4D97-AF65-F5344CB8AC3E}">
        <p14:creationId xmlns:p14="http://schemas.microsoft.com/office/powerpoint/2010/main" val="808876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787</Words>
  <Application>Microsoft Office PowerPoint</Application>
  <PresentationFormat>On-screen Show (4:3)</PresentationFormat>
  <Paragraphs>221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Breast Cancer Epidemic: Evidence for a Radiogenic Cause</vt:lpstr>
      <vt:lpstr>PowerPoint Presentation</vt:lpstr>
      <vt:lpstr>In the USA breast cancer annual incidence rate was fairly stable at about 100 per 100,000 until 1982 when it suddenly rose steeply. Why?</vt:lpstr>
      <vt:lpstr>Is it possible that the cause of the increase was exposure of the most sensitive cohort age 10-14 to Strontium-90 and Uranium-238/ Uranium-234 in Atmospheric Nuclear Test fallout? How could we see? </vt:lpstr>
      <vt:lpstr>Strontium-90 was measured, though Uranium was not. Nevertheless, they will both seek bone and the phosphate backbone of DNA. There were peaks in 1959 and 1964.</vt:lpstr>
      <vt:lpstr>In 1994 I suggested in a letter in the  British Medical Journal that the weapons test fallout was the origin of the cancer epidemic. This epidemic began in Wales, a country with high rainfall and 3-fold higher fallout than England. The England rates began to rise in 1986, but the Wales rates began to rise in 1979. The graphs show age standardised index SRR 1979 = 100 </vt:lpstr>
      <vt:lpstr>Breast cancer mortality, England and Wales 1958-1992  If the breast cancer increase is a consequence of the exposure between 1959 and 1963 of young girls at puberty, which we know from the Hiroshima studies,  we would expect a cohort effect. There is a cohort effect. The peak rates in the 5-year age groups move to the right over the period.  [Busby 1997]</vt:lpstr>
      <vt:lpstr>Cohort and environmental effects  If all women were equally affected by the radioactivity in the fallout, there would be an environmental effect, the rates would rise together and then fall. But if one group were more sensitive there would be a cohort effect, and the rates would peak in a diagonal sequence with time for different age groups </vt:lpstr>
      <vt:lpstr>In fact we see both. </vt:lpstr>
      <vt:lpstr>Other evidence; Mortality RR = 2 near nuclear sites in England  1. Bradwell Nuclear power station and estuary contamination. Busby C. Breast cancer mortality in Estuary Wards near Bradwell Nuclear Power Station Essex, 1995-2001 J.J Epidemiol. Prevent. 2015(1) 006</vt:lpstr>
      <vt:lpstr>Breast cancer mortality near nuclear sites  [2] 2-fold  excess in estuary wards and in Burnham on Sea North, downwind of Hinkley Point Nuclear Power Station in Somerset 1995-2001. Busby C, de Messieres M and Morgan M.   See www.greenaudit.org also currently submitted to  J.J Epidemiol. Prevent  [3]. 5-fold excess in Llan Ffestiniog 2km downwind from Trawsfynydd Nuclear Power Station in women &lt; 60yr. Overall 2-fold.  Busby C and de Messieres M Cancer near Trawsfynydd Nuclear Power Station in Wales- A cross sectional cohort study JJ Epidemiol. Prevent 2015; 1(1) 008   [4] Gould Jay M. The enemy within; the high cost of living near nuclear reactors. Breast Cancer, low birth weights and other radiation induced immune deficiency effects. New York: Four Walls Eight Windows . US Nation-wide study of breast cancer in downwind counties  </vt:lpstr>
      <vt:lpstr>Contaminated sea-coast and estuary effects 1. Irish Sea Wales Cancer Registry Small areas study 1974-90 Busby C Wolves of Water  2007 Contamination is measured and reported; from Sellafield and Chernobyl,  mostly in North West</vt:lpstr>
      <vt:lpstr>Contaminated sea-coast and estuary effects 1. Irish Sea Wales Cancer Registry Small areas 1974-90 Breast Cancer</vt:lpstr>
      <vt:lpstr>Contaminated sea-coast and estuary effects 1. Irish Sea Wales Cancer Registry Small areas 1974-90 Busby C Wolves of Water  2007</vt:lpstr>
      <vt:lpstr>Log fit of RR in aggregated small areas by distance from sea </vt:lpstr>
      <vt:lpstr>The Baltic Sea is now  the most radioactive in the world</vt:lpstr>
      <vt:lpstr>In 2010 we carried out a  preliminary investigation of breast cancer incidence rates in the Swedish Counties before and after Chernobyl, comparing 1984-85 with 1988-91 by coastal (Baltic Sea, exposed) and inland (Norway non-exposed) counties. The presentation was criticised by pro-nuclear groups for not having employed earlier data. Inclusion of earlier data made the effects more pronounced.</vt:lpstr>
      <vt:lpstr>Sweden standardised Breast Cancer rates/105</vt:lpstr>
      <vt:lpstr>  In addition, very high rates of breast cancer occur in Iraqi populations following the use of Depleted Uranium weapons.  See: Busby, Chris, Hamdan, Malak; Ariabi, Entesar. (2010) Cancer, Infant Mortality and Birth Sex-Ratio in Fallujah, Iraq 2005–2009. Int. J. Environ. Res. Public Health 7, no. 7: 2828-2837. Relative Risk for breast cancer was greater than 9. Uranium was measured in the hair of the mothers of children with congenital birth defects.  The huge difference between relative risks for external doses (mammograms, radiotherapy) and internal doses (fallout, nuclear source releases) is due to the way in which “dose” is averaged over kilograms of tissue. It is dose at the cell and DNA level which is the quantity which should be correlated, not average dose.  </vt:lpstr>
      <vt:lpstr>For a discussion of the issue see:  Busby Christopher (2013). Aspects of DNA Damage from Internal Radionuclides, New Research Directions in DNA Repair, Prof. Clark Chen (Ed.), ISBN: 978-953-51-1114-6, InTech, DOI: 10.5772/53942. Available from: http://www.intechopen.com/books/new-research-directions-in-dna-repair/aspects-of-dna-damage-from-internal-radionuclides </vt:lpstr>
      <vt:lpstr>Other studies referred to:  Busby Christopher (2015)  Editorial: Uranium Epidemiology. J.J. Epidemiology Prev. Med. 1(2)- 009     Busby Christopher (2015) Editorial: Epidemiology and the Effects of Radioactive Contamination: Time for a New Approach. J.J. Epidemiology Prev. Med. 1(1)- 02;     Busby Christopher (2015) Breast Cancer Mortality in Estuary Wards near Bradwell Nuclear Power Station, Essex, UK 2001-1995 . J.J. Epidemiology Prev. Med. 1(1)- 06;     Busby, Christopher, de Messieres, Mireille  (2015) Cancer near Trawsfynydd Nuclear Power Station in Wales, UK: A Cross Sectional Cohort Study.   J.J. Epidemiology Prev. Med. 1(1)- 08;   Busby C. (2007) Wolves of Water. Aberystwyth: Green Audit. </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Breast Cancer Epidemic: Evidence for a Radiogenic Cause</dc:title>
  <dc:creator>Owner</dc:creator>
  <cp:lastModifiedBy>Owner</cp:lastModifiedBy>
  <cp:revision>26</cp:revision>
  <dcterms:created xsi:type="dcterms:W3CDTF">2015-07-30T11:13:49Z</dcterms:created>
  <dcterms:modified xsi:type="dcterms:W3CDTF">2015-08-01T12:08:40Z</dcterms:modified>
</cp:coreProperties>
</file>