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snapToGrid="0">
      <p:cViewPr varScale="1">
        <p:scale>
          <a:sx n="68" d="100"/>
          <a:sy n="68" d="100"/>
        </p:scale>
        <p:origin x="-112" y="-3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766363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96979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PTSD</a:t>
            </a:r>
          </a:p>
          <a:p>
            <a:pPr marL="457200" lvl="0" indent="-317500" rtl="0">
              <a:spcBef>
                <a:spcPts val="0"/>
              </a:spcBef>
              <a:buClr>
                <a:srgbClr val="000000"/>
              </a:buClr>
              <a:buSzPct val="127272"/>
              <a:buFont typeface="Arial"/>
              <a:buChar char="●"/>
            </a:pPr>
            <a:r>
              <a:rPr lang="en"/>
              <a:t>TF-CBT is a structured individual and parent model (Cohen, Berliner, &amp; Mannarino, 2010)</a:t>
            </a:r>
          </a:p>
          <a:p>
            <a:pPr marL="457200" lvl="0" indent="-317500" rtl="0">
              <a:spcBef>
                <a:spcPts val="0"/>
              </a:spcBef>
              <a:buClr>
                <a:srgbClr val="000000"/>
              </a:buClr>
              <a:buSzPct val="127272"/>
              <a:buFont typeface="Arial"/>
              <a:buChar char="●"/>
            </a:pPr>
            <a:r>
              <a:rPr lang="en"/>
              <a:t>starts off with initial skills-based components and moves to trauma-specific components</a:t>
            </a:r>
          </a:p>
          <a:p>
            <a:pPr marL="457200" lvl="0" indent="-317500" rtl="0">
              <a:spcBef>
                <a:spcPts val="0"/>
              </a:spcBef>
              <a:buClr>
                <a:srgbClr val="000000"/>
              </a:buClr>
              <a:buSzPct val="127272"/>
              <a:buFont typeface="Arial"/>
              <a:buChar char="●"/>
            </a:pPr>
            <a:r>
              <a:rPr lang="en"/>
              <a:t>This model is individualized for each child and their parent </a:t>
            </a:r>
          </a:p>
          <a:p>
            <a:pPr marL="914400" lvl="1" indent="-317500" rtl="0">
              <a:spcBef>
                <a:spcPts val="0"/>
              </a:spcBef>
              <a:buClr>
                <a:srgbClr val="000000"/>
              </a:buClr>
              <a:buSzPct val="127272"/>
              <a:buFont typeface="Courier New"/>
              <a:buChar char="o"/>
            </a:pPr>
            <a:r>
              <a:rPr lang="en"/>
              <a:t>basically the model has parallel components for each parent and child</a:t>
            </a:r>
          </a:p>
          <a:p>
            <a:pPr marL="1371600" lvl="2" indent="-317500" rtl="0">
              <a:spcBef>
                <a:spcPts val="0"/>
              </a:spcBef>
              <a:buClr>
                <a:srgbClr val="000000"/>
              </a:buClr>
              <a:buSzPct val="127272"/>
              <a:buFont typeface="Wingdings"/>
              <a:buChar char="§"/>
            </a:pPr>
            <a:r>
              <a:rPr lang="en"/>
              <a:t>sessions are conjoined later in treatment</a:t>
            </a:r>
          </a:p>
          <a:p>
            <a:pPr marL="914400" lvl="1" indent="-317500" rtl="0">
              <a:spcBef>
                <a:spcPts val="0"/>
              </a:spcBef>
              <a:buClr>
                <a:srgbClr val="000000"/>
              </a:buClr>
              <a:buSzPct val="127272"/>
              <a:buFont typeface="Courier New"/>
              <a:buChar char="o"/>
            </a:pPr>
            <a:r>
              <a:rPr lang="en"/>
              <a:t>Components of model make up acronym PRACTICE</a:t>
            </a:r>
          </a:p>
          <a:p>
            <a:pPr marL="1371600" lvl="2" indent="-317500" rtl="0">
              <a:spcBef>
                <a:spcPts val="0"/>
              </a:spcBef>
              <a:buClr>
                <a:srgbClr val="000000"/>
              </a:buClr>
              <a:buSzPct val="127272"/>
              <a:buFont typeface="Wingdings"/>
              <a:buChar char="§"/>
            </a:pPr>
            <a:r>
              <a:rPr lang="en"/>
              <a:t>P- Psychoeducation/parenting skills</a:t>
            </a:r>
          </a:p>
          <a:p>
            <a:pPr marL="1371600" lvl="2" indent="-317500" rtl="0">
              <a:spcBef>
                <a:spcPts val="0"/>
              </a:spcBef>
              <a:buClr>
                <a:srgbClr val="000000"/>
              </a:buClr>
              <a:buSzPct val="127272"/>
              <a:buFont typeface="Wingdings"/>
              <a:buChar char="§"/>
            </a:pPr>
            <a:r>
              <a:rPr lang="en"/>
              <a:t>R - Relaxation Skills</a:t>
            </a:r>
          </a:p>
          <a:p>
            <a:pPr marL="1371600" lvl="2" indent="-317500" rtl="0">
              <a:spcBef>
                <a:spcPts val="0"/>
              </a:spcBef>
              <a:buClr>
                <a:srgbClr val="000000"/>
              </a:buClr>
              <a:buSzPct val="127272"/>
              <a:buFont typeface="Wingdings"/>
              <a:buChar char="§"/>
            </a:pPr>
            <a:r>
              <a:rPr lang="en"/>
              <a:t>A - Affective modulation skills </a:t>
            </a:r>
          </a:p>
          <a:p>
            <a:pPr marL="1371600" lvl="2" indent="-317500" rtl="0">
              <a:spcBef>
                <a:spcPts val="0"/>
              </a:spcBef>
              <a:buClr>
                <a:srgbClr val="000000"/>
              </a:buClr>
              <a:buSzPct val="127272"/>
              <a:buFont typeface="Wingdings"/>
              <a:buChar char="§"/>
            </a:pPr>
            <a:r>
              <a:rPr lang="en"/>
              <a:t>C - Cognitive coping skills</a:t>
            </a:r>
          </a:p>
          <a:p>
            <a:pPr marL="1371600" lvl="2" indent="-317500" rtl="0">
              <a:spcBef>
                <a:spcPts val="0"/>
              </a:spcBef>
              <a:buClr>
                <a:srgbClr val="000000"/>
              </a:buClr>
              <a:buSzPct val="127272"/>
              <a:buFont typeface="Wingdings"/>
              <a:buChar char="§"/>
            </a:pPr>
            <a:r>
              <a:rPr lang="en"/>
              <a:t>T - Trauma narrative and processing</a:t>
            </a:r>
          </a:p>
          <a:p>
            <a:pPr marL="1371600" lvl="2" indent="-317500" rtl="0">
              <a:spcBef>
                <a:spcPts val="0"/>
              </a:spcBef>
              <a:buClr>
                <a:srgbClr val="000000"/>
              </a:buClr>
              <a:buSzPct val="127272"/>
              <a:buFont typeface="Wingdings"/>
              <a:buChar char="§"/>
            </a:pPr>
            <a:r>
              <a:rPr lang="en"/>
              <a:t>I - In vivo mastery of trauma reminders</a:t>
            </a:r>
          </a:p>
          <a:p>
            <a:pPr marL="1371600" lvl="2" indent="-317500" rtl="0">
              <a:spcBef>
                <a:spcPts val="0"/>
              </a:spcBef>
              <a:buClr>
                <a:srgbClr val="000000"/>
              </a:buClr>
              <a:buSzPct val="127272"/>
              <a:buFont typeface="Wingdings"/>
              <a:buChar char="§"/>
            </a:pPr>
            <a:r>
              <a:rPr lang="en"/>
              <a:t>C - Conjoint child-parent sessions (variety of activities)</a:t>
            </a:r>
          </a:p>
          <a:p>
            <a:pPr marL="1371600" lvl="2" indent="-317500" rtl="0">
              <a:spcBef>
                <a:spcPts val="0"/>
              </a:spcBef>
              <a:buClr>
                <a:srgbClr val="000000"/>
              </a:buClr>
              <a:buSzPct val="127272"/>
              <a:buFont typeface="Wingdings"/>
              <a:buChar char="§"/>
            </a:pPr>
            <a:r>
              <a:rPr lang="en"/>
              <a:t>E - Enhancing safety and future development</a:t>
            </a:r>
          </a:p>
          <a:p>
            <a:pPr rtl="0">
              <a:spcBef>
                <a:spcPts val="0"/>
              </a:spcBef>
              <a:buNone/>
            </a:pPr>
            <a:r>
              <a:rPr lang="en"/>
              <a:t>Conduct Disorder</a:t>
            </a:r>
          </a:p>
          <a:p>
            <a:pPr marL="457200" lvl="0" indent="-317500" rtl="0">
              <a:spcBef>
                <a:spcPts val="0"/>
              </a:spcBef>
              <a:buClr>
                <a:srgbClr val="000000"/>
              </a:buClr>
              <a:buSzPct val="127272"/>
              <a:buFont typeface="Arial"/>
              <a:buChar char="●"/>
            </a:pPr>
            <a:r>
              <a:rPr lang="en"/>
              <a:t>PSST and PMT have been used a lot in conjunction with each other as a treatment  strategy for CD (Kazdin, 2010)</a:t>
            </a:r>
          </a:p>
          <a:p>
            <a:pPr marL="914400" lvl="1" indent="-317500" rtl="0">
              <a:spcBef>
                <a:spcPts val="0"/>
              </a:spcBef>
              <a:buClr>
                <a:srgbClr val="000000"/>
              </a:buClr>
              <a:buSzPct val="127272"/>
              <a:buFont typeface="Courier New"/>
              <a:buChar char="o"/>
            </a:pPr>
            <a:r>
              <a:rPr lang="en"/>
              <a:t>PSST is just for the child and consists of a psychoeducational approach to teach how to make safer and healthier choices when dealing with problems by changing the thoughts and actions that guide the behavior</a:t>
            </a:r>
          </a:p>
          <a:p>
            <a:pPr marL="1371600" lvl="2" indent="-317500" rtl="0">
              <a:spcBef>
                <a:spcPts val="0"/>
              </a:spcBef>
              <a:buClr>
                <a:srgbClr val="000000"/>
              </a:buClr>
              <a:buSzPct val="127272"/>
              <a:buFont typeface="Wingdings"/>
              <a:buChar char="§"/>
            </a:pPr>
            <a:r>
              <a:rPr lang="en"/>
              <a:t>Role playing is heavily used in this model</a:t>
            </a:r>
          </a:p>
          <a:p>
            <a:pPr marL="914400" lvl="1" indent="-317500" rtl="0">
              <a:spcBef>
                <a:spcPts val="0"/>
              </a:spcBef>
              <a:buClr>
                <a:srgbClr val="000000"/>
              </a:buClr>
              <a:buSzPct val="127272"/>
              <a:buFont typeface="Courier New"/>
              <a:buChar char="o"/>
            </a:pPr>
            <a:r>
              <a:rPr lang="en"/>
              <a:t>PMT only involves the parent and is a psychoeducational approach that teaches the parent procedures to use at home</a:t>
            </a:r>
          </a:p>
          <a:p>
            <a:pPr marL="1371600" lvl="2" indent="-317500" rtl="0">
              <a:spcBef>
                <a:spcPts val="0"/>
              </a:spcBef>
              <a:buClr>
                <a:srgbClr val="000000"/>
              </a:buClr>
              <a:buSzPct val="127272"/>
              <a:buFont typeface="Wingdings"/>
              <a:buChar char="§"/>
            </a:pPr>
            <a:r>
              <a:rPr lang="en"/>
              <a:t>this includes positive reinforcement, prompting, setting events, shaping, and mild punishment (like loss of privileges) </a:t>
            </a:r>
          </a:p>
          <a:p>
            <a:pPr marL="914400" lvl="1" indent="-317500" rtl="0">
              <a:spcBef>
                <a:spcPts val="0"/>
              </a:spcBef>
              <a:buClr>
                <a:srgbClr val="000000"/>
              </a:buClr>
              <a:buSzPct val="127272"/>
              <a:buFont typeface="Courier New"/>
              <a:buChar char="o"/>
            </a:pPr>
            <a:r>
              <a:rPr lang="en"/>
              <a:t>found to be helpful in treatment of conduct disorder</a:t>
            </a:r>
          </a:p>
          <a:p>
            <a:pPr marL="457200" lvl="0" indent="-317500" rtl="0">
              <a:spcBef>
                <a:spcPts val="0"/>
              </a:spcBef>
              <a:buClr>
                <a:srgbClr val="000000"/>
              </a:buClr>
              <a:buSzPct val="127272"/>
              <a:buFont typeface="Arial"/>
              <a:buChar char="●"/>
            </a:pPr>
            <a:r>
              <a:rPr lang="en"/>
              <a:t>Similar to this is the positive parenting intervention (Hutchings, Bywater, Daley, Gardner, Whitaker, Jones, Eames, &amp; Edwards, 2007)</a:t>
            </a:r>
          </a:p>
          <a:p>
            <a:pPr marL="914400" lvl="1" indent="-317500" rtl="0">
              <a:spcBef>
                <a:spcPts val="0"/>
              </a:spcBef>
              <a:buClr>
                <a:srgbClr val="000000"/>
              </a:buClr>
              <a:buSzPct val="127272"/>
              <a:buFont typeface="Courier New"/>
              <a:buChar char="o"/>
            </a:pPr>
            <a:r>
              <a:rPr lang="en"/>
              <a:t>It consists of psychoeducation, role playing, modeling, discussion, skills practice, and videos</a:t>
            </a:r>
          </a:p>
          <a:p>
            <a:pPr marL="914400" lvl="1" indent="-317500" rtl="0">
              <a:spcBef>
                <a:spcPts val="0"/>
              </a:spcBef>
              <a:buClr>
                <a:srgbClr val="000000"/>
              </a:buClr>
              <a:buSzPct val="127272"/>
              <a:buFont typeface="Courier New"/>
              <a:buChar char="o"/>
            </a:pPr>
            <a:r>
              <a:rPr lang="en"/>
              <a:t>Goals:</a:t>
            </a:r>
          </a:p>
          <a:p>
            <a:pPr marL="1371600" lvl="2" indent="-317500" rtl="0">
              <a:spcBef>
                <a:spcPts val="0"/>
              </a:spcBef>
              <a:buClr>
                <a:srgbClr val="000000"/>
              </a:buClr>
              <a:buSzPct val="127272"/>
              <a:buFont typeface="Wingdings"/>
              <a:buChar char="§"/>
            </a:pPr>
            <a:r>
              <a:rPr lang="en"/>
              <a:t>Increase positive child behavior through praise and incentives</a:t>
            </a:r>
          </a:p>
          <a:p>
            <a:pPr marL="1371600" lvl="2" indent="-317500" rtl="0">
              <a:spcBef>
                <a:spcPts val="0"/>
              </a:spcBef>
              <a:buClr>
                <a:srgbClr val="000000"/>
              </a:buClr>
              <a:buSzPct val="127272"/>
              <a:buFont typeface="Wingdings"/>
              <a:buChar char="§"/>
            </a:pPr>
            <a:r>
              <a:rPr lang="en"/>
              <a:t>Improve parent-child interaction</a:t>
            </a:r>
          </a:p>
          <a:p>
            <a:pPr marL="1371600" lvl="2" indent="-317500" rtl="0">
              <a:spcBef>
                <a:spcPts val="0"/>
              </a:spcBef>
              <a:buClr>
                <a:srgbClr val="000000"/>
              </a:buClr>
              <a:buSzPct val="127272"/>
              <a:buFont typeface="Wingdings"/>
              <a:buChar char="§"/>
            </a:pPr>
            <a:r>
              <a:rPr lang="en"/>
              <a:t>Applying consistent yet gentle consequences for problem behavior</a:t>
            </a:r>
          </a:p>
          <a:p>
            <a:pPr marL="914400" lvl="1" indent="-317500" rtl="0">
              <a:spcBef>
                <a:spcPts val="0"/>
              </a:spcBef>
              <a:buClr>
                <a:srgbClr val="000000"/>
              </a:buClr>
              <a:buSzPct val="127272"/>
              <a:buFont typeface="Courier New"/>
              <a:buChar char="o"/>
            </a:pPr>
            <a:r>
              <a:rPr lang="en"/>
              <a:t>In a study that explored this strategy in Wales, significant progress was made with this intervention</a:t>
            </a:r>
          </a:p>
          <a:p>
            <a:pPr lvl="0" rtl="0">
              <a:spcBef>
                <a:spcPts val="0"/>
              </a:spcBef>
              <a:buNone/>
            </a:pPr>
            <a:r>
              <a:rPr lang="en"/>
              <a:t>ASD</a:t>
            </a:r>
          </a:p>
          <a:p>
            <a:pPr marL="457200" lvl="0" indent="-317500" rtl="0">
              <a:spcBef>
                <a:spcPts val="0"/>
              </a:spcBef>
              <a:buClr>
                <a:srgbClr val="000000"/>
              </a:buClr>
              <a:buSzPct val="127272"/>
              <a:buFont typeface="Arial"/>
              <a:buChar char="●"/>
            </a:pPr>
            <a:r>
              <a:rPr lang="en"/>
              <a:t>For juveniles with ASD, the Stepping Stones Triple P Positive Parenting program has been seen to be effective (Whittingham, Sofronoff, Sheffield, &amp; Sanders, 2009)</a:t>
            </a:r>
          </a:p>
          <a:p>
            <a:pPr marL="914400" lvl="1" indent="-317500" rtl="0">
              <a:spcBef>
                <a:spcPts val="0"/>
              </a:spcBef>
              <a:buClr>
                <a:srgbClr val="000000"/>
              </a:buClr>
              <a:buSzPct val="127272"/>
              <a:buFont typeface="Courier New"/>
              <a:buChar char="o"/>
            </a:pPr>
            <a:r>
              <a:rPr lang="en"/>
              <a:t>It focuses on the parent providing their children with positive attention, as well as managing their children’s behavior in constructive ways</a:t>
            </a:r>
          </a:p>
          <a:p>
            <a:pPr marL="914400" lvl="1" indent="-317500" rtl="0">
              <a:spcBef>
                <a:spcPts val="0"/>
              </a:spcBef>
              <a:buClr>
                <a:srgbClr val="000000"/>
              </a:buClr>
              <a:buSzPct val="127272"/>
              <a:buFont typeface="Courier New"/>
              <a:buChar char="o"/>
            </a:pPr>
            <a:r>
              <a:rPr lang="en"/>
              <a:t>It is a psychoeducational approach that includes observation, practice, and feedback</a:t>
            </a:r>
          </a:p>
          <a:p>
            <a:pPr marL="1371600" lvl="2" indent="-317500" rtl="0">
              <a:spcBef>
                <a:spcPts val="0"/>
              </a:spcBef>
              <a:buClr>
                <a:srgbClr val="000000"/>
              </a:buClr>
              <a:buSzPct val="127272"/>
              <a:buFont typeface="Wingdings"/>
              <a:buChar char="§"/>
            </a:pPr>
            <a:r>
              <a:rPr lang="en"/>
              <a:t>Examples of techniques that parents use in the program include descriptive praise, planned ignoring, and constructively teaching the child to communicate what they want</a:t>
            </a:r>
          </a:p>
          <a:p>
            <a:pPr marL="1371600" lvl="2" indent="-317500" rtl="0">
              <a:spcBef>
                <a:spcPts val="0"/>
              </a:spcBef>
              <a:buClr>
                <a:srgbClr val="000000"/>
              </a:buClr>
              <a:buSzPct val="127272"/>
              <a:buFont typeface="Wingdings"/>
              <a:buChar char="§"/>
            </a:pPr>
            <a:r>
              <a:rPr lang="en"/>
              <a:t>This approach has been found to be especially helpful when parents are in a group setting</a:t>
            </a:r>
          </a:p>
          <a:p>
            <a:pPr lvl="0" rtl="0">
              <a:spcBef>
                <a:spcPts val="0"/>
              </a:spcBef>
              <a:buNone/>
            </a:pPr>
            <a:r>
              <a:rPr lang="en"/>
              <a:t>ADHD</a:t>
            </a:r>
          </a:p>
          <a:p>
            <a:pPr marL="457200" lvl="0" indent="-317500" rtl="0">
              <a:spcBef>
                <a:spcPts val="0"/>
              </a:spcBef>
              <a:buClr>
                <a:srgbClr val="000000"/>
              </a:buClr>
              <a:buSzPct val="127272"/>
              <a:buFont typeface="Arial"/>
              <a:buChar char="●"/>
            </a:pPr>
            <a:r>
              <a:rPr lang="en"/>
              <a:t>The New Forest Parenting Programme has worked well with specifically preschoolers that have behavioral problems (Thompson et al., 2009)</a:t>
            </a:r>
          </a:p>
          <a:p>
            <a:pPr marL="914400" lvl="1" indent="-317500" rtl="0">
              <a:spcBef>
                <a:spcPts val="0"/>
              </a:spcBef>
              <a:buClr>
                <a:srgbClr val="000000"/>
              </a:buClr>
              <a:buSzPct val="127272"/>
              <a:buFont typeface="Courier New"/>
              <a:buChar char="o"/>
            </a:pPr>
            <a:r>
              <a:rPr lang="en"/>
              <a:t>The main focus of this program is “constructive parenting”</a:t>
            </a:r>
          </a:p>
          <a:p>
            <a:pPr marL="1371600" lvl="2" indent="-317500" rtl="0">
              <a:spcBef>
                <a:spcPts val="0"/>
              </a:spcBef>
              <a:buClr>
                <a:srgbClr val="000000"/>
              </a:buClr>
              <a:buSzPct val="127272"/>
              <a:buFont typeface="Wingdings"/>
              <a:buChar char="§"/>
            </a:pPr>
            <a:r>
              <a:rPr lang="en"/>
              <a:t>Basically the parent is the “agent-of-change” and they act as an “engine” for the development of their child’s self-regulation and self-control</a:t>
            </a:r>
          </a:p>
          <a:p>
            <a:pPr marL="914400" lvl="1" indent="-317500" rtl="0">
              <a:spcBef>
                <a:spcPts val="0"/>
              </a:spcBef>
              <a:buClr>
                <a:srgbClr val="000000"/>
              </a:buClr>
              <a:buSzPct val="127272"/>
              <a:buFont typeface="Courier New"/>
              <a:buChar char="o"/>
            </a:pPr>
            <a:r>
              <a:rPr lang="en"/>
              <a:t>Goals of this program include: Improve parenting style, parent communication, parent management of behavior problems, and regulation </a:t>
            </a:r>
          </a:p>
          <a:p>
            <a:pPr marL="914400" lvl="1" indent="-317500" rtl="0">
              <a:spcBef>
                <a:spcPts val="0"/>
              </a:spcBef>
              <a:buClr>
                <a:srgbClr val="000000"/>
              </a:buClr>
              <a:buSzPct val="127272"/>
              <a:buFont typeface="Courier New"/>
              <a:buChar char="o"/>
            </a:pPr>
            <a:r>
              <a:rPr lang="en"/>
              <a:t>In order to achieve these goals, psychoeducation, parent-child play, practice, and feedback are used</a:t>
            </a:r>
          </a:p>
          <a:p>
            <a:pPr marL="1371600" lvl="2" indent="-317500" rtl="0">
              <a:spcBef>
                <a:spcPts val="0"/>
              </a:spcBef>
              <a:buClr>
                <a:srgbClr val="000000"/>
              </a:buClr>
              <a:buSzPct val="127272"/>
              <a:buFont typeface="Wingdings"/>
              <a:buChar char="§"/>
            </a:pPr>
            <a:r>
              <a:rPr lang="en"/>
              <a:t>In this approach play is seen as the fundamental because this is when the parent can use games to engage the child to help them attend, concentrate, take turns, enhance working memory, and learn to wait</a:t>
            </a:r>
          </a:p>
          <a:p>
            <a:pPr rtl="0">
              <a:spcBef>
                <a:spcPts val="0"/>
              </a:spcBef>
              <a:buNone/>
            </a:pPr>
            <a:endParaRPr/>
          </a:p>
          <a:p>
            <a:pPr rtl="0">
              <a:spcBef>
                <a:spcPts val="0"/>
              </a:spcBef>
              <a:buNone/>
            </a:pPr>
            <a:r>
              <a:rPr lang="en"/>
              <a:t>Although these are very helpful for each of the DSM-5 quad disorders, we cannot assume that it will work with juvenile firesetters. Our suggestion is that we should complete research to see if this will be effective for JFSB</a:t>
            </a:r>
          </a:p>
          <a:p>
            <a:pPr rtl="0">
              <a:spcBef>
                <a:spcPts val="0"/>
              </a:spcBef>
              <a:buNone/>
            </a:pPr>
            <a:endParaRPr/>
          </a:p>
          <a:p>
            <a:pPr lvl="0">
              <a:spcBef>
                <a:spcPts val="0"/>
              </a:spcBef>
              <a:buNone/>
            </a:pPr>
            <a:r>
              <a:rPr lang="en"/>
              <a:t>**Possible slide on JFS parent treatment in Australia (Stephanie?)</a:t>
            </a:r>
          </a:p>
        </p:txBody>
      </p:sp>
    </p:spTree>
    <p:extLst>
      <p:ext uri="{BB962C8B-B14F-4D97-AF65-F5344CB8AC3E}">
        <p14:creationId xmlns:p14="http://schemas.microsoft.com/office/powerpoint/2010/main" val="1550325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56436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27175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3191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a:p>
            <a:pPr marL="457200" marR="0" lvl="0" indent="-317500" algn="l" rtl="0">
              <a:lnSpc>
                <a:spcPct val="100000"/>
              </a:lnSpc>
              <a:spcBef>
                <a:spcPts val="0"/>
              </a:spcBef>
              <a:spcAft>
                <a:spcPts val="0"/>
              </a:spcAft>
              <a:buClr>
                <a:srgbClr val="000000"/>
              </a:buClr>
              <a:buSzPct val="127272"/>
              <a:buFont typeface="Arial"/>
              <a:buChar char="●"/>
            </a:pPr>
            <a:r>
              <a:rPr lang="en"/>
              <a:t>Girls obtain excitement from the firesetting setting behavior, whereas males complete it as an act of rebellion. </a:t>
            </a:r>
          </a:p>
          <a:p>
            <a:pPr marL="914400" lvl="1" indent="-317500" rtl="0">
              <a:spcBef>
                <a:spcPts val="0"/>
              </a:spcBef>
              <a:buClr>
                <a:srgbClr val="000000"/>
              </a:buClr>
              <a:buSzPct val="127272"/>
              <a:buFont typeface="Courier New"/>
              <a:buChar char="o"/>
            </a:pPr>
            <a:r>
              <a:rPr lang="en"/>
              <a:t>The younger the age at the time of the first fire, the greater number of past episodes, results in higher recidivism rates. </a:t>
            </a:r>
          </a:p>
          <a:p>
            <a:pPr marL="457200" lvl="0" indent="-317500" rtl="0">
              <a:spcBef>
                <a:spcPts val="0"/>
              </a:spcBef>
              <a:buClr>
                <a:srgbClr val="000000"/>
              </a:buClr>
              <a:buSzPct val="127272"/>
              <a:buFont typeface="Arial"/>
              <a:buChar char="●"/>
            </a:pPr>
            <a:r>
              <a:rPr lang="en"/>
              <a:t> Common characteristics of JFSB include: </a:t>
            </a:r>
          </a:p>
          <a:p>
            <a:pPr marL="914400" lvl="1" indent="-317500" rtl="0">
              <a:spcBef>
                <a:spcPts val="0"/>
              </a:spcBef>
              <a:buClr>
                <a:srgbClr val="000000"/>
              </a:buClr>
              <a:buSzPct val="127272"/>
              <a:buFont typeface="Courier New"/>
              <a:buChar char="o"/>
            </a:pPr>
            <a:r>
              <a:rPr lang="en"/>
              <a:t>Aggression</a:t>
            </a:r>
          </a:p>
          <a:p>
            <a:pPr marL="914400" marR="0" lvl="1" indent="-317500" algn="l" rtl="0">
              <a:lnSpc>
                <a:spcPct val="100000"/>
              </a:lnSpc>
              <a:spcBef>
                <a:spcPts val="0"/>
              </a:spcBef>
              <a:spcAft>
                <a:spcPts val="0"/>
              </a:spcAft>
              <a:buClr>
                <a:srgbClr val="000000"/>
              </a:buClr>
              <a:buSzPct val="127272"/>
              <a:buFont typeface="Courier New"/>
              <a:buChar char="o"/>
            </a:pPr>
            <a:r>
              <a:rPr lang="en"/>
              <a:t>Deficit in Social skills</a:t>
            </a:r>
          </a:p>
          <a:p>
            <a:pPr marL="914400" marR="0" lvl="1" indent="-317500" algn="l" rtl="0">
              <a:lnSpc>
                <a:spcPct val="100000"/>
              </a:lnSpc>
              <a:spcBef>
                <a:spcPts val="0"/>
              </a:spcBef>
              <a:spcAft>
                <a:spcPts val="0"/>
              </a:spcAft>
              <a:buClr>
                <a:srgbClr val="000000"/>
              </a:buClr>
              <a:buSzPct val="127272"/>
              <a:buFont typeface="Courier New"/>
              <a:buChar char="o"/>
            </a:pPr>
            <a:r>
              <a:rPr lang="en"/>
              <a:t>Deviance and Vandalism</a:t>
            </a:r>
          </a:p>
          <a:p>
            <a:pPr marL="914400" marR="0" lvl="1" indent="-317500" algn="l" rtl="0">
              <a:lnSpc>
                <a:spcPct val="100000"/>
              </a:lnSpc>
              <a:spcBef>
                <a:spcPts val="0"/>
              </a:spcBef>
              <a:spcAft>
                <a:spcPts val="0"/>
              </a:spcAft>
              <a:buClr>
                <a:srgbClr val="000000"/>
              </a:buClr>
              <a:buSzPct val="127272"/>
              <a:buFont typeface="Courier New"/>
              <a:buChar char="o"/>
            </a:pPr>
            <a:r>
              <a:rPr lang="en"/>
              <a:t>Covert antisocial behavior</a:t>
            </a:r>
          </a:p>
          <a:p>
            <a:pPr marL="914400" marR="0" lvl="1" indent="-317500" algn="l" rtl="0">
              <a:lnSpc>
                <a:spcPct val="100000"/>
              </a:lnSpc>
              <a:spcBef>
                <a:spcPts val="0"/>
              </a:spcBef>
              <a:spcAft>
                <a:spcPts val="0"/>
              </a:spcAft>
              <a:buClr>
                <a:srgbClr val="000000"/>
              </a:buClr>
              <a:buSzPct val="127272"/>
              <a:buFont typeface="Courier New"/>
              <a:buChar char="o"/>
            </a:pPr>
            <a:r>
              <a:rPr lang="en"/>
              <a:t>Difficulty expressing emotions</a:t>
            </a:r>
          </a:p>
          <a:p>
            <a:pPr>
              <a:spcBef>
                <a:spcPts val="0"/>
              </a:spcBef>
              <a:buNone/>
            </a:pPr>
            <a:endParaRPr/>
          </a:p>
        </p:txBody>
      </p:sp>
    </p:spTree>
    <p:extLst>
      <p:ext uri="{BB962C8B-B14F-4D97-AF65-F5344CB8AC3E}">
        <p14:creationId xmlns:p14="http://schemas.microsoft.com/office/powerpoint/2010/main" val="161058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200"/>
              <a:t>These fires are costly for many reasons. </a:t>
            </a:r>
          </a:p>
          <a:p>
            <a:pPr rtl="0">
              <a:spcBef>
                <a:spcPts val="0"/>
              </a:spcBef>
              <a:buNone/>
            </a:pPr>
            <a:endParaRPr sz="1200"/>
          </a:p>
          <a:p>
            <a:pPr rtl="0">
              <a:spcBef>
                <a:spcPts val="0"/>
              </a:spcBef>
              <a:buNone/>
            </a:pPr>
            <a:r>
              <a:rPr lang="en" sz="1200"/>
              <a:t>Intentionally fires are those that are deliberately set and include fires that result from the misuse of heat sources, arson, as well as controlled burn fires. Further, playing with heat sources accounts for 17% of all intentional fires; this includes playing with matches, lighters and open flame materials. Often times it is children who are playing, experimenting or intentionally setting fires with the use of lighter or matches. </a:t>
            </a:r>
          </a:p>
          <a:p>
            <a:pPr rtl="0">
              <a:spcBef>
                <a:spcPts val="0"/>
              </a:spcBef>
              <a:buNone/>
            </a:pPr>
            <a:endParaRPr sz="1200"/>
          </a:p>
          <a:p>
            <a:pPr lvl="0" algn="r" rtl="0">
              <a:spcBef>
                <a:spcPts val="0"/>
              </a:spcBef>
              <a:buNone/>
            </a:pPr>
            <a:r>
              <a:rPr lang="en" sz="1000"/>
              <a:t>(U.S. Department of Homeland Security, 2009)</a:t>
            </a:r>
          </a:p>
          <a:p>
            <a:pPr lvl="0" rtl="0">
              <a:spcBef>
                <a:spcPts val="0"/>
              </a:spcBef>
              <a:buNone/>
            </a:pPr>
            <a:endParaRPr sz="1200"/>
          </a:p>
          <a:p>
            <a:pPr>
              <a:spcBef>
                <a:spcPts val="0"/>
              </a:spcBef>
              <a:buNone/>
            </a:pPr>
            <a:r>
              <a:rPr lang="en" sz="1200"/>
              <a:t>Juveniles firesetters and bomb makers are a very serious, dangerous and costly behavior that can be triggered by multiple factors. It is important to study these behaviors, as well as individuals, in order to provide the most effective treatment and assessment measures within a clinical and forensic setting. </a:t>
            </a:r>
          </a:p>
        </p:txBody>
      </p:sp>
    </p:spTree>
    <p:extLst>
      <p:ext uri="{BB962C8B-B14F-4D97-AF65-F5344CB8AC3E}">
        <p14:creationId xmlns:p14="http://schemas.microsoft.com/office/powerpoint/2010/main" val="2902361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88746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14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67145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lnSpc>
                <a:spcPct val="115000"/>
              </a:lnSpc>
              <a:spcBef>
                <a:spcPts val="0"/>
              </a:spcBef>
              <a:buClr>
                <a:schemeClr val="dk1"/>
              </a:buClr>
              <a:buSzPct val="100000"/>
              <a:buFont typeface="Arial"/>
              <a:buChar char="●"/>
            </a:pPr>
            <a:r>
              <a:rPr lang="en" sz="1400">
                <a:solidFill>
                  <a:schemeClr val="dk1"/>
                </a:solidFill>
              </a:rPr>
              <a:t>An important part of understanding fire setting behavior, providing appropriate risk assessment, and potential treatment interventions, is to assess and interview the JFSB population. Along with interviewing the individual, it is useful, both forensically and clinically, obtain information from a multitude of sources. These include individuals who interact with children on a regular basis, making parents or guardians an obvious choice</a:t>
            </a:r>
          </a:p>
          <a:p>
            <a:pPr lvl="0" rtl="0">
              <a:lnSpc>
                <a:spcPct val="115000"/>
              </a:lnSpc>
              <a:spcBef>
                <a:spcPts val="0"/>
              </a:spcBef>
              <a:buNone/>
            </a:pPr>
            <a:endParaRPr sz="1400">
              <a:solidFill>
                <a:schemeClr val="dk1"/>
              </a:solidFill>
            </a:endParaRPr>
          </a:p>
          <a:p>
            <a:pPr marL="457200" lvl="0" indent="-317500" rtl="0">
              <a:lnSpc>
                <a:spcPct val="115000"/>
              </a:lnSpc>
              <a:spcBef>
                <a:spcPts val="0"/>
              </a:spcBef>
              <a:buClr>
                <a:schemeClr val="dk1"/>
              </a:buClr>
              <a:buSzPct val="100000"/>
              <a:buFont typeface="Arial"/>
              <a:buChar char="●"/>
            </a:pPr>
            <a:r>
              <a:rPr lang="en" sz="1400">
                <a:solidFill>
                  <a:schemeClr val="dk1"/>
                </a:solidFill>
              </a:rPr>
              <a:t>The FATJAM is an evidence based assessment and intervention. </a:t>
            </a:r>
          </a:p>
          <a:p>
            <a:pPr marL="914400" lvl="1" indent="-317500" rtl="0">
              <a:lnSpc>
                <a:spcPct val="115000"/>
              </a:lnSpc>
              <a:spcBef>
                <a:spcPts val="0"/>
              </a:spcBef>
              <a:buClr>
                <a:schemeClr val="dk1"/>
              </a:buClr>
              <a:buSzPct val="100000"/>
              <a:buFont typeface="Courier New"/>
              <a:buChar char="o"/>
            </a:pPr>
            <a:r>
              <a:rPr lang="en" sz="1400">
                <a:solidFill>
                  <a:schemeClr val="dk1"/>
                </a:solidFill>
              </a:rPr>
              <a:t>It is based on a cognitive behavioral framework, in conjunction with information collection, in order to accurately assess for protective factors and risk factors. </a:t>
            </a:r>
          </a:p>
          <a:p>
            <a:pPr marL="914400" lvl="1" indent="-317500" rtl="0">
              <a:lnSpc>
                <a:spcPct val="115000"/>
              </a:lnSpc>
              <a:spcBef>
                <a:spcPts val="0"/>
              </a:spcBef>
              <a:buClr>
                <a:schemeClr val="dk1"/>
              </a:buClr>
              <a:buSzPct val="100000"/>
              <a:buFont typeface="Courier New"/>
              <a:buChar char="o"/>
            </a:pPr>
            <a:r>
              <a:rPr lang="en" sz="1400">
                <a:solidFill>
                  <a:schemeClr val="dk1"/>
                </a:solidFill>
              </a:rPr>
              <a:t>The aim of the FATJAM to focus on threat reduction. Clinical issues are noted during the FATJAM and are useful informing the risk assessment and treatment plan. </a:t>
            </a:r>
          </a:p>
          <a:p>
            <a:pPr marL="914400" lvl="1" indent="-317500" rtl="0">
              <a:lnSpc>
                <a:spcPct val="115000"/>
              </a:lnSpc>
              <a:spcBef>
                <a:spcPts val="0"/>
              </a:spcBef>
              <a:buClr>
                <a:schemeClr val="dk1"/>
              </a:buClr>
              <a:buSzPct val="100000"/>
              <a:buFont typeface="Courier New"/>
              <a:buChar char="o"/>
            </a:pPr>
            <a:r>
              <a:rPr lang="en" sz="1400">
                <a:solidFill>
                  <a:schemeClr val="dk1"/>
                </a:solidFill>
              </a:rPr>
              <a:t>Issues surrounding severe mental health can then be referred to long term treatment</a:t>
            </a:r>
          </a:p>
          <a:p>
            <a:pPr lvl="0" rtl="0">
              <a:lnSpc>
                <a:spcPct val="115000"/>
              </a:lnSpc>
              <a:spcBef>
                <a:spcPts val="0"/>
              </a:spcBef>
              <a:buNone/>
            </a:pPr>
            <a:endParaRPr sz="1400">
              <a:solidFill>
                <a:schemeClr val="dk1"/>
              </a:solidFill>
            </a:endParaRPr>
          </a:p>
          <a:p>
            <a:pPr marL="457200" lvl="0" indent="-317500" rtl="0">
              <a:lnSpc>
                <a:spcPct val="115000"/>
              </a:lnSpc>
              <a:spcBef>
                <a:spcPts val="0"/>
              </a:spcBef>
              <a:buClr>
                <a:schemeClr val="dk1"/>
              </a:buClr>
              <a:buSzPct val="100000"/>
              <a:buFont typeface="Arial"/>
              <a:buChar char="●"/>
            </a:pPr>
            <a:r>
              <a:rPr lang="en" sz="1400">
                <a:solidFill>
                  <a:schemeClr val="dk1"/>
                </a:solidFill>
              </a:rPr>
              <a:t>The FATJAM includes a parent interview. </a:t>
            </a:r>
          </a:p>
          <a:p>
            <a:pPr marL="914400" lvl="1" indent="-317500" rtl="0">
              <a:lnSpc>
                <a:spcPct val="115000"/>
              </a:lnSpc>
              <a:spcBef>
                <a:spcPts val="0"/>
              </a:spcBef>
              <a:buClr>
                <a:schemeClr val="dk1"/>
              </a:buClr>
              <a:buSzPct val="100000"/>
              <a:buFont typeface="Courier New"/>
              <a:buChar char="o"/>
            </a:pPr>
            <a:r>
              <a:rPr lang="en" sz="1400">
                <a:solidFill>
                  <a:schemeClr val="dk1"/>
                </a:solidFill>
              </a:rPr>
              <a:t>This portion examines the parents knowledge of changes in their child’s behavior, child supervision, school behavior, hx of abuse, firesetting behavior, and previous arrests or involvement in juvenile justice system. </a:t>
            </a:r>
          </a:p>
          <a:p>
            <a:pPr marL="914400" lvl="1" indent="-317500" rtl="0">
              <a:lnSpc>
                <a:spcPct val="115000"/>
              </a:lnSpc>
              <a:spcBef>
                <a:spcPts val="0"/>
              </a:spcBef>
              <a:buClr>
                <a:schemeClr val="dk1"/>
              </a:buClr>
              <a:buSzPct val="100000"/>
              <a:buFont typeface="Courier New"/>
              <a:buChar char="o"/>
            </a:pPr>
            <a:r>
              <a:rPr lang="en" sz="1400">
                <a:solidFill>
                  <a:schemeClr val="dk1"/>
                </a:solidFill>
              </a:rPr>
              <a:t>It is important to look at not just what the parent says, but what the parent does not say, and how that can provide insight into the child’s behavior</a:t>
            </a:r>
          </a:p>
          <a:p>
            <a:pPr lvl="0">
              <a:spcBef>
                <a:spcPts val="0"/>
              </a:spcBef>
              <a:buNone/>
            </a:pPr>
            <a:endParaRPr/>
          </a:p>
        </p:txBody>
      </p:sp>
    </p:spTree>
    <p:extLst>
      <p:ext uri="{BB962C8B-B14F-4D97-AF65-F5344CB8AC3E}">
        <p14:creationId xmlns:p14="http://schemas.microsoft.com/office/powerpoint/2010/main" val="3613332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lnSpc>
                <a:spcPct val="115000"/>
              </a:lnSpc>
              <a:spcBef>
                <a:spcPts val="0"/>
              </a:spcBef>
              <a:buClr>
                <a:schemeClr val="dk1"/>
              </a:buClr>
              <a:buSzPct val="100000"/>
              <a:buFont typeface="Arial"/>
              <a:buChar char="●"/>
            </a:pPr>
            <a:r>
              <a:rPr lang="en" sz="1400">
                <a:solidFill>
                  <a:schemeClr val="dk1"/>
                </a:solidFill>
              </a:rPr>
              <a:t>Vital information is obtained through disclosure and non-disclosure, or as we describe it, </a:t>
            </a:r>
            <a:r>
              <a:rPr lang="en" sz="1400" i="1">
                <a:solidFill>
                  <a:schemeClr val="dk1"/>
                </a:solidFill>
              </a:rPr>
              <a:t>endorsement or denial</a:t>
            </a:r>
            <a:r>
              <a:rPr lang="en" sz="1400">
                <a:solidFill>
                  <a:schemeClr val="dk1"/>
                </a:solidFill>
              </a:rPr>
              <a:t> of behaviors in the assessment process</a:t>
            </a:r>
          </a:p>
          <a:p>
            <a:pPr marL="914400" lvl="1" indent="-317500" rtl="0">
              <a:lnSpc>
                <a:spcPct val="115000"/>
              </a:lnSpc>
              <a:spcBef>
                <a:spcPts val="0"/>
              </a:spcBef>
              <a:buClr>
                <a:schemeClr val="dk1"/>
              </a:buClr>
              <a:buSzPct val="100000"/>
              <a:buFont typeface="Courier New"/>
              <a:buChar char="o"/>
            </a:pPr>
            <a:r>
              <a:rPr lang="en" sz="1400">
                <a:solidFill>
                  <a:schemeClr val="dk1"/>
                </a:solidFill>
              </a:rPr>
              <a:t>it can prove to be an important source of information in order to assess for risk</a:t>
            </a:r>
          </a:p>
          <a:p>
            <a:pPr marL="914400" lvl="1" indent="-317500" rtl="0">
              <a:lnSpc>
                <a:spcPct val="115000"/>
              </a:lnSpc>
              <a:spcBef>
                <a:spcPts val="0"/>
              </a:spcBef>
              <a:buClr>
                <a:schemeClr val="dk1"/>
              </a:buClr>
              <a:buSzPct val="100000"/>
              <a:buFont typeface="Courier New"/>
              <a:buChar char="o"/>
            </a:pPr>
            <a:r>
              <a:rPr lang="en" sz="1400">
                <a:solidFill>
                  <a:schemeClr val="dk1"/>
                </a:solidFill>
              </a:rPr>
              <a:t>denial or endorsement of a behavior can highlight parents perception of child’s behavior</a:t>
            </a:r>
          </a:p>
          <a:p>
            <a:pPr marL="914400" lvl="1" indent="-317500" rtl="0">
              <a:lnSpc>
                <a:spcPct val="115000"/>
              </a:lnSpc>
              <a:spcBef>
                <a:spcPts val="0"/>
              </a:spcBef>
              <a:buClr>
                <a:schemeClr val="dk1"/>
              </a:buClr>
              <a:buSzPct val="100000"/>
              <a:buFont typeface="Courier New"/>
              <a:buChar char="o"/>
            </a:pPr>
            <a:r>
              <a:rPr lang="en" sz="1400">
                <a:solidFill>
                  <a:schemeClr val="dk1"/>
                </a:solidFill>
              </a:rPr>
              <a:t>parental denial can shed light on the environment in which JFSB bx occur (this could indicate extreme cases of abuse or neglect, or less extreme level of parental involvement)</a:t>
            </a:r>
          </a:p>
          <a:p>
            <a:pPr marL="457200" lvl="0" indent="-317500" rtl="0">
              <a:lnSpc>
                <a:spcPct val="115000"/>
              </a:lnSpc>
              <a:spcBef>
                <a:spcPts val="0"/>
              </a:spcBef>
              <a:buClr>
                <a:schemeClr val="dk1"/>
              </a:buClr>
              <a:buSzPct val="100000"/>
              <a:buFont typeface="Arial"/>
              <a:buChar char="●"/>
            </a:pPr>
            <a:r>
              <a:rPr lang="en" sz="1400">
                <a:solidFill>
                  <a:schemeClr val="dk1"/>
                </a:solidFill>
              </a:rPr>
              <a:t>Often times JFSB is a covert behavior</a:t>
            </a:r>
          </a:p>
          <a:p>
            <a:pPr marL="914400" lvl="1" indent="-317500" rtl="0">
              <a:lnSpc>
                <a:spcPct val="115000"/>
              </a:lnSpc>
              <a:spcBef>
                <a:spcPts val="0"/>
              </a:spcBef>
              <a:buClr>
                <a:schemeClr val="dk1"/>
              </a:buClr>
              <a:buSzPct val="100000"/>
              <a:buFont typeface="Courier New"/>
              <a:buChar char="o"/>
            </a:pPr>
            <a:r>
              <a:rPr lang="en" sz="1400">
                <a:solidFill>
                  <a:schemeClr val="dk1"/>
                </a:solidFill>
              </a:rPr>
              <a:t>an average of 28.3% of parents are unaware of their child’s involvement</a:t>
            </a:r>
          </a:p>
          <a:p>
            <a:pPr marL="914400" lvl="1" indent="-317500" rtl="0">
              <a:lnSpc>
                <a:spcPct val="115000"/>
              </a:lnSpc>
              <a:spcBef>
                <a:spcPts val="0"/>
              </a:spcBef>
              <a:buClr>
                <a:schemeClr val="dk1"/>
              </a:buClr>
              <a:buSzPct val="100000"/>
              <a:buFont typeface="Courier New"/>
              <a:buChar char="o"/>
            </a:pPr>
            <a:r>
              <a:rPr lang="en" sz="1400">
                <a:solidFill>
                  <a:schemeClr val="dk1"/>
                </a:solidFill>
              </a:rPr>
              <a:t>Because of this factor, assessing for risk and understanding the parent’s awareness of this behavior is an important step </a:t>
            </a:r>
          </a:p>
          <a:p>
            <a:pPr>
              <a:spcBef>
                <a:spcPts val="0"/>
              </a:spcBef>
              <a:buNone/>
            </a:pPr>
            <a:endParaRPr/>
          </a:p>
        </p:txBody>
      </p:sp>
    </p:spTree>
    <p:extLst>
      <p:ext uri="{BB962C8B-B14F-4D97-AF65-F5344CB8AC3E}">
        <p14:creationId xmlns:p14="http://schemas.microsoft.com/office/powerpoint/2010/main" val="2182645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lnSpc>
                <a:spcPct val="115000"/>
              </a:lnSpc>
              <a:spcBef>
                <a:spcPts val="600"/>
              </a:spcBef>
              <a:buClr>
                <a:schemeClr val="dk1"/>
              </a:buClr>
              <a:buSzPct val="100000"/>
              <a:buFont typeface="Arial"/>
              <a:buChar char="●"/>
            </a:pPr>
            <a:r>
              <a:rPr lang="en" sz="1400">
                <a:solidFill>
                  <a:schemeClr val="dk1"/>
                </a:solidFill>
              </a:rPr>
              <a:t>Implications of Endorsement</a:t>
            </a:r>
          </a:p>
          <a:p>
            <a:pPr marL="914400" lvl="1" indent="-317500" rtl="0">
              <a:lnSpc>
                <a:spcPct val="115000"/>
              </a:lnSpc>
              <a:spcBef>
                <a:spcPts val="500"/>
              </a:spcBef>
              <a:buClr>
                <a:schemeClr val="dk1"/>
              </a:buClr>
              <a:buSzPct val="100000"/>
              <a:buFont typeface="Courier New"/>
              <a:buChar char="o"/>
            </a:pPr>
            <a:r>
              <a:rPr lang="en" sz="1400">
                <a:solidFill>
                  <a:schemeClr val="dk1"/>
                </a:solidFill>
              </a:rPr>
              <a:t>Parent endorsement can often represent a defining moment between children and parents. This could be something that the parents see as an important behavioral problem with their child. It also demonstrates their perceptions of their child.</a:t>
            </a:r>
          </a:p>
          <a:p>
            <a:pPr marL="457200" lvl="0" indent="0" rtl="0">
              <a:lnSpc>
                <a:spcPct val="115000"/>
              </a:lnSpc>
              <a:spcBef>
                <a:spcPts val="500"/>
              </a:spcBef>
              <a:buNone/>
            </a:pPr>
            <a:endParaRPr sz="1400">
              <a:solidFill>
                <a:schemeClr val="dk1"/>
              </a:solidFill>
            </a:endParaRPr>
          </a:p>
          <a:p>
            <a:pPr marL="457200" lvl="0" indent="-317500" rtl="0">
              <a:lnSpc>
                <a:spcPct val="115000"/>
              </a:lnSpc>
              <a:spcBef>
                <a:spcPts val="600"/>
              </a:spcBef>
              <a:buClr>
                <a:schemeClr val="dk1"/>
              </a:buClr>
              <a:buSzPct val="100000"/>
              <a:buFont typeface="Arial"/>
              <a:buChar char="●"/>
            </a:pPr>
            <a:r>
              <a:rPr lang="en" sz="1400">
                <a:solidFill>
                  <a:schemeClr val="dk1"/>
                </a:solidFill>
              </a:rPr>
              <a:t>Implications of Denial</a:t>
            </a:r>
          </a:p>
          <a:p>
            <a:pPr marL="914400" lvl="1" indent="-317500" rtl="0">
              <a:lnSpc>
                <a:spcPct val="115000"/>
              </a:lnSpc>
              <a:spcBef>
                <a:spcPts val="500"/>
              </a:spcBef>
              <a:buClr>
                <a:schemeClr val="dk1"/>
              </a:buClr>
              <a:buSzPct val="100000"/>
              <a:buFont typeface="Courier New"/>
              <a:buChar char="o"/>
            </a:pPr>
            <a:r>
              <a:rPr lang="en" sz="1400">
                <a:solidFill>
                  <a:schemeClr val="dk1"/>
                </a:solidFill>
              </a:rPr>
              <a:t>Over investment in the denial of JFSB bx can be due to desire to protect children. This looks like denying impulsivity, aggression, or emotional instability. This occurs even if there is evidence of the contrary. Even if the child admits to behaviors such as this, parents who are overly invested in minimizing the impact of this bx will deny it.</a:t>
            </a:r>
          </a:p>
          <a:p>
            <a:pPr lvl="0" rtl="0">
              <a:lnSpc>
                <a:spcPct val="115000"/>
              </a:lnSpc>
              <a:spcBef>
                <a:spcPts val="500"/>
              </a:spcBef>
              <a:buNone/>
            </a:pPr>
            <a:endParaRPr sz="1400">
              <a:solidFill>
                <a:schemeClr val="dk1"/>
              </a:solidFill>
            </a:endParaRPr>
          </a:p>
          <a:p>
            <a:pPr marL="914400" lvl="1" indent="-317500" rtl="0">
              <a:lnSpc>
                <a:spcPct val="115000"/>
              </a:lnSpc>
              <a:spcBef>
                <a:spcPts val="500"/>
              </a:spcBef>
              <a:buClr>
                <a:schemeClr val="dk1"/>
              </a:buClr>
              <a:buSzPct val="100000"/>
              <a:buFont typeface="Courier New"/>
              <a:buChar char="o"/>
            </a:pPr>
            <a:r>
              <a:rPr lang="en" sz="1400">
                <a:solidFill>
                  <a:schemeClr val="dk1"/>
                </a:solidFill>
              </a:rPr>
              <a:t>Denial often happens due to fear of legal ramifications, social stigmas, or cultural factors impacting reporting</a:t>
            </a:r>
          </a:p>
          <a:p>
            <a:pPr marL="457200" lvl="0" indent="0" rtl="0">
              <a:lnSpc>
                <a:spcPct val="115000"/>
              </a:lnSpc>
              <a:spcBef>
                <a:spcPts val="500"/>
              </a:spcBef>
              <a:buNone/>
            </a:pPr>
            <a:endParaRPr sz="1400">
              <a:solidFill>
                <a:schemeClr val="dk1"/>
              </a:solidFill>
            </a:endParaRPr>
          </a:p>
          <a:p>
            <a:pPr marL="457200" marR="0" lvl="0" indent="-317500" algn="l" rtl="0">
              <a:lnSpc>
                <a:spcPct val="115000"/>
              </a:lnSpc>
              <a:spcBef>
                <a:spcPts val="500"/>
              </a:spcBef>
              <a:spcAft>
                <a:spcPts val="0"/>
              </a:spcAft>
              <a:buClr>
                <a:schemeClr val="dk1"/>
              </a:buClr>
              <a:buSzPct val="100000"/>
              <a:buFont typeface="Arial"/>
              <a:buChar char="●"/>
            </a:pPr>
            <a:r>
              <a:rPr lang="en" sz="1400">
                <a:solidFill>
                  <a:schemeClr val="dk1"/>
                </a:solidFill>
              </a:rPr>
              <a:t>Additionally, parent denial can shed light on the environment in which JFSB behaviors occur (e.g., abuse and neglect). This can include minimizing the problem stating “it’s not big deal, he was just playing around, it only happened once.” Parents wil minimize or deny bx out of fear of not wanting to admit to poor parental supervision or an unstable home environment. Understanding when poor supervision occurs can help highlight when these fire setting bx are occurring. </a:t>
            </a:r>
          </a:p>
        </p:txBody>
      </p:sp>
    </p:spTree>
    <p:extLst>
      <p:ext uri="{BB962C8B-B14F-4D97-AF65-F5344CB8AC3E}">
        <p14:creationId xmlns:p14="http://schemas.microsoft.com/office/powerpoint/2010/main" val="25093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63" name="Shape 63"/>
          <p:cNvSpPr txBox="1">
            <a:spLocks noGrp="1"/>
          </p:cNvSpPr>
          <p:nvPr>
            <p:ph type="ctrTitle"/>
          </p:nvPr>
        </p:nvSpPr>
        <p:spPr>
          <a:xfrm>
            <a:off x="685800" y="1699932"/>
            <a:ext cx="6400799" cy="1000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subTitle" idx="1"/>
          </p:nvPr>
        </p:nvSpPr>
        <p:spPr>
          <a:xfrm>
            <a:off x="685800" y="2700338"/>
            <a:ext cx="6400799" cy="675299"/>
          </a:xfrm>
          <a:prstGeom prst="rect">
            <a:avLst/>
          </a:prstGeom>
        </p:spPr>
        <p:txBody>
          <a:bodyPr lIns="91425" tIns="91425" rIns="91425" bIns="91425" anchor="t" anchorCtr="0"/>
          <a:lstStyle>
            <a:lvl1pPr>
              <a:spcBef>
                <a:spcPts val="0"/>
              </a:spcBef>
              <a:buClr>
                <a:schemeClr val="lt1"/>
              </a:buClr>
              <a:buSzPct val="100000"/>
              <a:buNone/>
              <a:defRPr sz="2400">
                <a:solidFill>
                  <a:schemeClr val="lt1"/>
                </a:solidFill>
              </a:defRPr>
            </a:lvl1pPr>
            <a:lvl2pPr>
              <a:spcBef>
                <a:spcPts val="0"/>
              </a:spcBef>
              <a:buClr>
                <a:schemeClr val="lt1"/>
              </a:buClr>
              <a:buSzPct val="100000"/>
              <a:buNone/>
              <a:defRPr sz="2400">
                <a:solidFill>
                  <a:schemeClr val="lt1"/>
                </a:solidFill>
              </a:defRPr>
            </a:lvl2pPr>
            <a:lvl3pPr>
              <a:spcBef>
                <a:spcPts val="0"/>
              </a:spcBef>
              <a:buClr>
                <a:schemeClr val="lt1"/>
              </a:buClr>
              <a:buSzPct val="100000"/>
              <a:buNone/>
              <a:defRPr sz="2400">
                <a:solidFill>
                  <a:schemeClr val="lt1"/>
                </a:solidFill>
              </a:defRPr>
            </a:lvl3pPr>
            <a:lvl4pPr>
              <a:spcBef>
                <a:spcPts val="0"/>
              </a:spcBef>
              <a:buClr>
                <a:schemeClr val="lt1"/>
              </a:buClr>
              <a:buSzPct val="100000"/>
              <a:buNone/>
              <a:defRPr sz="2400">
                <a:solidFill>
                  <a:schemeClr val="lt1"/>
                </a:solidFill>
              </a:defRPr>
            </a:lvl4pPr>
            <a:lvl5pPr>
              <a:spcBef>
                <a:spcPts val="0"/>
              </a:spcBef>
              <a:buClr>
                <a:schemeClr val="lt1"/>
              </a:buClr>
              <a:buSzPct val="100000"/>
              <a:buNone/>
              <a:defRPr sz="2400">
                <a:solidFill>
                  <a:schemeClr val="lt1"/>
                </a:solidFill>
              </a:defRPr>
            </a:lvl5pPr>
            <a:lvl6pPr>
              <a:spcBef>
                <a:spcPts val="0"/>
              </a:spcBef>
              <a:buClr>
                <a:schemeClr val="lt1"/>
              </a:buClr>
              <a:buSzPct val="100000"/>
              <a:buNone/>
              <a:defRPr sz="2400">
                <a:solidFill>
                  <a:schemeClr val="lt1"/>
                </a:solidFill>
              </a:defRPr>
            </a:lvl6pPr>
            <a:lvl7pPr>
              <a:spcBef>
                <a:spcPts val="0"/>
              </a:spcBef>
              <a:buClr>
                <a:schemeClr val="lt1"/>
              </a:buClr>
              <a:buSzPct val="100000"/>
              <a:buNone/>
              <a:defRPr sz="2400">
                <a:solidFill>
                  <a:schemeClr val="lt1"/>
                </a:solidFill>
              </a:defRPr>
            </a:lvl7pPr>
            <a:lvl8pPr>
              <a:spcBef>
                <a:spcPts val="0"/>
              </a:spcBef>
              <a:buClr>
                <a:schemeClr val="lt1"/>
              </a:buClr>
              <a:buSzPct val="100000"/>
              <a:buNone/>
              <a:defRPr sz="2400">
                <a:solidFill>
                  <a:schemeClr val="lt1"/>
                </a:solidFill>
              </a:defRPr>
            </a:lvl8pPr>
            <a:lvl9pP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69" name="Shape 69"/>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0" name="Shape 70"/>
          <p:cNvSpPr txBox="1">
            <a:spLocks noGrp="1"/>
          </p:cNvSpPr>
          <p:nvPr>
            <p:ph type="body" idx="1"/>
          </p:nvPr>
        </p:nvSpPr>
        <p:spPr>
          <a:xfrm>
            <a:off x="457200" y="1278516"/>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3" name="Shape 73"/>
          <p:cNvSpPr txBox="1">
            <a:spLocks noGrp="1"/>
          </p:cNvSpPr>
          <p:nvPr>
            <p:ph type="body" idx="2"/>
          </p:nvPr>
        </p:nvSpPr>
        <p:spPr>
          <a:xfrm>
            <a:off x="4648200"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77" name="Shape 77"/>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82" name="Shape 82"/>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85" name="Shape 85"/>
          <p:cNvSpPr/>
          <p:nvPr/>
        </p:nvSpPr>
        <p:spPr>
          <a:xfrm flipH="1">
            <a:off x="3866777" y="4623760"/>
            <a:ext cx="5097900" cy="5214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sp>
        <p:nvSpPr>
          <p:cNvPr id="86" name="Shape 86"/>
          <p:cNvSpPr txBox="1">
            <a:spLocks noGrp="1"/>
          </p:cNvSpPr>
          <p:nvPr>
            <p:ph type="body" idx="1"/>
          </p:nvPr>
        </p:nvSpPr>
        <p:spPr>
          <a:xfrm>
            <a:off x="3866812" y="4623760"/>
            <a:ext cx="5097900" cy="521400"/>
          </a:xfrm>
          <a:prstGeom prst="rect">
            <a:avLst/>
          </a:prstGeom>
        </p:spPr>
        <p:txBody>
          <a:bodyPr lIns="91425" tIns="91425" rIns="91425" bIns="91425" anchor="t" anchorCtr="0"/>
          <a:lstStyle>
            <a:lvl1pPr>
              <a:spcBef>
                <a:spcPts val="0"/>
              </a:spcBef>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4400">
                <a:solidFill>
                  <a:schemeClr val="lt1"/>
                </a:solidFill>
              </a:defRPr>
            </a:lvl1pPr>
            <a:lvl2pPr>
              <a:spcBef>
                <a:spcPts val="0"/>
              </a:spcBef>
              <a:buClr>
                <a:schemeClr val="lt1"/>
              </a:buClr>
              <a:buSzPct val="100000"/>
              <a:buNone/>
              <a:defRPr sz="4400">
                <a:solidFill>
                  <a:schemeClr val="lt1"/>
                </a:solidFill>
              </a:defRPr>
            </a:lvl2pPr>
            <a:lvl3pPr>
              <a:spcBef>
                <a:spcPts val="0"/>
              </a:spcBef>
              <a:buClr>
                <a:schemeClr val="lt1"/>
              </a:buClr>
              <a:buSzPct val="100000"/>
              <a:buNone/>
              <a:defRPr sz="4400">
                <a:solidFill>
                  <a:schemeClr val="lt1"/>
                </a:solidFill>
              </a:defRPr>
            </a:lvl3pPr>
            <a:lvl4pPr>
              <a:spcBef>
                <a:spcPts val="0"/>
              </a:spcBef>
              <a:buClr>
                <a:schemeClr val="lt1"/>
              </a:buClr>
              <a:buSzPct val="100000"/>
              <a:buNone/>
              <a:defRPr sz="4400">
                <a:solidFill>
                  <a:schemeClr val="lt1"/>
                </a:solidFill>
              </a:defRPr>
            </a:lvl4pPr>
            <a:lvl5pPr>
              <a:spcBef>
                <a:spcPts val="0"/>
              </a:spcBef>
              <a:buClr>
                <a:schemeClr val="lt1"/>
              </a:buClr>
              <a:buSzPct val="100000"/>
              <a:buNone/>
              <a:defRPr sz="4400">
                <a:solidFill>
                  <a:schemeClr val="lt1"/>
                </a:solidFill>
              </a:defRPr>
            </a:lvl5pPr>
            <a:lvl6pPr>
              <a:spcBef>
                <a:spcPts val="0"/>
              </a:spcBef>
              <a:buClr>
                <a:schemeClr val="lt1"/>
              </a:buClr>
              <a:buSzPct val="100000"/>
              <a:buNone/>
              <a:defRPr sz="4400">
                <a:solidFill>
                  <a:schemeClr val="lt1"/>
                </a:solidFill>
              </a:defRPr>
            </a:lvl6pPr>
            <a:lvl7pPr>
              <a:spcBef>
                <a:spcPts val="0"/>
              </a:spcBef>
              <a:buClr>
                <a:schemeClr val="lt1"/>
              </a:buClr>
              <a:buSzPct val="100000"/>
              <a:buNone/>
              <a:defRPr sz="4400">
                <a:solidFill>
                  <a:schemeClr val="lt1"/>
                </a:solidFill>
              </a:defRPr>
            </a:lvl7pPr>
            <a:lvl8pPr>
              <a:spcBef>
                <a:spcPts val="0"/>
              </a:spcBef>
              <a:buClr>
                <a:schemeClr val="lt1"/>
              </a:buClr>
              <a:buSzPct val="100000"/>
              <a:buNone/>
              <a:defRPr sz="4400">
                <a:solidFill>
                  <a:schemeClr val="lt1"/>
                </a:solidFill>
              </a:defRPr>
            </a:lvl8pPr>
            <a:lvl9pPr>
              <a:spcBef>
                <a:spcPts val="0"/>
              </a:spcBef>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2"/>
              </a:buClr>
              <a:buSzPct val="100000"/>
              <a:defRPr sz="1800">
                <a:solidFill>
                  <a:schemeClr val="dk2"/>
                </a:solidFill>
              </a:defRPr>
            </a:lvl1pPr>
            <a:lvl2pPr>
              <a:spcBef>
                <a:spcPts val="360"/>
              </a:spcBef>
              <a:buClr>
                <a:schemeClr val="dk2"/>
              </a:buClr>
              <a:buSzPct val="100000"/>
              <a:defRPr sz="1800">
                <a:solidFill>
                  <a:schemeClr val="dk2"/>
                </a:solidFill>
              </a:defRPr>
            </a:lvl2pPr>
            <a:lvl3pPr>
              <a:spcBef>
                <a:spcPts val="360"/>
              </a:spcBef>
              <a:buClr>
                <a:schemeClr val="dk2"/>
              </a:buClr>
              <a:buSzPct val="100000"/>
              <a:defRPr sz="18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burninstitute.org/fire-an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usfa.fema.gov/downloads/pdf/statistics/v9i5.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1699932"/>
            <a:ext cx="6400799" cy="1000499"/>
          </a:xfrm>
          <a:prstGeom prst="rect">
            <a:avLst/>
          </a:prstGeom>
        </p:spPr>
        <p:txBody>
          <a:bodyPr lIns="91425" tIns="91425" rIns="91425" bIns="91425" anchor="b" anchorCtr="0">
            <a:noAutofit/>
          </a:bodyPr>
          <a:lstStyle/>
          <a:p>
            <a:pPr>
              <a:spcBef>
                <a:spcPts val="0"/>
              </a:spcBef>
              <a:buNone/>
            </a:pPr>
            <a:r>
              <a:rPr lang="en" sz="2400" dirty="0"/>
              <a:t>Treatment Strategies for Forensic Psychologists Working with Juvenile Fire Setters and Bomb Makers’ Parents</a:t>
            </a:r>
          </a:p>
        </p:txBody>
      </p:sp>
      <p:sp>
        <p:nvSpPr>
          <p:cNvPr id="90" name="Shape 90"/>
          <p:cNvSpPr txBox="1">
            <a:spLocks noGrp="1"/>
          </p:cNvSpPr>
          <p:nvPr>
            <p:ph type="subTitle" idx="1"/>
          </p:nvPr>
        </p:nvSpPr>
        <p:spPr>
          <a:xfrm>
            <a:off x="685800" y="2700338"/>
            <a:ext cx="6400799" cy="675299"/>
          </a:xfrm>
          <a:prstGeom prst="rect">
            <a:avLst/>
          </a:prstGeom>
        </p:spPr>
        <p:txBody>
          <a:bodyPr lIns="91425" tIns="91425" rIns="91425" bIns="91425" anchor="t" anchorCtr="0">
            <a:noAutofit/>
          </a:bodyPr>
          <a:lstStyle/>
          <a:p>
            <a:pPr>
              <a:spcBef>
                <a:spcPts val="0"/>
              </a:spcBef>
              <a:buNone/>
            </a:pPr>
            <a:r>
              <a:rPr lang="en" sz="1400" dirty="0">
                <a:latin typeface="Times New Roman"/>
                <a:ea typeface="Times New Roman"/>
                <a:cs typeface="Times New Roman"/>
                <a:sym typeface="Times New Roman"/>
              </a:rPr>
              <a:t>Ronn Johnson, Ph.D., ABPP, Eric Jacobs, M.A., Christine Collins, Psy.D. Student, Yasmin Saadatzadeh, M.A., and Michelle Jimenez, M.A.</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sz="3600" dirty="0"/>
              <a:t>Suggested Future Research</a:t>
            </a:r>
          </a:p>
        </p:txBody>
      </p:sp>
      <p:sp>
        <p:nvSpPr>
          <p:cNvPr id="147" name="Shape 147"/>
          <p:cNvSpPr txBox="1">
            <a:spLocks noGrp="1"/>
          </p:cNvSpPr>
          <p:nvPr>
            <p:ph type="body" idx="1"/>
          </p:nvPr>
        </p:nvSpPr>
        <p:spPr>
          <a:xfrm>
            <a:off x="457200" y="1342166"/>
            <a:ext cx="8229600" cy="36303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2"/>
              </a:buClr>
              <a:buSzPct val="100000"/>
              <a:buFont typeface="Arial"/>
              <a:buChar char="●"/>
            </a:pPr>
            <a:r>
              <a:rPr lang="en" dirty="0"/>
              <a:t>Treatment Strategies used in the DSM-5 Quad</a:t>
            </a:r>
          </a:p>
          <a:p>
            <a:pPr marL="914400" lvl="1" indent="-342900" rtl="0">
              <a:lnSpc>
                <a:spcPct val="115000"/>
              </a:lnSpc>
              <a:spcBef>
                <a:spcPts val="0"/>
              </a:spcBef>
              <a:buClr>
                <a:schemeClr val="dk2"/>
              </a:buClr>
              <a:buSzPct val="100000"/>
              <a:buFont typeface="Courier New"/>
              <a:buChar char="o"/>
            </a:pPr>
            <a:r>
              <a:rPr lang="en" dirty="0"/>
              <a:t>Posttraumatic Stress Disorder (PTSD)</a:t>
            </a:r>
          </a:p>
          <a:p>
            <a:pPr marL="1371600" lvl="2" indent="-342900" rtl="0">
              <a:lnSpc>
                <a:spcPct val="115000"/>
              </a:lnSpc>
              <a:spcBef>
                <a:spcPts val="0"/>
              </a:spcBef>
              <a:buClr>
                <a:schemeClr val="dk2"/>
              </a:buClr>
              <a:buSzPct val="100000"/>
              <a:buFont typeface="Wingdings"/>
              <a:buChar char="§"/>
            </a:pPr>
            <a:r>
              <a:rPr lang="en" dirty="0"/>
              <a:t>Trauma-Focused Cognitive Behavioral Therapy (TF-CBT)</a:t>
            </a:r>
          </a:p>
          <a:p>
            <a:pPr marL="1828800" lvl="3" indent="-342900" rtl="0">
              <a:lnSpc>
                <a:spcPct val="115000"/>
              </a:lnSpc>
              <a:spcBef>
                <a:spcPts val="0"/>
              </a:spcBef>
              <a:buClr>
                <a:schemeClr val="dk2"/>
              </a:buClr>
              <a:buSzPct val="100000"/>
              <a:buFont typeface="Arial"/>
              <a:buChar char="●"/>
            </a:pPr>
            <a:r>
              <a:rPr lang="en" dirty="0"/>
              <a:t>PRACTICE</a:t>
            </a:r>
          </a:p>
          <a:p>
            <a:pPr marL="914400" lvl="1" indent="-342900" rtl="0">
              <a:lnSpc>
                <a:spcPct val="115000"/>
              </a:lnSpc>
              <a:spcBef>
                <a:spcPts val="0"/>
              </a:spcBef>
              <a:buClr>
                <a:schemeClr val="dk2"/>
              </a:buClr>
              <a:buSzPct val="100000"/>
              <a:buFont typeface="Courier New"/>
              <a:buChar char="o"/>
            </a:pPr>
            <a:r>
              <a:rPr lang="en" dirty="0"/>
              <a:t>Conduct Disorder</a:t>
            </a:r>
          </a:p>
          <a:p>
            <a:pPr marL="1371600" lvl="2" indent="-342900" rtl="0">
              <a:lnSpc>
                <a:spcPct val="115000"/>
              </a:lnSpc>
              <a:spcBef>
                <a:spcPts val="0"/>
              </a:spcBef>
              <a:buClr>
                <a:schemeClr val="dk2"/>
              </a:buClr>
              <a:buSzPct val="100000"/>
              <a:buFont typeface="Wingdings"/>
              <a:buChar char="§"/>
            </a:pPr>
            <a:r>
              <a:rPr lang="en" dirty="0"/>
              <a:t>Problem-Solving Skills Training (PSST) and Parent Management Training (PMT)</a:t>
            </a:r>
          </a:p>
          <a:p>
            <a:pPr marL="1371600" lvl="2" indent="-342900" rtl="0">
              <a:lnSpc>
                <a:spcPct val="115000"/>
              </a:lnSpc>
              <a:spcBef>
                <a:spcPts val="0"/>
              </a:spcBef>
              <a:buClr>
                <a:schemeClr val="dk2"/>
              </a:buClr>
              <a:buSzPct val="100000"/>
              <a:buFont typeface="Wingdings"/>
              <a:buChar char="§"/>
            </a:pPr>
            <a:r>
              <a:rPr lang="en" dirty="0"/>
              <a:t>Positive Parenting Intervention</a:t>
            </a:r>
          </a:p>
        </p:txBody>
      </p:sp>
      <p:sp>
        <p:nvSpPr>
          <p:cNvPr id="148" name="Shape 148"/>
          <p:cNvSpPr txBox="1"/>
          <p:nvPr/>
        </p:nvSpPr>
        <p:spPr>
          <a:xfrm>
            <a:off x="5288475" y="4301375"/>
            <a:ext cx="4011899" cy="273299"/>
          </a:xfrm>
          <a:prstGeom prst="rect">
            <a:avLst/>
          </a:prstGeom>
          <a:noFill/>
          <a:ln>
            <a:noFill/>
          </a:ln>
        </p:spPr>
        <p:txBody>
          <a:bodyPr lIns="91425" tIns="91425" rIns="91425" bIns="91425" anchor="t" anchorCtr="0">
            <a:noAutofit/>
          </a:bodyPr>
          <a:lstStyle/>
          <a:p>
            <a:pPr>
              <a:spcBef>
                <a:spcPts val="0"/>
              </a:spcBef>
              <a:buNone/>
            </a:pPr>
            <a:r>
              <a:rPr lang="en">
                <a:solidFill>
                  <a:schemeClr val="dk2"/>
                </a:solidFill>
              </a:rPr>
              <a:t>(Cohen et al., 2010; Hutchings et al., 2007; Kazdin, 2010; Thompson et al., 2009; Whittingham et al., 2009)</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64525"/>
            <a:ext cx="7315499" cy="1013999"/>
          </a:xfrm>
          <a:prstGeom prst="rect">
            <a:avLst/>
          </a:prstGeom>
        </p:spPr>
        <p:txBody>
          <a:bodyPr lIns="91425" tIns="91425" rIns="91425" bIns="91425" anchor="b" anchorCtr="0">
            <a:noAutofit/>
          </a:bodyPr>
          <a:lstStyle/>
          <a:p>
            <a:pPr>
              <a:spcBef>
                <a:spcPts val="0"/>
              </a:spcBef>
              <a:buNone/>
            </a:pPr>
            <a:r>
              <a:rPr lang="en" sz="3600" dirty="0"/>
              <a:t>Suggested Future Research Continued</a:t>
            </a:r>
          </a:p>
        </p:txBody>
      </p:sp>
      <p:sp>
        <p:nvSpPr>
          <p:cNvPr id="154" name="Shape 154"/>
          <p:cNvSpPr txBox="1">
            <a:spLocks noGrp="1"/>
          </p:cNvSpPr>
          <p:nvPr>
            <p:ph type="body" idx="1"/>
          </p:nvPr>
        </p:nvSpPr>
        <p:spPr>
          <a:xfrm>
            <a:off x="457200" y="1578016"/>
            <a:ext cx="8229600" cy="3630300"/>
          </a:xfrm>
          <a:prstGeom prst="rect">
            <a:avLst/>
          </a:prstGeom>
        </p:spPr>
        <p:txBody>
          <a:bodyPr lIns="91425" tIns="91425" rIns="91425" bIns="91425" anchor="t" anchorCtr="0">
            <a:noAutofit/>
          </a:bodyPr>
          <a:lstStyle/>
          <a:p>
            <a:pPr marL="457200" lvl="0" indent="-355600" rtl="0">
              <a:lnSpc>
                <a:spcPct val="150000"/>
              </a:lnSpc>
              <a:spcBef>
                <a:spcPts val="0"/>
              </a:spcBef>
              <a:buClr>
                <a:schemeClr val="dk2"/>
              </a:buClr>
              <a:buSzPct val="100000"/>
              <a:buFont typeface="Arial"/>
              <a:buChar char="●"/>
            </a:pPr>
            <a:r>
              <a:rPr lang="en" sz="2000" dirty="0"/>
              <a:t>Treatment Strategies used in the DSM-5 Quad</a:t>
            </a:r>
          </a:p>
          <a:p>
            <a:pPr marL="914400" lvl="1" indent="-355600" rtl="0">
              <a:lnSpc>
                <a:spcPct val="150000"/>
              </a:lnSpc>
              <a:spcBef>
                <a:spcPts val="0"/>
              </a:spcBef>
              <a:buClr>
                <a:schemeClr val="dk2"/>
              </a:buClr>
              <a:buSzPct val="100000"/>
              <a:buFont typeface="Courier New"/>
              <a:buChar char="o"/>
            </a:pPr>
            <a:r>
              <a:rPr lang="en" sz="2000" dirty="0"/>
              <a:t>Autism Spectrum Disorder (ASD)</a:t>
            </a:r>
          </a:p>
          <a:p>
            <a:pPr marL="1371600" lvl="2" indent="-355600" rtl="0">
              <a:lnSpc>
                <a:spcPct val="150000"/>
              </a:lnSpc>
              <a:spcBef>
                <a:spcPts val="0"/>
              </a:spcBef>
              <a:buClr>
                <a:schemeClr val="dk2"/>
              </a:buClr>
              <a:buSzPct val="100000"/>
              <a:buFont typeface="Wingdings"/>
              <a:buChar char="§"/>
            </a:pPr>
            <a:r>
              <a:rPr lang="en" sz="2000" dirty="0"/>
              <a:t>Stepping Stones Triple P Positive Parenting Program</a:t>
            </a:r>
          </a:p>
          <a:p>
            <a:pPr marL="914400" lvl="1" indent="-355600" rtl="0">
              <a:lnSpc>
                <a:spcPct val="150000"/>
              </a:lnSpc>
              <a:spcBef>
                <a:spcPts val="0"/>
              </a:spcBef>
              <a:buClr>
                <a:schemeClr val="dk2"/>
              </a:buClr>
              <a:buSzPct val="100000"/>
              <a:buFont typeface="Courier New"/>
              <a:buChar char="o"/>
            </a:pPr>
            <a:r>
              <a:rPr lang="en" sz="2000" dirty="0"/>
              <a:t>Attention Deficit Hyperactivity Disorder (ADHD)</a:t>
            </a:r>
          </a:p>
          <a:p>
            <a:pPr marL="1371600" lvl="2" indent="-355600" rtl="0">
              <a:lnSpc>
                <a:spcPct val="150000"/>
              </a:lnSpc>
              <a:spcBef>
                <a:spcPts val="0"/>
              </a:spcBef>
              <a:buClr>
                <a:schemeClr val="dk2"/>
              </a:buClr>
              <a:buSzPct val="100000"/>
              <a:buFont typeface="Wingdings"/>
              <a:buChar char="§"/>
            </a:pPr>
            <a:r>
              <a:rPr lang="en" sz="2000" dirty="0"/>
              <a:t>New Forest Parenting Programme </a:t>
            </a:r>
          </a:p>
          <a:p>
            <a:pPr>
              <a:spcBef>
                <a:spcPts val="0"/>
              </a:spcBef>
              <a:buNone/>
            </a:pPr>
            <a:endParaRPr sz="2000" dirty="0"/>
          </a:p>
        </p:txBody>
      </p:sp>
      <p:sp>
        <p:nvSpPr>
          <p:cNvPr id="155" name="Shape 155"/>
          <p:cNvSpPr txBox="1"/>
          <p:nvPr/>
        </p:nvSpPr>
        <p:spPr>
          <a:xfrm>
            <a:off x="5586225" y="4192925"/>
            <a:ext cx="3372599" cy="599099"/>
          </a:xfrm>
          <a:prstGeom prst="rect">
            <a:avLst/>
          </a:prstGeom>
          <a:noFill/>
          <a:ln>
            <a:noFill/>
          </a:ln>
        </p:spPr>
        <p:txBody>
          <a:bodyPr lIns="91425" tIns="91425" rIns="91425" bIns="91425" anchor="t" anchorCtr="0">
            <a:noAutofit/>
          </a:bodyPr>
          <a:lstStyle/>
          <a:p>
            <a:pPr>
              <a:spcBef>
                <a:spcPts val="0"/>
              </a:spcBef>
              <a:buNone/>
            </a:pPr>
            <a:r>
              <a:rPr lang="en">
                <a:solidFill>
                  <a:schemeClr val="dk2"/>
                </a:solidFill>
              </a:rPr>
              <a:t>(Cohen et al., 2010; Hutchings et al., 2007; Kazdin, 2010; Thompson et al., 2009; Whittingham et al., 2009)</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sz="3600" dirty="0"/>
              <a:t>References</a:t>
            </a:r>
          </a:p>
        </p:txBody>
      </p:sp>
      <p:sp>
        <p:nvSpPr>
          <p:cNvPr id="161" name="Shape 161"/>
          <p:cNvSpPr txBox="1">
            <a:spLocks noGrp="1"/>
          </p:cNvSpPr>
          <p:nvPr>
            <p:ph type="body" idx="1"/>
          </p:nvPr>
        </p:nvSpPr>
        <p:spPr>
          <a:xfrm>
            <a:off x="457200" y="1299666"/>
            <a:ext cx="8229600" cy="3630300"/>
          </a:xfrm>
          <a:prstGeom prst="rect">
            <a:avLst/>
          </a:prstGeom>
        </p:spPr>
        <p:txBody>
          <a:bodyPr lIns="91425" tIns="91425" rIns="91425" bIns="91425" anchor="t" anchorCtr="0">
            <a:noAutofit/>
          </a:bodyPr>
          <a:lstStyle/>
          <a:p>
            <a:pPr rtl="0">
              <a:spcBef>
                <a:spcPts val="0"/>
              </a:spcBef>
              <a:buNone/>
            </a:pPr>
            <a:r>
              <a:rPr lang="en" sz="1000" dirty="0"/>
              <a:t>Burton, P. R. S., McNiel, D. E., &amp; Binder, R. L. (2012).  Firesetting, arson, pyromania, and the forensic mental health expert. </a:t>
            </a:r>
            <a:r>
              <a:rPr lang="en" sz="1000" i="1" dirty="0"/>
              <a:t>Journal or American Academy Psychiatry and the Law, 40</a:t>
            </a:r>
            <a:r>
              <a:rPr lang="en" sz="1000" dirty="0"/>
              <a:t>(3), 55-65.</a:t>
            </a:r>
          </a:p>
          <a:p>
            <a:pPr rtl="0">
              <a:spcBef>
                <a:spcPts val="0"/>
              </a:spcBef>
              <a:buNone/>
            </a:pPr>
            <a:endParaRPr sz="1000" dirty="0"/>
          </a:p>
          <a:p>
            <a:pPr rtl="0">
              <a:spcBef>
                <a:spcPts val="0"/>
              </a:spcBef>
              <a:buNone/>
            </a:pPr>
            <a:r>
              <a:rPr lang="en" sz="1000" dirty="0"/>
              <a:t>Cohen, J. A., Berliner, L., &amp; Mannarino, A. P. (2010). Trauma-focused CBT for children with co-occurring trauma and behavior problems. </a:t>
            </a:r>
            <a:r>
              <a:rPr lang="en" sz="1000" i="1" dirty="0"/>
              <a:t>Child Abuse &amp; Neglect, 34</a:t>
            </a:r>
            <a:r>
              <a:rPr lang="en" sz="1000" dirty="0"/>
              <a:t>, 215-224. doi: </a:t>
            </a:r>
            <a:r>
              <a:rPr lang="en" sz="1000" dirty="0" smtClean="0"/>
              <a:t>10.1016/j.chiabu.2009.12.003</a:t>
            </a:r>
          </a:p>
          <a:p>
            <a:pPr rtl="0">
              <a:spcBef>
                <a:spcPts val="0"/>
              </a:spcBef>
              <a:buNone/>
            </a:pPr>
            <a:endParaRPr lang="en" sz="1000" dirty="0"/>
          </a:p>
          <a:p>
            <a:r>
              <a:rPr lang="en-US" sz="1000" dirty="0"/>
              <a:t>Del </a:t>
            </a:r>
            <a:r>
              <a:rPr lang="en-US" sz="1000" dirty="0" err="1"/>
              <a:t>Bove</a:t>
            </a:r>
            <a:r>
              <a:rPr lang="en-US" sz="1000" dirty="0"/>
              <a:t>, G., </a:t>
            </a:r>
            <a:r>
              <a:rPr lang="en-US" sz="1000" dirty="0" err="1"/>
              <a:t>Caprara</a:t>
            </a:r>
            <a:r>
              <a:rPr lang="en-US" sz="1000" dirty="0"/>
              <a:t>, G. V., </a:t>
            </a:r>
            <a:r>
              <a:rPr lang="en-US" sz="1000" dirty="0" err="1"/>
              <a:t>Pastorelli</a:t>
            </a:r>
            <a:r>
              <a:rPr lang="en-US" sz="1000" dirty="0"/>
              <a:t>, C., &amp; </a:t>
            </a:r>
            <a:r>
              <a:rPr lang="en-US" sz="1000" dirty="0" err="1"/>
              <a:t>Paciello</a:t>
            </a:r>
            <a:r>
              <a:rPr lang="en-US" sz="1000" dirty="0"/>
              <a:t>, M. (2008). Juvenile </a:t>
            </a:r>
            <a:r>
              <a:rPr lang="en-US" sz="1000" dirty="0" err="1"/>
              <a:t>firesetting</a:t>
            </a:r>
            <a:r>
              <a:rPr lang="en-US" sz="1000" dirty="0"/>
              <a:t> in Italy: Relationship to aggression, psychopathology, personality, self-efficacy, and school functioning. </a:t>
            </a:r>
            <a:r>
              <a:rPr lang="en-US" sz="1000" i="1" dirty="0"/>
              <a:t>European Child Adolescent Psychiatry, 17</a:t>
            </a:r>
            <a:r>
              <a:rPr lang="en-US" sz="1000" dirty="0"/>
              <a:t>, 235-244. doi:10.1007/s00787-007-0664-6</a:t>
            </a:r>
            <a:br>
              <a:rPr lang="en-US" sz="1000" dirty="0"/>
            </a:br>
            <a:endParaRPr sz="1000" dirty="0"/>
          </a:p>
          <a:p>
            <a:pPr lvl="0" rtl="0">
              <a:lnSpc>
                <a:spcPct val="115000"/>
              </a:lnSpc>
              <a:spcBef>
                <a:spcPts val="0"/>
              </a:spcBef>
              <a:buClr>
                <a:schemeClr val="dk1"/>
              </a:buClr>
              <a:buSzPct val="110000"/>
              <a:buFont typeface="Arial"/>
              <a:buNone/>
            </a:pPr>
            <a:r>
              <a:rPr lang="en" sz="1000" dirty="0"/>
              <a:t>Gilman and Haden. (2006). Understanding and Treating the Juvenile FireSetter A Review. </a:t>
            </a:r>
            <a:r>
              <a:rPr lang="en" sz="1000" i="1" dirty="0"/>
              <a:t>The Forensic Examiner</a:t>
            </a:r>
            <a:r>
              <a:rPr lang="en" sz="1000" dirty="0"/>
              <a:t>, 11-18. </a:t>
            </a:r>
          </a:p>
          <a:p>
            <a:pPr rtl="0">
              <a:spcBef>
                <a:spcPts val="0"/>
              </a:spcBef>
              <a:buNone/>
            </a:pPr>
            <a:endParaRPr sz="1000" dirty="0"/>
          </a:p>
          <a:p>
            <a:pPr rtl="0">
              <a:spcBef>
                <a:spcPts val="0"/>
              </a:spcBef>
              <a:buNone/>
            </a:pPr>
            <a:r>
              <a:rPr lang="en" sz="1000" dirty="0"/>
              <a:t>Gormley-Fleming, L. &amp; Campbell, A. (2011). Factors involved in young people’s decisions about their health care. </a:t>
            </a:r>
            <a:r>
              <a:rPr lang="en" sz="1000" i="1" dirty="0"/>
              <a:t>Nursing children and young people, 23</a:t>
            </a:r>
            <a:r>
              <a:rPr lang="en" sz="1000" dirty="0"/>
              <a:t>(9), 19-22.</a:t>
            </a:r>
          </a:p>
          <a:p>
            <a:pPr rtl="0">
              <a:spcBef>
                <a:spcPts val="0"/>
              </a:spcBef>
              <a:buNone/>
            </a:pPr>
            <a:endParaRPr sz="1000" dirty="0"/>
          </a:p>
          <a:p>
            <a:pPr rtl="0">
              <a:spcBef>
                <a:spcPts val="0"/>
              </a:spcBef>
              <a:buNone/>
            </a:pPr>
            <a:r>
              <a:rPr lang="en" sz="1000" dirty="0"/>
              <a:t>Hutchings, J., Bywater, T., Daley, D., Gardner, F., Whitaker, C., Jones, K., . . . Edwards, R. T. (2007). Parenting intervention in Sure Start services for children at risk of developing conduct disorder: Pragmatic randomised controlled trial. </a:t>
            </a:r>
            <a:r>
              <a:rPr lang="en" sz="1000" i="1" dirty="0"/>
              <a:t>British Medical Journal, 334</a:t>
            </a:r>
            <a:r>
              <a:rPr lang="en" sz="1000" dirty="0"/>
              <a:t>(7595), 678. doi: 10.1136/bmj.39126.620799.55</a:t>
            </a:r>
          </a:p>
          <a:p>
            <a:pPr rtl="0">
              <a:spcBef>
                <a:spcPts val="0"/>
              </a:spcBef>
              <a:buNone/>
            </a:pPr>
            <a:endParaRPr sz="1000" dirty="0"/>
          </a:p>
          <a:p>
            <a:pPr lvl="0" rtl="0">
              <a:lnSpc>
                <a:spcPct val="115000"/>
              </a:lnSpc>
              <a:spcBef>
                <a:spcPts val="0"/>
              </a:spcBef>
              <a:buClr>
                <a:schemeClr val="dk1"/>
              </a:buClr>
              <a:buSzPct val="110000"/>
              <a:buFont typeface="Arial"/>
              <a:buNone/>
            </a:pPr>
            <a:r>
              <a:rPr lang="en" sz="1000" dirty="0"/>
              <a:t>Juvenile Arson and Explosives Research and Intervention. </a:t>
            </a:r>
          </a:p>
          <a:p>
            <a:pPr lvl="0" rtl="0">
              <a:lnSpc>
                <a:spcPct val="115000"/>
              </a:lnSpc>
              <a:spcBef>
                <a:spcPts val="0"/>
              </a:spcBef>
              <a:buClr>
                <a:schemeClr val="dk1"/>
              </a:buClr>
              <a:buSzPct val="110000"/>
              <a:buFont typeface="Arial"/>
              <a:buNone/>
            </a:pPr>
            <a:r>
              <a:rPr lang="en" sz="1000" u="sng" dirty="0">
                <a:hlinkClick r:id="rId3"/>
              </a:rPr>
              <a:t>http://www.burninstitute.org/fire-and</a:t>
            </a:r>
            <a:r>
              <a:rPr lang="en" sz="1000" dirty="0"/>
              <a:t>burn-prevention/juvenile-firesetter-program </a:t>
            </a:r>
          </a:p>
          <a:p>
            <a:pPr rtl="0">
              <a:spcBef>
                <a:spcPts val="0"/>
              </a:spcBef>
              <a:buNone/>
            </a:pPr>
            <a:endParaRPr sz="1000" dirty="0"/>
          </a:p>
          <a:p>
            <a:pPr rtl="0">
              <a:spcBef>
                <a:spcPts val="0"/>
              </a:spcBef>
              <a:buNone/>
            </a:pPr>
            <a:r>
              <a:rPr lang="en" sz="1000" dirty="0"/>
              <a:t>Kazdin, A. E. (2010). Problem-solving skills training and parent management training for oppositional defiant disorder and conduct disorder. </a:t>
            </a:r>
            <a:r>
              <a:rPr lang="en" sz="1000" i="1" dirty="0"/>
              <a:t>Evidence-Based Psychotherapies for Children and Adolescents,</a:t>
            </a:r>
            <a:r>
              <a:rPr lang="en" sz="1000" dirty="0"/>
              <a:t> 211-226.</a:t>
            </a:r>
          </a:p>
          <a:p>
            <a:pPr rtl="0">
              <a:spcBef>
                <a:spcPts val="0"/>
              </a:spcBef>
              <a:buNone/>
            </a:pPr>
            <a:endParaRPr sz="1000" dirty="0"/>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sz="3600" dirty="0"/>
              <a:t>References </a:t>
            </a:r>
          </a:p>
        </p:txBody>
      </p:sp>
      <p:sp>
        <p:nvSpPr>
          <p:cNvPr id="167" name="Shape 167"/>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r>
              <a:rPr lang="en" sz="1000" dirty="0"/>
              <a:t>Kolko, D. J. (2001). Efficacy of Cognitive-Behavioral Treatment and firesafety education for children who set fires: Initial and follow-up outcomes. </a:t>
            </a:r>
            <a:r>
              <a:rPr lang="en" sz="1000" i="1" dirty="0"/>
              <a:t>Journal of Child Psychology and Psychiatry, 42</a:t>
            </a:r>
            <a:r>
              <a:rPr lang="en" sz="1000" dirty="0"/>
              <a:t>(3), 359-369.</a:t>
            </a:r>
          </a:p>
          <a:p>
            <a:pPr lvl="0" rtl="0">
              <a:spcBef>
                <a:spcPts val="0"/>
              </a:spcBef>
              <a:buNone/>
            </a:pPr>
            <a:endParaRPr lang="en" sz="1000" dirty="0"/>
          </a:p>
          <a:p>
            <a:pPr lvl="0" rtl="0">
              <a:spcBef>
                <a:spcPts val="0"/>
              </a:spcBef>
              <a:buNone/>
            </a:pPr>
            <a:r>
              <a:rPr lang="en" sz="1000" dirty="0" smtClean="0"/>
              <a:t>Thompson</a:t>
            </a:r>
            <a:r>
              <a:rPr lang="en" sz="1000" dirty="0"/>
              <a:t>, M. J. J., Laver-Bradbury, C., Ayres, M., Le Poidevin, E., Mead, S., Dodds, C., . . . Sonuga-Barke, E. J. S. (2009). A small-scale randomized controlled trial of the revised new forest parenting programme for preschoolers with attention deficit hyperactivity disorder. </a:t>
            </a:r>
            <a:r>
              <a:rPr lang="en" sz="1000" i="1" dirty="0"/>
              <a:t>European Child &amp; Adolescent Psychiatry, 18</a:t>
            </a:r>
            <a:r>
              <a:rPr lang="en" sz="1000" dirty="0"/>
              <a:t>, 605-616. doi: 10.1007/s00787-009-0020-0</a:t>
            </a:r>
          </a:p>
          <a:p>
            <a:pPr lvl="0" rtl="0">
              <a:spcBef>
                <a:spcPts val="0"/>
              </a:spcBef>
              <a:buNone/>
            </a:pPr>
            <a:endParaRPr sz="1000" dirty="0"/>
          </a:p>
          <a:p>
            <a:pPr lvl="0" rtl="0">
              <a:spcBef>
                <a:spcPts val="0"/>
              </a:spcBef>
              <a:buClr>
                <a:schemeClr val="dk1"/>
              </a:buClr>
              <a:buSzPct val="110000"/>
              <a:buFont typeface="Arial"/>
              <a:buNone/>
            </a:pPr>
            <a:r>
              <a:rPr lang="en" sz="1000" dirty="0"/>
              <a:t>US Department of Homeland Security. (2009). Intentionally Set Fires. </a:t>
            </a:r>
            <a:r>
              <a:rPr lang="en" sz="1000" i="1" dirty="0"/>
              <a:t>Tropical Fire Report Series,</a:t>
            </a:r>
            <a:r>
              <a:rPr lang="en" sz="1000" dirty="0"/>
              <a:t> 9(5). Retrieved from: </a:t>
            </a:r>
          </a:p>
          <a:p>
            <a:pPr lvl="0" rtl="0">
              <a:spcBef>
                <a:spcPts val="0"/>
              </a:spcBef>
              <a:buNone/>
            </a:pPr>
            <a:r>
              <a:rPr lang="en" sz="1000" u="sng" dirty="0">
                <a:hlinkClick r:id="rId3"/>
              </a:rPr>
              <a:t>http://www.usfa.fema.gov/downloads/pdf/statistics/v9i5.pdf</a:t>
            </a:r>
          </a:p>
          <a:p>
            <a:pPr lvl="0" rtl="0">
              <a:spcBef>
                <a:spcPts val="0"/>
              </a:spcBef>
              <a:buNone/>
            </a:pPr>
            <a:endParaRPr sz="1000" dirty="0"/>
          </a:p>
          <a:p>
            <a:pPr lvl="0" rtl="0">
              <a:spcBef>
                <a:spcPts val="0"/>
              </a:spcBef>
              <a:buNone/>
            </a:pPr>
            <a:r>
              <a:rPr lang="en" sz="1000" dirty="0"/>
              <a:t>Watt, B. D., Hoyland, M. Best, D., Dadds, M. R., (2007). Treatment participation among children with conduct problems and the role of telephone reminders. </a:t>
            </a:r>
            <a:r>
              <a:rPr lang="en" sz="1000" i="1" dirty="0"/>
              <a:t>Journal of Child and Family Studies, 16</a:t>
            </a:r>
            <a:r>
              <a:rPr lang="en" sz="1000" dirty="0"/>
              <a:t>, 522-530. doi: 10.1007/s10826-006-9103-4</a:t>
            </a:r>
          </a:p>
          <a:p>
            <a:pPr lvl="0" rtl="0">
              <a:spcBef>
                <a:spcPts val="0"/>
              </a:spcBef>
              <a:buNone/>
            </a:pPr>
            <a:endParaRPr sz="1000" dirty="0"/>
          </a:p>
          <a:p>
            <a:pPr lvl="0">
              <a:spcBef>
                <a:spcPts val="0"/>
              </a:spcBef>
              <a:buNone/>
            </a:pPr>
            <a:r>
              <a:rPr lang="en" sz="1000" dirty="0"/>
              <a:t>Whittingham, K., Sofronoff, K., Sheffield, J., &amp; Sanders, M. R. (2009). Stepping Stones Triple P: An RCT of a parenting program with parents of a child diagnosed with an autism spectrum disorder. </a:t>
            </a:r>
            <a:r>
              <a:rPr lang="en" sz="1000" i="1" dirty="0"/>
              <a:t>Journal of Abnormal Child Psychology, 37</a:t>
            </a:r>
            <a:r>
              <a:rPr lang="en" sz="1000" dirty="0"/>
              <a:t>, 469-480. doi: 10.1007/s10802-008-9285-x</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189025"/>
            <a:ext cx="7315499" cy="1013999"/>
          </a:xfrm>
          <a:prstGeom prst="rect">
            <a:avLst/>
          </a:prstGeom>
        </p:spPr>
        <p:txBody>
          <a:bodyPr lIns="91425" tIns="91425" rIns="91425" bIns="91425" anchor="b" anchorCtr="0">
            <a:noAutofit/>
          </a:bodyPr>
          <a:lstStyle/>
          <a:p>
            <a:pPr>
              <a:spcBef>
                <a:spcPts val="0"/>
              </a:spcBef>
              <a:buNone/>
            </a:pPr>
            <a:r>
              <a:rPr lang="en" sz="3600" dirty="0"/>
              <a:t>Juvenile Firesetters and Bomb Makers</a:t>
            </a:r>
          </a:p>
        </p:txBody>
      </p:sp>
      <p:sp>
        <p:nvSpPr>
          <p:cNvPr id="96" name="Shape 96"/>
          <p:cNvSpPr txBox="1">
            <a:spLocks noGrp="1"/>
          </p:cNvSpPr>
          <p:nvPr>
            <p:ph type="body" idx="1"/>
          </p:nvPr>
        </p:nvSpPr>
        <p:spPr>
          <a:xfrm>
            <a:off x="457200" y="1278525"/>
            <a:ext cx="8229600" cy="4034700"/>
          </a:xfrm>
          <a:prstGeom prst="rect">
            <a:avLst/>
          </a:prstGeom>
        </p:spPr>
        <p:txBody>
          <a:bodyPr lIns="91425" tIns="91425" rIns="91425" bIns="91425" anchor="t" anchorCtr="0">
            <a:noAutofit/>
          </a:bodyPr>
          <a:lstStyle/>
          <a:p>
            <a:pPr lvl="0" rtl="0">
              <a:spcBef>
                <a:spcPts val="0"/>
              </a:spcBef>
              <a:buNone/>
            </a:pPr>
            <a:endParaRPr dirty="0"/>
          </a:p>
          <a:p>
            <a:pPr marL="457200" lvl="0" indent="-381000" rtl="0">
              <a:spcBef>
                <a:spcPts val="0"/>
              </a:spcBef>
              <a:buClr>
                <a:schemeClr val="dk2"/>
              </a:buClr>
              <a:buSzPct val="100000"/>
              <a:buFont typeface="Arial"/>
              <a:buChar char="●"/>
            </a:pPr>
            <a:r>
              <a:rPr lang="en" sz="2400" dirty="0"/>
              <a:t>Juvenile Firesetting and Bomb Making behavior have increasingly become a public safety concern </a:t>
            </a:r>
          </a:p>
          <a:p>
            <a:pPr lvl="0" rtl="0">
              <a:spcBef>
                <a:spcPts val="0"/>
              </a:spcBef>
              <a:buNone/>
            </a:pPr>
            <a:endParaRPr sz="2400" dirty="0"/>
          </a:p>
          <a:p>
            <a:pPr marL="457200" lvl="0" indent="-381000" rtl="0">
              <a:spcBef>
                <a:spcPts val="0"/>
              </a:spcBef>
              <a:buClr>
                <a:schemeClr val="dk2"/>
              </a:buClr>
              <a:buSzPct val="100000"/>
              <a:buFont typeface="Arial"/>
              <a:buChar char="●"/>
            </a:pPr>
            <a:r>
              <a:rPr lang="en" sz="2400" dirty="0"/>
              <a:t>JFSBs account for 50% of arson arrests and are responsible for 60% of annual residential fires </a:t>
            </a:r>
            <a:r>
              <a:rPr lang="en" sz="1400" dirty="0"/>
              <a:t>(FBI, 2011)</a:t>
            </a:r>
          </a:p>
          <a:p>
            <a:pPr marR="0" lvl="0" algn="l" rtl="0">
              <a:lnSpc>
                <a:spcPct val="100000"/>
              </a:lnSpc>
              <a:spcBef>
                <a:spcPts val="360"/>
              </a:spcBef>
              <a:spcAft>
                <a:spcPts val="0"/>
              </a:spcAft>
              <a:buNone/>
            </a:pPr>
            <a:endParaRPr sz="2400" dirty="0"/>
          </a:p>
          <a:p>
            <a:pPr marR="0" lvl="0" algn="r" rtl="0">
              <a:lnSpc>
                <a:spcPct val="100000"/>
              </a:lnSpc>
              <a:spcBef>
                <a:spcPts val="360"/>
              </a:spcBef>
              <a:spcAft>
                <a:spcPts val="0"/>
              </a:spcAft>
              <a:buNone/>
            </a:pPr>
            <a:endParaRPr sz="1400" dirty="0"/>
          </a:p>
          <a:p>
            <a:pPr marL="457200" lvl="0" indent="-381000" rtl="0">
              <a:spcBef>
                <a:spcPts val="0"/>
              </a:spcBef>
              <a:buClr>
                <a:schemeClr val="dk2"/>
              </a:buClr>
              <a:buSzPct val="100000"/>
              <a:buFont typeface="Arial"/>
              <a:buChar char="●"/>
            </a:pPr>
            <a:r>
              <a:rPr lang="en" sz="2400" dirty="0"/>
              <a:t>Average age ranges from 9-12 years old, where males make up a larger percent (80-90%) </a:t>
            </a:r>
            <a:r>
              <a:rPr lang="en" sz="1400" dirty="0"/>
              <a:t>(Gilman and Haden, 2006)</a:t>
            </a:r>
          </a:p>
          <a:p>
            <a:pPr lvl="0" rtl="0">
              <a:spcBef>
                <a:spcPts val="0"/>
              </a:spcBef>
              <a:buNone/>
            </a:pPr>
            <a:endParaRPr sz="2400" dirty="0"/>
          </a:p>
          <a:p>
            <a:pPr algn="r" rtl="0">
              <a:spcBef>
                <a:spcPts val="600"/>
              </a:spcBef>
              <a:buNone/>
            </a:pPr>
            <a:endParaRPr sz="1400" dirty="0"/>
          </a:p>
          <a:p>
            <a:pPr marR="0" lvl="0" algn="l" rtl="0">
              <a:lnSpc>
                <a:spcPct val="100000"/>
              </a:lnSpc>
              <a:spcBef>
                <a:spcPts val="0"/>
              </a:spcBef>
              <a:spcAft>
                <a:spcPts val="0"/>
              </a:spcAft>
              <a:buNone/>
            </a:pPr>
            <a:endParaRPr dirty="0"/>
          </a:p>
          <a:p>
            <a:pPr lvl="0" algn="r">
              <a:spcBef>
                <a:spcPts val="0"/>
              </a:spcBef>
              <a:buNone/>
            </a:pPr>
            <a:endParaRPr dirty="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136250"/>
            <a:ext cx="7315499" cy="1067400"/>
          </a:xfrm>
          <a:prstGeom prst="rect">
            <a:avLst/>
          </a:prstGeom>
        </p:spPr>
        <p:txBody>
          <a:bodyPr lIns="91425" tIns="91425" rIns="91425" bIns="91425" anchor="b" anchorCtr="0">
            <a:noAutofit/>
          </a:bodyPr>
          <a:lstStyle/>
          <a:p>
            <a:pPr>
              <a:spcBef>
                <a:spcPts val="0"/>
              </a:spcBef>
              <a:buNone/>
            </a:pPr>
            <a:r>
              <a:rPr lang="en" sz="3600" dirty="0"/>
              <a:t>Juvenile Firesetters and Bomb Makers</a:t>
            </a:r>
          </a:p>
        </p:txBody>
      </p:sp>
      <p:sp>
        <p:nvSpPr>
          <p:cNvPr id="102" name="Shape 102"/>
          <p:cNvSpPr txBox="1">
            <a:spLocks noGrp="1"/>
          </p:cNvSpPr>
          <p:nvPr>
            <p:ph type="body" idx="1"/>
          </p:nvPr>
        </p:nvSpPr>
        <p:spPr>
          <a:xfrm>
            <a:off x="457200" y="1101141"/>
            <a:ext cx="8229600" cy="3630300"/>
          </a:xfrm>
          <a:prstGeom prst="rect">
            <a:avLst/>
          </a:prstGeom>
        </p:spPr>
        <p:txBody>
          <a:bodyPr lIns="91425" tIns="91425" rIns="91425" bIns="91425" anchor="t" anchorCtr="0">
            <a:noAutofit/>
          </a:bodyPr>
          <a:lstStyle/>
          <a:p>
            <a:pPr lvl="0" rtl="0">
              <a:spcBef>
                <a:spcPts val="0"/>
              </a:spcBef>
              <a:buNone/>
            </a:pPr>
            <a:endParaRPr sz="2400" dirty="0"/>
          </a:p>
          <a:p>
            <a:pPr marL="457200" marR="0" lvl="0" indent="-381000" algn="l" rtl="0">
              <a:lnSpc>
                <a:spcPct val="100000"/>
              </a:lnSpc>
              <a:spcBef>
                <a:spcPts val="0"/>
              </a:spcBef>
              <a:spcAft>
                <a:spcPts val="0"/>
              </a:spcAft>
              <a:buClr>
                <a:srgbClr val="1F497D"/>
              </a:buClr>
              <a:buSzPct val="100000"/>
              <a:buFont typeface="Arial"/>
              <a:buChar char="●"/>
            </a:pPr>
            <a:r>
              <a:rPr lang="en" sz="2400" dirty="0"/>
              <a:t>Intentionally set fires annually account for: </a:t>
            </a:r>
          </a:p>
          <a:p>
            <a:pPr marL="914400" marR="0" lvl="1" indent="-381000" algn="l" rtl="0">
              <a:lnSpc>
                <a:spcPct val="100000"/>
              </a:lnSpc>
              <a:spcBef>
                <a:spcPts val="0"/>
              </a:spcBef>
              <a:spcAft>
                <a:spcPts val="0"/>
              </a:spcAft>
              <a:buClr>
                <a:schemeClr val="dk1"/>
              </a:buClr>
              <a:buSzPct val="100000"/>
              <a:buFont typeface="Courier New"/>
              <a:buChar char="o"/>
            </a:pPr>
            <a:r>
              <a:rPr lang="en" sz="2400" dirty="0"/>
              <a:t>13% of fires responded to by fire personnel</a:t>
            </a:r>
          </a:p>
          <a:p>
            <a:pPr marL="914400" marR="0" lvl="1" indent="-381000" algn="l" rtl="0">
              <a:lnSpc>
                <a:spcPct val="100000"/>
              </a:lnSpc>
              <a:spcBef>
                <a:spcPts val="0"/>
              </a:spcBef>
              <a:spcAft>
                <a:spcPts val="0"/>
              </a:spcAft>
              <a:buClr>
                <a:schemeClr val="dk1"/>
              </a:buClr>
              <a:buSzPct val="100000"/>
              <a:buFont typeface="Courier New"/>
              <a:buChar char="o"/>
            </a:pPr>
            <a:r>
              <a:rPr lang="en" sz="2400" dirty="0"/>
              <a:t>Average approximately 375 deaths, and 1,300 injuries</a:t>
            </a:r>
          </a:p>
          <a:p>
            <a:pPr marL="914400" marR="0" lvl="1" indent="-381000" algn="l" rtl="0">
              <a:lnSpc>
                <a:spcPct val="100000"/>
              </a:lnSpc>
              <a:spcBef>
                <a:spcPts val="0"/>
              </a:spcBef>
              <a:spcAft>
                <a:spcPts val="0"/>
              </a:spcAft>
              <a:buClr>
                <a:schemeClr val="dk1"/>
              </a:buClr>
              <a:buSzPct val="100000"/>
              <a:buFont typeface="Courier New"/>
              <a:buChar char="o"/>
            </a:pPr>
            <a:r>
              <a:rPr lang="en" sz="2400" dirty="0"/>
              <a:t>$1.6 billion in property loss</a:t>
            </a:r>
          </a:p>
          <a:p>
            <a:pPr lvl="0" algn="r" rtl="0">
              <a:spcBef>
                <a:spcPts val="0"/>
              </a:spcBef>
              <a:buNone/>
            </a:pPr>
            <a:r>
              <a:rPr lang="en" sz="1400" dirty="0"/>
              <a:t>(U.S. Department of Homeland Security, 2009)</a:t>
            </a:r>
          </a:p>
          <a:p>
            <a:pPr marL="457200" lvl="0" indent="-381000" rtl="0">
              <a:spcBef>
                <a:spcPts val="0"/>
              </a:spcBef>
              <a:buClr>
                <a:srgbClr val="1F497D"/>
              </a:buClr>
              <a:buSzPct val="100000"/>
              <a:buFont typeface="Arial"/>
              <a:buChar char="●"/>
            </a:pPr>
            <a:r>
              <a:rPr lang="en" sz="2400" dirty="0"/>
              <a:t>Fires may be venues for relieved boredom, pure impulsivity, or covert means of retaliation </a:t>
            </a:r>
          </a:p>
          <a:p>
            <a:pPr algn="r" rtl="0">
              <a:spcBef>
                <a:spcPts val="600"/>
              </a:spcBef>
              <a:buNone/>
            </a:pPr>
            <a:r>
              <a:rPr lang="en" sz="1400" dirty="0"/>
              <a:t>(Gilman and Haden, 2006)</a:t>
            </a:r>
          </a:p>
          <a:p>
            <a:pPr lvl="0" algn="r">
              <a:spcBef>
                <a:spcPts val="0"/>
              </a:spcBef>
              <a:buNone/>
            </a:pPr>
            <a:endParaRPr sz="2400" dirty="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161925"/>
            <a:ext cx="7315499" cy="1013999"/>
          </a:xfrm>
          <a:prstGeom prst="rect">
            <a:avLst/>
          </a:prstGeom>
        </p:spPr>
        <p:txBody>
          <a:bodyPr lIns="91425" tIns="91425" rIns="91425" bIns="91425" anchor="b" anchorCtr="0">
            <a:noAutofit/>
          </a:bodyPr>
          <a:lstStyle/>
          <a:p>
            <a:pPr>
              <a:spcBef>
                <a:spcPts val="0"/>
              </a:spcBef>
              <a:buNone/>
            </a:pPr>
            <a:r>
              <a:rPr lang="en" sz="3600" dirty="0"/>
              <a:t>Work Between JFSBs and Mental Health Professionals</a:t>
            </a:r>
          </a:p>
        </p:txBody>
      </p:sp>
      <p:sp>
        <p:nvSpPr>
          <p:cNvPr id="108" name="Shape 108"/>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dirty="0"/>
              <a:t>Risk Assessment</a:t>
            </a:r>
          </a:p>
          <a:p>
            <a:pPr marL="914400" lvl="1" indent="-381000" rtl="0">
              <a:spcBef>
                <a:spcPts val="0"/>
              </a:spcBef>
              <a:buClr>
                <a:schemeClr val="dk2"/>
              </a:buClr>
              <a:buSzPct val="100000"/>
              <a:buFont typeface="Courier New"/>
              <a:buChar char="o"/>
            </a:pPr>
            <a:r>
              <a:rPr lang="en" sz="2400" dirty="0"/>
              <a:t>Risk Level</a:t>
            </a:r>
          </a:p>
          <a:p>
            <a:pPr marL="914400" lvl="1" indent="-381000" rtl="0">
              <a:spcBef>
                <a:spcPts val="0"/>
              </a:spcBef>
              <a:buClr>
                <a:schemeClr val="dk2"/>
              </a:buClr>
              <a:buSzPct val="100000"/>
              <a:buFont typeface="Courier New"/>
              <a:buChar char="o"/>
            </a:pPr>
            <a:r>
              <a:rPr lang="en" sz="2400" dirty="0"/>
              <a:t>Motivational Subtype</a:t>
            </a:r>
          </a:p>
          <a:p>
            <a:pPr marL="914400" lvl="1" indent="-381000" rtl="0">
              <a:spcBef>
                <a:spcPts val="0"/>
              </a:spcBef>
              <a:buClr>
                <a:schemeClr val="dk2"/>
              </a:buClr>
              <a:buSzPct val="100000"/>
              <a:buFont typeface="Courier New"/>
              <a:buChar char="o"/>
            </a:pPr>
            <a:r>
              <a:rPr lang="en" sz="2400" dirty="0"/>
              <a:t>Parental Dispositional Factors</a:t>
            </a:r>
          </a:p>
          <a:p>
            <a:pPr marL="457200" lvl="0" indent="-381000" rtl="0">
              <a:spcBef>
                <a:spcPts val="0"/>
              </a:spcBef>
              <a:buClr>
                <a:schemeClr val="dk2"/>
              </a:buClr>
              <a:buSzPct val="100000"/>
              <a:buFont typeface="Arial"/>
              <a:buChar char="●"/>
            </a:pPr>
            <a:r>
              <a:rPr lang="en" sz="2400" dirty="0"/>
              <a:t>Forensic Psychological Assessments</a:t>
            </a:r>
          </a:p>
          <a:p>
            <a:pPr marL="914400" lvl="1" indent="-381000" rtl="0">
              <a:spcBef>
                <a:spcPts val="0"/>
              </a:spcBef>
              <a:buClr>
                <a:schemeClr val="dk2"/>
              </a:buClr>
              <a:buSzPct val="100000"/>
              <a:buFont typeface="Courier New"/>
              <a:buChar char="o"/>
            </a:pPr>
            <a:r>
              <a:rPr lang="en" sz="2400" dirty="0"/>
              <a:t>Clarification of Treatment Strategy</a:t>
            </a:r>
          </a:p>
          <a:p>
            <a:pPr marL="914400" lvl="1" indent="-381000" rtl="0">
              <a:spcBef>
                <a:spcPts val="0"/>
              </a:spcBef>
              <a:buClr>
                <a:schemeClr val="dk2"/>
              </a:buClr>
              <a:buSzPct val="100000"/>
              <a:buFont typeface="Courier New"/>
              <a:buChar char="o"/>
            </a:pPr>
            <a:r>
              <a:rPr lang="en" sz="2400" dirty="0"/>
              <a:t>Rule Out Potential Interferences with Forensic Assessment Therapeutic Jurisprudence Assistance Model (FATJAM)</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166200"/>
            <a:ext cx="7315499" cy="1013999"/>
          </a:xfrm>
          <a:prstGeom prst="rect">
            <a:avLst/>
          </a:prstGeom>
        </p:spPr>
        <p:txBody>
          <a:bodyPr lIns="91425" tIns="91425" rIns="91425" bIns="91425" anchor="b" anchorCtr="0">
            <a:noAutofit/>
          </a:bodyPr>
          <a:lstStyle/>
          <a:p>
            <a:pPr lvl="0">
              <a:spcBef>
                <a:spcPts val="0"/>
              </a:spcBef>
              <a:buNone/>
            </a:pPr>
            <a:r>
              <a:rPr lang="en" sz="3600" dirty="0"/>
              <a:t>Work Between JFSBs and Mental Health Professionals Continued</a:t>
            </a:r>
          </a:p>
        </p:txBody>
      </p:sp>
      <p:sp>
        <p:nvSpPr>
          <p:cNvPr id="114" name="Shape 114"/>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dirty="0"/>
              <a:t>Forensic Mental Health Counseling</a:t>
            </a:r>
          </a:p>
          <a:p>
            <a:pPr marL="457200" lvl="0" indent="-381000" rtl="0">
              <a:spcBef>
                <a:spcPts val="0"/>
              </a:spcBef>
              <a:buClr>
                <a:schemeClr val="dk2"/>
              </a:buClr>
              <a:buSzPct val="100000"/>
              <a:buFont typeface="Arial"/>
              <a:buChar char="●"/>
            </a:pPr>
            <a:r>
              <a:rPr lang="en" sz="2400" dirty="0"/>
              <a:t>Cognitive Behavior Therapy (CBT)</a:t>
            </a:r>
          </a:p>
          <a:p>
            <a:pPr marL="914400" lvl="1" indent="-381000" rtl="0">
              <a:spcBef>
                <a:spcPts val="0"/>
              </a:spcBef>
              <a:buClr>
                <a:schemeClr val="dk2"/>
              </a:buClr>
              <a:buSzPct val="100000"/>
              <a:buFont typeface="Courier New"/>
              <a:buChar char="o"/>
            </a:pPr>
            <a:r>
              <a:rPr lang="en" sz="2400" dirty="0"/>
              <a:t>Psychoeducation</a:t>
            </a:r>
          </a:p>
          <a:p>
            <a:pPr marL="914400" lvl="1" indent="-381000" rtl="0">
              <a:spcBef>
                <a:spcPts val="0"/>
              </a:spcBef>
              <a:buClr>
                <a:schemeClr val="dk2"/>
              </a:buClr>
              <a:buSzPct val="100000"/>
              <a:buFont typeface="Courier New"/>
              <a:buChar char="o"/>
            </a:pPr>
            <a:r>
              <a:rPr lang="en" sz="2400" dirty="0"/>
              <a:t>Decision-Making Strategies to prevent JFSB Behaviors</a:t>
            </a:r>
          </a:p>
          <a:p>
            <a:pPr marL="914400" lvl="1" indent="-381000" rtl="0">
              <a:spcBef>
                <a:spcPts val="0"/>
              </a:spcBef>
              <a:buClr>
                <a:schemeClr val="dk2"/>
              </a:buClr>
              <a:buSzPct val="100000"/>
              <a:buFont typeface="Courier New"/>
              <a:buChar char="o"/>
            </a:pPr>
            <a:r>
              <a:rPr lang="en" sz="2400" dirty="0"/>
              <a:t>Exploration of Legal Consequences of JFSB Behaviors</a:t>
            </a:r>
          </a:p>
          <a:p>
            <a:pPr>
              <a:spcBef>
                <a:spcPts val="0"/>
              </a:spcBef>
              <a:buNone/>
            </a:pPr>
            <a:endParaRPr dirty="0"/>
          </a:p>
        </p:txBody>
      </p:sp>
      <p:sp>
        <p:nvSpPr>
          <p:cNvPr id="115" name="Shape 115"/>
          <p:cNvSpPr txBox="1"/>
          <p:nvPr/>
        </p:nvSpPr>
        <p:spPr>
          <a:xfrm>
            <a:off x="6185225" y="4451625"/>
            <a:ext cx="2733000" cy="457200"/>
          </a:xfrm>
          <a:prstGeom prst="rect">
            <a:avLst/>
          </a:prstGeom>
          <a:noFill/>
          <a:ln>
            <a:noFill/>
          </a:ln>
        </p:spPr>
        <p:txBody>
          <a:bodyPr lIns="91425" tIns="91425" rIns="91425" bIns="91425" anchor="t" anchorCtr="0">
            <a:noAutofit/>
          </a:bodyPr>
          <a:lstStyle/>
          <a:p>
            <a:pPr>
              <a:spcBef>
                <a:spcPts val="0"/>
              </a:spcBef>
              <a:buNone/>
            </a:pPr>
            <a:r>
              <a:rPr lang="en">
                <a:solidFill>
                  <a:schemeClr val="dk2"/>
                </a:solidFill>
              </a:rPr>
              <a:t>(Burton et al., 2012; Kolko, 2001)</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lvl="0">
              <a:spcBef>
                <a:spcPts val="0"/>
              </a:spcBef>
              <a:buNone/>
            </a:pPr>
            <a:r>
              <a:rPr lang="en" sz="3000" dirty="0"/>
              <a:t>Limitations of Work Between JFSBs and Mental Health Professionals</a:t>
            </a:r>
          </a:p>
        </p:txBody>
      </p:sp>
      <p:sp>
        <p:nvSpPr>
          <p:cNvPr id="121" name="Shape 121"/>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81000" rtl="0">
              <a:lnSpc>
                <a:spcPct val="115000"/>
              </a:lnSpc>
              <a:spcBef>
                <a:spcPts val="0"/>
              </a:spcBef>
              <a:buClr>
                <a:schemeClr val="dk2"/>
              </a:buClr>
              <a:buSzPct val="100000"/>
              <a:buFont typeface="Arial"/>
              <a:buChar char="●"/>
            </a:pPr>
            <a:r>
              <a:rPr lang="en" sz="2400" dirty="0"/>
              <a:t>Juvenile Compliance</a:t>
            </a:r>
          </a:p>
          <a:p>
            <a:pPr marL="914400" lvl="1" indent="-381000" rtl="0">
              <a:lnSpc>
                <a:spcPct val="115000"/>
              </a:lnSpc>
              <a:spcBef>
                <a:spcPts val="0"/>
              </a:spcBef>
              <a:buClr>
                <a:schemeClr val="dk2"/>
              </a:buClr>
              <a:buSzPct val="100000"/>
              <a:buFont typeface="Courier New"/>
              <a:buChar char="o"/>
            </a:pPr>
            <a:r>
              <a:rPr lang="en" sz="2400" dirty="0"/>
              <a:t>Validity of Assessments</a:t>
            </a:r>
          </a:p>
          <a:p>
            <a:pPr marL="914400" lvl="1" indent="-381000" rtl="0">
              <a:lnSpc>
                <a:spcPct val="115000"/>
              </a:lnSpc>
              <a:spcBef>
                <a:spcPts val="0"/>
              </a:spcBef>
              <a:buClr>
                <a:schemeClr val="dk2"/>
              </a:buClr>
              <a:buSzPct val="100000"/>
              <a:buFont typeface="Courier New"/>
              <a:buChar char="o"/>
            </a:pPr>
            <a:r>
              <a:rPr lang="en" sz="2400" dirty="0"/>
              <a:t>Treatment Resistance</a:t>
            </a:r>
          </a:p>
          <a:p>
            <a:pPr marL="457200" lvl="0" indent="-381000" rtl="0">
              <a:lnSpc>
                <a:spcPct val="115000"/>
              </a:lnSpc>
              <a:spcBef>
                <a:spcPts val="0"/>
              </a:spcBef>
              <a:buClr>
                <a:schemeClr val="dk2"/>
              </a:buClr>
              <a:buSzPct val="100000"/>
              <a:buFont typeface="Arial"/>
              <a:buChar char="●"/>
            </a:pPr>
            <a:r>
              <a:rPr lang="en" sz="2400" dirty="0"/>
              <a:t>Resources/Services Offered</a:t>
            </a:r>
          </a:p>
          <a:p>
            <a:pPr marL="914400" lvl="1" indent="-381000" rtl="0">
              <a:lnSpc>
                <a:spcPct val="115000"/>
              </a:lnSpc>
              <a:spcBef>
                <a:spcPts val="0"/>
              </a:spcBef>
              <a:buClr>
                <a:schemeClr val="dk2"/>
              </a:buClr>
              <a:buSzPct val="100000"/>
              <a:buFont typeface="Courier New"/>
              <a:buChar char="o"/>
            </a:pPr>
            <a:r>
              <a:rPr lang="en" sz="2400" dirty="0"/>
              <a:t>Psychological Disorders Contributing to Behavior</a:t>
            </a:r>
          </a:p>
          <a:p>
            <a:pPr marL="457200" lvl="0" indent="-381000">
              <a:lnSpc>
                <a:spcPct val="115000"/>
              </a:lnSpc>
              <a:spcBef>
                <a:spcPts val="0"/>
              </a:spcBef>
              <a:buClr>
                <a:schemeClr val="dk2"/>
              </a:buClr>
              <a:buSzPct val="100000"/>
              <a:buFont typeface="Arial"/>
              <a:buChar char="●"/>
            </a:pPr>
            <a:r>
              <a:rPr lang="en" sz="2400" dirty="0"/>
              <a:t>Parental Compliance</a:t>
            </a:r>
          </a:p>
        </p:txBody>
      </p:sp>
      <p:sp>
        <p:nvSpPr>
          <p:cNvPr id="122" name="Shape 122"/>
          <p:cNvSpPr txBox="1"/>
          <p:nvPr/>
        </p:nvSpPr>
        <p:spPr>
          <a:xfrm>
            <a:off x="5976875" y="4557525"/>
            <a:ext cx="2943000" cy="286199"/>
          </a:xfrm>
          <a:prstGeom prst="rect">
            <a:avLst/>
          </a:prstGeom>
          <a:noFill/>
          <a:ln>
            <a:noFill/>
          </a:ln>
        </p:spPr>
        <p:txBody>
          <a:bodyPr lIns="91425" tIns="91425" rIns="91425" bIns="91425" anchor="t" anchorCtr="0">
            <a:noAutofit/>
          </a:bodyPr>
          <a:lstStyle/>
          <a:p>
            <a:pPr>
              <a:spcBef>
                <a:spcPts val="0"/>
              </a:spcBef>
              <a:buNone/>
            </a:pPr>
            <a:r>
              <a:rPr lang="en">
                <a:solidFill>
                  <a:schemeClr val="dk2"/>
                </a:solidFill>
              </a:rPr>
              <a:t>(Gormley-Fleming &amp; Campbell, 2010; Watt, 2007)</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rtl="0">
              <a:spcBef>
                <a:spcPts val="0"/>
              </a:spcBef>
              <a:buNone/>
            </a:pPr>
            <a:r>
              <a:rPr lang="en" sz="3600" dirty="0"/>
              <a:t>Parental Role in Treatment - </a:t>
            </a:r>
          </a:p>
          <a:p>
            <a:pPr lvl="0" rtl="0">
              <a:spcBef>
                <a:spcPts val="0"/>
              </a:spcBef>
              <a:buNone/>
            </a:pPr>
            <a:r>
              <a:rPr lang="en" sz="3000" b="1" dirty="0"/>
              <a:t>FATJAM Parent Interview</a:t>
            </a:r>
          </a:p>
        </p:txBody>
      </p:sp>
      <p:sp>
        <p:nvSpPr>
          <p:cNvPr id="128" name="Shape 128"/>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68300" rtl="0">
              <a:lnSpc>
                <a:spcPct val="115000"/>
              </a:lnSpc>
              <a:spcBef>
                <a:spcPts val="0"/>
              </a:spcBef>
              <a:buClr>
                <a:schemeClr val="dk2"/>
              </a:buClr>
              <a:buSzPct val="100000"/>
              <a:buFont typeface="Arial"/>
              <a:buChar char="●"/>
            </a:pPr>
            <a:r>
              <a:rPr lang="en" sz="2200" dirty="0"/>
              <a:t>FATJAM is an evidence based assessment and intervention approach</a:t>
            </a:r>
          </a:p>
          <a:p>
            <a:pPr marL="914400" lvl="1" indent="-355600" rtl="0">
              <a:lnSpc>
                <a:spcPct val="115000"/>
              </a:lnSpc>
              <a:spcBef>
                <a:spcPts val="0"/>
              </a:spcBef>
              <a:buClr>
                <a:schemeClr val="dk2"/>
              </a:buClr>
              <a:buSzPct val="100000"/>
              <a:buFont typeface="Courier New"/>
              <a:buChar char="o"/>
            </a:pPr>
            <a:r>
              <a:rPr lang="en" sz="2000" dirty="0"/>
              <a:t>Cognitive behavioral framework and information collection</a:t>
            </a:r>
          </a:p>
          <a:p>
            <a:pPr marL="914400" lvl="1" indent="-355600" rtl="0">
              <a:lnSpc>
                <a:spcPct val="115000"/>
              </a:lnSpc>
              <a:spcBef>
                <a:spcPts val="0"/>
              </a:spcBef>
              <a:buClr>
                <a:schemeClr val="dk2"/>
              </a:buClr>
              <a:buSzPct val="100000"/>
              <a:buFont typeface="Courier New"/>
              <a:buChar char="o"/>
            </a:pPr>
            <a:r>
              <a:rPr lang="en" sz="2000" dirty="0"/>
              <a:t>target protective and risk factors to reduce threats</a:t>
            </a:r>
          </a:p>
          <a:p>
            <a:pPr marL="457200" lvl="0" indent="-368300" rtl="0">
              <a:lnSpc>
                <a:spcPct val="115000"/>
              </a:lnSpc>
              <a:spcBef>
                <a:spcPts val="0"/>
              </a:spcBef>
              <a:buClr>
                <a:schemeClr val="dk2"/>
              </a:buClr>
              <a:buSzPct val="100000"/>
              <a:buFont typeface="Arial"/>
              <a:buChar char="●"/>
            </a:pPr>
            <a:r>
              <a:rPr lang="en" sz="2200" dirty="0"/>
              <a:t>Parent interview portion examines:</a:t>
            </a:r>
          </a:p>
          <a:p>
            <a:pPr marL="914400" lvl="1" indent="-355600" rtl="0">
              <a:lnSpc>
                <a:spcPct val="115000"/>
              </a:lnSpc>
              <a:spcBef>
                <a:spcPts val="0"/>
              </a:spcBef>
              <a:buClr>
                <a:schemeClr val="dk2"/>
              </a:buClr>
              <a:buSzPct val="100000"/>
              <a:buFont typeface="Courier New"/>
              <a:buChar char="o"/>
            </a:pPr>
            <a:r>
              <a:rPr lang="en" sz="2000" dirty="0"/>
              <a:t>changes in child’s behavior, child supervision, school behavior, hx of abuse, firesetting behavior, previous arrests or involvement in juvenile justice system</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rtl="0">
              <a:spcBef>
                <a:spcPts val="0"/>
              </a:spcBef>
              <a:buNone/>
            </a:pPr>
            <a:r>
              <a:rPr lang="en" sz="3600" dirty="0"/>
              <a:t>Parental Role in Treatment -</a:t>
            </a:r>
          </a:p>
          <a:p>
            <a:pPr lvl="0" rtl="0">
              <a:spcBef>
                <a:spcPts val="0"/>
              </a:spcBef>
              <a:buNone/>
            </a:pPr>
            <a:r>
              <a:rPr lang="en" sz="3000" b="1" dirty="0">
                <a:solidFill>
                  <a:srgbClr val="FFFFFF"/>
                </a:solidFill>
              </a:rPr>
              <a:t>Parental Endorsement/Denial</a:t>
            </a:r>
          </a:p>
        </p:txBody>
      </p:sp>
      <p:sp>
        <p:nvSpPr>
          <p:cNvPr id="134" name="Shape 134"/>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68300" rtl="0">
              <a:lnSpc>
                <a:spcPct val="115000"/>
              </a:lnSpc>
              <a:spcBef>
                <a:spcPts val="0"/>
              </a:spcBef>
              <a:buClr>
                <a:schemeClr val="dk2"/>
              </a:buClr>
              <a:buSzPct val="100000"/>
              <a:buFont typeface="Arial"/>
              <a:buChar char="●"/>
            </a:pPr>
            <a:r>
              <a:rPr lang="en" sz="2200" dirty="0"/>
              <a:t>Parental endorsement or denial of fire setting behaviors can</a:t>
            </a:r>
          </a:p>
          <a:p>
            <a:pPr marL="914400" lvl="1" indent="-368300" rtl="0">
              <a:lnSpc>
                <a:spcPct val="115000"/>
              </a:lnSpc>
              <a:spcBef>
                <a:spcPts val="0"/>
              </a:spcBef>
              <a:buClr>
                <a:schemeClr val="dk2"/>
              </a:buClr>
              <a:buSzPct val="100000"/>
              <a:buFont typeface="Courier New"/>
              <a:buChar char="o"/>
            </a:pPr>
            <a:r>
              <a:rPr lang="en" sz="2200" dirty="0"/>
              <a:t>prove to be an important information source in order to assess for risk</a:t>
            </a:r>
          </a:p>
          <a:p>
            <a:pPr marL="914400" lvl="1" indent="-355600" rtl="0">
              <a:lnSpc>
                <a:spcPct val="115000"/>
              </a:lnSpc>
              <a:spcBef>
                <a:spcPts val="0"/>
              </a:spcBef>
              <a:buClr>
                <a:schemeClr val="dk2"/>
              </a:buClr>
              <a:buSzPct val="100000"/>
              <a:buFont typeface="Courier New"/>
              <a:buChar char="o"/>
            </a:pPr>
            <a:r>
              <a:rPr lang="en" sz="2000" dirty="0"/>
              <a:t>Parental denial or endorsement highlights parent’s perception of child’s behavior</a:t>
            </a:r>
          </a:p>
          <a:p>
            <a:pPr marL="457200" lvl="0" indent="-368300" rtl="0">
              <a:lnSpc>
                <a:spcPct val="115000"/>
              </a:lnSpc>
              <a:spcBef>
                <a:spcPts val="0"/>
              </a:spcBef>
              <a:buClr>
                <a:schemeClr val="dk2"/>
              </a:buClr>
              <a:buSzPct val="100000"/>
              <a:buFont typeface="Arial"/>
              <a:buChar char="●"/>
            </a:pPr>
            <a:r>
              <a:rPr lang="en" sz="2200" dirty="0"/>
              <a:t>Often times JFSB is a covert activity</a:t>
            </a:r>
          </a:p>
          <a:p>
            <a:pPr marL="914400" lvl="1" indent="-355600" rtl="0">
              <a:lnSpc>
                <a:spcPct val="115000"/>
              </a:lnSpc>
              <a:spcBef>
                <a:spcPts val="0"/>
              </a:spcBef>
              <a:buClr>
                <a:schemeClr val="dk2"/>
              </a:buClr>
              <a:buSzPct val="100000"/>
              <a:buFont typeface="Courier New"/>
              <a:buChar char="o"/>
            </a:pPr>
            <a:r>
              <a:rPr lang="en" sz="2000" dirty="0"/>
              <a:t>an average of 28.3% of parents are unaware of their child’s involvement in firesetting behaviors</a:t>
            </a:r>
          </a:p>
        </p:txBody>
      </p:sp>
      <p:sp>
        <p:nvSpPr>
          <p:cNvPr id="135" name="Shape 135"/>
          <p:cNvSpPr txBox="1"/>
          <p:nvPr/>
        </p:nvSpPr>
        <p:spPr>
          <a:xfrm>
            <a:off x="6534050" y="4620175"/>
            <a:ext cx="2227800" cy="288599"/>
          </a:xfrm>
          <a:prstGeom prst="rect">
            <a:avLst/>
          </a:prstGeom>
          <a:noFill/>
          <a:ln>
            <a:noFill/>
          </a:ln>
        </p:spPr>
        <p:txBody>
          <a:bodyPr lIns="91425" tIns="91425" rIns="91425" bIns="91425" anchor="t" anchorCtr="0">
            <a:noAutofit/>
          </a:bodyPr>
          <a:lstStyle/>
          <a:p>
            <a:pPr>
              <a:spcBef>
                <a:spcPts val="0"/>
              </a:spcBef>
              <a:buNone/>
            </a:pPr>
            <a:r>
              <a:rPr lang="en">
                <a:solidFill>
                  <a:schemeClr val="dk2"/>
                </a:solidFill>
              </a:rPr>
              <a:t>(Del Bove, 2008)</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rtl="0">
              <a:spcBef>
                <a:spcPts val="0"/>
              </a:spcBef>
              <a:buNone/>
            </a:pPr>
            <a:r>
              <a:rPr lang="en" sz="3600" dirty="0"/>
              <a:t>Parental Role in Treatment - </a:t>
            </a:r>
          </a:p>
          <a:p>
            <a:pPr lvl="0" rtl="0">
              <a:spcBef>
                <a:spcPts val="0"/>
              </a:spcBef>
              <a:buNone/>
            </a:pPr>
            <a:r>
              <a:rPr lang="en" sz="3000" b="1" dirty="0">
                <a:solidFill>
                  <a:srgbClr val="FFFFFF"/>
                </a:solidFill>
              </a:rPr>
              <a:t>Implications of Parent’s Assessment</a:t>
            </a:r>
          </a:p>
        </p:txBody>
      </p:sp>
      <p:sp>
        <p:nvSpPr>
          <p:cNvPr id="141" name="Shape 141"/>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marL="457200" lvl="0" indent="-368300" rtl="0">
              <a:lnSpc>
                <a:spcPct val="115000"/>
              </a:lnSpc>
              <a:spcBef>
                <a:spcPts val="0"/>
              </a:spcBef>
              <a:buClr>
                <a:schemeClr val="dk2"/>
              </a:buClr>
              <a:buSzPct val="100000"/>
              <a:buFont typeface="Arial"/>
              <a:buChar char="●"/>
            </a:pPr>
            <a:r>
              <a:rPr lang="en" sz="2200" dirty="0"/>
              <a:t>Implications of Endorsement</a:t>
            </a:r>
          </a:p>
          <a:p>
            <a:pPr marL="914400" lvl="1" indent="-355600" rtl="0">
              <a:lnSpc>
                <a:spcPct val="115000"/>
              </a:lnSpc>
              <a:spcBef>
                <a:spcPts val="0"/>
              </a:spcBef>
              <a:buClr>
                <a:schemeClr val="dk2"/>
              </a:buClr>
              <a:buSzPct val="100000"/>
              <a:buFont typeface="Courier New"/>
              <a:buChar char="o"/>
            </a:pPr>
            <a:r>
              <a:rPr lang="en" sz="2000" dirty="0"/>
              <a:t>Parent endorsement can often represent a defining moment between children and parents</a:t>
            </a:r>
          </a:p>
          <a:p>
            <a:pPr marL="457200" lvl="0" indent="-368300" rtl="0">
              <a:lnSpc>
                <a:spcPct val="115000"/>
              </a:lnSpc>
              <a:spcBef>
                <a:spcPts val="0"/>
              </a:spcBef>
              <a:buClr>
                <a:schemeClr val="dk2"/>
              </a:buClr>
              <a:buSzPct val="100000"/>
              <a:buFont typeface="Arial"/>
              <a:buChar char="●"/>
            </a:pPr>
            <a:r>
              <a:rPr lang="en" sz="2200" dirty="0"/>
              <a:t>Implications of Denial</a:t>
            </a:r>
          </a:p>
          <a:p>
            <a:pPr marL="914400" lvl="1" indent="-355600" rtl="0">
              <a:lnSpc>
                <a:spcPct val="115000"/>
              </a:lnSpc>
              <a:spcBef>
                <a:spcPts val="0"/>
              </a:spcBef>
              <a:buClr>
                <a:schemeClr val="dk2"/>
              </a:buClr>
              <a:buSzPct val="100000"/>
              <a:buFont typeface="Courier New"/>
              <a:buChar char="o"/>
            </a:pPr>
            <a:r>
              <a:rPr lang="en" sz="2000" dirty="0"/>
              <a:t>Denial can be due to desire to protect children (over investment or minimization of problem)</a:t>
            </a:r>
          </a:p>
          <a:p>
            <a:pPr marL="914400" lvl="1" indent="-355600" rtl="0">
              <a:lnSpc>
                <a:spcPct val="115000"/>
              </a:lnSpc>
              <a:spcBef>
                <a:spcPts val="0"/>
              </a:spcBef>
              <a:buClr>
                <a:schemeClr val="dk2"/>
              </a:buClr>
              <a:buSzPct val="100000"/>
              <a:buFont typeface="Courier New"/>
              <a:buChar char="o"/>
            </a:pPr>
            <a:r>
              <a:rPr lang="en" sz="2000" dirty="0"/>
              <a:t>Parent denial can shed light on the environment in which JFSB behaviors occur (e.g., abuse and neglect) </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2429</Words>
  <Application>Microsoft Macintosh PowerPoint</Application>
  <PresentationFormat>On-screen Show (16:9)</PresentationFormat>
  <Paragraphs>197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lesson-plan</vt:lpstr>
      <vt:lpstr>Treatment Strategies for Forensic Psychologists Working with Juvenile Fire Setters and Bomb Makers’ Parents</vt:lpstr>
      <vt:lpstr>Juvenile Firesetters and Bomb Makers</vt:lpstr>
      <vt:lpstr>Juvenile Firesetters and Bomb Makers</vt:lpstr>
      <vt:lpstr>Work Between JFSBs and Mental Health Professionals</vt:lpstr>
      <vt:lpstr>Work Between JFSBs and Mental Health Professionals Continued</vt:lpstr>
      <vt:lpstr>Limitations of Work Between JFSBs and Mental Health Professionals</vt:lpstr>
      <vt:lpstr>Parental Role in Treatment -  FATJAM Parent Interview</vt:lpstr>
      <vt:lpstr>Parental Role in Treatment - Parental Endorsement/Denial</vt:lpstr>
      <vt:lpstr>Parental Role in Treatment -  Implications of Parent’s Assessment</vt:lpstr>
      <vt:lpstr>Suggested Future Research</vt:lpstr>
      <vt:lpstr>Suggested Future Research Continued</vt:lpstr>
      <vt:lpstr>References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Strategies for Forensic Psychologists Working with Juvenile Fire Setters and Bomb Makers’ Parents</dc:title>
  <cp:lastModifiedBy>Christine Collins</cp:lastModifiedBy>
  <cp:revision>3</cp:revision>
  <dcterms:modified xsi:type="dcterms:W3CDTF">2014-10-06T19:13:19Z</dcterms:modified>
</cp:coreProperties>
</file>